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1095" r:id="rId35"/>
    <p:sldId id="1096" r:id="rId36"/>
    <p:sldId id="1098" r:id="rId37"/>
    <p:sldId id="1214" r:id="rId38"/>
    <p:sldId id="1097"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1079" r:id="rId63"/>
    <p:sldId id="1215" r:id="rId64"/>
    <p:sldId id="1080" r:id="rId65"/>
    <p:sldId id="1216" r:id="rId66"/>
  </p:sldIdLst>
  <p:sldSz cx="12192000" cy="6858000"/>
  <p:notesSz cx="6858000" cy="9144000"/>
  <p:embeddedFontLst>
    <p:embeddedFont>
      <p:font typeface="ＭＳ Ｐゴシック" panose="020B0600070205080204" pitchFamily="34" charset="-128"/>
      <p:regular r:id="rId68"/>
    </p:embeddedFont>
    <p:embeddedFont>
      <p:font typeface="Comic Sans MS" panose="030F0702030302020204" pitchFamily="66" charset="0"/>
      <p:regular r:id="rId69"/>
      <p:bold r:id="rId70"/>
      <p:italic r:id="rId71"/>
      <p:boldItalic r:id="rId72"/>
    </p:embeddedFont>
    <p:embeddedFont>
      <p:font typeface="Gill Sans" panose="020B0604020202020204" charset="0"/>
      <p:regular r:id="rId73"/>
      <p:bold r:id="rId74"/>
    </p:embeddedFont>
    <p:embeddedFont>
      <p:font typeface="Gill Sans MT" panose="020B0502020104020203" pitchFamily="34" charset="0"/>
      <p:regular r:id="rId75"/>
    </p:embeddedFont>
    <p:embeddedFont>
      <p:font typeface="Noto Sans Symbols" panose="020B0604020202020204" charset="0"/>
      <p:regular r:id="rId76"/>
      <p:bold r:id="rId77"/>
    </p:embeddedFont>
    <p:embeddedFont>
      <p:font typeface="Tahoma" panose="020B0604030504040204" pitchFamily="34" charset="0"/>
      <p:regular r:id="rId78"/>
      <p:bold r:id="rId79"/>
    </p:embeddedFont>
    <p:embeddedFont>
      <p:font typeface="Times" panose="02020603050405020304" pitchFamily="18"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440">
          <p15:clr>
            <a:srgbClr val="A4A3A4"/>
          </p15:clr>
        </p15:guide>
        <p15:guide id="2" orient="horz" pos="35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pos="1440"/>
        <p:guide orient="horz" pos="35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1.fntdata"/><Relationship Id="rId76" Type="http://schemas.openxmlformats.org/officeDocument/2006/relationships/font" Target="fonts/font9.fntdata"/><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7.fntdata"/><Relationship Id="rId79" Type="http://schemas.openxmlformats.org/officeDocument/2006/relationships/font" Target="fonts/font12.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5.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Version History</a:t>
            </a:r>
            <a:endParaRPr/>
          </a:p>
          <a:p>
            <a:pPr marL="0" lvl="0" indent="0" algn="l" rtl="0">
              <a:spcBef>
                <a:spcPts val="0"/>
              </a:spcBef>
              <a:spcAft>
                <a:spcPts val="0"/>
              </a:spcAft>
              <a:buNone/>
            </a:pPr>
            <a:endParaRPr/>
          </a:p>
          <a:p>
            <a:pPr marL="0" lvl="0" indent="0" algn="l" rtl="0">
              <a:spcBef>
                <a:spcPts val="0"/>
              </a:spcBef>
              <a:spcAft>
                <a:spcPts val="0"/>
              </a:spcAft>
              <a:buNone/>
            </a:pPr>
            <a:r>
              <a:rPr lang="en-US"/>
              <a:t>8.0  (May 2020)</a:t>
            </a:r>
            <a:endParaRPr/>
          </a:p>
          <a:p>
            <a:pPr marL="171450" lvl="0" indent="-171450" algn="l" rtl="0">
              <a:spcBef>
                <a:spcPts val="0"/>
              </a:spcBef>
              <a:spcAft>
                <a:spcPts val="0"/>
              </a:spcAft>
              <a:buClr>
                <a:schemeClr val="dk1"/>
              </a:buClr>
              <a:buSzPts val="1200"/>
              <a:buFont typeface="Arial"/>
              <a:buChar char="•"/>
            </a:pPr>
            <a:r>
              <a:rPr lang="en-US"/>
              <a:t>All slides reformatted for 16:9 aspect ratio</a:t>
            </a:r>
            <a:endParaRPr/>
          </a:p>
          <a:p>
            <a:pPr marL="171450" lvl="0" indent="-171450" algn="l" rtl="0">
              <a:spcBef>
                <a:spcPts val="0"/>
              </a:spcBef>
              <a:spcAft>
                <a:spcPts val="0"/>
              </a:spcAft>
              <a:buClr>
                <a:schemeClr val="dk1"/>
              </a:buClr>
              <a:buSzPts val="1200"/>
              <a:buFont typeface="Arial"/>
              <a:buChar char="•"/>
            </a:pPr>
            <a:r>
              <a:rPr lang="en-US"/>
              <a:t>All slides updated to 8</a:t>
            </a:r>
            <a:r>
              <a:rPr lang="en-US" baseline="30000"/>
              <a:t>th</a:t>
            </a:r>
            <a:r>
              <a:rPr lang="en-US"/>
              <a:t> edition material</a:t>
            </a:r>
            <a:endParaRPr/>
          </a:p>
          <a:p>
            <a:pPr marL="171450" lvl="0" indent="-171450" algn="l" rtl="0">
              <a:spcBef>
                <a:spcPts val="0"/>
              </a:spcBef>
              <a:spcAft>
                <a:spcPts val="0"/>
              </a:spcAft>
              <a:buClr>
                <a:schemeClr val="dk1"/>
              </a:buClr>
              <a:buSzPts val="1200"/>
              <a:buFont typeface="Arial"/>
              <a:buChar char="•"/>
            </a:pPr>
            <a:r>
              <a:rPr lang="en-US"/>
              <a:t>Use of Calibri font, rather that Gill Sans MT</a:t>
            </a:r>
            <a:endParaRPr/>
          </a:p>
          <a:p>
            <a:pPr marL="171450" lvl="0" indent="-171450" algn="l" rtl="0">
              <a:spcBef>
                <a:spcPts val="0"/>
              </a:spcBef>
              <a:spcAft>
                <a:spcPts val="0"/>
              </a:spcAft>
              <a:buClr>
                <a:schemeClr val="dk1"/>
              </a:buClr>
              <a:buSzPts val="1200"/>
              <a:buFont typeface="Arial"/>
              <a:buChar char="•"/>
            </a:pPr>
            <a:r>
              <a:rPr lang="en-US"/>
              <a:t>Add LOTS more animation throughout</a:t>
            </a:r>
            <a:endParaRPr/>
          </a:p>
          <a:p>
            <a:pPr marL="171450" lvl="0" indent="-171450" algn="l" rtl="0">
              <a:spcBef>
                <a:spcPts val="0"/>
              </a:spcBef>
              <a:spcAft>
                <a:spcPts val="0"/>
              </a:spcAft>
              <a:buClr>
                <a:schemeClr val="dk1"/>
              </a:buClr>
              <a:buSzPts val="1200"/>
              <a:buFont typeface="Arial"/>
              <a:buChar char="•"/>
            </a:pPr>
            <a:r>
              <a:rPr lang="en-US"/>
              <a:t>added new  8</a:t>
            </a:r>
            <a:r>
              <a:rPr lang="en-US" baseline="30000"/>
              <a:t>th</a:t>
            </a:r>
            <a:r>
              <a:rPr lang="en-US"/>
              <a:t> edition material on middleboxes (and Internet arch), Net neutrality, buffering …</a:t>
            </a:r>
            <a:endParaRPr/>
          </a:p>
          <a:p>
            <a:pPr marL="171450" lvl="0" indent="-171450" algn="l" rtl="0">
              <a:spcBef>
                <a:spcPts val="0"/>
              </a:spcBef>
              <a:spcAft>
                <a:spcPts val="0"/>
              </a:spcAft>
              <a:buClr>
                <a:schemeClr val="dk1"/>
              </a:buClr>
              <a:buSzPts val="1200"/>
              <a:buFont typeface="Arial"/>
              <a:buChar char="•"/>
            </a:pPr>
            <a:r>
              <a:rPr lang="en-US"/>
              <a:t>lighter header font</a:t>
            </a:r>
            <a:endParaRPr/>
          </a:p>
          <a:p>
            <a:pPr marL="171450" lvl="0" indent="-9525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8.2 (July 2023), changes from 8.0:</a:t>
            </a:r>
            <a:endParaRPr/>
          </a:p>
          <a:p>
            <a:pPr marL="171450" lvl="0" indent="-171450" algn="l" rtl="0">
              <a:spcBef>
                <a:spcPts val="0"/>
              </a:spcBef>
              <a:spcAft>
                <a:spcPts val="0"/>
              </a:spcAft>
              <a:buClr>
                <a:schemeClr val="dk1"/>
              </a:buClr>
              <a:buSzPts val="1200"/>
              <a:buFont typeface="Arial"/>
              <a:buChar char="•"/>
            </a:pPr>
            <a:r>
              <a:rPr lang="en-US"/>
              <a:t>some minor updates (e.g., IPv6 stats updated) but not much has changed.</a:t>
            </a:r>
            <a:endParaRPr/>
          </a:p>
          <a:p>
            <a:pPr marL="171450" lvl="0" indent="-95250" algn="l" rtl="0">
              <a:spcBef>
                <a:spcPts val="0"/>
              </a:spcBef>
              <a:spcAft>
                <a:spcPts val="0"/>
              </a:spcAft>
              <a:buClr>
                <a:schemeClr val="dk1"/>
              </a:buClr>
              <a:buSzPts val="1200"/>
              <a:buFont typeface="Arial"/>
              <a:buNone/>
            </a:pPr>
            <a:endParaRPr/>
          </a:p>
        </p:txBody>
      </p:sp>
      <p:sp>
        <p:nvSpPr>
          <p:cNvPr id="32" name="Google Shape;3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9" name="Google Shape;126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0" name="Google Shape;127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4" name="Google Shape;129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Text for this animation:</a:t>
            </a:r>
            <a:endParaRPr/>
          </a:p>
          <a:p>
            <a:pPr marL="0" lvl="0" indent="0" algn="l" rtl="0">
              <a:spcBef>
                <a:spcPts val="0"/>
              </a:spcBef>
              <a:spcAft>
                <a:spcPts val="0"/>
              </a:spcAft>
              <a:buNone/>
            </a:pP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This all works out pretty nice and looks pretty simple!</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But of course the devil is in the details, as the saying goes.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a:p>
        </p:txBody>
      </p:sp>
      <p:sp>
        <p:nvSpPr>
          <p:cNvPr id="1295" name="Google Shape;129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9" name="Google Shape;130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0" name="Google Shape;131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9" name="Google Shape;133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0" name="Google Shape;134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6" name="Google Shape;137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7" name="Google Shape;137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3" name="Google Shape;141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4" name="Google Shape;141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0" name="Google Shape;145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1" name="Google Shape;145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2" name="Google Shape;148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3" name="Google Shape;148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3" name="Google Shape;160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4" name="Google Shape;160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1" name="Google Shape;167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2" name="Google Shape;167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6" name="Google Shape;175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7" name="Google Shape;175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6" name="Google Shape;176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7" name="Google Shape;1767;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2" name="Google Shape;180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3" name="Google Shape;180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5" name="Google Shape;188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6" name="Google Shape;1886;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0" name="Google Shape;196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1" name="Google Shape;196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7" name="Google Shape;203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8" name="Google Shape;203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7"/>
        <p:cNvGrpSpPr/>
        <p:nvPr/>
      </p:nvGrpSpPr>
      <p:grpSpPr>
        <a:xfrm>
          <a:off x="0" y="0"/>
          <a:ext cx="0" cy="0"/>
          <a:chOff x="0" y="0"/>
          <a:chExt cx="0" cy="0"/>
        </a:xfrm>
      </p:grpSpPr>
      <p:sp>
        <p:nvSpPr>
          <p:cNvPr id="2128" name="Google Shape;212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9" name="Google Shape;212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0" name="Google Shape;213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5" name="Google Shape;219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6" name="Google Shape;2196;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0" name="Google Shape;227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1" name="Google Shape;2271;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1" name="Google Shape;2381;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2" name="Google Shape;2382;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8" name="Google Shape;239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9" name="Google Shape;2399;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5"/>
        <p:cNvGrpSpPr/>
        <p:nvPr/>
      </p:nvGrpSpPr>
      <p:grpSpPr>
        <a:xfrm>
          <a:off x="0" y="0"/>
          <a:ext cx="0" cy="0"/>
          <a:chOff x="0" y="0"/>
          <a:chExt cx="0" cy="0"/>
        </a:xfrm>
      </p:grpSpPr>
      <p:sp>
        <p:nvSpPr>
          <p:cNvPr id="2406" name="Google Shape;2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7" name="Google Shape;240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8" name="Google Shape;240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6" name="Google Shape;241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7" name="Google Shape;2417;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6" name="Google Shape;2546;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7" name="Google Shape;2547;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5401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2689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142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7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5824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3" name="Google Shape;265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4" name="Google Shape;265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1"/>
        <p:cNvGrpSpPr/>
        <p:nvPr/>
      </p:nvGrpSpPr>
      <p:grpSpPr>
        <a:xfrm>
          <a:off x="0" y="0"/>
          <a:ext cx="0" cy="0"/>
          <a:chOff x="0" y="0"/>
          <a:chExt cx="0" cy="0"/>
        </a:xfrm>
      </p:grpSpPr>
      <p:sp>
        <p:nvSpPr>
          <p:cNvPr id="2662" name="Google Shape;266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3" name="Google Shape;266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4" name="Google Shape;2664;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4"/>
        <p:cNvGrpSpPr/>
        <p:nvPr/>
      </p:nvGrpSpPr>
      <p:grpSpPr>
        <a:xfrm>
          <a:off x="0" y="0"/>
          <a:ext cx="0" cy="0"/>
          <a:chOff x="0" y="0"/>
          <a:chExt cx="0" cy="0"/>
        </a:xfrm>
      </p:grpSpPr>
      <p:sp>
        <p:nvSpPr>
          <p:cNvPr id="2715" name="Google Shape;271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6" name="Google Shape;271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7" name="Google Shape;2717;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4" name="Google Shape;2724;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5" name="Google Shape;2725;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0"/>
        <p:cNvGrpSpPr/>
        <p:nvPr/>
      </p:nvGrpSpPr>
      <p:grpSpPr>
        <a:xfrm>
          <a:off x="0" y="0"/>
          <a:ext cx="0" cy="0"/>
          <a:chOff x="0" y="0"/>
          <a:chExt cx="0" cy="0"/>
        </a:xfrm>
      </p:grpSpPr>
      <p:sp>
        <p:nvSpPr>
          <p:cNvPr id="2731" name="Google Shape;273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2" name="Google Shape;273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3" name="Google Shape;2733;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6"/>
        <p:cNvGrpSpPr/>
        <p:nvPr/>
      </p:nvGrpSpPr>
      <p:grpSpPr>
        <a:xfrm>
          <a:off x="0" y="0"/>
          <a:ext cx="0" cy="0"/>
          <a:chOff x="0" y="0"/>
          <a:chExt cx="0" cy="0"/>
        </a:xfrm>
      </p:grpSpPr>
      <p:sp>
        <p:nvSpPr>
          <p:cNvPr id="2847" name="Google Shape;284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8" name="Google Shape;284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9" name="Google Shape;284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4"/>
        <p:cNvGrpSpPr/>
        <p:nvPr/>
      </p:nvGrpSpPr>
      <p:grpSpPr>
        <a:xfrm>
          <a:off x="0" y="0"/>
          <a:ext cx="0" cy="0"/>
          <a:chOff x="0" y="0"/>
          <a:chExt cx="0" cy="0"/>
        </a:xfrm>
      </p:grpSpPr>
      <p:sp>
        <p:nvSpPr>
          <p:cNvPr id="2855" name="Google Shape;285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6" name="Google Shape;285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7" name="Google Shape;285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2"/>
        <p:cNvGrpSpPr/>
        <p:nvPr/>
      </p:nvGrpSpPr>
      <p:grpSpPr>
        <a:xfrm>
          <a:off x="0" y="0"/>
          <a:ext cx="0" cy="0"/>
          <a:chOff x="0" y="0"/>
          <a:chExt cx="0" cy="0"/>
        </a:xfrm>
      </p:grpSpPr>
      <p:sp>
        <p:nvSpPr>
          <p:cNvPr id="2863" name="Google Shape;2863;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4" name="Google Shape;286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5" name="Google Shape;2865;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0"/>
        <p:cNvGrpSpPr/>
        <p:nvPr/>
      </p:nvGrpSpPr>
      <p:grpSpPr>
        <a:xfrm>
          <a:off x="0" y="0"/>
          <a:ext cx="0" cy="0"/>
          <a:chOff x="0" y="0"/>
          <a:chExt cx="0" cy="0"/>
        </a:xfrm>
      </p:grpSpPr>
      <p:sp>
        <p:nvSpPr>
          <p:cNvPr id="2901" name="Google Shape;290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2" name="Google Shape;290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3" name="Google Shape;290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1" name="Google Shape;2961;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2" name="Google Shape;2962;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4"/>
        <p:cNvGrpSpPr/>
        <p:nvPr/>
      </p:nvGrpSpPr>
      <p:grpSpPr>
        <a:xfrm>
          <a:off x="0" y="0"/>
          <a:ext cx="0" cy="0"/>
          <a:chOff x="0" y="0"/>
          <a:chExt cx="0" cy="0"/>
        </a:xfrm>
      </p:grpSpPr>
      <p:sp>
        <p:nvSpPr>
          <p:cNvPr id="3135" name="Google Shape;313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6" name="Google Shape;313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7" name="Google Shape;3137;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3"/>
        <p:cNvGrpSpPr/>
        <p:nvPr/>
      </p:nvGrpSpPr>
      <p:grpSpPr>
        <a:xfrm>
          <a:off x="0" y="0"/>
          <a:ext cx="0" cy="0"/>
          <a:chOff x="0" y="0"/>
          <a:chExt cx="0" cy="0"/>
        </a:xfrm>
      </p:grpSpPr>
      <p:sp>
        <p:nvSpPr>
          <p:cNvPr id="3304" name="Google Shape;330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5" name="Google Shape;3305;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6" name="Google Shape;3306;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4"/>
        <p:cNvGrpSpPr/>
        <p:nvPr/>
      </p:nvGrpSpPr>
      <p:grpSpPr>
        <a:xfrm>
          <a:off x="0" y="0"/>
          <a:ext cx="0" cy="0"/>
          <a:chOff x="0" y="0"/>
          <a:chExt cx="0" cy="0"/>
        </a:xfrm>
      </p:grpSpPr>
      <p:sp>
        <p:nvSpPr>
          <p:cNvPr id="3485" name="Google Shape;348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6" name="Google Shape;3486;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7" name="Google Shape;3487;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5"/>
        <p:cNvGrpSpPr/>
        <p:nvPr/>
      </p:nvGrpSpPr>
      <p:grpSpPr>
        <a:xfrm>
          <a:off x="0" y="0"/>
          <a:ext cx="0" cy="0"/>
          <a:chOff x="0" y="0"/>
          <a:chExt cx="0" cy="0"/>
        </a:xfrm>
      </p:grpSpPr>
      <p:sp>
        <p:nvSpPr>
          <p:cNvPr id="3496" name="Google Shape;3496;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7" name="Google Shape;3497;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8" name="Google Shape;3498;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2"/>
        <p:cNvGrpSpPr/>
        <p:nvPr/>
      </p:nvGrpSpPr>
      <p:grpSpPr>
        <a:xfrm>
          <a:off x="0" y="0"/>
          <a:ext cx="0" cy="0"/>
          <a:chOff x="0" y="0"/>
          <a:chExt cx="0" cy="0"/>
        </a:xfrm>
      </p:grpSpPr>
      <p:sp>
        <p:nvSpPr>
          <p:cNvPr id="3723" name="Google Shape;372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4" name="Google Shape;3724;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5" name="Google Shape;3725;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2"/>
        <p:cNvGrpSpPr/>
        <p:nvPr/>
      </p:nvGrpSpPr>
      <p:grpSpPr>
        <a:xfrm>
          <a:off x="0" y="0"/>
          <a:ext cx="0" cy="0"/>
          <a:chOff x="0" y="0"/>
          <a:chExt cx="0" cy="0"/>
        </a:xfrm>
      </p:grpSpPr>
      <p:sp>
        <p:nvSpPr>
          <p:cNvPr id="3753" name="Google Shape;3753;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4" name="Google Shape;375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5" name="Google Shape;3755;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3"/>
        <p:cNvGrpSpPr/>
        <p:nvPr/>
      </p:nvGrpSpPr>
      <p:grpSpPr>
        <a:xfrm>
          <a:off x="0" y="0"/>
          <a:ext cx="0" cy="0"/>
          <a:chOff x="0" y="0"/>
          <a:chExt cx="0" cy="0"/>
        </a:xfrm>
      </p:grpSpPr>
      <p:sp>
        <p:nvSpPr>
          <p:cNvPr id="3794" name="Google Shape;379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5" name="Google Shape;3795;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6" name="Google Shape;3796;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8"/>
        <p:cNvGrpSpPr/>
        <p:nvPr/>
      </p:nvGrpSpPr>
      <p:grpSpPr>
        <a:xfrm>
          <a:off x="0" y="0"/>
          <a:ext cx="0" cy="0"/>
          <a:chOff x="0" y="0"/>
          <a:chExt cx="0" cy="0"/>
        </a:xfrm>
      </p:grpSpPr>
      <p:sp>
        <p:nvSpPr>
          <p:cNvPr id="3839" name="Google Shape;383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0" name="Google Shape;3840;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1" name="Google Shape;3841;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3"/>
        <p:cNvGrpSpPr/>
        <p:nvPr/>
      </p:nvGrpSpPr>
      <p:grpSpPr>
        <a:xfrm>
          <a:off x="0" y="0"/>
          <a:ext cx="0" cy="0"/>
          <a:chOff x="0" y="0"/>
          <a:chExt cx="0" cy="0"/>
        </a:xfrm>
      </p:grpSpPr>
      <p:sp>
        <p:nvSpPr>
          <p:cNvPr id="3974" name="Google Shape;397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5" name="Google Shape;3975;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6" name="Google Shape;3976;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3"/>
        <p:cNvGrpSpPr/>
        <p:nvPr/>
      </p:nvGrpSpPr>
      <p:grpSpPr>
        <a:xfrm>
          <a:off x="0" y="0"/>
          <a:ext cx="0" cy="0"/>
          <a:chOff x="0" y="0"/>
          <a:chExt cx="0" cy="0"/>
        </a:xfrm>
      </p:grpSpPr>
      <p:sp>
        <p:nvSpPr>
          <p:cNvPr id="4024" name="Google Shape;4024;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5" name="Google Shape;4025;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6" name="Google Shape;4026;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3"/>
        <p:cNvGrpSpPr/>
        <p:nvPr/>
      </p:nvGrpSpPr>
      <p:grpSpPr>
        <a:xfrm>
          <a:off x="0" y="0"/>
          <a:ext cx="0" cy="0"/>
          <a:chOff x="0" y="0"/>
          <a:chExt cx="0" cy="0"/>
        </a:xfrm>
      </p:grpSpPr>
      <p:sp>
        <p:nvSpPr>
          <p:cNvPr id="4034" name="Google Shape;4034;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5" name="Google Shape;4035;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6" name="Google Shape;4036;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0"/>
        <p:cNvGrpSpPr/>
        <p:nvPr/>
      </p:nvGrpSpPr>
      <p:grpSpPr>
        <a:xfrm>
          <a:off x="0" y="0"/>
          <a:ext cx="0" cy="0"/>
          <a:chOff x="0" y="0"/>
          <a:chExt cx="0" cy="0"/>
        </a:xfrm>
      </p:grpSpPr>
      <p:sp>
        <p:nvSpPr>
          <p:cNvPr id="4161" name="Google Shape;4161;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2" name="Google Shape;4162;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3" name="Google Shape;4163;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3"/>
        <p:cNvGrpSpPr/>
        <p:nvPr/>
      </p:nvGrpSpPr>
      <p:grpSpPr>
        <a:xfrm>
          <a:off x="0" y="0"/>
          <a:ext cx="0" cy="0"/>
          <a:chOff x="0" y="0"/>
          <a:chExt cx="0" cy="0"/>
        </a:xfrm>
      </p:grpSpPr>
      <p:sp>
        <p:nvSpPr>
          <p:cNvPr id="4314" name="Google Shape;431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5" name="Google Shape;4315;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6" name="Google Shape;4316;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62</a:t>
            </a:fld>
            <a:endParaRPr lang="en-US" dirty="0"/>
          </a:p>
        </p:txBody>
      </p:sp>
    </p:spTree>
    <p:extLst>
      <p:ext uri="{BB962C8B-B14F-4D97-AF65-F5344CB8AC3E}">
        <p14:creationId xmlns:p14="http://schemas.microsoft.com/office/powerpoint/2010/main" val="8152441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2971778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Google Shape;66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1" name="Google Shape;9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2" name="Google Shape;90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9" name="Google Shape;125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0" name="Google Shape;126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rgbClr val="7F7F7F"/>
                </a:solidFill>
                <a:latin typeface="Calibri"/>
                <a:ea typeface="Calibri"/>
                <a:cs typeface="Calibri"/>
                <a:sym typeface="Calibri"/>
              </a:defRPr>
            </a:lvl1pPr>
            <a:lvl2pPr marL="0" lvl="1" indent="0" algn="r">
              <a:spcBef>
                <a:spcPts val="0"/>
              </a:spcBef>
              <a:buNone/>
              <a:defRPr sz="1100" b="0" i="0" u="none" strike="noStrike" cap="none">
                <a:solidFill>
                  <a:srgbClr val="7F7F7F"/>
                </a:solidFill>
                <a:latin typeface="Calibri"/>
                <a:ea typeface="Calibri"/>
                <a:cs typeface="Calibri"/>
                <a:sym typeface="Calibri"/>
              </a:defRPr>
            </a:lvl2pPr>
            <a:lvl3pPr marL="0" lvl="2" indent="0" algn="r">
              <a:spcBef>
                <a:spcPts val="0"/>
              </a:spcBef>
              <a:buNone/>
              <a:defRPr sz="1100" b="0" i="0" u="none" strike="noStrike" cap="none">
                <a:solidFill>
                  <a:srgbClr val="7F7F7F"/>
                </a:solidFill>
                <a:latin typeface="Calibri"/>
                <a:ea typeface="Calibri"/>
                <a:cs typeface="Calibri"/>
                <a:sym typeface="Calibri"/>
              </a:defRPr>
            </a:lvl3pPr>
            <a:lvl4pPr marL="0" lvl="3" indent="0" algn="r">
              <a:spcBef>
                <a:spcPts val="0"/>
              </a:spcBef>
              <a:buNone/>
              <a:defRPr sz="1100" b="0" i="0" u="none" strike="noStrike" cap="none">
                <a:solidFill>
                  <a:srgbClr val="7F7F7F"/>
                </a:solidFill>
                <a:latin typeface="Calibri"/>
                <a:ea typeface="Calibri"/>
                <a:cs typeface="Calibri"/>
                <a:sym typeface="Calibri"/>
              </a:defRPr>
            </a:lvl4pPr>
            <a:lvl5pPr marL="0" lvl="4" indent="0" algn="r">
              <a:spcBef>
                <a:spcPts val="0"/>
              </a:spcBef>
              <a:buNone/>
              <a:defRPr sz="1100" b="0" i="0" u="none" strike="noStrike" cap="none">
                <a:solidFill>
                  <a:srgbClr val="7F7F7F"/>
                </a:solidFill>
                <a:latin typeface="Calibri"/>
                <a:ea typeface="Calibri"/>
                <a:cs typeface="Calibri"/>
                <a:sym typeface="Calibri"/>
              </a:defRPr>
            </a:lvl5pPr>
            <a:lvl6pPr marL="0" lvl="5" indent="0" algn="r">
              <a:spcBef>
                <a:spcPts val="0"/>
              </a:spcBef>
              <a:buNone/>
              <a:defRPr sz="1100" b="0" i="0" u="none" strike="noStrike" cap="none">
                <a:solidFill>
                  <a:srgbClr val="7F7F7F"/>
                </a:solidFill>
                <a:latin typeface="Calibri"/>
                <a:ea typeface="Calibri"/>
                <a:cs typeface="Calibri"/>
                <a:sym typeface="Calibri"/>
              </a:defRPr>
            </a:lvl6pPr>
            <a:lvl7pPr marL="0" lvl="6" indent="0" algn="r">
              <a:spcBef>
                <a:spcPts val="0"/>
              </a:spcBef>
              <a:buNone/>
              <a:defRPr sz="1100" b="0" i="0" u="none" strike="noStrike" cap="none">
                <a:solidFill>
                  <a:srgbClr val="7F7F7F"/>
                </a:solidFill>
                <a:latin typeface="Calibri"/>
                <a:ea typeface="Calibri"/>
                <a:cs typeface="Calibri"/>
                <a:sym typeface="Calibri"/>
              </a:defRPr>
            </a:lvl7pPr>
            <a:lvl8pPr marL="0" lvl="7" indent="0" algn="r">
              <a:spcBef>
                <a:spcPts val="0"/>
              </a:spcBef>
              <a:buNone/>
              <a:defRPr sz="1100" b="0" i="0" u="none" strike="noStrike" cap="none">
                <a:solidFill>
                  <a:srgbClr val="7F7F7F"/>
                </a:solidFill>
                <a:latin typeface="Calibri"/>
                <a:ea typeface="Calibri"/>
                <a:cs typeface="Calibri"/>
                <a:sym typeface="Calibri"/>
              </a:defRPr>
            </a:lvl8pPr>
            <a:lvl9pPr marL="0" lvl="8" indent="0" algn="r">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rgbClr val="7F7F7F"/>
                </a:solidFill>
                <a:latin typeface="Calibri"/>
                <a:ea typeface="Calibri"/>
                <a:cs typeface="Calibri"/>
                <a:sym typeface="Calibri"/>
              </a:defRPr>
            </a:lvl1pPr>
            <a:lvl2pPr marL="0" lvl="1" indent="0" algn="r">
              <a:spcBef>
                <a:spcPts val="0"/>
              </a:spcBef>
              <a:buNone/>
              <a:defRPr sz="1100" b="0" i="0" u="none" strike="noStrike" cap="none">
                <a:solidFill>
                  <a:srgbClr val="7F7F7F"/>
                </a:solidFill>
                <a:latin typeface="Calibri"/>
                <a:ea typeface="Calibri"/>
                <a:cs typeface="Calibri"/>
                <a:sym typeface="Calibri"/>
              </a:defRPr>
            </a:lvl2pPr>
            <a:lvl3pPr marL="0" lvl="2" indent="0" algn="r">
              <a:spcBef>
                <a:spcPts val="0"/>
              </a:spcBef>
              <a:buNone/>
              <a:defRPr sz="1100" b="0" i="0" u="none" strike="noStrike" cap="none">
                <a:solidFill>
                  <a:srgbClr val="7F7F7F"/>
                </a:solidFill>
                <a:latin typeface="Calibri"/>
                <a:ea typeface="Calibri"/>
                <a:cs typeface="Calibri"/>
                <a:sym typeface="Calibri"/>
              </a:defRPr>
            </a:lvl3pPr>
            <a:lvl4pPr marL="0" lvl="3" indent="0" algn="r">
              <a:spcBef>
                <a:spcPts val="0"/>
              </a:spcBef>
              <a:buNone/>
              <a:defRPr sz="1100" b="0" i="0" u="none" strike="noStrike" cap="none">
                <a:solidFill>
                  <a:srgbClr val="7F7F7F"/>
                </a:solidFill>
                <a:latin typeface="Calibri"/>
                <a:ea typeface="Calibri"/>
                <a:cs typeface="Calibri"/>
                <a:sym typeface="Calibri"/>
              </a:defRPr>
            </a:lvl4pPr>
            <a:lvl5pPr marL="0" lvl="4" indent="0" algn="r">
              <a:spcBef>
                <a:spcPts val="0"/>
              </a:spcBef>
              <a:buNone/>
              <a:defRPr sz="1100" b="0" i="0" u="none" strike="noStrike" cap="none">
                <a:solidFill>
                  <a:srgbClr val="7F7F7F"/>
                </a:solidFill>
                <a:latin typeface="Calibri"/>
                <a:ea typeface="Calibri"/>
                <a:cs typeface="Calibri"/>
                <a:sym typeface="Calibri"/>
              </a:defRPr>
            </a:lvl5pPr>
            <a:lvl6pPr marL="0" lvl="5" indent="0" algn="r">
              <a:spcBef>
                <a:spcPts val="0"/>
              </a:spcBef>
              <a:buNone/>
              <a:defRPr sz="1100" b="0" i="0" u="none" strike="noStrike" cap="none">
                <a:solidFill>
                  <a:srgbClr val="7F7F7F"/>
                </a:solidFill>
                <a:latin typeface="Calibri"/>
                <a:ea typeface="Calibri"/>
                <a:cs typeface="Calibri"/>
                <a:sym typeface="Calibri"/>
              </a:defRPr>
            </a:lvl6pPr>
            <a:lvl7pPr marL="0" lvl="6" indent="0" algn="r">
              <a:spcBef>
                <a:spcPts val="0"/>
              </a:spcBef>
              <a:buNone/>
              <a:defRPr sz="1100" b="0" i="0" u="none" strike="noStrike" cap="none">
                <a:solidFill>
                  <a:srgbClr val="7F7F7F"/>
                </a:solidFill>
                <a:latin typeface="Calibri"/>
                <a:ea typeface="Calibri"/>
                <a:cs typeface="Calibri"/>
                <a:sym typeface="Calibri"/>
              </a:defRPr>
            </a:lvl7pPr>
            <a:lvl8pPr marL="0" lvl="7" indent="0" algn="r">
              <a:spcBef>
                <a:spcPts val="0"/>
              </a:spcBef>
              <a:buNone/>
              <a:defRPr sz="1100" b="0" i="0" u="none" strike="noStrike" cap="none">
                <a:solidFill>
                  <a:srgbClr val="7F7F7F"/>
                </a:solidFill>
                <a:latin typeface="Calibri"/>
                <a:ea typeface="Calibri"/>
                <a:cs typeface="Calibri"/>
                <a:sym typeface="Calibri"/>
              </a:defRPr>
            </a:lvl8pPr>
            <a:lvl9pPr marL="0" lvl="8" indent="0" algn="r">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838200" y="1724027"/>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4"/>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rgbClr val="7F7F7F"/>
                </a:solidFill>
                <a:latin typeface="Calibri"/>
                <a:ea typeface="Calibri"/>
                <a:cs typeface="Calibri"/>
                <a:sym typeface="Calibri"/>
              </a:defRPr>
            </a:lvl1pPr>
            <a:lvl2pPr marL="0" lvl="1" indent="0" algn="r">
              <a:spcBef>
                <a:spcPts val="0"/>
              </a:spcBef>
              <a:buNone/>
              <a:defRPr sz="1100" b="0" i="0" u="none" strike="noStrike" cap="none">
                <a:solidFill>
                  <a:srgbClr val="7F7F7F"/>
                </a:solidFill>
                <a:latin typeface="Calibri"/>
                <a:ea typeface="Calibri"/>
                <a:cs typeface="Calibri"/>
                <a:sym typeface="Calibri"/>
              </a:defRPr>
            </a:lvl2pPr>
            <a:lvl3pPr marL="0" lvl="2" indent="0" algn="r">
              <a:spcBef>
                <a:spcPts val="0"/>
              </a:spcBef>
              <a:buNone/>
              <a:defRPr sz="1100" b="0" i="0" u="none" strike="noStrike" cap="none">
                <a:solidFill>
                  <a:srgbClr val="7F7F7F"/>
                </a:solidFill>
                <a:latin typeface="Calibri"/>
                <a:ea typeface="Calibri"/>
                <a:cs typeface="Calibri"/>
                <a:sym typeface="Calibri"/>
              </a:defRPr>
            </a:lvl3pPr>
            <a:lvl4pPr marL="0" lvl="3" indent="0" algn="r">
              <a:spcBef>
                <a:spcPts val="0"/>
              </a:spcBef>
              <a:buNone/>
              <a:defRPr sz="1100" b="0" i="0" u="none" strike="noStrike" cap="none">
                <a:solidFill>
                  <a:srgbClr val="7F7F7F"/>
                </a:solidFill>
                <a:latin typeface="Calibri"/>
                <a:ea typeface="Calibri"/>
                <a:cs typeface="Calibri"/>
                <a:sym typeface="Calibri"/>
              </a:defRPr>
            </a:lvl4pPr>
            <a:lvl5pPr marL="0" lvl="4" indent="0" algn="r">
              <a:spcBef>
                <a:spcPts val="0"/>
              </a:spcBef>
              <a:buNone/>
              <a:defRPr sz="1100" b="0" i="0" u="none" strike="noStrike" cap="none">
                <a:solidFill>
                  <a:srgbClr val="7F7F7F"/>
                </a:solidFill>
                <a:latin typeface="Calibri"/>
                <a:ea typeface="Calibri"/>
                <a:cs typeface="Calibri"/>
                <a:sym typeface="Calibri"/>
              </a:defRPr>
            </a:lvl5pPr>
            <a:lvl6pPr marL="0" lvl="5" indent="0" algn="r">
              <a:spcBef>
                <a:spcPts val="0"/>
              </a:spcBef>
              <a:buNone/>
              <a:defRPr sz="1100" b="0" i="0" u="none" strike="noStrike" cap="none">
                <a:solidFill>
                  <a:srgbClr val="7F7F7F"/>
                </a:solidFill>
                <a:latin typeface="Calibri"/>
                <a:ea typeface="Calibri"/>
                <a:cs typeface="Calibri"/>
                <a:sym typeface="Calibri"/>
              </a:defRPr>
            </a:lvl6pPr>
            <a:lvl7pPr marL="0" lvl="6" indent="0" algn="r">
              <a:spcBef>
                <a:spcPts val="0"/>
              </a:spcBef>
              <a:buNone/>
              <a:defRPr sz="1100" b="0" i="0" u="none" strike="noStrike" cap="none">
                <a:solidFill>
                  <a:srgbClr val="7F7F7F"/>
                </a:solidFill>
                <a:latin typeface="Calibri"/>
                <a:ea typeface="Calibri"/>
                <a:cs typeface="Calibri"/>
                <a:sym typeface="Calibri"/>
              </a:defRPr>
            </a:lvl7pPr>
            <a:lvl8pPr marL="0" lvl="7" indent="0" algn="r">
              <a:spcBef>
                <a:spcPts val="0"/>
              </a:spcBef>
              <a:buNone/>
              <a:defRPr sz="1100" b="0" i="0" u="none" strike="noStrike" cap="none">
                <a:solidFill>
                  <a:srgbClr val="7F7F7F"/>
                </a:solidFill>
                <a:latin typeface="Calibri"/>
                <a:ea typeface="Calibri"/>
                <a:cs typeface="Calibri"/>
                <a:sym typeface="Calibri"/>
              </a:defRPr>
            </a:lvl8pPr>
            <a:lvl9pPr marL="0" lvl="8" indent="0" algn="r">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00A3"/>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rgbClr val="7F7F7F"/>
                </a:solidFill>
                <a:latin typeface="Calibri"/>
                <a:ea typeface="Calibri"/>
                <a:cs typeface="Calibri"/>
                <a:sym typeface="Calibri"/>
              </a:defRPr>
            </a:lvl1pPr>
            <a:lvl2pPr marL="0" lvl="1" indent="0" algn="r">
              <a:spcBef>
                <a:spcPts val="0"/>
              </a:spcBef>
              <a:buNone/>
              <a:defRPr sz="1100" b="0" i="0" u="none" strike="noStrike" cap="none">
                <a:solidFill>
                  <a:srgbClr val="7F7F7F"/>
                </a:solidFill>
                <a:latin typeface="Calibri"/>
                <a:ea typeface="Calibri"/>
                <a:cs typeface="Calibri"/>
                <a:sym typeface="Calibri"/>
              </a:defRPr>
            </a:lvl2pPr>
            <a:lvl3pPr marL="0" lvl="2" indent="0" algn="r">
              <a:spcBef>
                <a:spcPts val="0"/>
              </a:spcBef>
              <a:buNone/>
              <a:defRPr sz="1100" b="0" i="0" u="none" strike="noStrike" cap="none">
                <a:solidFill>
                  <a:srgbClr val="7F7F7F"/>
                </a:solidFill>
                <a:latin typeface="Calibri"/>
                <a:ea typeface="Calibri"/>
                <a:cs typeface="Calibri"/>
                <a:sym typeface="Calibri"/>
              </a:defRPr>
            </a:lvl3pPr>
            <a:lvl4pPr marL="0" lvl="3" indent="0" algn="r">
              <a:spcBef>
                <a:spcPts val="0"/>
              </a:spcBef>
              <a:buNone/>
              <a:defRPr sz="1100" b="0" i="0" u="none" strike="noStrike" cap="none">
                <a:solidFill>
                  <a:srgbClr val="7F7F7F"/>
                </a:solidFill>
                <a:latin typeface="Calibri"/>
                <a:ea typeface="Calibri"/>
                <a:cs typeface="Calibri"/>
                <a:sym typeface="Calibri"/>
              </a:defRPr>
            </a:lvl4pPr>
            <a:lvl5pPr marL="0" lvl="4" indent="0" algn="r">
              <a:spcBef>
                <a:spcPts val="0"/>
              </a:spcBef>
              <a:buNone/>
              <a:defRPr sz="1100" b="0" i="0" u="none" strike="noStrike" cap="none">
                <a:solidFill>
                  <a:srgbClr val="7F7F7F"/>
                </a:solidFill>
                <a:latin typeface="Calibri"/>
                <a:ea typeface="Calibri"/>
                <a:cs typeface="Calibri"/>
                <a:sym typeface="Calibri"/>
              </a:defRPr>
            </a:lvl5pPr>
            <a:lvl6pPr marL="0" lvl="5" indent="0" algn="r">
              <a:spcBef>
                <a:spcPts val="0"/>
              </a:spcBef>
              <a:buNone/>
              <a:defRPr sz="1100" b="0" i="0" u="none" strike="noStrike" cap="none">
                <a:solidFill>
                  <a:srgbClr val="7F7F7F"/>
                </a:solidFill>
                <a:latin typeface="Calibri"/>
                <a:ea typeface="Calibri"/>
                <a:cs typeface="Calibri"/>
                <a:sym typeface="Calibri"/>
              </a:defRPr>
            </a:lvl6pPr>
            <a:lvl7pPr marL="0" lvl="6" indent="0" algn="r">
              <a:spcBef>
                <a:spcPts val="0"/>
              </a:spcBef>
              <a:buNone/>
              <a:defRPr sz="1100" b="0" i="0" u="none" strike="noStrike" cap="none">
                <a:solidFill>
                  <a:srgbClr val="7F7F7F"/>
                </a:solidFill>
                <a:latin typeface="Calibri"/>
                <a:ea typeface="Calibri"/>
                <a:cs typeface="Calibri"/>
                <a:sym typeface="Calibri"/>
              </a:defRPr>
            </a:lvl7pPr>
            <a:lvl8pPr marL="0" lvl="7" indent="0" algn="r">
              <a:spcBef>
                <a:spcPts val="0"/>
              </a:spcBef>
              <a:buNone/>
              <a:defRPr sz="1100" b="0" i="0" u="none" strike="noStrike" cap="none">
                <a:solidFill>
                  <a:srgbClr val="7F7F7F"/>
                </a:solidFill>
                <a:latin typeface="Calibri"/>
                <a:ea typeface="Calibri"/>
                <a:cs typeface="Calibri"/>
                <a:sym typeface="Calibri"/>
              </a:defRPr>
            </a:lvl8pPr>
            <a:lvl9pPr marL="0" lvl="8" indent="0" algn="r">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00A3"/>
              </a:buClr>
              <a:buSzPts val="4400"/>
              <a:buFont typeface="Calibri"/>
              <a:buNone/>
              <a:defRPr sz="4400" b="1" i="0" u="none" strike="noStrike" cap="none">
                <a:solidFill>
                  <a:srgbClr val="0000A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00A3"/>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A8"/>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7F7F7F"/>
                </a:solidFill>
                <a:latin typeface="Calibri"/>
                <a:ea typeface="Calibri"/>
                <a:cs typeface="Calibri"/>
                <a:sym typeface="Calibri"/>
              </a:defRPr>
            </a:lvl1pPr>
            <a:lvl2pPr marL="0" marR="0" lvl="1" indent="0" algn="r" rtl="0">
              <a:spcBef>
                <a:spcPts val="0"/>
              </a:spcBef>
              <a:buNone/>
              <a:defRPr sz="1100" b="0" i="0" u="none" strike="noStrike" cap="none">
                <a:solidFill>
                  <a:srgbClr val="7F7F7F"/>
                </a:solidFill>
                <a:latin typeface="Calibri"/>
                <a:ea typeface="Calibri"/>
                <a:cs typeface="Calibri"/>
                <a:sym typeface="Calibri"/>
              </a:defRPr>
            </a:lvl2pPr>
            <a:lvl3pPr marL="0" marR="0" lvl="2" indent="0" algn="r" rtl="0">
              <a:spcBef>
                <a:spcPts val="0"/>
              </a:spcBef>
              <a:buNone/>
              <a:defRPr sz="1100" b="0" i="0" u="none" strike="noStrike" cap="none">
                <a:solidFill>
                  <a:srgbClr val="7F7F7F"/>
                </a:solidFill>
                <a:latin typeface="Calibri"/>
                <a:ea typeface="Calibri"/>
                <a:cs typeface="Calibri"/>
                <a:sym typeface="Calibri"/>
              </a:defRPr>
            </a:lvl3pPr>
            <a:lvl4pPr marL="0" marR="0" lvl="3" indent="0" algn="r" rtl="0">
              <a:spcBef>
                <a:spcPts val="0"/>
              </a:spcBef>
              <a:buNone/>
              <a:defRPr sz="1100" b="0" i="0" u="none" strike="noStrike" cap="none">
                <a:solidFill>
                  <a:srgbClr val="7F7F7F"/>
                </a:solidFill>
                <a:latin typeface="Calibri"/>
                <a:ea typeface="Calibri"/>
                <a:cs typeface="Calibri"/>
                <a:sym typeface="Calibri"/>
              </a:defRPr>
            </a:lvl4pPr>
            <a:lvl5pPr marL="0" marR="0" lvl="4" indent="0" algn="r" rtl="0">
              <a:spcBef>
                <a:spcPts val="0"/>
              </a:spcBef>
              <a:buNone/>
              <a:defRPr sz="1100" b="0" i="0" u="none" strike="noStrike" cap="none">
                <a:solidFill>
                  <a:srgbClr val="7F7F7F"/>
                </a:solidFill>
                <a:latin typeface="Calibri"/>
                <a:ea typeface="Calibri"/>
                <a:cs typeface="Calibri"/>
                <a:sym typeface="Calibri"/>
              </a:defRPr>
            </a:lvl5pPr>
            <a:lvl6pPr marL="0" marR="0" lvl="5" indent="0" algn="r" rtl="0">
              <a:spcBef>
                <a:spcPts val="0"/>
              </a:spcBef>
              <a:buNone/>
              <a:defRPr sz="1100" b="0" i="0" u="none" strike="noStrike" cap="none">
                <a:solidFill>
                  <a:srgbClr val="7F7F7F"/>
                </a:solidFill>
                <a:latin typeface="Calibri"/>
                <a:ea typeface="Calibri"/>
                <a:cs typeface="Calibri"/>
                <a:sym typeface="Calibri"/>
              </a:defRPr>
            </a:lvl6pPr>
            <a:lvl7pPr marL="0" marR="0" lvl="6" indent="0" algn="r" rtl="0">
              <a:spcBef>
                <a:spcPts val="0"/>
              </a:spcBef>
              <a:buNone/>
              <a:defRPr sz="1100" b="0" i="0" u="none" strike="noStrike" cap="none">
                <a:solidFill>
                  <a:srgbClr val="7F7F7F"/>
                </a:solidFill>
                <a:latin typeface="Calibri"/>
                <a:ea typeface="Calibri"/>
                <a:cs typeface="Calibri"/>
                <a:sym typeface="Calibri"/>
              </a:defRPr>
            </a:lvl7pPr>
            <a:lvl8pPr marL="0" marR="0" lvl="7" indent="0" algn="r" rtl="0">
              <a:spcBef>
                <a:spcPts val="0"/>
              </a:spcBef>
              <a:buNone/>
              <a:defRPr sz="1100" b="0" i="0" u="none" strike="noStrike" cap="none">
                <a:solidFill>
                  <a:srgbClr val="7F7F7F"/>
                </a:solidFill>
                <a:latin typeface="Calibri"/>
                <a:ea typeface="Calibri"/>
                <a:cs typeface="Calibri"/>
                <a:sym typeface="Calibri"/>
              </a:defRPr>
            </a:lvl8pPr>
            <a:lvl9pPr marL="0" marR="0" lvl="8" indent="0" algn="r" rtl="0">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6"/>
          <p:cNvSpPr/>
          <p:nvPr/>
        </p:nvSpPr>
        <p:spPr>
          <a:xfrm>
            <a:off x="7981312" y="4289908"/>
            <a:ext cx="3981504" cy="2860675"/>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2800" b="0" i="1" u="none" strike="noStrike" cap="none">
                <a:solidFill>
                  <a:srgbClr val="0000A3"/>
                </a:solidFill>
                <a:latin typeface="Calibri"/>
                <a:ea typeface="Calibri"/>
                <a:cs typeface="Calibri"/>
                <a:sym typeface="Calibri"/>
              </a:rPr>
              <a:t>Computer Networking: A Top-Down Approach </a:t>
            </a:r>
            <a:br>
              <a:rPr lang="en-US" sz="2800" b="0" i="0" u="none" strike="noStrike" cap="none">
                <a:solidFill>
                  <a:srgbClr val="008000"/>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8</a:t>
            </a:r>
            <a:r>
              <a:rPr lang="en-US" sz="1800" b="0" i="0" u="none" strike="noStrike" cap="none" baseline="30000">
                <a:solidFill>
                  <a:schemeClr val="dk1"/>
                </a:solidFill>
                <a:latin typeface="Calibri"/>
                <a:ea typeface="Calibri"/>
                <a:cs typeface="Calibri"/>
                <a:sym typeface="Calibri"/>
              </a:rPr>
              <a:t>th</a:t>
            </a:r>
            <a:r>
              <a:rPr lang="en-US" sz="1800" b="0" i="0" u="none" strike="noStrike" cap="none">
                <a:solidFill>
                  <a:schemeClr val="dk1"/>
                </a:solidFill>
                <a:latin typeface="Calibri"/>
                <a:ea typeface="Calibri"/>
                <a:cs typeface="Calibri"/>
                <a:sym typeface="Calibri"/>
              </a:rPr>
              <a:t> edition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Jim Kurose, Keith Ross</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Pearson, 2020</a:t>
            </a:r>
            <a:endParaRPr sz="2000" b="0" i="0" u="none" strike="noStrike" cap="none">
              <a:solidFill>
                <a:schemeClr val="dk1"/>
              </a:solidFill>
              <a:latin typeface="Calibri"/>
              <a:ea typeface="Calibri"/>
              <a:cs typeface="Calibri"/>
              <a:sym typeface="Calibri"/>
            </a:endParaRPr>
          </a:p>
        </p:txBody>
      </p:sp>
      <p:sp>
        <p:nvSpPr>
          <p:cNvPr id="35" name="Google Shape;35;p6"/>
          <p:cNvSpPr/>
          <p:nvPr/>
        </p:nvSpPr>
        <p:spPr>
          <a:xfrm>
            <a:off x="1325034" y="561975"/>
            <a:ext cx="5127523" cy="1939685"/>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400" b="1" i="0" u="none" strike="noStrike" cap="none">
                <a:solidFill>
                  <a:srgbClr val="000099"/>
                </a:solidFill>
                <a:latin typeface="Calibri"/>
                <a:ea typeface="Calibri"/>
                <a:cs typeface="Calibri"/>
                <a:sym typeface="Calibri"/>
              </a:rPr>
              <a:t>Chapter 4</a:t>
            </a:r>
            <a:br>
              <a:rPr lang="en-US" sz="6000" b="1" i="0" u="none" strike="noStrike" cap="none">
                <a:solidFill>
                  <a:srgbClr val="000099"/>
                </a:solidFill>
                <a:latin typeface="Calibri"/>
                <a:ea typeface="Calibri"/>
                <a:cs typeface="Calibri"/>
                <a:sym typeface="Calibri"/>
              </a:rPr>
            </a:br>
            <a:r>
              <a:rPr lang="en-US" sz="5400" b="1" i="0" u="none" strike="noStrike" cap="none">
                <a:solidFill>
                  <a:srgbClr val="000099"/>
                </a:solidFill>
                <a:latin typeface="Calibri"/>
                <a:ea typeface="Calibri"/>
                <a:cs typeface="Calibri"/>
                <a:sym typeface="Calibri"/>
              </a:rPr>
              <a:t>Network Layer:</a:t>
            </a:r>
            <a:endParaRPr/>
          </a:p>
          <a:p>
            <a:pPr marL="0" marR="0" lvl="0" indent="0" algn="l" rtl="0">
              <a:lnSpc>
                <a:spcPct val="85000"/>
              </a:lnSpc>
              <a:spcBef>
                <a:spcPts val="0"/>
              </a:spcBef>
              <a:spcAft>
                <a:spcPts val="0"/>
              </a:spcAft>
              <a:buNone/>
            </a:pPr>
            <a:r>
              <a:rPr lang="en-US" sz="5400" b="1" i="0" u="none" strike="noStrike" cap="none">
                <a:solidFill>
                  <a:srgbClr val="000099"/>
                </a:solidFill>
                <a:latin typeface="Calibri"/>
                <a:ea typeface="Calibri"/>
                <a:cs typeface="Calibri"/>
                <a:sym typeface="Calibri"/>
              </a:rPr>
              <a:t>Data Plane</a:t>
            </a:r>
            <a:endParaRPr/>
          </a:p>
        </p:txBody>
      </p:sp>
      <p:sp>
        <p:nvSpPr>
          <p:cNvPr id="36" name="Google Shape;36;p6"/>
          <p:cNvSpPr txBox="1"/>
          <p:nvPr/>
        </p:nvSpPr>
        <p:spPr>
          <a:xfrm>
            <a:off x="1350014" y="2647662"/>
            <a:ext cx="5378450" cy="16296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 note on the use of these PowerPoint slides:</a:t>
            </a:r>
            <a:endParaRPr/>
          </a:p>
          <a:p>
            <a:pPr marL="0" marR="0" lvl="0" indent="0" algn="l" rtl="0">
              <a:spcBef>
                <a:spcPts val="0"/>
              </a:spcBef>
              <a:spcAft>
                <a:spcPts val="0"/>
              </a:spcAft>
              <a:buNone/>
            </a:pPr>
            <a:r>
              <a:rPr lang="en-US" sz="1400" b="0" i="0" u="none" strike="noStrike" cap="none">
                <a:solidFill>
                  <a:schemeClr val="dk1"/>
                </a:solidFill>
                <a:latin typeface="Calibri"/>
                <a:ea typeface="Calibri"/>
                <a:cs typeface="Calibri"/>
                <a:sym typeface="Calibri"/>
              </a:rPr>
              <a:t>We’re making these slides freely available to all (faculty, students, readers). They’re in PowerPoint form so you see the animations; and can add, modify, and delete slides  (including this one) and slide content to suit your needs. They obviously represent a </a:t>
            </a:r>
            <a:r>
              <a:rPr lang="en-US" sz="1400" b="0" i="1" u="none" strike="noStrike" cap="none">
                <a:solidFill>
                  <a:schemeClr val="dk1"/>
                </a:solidFill>
                <a:latin typeface="Calibri"/>
                <a:ea typeface="Calibri"/>
                <a:cs typeface="Calibri"/>
                <a:sym typeface="Calibri"/>
              </a:rPr>
              <a:t>lot</a:t>
            </a:r>
            <a:r>
              <a:rPr lang="en-US" sz="1400" b="0" i="0" u="none" strike="noStrike" cap="none">
                <a:solidFill>
                  <a:schemeClr val="dk1"/>
                </a:solidFill>
                <a:latin typeface="Calibri"/>
                <a:ea typeface="Calibri"/>
                <a:cs typeface="Calibri"/>
                <a:sym typeface="Calibri"/>
              </a:rPr>
              <a:t> of work on our part. In return for use, we only ask the following:</a:t>
            </a:r>
            <a:endParaRPr/>
          </a:p>
          <a:p>
            <a:pPr marL="0" marR="0" lvl="0" indent="0" algn="l" rtl="0">
              <a:lnSpc>
                <a:spcPct val="85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7" name="Google Shape;37;p6"/>
          <p:cNvSpPr txBox="1"/>
          <p:nvPr/>
        </p:nvSpPr>
        <p:spPr>
          <a:xfrm>
            <a:off x="1325035" y="3894603"/>
            <a:ext cx="5378450" cy="2636171"/>
          </a:xfrm>
          <a:prstGeom prst="rect">
            <a:avLst/>
          </a:prstGeom>
          <a:noFill/>
          <a:ln>
            <a:noFill/>
          </a:ln>
        </p:spPr>
        <p:txBody>
          <a:bodyPr spcFirstLastPara="1" wrap="square" lIns="91425" tIns="45700" rIns="91425" bIns="45700" anchor="t" anchorCtr="0">
            <a:spAutoFit/>
          </a:bodyPr>
          <a:lstStyle/>
          <a:p>
            <a:pPr marL="173038" marR="0" lvl="0" indent="-173038" algn="l" rtl="0">
              <a:lnSpc>
                <a:spcPct val="85000"/>
              </a:lnSpc>
              <a:spcBef>
                <a:spcPts val="0"/>
              </a:spcBef>
              <a:spcAft>
                <a:spcPts val="0"/>
              </a:spcAft>
              <a:buNone/>
            </a:pPr>
            <a:endParaRPr sz="1400" b="0" i="0" u="none" strike="noStrike" cap="none">
              <a:solidFill>
                <a:schemeClr val="dk1"/>
              </a:solidFill>
              <a:latin typeface="Gill Sans"/>
              <a:ea typeface="Gill Sans"/>
              <a:cs typeface="Gill Sans"/>
              <a:sym typeface="Gill Sans"/>
            </a:endParaRPr>
          </a:p>
          <a:p>
            <a:pPr marL="290513" marR="0" lvl="0" indent="-168275" algn="l" rtl="0">
              <a:spcBef>
                <a:spcPts val="0"/>
              </a:spcBef>
              <a:spcAft>
                <a:spcPts val="0"/>
              </a:spcAft>
              <a:buClr>
                <a:srgbClr val="0000A8"/>
              </a:buClr>
              <a:buSzPts val="1050"/>
              <a:buFont typeface="Noto Sans Symbols"/>
              <a:buChar char="▪"/>
            </a:pPr>
            <a:r>
              <a:rPr lang="en-US" sz="1400" b="0" i="0" u="none" strike="noStrike" cap="none">
                <a:solidFill>
                  <a:schemeClr val="dk1"/>
                </a:solidFill>
                <a:latin typeface="Calibri"/>
                <a:ea typeface="Calibri"/>
                <a:cs typeface="Calibri"/>
                <a:sym typeface="Calibri"/>
              </a:rPr>
              <a:t>If you use these slides (e.g., in a class) that you mention their source (after all, we’d like people to use our book!)</a:t>
            </a:r>
            <a:endParaRPr/>
          </a:p>
          <a:p>
            <a:pPr marL="290513" marR="0" lvl="0" indent="-168275" algn="l" rtl="0">
              <a:spcBef>
                <a:spcPts val="0"/>
              </a:spcBef>
              <a:spcAft>
                <a:spcPts val="0"/>
              </a:spcAft>
              <a:buClr>
                <a:srgbClr val="0000A8"/>
              </a:buClr>
              <a:buSzPts val="1050"/>
              <a:buFont typeface="Noto Sans Symbols"/>
              <a:buChar char="▪"/>
            </a:pPr>
            <a:r>
              <a:rPr lang="en-US" sz="1400" b="0" i="0" u="none" strike="noStrike" cap="none">
                <a:solidFill>
                  <a:schemeClr val="dk1"/>
                </a:solidFill>
                <a:latin typeface="Calibri"/>
                <a:ea typeface="Calibri"/>
                <a:cs typeface="Calibri"/>
                <a:sym typeface="Calibri"/>
              </a:rPr>
              <a:t>If you post any slides on a www site, that you note that they are adapted from (or perhaps identical to) our slides, and note our copyright of this material.</a:t>
            </a:r>
            <a:endParaRPr/>
          </a:p>
          <a:p>
            <a:pPr marL="173038" marR="0" lvl="0" indent="-173038" algn="l" rtl="0">
              <a:lnSpc>
                <a:spcPct val="85000"/>
              </a:lnSpc>
              <a:spcBef>
                <a:spcPts val="0"/>
              </a:spcBef>
              <a:spcAft>
                <a:spcPts val="0"/>
              </a:spcAft>
              <a:buClr>
                <a:schemeClr val="accent2"/>
              </a:buClr>
              <a:buSzPts val="1400"/>
              <a:buFont typeface="Noto Sans Symbols"/>
              <a:buNone/>
            </a:pPr>
            <a:endParaRPr sz="1400" b="0" i="0" u="none" strike="noStrike" cap="none">
              <a:solidFill>
                <a:schemeClr val="dk1"/>
              </a:solidFill>
              <a:latin typeface="Calibri"/>
              <a:ea typeface="Calibri"/>
              <a:cs typeface="Calibri"/>
              <a:sym typeface="Calibri"/>
            </a:endParaRPr>
          </a:p>
          <a:p>
            <a:pPr marL="15875" marR="0" lvl="0" indent="0" algn="l" rtl="0">
              <a:lnSpc>
                <a:spcPct val="85000"/>
              </a:lnSpc>
              <a:spcBef>
                <a:spcPts val="0"/>
              </a:spcBef>
              <a:spcAft>
                <a:spcPts val="0"/>
              </a:spcAft>
              <a:buClr>
                <a:schemeClr val="accent2"/>
              </a:buClr>
              <a:buSzPts val="1400"/>
              <a:buFont typeface="Noto Sans Symbols"/>
              <a:buNone/>
            </a:pPr>
            <a:r>
              <a:rPr lang="en-US" sz="1400" b="0" i="0" u="none" strike="noStrike" cap="none">
                <a:solidFill>
                  <a:schemeClr val="dk1"/>
                </a:solidFill>
                <a:latin typeface="Calibri"/>
                <a:ea typeface="Calibri"/>
                <a:cs typeface="Calibri"/>
                <a:sym typeface="Calibri"/>
              </a:rPr>
              <a:t>For a revision history, see the slide note for this page. </a:t>
            </a:r>
            <a:endParaRPr/>
          </a:p>
          <a:p>
            <a:pPr marL="15875" marR="0" lvl="0" indent="0" algn="l" rtl="0">
              <a:lnSpc>
                <a:spcPct val="85000"/>
              </a:lnSpc>
              <a:spcBef>
                <a:spcPts val="0"/>
              </a:spcBef>
              <a:spcAft>
                <a:spcPts val="0"/>
              </a:spcAft>
              <a:buClr>
                <a:schemeClr val="accent2"/>
              </a:buClr>
              <a:buSzPts val="1400"/>
              <a:buFont typeface="Noto Sans Symbols"/>
              <a:buNone/>
            </a:pPr>
            <a:endParaRPr sz="1400" b="0" i="0" u="none" strike="noStrike" cap="none">
              <a:solidFill>
                <a:schemeClr val="dk1"/>
              </a:solidFill>
              <a:latin typeface="Calibri"/>
              <a:ea typeface="Calibri"/>
              <a:cs typeface="Calibri"/>
              <a:sym typeface="Calibri"/>
            </a:endParaRPr>
          </a:p>
          <a:p>
            <a:pPr marL="15875" marR="0" lvl="0" indent="0" algn="l" rtl="0">
              <a:lnSpc>
                <a:spcPct val="85000"/>
              </a:lnSpc>
              <a:spcBef>
                <a:spcPts val="0"/>
              </a:spcBef>
              <a:spcAft>
                <a:spcPts val="0"/>
              </a:spcAft>
              <a:buClr>
                <a:schemeClr val="accent2"/>
              </a:buClr>
              <a:buSzPts val="1400"/>
              <a:buFont typeface="Noto Sans Symbols"/>
              <a:buNone/>
            </a:pPr>
            <a:r>
              <a:rPr lang="en-US" sz="1400" b="0" i="0" u="none" strike="noStrike" cap="none">
                <a:solidFill>
                  <a:schemeClr val="dk1"/>
                </a:solidFill>
                <a:latin typeface="Calibri"/>
                <a:ea typeface="Calibri"/>
                <a:cs typeface="Calibri"/>
                <a:sym typeface="Calibri"/>
              </a:rPr>
              <a:t>Thanks and enjoy!  JFK/KWR</a:t>
            </a:r>
            <a:endParaRPr/>
          </a:p>
          <a:p>
            <a:pPr marL="173038" marR="0" lvl="0" indent="-173038" algn="l" rtl="0">
              <a:lnSpc>
                <a:spcPct val="85000"/>
              </a:lnSpc>
              <a:spcBef>
                <a:spcPts val="0"/>
              </a:spcBef>
              <a:spcAft>
                <a:spcPts val="0"/>
              </a:spcAft>
              <a:buNone/>
            </a:pPr>
            <a:endParaRPr sz="1400" b="0" i="0" u="none" strike="noStrike" cap="none">
              <a:solidFill>
                <a:schemeClr val="dk1"/>
              </a:solidFill>
              <a:latin typeface="Calibri"/>
              <a:ea typeface="Calibri"/>
              <a:cs typeface="Calibri"/>
              <a:sym typeface="Calibri"/>
            </a:endParaRPr>
          </a:p>
          <a:p>
            <a:pPr marL="173038" marR="0" lvl="0" indent="-173038" algn="l" rtl="0">
              <a:lnSpc>
                <a:spcPct val="85000"/>
              </a:lnSpc>
              <a:spcBef>
                <a:spcPts val="0"/>
              </a:spcBef>
              <a:spcAft>
                <a:spcPts val="0"/>
              </a:spcAft>
              <a:buNone/>
            </a:pPr>
            <a:r>
              <a:rPr lang="en-US" sz="1400" b="0" i="0" u="none" strike="noStrike" cap="none">
                <a:solidFill>
                  <a:schemeClr val="dk1"/>
                </a:solidFill>
                <a:latin typeface="Calibri"/>
                <a:ea typeface="Calibri"/>
                <a:cs typeface="Calibri"/>
                <a:sym typeface="Calibri"/>
              </a:rPr>
              <a:t>     All material copyright 1996-2020</a:t>
            </a:r>
            <a:endParaRPr/>
          </a:p>
          <a:p>
            <a:pPr marL="173038" marR="0" lvl="0" indent="-173038" algn="l" rtl="0">
              <a:lnSpc>
                <a:spcPct val="85000"/>
              </a:lnSpc>
              <a:spcBef>
                <a:spcPts val="0"/>
              </a:spcBef>
              <a:spcAft>
                <a:spcPts val="0"/>
              </a:spcAft>
              <a:buNone/>
            </a:pPr>
            <a:r>
              <a:rPr lang="en-US" sz="1400" b="0" i="0" u="none" strike="noStrike" cap="none">
                <a:solidFill>
                  <a:schemeClr val="dk1"/>
                </a:solidFill>
                <a:latin typeface="Calibri"/>
                <a:ea typeface="Calibri"/>
                <a:cs typeface="Calibri"/>
                <a:sym typeface="Calibri"/>
              </a:rPr>
              <a:t>     J.F Kurose and K.W. Ross, All Rights Reserved</a:t>
            </a:r>
            <a:endParaRPr sz="1200" b="0" i="0" u="none" strike="noStrike" cap="none">
              <a:solidFill>
                <a:schemeClr val="dk1"/>
              </a:solidFill>
              <a:latin typeface="Calibri"/>
              <a:ea typeface="Calibri"/>
              <a:cs typeface="Calibri"/>
              <a:sym typeface="Calibri"/>
            </a:endParaRPr>
          </a:p>
        </p:txBody>
      </p:sp>
      <p:pic>
        <p:nvPicPr>
          <p:cNvPr id="38" name="Google Shape;38;p6" descr="A picture containing outdoor, water, bridge, building&#10;&#10;Description automatically generated"/>
          <p:cNvPicPr preferRelativeResize="0"/>
          <p:nvPr/>
        </p:nvPicPr>
        <p:blipFill rotWithShape="1">
          <a:blip r:embed="rId3">
            <a:alphaModFix/>
          </a:blip>
          <a:srcRect/>
          <a:stretch/>
        </p:blipFill>
        <p:spPr>
          <a:xfrm>
            <a:off x="8135257" y="887185"/>
            <a:ext cx="3040743" cy="38009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15"/>
          <p:cNvSpPr txBox="1">
            <a:spLocks noGrp="1"/>
          </p:cNvSpPr>
          <p:nvPr>
            <p:ph type="title"/>
          </p:nvPr>
        </p:nvSpPr>
        <p:spPr>
          <a:xfrm>
            <a:off x="838200" y="398812"/>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Network-layer service model</a:t>
            </a:r>
            <a:endParaRPr/>
          </a:p>
        </p:txBody>
      </p:sp>
      <p:sp>
        <p:nvSpPr>
          <p:cNvPr id="1273" name="Google Shape;1273;p15"/>
          <p:cNvSpPr txBox="1"/>
          <p:nvPr/>
        </p:nvSpPr>
        <p:spPr>
          <a:xfrm>
            <a:off x="549795" y="1745078"/>
            <a:ext cx="1552092" cy="393954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Network</a:t>
            </a:r>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Architecture</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Internet</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ATM</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ATM</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Internet</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Internet</a:t>
            </a:r>
            <a:endParaRPr sz="2400" b="0" i="0" u="none" strike="noStrike" cap="none">
              <a:solidFill>
                <a:srgbClr val="000000"/>
              </a:solidFill>
              <a:latin typeface="Times New Roman"/>
              <a:ea typeface="Times New Roman"/>
              <a:cs typeface="Times New Roman"/>
              <a:sym typeface="Times New Roman"/>
            </a:endParaRPr>
          </a:p>
        </p:txBody>
      </p:sp>
      <p:sp>
        <p:nvSpPr>
          <p:cNvPr id="1274" name="Google Shape;1274;p15"/>
          <p:cNvSpPr txBox="1"/>
          <p:nvPr/>
        </p:nvSpPr>
        <p:spPr>
          <a:xfrm>
            <a:off x="2453424" y="1760576"/>
            <a:ext cx="2645518" cy="39138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Service</a:t>
            </a:r>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Model</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best effort</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Constant Bit Rate</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Available Bit Rate</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Intserv Guaranteed</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(RFC 1633</a:t>
            </a:r>
            <a:r>
              <a:rPr lang="en-US" sz="2000" b="0" i="0" u="none" strike="noStrike" cap="none">
                <a:solidFill>
                  <a:srgbClr val="000000"/>
                </a:solidFill>
                <a:latin typeface="Arial"/>
                <a:ea typeface="Arial"/>
                <a:cs typeface="Arial"/>
                <a:sym typeface="Arial"/>
              </a:rPr>
              <a:t>)</a:t>
            </a:r>
            <a:endParaRPr/>
          </a:p>
          <a:p>
            <a:pPr marL="0" marR="0" lvl="0" indent="0" algn="l" rtl="0">
              <a:lnSpc>
                <a:spcPct val="100000"/>
              </a:lnSpc>
              <a:spcBef>
                <a:spcPts val="10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Diffserv  </a:t>
            </a:r>
            <a:r>
              <a:rPr lang="en-US" sz="1600" b="0" i="0" u="none" strike="noStrike" cap="none">
                <a:solidFill>
                  <a:srgbClr val="000000"/>
                </a:solidFill>
                <a:latin typeface="Arial"/>
                <a:ea typeface="Arial"/>
                <a:cs typeface="Arial"/>
                <a:sym typeface="Arial"/>
              </a:rPr>
              <a:t>(RFC 2475</a:t>
            </a:r>
            <a:r>
              <a:rPr lang="en-US" sz="2000" b="0" i="0" u="none" strike="noStrike" cap="none">
                <a:solidFill>
                  <a:srgbClr val="000000"/>
                </a:solidFill>
                <a:latin typeface="Arial"/>
                <a:ea typeface="Arial"/>
                <a:cs typeface="Arial"/>
                <a:sym typeface="Arial"/>
              </a:rPr>
              <a:t>) </a:t>
            </a:r>
            <a:endParaRPr sz="2400" b="0" i="0" u="none" strike="noStrike" cap="none">
              <a:solidFill>
                <a:srgbClr val="000000"/>
              </a:solidFill>
              <a:latin typeface="Times New Roman"/>
              <a:ea typeface="Times New Roman"/>
              <a:cs typeface="Times New Roman"/>
              <a:sym typeface="Times New Roman"/>
            </a:endParaRPr>
          </a:p>
        </p:txBody>
      </p:sp>
      <p:sp>
        <p:nvSpPr>
          <p:cNvPr id="1275" name="Google Shape;1275;p15"/>
          <p:cNvSpPr txBox="1"/>
          <p:nvPr/>
        </p:nvSpPr>
        <p:spPr>
          <a:xfrm>
            <a:off x="5253925" y="2071348"/>
            <a:ext cx="2137764" cy="36317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Bandwidth</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none</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Constant rate</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Guaranteed min</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possible</a:t>
            </a:r>
            <a:endParaRPr sz="2400" b="0" i="0" u="none" strike="noStrike" cap="none">
              <a:solidFill>
                <a:srgbClr val="000000"/>
              </a:solidFill>
              <a:latin typeface="Times New Roman"/>
              <a:ea typeface="Times New Roman"/>
              <a:cs typeface="Times New Roman"/>
              <a:sym typeface="Times New Roman"/>
            </a:endParaRPr>
          </a:p>
        </p:txBody>
      </p:sp>
      <p:sp>
        <p:nvSpPr>
          <p:cNvPr id="1276" name="Google Shape;1276;p15"/>
          <p:cNvSpPr txBox="1"/>
          <p:nvPr/>
        </p:nvSpPr>
        <p:spPr>
          <a:xfrm>
            <a:off x="7310368" y="2071348"/>
            <a:ext cx="1112805" cy="36317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Loss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possibly</a:t>
            </a:r>
            <a:endParaRPr sz="2400" b="0" i="0" u="none" strike="noStrike" cap="none">
              <a:solidFill>
                <a:srgbClr val="000000"/>
              </a:solidFill>
              <a:latin typeface="Times New Roman"/>
              <a:ea typeface="Times New Roman"/>
              <a:cs typeface="Times New Roman"/>
              <a:sym typeface="Times New Roman"/>
            </a:endParaRPr>
          </a:p>
        </p:txBody>
      </p:sp>
      <p:sp>
        <p:nvSpPr>
          <p:cNvPr id="1277" name="Google Shape;1277;p15"/>
          <p:cNvSpPr txBox="1"/>
          <p:nvPr/>
        </p:nvSpPr>
        <p:spPr>
          <a:xfrm>
            <a:off x="8483715" y="2080873"/>
            <a:ext cx="1112805" cy="36317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Order</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possibly</a:t>
            </a:r>
            <a:endParaRPr sz="2400" b="0" i="0" u="none" strike="noStrike" cap="none">
              <a:solidFill>
                <a:srgbClr val="000000"/>
              </a:solidFill>
              <a:latin typeface="Times New Roman"/>
              <a:ea typeface="Times New Roman"/>
              <a:cs typeface="Times New Roman"/>
              <a:sym typeface="Times New Roman"/>
            </a:endParaRPr>
          </a:p>
        </p:txBody>
      </p:sp>
      <p:sp>
        <p:nvSpPr>
          <p:cNvPr id="1278" name="Google Shape;1278;p15"/>
          <p:cNvSpPr txBox="1"/>
          <p:nvPr/>
        </p:nvSpPr>
        <p:spPr>
          <a:xfrm>
            <a:off x="9712924" y="2080873"/>
            <a:ext cx="946221" cy="36317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Timing</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sz="2400" b="0" i="0" u="none" strike="noStrike" cap="none">
              <a:solidFill>
                <a:srgbClr val="000000"/>
              </a:solidFill>
              <a:latin typeface="Times New Roman"/>
              <a:ea typeface="Times New Roman"/>
              <a:cs typeface="Times New Roman"/>
              <a:sym typeface="Times New Roman"/>
            </a:endParaRPr>
          </a:p>
        </p:txBody>
      </p:sp>
      <p:cxnSp>
        <p:nvCxnSpPr>
          <p:cNvPr id="1279" name="Google Shape;1279;p15"/>
          <p:cNvCxnSpPr/>
          <p:nvPr/>
        </p:nvCxnSpPr>
        <p:spPr>
          <a:xfrm>
            <a:off x="1070632" y="2577761"/>
            <a:ext cx="9623199" cy="0"/>
          </a:xfrm>
          <a:prstGeom prst="straightConnector1">
            <a:avLst/>
          </a:prstGeom>
          <a:noFill/>
          <a:ln w="28575" cap="flat" cmpd="sng">
            <a:solidFill>
              <a:srgbClr val="000099"/>
            </a:solidFill>
            <a:prstDash val="solid"/>
            <a:round/>
            <a:headEnd type="none" w="med" len="med"/>
            <a:tailEnd type="none" w="med" len="med"/>
          </a:ln>
        </p:spPr>
      </p:cxnSp>
      <p:cxnSp>
        <p:nvCxnSpPr>
          <p:cNvPr id="1280" name="Google Shape;1280;p15"/>
          <p:cNvCxnSpPr/>
          <p:nvPr/>
        </p:nvCxnSpPr>
        <p:spPr>
          <a:xfrm>
            <a:off x="1068049" y="3210609"/>
            <a:ext cx="9623199" cy="0"/>
          </a:xfrm>
          <a:prstGeom prst="straightConnector1">
            <a:avLst/>
          </a:prstGeom>
          <a:noFill/>
          <a:ln w="28575" cap="flat" cmpd="sng">
            <a:solidFill>
              <a:srgbClr val="000099"/>
            </a:solidFill>
            <a:prstDash val="solid"/>
            <a:round/>
            <a:headEnd type="none" w="med" len="med"/>
            <a:tailEnd type="none" w="med" len="med"/>
          </a:ln>
        </p:spPr>
      </p:cxnSp>
      <p:cxnSp>
        <p:nvCxnSpPr>
          <p:cNvPr id="1281" name="Google Shape;1281;p15"/>
          <p:cNvCxnSpPr/>
          <p:nvPr/>
        </p:nvCxnSpPr>
        <p:spPr>
          <a:xfrm>
            <a:off x="1065466" y="3827958"/>
            <a:ext cx="9623199" cy="0"/>
          </a:xfrm>
          <a:prstGeom prst="straightConnector1">
            <a:avLst/>
          </a:prstGeom>
          <a:noFill/>
          <a:ln w="28575" cap="flat" cmpd="sng">
            <a:solidFill>
              <a:srgbClr val="000099"/>
            </a:solidFill>
            <a:prstDash val="solid"/>
            <a:round/>
            <a:headEnd type="none" w="med" len="med"/>
            <a:tailEnd type="none" w="med" len="med"/>
          </a:ln>
        </p:spPr>
      </p:cxnSp>
      <p:cxnSp>
        <p:nvCxnSpPr>
          <p:cNvPr id="1282" name="Google Shape;1282;p15"/>
          <p:cNvCxnSpPr/>
          <p:nvPr/>
        </p:nvCxnSpPr>
        <p:spPr>
          <a:xfrm>
            <a:off x="1062883" y="4445307"/>
            <a:ext cx="9623199" cy="0"/>
          </a:xfrm>
          <a:prstGeom prst="straightConnector1">
            <a:avLst/>
          </a:prstGeom>
          <a:noFill/>
          <a:ln w="28575" cap="flat" cmpd="sng">
            <a:solidFill>
              <a:srgbClr val="000099"/>
            </a:solidFill>
            <a:prstDash val="solid"/>
            <a:round/>
            <a:headEnd type="none" w="med" len="med"/>
            <a:tailEnd type="none" w="med" len="med"/>
          </a:ln>
        </p:spPr>
      </p:cxnSp>
      <p:cxnSp>
        <p:nvCxnSpPr>
          <p:cNvPr id="1283" name="Google Shape;1283;p15"/>
          <p:cNvCxnSpPr/>
          <p:nvPr/>
        </p:nvCxnSpPr>
        <p:spPr>
          <a:xfrm>
            <a:off x="1075798" y="5217639"/>
            <a:ext cx="9623199" cy="0"/>
          </a:xfrm>
          <a:prstGeom prst="straightConnector1">
            <a:avLst/>
          </a:prstGeom>
          <a:noFill/>
          <a:ln w="28575" cap="flat" cmpd="sng">
            <a:solidFill>
              <a:srgbClr val="000099"/>
            </a:solidFill>
            <a:prstDash val="solid"/>
            <a:round/>
            <a:headEnd type="none" w="med" len="med"/>
            <a:tailEnd type="none" w="med" len="med"/>
          </a:ln>
        </p:spPr>
      </p:cxnSp>
      <p:sp>
        <p:nvSpPr>
          <p:cNvPr id="1284" name="Google Shape;1284;p15"/>
          <p:cNvSpPr/>
          <p:nvPr/>
        </p:nvSpPr>
        <p:spPr>
          <a:xfrm>
            <a:off x="821410" y="3093349"/>
            <a:ext cx="10120393" cy="290449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285" name="Google Shape;1285;p15"/>
          <p:cNvCxnSpPr/>
          <p:nvPr/>
        </p:nvCxnSpPr>
        <p:spPr>
          <a:xfrm>
            <a:off x="5315919" y="2007768"/>
            <a:ext cx="5362413" cy="0"/>
          </a:xfrm>
          <a:prstGeom prst="straightConnector1">
            <a:avLst/>
          </a:prstGeom>
          <a:noFill/>
          <a:ln w="28575" cap="flat" cmpd="sng">
            <a:solidFill>
              <a:srgbClr val="000099"/>
            </a:solidFill>
            <a:prstDash val="solid"/>
            <a:round/>
            <a:headEnd type="none" w="med" len="med"/>
            <a:tailEnd type="none" w="med" len="med"/>
          </a:ln>
        </p:spPr>
      </p:cxnSp>
      <p:grpSp>
        <p:nvGrpSpPr>
          <p:cNvPr id="1286" name="Google Shape;1286;p15"/>
          <p:cNvGrpSpPr/>
          <p:nvPr/>
        </p:nvGrpSpPr>
        <p:grpSpPr>
          <a:xfrm>
            <a:off x="1859797" y="3440624"/>
            <a:ext cx="8105613" cy="2557221"/>
            <a:chOff x="852407" y="3270142"/>
            <a:chExt cx="8105613" cy="2557221"/>
          </a:xfrm>
        </p:grpSpPr>
        <p:sp>
          <p:nvSpPr>
            <p:cNvPr id="1287" name="Google Shape;1287;p15"/>
            <p:cNvSpPr txBox="1"/>
            <p:nvPr/>
          </p:nvSpPr>
          <p:spPr>
            <a:xfrm>
              <a:off x="1175287" y="3794500"/>
              <a:ext cx="7516160"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13A3"/>
                </a:buClr>
                <a:buSzPts val="2800"/>
                <a:buFont typeface="Calibri"/>
                <a:buNone/>
              </a:pPr>
              <a:r>
                <a:rPr lang="en-US" sz="2800" b="0" i="1" u="none" strike="noStrike" cap="none">
                  <a:solidFill>
                    <a:srgbClr val="0013A3"/>
                  </a:solidFill>
                  <a:latin typeface="Calibri"/>
                  <a:ea typeface="Calibri"/>
                  <a:cs typeface="Calibri"/>
                  <a:sym typeface="Calibri"/>
                </a:rPr>
                <a:t>No</a:t>
              </a:r>
              <a:r>
                <a:rPr lang="en-US" sz="2800" b="0" i="0" u="none" strike="noStrike" cap="none">
                  <a:solidFill>
                    <a:srgbClr val="000000"/>
                  </a:solidFill>
                  <a:latin typeface="Calibri"/>
                  <a:ea typeface="Calibri"/>
                  <a:cs typeface="Calibri"/>
                  <a:sym typeface="Calibri"/>
                </a:rPr>
                <a:t> guarantees on</a:t>
              </a:r>
              <a:r>
                <a:rPr lang="en-US" sz="2800" b="0" i="1" u="none" strike="noStrike" cap="none">
                  <a:solidFill>
                    <a:srgbClr val="000000"/>
                  </a:solidFill>
                  <a:latin typeface="Calibri"/>
                  <a:ea typeface="Calibri"/>
                  <a:cs typeface="Calibri"/>
                  <a:sym typeface="Calibri"/>
                </a:rPr>
                <a:t>: </a:t>
              </a:r>
              <a:endParaRPr/>
            </a:p>
            <a:p>
              <a:pPr marL="866775" marR="0" lvl="1" indent="-409575" algn="l" rtl="0">
                <a:lnSpc>
                  <a:spcPct val="100000"/>
                </a:lnSpc>
                <a:spcBef>
                  <a:spcPts val="0"/>
                </a:spcBef>
                <a:spcAft>
                  <a:spcPts val="0"/>
                </a:spcAft>
                <a:buClr>
                  <a:srgbClr val="000000"/>
                </a:buClr>
                <a:buSzPts val="2800"/>
                <a:buFont typeface="Calibri"/>
                <a:buAutoNum type="romanLcPeriod"/>
              </a:pPr>
              <a:r>
                <a:rPr lang="en-US" sz="2800" b="0" i="0" u="none" strike="noStrike" cap="none">
                  <a:solidFill>
                    <a:srgbClr val="000000"/>
                  </a:solidFill>
                  <a:latin typeface="Calibri"/>
                  <a:ea typeface="Calibri"/>
                  <a:cs typeface="Calibri"/>
                  <a:sym typeface="Calibri"/>
                </a:rPr>
                <a:t>successful</a:t>
              </a:r>
              <a:r>
                <a:rPr lang="en-US" sz="2800" b="0" i="1" u="none" strike="noStrike" cap="none">
                  <a:solidFill>
                    <a:srgbClr val="00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datagram delivery to destination</a:t>
              </a:r>
              <a:endParaRPr/>
            </a:p>
            <a:p>
              <a:pPr marL="866775" marR="0" lvl="1" indent="-409575" algn="l" rtl="0">
                <a:lnSpc>
                  <a:spcPct val="100000"/>
                </a:lnSpc>
                <a:spcBef>
                  <a:spcPts val="0"/>
                </a:spcBef>
                <a:spcAft>
                  <a:spcPts val="0"/>
                </a:spcAft>
                <a:buClr>
                  <a:srgbClr val="000000"/>
                </a:buClr>
                <a:buSzPts val="2800"/>
                <a:buFont typeface="Calibri"/>
                <a:buAutoNum type="romanLcPeriod"/>
              </a:pPr>
              <a:r>
                <a:rPr lang="en-US" sz="2800" b="0" i="0" u="none" strike="noStrike" cap="none">
                  <a:solidFill>
                    <a:srgbClr val="000000"/>
                  </a:solidFill>
                  <a:latin typeface="Calibri"/>
                  <a:ea typeface="Calibri"/>
                  <a:cs typeface="Calibri"/>
                  <a:sym typeface="Calibri"/>
                </a:rPr>
                <a:t>timing or order of delivery</a:t>
              </a:r>
              <a:endParaRPr/>
            </a:p>
            <a:p>
              <a:pPr marL="866775" marR="0" lvl="1" indent="-409575" algn="l" rtl="0">
                <a:lnSpc>
                  <a:spcPct val="100000"/>
                </a:lnSpc>
                <a:spcBef>
                  <a:spcPts val="0"/>
                </a:spcBef>
                <a:spcAft>
                  <a:spcPts val="0"/>
                </a:spcAft>
                <a:buClr>
                  <a:srgbClr val="000000"/>
                </a:buClr>
                <a:buSzPts val="2800"/>
                <a:buFont typeface="Calibri"/>
                <a:buAutoNum type="romanLcPeriod"/>
              </a:pPr>
              <a:r>
                <a:rPr lang="en-US" sz="2800" b="0" i="0" u="none" strike="noStrike" cap="none">
                  <a:solidFill>
                    <a:srgbClr val="000000"/>
                  </a:solidFill>
                  <a:latin typeface="Calibri"/>
                  <a:ea typeface="Calibri"/>
                  <a:cs typeface="Calibri"/>
                  <a:sym typeface="Calibri"/>
                </a:rPr>
                <a:t>bandwidth available to end-end flow</a:t>
              </a:r>
              <a:endParaRPr sz="1800" b="0" i="0" u="none" strike="noStrike" cap="none">
                <a:solidFill>
                  <a:srgbClr val="000000"/>
                </a:solidFill>
                <a:latin typeface="Calibri"/>
                <a:ea typeface="Calibri"/>
                <a:cs typeface="Calibri"/>
                <a:sym typeface="Calibri"/>
              </a:endParaRPr>
            </a:p>
          </p:txBody>
        </p:sp>
        <p:sp>
          <p:nvSpPr>
            <p:cNvPr id="1288" name="Google Shape;1288;p15"/>
            <p:cNvSpPr/>
            <p:nvPr/>
          </p:nvSpPr>
          <p:spPr>
            <a:xfrm>
              <a:off x="852407" y="3502617"/>
              <a:ext cx="8105613" cy="2324746"/>
            </a:xfrm>
            <a:prstGeom prst="rect">
              <a:avLst/>
            </a:prstGeom>
            <a:noFill/>
            <a:ln w="349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9" name="Google Shape;1289;p15"/>
            <p:cNvSpPr txBox="1"/>
            <p:nvPr/>
          </p:nvSpPr>
          <p:spPr>
            <a:xfrm>
              <a:off x="1100380" y="3270142"/>
              <a:ext cx="5474191"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Internet  “best effort” service model</a:t>
              </a:r>
              <a:endParaRPr/>
            </a:p>
          </p:txBody>
        </p:sp>
      </p:grpSp>
      <p:sp>
        <p:nvSpPr>
          <p:cNvPr id="1290" name="Google Shape;1290;p15"/>
          <p:cNvSpPr txBox="1"/>
          <p:nvPr/>
        </p:nvSpPr>
        <p:spPr>
          <a:xfrm>
            <a:off x="5778457" y="1566819"/>
            <a:ext cx="45688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Quality of Service (QoS) Guarantees ?</a:t>
            </a:r>
            <a:endParaRPr sz="2400" b="0" i="0" u="none" strike="noStrike" cap="none">
              <a:solidFill>
                <a:srgbClr val="000000"/>
              </a:solidFill>
              <a:latin typeface="Times New Roman"/>
              <a:ea typeface="Times New Roman"/>
              <a:cs typeface="Times New Roman"/>
              <a:sym typeface="Times New Roman"/>
            </a:endParaRPr>
          </a:p>
        </p:txBody>
      </p:sp>
      <p:sp>
        <p:nvSpPr>
          <p:cNvPr id="1291" name="Google Shape;1291;p1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6"/>
                                        </p:tgtEl>
                                        <p:attrNameLst>
                                          <p:attrName>style.visibility</p:attrName>
                                        </p:attrNameLst>
                                      </p:cBhvr>
                                      <p:to>
                                        <p:strVal val="visible"/>
                                      </p:to>
                                    </p:set>
                                    <p:animEffect transition="in" filter="fade">
                                      <p:cBhvr>
                                        <p:cTn id="7" dur="500"/>
                                        <p:tgtEl>
                                          <p:spTgt spid="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16"/>
          <p:cNvSpPr txBox="1"/>
          <p:nvPr/>
        </p:nvSpPr>
        <p:spPr>
          <a:xfrm>
            <a:off x="1188002" y="6033604"/>
            <a:ext cx="732072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Q:</a:t>
            </a:r>
            <a:r>
              <a:rPr lang="en-US" sz="2400" b="0" i="0" u="none" strike="noStrike" cap="none">
                <a:solidFill>
                  <a:srgbClr val="000000"/>
                </a:solidFill>
                <a:latin typeface="Calibri"/>
                <a:ea typeface="Calibri"/>
                <a:cs typeface="Calibri"/>
                <a:sym typeface="Calibri"/>
              </a:rPr>
              <a:t> but what happens if ranges don’t divide up so nicely? </a:t>
            </a:r>
            <a:endParaRPr sz="2400" b="0" i="0" u="none" strike="noStrike" cap="none">
              <a:solidFill>
                <a:srgbClr val="000000"/>
              </a:solidFill>
              <a:latin typeface="Calibri"/>
              <a:ea typeface="Calibri"/>
              <a:cs typeface="Calibri"/>
              <a:sym typeface="Calibri"/>
            </a:endParaRPr>
          </a:p>
        </p:txBody>
      </p:sp>
      <p:pic>
        <p:nvPicPr>
          <p:cNvPr id="1298" name="Google Shape;1298;p16"/>
          <p:cNvPicPr preferRelativeResize="0"/>
          <p:nvPr/>
        </p:nvPicPr>
        <p:blipFill rotWithShape="1">
          <a:blip r:embed="rId3">
            <a:alphaModFix/>
          </a:blip>
          <a:srcRect/>
          <a:stretch/>
        </p:blipFill>
        <p:spPr>
          <a:xfrm>
            <a:off x="1056411" y="3154505"/>
            <a:ext cx="9375866" cy="2779571"/>
          </a:xfrm>
          <a:prstGeom prst="rect">
            <a:avLst/>
          </a:prstGeom>
          <a:noFill/>
          <a:ln>
            <a:noFill/>
          </a:ln>
        </p:spPr>
      </p:pic>
      <p:grpSp>
        <p:nvGrpSpPr>
          <p:cNvPr id="1299" name="Google Shape;1299;p16"/>
          <p:cNvGrpSpPr/>
          <p:nvPr/>
        </p:nvGrpSpPr>
        <p:grpSpPr>
          <a:xfrm>
            <a:off x="898734" y="1108364"/>
            <a:ext cx="9699993" cy="2044580"/>
            <a:chOff x="898734" y="1108364"/>
            <a:chExt cx="9699993" cy="2044580"/>
          </a:xfrm>
        </p:grpSpPr>
        <p:pic>
          <p:nvPicPr>
            <p:cNvPr id="1300" name="Google Shape;1300;p16"/>
            <p:cNvPicPr preferRelativeResize="0"/>
            <p:nvPr/>
          </p:nvPicPr>
          <p:blipFill rotWithShape="1">
            <a:blip r:embed="rId4">
              <a:alphaModFix/>
            </a:blip>
            <a:srcRect/>
            <a:stretch/>
          </p:blipFill>
          <p:spPr>
            <a:xfrm>
              <a:off x="898734" y="1186912"/>
              <a:ext cx="9594790" cy="1966032"/>
            </a:xfrm>
            <a:prstGeom prst="rect">
              <a:avLst/>
            </a:prstGeom>
            <a:noFill/>
            <a:ln>
              <a:noFill/>
            </a:ln>
          </p:spPr>
        </p:pic>
        <p:sp>
          <p:nvSpPr>
            <p:cNvPr id="1301" name="Google Shape;1301;p16"/>
            <p:cNvSpPr/>
            <p:nvPr/>
          </p:nvSpPr>
          <p:spPr>
            <a:xfrm>
              <a:off x="1039091" y="1108364"/>
              <a:ext cx="9559636" cy="23552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302" name="Google Shape;1302;p16"/>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Destination-based forwarding</a:t>
            </a:r>
            <a:endParaRPr/>
          </a:p>
        </p:txBody>
      </p:sp>
      <p:grpSp>
        <p:nvGrpSpPr>
          <p:cNvPr id="1303" name="Google Shape;1303;p16"/>
          <p:cNvGrpSpPr/>
          <p:nvPr/>
        </p:nvGrpSpPr>
        <p:grpSpPr>
          <a:xfrm>
            <a:off x="1038514" y="2679128"/>
            <a:ext cx="9093336" cy="1283278"/>
            <a:chOff x="1038514" y="2679128"/>
            <a:chExt cx="9093336" cy="1283278"/>
          </a:xfrm>
        </p:grpSpPr>
        <p:pic>
          <p:nvPicPr>
            <p:cNvPr id="1304" name="Google Shape;1304;p16"/>
            <p:cNvPicPr preferRelativeResize="0"/>
            <p:nvPr/>
          </p:nvPicPr>
          <p:blipFill rotWithShape="1">
            <a:blip r:embed="rId5">
              <a:alphaModFix/>
            </a:blip>
            <a:srcRect/>
            <a:stretch/>
          </p:blipFill>
          <p:spPr>
            <a:xfrm>
              <a:off x="1038514" y="2679128"/>
              <a:ext cx="9093336" cy="1283278"/>
            </a:xfrm>
            <a:prstGeom prst="rect">
              <a:avLst/>
            </a:prstGeom>
            <a:noFill/>
            <a:ln>
              <a:noFill/>
            </a:ln>
          </p:spPr>
        </p:pic>
        <p:sp>
          <p:nvSpPr>
            <p:cNvPr id="1305" name="Google Shape;1305;p16"/>
            <p:cNvSpPr txBox="1"/>
            <p:nvPr/>
          </p:nvSpPr>
          <p:spPr>
            <a:xfrm>
              <a:off x="8451272" y="3131128"/>
              <a:ext cx="886691" cy="43088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3</a:t>
              </a:r>
              <a:endParaRPr/>
            </a:p>
          </p:txBody>
        </p:sp>
      </p:grpSp>
      <p:sp>
        <p:nvSpPr>
          <p:cNvPr id="1306" name="Google Shape;1306;p1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3"/>
                                        </p:tgtEl>
                                        <p:attrNameLst>
                                          <p:attrName>style.visibility</p:attrName>
                                        </p:attrNameLst>
                                      </p:cBhvr>
                                      <p:to>
                                        <p:strVal val="visible"/>
                                      </p:to>
                                    </p:set>
                                    <p:animEffect transition="in" filter="fade">
                                      <p:cBhvr>
                                        <p:cTn id="7" dur="500"/>
                                        <p:tgtEl>
                                          <p:spTgt spid="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7"/>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313" name="Google Shape;1313;p17"/>
          <p:cNvSpPr/>
          <p:nvPr/>
        </p:nvSpPr>
        <p:spPr>
          <a:xfrm>
            <a:off x="991564" y="1533870"/>
            <a:ext cx="9199355" cy="1620147"/>
          </a:xfrm>
          <a:prstGeom prst="rect">
            <a:avLst/>
          </a:prstGeom>
          <a:solidFill>
            <a:schemeClr val="lt1"/>
          </a:solid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14" name="Google Shape;1314;p17"/>
          <p:cNvSpPr txBox="1"/>
          <p:nvPr/>
        </p:nvSpPr>
        <p:spPr>
          <a:xfrm>
            <a:off x="1128092" y="1821969"/>
            <a:ext cx="9248359" cy="120956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3000"/>
              <a:buFont typeface="Calibri"/>
              <a:buNone/>
            </a:pPr>
            <a:r>
              <a:rPr lang="en-US" sz="3000" b="0" i="0" u="none" strike="noStrike" cap="none">
                <a:solidFill>
                  <a:srgbClr val="000000"/>
                </a:solidFill>
                <a:latin typeface="Calibri"/>
                <a:ea typeface="Calibri"/>
                <a:cs typeface="Calibri"/>
                <a:sym typeface="Calibri"/>
              </a:rPr>
              <a:t>when looking for forwarding table entry for given destination address, use </a:t>
            </a:r>
            <a:r>
              <a:rPr lang="en-US" sz="3000" b="0" i="1" u="none" strike="noStrike" cap="none">
                <a:solidFill>
                  <a:srgbClr val="000099"/>
                </a:solidFill>
                <a:latin typeface="Calibri"/>
                <a:ea typeface="Calibri"/>
                <a:cs typeface="Calibri"/>
                <a:sym typeface="Calibri"/>
              </a:rPr>
              <a:t>longest</a:t>
            </a:r>
            <a:r>
              <a:rPr lang="en-US" sz="3000" b="0" i="0" u="none" strike="noStrike" cap="none">
                <a:solidFill>
                  <a:srgbClr val="000000"/>
                </a:solidFill>
                <a:latin typeface="Calibri"/>
                <a:ea typeface="Calibri"/>
                <a:cs typeface="Calibri"/>
                <a:sym typeface="Calibri"/>
              </a:rPr>
              <a:t> address prefix that matches destination address.</a:t>
            </a:r>
            <a:endParaRPr/>
          </a:p>
        </p:txBody>
      </p:sp>
      <p:sp>
        <p:nvSpPr>
          <p:cNvPr id="1315" name="Google Shape;1315;p17"/>
          <p:cNvSpPr txBox="1"/>
          <p:nvPr/>
        </p:nvSpPr>
        <p:spPr>
          <a:xfrm>
            <a:off x="1115390" y="1235421"/>
            <a:ext cx="3675878"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3200"/>
              <a:buFont typeface="Calibri"/>
              <a:buNone/>
            </a:pPr>
            <a:r>
              <a:rPr lang="en-US" sz="3200" b="0" i="0" u="none" strike="noStrike" cap="none">
                <a:solidFill>
                  <a:srgbClr val="C00000"/>
                </a:solidFill>
                <a:latin typeface="Calibri"/>
                <a:ea typeface="Calibri"/>
                <a:cs typeface="Calibri"/>
                <a:sym typeface="Calibri"/>
              </a:rPr>
              <a:t>longest prefix match</a:t>
            </a:r>
            <a:endParaRPr/>
          </a:p>
        </p:txBody>
      </p:sp>
      <p:grpSp>
        <p:nvGrpSpPr>
          <p:cNvPr id="1316" name="Google Shape;1316;p17"/>
          <p:cNvGrpSpPr/>
          <p:nvPr/>
        </p:nvGrpSpPr>
        <p:grpSpPr>
          <a:xfrm>
            <a:off x="2674601" y="3416024"/>
            <a:ext cx="7479325" cy="2180038"/>
            <a:chOff x="2674601" y="3416024"/>
            <a:chExt cx="7479325" cy="2180038"/>
          </a:xfrm>
        </p:grpSpPr>
        <p:sp>
          <p:nvSpPr>
            <p:cNvPr id="1317" name="Google Shape;1317;p17"/>
            <p:cNvSpPr/>
            <p:nvPr/>
          </p:nvSpPr>
          <p:spPr>
            <a:xfrm>
              <a:off x="2674601" y="3464838"/>
              <a:ext cx="4941530" cy="213122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 Range                        </a:t>
              </a:r>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a:t>
              </a:r>
              <a:endParaRPr sz="2000" b="0" i="0" u="none" strike="noStrike" cap="none">
                <a:solidFill>
                  <a:srgbClr val="000000"/>
                </a:solidFill>
                <a:latin typeface="Comic Sans MS"/>
                <a:ea typeface="Comic Sans MS"/>
                <a:cs typeface="Comic Sans MS"/>
                <a:sym typeface="Comic Sans MS"/>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otherwise  </a:t>
              </a:r>
              <a:r>
                <a:rPr lang="en-US" sz="1800" b="0" i="0" u="none" strike="noStrike" cap="none">
                  <a:solidFill>
                    <a:srgbClr val="000000"/>
                  </a:solidFill>
                  <a:latin typeface="Times"/>
                  <a:ea typeface="Times"/>
                  <a:cs typeface="Times"/>
                  <a:sym typeface="Times"/>
                </a:rPr>
                <a:t>           </a:t>
              </a:r>
              <a:endParaRPr/>
            </a:p>
          </p:txBody>
        </p:sp>
        <p:sp>
          <p:nvSpPr>
            <p:cNvPr id="1318" name="Google Shape;1318;p17"/>
            <p:cNvSpPr/>
            <p:nvPr/>
          </p:nvSpPr>
          <p:spPr>
            <a:xfrm>
              <a:off x="2675214" y="3473174"/>
              <a:ext cx="7459662" cy="2106613"/>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319" name="Google Shape;1319;p17"/>
            <p:cNvCxnSpPr/>
            <p:nvPr/>
          </p:nvCxnSpPr>
          <p:spPr>
            <a:xfrm>
              <a:off x="2675214" y="3908149"/>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20" name="Google Shape;1320;p17"/>
            <p:cNvCxnSpPr/>
            <p:nvPr/>
          </p:nvCxnSpPr>
          <p:spPr>
            <a:xfrm>
              <a:off x="2705376" y="43383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21" name="Google Shape;1321;p17"/>
            <p:cNvCxnSpPr/>
            <p:nvPr/>
          </p:nvCxnSpPr>
          <p:spPr>
            <a:xfrm>
              <a:off x="2679976" y="47574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22" name="Google Shape;1322;p17"/>
            <p:cNvCxnSpPr/>
            <p:nvPr/>
          </p:nvCxnSpPr>
          <p:spPr>
            <a:xfrm>
              <a:off x="2676801" y="5187674"/>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23" name="Google Shape;1323;p17"/>
            <p:cNvCxnSpPr/>
            <p:nvPr/>
          </p:nvCxnSpPr>
          <p:spPr>
            <a:xfrm>
              <a:off x="8109371" y="3444875"/>
              <a:ext cx="0" cy="2117725"/>
            </a:xfrm>
            <a:prstGeom prst="straightConnector1">
              <a:avLst/>
            </a:prstGeom>
            <a:noFill/>
            <a:ln w="19050" cap="flat" cmpd="sng">
              <a:solidFill>
                <a:srgbClr val="000099"/>
              </a:solidFill>
              <a:prstDash val="solid"/>
              <a:round/>
              <a:headEnd type="none" w="med" len="med"/>
              <a:tailEnd type="none" w="med" len="med"/>
            </a:ln>
          </p:spPr>
        </p:cxnSp>
        <p:sp>
          <p:nvSpPr>
            <p:cNvPr id="1324" name="Google Shape;1324;p17"/>
            <p:cNvSpPr txBox="1"/>
            <p:nvPr/>
          </p:nvSpPr>
          <p:spPr>
            <a:xfrm>
              <a:off x="8158439" y="3416024"/>
              <a:ext cx="1543050" cy="2155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Link interface</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a:t>
              </a:r>
              <a:endParaRPr/>
            </a:p>
          </p:txBody>
        </p:sp>
        <p:sp>
          <p:nvSpPr>
            <p:cNvPr id="1325" name="Google Shape;1325;p17"/>
            <p:cNvSpPr txBox="1"/>
            <p:nvPr/>
          </p:nvSpPr>
          <p:spPr>
            <a:xfrm>
              <a:off x="6763327" y="40039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26" name="Google Shape;1326;p17"/>
            <p:cNvSpPr txBox="1"/>
            <p:nvPr/>
          </p:nvSpPr>
          <p:spPr>
            <a:xfrm>
              <a:off x="6089074" y="4005707"/>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27" name="Google Shape;1327;p17"/>
            <p:cNvSpPr txBox="1"/>
            <p:nvPr/>
          </p:nvSpPr>
          <p:spPr>
            <a:xfrm>
              <a:off x="6760005" y="48167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28" name="Google Shape;1328;p17"/>
            <p:cNvSpPr txBox="1"/>
            <p:nvPr/>
          </p:nvSpPr>
          <p:spPr>
            <a:xfrm>
              <a:off x="6083018" y="4846641"/>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29" name="Google Shape;1329;p17"/>
            <p:cNvSpPr txBox="1"/>
            <p:nvPr/>
          </p:nvSpPr>
          <p:spPr>
            <a:xfrm>
              <a:off x="6760005" y="44230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grpSp>
      <p:grpSp>
        <p:nvGrpSpPr>
          <p:cNvPr id="1330" name="Google Shape;1330;p17"/>
          <p:cNvGrpSpPr/>
          <p:nvPr/>
        </p:nvGrpSpPr>
        <p:grpSpPr>
          <a:xfrm>
            <a:off x="789703" y="5747609"/>
            <a:ext cx="9305341" cy="903606"/>
            <a:chOff x="789703" y="5747609"/>
            <a:chExt cx="9305341" cy="903606"/>
          </a:xfrm>
        </p:grpSpPr>
        <p:sp>
          <p:nvSpPr>
            <p:cNvPr id="1331" name="Google Shape;1331;p17"/>
            <p:cNvSpPr/>
            <p:nvPr/>
          </p:nvSpPr>
          <p:spPr>
            <a:xfrm>
              <a:off x="2672981" y="6281883"/>
              <a:ext cx="5561138"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11001000  00010111  00011000  10101010 </a:t>
              </a:r>
              <a:endParaRPr/>
            </a:p>
          </p:txBody>
        </p:sp>
        <p:sp>
          <p:nvSpPr>
            <p:cNvPr id="1332" name="Google Shape;1332;p17"/>
            <p:cNvSpPr txBox="1"/>
            <p:nvPr/>
          </p:nvSpPr>
          <p:spPr>
            <a:xfrm>
              <a:off x="789703" y="5882891"/>
              <a:ext cx="16362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800"/>
                <a:buFont typeface="Calibri"/>
                <a:buNone/>
              </a:pPr>
              <a:r>
                <a:rPr lang="en-US" sz="2800" b="0" i="0" u="none" strike="noStrike" cap="none">
                  <a:solidFill>
                    <a:srgbClr val="000099"/>
                  </a:solidFill>
                  <a:latin typeface="Calibri"/>
                  <a:ea typeface="Calibri"/>
                  <a:cs typeface="Calibri"/>
                  <a:sym typeface="Calibri"/>
                </a:rPr>
                <a:t>examples</a:t>
              </a:r>
              <a:r>
                <a:rPr lang="en-US" sz="2400" b="0" i="0" u="none" strike="noStrike" cap="none">
                  <a:solidFill>
                    <a:srgbClr val="000099"/>
                  </a:solidFill>
                  <a:latin typeface="Calibri"/>
                  <a:ea typeface="Calibri"/>
                  <a:cs typeface="Calibri"/>
                  <a:sym typeface="Calibri"/>
                </a:rPr>
                <a:t>:</a:t>
              </a:r>
              <a:endParaRPr/>
            </a:p>
          </p:txBody>
        </p:sp>
        <p:sp>
          <p:nvSpPr>
            <p:cNvPr id="1333" name="Google Shape;1333;p17"/>
            <p:cNvSpPr txBox="1"/>
            <p:nvPr/>
          </p:nvSpPr>
          <p:spPr>
            <a:xfrm>
              <a:off x="8186060" y="5747609"/>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34" name="Google Shape;1334;p17"/>
            <p:cNvSpPr txBox="1"/>
            <p:nvPr/>
          </p:nvSpPr>
          <p:spPr>
            <a:xfrm>
              <a:off x="8178869" y="6233982"/>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35" name="Google Shape;1335;p17"/>
            <p:cNvSpPr txBox="1"/>
            <p:nvPr/>
          </p:nvSpPr>
          <p:spPr>
            <a:xfrm>
              <a:off x="2672165" y="5802809"/>
              <a:ext cx="55611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11001000  00010111  00010110  10100001 </a:t>
              </a:r>
              <a:endParaRPr/>
            </a:p>
          </p:txBody>
        </p:sp>
      </p:grpSp>
      <p:sp>
        <p:nvSpPr>
          <p:cNvPr id="1336" name="Google Shape;1336;p1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6"/>
                                        </p:tgtEl>
                                        <p:attrNameLst>
                                          <p:attrName>style.visibility</p:attrName>
                                        </p:attrNameLst>
                                      </p:cBhvr>
                                      <p:to>
                                        <p:strVal val="visible"/>
                                      </p:to>
                                    </p:set>
                                    <p:animEffect transition="in" filter="fade">
                                      <p:cBhvr>
                                        <p:cTn id="7" dur="500"/>
                                        <p:tgtEl>
                                          <p:spTgt spid="13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0"/>
                                        </p:tgtEl>
                                        <p:attrNameLst>
                                          <p:attrName>style.visibility</p:attrName>
                                        </p:attrNameLst>
                                      </p:cBhvr>
                                      <p:to>
                                        <p:strVal val="visible"/>
                                      </p:to>
                                    </p:set>
                                    <p:animEffect transition="in" filter="fade">
                                      <p:cBhvr>
                                        <p:cTn id="12" dur="500"/>
                                        <p:tgtEl>
                                          <p:spTgt spid="1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18"/>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343" name="Google Shape;1343;p18"/>
          <p:cNvSpPr/>
          <p:nvPr/>
        </p:nvSpPr>
        <p:spPr>
          <a:xfrm>
            <a:off x="991564" y="1533870"/>
            <a:ext cx="9199355" cy="1620147"/>
          </a:xfrm>
          <a:prstGeom prst="rect">
            <a:avLst/>
          </a:prstGeom>
          <a:solidFill>
            <a:schemeClr val="lt1"/>
          </a:solid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44" name="Google Shape;1344;p18"/>
          <p:cNvSpPr txBox="1"/>
          <p:nvPr/>
        </p:nvSpPr>
        <p:spPr>
          <a:xfrm>
            <a:off x="1128092" y="1821969"/>
            <a:ext cx="9248359" cy="120956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3000"/>
              <a:buFont typeface="Calibri"/>
              <a:buNone/>
            </a:pPr>
            <a:r>
              <a:rPr lang="en-US" sz="3000" b="0" i="0" u="none" strike="noStrike" cap="none">
                <a:solidFill>
                  <a:srgbClr val="000000"/>
                </a:solidFill>
                <a:latin typeface="Calibri"/>
                <a:ea typeface="Calibri"/>
                <a:cs typeface="Calibri"/>
                <a:sym typeface="Calibri"/>
              </a:rPr>
              <a:t>when looking for forwarding table entry for given destination address, use </a:t>
            </a:r>
            <a:r>
              <a:rPr lang="en-US" sz="3000" b="0" i="1" u="none" strike="noStrike" cap="none">
                <a:solidFill>
                  <a:srgbClr val="000099"/>
                </a:solidFill>
                <a:latin typeface="Calibri"/>
                <a:ea typeface="Calibri"/>
                <a:cs typeface="Calibri"/>
                <a:sym typeface="Calibri"/>
              </a:rPr>
              <a:t>longest</a:t>
            </a:r>
            <a:r>
              <a:rPr lang="en-US" sz="3000" b="0" i="0" u="none" strike="noStrike" cap="none">
                <a:solidFill>
                  <a:srgbClr val="000000"/>
                </a:solidFill>
                <a:latin typeface="Calibri"/>
                <a:ea typeface="Calibri"/>
                <a:cs typeface="Calibri"/>
                <a:sym typeface="Calibri"/>
              </a:rPr>
              <a:t> address prefix that matches destination address.</a:t>
            </a:r>
            <a:endParaRPr/>
          </a:p>
        </p:txBody>
      </p:sp>
      <p:sp>
        <p:nvSpPr>
          <p:cNvPr id="1345" name="Google Shape;1345;p18"/>
          <p:cNvSpPr txBox="1"/>
          <p:nvPr/>
        </p:nvSpPr>
        <p:spPr>
          <a:xfrm>
            <a:off x="1115390" y="1235421"/>
            <a:ext cx="3675878"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3200"/>
              <a:buFont typeface="Calibri"/>
              <a:buNone/>
            </a:pPr>
            <a:r>
              <a:rPr lang="en-US" sz="3200" b="0" i="0" u="none" strike="noStrike" cap="none">
                <a:solidFill>
                  <a:srgbClr val="C00000"/>
                </a:solidFill>
                <a:latin typeface="Calibri"/>
                <a:ea typeface="Calibri"/>
                <a:cs typeface="Calibri"/>
                <a:sym typeface="Calibri"/>
              </a:rPr>
              <a:t>longest prefix match</a:t>
            </a:r>
            <a:endParaRPr/>
          </a:p>
        </p:txBody>
      </p:sp>
      <p:sp>
        <p:nvSpPr>
          <p:cNvPr id="1346" name="Google Shape;1346;p18"/>
          <p:cNvSpPr/>
          <p:nvPr/>
        </p:nvSpPr>
        <p:spPr>
          <a:xfrm>
            <a:off x="2674601" y="3464838"/>
            <a:ext cx="4941530" cy="213122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 Range                        </a:t>
            </a:r>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a:t>
            </a:r>
            <a:endParaRPr sz="2000" b="0" i="0" u="none" strike="noStrike" cap="none">
              <a:solidFill>
                <a:srgbClr val="000000"/>
              </a:solidFill>
              <a:latin typeface="Comic Sans MS"/>
              <a:ea typeface="Comic Sans MS"/>
              <a:cs typeface="Comic Sans MS"/>
              <a:sym typeface="Comic Sans MS"/>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otherwise  </a:t>
            </a:r>
            <a:r>
              <a:rPr lang="en-US" sz="1800" b="0" i="0" u="none" strike="noStrike" cap="none">
                <a:solidFill>
                  <a:srgbClr val="000000"/>
                </a:solidFill>
                <a:latin typeface="Times"/>
                <a:ea typeface="Times"/>
                <a:cs typeface="Times"/>
                <a:sym typeface="Times"/>
              </a:rPr>
              <a:t>           </a:t>
            </a:r>
            <a:endParaRPr/>
          </a:p>
        </p:txBody>
      </p:sp>
      <p:sp>
        <p:nvSpPr>
          <p:cNvPr id="1347" name="Google Shape;1347;p18"/>
          <p:cNvSpPr/>
          <p:nvPr/>
        </p:nvSpPr>
        <p:spPr>
          <a:xfrm>
            <a:off x="2675214" y="3473174"/>
            <a:ext cx="7459662" cy="2106613"/>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348" name="Google Shape;1348;p18"/>
          <p:cNvCxnSpPr/>
          <p:nvPr/>
        </p:nvCxnSpPr>
        <p:spPr>
          <a:xfrm>
            <a:off x="2675214" y="3908149"/>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49" name="Google Shape;1349;p18"/>
          <p:cNvCxnSpPr/>
          <p:nvPr/>
        </p:nvCxnSpPr>
        <p:spPr>
          <a:xfrm>
            <a:off x="2705376" y="43383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50" name="Google Shape;1350;p18"/>
          <p:cNvCxnSpPr/>
          <p:nvPr/>
        </p:nvCxnSpPr>
        <p:spPr>
          <a:xfrm>
            <a:off x="2679976" y="47574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51" name="Google Shape;1351;p18"/>
          <p:cNvCxnSpPr/>
          <p:nvPr/>
        </p:nvCxnSpPr>
        <p:spPr>
          <a:xfrm>
            <a:off x="2676801" y="5187674"/>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52" name="Google Shape;1352;p18"/>
          <p:cNvCxnSpPr/>
          <p:nvPr/>
        </p:nvCxnSpPr>
        <p:spPr>
          <a:xfrm>
            <a:off x="8109371" y="3444875"/>
            <a:ext cx="0" cy="2117725"/>
          </a:xfrm>
          <a:prstGeom prst="straightConnector1">
            <a:avLst/>
          </a:prstGeom>
          <a:noFill/>
          <a:ln w="19050" cap="flat" cmpd="sng">
            <a:solidFill>
              <a:srgbClr val="000099"/>
            </a:solidFill>
            <a:prstDash val="solid"/>
            <a:round/>
            <a:headEnd type="none" w="med" len="med"/>
            <a:tailEnd type="none" w="med" len="med"/>
          </a:ln>
        </p:spPr>
      </p:cxnSp>
      <p:sp>
        <p:nvSpPr>
          <p:cNvPr id="1353" name="Google Shape;1353;p18"/>
          <p:cNvSpPr txBox="1"/>
          <p:nvPr/>
        </p:nvSpPr>
        <p:spPr>
          <a:xfrm>
            <a:off x="8158439" y="3416024"/>
            <a:ext cx="1543050" cy="2155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Link interface</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a:t>
            </a:r>
            <a:endParaRPr/>
          </a:p>
        </p:txBody>
      </p:sp>
      <p:sp>
        <p:nvSpPr>
          <p:cNvPr id="1354" name="Google Shape;1354;p18"/>
          <p:cNvSpPr/>
          <p:nvPr/>
        </p:nvSpPr>
        <p:spPr>
          <a:xfrm>
            <a:off x="2672981" y="6281883"/>
            <a:ext cx="5561138"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11001000  00010111  00011000  10101010 </a:t>
            </a:r>
            <a:endParaRPr/>
          </a:p>
        </p:txBody>
      </p:sp>
      <p:sp>
        <p:nvSpPr>
          <p:cNvPr id="1355" name="Google Shape;1355;p18"/>
          <p:cNvSpPr txBox="1"/>
          <p:nvPr/>
        </p:nvSpPr>
        <p:spPr>
          <a:xfrm>
            <a:off x="789703" y="5882891"/>
            <a:ext cx="16362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800"/>
              <a:buFont typeface="Calibri"/>
              <a:buNone/>
            </a:pPr>
            <a:r>
              <a:rPr lang="en-US" sz="2800" b="0" i="0" u="none" strike="noStrike" cap="none">
                <a:solidFill>
                  <a:srgbClr val="000099"/>
                </a:solidFill>
                <a:latin typeface="Calibri"/>
                <a:ea typeface="Calibri"/>
                <a:cs typeface="Calibri"/>
                <a:sym typeface="Calibri"/>
              </a:rPr>
              <a:t>examples</a:t>
            </a:r>
            <a:r>
              <a:rPr lang="en-US" sz="2400" b="0" i="0" u="none" strike="noStrike" cap="none">
                <a:solidFill>
                  <a:srgbClr val="000099"/>
                </a:solidFill>
                <a:latin typeface="Calibri"/>
                <a:ea typeface="Calibri"/>
                <a:cs typeface="Calibri"/>
                <a:sym typeface="Calibri"/>
              </a:rPr>
              <a:t>:</a:t>
            </a:r>
            <a:endParaRPr/>
          </a:p>
        </p:txBody>
      </p:sp>
      <p:sp>
        <p:nvSpPr>
          <p:cNvPr id="1356" name="Google Shape;1356;p18"/>
          <p:cNvSpPr txBox="1"/>
          <p:nvPr/>
        </p:nvSpPr>
        <p:spPr>
          <a:xfrm>
            <a:off x="8186060" y="5747609"/>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57" name="Google Shape;1357;p18"/>
          <p:cNvSpPr txBox="1"/>
          <p:nvPr/>
        </p:nvSpPr>
        <p:spPr>
          <a:xfrm>
            <a:off x="8178869" y="6233982"/>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58" name="Google Shape;1358;p18"/>
          <p:cNvSpPr txBox="1"/>
          <p:nvPr/>
        </p:nvSpPr>
        <p:spPr>
          <a:xfrm>
            <a:off x="6763327" y="40039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59" name="Google Shape;1359;p18"/>
          <p:cNvSpPr txBox="1"/>
          <p:nvPr/>
        </p:nvSpPr>
        <p:spPr>
          <a:xfrm>
            <a:off x="6089074" y="4005707"/>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60" name="Google Shape;1360;p18"/>
          <p:cNvSpPr txBox="1"/>
          <p:nvPr/>
        </p:nvSpPr>
        <p:spPr>
          <a:xfrm>
            <a:off x="6760005" y="48167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61" name="Google Shape;1361;p18"/>
          <p:cNvSpPr txBox="1"/>
          <p:nvPr/>
        </p:nvSpPr>
        <p:spPr>
          <a:xfrm>
            <a:off x="6083018" y="4846641"/>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62" name="Google Shape;1362;p18"/>
          <p:cNvSpPr txBox="1"/>
          <p:nvPr/>
        </p:nvSpPr>
        <p:spPr>
          <a:xfrm>
            <a:off x="6760005" y="44230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63" name="Google Shape;1363;p18"/>
          <p:cNvSpPr txBox="1"/>
          <p:nvPr/>
        </p:nvSpPr>
        <p:spPr>
          <a:xfrm>
            <a:off x="2672165" y="5802809"/>
            <a:ext cx="55611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11001000  00010111  00010110  10100001 </a:t>
            </a:r>
            <a:endParaRPr/>
          </a:p>
        </p:txBody>
      </p:sp>
      <p:grpSp>
        <p:nvGrpSpPr>
          <p:cNvPr id="1364" name="Google Shape;1364;p18"/>
          <p:cNvGrpSpPr/>
          <p:nvPr/>
        </p:nvGrpSpPr>
        <p:grpSpPr>
          <a:xfrm>
            <a:off x="803563" y="3297382"/>
            <a:ext cx="9670473" cy="3560618"/>
            <a:chOff x="803563" y="3297382"/>
            <a:chExt cx="9670473" cy="3560618"/>
          </a:xfrm>
        </p:grpSpPr>
        <p:sp>
          <p:nvSpPr>
            <p:cNvPr id="1365" name="Google Shape;1365;p18"/>
            <p:cNvSpPr/>
            <p:nvPr/>
          </p:nvSpPr>
          <p:spPr>
            <a:xfrm>
              <a:off x="845127" y="3297382"/>
              <a:ext cx="9628909" cy="1122218"/>
            </a:xfrm>
            <a:custGeom>
              <a:avLst/>
              <a:gdLst/>
              <a:ahLst/>
              <a:cxnLst/>
              <a:rect l="l" t="t" r="r" b="b"/>
              <a:pathLst>
                <a:path w="9628909" h="1122218" extrusionOk="0">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66" name="Google Shape;1366;p18"/>
            <p:cNvSpPr/>
            <p:nvPr/>
          </p:nvSpPr>
          <p:spPr>
            <a:xfrm>
              <a:off x="1634837" y="4364180"/>
              <a:ext cx="8756072" cy="1399309"/>
            </a:xfrm>
            <a:prstGeom prst="rect">
              <a:avLst/>
            </a:pr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67" name="Google Shape;1367;p18"/>
            <p:cNvSpPr/>
            <p:nvPr/>
          </p:nvSpPr>
          <p:spPr>
            <a:xfrm rot="10800000" flipH="1">
              <a:off x="803563" y="5735782"/>
              <a:ext cx="9628909" cy="1122218"/>
            </a:xfrm>
            <a:custGeom>
              <a:avLst/>
              <a:gdLst/>
              <a:ahLst/>
              <a:cxnLst/>
              <a:rect l="l" t="t" r="r" b="b"/>
              <a:pathLst>
                <a:path w="9628909" h="1122218" extrusionOk="0">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1368" name="Google Shape;1368;p18"/>
          <p:cNvGrpSpPr/>
          <p:nvPr/>
        </p:nvGrpSpPr>
        <p:grpSpPr>
          <a:xfrm>
            <a:off x="2701636" y="3972790"/>
            <a:ext cx="3505199" cy="2150919"/>
            <a:chOff x="2701636" y="3972790"/>
            <a:chExt cx="3505199" cy="2150919"/>
          </a:xfrm>
        </p:grpSpPr>
        <p:sp>
          <p:nvSpPr>
            <p:cNvPr id="1369" name="Google Shape;1369;p18"/>
            <p:cNvSpPr/>
            <p:nvPr/>
          </p:nvSpPr>
          <p:spPr>
            <a:xfrm>
              <a:off x="2701636" y="5791200"/>
              <a:ext cx="3491346" cy="332509"/>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70" name="Google Shape;1370;p18"/>
            <p:cNvSpPr/>
            <p:nvPr/>
          </p:nvSpPr>
          <p:spPr>
            <a:xfrm>
              <a:off x="2715489" y="3972790"/>
              <a:ext cx="3491346" cy="332509"/>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71" name="Google Shape;1371;p18"/>
            <p:cNvSpPr/>
            <p:nvPr/>
          </p:nvSpPr>
          <p:spPr>
            <a:xfrm>
              <a:off x="4419600" y="4350327"/>
              <a:ext cx="290946" cy="1427018"/>
            </a:xfrm>
            <a:prstGeom prst="upDown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72" name="Google Shape;1372;p18"/>
            <p:cNvSpPr txBox="1"/>
            <p:nvPr/>
          </p:nvSpPr>
          <p:spPr>
            <a:xfrm>
              <a:off x="4031673" y="4738255"/>
              <a:ext cx="1066061"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match!</a:t>
              </a:r>
              <a:endParaRPr/>
            </a:p>
          </p:txBody>
        </p:sp>
      </p:grpSp>
      <p:sp>
        <p:nvSpPr>
          <p:cNvPr id="1373" name="Google Shape;1373;p1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8"/>
                                        </p:tgtEl>
                                        <p:attrNameLst>
                                          <p:attrName>style.visibility</p:attrName>
                                        </p:attrNameLst>
                                      </p:cBhvr>
                                      <p:to>
                                        <p:strVal val="visible"/>
                                      </p:to>
                                    </p:set>
                                    <p:animEffect transition="in" filter="fade">
                                      <p:cBhvr>
                                        <p:cTn id="7" dur="500"/>
                                        <p:tgtEl>
                                          <p:spTgt spid="1368"/>
                                        </p:tgtEl>
                                      </p:cBhvr>
                                    </p:animEffect>
                                  </p:childTnLst>
                                </p:cTn>
                              </p:par>
                              <p:par>
                                <p:cTn id="8" presetID="10" presetClass="entr" presetSubtype="0" fill="hold" nodeType="withEffect">
                                  <p:stCondLst>
                                    <p:cond delay="0"/>
                                  </p:stCondLst>
                                  <p:childTnLst>
                                    <p:set>
                                      <p:cBhvr>
                                        <p:cTn id="9" dur="1" fill="hold">
                                          <p:stCondLst>
                                            <p:cond delay="0"/>
                                          </p:stCondLst>
                                        </p:cTn>
                                        <p:tgtEl>
                                          <p:spTgt spid="1364"/>
                                        </p:tgtEl>
                                        <p:attrNameLst>
                                          <p:attrName>style.visibility</p:attrName>
                                        </p:attrNameLst>
                                      </p:cBhvr>
                                      <p:to>
                                        <p:strVal val="visible"/>
                                      </p:to>
                                    </p:set>
                                    <p:animEffect transition="in" filter="fade">
                                      <p:cBhvr>
                                        <p:cTn id="10" dur="500"/>
                                        <p:tgtEl>
                                          <p:spTgt spid="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79" name="Google Shape;1379;p19"/>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380" name="Google Shape;1380;p19"/>
          <p:cNvSpPr/>
          <p:nvPr/>
        </p:nvSpPr>
        <p:spPr>
          <a:xfrm>
            <a:off x="991564" y="1533870"/>
            <a:ext cx="9199355" cy="1620147"/>
          </a:xfrm>
          <a:prstGeom prst="rect">
            <a:avLst/>
          </a:prstGeom>
          <a:solidFill>
            <a:schemeClr val="lt1"/>
          </a:solid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1" name="Google Shape;1381;p19"/>
          <p:cNvSpPr txBox="1"/>
          <p:nvPr/>
        </p:nvSpPr>
        <p:spPr>
          <a:xfrm>
            <a:off x="1128092" y="1821969"/>
            <a:ext cx="9248359" cy="120956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3000"/>
              <a:buFont typeface="Calibri"/>
              <a:buNone/>
            </a:pPr>
            <a:r>
              <a:rPr lang="en-US" sz="3000" b="0" i="0" u="none" strike="noStrike" cap="none">
                <a:solidFill>
                  <a:srgbClr val="000000"/>
                </a:solidFill>
                <a:latin typeface="Calibri"/>
                <a:ea typeface="Calibri"/>
                <a:cs typeface="Calibri"/>
                <a:sym typeface="Calibri"/>
              </a:rPr>
              <a:t>when looking for forwarding table entry for given destination address, use </a:t>
            </a:r>
            <a:r>
              <a:rPr lang="en-US" sz="3000" b="0" i="1" u="none" strike="noStrike" cap="none">
                <a:solidFill>
                  <a:srgbClr val="000099"/>
                </a:solidFill>
                <a:latin typeface="Calibri"/>
                <a:ea typeface="Calibri"/>
                <a:cs typeface="Calibri"/>
                <a:sym typeface="Calibri"/>
              </a:rPr>
              <a:t>longest</a:t>
            </a:r>
            <a:r>
              <a:rPr lang="en-US" sz="3000" b="0" i="0" u="none" strike="noStrike" cap="none">
                <a:solidFill>
                  <a:srgbClr val="000000"/>
                </a:solidFill>
                <a:latin typeface="Calibri"/>
                <a:ea typeface="Calibri"/>
                <a:cs typeface="Calibri"/>
                <a:sym typeface="Calibri"/>
              </a:rPr>
              <a:t> address prefix that matches destination address.</a:t>
            </a:r>
            <a:endParaRPr/>
          </a:p>
        </p:txBody>
      </p:sp>
      <p:sp>
        <p:nvSpPr>
          <p:cNvPr id="1382" name="Google Shape;1382;p19"/>
          <p:cNvSpPr txBox="1"/>
          <p:nvPr/>
        </p:nvSpPr>
        <p:spPr>
          <a:xfrm>
            <a:off x="1115390" y="1235421"/>
            <a:ext cx="3675878"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3200"/>
              <a:buFont typeface="Calibri"/>
              <a:buNone/>
            </a:pPr>
            <a:r>
              <a:rPr lang="en-US" sz="3200" b="0" i="0" u="none" strike="noStrike" cap="none">
                <a:solidFill>
                  <a:srgbClr val="C00000"/>
                </a:solidFill>
                <a:latin typeface="Calibri"/>
                <a:ea typeface="Calibri"/>
                <a:cs typeface="Calibri"/>
                <a:sym typeface="Calibri"/>
              </a:rPr>
              <a:t>longest prefix match</a:t>
            </a:r>
            <a:endParaRPr/>
          </a:p>
        </p:txBody>
      </p:sp>
      <p:sp>
        <p:nvSpPr>
          <p:cNvPr id="1383" name="Google Shape;1383;p19"/>
          <p:cNvSpPr/>
          <p:nvPr/>
        </p:nvSpPr>
        <p:spPr>
          <a:xfrm>
            <a:off x="2674601" y="3464838"/>
            <a:ext cx="4941530" cy="213122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 Range                        </a:t>
            </a:r>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a:t>
            </a:r>
            <a:endParaRPr sz="2000" b="0" i="0" u="none" strike="noStrike" cap="none">
              <a:solidFill>
                <a:srgbClr val="000000"/>
              </a:solidFill>
              <a:latin typeface="Comic Sans MS"/>
              <a:ea typeface="Comic Sans MS"/>
              <a:cs typeface="Comic Sans MS"/>
              <a:sym typeface="Comic Sans MS"/>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otherwise  </a:t>
            </a:r>
            <a:r>
              <a:rPr lang="en-US" sz="1800" b="0" i="0" u="none" strike="noStrike" cap="none">
                <a:solidFill>
                  <a:srgbClr val="000000"/>
                </a:solidFill>
                <a:latin typeface="Times"/>
                <a:ea typeface="Times"/>
                <a:cs typeface="Times"/>
                <a:sym typeface="Times"/>
              </a:rPr>
              <a:t>           </a:t>
            </a:r>
            <a:endParaRPr/>
          </a:p>
        </p:txBody>
      </p:sp>
      <p:sp>
        <p:nvSpPr>
          <p:cNvPr id="1384" name="Google Shape;1384;p19"/>
          <p:cNvSpPr/>
          <p:nvPr/>
        </p:nvSpPr>
        <p:spPr>
          <a:xfrm>
            <a:off x="2675214" y="3473174"/>
            <a:ext cx="7459662" cy="2106613"/>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385" name="Google Shape;1385;p19"/>
          <p:cNvCxnSpPr/>
          <p:nvPr/>
        </p:nvCxnSpPr>
        <p:spPr>
          <a:xfrm>
            <a:off x="2675214" y="3908149"/>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86" name="Google Shape;1386;p19"/>
          <p:cNvCxnSpPr/>
          <p:nvPr/>
        </p:nvCxnSpPr>
        <p:spPr>
          <a:xfrm>
            <a:off x="2705376" y="43383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87" name="Google Shape;1387;p19"/>
          <p:cNvCxnSpPr/>
          <p:nvPr/>
        </p:nvCxnSpPr>
        <p:spPr>
          <a:xfrm>
            <a:off x="2679976" y="47574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88" name="Google Shape;1388;p19"/>
          <p:cNvCxnSpPr/>
          <p:nvPr/>
        </p:nvCxnSpPr>
        <p:spPr>
          <a:xfrm>
            <a:off x="2676801" y="5187674"/>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89" name="Google Shape;1389;p19"/>
          <p:cNvCxnSpPr/>
          <p:nvPr/>
        </p:nvCxnSpPr>
        <p:spPr>
          <a:xfrm>
            <a:off x="8109371" y="3444875"/>
            <a:ext cx="0" cy="2117725"/>
          </a:xfrm>
          <a:prstGeom prst="straightConnector1">
            <a:avLst/>
          </a:prstGeom>
          <a:noFill/>
          <a:ln w="19050" cap="flat" cmpd="sng">
            <a:solidFill>
              <a:srgbClr val="000099"/>
            </a:solidFill>
            <a:prstDash val="solid"/>
            <a:round/>
            <a:headEnd type="none" w="med" len="med"/>
            <a:tailEnd type="none" w="med" len="med"/>
          </a:ln>
        </p:spPr>
      </p:cxnSp>
      <p:sp>
        <p:nvSpPr>
          <p:cNvPr id="1390" name="Google Shape;1390;p19"/>
          <p:cNvSpPr txBox="1"/>
          <p:nvPr/>
        </p:nvSpPr>
        <p:spPr>
          <a:xfrm>
            <a:off x="8158439" y="3416024"/>
            <a:ext cx="1543050" cy="2155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Link interface</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a:t>
            </a:r>
            <a:endParaRPr/>
          </a:p>
        </p:txBody>
      </p:sp>
      <p:sp>
        <p:nvSpPr>
          <p:cNvPr id="1391" name="Google Shape;1391;p19"/>
          <p:cNvSpPr/>
          <p:nvPr/>
        </p:nvSpPr>
        <p:spPr>
          <a:xfrm>
            <a:off x="2672981" y="6281883"/>
            <a:ext cx="5561138"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11001000  00010111  00011000  10101010 </a:t>
            </a:r>
            <a:endParaRPr/>
          </a:p>
        </p:txBody>
      </p:sp>
      <p:sp>
        <p:nvSpPr>
          <p:cNvPr id="1392" name="Google Shape;1392;p19"/>
          <p:cNvSpPr txBox="1"/>
          <p:nvPr/>
        </p:nvSpPr>
        <p:spPr>
          <a:xfrm>
            <a:off x="789703" y="5882891"/>
            <a:ext cx="16362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800"/>
              <a:buFont typeface="Calibri"/>
              <a:buNone/>
            </a:pPr>
            <a:r>
              <a:rPr lang="en-US" sz="2800" b="0" i="0" u="none" strike="noStrike" cap="none">
                <a:solidFill>
                  <a:srgbClr val="000099"/>
                </a:solidFill>
                <a:latin typeface="Calibri"/>
                <a:ea typeface="Calibri"/>
                <a:cs typeface="Calibri"/>
                <a:sym typeface="Calibri"/>
              </a:rPr>
              <a:t>examples</a:t>
            </a:r>
            <a:r>
              <a:rPr lang="en-US" sz="2400" b="0" i="0" u="none" strike="noStrike" cap="none">
                <a:solidFill>
                  <a:srgbClr val="000099"/>
                </a:solidFill>
                <a:latin typeface="Calibri"/>
                <a:ea typeface="Calibri"/>
                <a:cs typeface="Calibri"/>
                <a:sym typeface="Calibri"/>
              </a:rPr>
              <a:t>:</a:t>
            </a:r>
            <a:endParaRPr/>
          </a:p>
        </p:txBody>
      </p:sp>
      <p:sp>
        <p:nvSpPr>
          <p:cNvPr id="1393" name="Google Shape;1393;p19"/>
          <p:cNvSpPr txBox="1"/>
          <p:nvPr/>
        </p:nvSpPr>
        <p:spPr>
          <a:xfrm>
            <a:off x="8186060" y="5747609"/>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94" name="Google Shape;1394;p19"/>
          <p:cNvSpPr txBox="1"/>
          <p:nvPr/>
        </p:nvSpPr>
        <p:spPr>
          <a:xfrm>
            <a:off x="8178869" y="6233982"/>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95" name="Google Shape;1395;p19"/>
          <p:cNvSpPr txBox="1"/>
          <p:nvPr/>
        </p:nvSpPr>
        <p:spPr>
          <a:xfrm>
            <a:off x="6763327" y="40039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96" name="Google Shape;1396;p19"/>
          <p:cNvSpPr txBox="1"/>
          <p:nvPr/>
        </p:nvSpPr>
        <p:spPr>
          <a:xfrm>
            <a:off x="6089074" y="4005707"/>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97" name="Google Shape;1397;p19"/>
          <p:cNvSpPr txBox="1"/>
          <p:nvPr/>
        </p:nvSpPr>
        <p:spPr>
          <a:xfrm>
            <a:off x="6760005" y="48167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98" name="Google Shape;1398;p19"/>
          <p:cNvSpPr txBox="1"/>
          <p:nvPr/>
        </p:nvSpPr>
        <p:spPr>
          <a:xfrm>
            <a:off x="6083018" y="4846641"/>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99" name="Google Shape;1399;p19"/>
          <p:cNvSpPr txBox="1"/>
          <p:nvPr/>
        </p:nvSpPr>
        <p:spPr>
          <a:xfrm>
            <a:off x="6760005" y="44230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00" name="Google Shape;1400;p19"/>
          <p:cNvSpPr txBox="1"/>
          <p:nvPr/>
        </p:nvSpPr>
        <p:spPr>
          <a:xfrm>
            <a:off x="2672165" y="5802809"/>
            <a:ext cx="55611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11001000  00010111  00010110  10100001 </a:t>
            </a:r>
            <a:endParaRPr/>
          </a:p>
        </p:txBody>
      </p:sp>
      <p:grpSp>
        <p:nvGrpSpPr>
          <p:cNvPr id="1401" name="Google Shape;1401;p19"/>
          <p:cNvGrpSpPr/>
          <p:nvPr/>
        </p:nvGrpSpPr>
        <p:grpSpPr>
          <a:xfrm>
            <a:off x="858982" y="3297383"/>
            <a:ext cx="9628910" cy="3560617"/>
            <a:chOff x="858982" y="3297383"/>
            <a:chExt cx="9628910" cy="3560617"/>
          </a:xfrm>
        </p:grpSpPr>
        <p:sp>
          <p:nvSpPr>
            <p:cNvPr id="1402" name="Google Shape;1402;p19"/>
            <p:cNvSpPr/>
            <p:nvPr/>
          </p:nvSpPr>
          <p:spPr>
            <a:xfrm>
              <a:off x="858982" y="3297383"/>
              <a:ext cx="9628910" cy="1944054"/>
            </a:xfrm>
            <a:custGeom>
              <a:avLst/>
              <a:gdLst/>
              <a:ahLst/>
              <a:cxnLst/>
              <a:rect l="l" t="t" r="r" b="b"/>
              <a:pathLst>
                <a:path w="9628910" h="1944054" extrusionOk="0">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3" name="Google Shape;1403;p19"/>
            <p:cNvSpPr/>
            <p:nvPr/>
          </p:nvSpPr>
          <p:spPr>
            <a:xfrm>
              <a:off x="2299855" y="5112326"/>
              <a:ext cx="8118764" cy="1052948"/>
            </a:xfrm>
            <a:prstGeom prst="rect">
              <a:avLst/>
            </a:pr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4" name="Google Shape;1404;p19"/>
            <p:cNvSpPr/>
            <p:nvPr/>
          </p:nvSpPr>
          <p:spPr>
            <a:xfrm rot="10800000" flipH="1">
              <a:off x="900546" y="5915892"/>
              <a:ext cx="9531927" cy="942108"/>
            </a:xfrm>
            <a:custGeom>
              <a:avLst/>
              <a:gdLst/>
              <a:ahLst/>
              <a:cxnLst/>
              <a:rect l="l" t="t" r="r" b="b"/>
              <a:pathLst>
                <a:path w="9531927" h="942108" extrusionOk="0">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1405" name="Google Shape;1405;p19"/>
          <p:cNvGrpSpPr/>
          <p:nvPr/>
        </p:nvGrpSpPr>
        <p:grpSpPr>
          <a:xfrm>
            <a:off x="2701636" y="4804081"/>
            <a:ext cx="3505199" cy="1804550"/>
            <a:chOff x="2701636" y="4319159"/>
            <a:chExt cx="3505199" cy="1804550"/>
          </a:xfrm>
        </p:grpSpPr>
        <p:sp>
          <p:nvSpPr>
            <p:cNvPr id="1406" name="Google Shape;1406;p19"/>
            <p:cNvSpPr/>
            <p:nvPr/>
          </p:nvSpPr>
          <p:spPr>
            <a:xfrm>
              <a:off x="2701636" y="5791200"/>
              <a:ext cx="3491346" cy="332509"/>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7" name="Google Shape;1407;p19"/>
            <p:cNvSpPr/>
            <p:nvPr/>
          </p:nvSpPr>
          <p:spPr>
            <a:xfrm>
              <a:off x="2715489" y="4319159"/>
              <a:ext cx="3491346" cy="332509"/>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8" name="Google Shape;1408;p19"/>
            <p:cNvSpPr/>
            <p:nvPr/>
          </p:nvSpPr>
          <p:spPr>
            <a:xfrm>
              <a:off x="4419600" y="4682823"/>
              <a:ext cx="290945" cy="1094521"/>
            </a:xfrm>
            <a:prstGeom prst="upDown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9" name="Google Shape;1409;p19"/>
            <p:cNvSpPr txBox="1"/>
            <p:nvPr/>
          </p:nvSpPr>
          <p:spPr>
            <a:xfrm>
              <a:off x="4031673" y="5029209"/>
              <a:ext cx="1066061"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match!</a:t>
              </a:r>
              <a:endParaRPr/>
            </a:p>
          </p:txBody>
        </p:sp>
      </p:grpSp>
      <p:sp>
        <p:nvSpPr>
          <p:cNvPr id="1410" name="Google Shape;1410;p1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05"/>
                                        </p:tgtEl>
                                        <p:attrNameLst>
                                          <p:attrName>style.visibility</p:attrName>
                                        </p:attrNameLst>
                                      </p:cBhvr>
                                      <p:to>
                                        <p:strVal val="visible"/>
                                      </p:to>
                                    </p:set>
                                    <p:animEffect transition="in" filter="fade">
                                      <p:cBhvr>
                                        <p:cTn id="7" dur="500"/>
                                        <p:tgtEl>
                                          <p:spTgt spid="1405"/>
                                        </p:tgtEl>
                                      </p:cBhvr>
                                    </p:animEffect>
                                  </p:childTnLst>
                                </p:cTn>
                              </p:par>
                              <p:par>
                                <p:cTn id="8" presetID="10" presetClass="entr" presetSubtype="0" fill="hold" nodeType="withEffect">
                                  <p:stCondLst>
                                    <p:cond delay="0"/>
                                  </p:stCondLst>
                                  <p:childTnLst>
                                    <p:set>
                                      <p:cBhvr>
                                        <p:cTn id="9" dur="1" fill="hold">
                                          <p:stCondLst>
                                            <p:cond delay="0"/>
                                          </p:stCondLst>
                                        </p:cTn>
                                        <p:tgtEl>
                                          <p:spTgt spid="1401"/>
                                        </p:tgtEl>
                                        <p:attrNameLst>
                                          <p:attrName>style.visibility</p:attrName>
                                        </p:attrNameLst>
                                      </p:cBhvr>
                                      <p:to>
                                        <p:strVal val="visible"/>
                                      </p:to>
                                    </p:set>
                                    <p:animEffect transition="in" filter="fade">
                                      <p:cBhvr>
                                        <p:cTn id="10" dur="500"/>
                                        <p:tgtEl>
                                          <p:spTgt spid="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20"/>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417" name="Google Shape;1417;p20"/>
          <p:cNvSpPr/>
          <p:nvPr/>
        </p:nvSpPr>
        <p:spPr>
          <a:xfrm>
            <a:off x="991564" y="1533870"/>
            <a:ext cx="9199355" cy="1620147"/>
          </a:xfrm>
          <a:prstGeom prst="rect">
            <a:avLst/>
          </a:prstGeom>
          <a:solidFill>
            <a:schemeClr val="lt1"/>
          </a:solid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8" name="Google Shape;1418;p20"/>
          <p:cNvSpPr txBox="1"/>
          <p:nvPr/>
        </p:nvSpPr>
        <p:spPr>
          <a:xfrm>
            <a:off x="1128092" y="1821969"/>
            <a:ext cx="9248359" cy="120956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3000"/>
              <a:buFont typeface="Calibri"/>
              <a:buNone/>
            </a:pPr>
            <a:r>
              <a:rPr lang="en-US" sz="3000" b="0" i="0" u="none" strike="noStrike" cap="none">
                <a:solidFill>
                  <a:srgbClr val="000000"/>
                </a:solidFill>
                <a:latin typeface="Calibri"/>
                <a:ea typeface="Calibri"/>
                <a:cs typeface="Calibri"/>
                <a:sym typeface="Calibri"/>
              </a:rPr>
              <a:t>when looking for forwarding table entry for given destination address, use </a:t>
            </a:r>
            <a:r>
              <a:rPr lang="en-US" sz="3000" b="0" i="1" u="none" strike="noStrike" cap="none">
                <a:solidFill>
                  <a:srgbClr val="000099"/>
                </a:solidFill>
                <a:latin typeface="Calibri"/>
                <a:ea typeface="Calibri"/>
                <a:cs typeface="Calibri"/>
                <a:sym typeface="Calibri"/>
              </a:rPr>
              <a:t>longest</a:t>
            </a:r>
            <a:r>
              <a:rPr lang="en-US" sz="3000" b="0" i="0" u="none" strike="noStrike" cap="none">
                <a:solidFill>
                  <a:srgbClr val="000000"/>
                </a:solidFill>
                <a:latin typeface="Calibri"/>
                <a:ea typeface="Calibri"/>
                <a:cs typeface="Calibri"/>
                <a:sym typeface="Calibri"/>
              </a:rPr>
              <a:t> address prefix that matches destination address.</a:t>
            </a:r>
            <a:endParaRPr/>
          </a:p>
        </p:txBody>
      </p:sp>
      <p:sp>
        <p:nvSpPr>
          <p:cNvPr id="1419" name="Google Shape;1419;p20"/>
          <p:cNvSpPr txBox="1"/>
          <p:nvPr/>
        </p:nvSpPr>
        <p:spPr>
          <a:xfrm>
            <a:off x="1115390" y="1235421"/>
            <a:ext cx="3675878"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3200"/>
              <a:buFont typeface="Calibri"/>
              <a:buNone/>
            </a:pPr>
            <a:r>
              <a:rPr lang="en-US" sz="3200" b="0" i="0" u="none" strike="noStrike" cap="none">
                <a:solidFill>
                  <a:srgbClr val="C00000"/>
                </a:solidFill>
                <a:latin typeface="Calibri"/>
                <a:ea typeface="Calibri"/>
                <a:cs typeface="Calibri"/>
                <a:sym typeface="Calibri"/>
              </a:rPr>
              <a:t>longest prefix match</a:t>
            </a:r>
            <a:endParaRPr/>
          </a:p>
        </p:txBody>
      </p:sp>
      <p:sp>
        <p:nvSpPr>
          <p:cNvPr id="1420" name="Google Shape;1420;p20"/>
          <p:cNvSpPr/>
          <p:nvPr/>
        </p:nvSpPr>
        <p:spPr>
          <a:xfrm>
            <a:off x="2674601" y="3464838"/>
            <a:ext cx="4941530" cy="213122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 Range                        </a:t>
            </a:r>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a:t>
            </a:r>
            <a:endParaRPr sz="2000" b="0" i="0" u="none" strike="noStrike" cap="none">
              <a:solidFill>
                <a:srgbClr val="000000"/>
              </a:solidFill>
              <a:latin typeface="Comic Sans MS"/>
              <a:ea typeface="Comic Sans MS"/>
              <a:cs typeface="Comic Sans MS"/>
              <a:sym typeface="Comic Sans MS"/>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otherwise  </a:t>
            </a:r>
            <a:r>
              <a:rPr lang="en-US" sz="1800" b="0" i="0" u="none" strike="noStrike" cap="none">
                <a:solidFill>
                  <a:srgbClr val="000000"/>
                </a:solidFill>
                <a:latin typeface="Times"/>
                <a:ea typeface="Times"/>
                <a:cs typeface="Times"/>
                <a:sym typeface="Times"/>
              </a:rPr>
              <a:t>           </a:t>
            </a:r>
            <a:endParaRPr/>
          </a:p>
        </p:txBody>
      </p:sp>
      <p:sp>
        <p:nvSpPr>
          <p:cNvPr id="1421" name="Google Shape;1421;p20"/>
          <p:cNvSpPr/>
          <p:nvPr/>
        </p:nvSpPr>
        <p:spPr>
          <a:xfrm>
            <a:off x="2675214" y="3473174"/>
            <a:ext cx="7459662" cy="2106613"/>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422" name="Google Shape;1422;p20"/>
          <p:cNvCxnSpPr/>
          <p:nvPr/>
        </p:nvCxnSpPr>
        <p:spPr>
          <a:xfrm>
            <a:off x="2675214" y="3908149"/>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423" name="Google Shape;1423;p20"/>
          <p:cNvCxnSpPr/>
          <p:nvPr/>
        </p:nvCxnSpPr>
        <p:spPr>
          <a:xfrm>
            <a:off x="2705376" y="43383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424" name="Google Shape;1424;p20"/>
          <p:cNvCxnSpPr/>
          <p:nvPr/>
        </p:nvCxnSpPr>
        <p:spPr>
          <a:xfrm>
            <a:off x="2679976" y="47574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425" name="Google Shape;1425;p20"/>
          <p:cNvCxnSpPr/>
          <p:nvPr/>
        </p:nvCxnSpPr>
        <p:spPr>
          <a:xfrm>
            <a:off x="2676801" y="5187674"/>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426" name="Google Shape;1426;p20"/>
          <p:cNvCxnSpPr/>
          <p:nvPr/>
        </p:nvCxnSpPr>
        <p:spPr>
          <a:xfrm>
            <a:off x="8109371" y="3444875"/>
            <a:ext cx="0" cy="2117725"/>
          </a:xfrm>
          <a:prstGeom prst="straightConnector1">
            <a:avLst/>
          </a:prstGeom>
          <a:noFill/>
          <a:ln w="19050" cap="flat" cmpd="sng">
            <a:solidFill>
              <a:srgbClr val="000099"/>
            </a:solidFill>
            <a:prstDash val="solid"/>
            <a:round/>
            <a:headEnd type="none" w="med" len="med"/>
            <a:tailEnd type="none" w="med" len="med"/>
          </a:ln>
        </p:spPr>
      </p:cxnSp>
      <p:sp>
        <p:nvSpPr>
          <p:cNvPr id="1427" name="Google Shape;1427;p20"/>
          <p:cNvSpPr txBox="1"/>
          <p:nvPr/>
        </p:nvSpPr>
        <p:spPr>
          <a:xfrm>
            <a:off x="8158439" y="3416024"/>
            <a:ext cx="1543050" cy="2155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Link interface</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a:t>
            </a:r>
            <a:endParaRPr/>
          </a:p>
        </p:txBody>
      </p:sp>
      <p:sp>
        <p:nvSpPr>
          <p:cNvPr id="1428" name="Google Shape;1428;p20"/>
          <p:cNvSpPr/>
          <p:nvPr/>
        </p:nvSpPr>
        <p:spPr>
          <a:xfrm>
            <a:off x="2672981" y="6281883"/>
            <a:ext cx="5561138"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11001000  00010111  00011000  10101010 </a:t>
            </a:r>
            <a:endParaRPr/>
          </a:p>
        </p:txBody>
      </p:sp>
      <p:sp>
        <p:nvSpPr>
          <p:cNvPr id="1429" name="Google Shape;1429;p20"/>
          <p:cNvSpPr txBox="1"/>
          <p:nvPr/>
        </p:nvSpPr>
        <p:spPr>
          <a:xfrm>
            <a:off x="789703" y="5882891"/>
            <a:ext cx="16362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800"/>
              <a:buFont typeface="Calibri"/>
              <a:buNone/>
            </a:pPr>
            <a:r>
              <a:rPr lang="en-US" sz="2800" b="0" i="0" u="none" strike="noStrike" cap="none">
                <a:solidFill>
                  <a:srgbClr val="000099"/>
                </a:solidFill>
                <a:latin typeface="Calibri"/>
                <a:ea typeface="Calibri"/>
                <a:cs typeface="Calibri"/>
                <a:sym typeface="Calibri"/>
              </a:rPr>
              <a:t>examples</a:t>
            </a:r>
            <a:r>
              <a:rPr lang="en-US" sz="2400" b="0" i="0" u="none" strike="noStrike" cap="none">
                <a:solidFill>
                  <a:srgbClr val="000099"/>
                </a:solidFill>
                <a:latin typeface="Calibri"/>
                <a:ea typeface="Calibri"/>
                <a:cs typeface="Calibri"/>
                <a:sym typeface="Calibri"/>
              </a:rPr>
              <a:t>:</a:t>
            </a:r>
            <a:endParaRPr/>
          </a:p>
        </p:txBody>
      </p:sp>
      <p:sp>
        <p:nvSpPr>
          <p:cNvPr id="1430" name="Google Shape;1430;p20"/>
          <p:cNvSpPr txBox="1"/>
          <p:nvPr/>
        </p:nvSpPr>
        <p:spPr>
          <a:xfrm>
            <a:off x="8186060" y="5747609"/>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431" name="Google Shape;1431;p20"/>
          <p:cNvSpPr txBox="1"/>
          <p:nvPr/>
        </p:nvSpPr>
        <p:spPr>
          <a:xfrm>
            <a:off x="8178869" y="6233982"/>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432" name="Google Shape;1432;p20"/>
          <p:cNvSpPr txBox="1"/>
          <p:nvPr/>
        </p:nvSpPr>
        <p:spPr>
          <a:xfrm>
            <a:off x="6763327" y="40039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3" name="Google Shape;1433;p20"/>
          <p:cNvSpPr txBox="1"/>
          <p:nvPr/>
        </p:nvSpPr>
        <p:spPr>
          <a:xfrm>
            <a:off x="6089074" y="4005707"/>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4" name="Google Shape;1434;p20"/>
          <p:cNvSpPr txBox="1"/>
          <p:nvPr/>
        </p:nvSpPr>
        <p:spPr>
          <a:xfrm>
            <a:off x="6760005" y="48167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5" name="Google Shape;1435;p20"/>
          <p:cNvSpPr txBox="1"/>
          <p:nvPr/>
        </p:nvSpPr>
        <p:spPr>
          <a:xfrm>
            <a:off x="6083018" y="4846641"/>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6" name="Google Shape;1436;p20"/>
          <p:cNvSpPr txBox="1"/>
          <p:nvPr/>
        </p:nvSpPr>
        <p:spPr>
          <a:xfrm>
            <a:off x="6760005" y="44230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7" name="Google Shape;1437;p20"/>
          <p:cNvSpPr txBox="1"/>
          <p:nvPr/>
        </p:nvSpPr>
        <p:spPr>
          <a:xfrm>
            <a:off x="2672165" y="5802809"/>
            <a:ext cx="55611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11001000  00010111  00010110  10100001 </a:t>
            </a:r>
            <a:endParaRPr/>
          </a:p>
        </p:txBody>
      </p:sp>
      <p:grpSp>
        <p:nvGrpSpPr>
          <p:cNvPr id="1438" name="Google Shape;1438;p20"/>
          <p:cNvGrpSpPr/>
          <p:nvPr/>
        </p:nvGrpSpPr>
        <p:grpSpPr>
          <a:xfrm>
            <a:off x="858981" y="3297382"/>
            <a:ext cx="9615055" cy="3560618"/>
            <a:chOff x="858981" y="3297382"/>
            <a:chExt cx="9615055" cy="3560618"/>
          </a:xfrm>
        </p:grpSpPr>
        <p:sp>
          <p:nvSpPr>
            <p:cNvPr id="1439" name="Google Shape;1439;p20"/>
            <p:cNvSpPr/>
            <p:nvPr/>
          </p:nvSpPr>
          <p:spPr>
            <a:xfrm>
              <a:off x="858981" y="3297382"/>
              <a:ext cx="9615055" cy="1884218"/>
            </a:xfrm>
            <a:custGeom>
              <a:avLst/>
              <a:gdLst/>
              <a:ahLst/>
              <a:cxnLst/>
              <a:rect l="l" t="t" r="r" b="b"/>
              <a:pathLst>
                <a:path w="9615055" h="1884218" extrusionOk="0">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0" name="Google Shape;1440;p20"/>
            <p:cNvSpPr/>
            <p:nvPr/>
          </p:nvSpPr>
          <p:spPr>
            <a:xfrm>
              <a:off x="2299855" y="4764472"/>
              <a:ext cx="8118764" cy="1343892"/>
            </a:xfrm>
            <a:prstGeom prst="rect">
              <a:avLst/>
            </a:pr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1" name="Google Shape;1441;p20"/>
            <p:cNvSpPr/>
            <p:nvPr/>
          </p:nvSpPr>
          <p:spPr>
            <a:xfrm rot="10800000" flipH="1">
              <a:off x="900546" y="5915892"/>
              <a:ext cx="9531927" cy="942108"/>
            </a:xfrm>
            <a:custGeom>
              <a:avLst/>
              <a:gdLst/>
              <a:ahLst/>
              <a:cxnLst/>
              <a:rect l="l" t="t" r="r" b="b"/>
              <a:pathLst>
                <a:path w="9531927" h="942108" extrusionOk="0">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1442" name="Google Shape;1442;p20"/>
          <p:cNvGrpSpPr/>
          <p:nvPr/>
        </p:nvGrpSpPr>
        <p:grpSpPr>
          <a:xfrm>
            <a:off x="2701635" y="4388439"/>
            <a:ext cx="3934692" cy="2261743"/>
            <a:chOff x="2701635" y="3903517"/>
            <a:chExt cx="3934692" cy="2261743"/>
          </a:xfrm>
        </p:grpSpPr>
        <p:sp>
          <p:nvSpPr>
            <p:cNvPr id="1443" name="Google Shape;1443;p20"/>
            <p:cNvSpPr/>
            <p:nvPr/>
          </p:nvSpPr>
          <p:spPr>
            <a:xfrm>
              <a:off x="2701635" y="5791200"/>
              <a:ext cx="3934691" cy="374060"/>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4" name="Google Shape;1444;p20"/>
            <p:cNvSpPr/>
            <p:nvPr/>
          </p:nvSpPr>
          <p:spPr>
            <a:xfrm>
              <a:off x="2715489" y="3903517"/>
              <a:ext cx="3920838" cy="349816"/>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5" name="Google Shape;1445;p20"/>
            <p:cNvSpPr/>
            <p:nvPr/>
          </p:nvSpPr>
          <p:spPr>
            <a:xfrm>
              <a:off x="4419600" y="4294897"/>
              <a:ext cx="346364" cy="1482448"/>
            </a:xfrm>
            <a:prstGeom prst="upDown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6" name="Google Shape;1446;p20"/>
            <p:cNvSpPr txBox="1"/>
            <p:nvPr/>
          </p:nvSpPr>
          <p:spPr>
            <a:xfrm>
              <a:off x="4045528" y="4807539"/>
              <a:ext cx="1066061"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match!</a:t>
              </a:r>
              <a:endParaRPr/>
            </a:p>
          </p:txBody>
        </p:sp>
      </p:grpSp>
      <p:sp>
        <p:nvSpPr>
          <p:cNvPr id="1447" name="Google Shape;1447;p2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42"/>
                                        </p:tgtEl>
                                        <p:attrNameLst>
                                          <p:attrName>style.visibility</p:attrName>
                                        </p:attrNameLst>
                                      </p:cBhvr>
                                      <p:to>
                                        <p:strVal val="visible"/>
                                      </p:to>
                                    </p:set>
                                    <p:animEffect transition="in" filter="fade">
                                      <p:cBhvr>
                                        <p:cTn id="7" dur="500"/>
                                        <p:tgtEl>
                                          <p:spTgt spid="1442"/>
                                        </p:tgtEl>
                                      </p:cBhvr>
                                    </p:animEffect>
                                  </p:childTnLst>
                                </p:cTn>
                              </p:par>
                              <p:par>
                                <p:cTn id="8" presetID="10" presetClass="entr" presetSubtype="0" fill="hold" nodeType="withEffect">
                                  <p:stCondLst>
                                    <p:cond delay="0"/>
                                  </p:stCondLst>
                                  <p:childTnLst>
                                    <p:set>
                                      <p:cBhvr>
                                        <p:cTn id="9" dur="1" fill="hold">
                                          <p:stCondLst>
                                            <p:cond delay="0"/>
                                          </p:stCondLst>
                                        </p:cTn>
                                        <p:tgtEl>
                                          <p:spTgt spid="1438"/>
                                        </p:tgtEl>
                                        <p:attrNameLst>
                                          <p:attrName>style.visibility</p:attrName>
                                        </p:attrNameLst>
                                      </p:cBhvr>
                                      <p:to>
                                        <p:strVal val="visible"/>
                                      </p:to>
                                    </p:set>
                                    <p:animEffect transition="in" filter="fade">
                                      <p:cBhvr>
                                        <p:cTn id="10" dur="500"/>
                                        <p:tgtEl>
                                          <p:spTgt spid="1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21"/>
          <p:cNvSpPr txBox="1">
            <a:spLocks noGrp="1"/>
          </p:cNvSpPr>
          <p:nvPr>
            <p:ph type="body" idx="1"/>
          </p:nvPr>
        </p:nvSpPr>
        <p:spPr>
          <a:xfrm>
            <a:off x="767861" y="1498943"/>
            <a:ext cx="5084299" cy="3776441"/>
          </a:xfrm>
          <a:prstGeom prst="rect">
            <a:avLst/>
          </a:prstGeom>
          <a:noFill/>
          <a:ln>
            <a:noFill/>
          </a:ln>
        </p:spPr>
        <p:txBody>
          <a:bodyPr spcFirstLastPara="1" wrap="square" lIns="91425" tIns="45700" rIns="91425" bIns="45700" anchor="t" anchorCtr="0">
            <a:normAutofit/>
          </a:bodyPr>
          <a:lstStyle/>
          <a:p>
            <a:pPr marL="130175" lvl="0" indent="0" algn="l" rtl="0">
              <a:lnSpc>
                <a:spcPct val="90000"/>
              </a:lnSpc>
              <a:spcBef>
                <a:spcPts val="0"/>
              </a:spcBef>
              <a:spcAft>
                <a:spcPts val="0"/>
              </a:spcAft>
              <a:buSzPts val="3200"/>
              <a:buNone/>
            </a:pPr>
            <a:r>
              <a:rPr lang="en-US" sz="3200">
                <a:solidFill>
                  <a:srgbClr val="C00000"/>
                </a:solidFill>
              </a:rPr>
              <a:t>packet scheduling: </a:t>
            </a:r>
            <a:r>
              <a:rPr lang="en-US"/>
              <a:t>deciding which packet to send next on link</a:t>
            </a:r>
            <a:endParaRPr/>
          </a:p>
          <a:p>
            <a:pPr marL="695325" lvl="1" indent="-231775" algn="l" rtl="0">
              <a:lnSpc>
                <a:spcPct val="90000"/>
              </a:lnSpc>
              <a:spcBef>
                <a:spcPts val="0"/>
              </a:spcBef>
              <a:spcAft>
                <a:spcPts val="0"/>
              </a:spcAft>
              <a:buSzPts val="2800"/>
              <a:buChar char="•"/>
            </a:pPr>
            <a:r>
              <a:rPr lang="en-US" sz="2800"/>
              <a:t>first come, first served</a:t>
            </a:r>
            <a:endParaRPr/>
          </a:p>
          <a:p>
            <a:pPr marL="695325" lvl="1" indent="-231775" algn="l" rtl="0">
              <a:lnSpc>
                <a:spcPct val="90000"/>
              </a:lnSpc>
              <a:spcBef>
                <a:spcPts val="0"/>
              </a:spcBef>
              <a:spcAft>
                <a:spcPts val="0"/>
              </a:spcAft>
              <a:buSzPts val="2800"/>
              <a:buChar char="•"/>
            </a:pPr>
            <a:r>
              <a:rPr lang="en-US" sz="2800"/>
              <a:t>priority</a:t>
            </a:r>
            <a:endParaRPr/>
          </a:p>
          <a:p>
            <a:pPr marL="695325" lvl="1" indent="-231775" algn="l" rtl="0">
              <a:lnSpc>
                <a:spcPct val="90000"/>
              </a:lnSpc>
              <a:spcBef>
                <a:spcPts val="0"/>
              </a:spcBef>
              <a:spcAft>
                <a:spcPts val="0"/>
              </a:spcAft>
              <a:buSzPts val="2800"/>
              <a:buChar char="•"/>
            </a:pPr>
            <a:r>
              <a:rPr lang="en-US" sz="2800"/>
              <a:t>round robin</a:t>
            </a:r>
            <a:endParaRPr/>
          </a:p>
          <a:p>
            <a:pPr marL="695325" lvl="1" indent="-231775" algn="l" rtl="0">
              <a:lnSpc>
                <a:spcPct val="90000"/>
              </a:lnSpc>
              <a:spcBef>
                <a:spcPts val="0"/>
              </a:spcBef>
              <a:spcAft>
                <a:spcPts val="0"/>
              </a:spcAft>
              <a:buSzPts val="2800"/>
              <a:buChar char="•"/>
            </a:pPr>
            <a:r>
              <a:rPr lang="en-US" sz="2800"/>
              <a:t>weighted fair queueing</a:t>
            </a:r>
            <a:endParaRPr/>
          </a:p>
        </p:txBody>
      </p:sp>
      <p:sp>
        <p:nvSpPr>
          <p:cNvPr id="1454" name="Google Shape;1454;p21"/>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Packet Scheduling: FCFS</a:t>
            </a:r>
            <a:endParaRPr/>
          </a:p>
        </p:txBody>
      </p:sp>
      <p:sp>
        <p:nvSpPr>
          <p:cNvPr id="1455" name="Google Shape;1455;p21"/>
          <p:cNvSpPr txBox="1"/>
          <p:nvPr/>
        </p:nvSpPr>
        <p:spPr>
          <a:xfrm>
            <a:off x="6682593" y="1534478"/>
            <a:ext cx="4966481" cy="3278293"/>
          </a:xfrm>
          <a:prstGeom prst="rect">
            <a:avLst/>
          </a:prstGeom>
          <a:noFill/>
          <a:ln>
            <a:noFill/>
          </a:ln>
        </p:spPr>
        <p:txBody>
          <a:bodyPr spcFirstLastPara="1" wrap="square" lIns="91425" tIns="45700" rIns="91425" bIns="45700" anchor="t" anchorCtr="0">
            <a:normAutofit/>
          </a:bodyPr>
          <a:lstStyle/>
          <a:p>
            <a:pPr marL="236538" marR="0" lvl="0" indent="-223838" algn="l" rtl="0">
              <a:lnSpc>
                <a:spcPct val="90000"/>
              </a:lnSpc>
              <a:spcBef>
                <a:spcPts val="0"/>
              </a:spcBef>
              <a:spcAft>
                <a:spcPts val="0"/>
              </a:spcAft>
              <a:buClr>
                <a:srgbClr val="0000A3"/>
              </a:buClr>
              <a:buSzPts val="3200"/>
              <a:buFont typeface="Noto Sans Symbols"/>
              <a:buNone/>
            </a:pPr>
            <a:r>
              <a:rPr lang="en-US" sz="3200" b="0" i="0" u="none" strike="noStrike" cap="none">
                <a:solidFill>
                  <a:srgbClr val="C00000"/>
                </a:solidFill>
                <a:latin typeface="Calibri"/>
                <a:ea typeface="Calibri"/>
                <a:cs typeface="Calibri"/>
                <a:sym typeface="Calibri"/>
              </a:rPr>
              <a:t>FCFS: </a:t>
            </a:r>
            <a:r>
              <a:rPr lang="en-US" sz="3200" b="0" i="0" u="none" strike="noStrike" cap="none">
                <a:solidFill>
                  <a:srgbClr val="000000"/>
                </a:solidFill>
                <a:latin typeface="Calibri"/>
                <a:ea typeface="Calibri"/>
                <a:cs typeface="Calibri"/>
                <a:sym typeface="Calibri"/>
              </a:rPr>
              <a:t>packets transmitted in order of arrival to output port</a:t>
            </a:r>
            <a:endParaRPr/>
          </a:p>
          <a:p>
            <a:pPr marL="520700" marR="0" lvl="0" indent="-254000" algn="l" rtl="0">
              <a:lnSpc>
                <a:spcPct val="100000"/>
              </a:lnSpc>
              <a:spcBef>
                <a:spcPts val="40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also known as: First-in-first-out (FIFO) </a:t>
            </a:r>
            <a:endParaRPr/>
          </a:p>
          <a:p>
            <a:pPr marL="520700" marR="0" lvl="0" indent="-254000" algn="l" rtl="0">
              <a:lnSpc>
                <a:spcPct val="100000"/>
              </a:lnSpc>
              <a:spcBef>
                <a:spcPts val="40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real world examples?</a:t>
            </a:r>
            <a:endParaRPr/>
          </a:p>
          <a:p>
            <a:pPr marL="403225" marR="0" lvl="0" indent="-390525" algn="l" rtl="0">
              <a:lnSpc>
                <a:spcPct val="90000"/>
              </a:lnSpc>
              <a:spcBef>
                <a:spcPts val="1000"/>
              </a:spcBef>
              <a:spcAft>
                <a:spcPts val="0"/>
              </a:spcAft>
              <a:buClr>
                <a:srgbClr val="0000A3"/>
              </a:buClr>
              <a:buSzPts val="3200"/>
              <a:buFont typeface="Noto Sans Symbols"/>
              <a:buNone/>
            </a:pPr>
            <a:endParaRPr sz="3200" b="0" i="0" u="none" strike="noStrike" cap="none">
              <a:solidFill>
                <a:srgbClr val="000000"/>
              </a:solidFill>
              <a:latin typeface="Calibri"/>
              <a:ea typeface="Calibri"/>
              <a:cs typeface="Calibri"/>
              <a:sym typeface="Calibri"/>
            </a:endParaRPr>
          </a:p>
        </p:txBody>
      </p:sp>
      <p:grpSp>
        <p:nvGrpSpPr>
          <p:cNvPr id="1456" name="Google Shape;1456;p21"/>
          <p:cNvGrpSpPr/>
          <p:nvPr/>
        </p:nvGrpSpPr>
        <p:grpSpPr>
          <a:xfrm>
            <a:off x="913621" y="4556937"/>
            <a:ext cx="4335126" cy="1693461"/>
            <a:chOff x="614363" y="4257679"/>
            <a:chExt cx="4335126" cy="1693461"/>
          </a:xfrm>
        </p:grpSpPr>
        <p:grpSp>
          <p:nvGrpSpPr>
            <p:cNvPr id="1457" name="Google Shape;1457;p21"/>
            <p:cNvGrpSpPr/>
            <p:nvPr/>
          </p:nvGrpSpPr>
          <p:grpSpPr>
            <a:xfrm>
              <a:off x="614363" y="4257679"/>
              <a:ext cx="4335126" cy="1693461"/>
              <a:chOff x="614363" y="4257679"/>
              <a:chExt cx="4335126" cy="1693461"/>
            </a:xfrm>
          </p:grpSpPr>
          <p:grpSp>
            <p:nvGrpSpPr>
              <p:cNvPr id="1458" name="Google Shape;1458;p21"/>
              <p:cNvGrpSpPr/>
              <p:nvPr/>
            </p:nvGrpSpPr>
            <p:grpSpPr>
              <a:xfrm>
                <a:off x="1468086" y="4855765"/>
                <a:ext cx="939800" cy="565150"/>
                <a:chOff x="1670312" y="2562997"/>
                <a:chExt cx="940317" cy="565219"/>
              </a:xfrm>
            </p:grpSpPr>
            <p:grpSp>
              <p:nvGrpSpPr>
                <p:cNvPr id="1459" name="Google Shape;1459;p21"/>
                <p:cNvGrpSpPr/>
                <p:nvPr/>
              </p:nvGrpSpPr>
              <p:grpSpPr>
                <a:xfrm>
                  <a:off x="1670312" y="2562997"/>
                  <a:ext cx="929822" cy="565219"/>
                  <a:chOff x="1670312" y="2562997"/>
                  <a:chExt cx="929822" cy="565219"/>
                </a:xfrm>
              </p:grpSpPr>
              <p:sp>
                <p:nvSpPr>
                  <p:cNvPr id="1460" name="Google Shape;1460;p21"/>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461" name="Google Shape;1461;p21"/>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2" name="Google Shape;1462;p21"/>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3" name="Google Shape;1463;p21"/>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4" name="Google Shape;1464;p21"/>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5" name="Google Shape;1465;p21"/>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6" name="Google Shape;1466;p21"/>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7" name="Google Shape;1467;p21"/>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468" name="Google Shape;1468;p21"/>
                <p:cNvSpPr/>
                <p:nvPr/>
              </p:nvSpPr>
              <p:spPr>
                <a:xfrm>
                  <a:off x="1916862" y="2571262"/>
                  <a:ext cx="693767" cy="552560"/>
                </a:xfrm>
                <a:prstGeom prst="rect">
                  <a:avLst/>
                </a:prstGeom>
                <a:solidFill>
                  <a:srgbClr val="FF000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469" name="Google Shape;1469;p21"/>
              <p:cNvSpPr/>
              <p:nvPr/>
            </p:nvSpPr>
            <p:spPr>
              <a:xfrm>
                <a:off x="2851137" y="4827190"/>
                <a:ext cx="631825" cy="628650"/>
              </a:xfrm>
              <a:prstGeom prst="ellipse">
                <a:avLst/>
              </a:prstGeom>
              <a:solidFill>
                <a:srgbClr val="FFFFFF"/>
              </a:solidFill>
              <a:ln w="28575" cap="flat" cmpd="sng">
                <a:solidFill>
                  <a:srgbClr val="3333CC"/>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470" name="Google Shape;1470;p21"/>
              <p:cNvCxnSpPr/>
              <p:nvPr/>
            </p:nvCxnSpPr>
            <p:spPr>
              <a:xfrm>
                <a:off x="785813" y="5138340"/>
                <a:ext cx="628651" cy="0"/>
              </a:xfrm>
              <a:prstGeom prst="straightConnector1">
                <a:avLst/>
              </a:prstGeom>
              <a:noFill/>
              <a:ln w="25400" cap="flat" cmpd="sng">
                <a:solidFill>
                  <a:srgbClr val="000099"/>
                </a:solidFill>
                <a:prstDash val="solid"/>
                <a:round/>
                <a:headEnd type="none" w="med" len="med"/>
                <a:tailEnd type="triangle" w="med" len="med"/>
              </a:ln>
            </p:spPr>
          </p:cxnSp>
          <p:sp>
            <p:nvSpPr>
              <p:cNvPr id="1471" name="Google Shape;1471;p21"/>
              <p:cNvSpPr txBox="1"/>
              <p:nvPr/>
            </p:nvSpPr>
            <p:spPr>
              <a:xfrm>
                <a:off x="1282351" y="5422502"/>
                <a:ext cx="1273175"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queue</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(waiting area)</a:t>
                </a:r>
                <a:endParaRPr/>
              </a:p>
            </p:txBody>
          </p:sp>
          <p:sp>
            <p:nvSpPr>
              <p:cNvPr id="1472" name="Google Shape;1472;p21"/>
              <p:cNvSpPr txBox="1"/>
              <p:nvPr/>
            </p:nvSpPr>
            <p:spPr>
              <a:xfrm>
                <a:off x="641008" y="5182790"/>
                <a:ext cx="763588" cy="522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arrivals</a:t>
                </a:r>
                <a:endParaRPr/>
              </a:p>
            </p:txBody>
          </p:sp>
          <p:cxnSp>
            <p:nvCxnSpPr>
              <p:cNvPr id="1473" name="Google Shape;1473;p21"/>
              <p:cNvCxnSpPr>
                <a:stCxn id="1469" idx="6"/>
              </p:cNvCxnSpPr>
              <p:nvPr/>
            </p:nvCxnSpPr>
            <p:spPr>
              <a:xfrm>
                <a:off x="3482962" y="5141515"/>
                <a:ext cx="560400" cy="0"/>
              </a:xfrm>
              <a:prstGeom prst="straightConnector1">
                <a:avLst/>
              </a:prstGeom>
              <a:noFill/>
              <a:ln w="25400" cap="flat" cmpd="sng">
                <a:solidFill>
                  <a:srgbClr val="186600"/>
                </a:solidFill>
                <a:prstDash val="solid"/>
                <a:round/>
                <a:headEnd type="none" w="med" len="med"/>
                <a:tailEnd type="triangle" w="med" len="med"/>
              </a:ln>
            </p:spPr>
          </p:cxnSp>
          <p:sp>
            <p:nvSpPr>
              <p:cNvPr id="1474" name="Google Shape;1474;p21"/>
              <p:cNvSpPr txBox="1"/>
              <p:nvPr/>
            </p:nvSpPr>
            <p:spPr>
              <a:xfrm>
                <a:off x="3906501" y="4931965"/>
                <a:ext cx="1042988" cy="522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departures</a:t>
                </a:r>
                <a:endParaRPr/>
              </a:p>
            </p:txBody>
          </p:sp>
          <p:sp>
            <p:nvSpPr>
              <p:cNvPr id="1475" name="Google Shape;1475;p21"/>
              <p:cNvSpPr txBox="1"/>
              <p:nvPr/>
            </p:nvSpPr>
            <p:spPr>
              <a:xfrm>
                <a:off x="2715794" y="5427265"/>
                <a:ext cx="852488"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link</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(server)</a:t>
                </a:r>
                <a:endParaRPr/>
              </a:p>
            </p:txBody>
          </p:sp>
          <p:cxnSp>
            <p:nvCxnSpPr>
              <p:cNvPr id="1476" name="Google Shape;1476;p21"/>
              <p:cNvCxnSpPr>
                <a:stCxn id="1468" idx="3"/>
                <a:endCxn id="1469" idx="2"/>
              </p:cNvCxnSpPr>
              <p:nvPr/>
            </p:nvCxnSpPr>
            <p:spPr>
              <a:xfrm>
                <a:off x="2407886" y="5140275"/>
                <a:ext cx="443400" cy="1200"/>
              </a:xfrm>
              <a:prstGeom prst="straightConnector1">
                <a:avLst/>
              </a:prstGeom>
              <a:noFill/>
              <a:ln w="25400" cap="flat" cmpd="sng">
                <a:solidFill>
                  <a:schemeClr val="dk1"/>
                </a:solidFill>
                <a:prstDash val="solid"/>
                <a:round/>
                <a:headEnd type="none" w="med" len="med"/>
                <a:tailEnd type="none" w="med" len="med"/>
              </a:ln>
            </p:spPr>
          </p:cxnSp>
          <p:sp>
            <p:nvSpPr>
              <p:cNvPr id="1477" name="Google Shape;1477;p21"/>
              <p:cNvSpPr txBox="1"/>
              <p:nvPr/>
            </p:nvSpPr>
            <p:spPr>
              <a:xfrm>
                <a:off x="614363" y="4257679"/>
                <a:ext cx="280365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Abstraction</a:t>
                </a:r>
                <a:r>
                  <a:rPr lang="en-US" sz="2400" b="0" i="0" u="none" strike="noStrike" cap="none">
                    <a:solidFill>
                      <a:srgbClr val="000000"/>
                    </a:solidFill>
                    <a:latin typeface="Calibri"/>
                    <a:ea typeface="Calibri"/>
                    <a:cs typeface="Calibri"/>
                    <a:sym typeface="Calibri"/>
                  </a:rPr>
                  <a:t>: queue</a:t>
                </a:r>
                <a:endParaRPr/>
              </a:p>
            </p:txBody>
          </p:sp>
        </p:grpSp>
        <p:sp>
          <p:nvSpPr>
            <p:cNvPr id="1478" name="Google Shape;1478;p21"/>
            <p:cNvSpPr txBox="1"/>
            <p:nvPr/>
          </p:nvSpPr>
          <p:spPr>
            <a:xfrm>
              <a:off x="2978728" y="4907280"/>
              <a:ext cx="35137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R</a:t>
              </a:r>
              <a:endParaRPr/>
            </a:p>
          </p:txBody>
        </p:sp>
      </p:grpSp>
      <p:sp>
        <p:nvSpPr>
          <p:cNvPr id="1479" name="Google Shape;1479;p2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5"/>
                                        </p:tgtEl>
                                        <p:attrNameLst>
                                          <p:attrName>style.visibility</p:attrName>
                                        </p:attrNameLst>
                                      </p:cBhvr>
                                      <p:to>
                                        <p:strVal val="visible"/>
                                      </p:to>
                                    </p:set>
                                    <p:animEffect transition="in" filter="fade">
                                      <p:cBhvr>
                                        <p:cTn id="7" dur="500"/>
                                        <p:tgtEl>
                                          <p:spTgt spid="1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22"/>
          <p:cNvSpPr txBox="1">
            <a:spLocks noGrp="1"/>
          </p:cNvSpPr>
          <p:nvPr>
            <p:ph type="body" idx="1"/>
          </p:nvPr>
        </p:nvSpPr>
        <p:spPr>
          <a:xfrm>
            <a:off x="767861" y="1498943"/>
            <a:ext cx="5084299" cy="2681171"/>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None/>
            </a:pPr>
            <a:r>
              <a:rPr lang="en-US" sz="3200" i="1">
                <a:solidFill>
                  <a:srgbClr val="CC0000"/>
                </a:solidFill>
              </a:rPr>
              <a:t>Priority scheduling: </a:t>
            </a:r>
            <a:endParaRPr/>
          </a:p>
          <a:p>
            <a:pPr marL="515938" lvl="0" indent="-277813" algn="l" rtl="0">
              <a:lnSpc>
                <a:spcPct val="90000"/>
              </a:lnSpc>
              <a:spcBef>
                <a:spcPts val="1000"/>
              </a:spcBef>
              <a:spcAft>
                <a:spcPts val="0"/>
              </a:spcAft>
              <a:buSzPts val="3200"/>
              <a:buChar char="▪"/>
            </a:pPr>
            <a:r>
              <a:rPr lang="en-US" sz="3200"/>
              <a:t>arriving traffic classified, queued by class</a:t>
            </a:r>
            <a:endParaRPr/>
          </a:p>
          <a:p>
            <a:pPr marL="804863" lvl="1" indent="-223837" algn="l" rtl="0">
              <a:lnSpc>
                <a:spcPct val="90000"/>
              </a:lnSpc>
              <a:spcBef>
                <a:spcPts val="500"/>
              </a:spcBef>
              <a:spcAft>
                <a:spcPts val="0"/>
              </a:spcAft>
              <a:buSzPts val="2800"/>
              <a:buChar char="•"/>
            </a:pPr>
            <a:r>
              <a:rPr lang="en-US" sz="2800"/>
              <a:t>any header fields can be used for classification</a:t>
            </a:r>
            <a:endParaRPr/>
          </a:p>
        </p:txBody>
      </p:sp>
      <p:sp>
        <p:nvSpPr>
          <p:cNvPr id="1486" name="Google Shape;1486;p22"/>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Scheduling policies: priority</a:t>
            </a:r>
            <a:endParaRPr/>
          </a:p>
        </p:txBody>
      </p:sp>
      <p:grpSp>
        <p:nvGrpSpPr>
          <p:cNvPr id="1487" name="Google Shape;1487;p22"/>
          <p:cNvGrpSpPr/>
          <p:nvPr/>
        </p:nvGrpSpPr>
        <p:grpSpPr>
          <a:xfrm>
            <a:off x="8435655" y="2539998"/>
            <a:ext cx="932498" cy="580347"/>
            <a:chOff x="1670312" y="2557567"/>
            <a:chExt cx="932470" cy="580220"/>
          </a:xfrm>
        </p:grpSpPr>
        <p:sp>
          <p:nvSpPr>
            <p:cNvPr id="1488" name="Google Shape;1488;p22"/>
            <p:cNvSpPr/>
            <p:nvPr/>
          </p:nvSpPr>
          <p:spPr>
            <a:xfrm>
              <a:off x="2254738" y="2557567"/>
              <a:ext cx="348044" cy="580220"/>
            </a:xfrm>
            <a:prstGeom prst="rect">
              <a:avLst/>
            </a:prstGeom>
            <a:solidFill>
              <a:srgbClr val="00B05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omic Sans MS"/>
                <a:ea typeface="Comic Sans MS"/>
                <a:cs typeface="Comic Sans MS"/>
                <a:sym typeface="Comic Sans MS"/>
              </a:endParaRPr>
            </a:p>
          </p:txBody>
        </p:sp>
        <p:grpSp>
          <p:nvGrpSpPr>
            <p:cNvPr id="1489" name="Google Shape;1489;p22"/>
            <p:cNvGrpSpPr/>
            <p:nvPr/>
          </p:nvGrpSpPr>
          <p:grpSpPr>
            <a:xfrm>
              <a:off x="1670312" y="2562997"/>
              <a:ext cx="929822" cy="565219"/>
              <a:chOff x="1670312" y="2562997"/>
              <a:chExt cx="929822" cy="565219"/>
            </a:xfrm>
          </p:grpSpPr>
          <p:sp>
            <p:nvSpPr>
              <p:cNvPr id="1490" name="Google Shape;1490;p22"/>
              <p:cNvSpPr/>
              <p:nvPr/>
            </p:nvSpPr>
            <p:spPr>
              <a:xfrm>
                <a:off x="1670312" y="2562997"/>
                <a:ext cx="929822" cy="563157"/>
              </a:xfrm>
              <a:prstGeom prst="rect">
                <a:avLst/>
              </a:prstGeom>
              <a:noFill/>
              <a:ln w="19050" cap="flat" cmpd="sng">
                <a:solidFill>
                  <a:srgbClr val="00000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491" name="Google Shape;1491;p22"/>
              <p:cNvCxnSpPr/>
              <p:nvPr/>
            </p:nvCxnSpPr>
            <p:spPr>
              <a:xfrm flipH="1">
                <a:off x="1786358" y="256753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2" name="Google Shape;1492;p22"/>
              <p:cNvCxnSpPr/>
              <p:nvPr/>
            </p:nvCxnSpPr>
            <p:spPr>
              <a:xfrm flipH="1">
                <a:off x="1911544" y="2566974"/>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3" name="Google Shape;1493;p22"/>
              <p:cNvCxnSpPr/>
              <p:nvPr/>
            </p:nvCxnSpPr>
            <p:spPr>
              <a:xfrm flipH="1">
                <a:off x="2027659" y="257032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4" name="Google Shape;1494;p22"/>
              <p:cNvCxnSpPr/>
              <p:nvPr/>
            </p:nvCxnSpPr>
            <p:spPr>
              <a:xfrm flipH="1">
                <a:off x="2134843" y="2564600"/>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5" name="Google Shape;1495;p22"/>
              <p:cNvCxnSpPr/>
              <p:nvPr/>
            </p:nvCxnSpPr>
            <p:spPr>
              <a:xfrm flipH="1">
                <a:off x="2244397" y="256669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6" name="Google Shape;1496;p22"/>
              <p:cNvCxnSpPr/>
              <p:nvPr/>
            </p:nvCxnSpPr>
            <p:spPr>
              <a:xfrm flipH="1">
                <a:off x="2365675" y="2568786"/>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7" name="Google Shape;1497;p22"/>
              <p:cNvCxnSpPr/>
              <p:nvPr/>
            </p:nvCxnSpPr>
            <p:spPr>
              <a:xfrm flipH="1">
                <a:off x="2483045" y="2566971"/>
                <a:ext cx="4536" cy="557893"/>
              </a:xfrm>
              <a:prstGeom prst="straightConnector1">
                <a:avLst/>
              </a:prstGeom>
              <a:noFill/>
              <a:ln w="19050" cap="flat" cmpd="sng">
                <a:solidFill>
                  <a:srgbClr val="000000"/>
                </a:solidFill>
                <a:prstDash val="solid"/>
                <a:round/>
                <a:headEnd type="none" w="med" len="med"/>
                <a:tailEnd type="none" w="med" len="med"/>
              </a:ln>
            </p:spPr>
          </p:cxnSp>
        </p:grpSp>
      </p:grpSp>
      <p:grpSp>
        <p:nvGrpSpPr>
          <p:cNvPr id="1498" name="Google Shape;1498;p22"/>
          <p:cNvGrpSpPr/>
          <p:nvPr/>
        </p:nvGrpSpPr>
        <p:grpSpPr>
          <a:xfrm>
            <a:off x="8402535" y="1868555"/>
            <a:ext cx="940346" cy="566869"/>
            <a:chOff x="1670312" y="2561471"/>
            <a:chExt cx="940317" cy="566745"/>
          </a:xfrm>
        </p:grpSpPr>
        <p:sp>
          <p:nvSpPr>
            <p:cNvPr id="1499" name="Google Shape;1499;p22"/>
            <p:cNvSpPr/>
            <p:nvPr/>
          </p:nvSpPr>
          <p:spPr>
            <a:xfrm>
              <a:off x="1916862" y="2561471"/>
              <a:ext cx="693767" cy="561283"/>
            </a:xfrm>
            <a:prstGeom prst="rect">
              <a:avLst/>
            </a:prstGeom>
            <a:solidFill>
              <a:srgbClr val="FF0000">
                <a:alpha val="70588"/>
              </a:srgb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00" name="Google Shape;1500;p22"/>
            <p:cNvGrpSpPr/>
            <p:nvPr/>
          </p:nvGrpSpPr>
          <p:grpSpPr>
            <a:xfrm>
              <a:off x="1670312" y="2562997"/>
              <a:ext cx="929822" cy="565219"/>
              <a:chOff x="1670312" y="2562997"/>
              <a:chExt cx="929822" cy="565219"/>
            </a:xfrm>
          </p:grpSpPr>
          <p:sp>
            <p:nvSpPr>
              <p:cNvPr id="1501" name="Google Shape;1501;p22"/>
              <p:cNvSpPr/>
              <p:nvPr/>
            </p:nvSpPr>
            <p:spPr>
              <a:xfrm>
                <a:off x="1670312" y="2562997"/>
                <a:ext cx="929822" cy="563157"/>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502" name="Google Shape;1502;p22"/>
              <p:cNvCxnSpPr/>
              <p:nvPr/>
            </p:nvCxnSpPr>
            <p:spPr>
              <a:xfrm flipH="1">
                <a:off x="1786358" y="256753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3" name="Google Shape;1503;p22"/>
              <p:cNvCxnSpPr/>
              <p:nvPr/>
            </p:nvCxnSpPr>
            <p:spPr>
              <a:xfrm flipH="1">
                <a:off x="1911544" y="2566974"/>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4" name="Google Shape;1504;p22"/>
              <p:cNvCxnSpPr/>
              <p:nvPr/>
            </p:nvCxnSpPr>
            <p:spPr>
              <a:xfrm flipH="1">
                <a:off x="2027659" y="257032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5" name="Google Shape;1505;p22"/>
              <p:cNvCxnSpPr/>
              <p:nvPr/>
            </p:nvCxnSpPr>
            <p:spPr>
              <a:xfrm flipH="1">
                <a:off x="2134843" y="2564600"/>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6" name="Google Shape;1506;p22"/>
              <p:cNvCxnSpPr/>
              <p:nvPr/>
            </p:nvCxnSpPr>
            <p:spPr>
              <a:xfrm flipH="1">
                <a:off x="2244397" y="256669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7" name="Google Shape;1507;p22"/>
              <p:cNvCxnSpPr/>
              <p:nvPr/>
            </p:nvCxnSpPr>
            <p:spPr>
              <a:xfrm flipH="1">
                <a:off x="2365675" y="2568786"/>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8" name="Google Shape;1508;p22"/>
              <p:cNvCxnSpPr/>
              <p:nvPr/>
            </p:nvCxnSpPr>
            <p:spPr>
              <a:xfrm flipH="1">
                <a:off x="2483045" y="2566971"/>
                <a:ext cx="4536" cy="557893"/>
              </a:xfrm>
              <a:prstGeom prst="straightConnector1">
                <a:avLst/>
              </a:prstGeom>
              <a:noFill/>
              <a:ln w="19050" cap="flat" cmpd="sng">
                <a:solidFill>
                  <a:srgbClr val="000000"/>
                </a:solidFill>
                <a:prstDash val="solid"/>
                <a:round/>
                <a:headEnd type="none" w="med" len="med"/>
                <a:tailEnd type="none" w="med" len="med"/>
              </a:ln>
            </p:spPr>
          </p:cxnSp>
        </p:grpSp>
      </p:grpSp>
      <p:sp>
        <p:nvSpPr>
          <p:cNvPr id="1509" name="Google Shape;1509;p22"/>
          <p:cNvSpPr/>
          <p:nvPr/>
        </p:nvSpPr>
        <p:spPr>
          <a:xfrm rot="5400000">
            <a:off x="7601944" y="2250962"/>
            <a:ext cx="575153" cy="430249"/>
          </a:xfrm>
          <a:prstGeom prst="triangle">
            <a:avLst>
              <a:gd name="adj" fmla="val 50000"/>
            </a:avLst>
          </a:prstGeom>
          <a:solidFill>
            <a:schemeClr val="lt1"/>
          </a:solidFill>
          <a:ln w="19050" cap="flat" cmpd="sng">
            <a:solidFill>
              <a:srgbClr val="00000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0" name="Google Shape;1510;p22"/>
          <p:cNvSpPr/>
          <p:nvPr/>
        </p:nvSpPr>
        <p:spPr>
          <a:xfrm>
            <a:off x="9472762" y="2171496"/>
            <a:ext cx="632958" cy="628951"/>
          </a:xfrm>
          <a:prstGeom prst="ellipse">
            <a:avLst/>
          </a:prstGeom>
          <a:solidFill>
            <a:schemeClr val="lt1"/>
          </a:solidFill>
          <a:ln w="19050" cap="flat" cmpd="sng">
            <a:solidFill>
              <a:srgbClr val="00000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511" name="Google Shape;1511;p22"/>
          <p:cNvCxnSpPr>
            <a:stCxn id="1509" idx="0"/>
            <a:endCxn id="1501" idx="1"/>
          </p:cNvCxnSpPr>
          <p:nvPr/>
        </p:nvCxnSpPr>
        <p:spPr>
          <a:xfrm rot="10800000" flipH="1">
            <a:off x="8104645" y="2151687"/>
            <a:ext cx="297900" cy="314400"/>
          </a:xfrm>
          <a:prstGeom prst="straightConnector1">
            <a:avLst/>
          </a:prstGeom>
          <a:noFill/>
          <a:ln w="19050" cap="flat" cmpd="sng">
            <a:solidFill>
              <a:srgbClr val="FF0000"/>
            </a:solidFill>
            <a:prstDash val="solid"/>
            <a:round/>
            <a:headEnd type="none" w="med" len="med"/>
            <a:tailEnd type="triangle" w="med" len="med"/>
          </a:ln>
        </p:spPr>
      </p:cxnSp>
      <p:cxnSp>
        <p:nvCxnSpPr>
          <p:cNvPr id="1512" name="Google Shape;1512;p22"/>
          <p:cNvCxnSpPr>
            <a:stCxn id="1509" idx="0"/>
            <a:endCxn id="1490" idx="1"/>
          </p:cNvCxnSpPr>
          <p:nvPr/>
        </p:nvCxnSpPr>
        <p:spPr>
          <a:xfrm>
            <a:off x="8104645" y="2466087"/>
            <a:ext cx="330900" cy="360900"/>
          </a:xfrm>
          <a:prstGeom prst="straightConnector1">
            <a:avLst/>
          </a:prstGeom>
          <a:noFill/>
          <a:ln w="19050" cap="flat" cmpd="sng">
            <a:solidFill>
              <a:srgbClr val="00B050"/>
            </a:solidFill>
            <a:prstDash val="solid"/>
            <a:round/>
            <a:headEnd type="none" w="med" len="med"/>
            <a:tailEnd type="triangle" w="med" len="med"/>
          </a:ln>
        </p:spPr>
      </p:cxnSp>
      <p:cxnSp>
        <p:nvCxnSpPr>
          <p:cNvPr id="1513" name="Google Shape;1513;p22"/>
          <p:cNvCxnSpPr>
            <a:endCxn id="1510" idx="1"/>
          </p:cNvCxnSpPr>
          <p:nvPr/>
        </p:nvCxnSpPr>
        <p:spPr>
          <a:xfrm>
            <a:off x="9341057" y="2139104"/>
            <a:ext cx="224400" cy="124500"/>
          </a:xfrm>
          <a:prstGeom prst="straightConnector1">
            <a:avLst/>
          </a:prstGeom>
          <a:noFill/>
          <a:ln w="19050" cap="flat" cmpd="sng">
            <a:solidFill>
              <a:srgbClr val="FF0000"/>
            </a:solidFill>
            <a:prstDash val="solid"/>
            <a:round/>
            <a:headEnd type="none" w="med" len="med"/>
            <a:tailEnd type="triangle" w="med" len="med"/>
          </a:ln>
        </p:spPr>
      </p:cxnSp>
      <p:cxnSp>
        <p:nvCxnSpPr>
          <p:cNvPr id="1514" name="Google Shape;1514;p22"/>
          <p:cNvCxnSpPr/>
          <p:nvPr/>
        </p:nvCxnSpPr>
        <p:spPr>
          <a:xfrm rot="10800000" flipH="1">
            <a:off x="9364554" y="2686901"/>
            <a:ext cx="185647" cy="157163"/>
          </a:xfrm>
          <a:prstGeom prst="straightConnector1">
            <a:avLst/>
          </a:prstGeom>
          <a:noFill/>
          <a:ln w="19050" cap="flat" cmpd="sng">
            <a:solidFill>
              <a:srgbClr val="00B050"/>
            </a:solidFill>
            <a:prstDash val="solid"/>
            <a:round/>
            <a:headEnd type="none" w="med" len="med"/>
            <a:tailEnd type="triangle" w="med" len="med"/>
          </a:ln>
        </p:spPr>
      </p:cxnSp>
      <p:cxnSp>
        <p:nvCxnSpPr>
          <p:cNvPr id="1515" name="Google Shape;1515;p22"/>
          <p:cNvCxnSpPr/>
          <p:nvPr/>
        </p:nvCxnSpPr>
        <p:spPr>
          <a:xfrm>
            <a:off x="10101254" y="2497723"/>
            <a:ext cx="390980" cy="1168"/>
          </a:xfrm>
          <a:prstGeom prst="straightConnector1">
            <a:avLst/>
          </a:prstGeom>
          <a:noFill/>
          <a:ln w="19050" cap="flat" cmpd="sng">
            <a:solidFill>
              <a:srgbClr val="000000"/>
            </a:solidFill>
            <a:prstDash val="solid"/>
            <a:round/>
            <a:headEnd type="none" w="med" len="med"/>
            <a:tailEnd type="triangle" w="med" len="med"/>
          </a:ln>
        </p:spPr>
      </p:cxnSp>
      <p:sp>
        <p:nvSpPr>
          <p:cNvPr id="1516" name="Google Shape;1516;p22"/>
          <p:cNvSpPr txBox="1"/>
          <p:nvPr/>
        </p:nvSpPr>
        <p:spPr>
          <a:xfrm>
            <a:off x="7902013" y="1532962"/>
            <a:ext cx="165622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high priority queue</a:t>
            </a:r>
            <a:endParaRPr/>
          </a:p>
        </p:txBody>
      </p:sp>
      <p:sp>
        <p:nvSpPr>
          <p:cNvPr id="1517" name="Google Shape;1517;p22"/>
          <p:cNvSpPr txBox="1"/>
          <p:nvPr/>
        </p:nvSpPr>
        <p:spPr>
          <a:xfrm>
            <a:off x="7997776" y="3161687"/>
            <a:ext cx="158729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priority queue</a:t>
            </a:r>
            <a:endParaRPr/>
          </a:p>
        </p:txBody>
      </p:sp>
      <p:sp>
        <p:nvSpPr>
          <p:cNvPr id="1518" name="Google Shape;1518;p22"/>
          <p:cNvSpPr txBox="1"/>
          <p:nvPr/>
        </p:nvSpPr>
        <p:spPr>
          <a:xfrm>
            <a:off x="6916660" y="2012062"/>
            <a:ext cx="763273" cy="3078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arrivals</a:t>
            </a:r>
            <a:endParaRPr/>
          </a:p>
        </p:txBody>
      </p:sp>
      <p:sp>
        <p:nvSpPr>
          <p:cNvPr id="1519" name="Google Shape;1519;p22"/>
          <p:cNvSpPr txBox="1"/>
          <p:nvPr/>
        </p:nvSpPr>
        <p:spPr>
          <a:xfrm>
            <a:off x="7443654" y="2744465"/>
            <a:ext cx="787419" cy="3078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classify</a:t>
            </a:r>
            <a:endParaRPr/>
          </a:p>
        </p:txBody>
      </p:sp>
      <p:sp>
        <p:nvSpPr>
          <p:cNvPr id="1520" name="Google Shape;1520;p22"/>
          <p:cNvSpPr txBox="1"/>
          <p:nvPr/>
        </p:nvSpPr>
        <p:spPr>
          <a:xfrm>
            <a:off x="10247672" y="2765634"/>
            <a:ext cx="1043018" cy="3078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departures</a:t>
            </a:r>
            <a:endParaRPr/>
          </a:p>
        </p:txBody>
      </p:sp>
      <p:sp>
        <p:nvSpPr>
          <p:cNvPr id="1521" name="Google Shape;1521;p22"/>
          <p:cNvSpPr txBox="1"/>
          <p:nvPr/>
        </p:nvSpPr>
        <p:spPr>
          <a:xfrm>
            <a:off x="9575698" y="2771503"/>
            <a:ext cx="4539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link</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a:p>
        </p:txBody>
      </p:sp>
      <p:grpSp>
        <p:nvGrpSpPr>
          <p:cNvPr id="1522" name="Google Shape;1522;p22"/>
          <p:cNvGrpSpPr/>
          <p:nvPr/>
        </p:nvGrpSpPr>
        <p:grpSpPr>
          <a:xfrm>
            <a:off x="7832648" y="4587146"/>
            <a:ext cx="347662" cy="754063"/>
            <a:chOff x="2797204" y="2989241"/>
            <a:chExt cx="347099" cy="755477"/>
          </a:xfrm>
        </p:grpSpPr>
        <p:sp>
          <p:nvSpPr>
            <p:cNvPr id="1523" name="Google Shape;1523;p22"/>
            <p:cNvSpPr/>
            <p:nvPr/>
          </p:nvSpPr>
          <p:spPr>
            <a:xfrm>
              <a:off x="2797204" y="2989241"/>
              <a:ext cx="347099" cy="755477"/>
            </a:xfrm>
            <a:prstGeom prst="rect">
              <a:avLst/>
            </a:prstGeom>
            <a:solidFill>
              <a:srgbClr val="FF000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24" name="Google Shape;1524;p22"/>
            <p:cNvGrpSpPr/>
            <p:nvPr/>
          </p:nvGrpSpPr>
          <p:grpSpPr>
            <a:xfrm>
              <a:off x="2821701" y="3197503"/>
              <a:ext cx="298780" cy="338554"/>
              <a:chOff x="2821701" y="3197503"/>
              <a:chExt cx="298780" cy="338554"/>
            </a:xfrm>
          </p:grpSpPr>
          <p:sp>
            <p:nvSpPr>
              <p:cNvPr id="1525" name="Google Shape;1525;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6" name="Google Shape;1526;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p:txBody>
          </p:sp>
        </p:grpSp>
      </p:grpSp>
      <p:grpSp>
        <p:nvGrpSpPr>
          <p:cNvPr id="1527" name="Google Shape;1527;p22"/>
          <p:cNvGrpSpPr/>
          <p:nvPr/>
        </p:nvGrpSpPr>
        <p:grpSpPr>
          <a:xfrm>
            <a:off x="8181898" y="4591909"/>
            <a:ext cx="346075" cy="755650"/>
            <a:chOff x="2797204" y="2989241"/>
            <a:chExt cx="347099" cy="755477"/>
          </a:xfrm>
        </p:grpSpPr>
        <p:sp>
          <p:nvSpPr>
            <p:cNvPr id="1528" name="Google Shape;1528;p22"/>
            <p:cNvSpPr/>
            <p:nvPr/>
          </p:nvSpPr>
          <p:spPr>
            <a:xfrm>
              <a:off x="2797204" y="2989241"/>
              <a:ext cx="347099" cy="755477"/>
            </a:xfrm>
            <a:prstGeom prst="rect">
              <a:avLst/>
            </a:prstGeom>
            <a:solidFill>
              <a:srgbClr val="FF000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29" name="Google Shape;1529;p22"/>
            <p:cNvGrpSpPr/>
            <p:nvPr/>
          </p:nvGrpSpPr>
          <p:grpSpPr>
            <a:xfrm>
              <a:off x="2821701" y="3197503"/>
              <a:ext cx="298780" cy="338554"/>
              <a:chOff x="2821701" y="3197503"/>
              <a:chExt cx="298780" cy="338554"/>
            </a:xfrm>
          </p:grpSpPr>
          <p:sp>
            <p:nvSpPr>
              <p:cNvPr id="1530" name="Google Shape;1530;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1" name="Google Shape;1531;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3</a:t>
                </a:r>
                <a:endParaRPr/>
              </a:p>
            </p:txBody>
          </p:sp>
        </p:grpSp>
      </p:grpSp>
      <p:grpSp>
        <p:nvGrpSpPr>
          <p:cNvPr id="1532" name="Google Shape;1532;p22"/>
          <p:cNvGrpSpPr/>
          <p:nvPr/>
        </p:nvGrpSpPr>
        <p:grpSpPr>
          <a:xfrm>
            <a:off x="8532735" y="4587146"/>
            <a:ext cx="346075" cy="755650"/>
            <a:chOff x="997686" y="3954289"/>
            <a:chExt cx="347099" cy="755477"/>
          </a:xfrm>
        </p:grpSpPr>
        <p:sp>
          <p:nvSpPr>
            <p:cNvPr id="1533" name="Google Shape;1533;p22"/>
            <p:cNvSpPr/>
            <p:nvPr/>
          </p:nvSpPr>
          <p:spPr>
            <a:xfrm>
              <a:off x="997686" y="3954289"/>
              <a:ext cx="347099" cy="755477"/>
            </a:xfrm>
            <a:prstGeom prst="rect">
              <a:avLst/>
            </a:prstGeom>
            <a:solidFill>
              <a:srgbClr val="00B05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34" name="Google Shape;1534;p22"/>
            <p:cNvGrpSpPr/>
            <p:nvPr/>
          </p:nvGrpSpPr>
          <p:grpSpPr>
            <a:xfrm>
              <a:off x="1022183" y="4162551"/>
              <a:ext cx="298780" cy="338554"/>
              <a:chOff x="2821701" y="3197503"/>
              <a:chExt cx="298780" cy="338554"/>
            </a:xfrm>
          </p:grpSpPr>
          <p:sp>
            <p:nvSpPr>
              <p:cNvPr id="1535" name="Google Shape;1535;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6" name="Google Shape;1536;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a:t>
                </a:r>
                <a:endParaRPr/>
              </a:p>
            </p:txBody>
          </p:sp>
        </p:grpSp>
      </p:grpSp>
      <p:grpSp>
        <p:nvGrpSpPr>
          <p:cNvPr id="1537" name="Google Shape;1537;p22"/>
          <p:cNvGrpSpPr/>
          <p:nvPr/>
        </p:nvGrpSpPr>
        <p:grpSpPr>
          <a:xfrm>
            <a:off x="8888335" y="4585559"/>
            <a:ext cx="347663" cy="754062"/>
            <a:chOff x="2797204" y="2989241"/>
            <a:chExt cx="347099" cy="755477"/>
          </a:xfrm>
        </p:grpSpPr>
        <p:sp>
          <p:nvSpPr>
            <p:cNvPr id="1538" name="Google Shape;1538;p22"/>
            <p:cNvSpPr/>
            <p:nvPr/>
          </p:nvSpPr>
          <p:spPr>
            <a:xfrm>
              <a:off x="2797204" y="2989241"/>
              <a:ext cx="347099" cy="755477"/>
            </a:xfrm>
            <a:prstGeom prst="rect">
              <a:avLst/>
            </a:prstGeom>
            <a:solidFill>
              <a:srgbClr val="FF000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39" name="Google Shape;1539;p22"/>
            <p:cNvGrpSpPr/>
            <p:nvPr/>
          </p:nvGrpSpPr>
          <p:grpSpPr>
            <a:xfrm>
              <a:off x="2821701" y="3197503"/>
              <a:ext cx="298780" cy="338554"/>
              <a:chOff x="2821701" y="3197503"/>
              <a:chExt cx="298780" cy="338554"/>
            </a:xfrm>
          </p:grpSpPr>
          <p:sp>
            <p:nvSpPr>
              <p:cNvPr id="1540" name="Google Shape;1540;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1" name="Google Shape;1541;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4</a:t>
                </a:r>
                <a:endParaRPr/>
              </a:p>
            </p:txBody>
          </p:sp>
        </p:grpSp>
      </p:grpSp>
      <p:grpSp>
        <p:nvGrpSpPr>
          <p:cNvPr id="1542" name="Google Shape;1542;p22"/>
          <p:cNvGrpSpPr/>
          <p:nvPr/>
        </p:nvGrpSpPr>
        <p:grpSpPr>
          <a:xfrm>
            <a:off x="9950373" y="4593496"/>
            <a:ext cx="347662" cy="755650"/>
            <a:chOff x="997686" y="3954289"/>
            <a:chExt cx="347099" cy="755477"/>
          </a:xfrm>
        </p:grpSpPr>
        <p:sp>
          <p:nvSpPr>
            <p:cNvPr id="1543" name="Google Shape;1543;p22"/>
            <p:cNvSpPr/>
            <p:nvPr/>
          </p:nvSpPr>
          <p:spPr>
            <a:xfrm>
              <a:off x="997686" y="3954289"/>
              <a:ext cx="347099" cy="755477"/>
            </a:xfrm>
            <a:prstGeom prst="rect">
              <a:avLst/>
            </a:prstGeom>
            <a:solidFill>
              <a:srgbClr val="00B05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44" name="Google Shape;1544;p22"/>
            <p:cNvGrpSpPr/>
            <p:nvPr/>
          </p:nvGrpSpPr>
          <p:grpSpPr>
            <a:xfrm>
              <a:off x="1022183" y="4162551"/>
              <a:ext cx="298780" cy="338554"/>
              <a:chOff x="2821701" y="3197503"/>
              <a:chExt cx="298780" cy="338554"/>
            </a:xfrm>
          </p:grpSpPr>
          <p:sp>
            <p:nvSpPr>
              <p:cNvPr id="1545" name="Google Shape;1545;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6" name="Google Shape;1546;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5</a:t>
                </a:r>
                <a:endParaRPr/>
              </a:p>
            </p:txBody>
          </p:sp>
        </p:grpSp>
      </p:grpSp>
      <p:grpSp>
        <p:nvGrpSpPr>
          <p:cNvPr id="1547" name="Google Shape;1547;p22"/>
          <p:cNvGrpSpPr/>
          <p:nvPr/>
        </p:nvGrpSpPr>
        <p:grpSpPr>
          <a:xfrm>
            <a:off x="6976985" y="4182334"/>
            <a:ext cx="3978275" cy="1506537"/>
            <a:chOff x="6976985" y="4182334"/>
            <a:chExt cx="3978275" cy="1506537"/>
          </a:xfrm>
        </p:grpSpPr>
        <p:cxnSp>
          <p:nvCxnSpPr>
            <p:cNvPr id="1548" name="Google Shape;1548;p22"/>
            <p:cNvCxnSpPr/>
            <p:nvPr/>
          </p:nvCxnSpPr>
          <p:spPr>
            <a:xfrm>
              <a:off x="7723110" y="4580796"/>
              <a:ext cx="3230563" cy="0"/>
            </a:xfrm>
            <a:prstGeom prst="straightConnector1">
              <a:avLst/>
            </a:prstGeom>
            <a:noFill/>
            <a:ln w="25400" cap="flat" cmpd="sng">
              <a:solidFill>
                <a:srgbClr val="000000"/>
              </a:solidFill>
              <a:prstDash val="solid"/>
              <a:round/>
              <a:headEnd type="none" w="med" len="med"/>
              <a:tailEnd type="triangle" w="med" len="med"/>
            </a:ln>
          </p:spPr>
        </p:cxnSp>
        <p:cxnSp>
          <p:nvCxnSpPr>
            <p:cNvPr id="1549" name="Google Shape;1549;p22"/>
            <p:cNvCxnSpPr/>
            <p:nvPr/>
          </p:nvCxnSpPr>
          <p:spPr>
            <a:xfrm>
              <a:off x="7724698" y="5352321"/>
              <a:ext cx="3230562" cy="0"/>
            </a:xfrm>
            <a:prstGeom prst="straightConnector1">
              <a:avLst/>
            </a:prstGeom>
            <a:noFill/>
            <a:ln w="25400" cap="flat" cmpd="sng">
              <a:solidFill>
                <a:srgbClr val="000000"/>
              </a:solidFill>
              <a:prstDash val="solid"/>
              <a:round/>
              <a:headEnd type="none" w="med" len="med"/>
              <a:tailEnd type="triangle" w="med" len="med"/>
            </a:ln>
          </p:spPr>
        </p:cxnSp>
        <p:sp>
          <p:nvSpPr>
            <p:cNvPr id="1550" name="Google Shape;1550;p22"/>
            <p:cNvSpPr txBox="1"/>
            <p:nvPr/>
          </p:nvSpPr>
          <p:spPr>
            <a:xfrm>
              <a:off x="6976985" y="4182334"/>
              <a:ext cx="8064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arrivals</a:t>
              </a:r>
              <a:endParaRPr/>
            </a:p>
          </p:txBody>
        </p:sp>
        <p:sp>
          <p:nvSpPr>
            <p:cNvPr id="1551" name="Google Shape;1551;p22"/>
            <p:cNvSpPr txBox="1"/>
            <p:nvPr/>
          </p:nvSpPr>
          <p:spPr>
            <a:xfrm>
              <a:off x="7000798" y="5380896"/>
              <a:ext cx="108743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departures</a:t>
              </a:r>
              <a:endParaRPr/>
            </a:p>
          </p:txBody>
        </p:sp>
        <p:sp>
          <p:nvSpPr>
            <p:cNvPr id="1552" name="Google Shape;1552;p22"/>
            <p:cNvSpPr txBox="1"/>
            <p:nvPr/>
          </p:nvSpPr>
          <p:spPr>
            <a:xfrm>
              <a:off x="7023023" y="4687159"/>
              <a:ext cx="860425" cy="593725"/>
            </a:xfrm>
            <a:prstGeom prst="rect">
              <a:avLst/>
            </a:prstGeom>
            <a:noFill/>
            <a:ln>
              <a:noFill/>
            </a:ln>
          </p:spPr>
          <p:txBody>
            <a:bodyPr spcFirstLastPara="1" wrap="square" lIns="91425" tIns="45700" rIns="91425" bIns="45700" anchor="t" anchorCtr="0">
              <a:spAutoFit/>
            </a:bodyPr>
            <a:lstStyle/>
            <a:p>
              <a:pPr marL="0" marR="0" lvl="0" indent="0" algn="ctr" rtl="0">
                <a:lnSpc>
                  <a:spcPct val="91071"/>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packet in service</a:t>
              </a:r>
              <a:endParaRPr/>
            </a:p>
          </p:txBody>
        </p:sp>
      </p:grpSp>
      <p:grpSp>
        <p:nvGrpSpPr>
          <p:cNvPr id="1553" name="Google Shape;1553;p22"/>
          <p:cNvGrpSpPr/>
          <p:nvPr/>
        </p:nvGrpSpPr>
        <p:grpSpPr>
          <a:xfrm>
            <a:off x="7015641" y="2371233"/>
            <a:ext cx="563235" cy="169985"/>
            <a:chOff x="6268765" y="2496876"/>
            <a:chExt cx="563235" cy="169985"/>
          </a:xfrm>
        </p:grpSpPr>
        <p:cxnSp>
          <p:nvCxnSpPr>
            <p:cNvPr id="1554" name="Google Shape;1554;p22"/>
            <p:cNvCxnSpPr/>
            <p:nvPr/>
          </p:nvCxnSpPr>
          <p:spPr>
            <a:xfrm>
              <a:off x="6268765" y="2496876"/>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555" name="Google Shape;1555;p22"/>
            <p:cNvCxnSpPr/>
            <p:nvPr/>
          </p:nvCxnSpPr>
          <p:spPr>
            <a:xfrm>
              <a:off x="6269292" y="2666861"/>
              <a:ext cx="562708" cy="0"/>
            </a:xfrm>
            <a:prstGeom prst="straightConnector1">
              <a:avLst/>
            </a:prstGeom>
            <a:noFill/>
            <a:ln w="38100" cap="flat" cmpd="sng">
              <a:solidFill>
                <a:srgbClr val="00B050"/>
              </a:solidFill>
              <a:prstDash val="solid"/>
              <a:miter lim="800000"/>
              <a:headEnd type="none" w="sm" len="sm"/>
              <a:tailEnd type="triangle" w="med" len="med"/>
            </a:ln>
          </p:spPr>
        </p:cxnSp>
      </p:grpSp>
      <p:grpSp>
        <p:nvGrpSpPr>
          <p:cNvPr id="1556" name="Google Shape;1556;p22"/>
          <p:cNvGrpSpPr/>
          <p:nvPr/>
        </p:nvGrpSpPr>
        <p:grpSpPr>
          <a:xfrm>
            <a:off x="10518514" y="2335168"/>
            <a:ext cx="563235" cy="352190"/>
            <a:chOff x="6268765" y="2496876"/>
            <a:chExt cx="563235" cy="169985"/>
          </a:xfrm>
        </p:grpSpPr>
        <p:cxnSp>
          <p:nvCxnSpPr>
            <p:cNvPr id="1557" name="Google Shape;1557;p22"/>
            <p:cNvCxnSpPr/>
            <p:nvPr/>
          </p:nvCxnSpPr>
          <p:spPr>
            <a:xfrm>
              <a:off x="6268765" y="2496876"/>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558" name="Google Shape;1558;p22"/>
            <p:cNvCxnSpPr/>
            <p:nvPr/>
          </p:nvCxnSpPr>
          <p:spPr>
            <a:xfrm>
              <a:off x="6269292" y="2666861"/>
              <a:ext cx="562708" cy="0"/>
            </a:xfrm>
            <a:prstGeom prst="straightConnector1">
              <a:avLst/>
            </a:prstGeom>
            <a:noFill/>
            <a:ln w="38100" cap="flat" cmpd="sng">
              <a:solidFill>
                <a:srgbClr val="00B050"/>
              </a:solidFill>
              <a:prstDash val="solid"/>
              <a:miter lim="800000"/>
              <a:headEnd type="none" w="sm" len="sm"/>
              <a:tailEnd type="triangle" w="med" len="med"/>
            </a:ln>
          </p:spPr>
        </p:cxnSp>
      </p:grpSp>
      <p:sp>
        <p:nvSpPr>
          <p:cNvPr id="1559" name="Google Shape;1559;p22"/>
          <p:cNvSpPr txBox="1"/>
          <p:nvPr/>
        </p:nvSpPr>
        <p:spPr>
          <a:xfrm>
            <a:off x="767862" y="3915571"/>
            <a:ext cx="5084299" cy="1962714"/>
          </a:xfrm>
          <a:prstGeom prst="rect">
            <a:avLst/>
          </a:prstGeom>
          <a:noFill/>
          <a:ln>
            <a:noFill/>
          </a:ln>
        </p:spPr>
        <p:txBody>
          <a:bodyPr spcFirstLastPara="1" wrap="square" lIns="91425" tIns="45700" rIns="91425" bIns="45700" anchor="t" anchorCtr="0">
            <a:normAutofit/>
          </a:bodyPr>
          <a:lstStyle/>
          <a:p>
            <a:pPr marL="515938" marR="0" lvl="0" indent="-280988"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send packet from highest priority queue that has buffered packets</a:t>
            </a:r>
            <a:endParaRPr/>
          </a:p>
          <a:p>
            <a:pPr marL="804863" marR="0" lvl="1" indent="-227012"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FCFS within priority class</a:t>
            </a:r>
            <a:endParaRPr/>
          </a:p>
        </p:txBody>
      </p:sp>
      <p:grpSp>
        <p:nvGrpSpPr>
          <p:cNvPr id="1560" name="Google Shape;1560;p22"/>
          <p:cNvGrpSpPr/>
          <p:nvPr/>
        </p:nvGrpSpPr>
        <p:grpSpPr>
          <a:xfrm>
            <a:off x="7671174" y="3917372"/>
            <a:ext cx="298450" cy="651303"/>
            <a:chOff x="7398516" y="3578212"/>
            <a:chExt cx="298450" cy="651303"/>
          </a:xfrm>
        </p:grpSpPr>
        <p:sp>
          <p:nvSpPr>
            <p:cNvPr id="1561" name="Google Shape;1561;p22"/>
            <p:cNvSpPr/>
            <p:nvPr/>
          </p:nvSpPr>
          <p:spPr>
            <a:xfrm>
              <a:off x="7440043" y="3649200"/>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2" name="Google Shape;1562;p22"/>
            <p:cNvSpPr txBox="1"/>
            <p:nvPr/>
          </p:nvSpPr>
          <p:spPr>
            <a:xfrm>
              <a:off x="7398516" y="3578212"/>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p:txBody>
        </p:sp>
        <p:cxnSp>
          <p:nvCxnSpPr>
            <p:cNvPr id="1563" name="Google Shape;1563;p22"/>
            <p:cNvCxnSpPr/>
            <p:nvPr/>
          </p:nvCxnSpPr>
          <p:spPr>
            <a:xfrm>
              <a:off x="7551281" y="385045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64" name="Google Shape;1564;p22"/>
          <p:cNvGrpSpPr/>
          <p:nvPr/>
        </p:nvGrpSpPr>
        <p:grpSpPr>
          <a:xfrm>
            <a:off x="7966553" y="3920142"/>
            <a:ext cx="298450" cy="651303"/>
            <a:chOff x="7398516" y="3578212"/>
            <a:chExt cx="298450" cy="651303"/>
          </a:xfrm>
        </p:grpSpPr>
        <p:sp>
          <p:nvSpPr>
            <p:cNvPr id="1565" name="Google Shape;1565;p22"/>
            <p:cNvSpPr/>
            <p:nvPr/>
          </p:nvSpPr>
          <p:spPr>
            <a:xfrm>
              <a:off x="7440043" y="3649200"/>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6" name="Google Shape;1566;p22"/>
            <p:cNvSpPr txBox="1"/>
            <p:nvPr/>
          </p:nvSpPr>
          <p:spPr>
            <a:xfrm>
              <a:off x="7398516" y="3578212"/>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3</a:t>
              </a:r>
              <a:endParaRPr/>
            </a:p>
          </p:txBody>
        </p:sp>
        <p:cxnSp>
          <p:nvCxnSpPr>
            <p:cNvPr id="1567" name="Google Shape;1567;p22"/>
            <p:cNvCxnSpPr/>
            <p:nvPr/>
          </p:nvCxnSpPr>
          <p:spPr>
            <a:xfrm>
              <a:off x="7551281" y="385045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68" name="Google Shape;1568;p22"/>
          <p:cNvGrpSpPr/>
          <p:nvPr/>
        </p:nvGrpSpPr>
        <p:grpSpPr>
          <a:xfrm>
            <a:off x="8574489" y="3916263"/>
            <a:ext cx="298450" cy="651303"/>
            <a:chOff x="7398516" y="3578212"/>
            <a:chExt cx="298450" cy="651303"/>
          </a:xfrm>
        </p:grpSpPr>
        <p:sp>
          <p:nvSpPr>
            <p:cNvPr id="1569" name="Google Shape;1569;p22"/>
            <p:cNvSpPr/>
            <p:nvPr/>
          </p:nvSpPr>
          <p:spPr>
            <a:xfrm>
              <a:off x="7440043" y="3649200"/>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0" name="Google Shape;1570;p22"/>
            <p:cNvSpPr txBox="1"/>
            <p:nvPr/>
          </p:nvSpPr>
          <p:spPr>
            <a:xfrm>
              <a:off x="7398516" y="3578212"/>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4</a:t>
              </a:r>
              <a:endParaRPr/>
            </a:p>
          </p:txBody>
        </p:sp>
        <p:cxnSp>
          <p:nvCxnSpPr>
            <p:cNvPr id="1571" name="Google Shape;1571;p22"/>
            <p:cNvCxnSpPr/>
            <p:nvPr/>
          </p:nvCxnSpPr>
          <p:spPr>
            <a:xfrm>
              <a:off x="7551281" y="385045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72" name="Google Shape;1572;p22"/>
          <p:cNvGrpSpPr/>
          <p:nvPr/>
        </p:nvGrpSpPr>
        <p:grpSpPr>
          <a:xfrm>
            <a:off x="7829819" y="3644517"/>
            <a:ext cx="298450" cy="927483"/>
            <a:chOff x="6725889" y="3647842"/>
            <a:chExt cx="298450" cy="927483"/>
          </a:xfrm>
        </p:grpSpPr>
        <p:sp>
          <p:nvSpPr>
            <p:cNvPr id="1573" name="Google Shape;1573;p22"/>
            <p:cNvSpPr/>
            <p:nvPr/>
          </p:nvSpPr>
          <p:spPr>
            <a:xfrm>
              <a:off x="6759258" y="3722164"/>
              <a:ext cx="220266" cy="200238"/>
            </a:xfrm>
            <a:prstGeom prst="ellipse">
              <a:avLst/>
            </a:prstGeom>
            <a:solidFill>
              <a:srgbClr val="FFFFFF"/>
            </a:solidFill>
            <a:ln w="158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4" name="Google Shape;1574;p22"/>
            <p:cNvSpPr txBox="1"/>
            <p:nvPr/>
          </p:nvSpPr>
          <p:spPr>
            <a:xfrm>
              <a:off x="6725889" y="3647842"/>
              <a:ext cx="298450" cy="3387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a:t>
              </a:r>
              <a:endParaRPr/>
            </a:p>
          </p:txBody>
        </p:sp>
        <p:cxnSp>
          <p:nvCxnSpPr>
            <p:cNvPr id="1575" name="Google Shape;1575;p22"/>
            <p:cNvCxnSpPr/>
            <p:nvPr/>
          </p:nvCxnSpPr>
          <p:spPr>
            <a:xfrm>
              <a:off x="6866312" y="3920282"/>
              <a:ext cx="0" cy="655043"/>
            </a:xfrm>
            <a:prstGeom prst="straightConnector1">
              <a:avLst/>
            </a:prstGeom>
            <a:noFill/>
            <a:ln w="25400" cap="flat" cmpd="sng">
              <a:solidFill>
                <a:srgbClr val="00B050"/>
              </a:solidFill>
              <a:prstDash val="solid"/>
              <a:miter lim="800000"/>
              <a:headEnd type="none" w="sm" len="sm"/>
              <a:tailEnd type="triangle" w="med" len="med"/>
            </a:ln>
          </p:spPr>
        </p:cxnSp>
      </p:grpSp>
      <p:grpSp>
        <p:nvGrpSpPr>
          <p:cNvPr id="1576" name="Google Shape;1576;p22"/>
          <p:cNvGrpSpPr/>
          <p:nvPr/>
        </p:nvGrpSpPr>
        <p:grpSpPr>
          <a:xfrm>
            <a:off x="9807544" y="3925685"/>
            <a:ext cx="298450" cy="647977"/>
            <a:chOff x="7405166" y="3581538"/>
            <a:chExt cx="298450" cy="647977"/>
          </a:xfrm>
        </p:grpSpPr>
        <p:sp>
          <p:nvSpPr>
            <p:cNvPr id="1577" name="Google Shape;1577;p22"/>
            <p:cNvSpPr/>
            <p:nvPr/>
          </p:nvSpPr>
          <p:spPr>
            <a:xfrm>
              <a:off x="7440043" y="3649200"/>
              <a:ext cx="220266" cy="200218"/>
            </a:xfrm>
            <a:prstGeom prst="ellipse">
              <a:avLst/>
            </a:prstGeom>
            <a:solidFill>
              <a:srgbClr val="FFFFFF"/>
            </a:solidFill>
            <a:ln w="158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8" name="Google Shape;1578;p22"/>
            <p:cNvSpPr txBox="1"/>
            <p:nvPr/>
          </p:nvSpPr>
          <p:spPr>
            <a:xfrm>
              <a:off x="7405166" y="3581538"/>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5</a:t>
              </a:r>
              <a:endParaRPr/>
            </a:p>
          </p:txBody>
        </p:sp>
        <p:cxnSp>
          <p:nvCxnSpPr>
            <p:cNvPr id="1579" name="Google Shape;1579;p22"/>
            <p:cNvCxnSpPr/>
            <p:nvPr/>
          </p:nvCxnSpPr>
          <p:spPr>
            <a:xfrm>
              <a:off x="7551281" y="3850455"/>
              <a:ext cx="0" cy="379060"/>
            </a:xfrm>
            <a:prstGeom prst="straightConnector1">
              <a:avLst/>
            </a:prstGeom>
            <a:noFill/>
            <a:ln w="25400" cap="flat" cmpd="sng">
              <a:solidFill>
                <a:srgbClr val="00B050"/>
              </a:solidFill>
              <a:prstDash val="solid"/>
              <a:miter lim="800000"/>
              <a:headEnd type="none" w="sm" len="sm"/>
              <a:tailEnd type="triangle" w="med" len="med"/>
            </a:ln>
          </p:spPr>
        </p:cxnSp>
      </p:grpSp>
      <p:grpSp>
        <p:nvGrpSpPr>
          <p:cNvPr id="1580" name="Google Shape;1580;p22"/>
          <p:cNvGrpSpPr/>
          <p:nvPr/>
        </p:nvGrpSpPr>
        <p:grpSpPr>
          <a:xfrm>
            <a:off x="8029730" y="5366143"/>
            <a:ext cx="298450" cy="651728"/>
            <a:chOff x="7384663" y="5459245"/>
            <a:chExt cx="298450" cy="651728"/>
          </a:xfrm>
        </p:grpSpPr>
        <p:sp>
          <p:nvSpPr>
            <p:cNvPr id="1581" name="Google Shape;1581;p22"/>
            <p:cNvSpPr/>
            <p:nvPr/>
          </p:nvSpPr>
          <p:spPr>
            <a:xfrm>
              <a:off x="7426190" y="5843206"/>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2" name="Google Shape;1582;p22"/>
            <p:cNvSpPr txBox="1"/>
            <p:nvPr/>
          </p:nvSpPr>
          <p:spPr>
            <a:xfrm>
              <a:off x="7384663" y="5772218"/>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p:txBody>
        </p:sp>
        <p:cxnSp>
          <p:nvCxnSpPr>
            <p:cNvPr id="1583" name="Google Shape;1583;p22"/>
            <p:cNvCxnSpPr/>
            <p:nvPr/>
          </p:nvCxnSpPr>
          <p:spPr>
            <a:xfrm>
              <a:off x="7537428" y="545924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84" name="Google Shape;1584;p22"/>
          <p:cNvGrpSpPr/>
          <p:nvPr/>
        </p:nvGrpSpPr>
        <p:grpSpPr>
          <a:xfrm>
            <a:off x="8381636" y="5365589"/>
            <a:ext cx="298450" cy="651728"/>
            <a:chOff x="7391313" y="5459245"/>
            <a:chExt cx="298450" cy="651728"/>
          </a:xfrm>
        </p:grpSpPr>
        <p:sp>
          <p:nvSpPr>
            <p:cNvPr id="1585" name="Google Shape;1585;p22"/>
            <p:cNvSpPr/>
            <p:nvPr/>
          </p:nvSpPr>
          <p:spPr>
            <a:xfrm>
              <a:off x="7426190" y="5843206"/>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6" name="Google Shape;1586;p22"/>
            <p:cNvSpPr txBox="1"/>
            <p:nvPr/>
          </p:nvSpPr>
          <p:spPr>
            <a:xfrm>
              <a:off x="7391313" y="5772218"/>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3</a:t>
              </a:r>
              <a:endParaRPr/>
            </a:p>
          </p:txBody>
        </p:sp>
        <p:cxnSp>
          <p:nvCxnSpPr>
            <p:cNvPr id="1587" name="Google Shape;1587;p22"/>
            <p:cNvCxnSpPr/>
            <p:nvPr/>
          </p:nvCxnSpPr>
          <p:spPr>
            <a:xfrm>
              <a:off x="7537428" y="545924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88" name="Google Shape;1588;p22"/>
          <p:cNvGrpSpPr/>
          <p:nvPr/>
        </p:nvGrpSpPr>
        <p:grpSpPr>
          <a:xfrm>
            <a:off x="8736867" y="5365034"/>
            <a:ext cx="298450" cy="651727"/>
            <a:chOff x="7391313" y="5459245"/>
            <a:chExt cx="298450" cy="651727"/>
          </a:xfrm>
        </p:grpSpPr>
        <p:sp>
          <p:nvSpPr>
            <p:cNvPr id="1589" name="Google Shape;1589;p22"/>
            <p:cNvSpPr/>
            <p:nvPr/>
          </p:nvSpPr>
          <p:spPr>
            <a:xfrm>
              <a:off x="7426190" y="5843206"/>
              <a:ext cx="220266" cy="200218"/>
            </a:xfrm>
            <a:prstGeom prst="ellipse">
              <a:avLst/>
            </a:prstGeom>
            <a:solidFill>
              <a:srgbClr val="FFFFFF"/>
            </a:solidFill>
            <a:ln w="158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90" name="Google Shape;1590;p22"/>
            <p:cNvSpPr txBox="1"/>
            <p:nvPr/>
          </p:nvSpPr>
          <p:spPr>
            <a:xfrm>
              <a:off x="7391313" y="5772217"/>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a:t>
              </a:r>
              <a:endParaRPr/>
            </a:p>
          </p:txBody>
        </p:sp>
        <p:cxnSp>
          <p:nvCxnSpPr>
            <p:cNvPr id="1591" name="Google Shape;1591;p22"/>
            <p:cNvCxnSpPr/>
            <p:nvPr/>
          </p:nvCxnSpPr>
          <p:spPr>
            <a:xfrm>
              <a:off x="7537428" y="5459245"/>
              <a:ext cx="0" cy="379060"/>
            </a:xfrm>
            <a:prstGeom prst="straightConnector1">
              <a:avLst/>
            </a:prstGeom>
            <a:noFill/>
            <a:ln w="25400" cap="flat" cmpd="sng">
              <a:solidFill>
                <a:srgbClr val="00B050"/>
              </a:solidFill>
              <a:prstDash val="solid"/>
              <a:miter lim="800000"/>
              <a:headEnd type="none" w="sm" len="sm"/>
              <a:tailEnd type="triangle" w="med" len="med"/>
            </a:ln>
          </p:spPr>
        </p:cxnSp>
      </p:grpSp>
      <p:grpSp>
        <p:nvGrpSpPr>
          <p:cNvPr id="1592" name="Google Shape;1592;p22"/>
          <p:cNvGrpSpPr/>
          <p:nvPr/>
        </p:nvGrpSpPr>
        <p:grpSpPr>
          <a:xfrm>
            <a:off x="9086001" y="5365035"/>
            <a:ext cx="298450" cy="651728"/>
            <a:chOff x="7391313" y="5459245"/>
            <a:chExt cx="298450" cy="651728"/>
          </a:xfrm>
        </p:grpSpPr>
        <p:sp>
          <p:nvSpPr>
            <p:cNvPr id="1593" name="Google Shape;1593;p22"/>
            <p:cNvSpPr/>
            <p:nvPr/>
          </p:nvSpPr>
          <p:spPr>
            <a:xfrm>
              <a:off x="7426190" y="5843206"/>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94" name="Google Shape;1594;p22"/>
            <p:cNvSpPr txBox="1"/>
            <p:nvPr/>
          </p:nvSpPr>
          <p:spPr>
            <a:xfrm>
              <a:off x="7391313" y="5772218"/>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4</a:t>
              </a:r>
              <a:endParaRPr/>
            </a:p>
          </p:txBody>
        </p:sp>
        <p:cxnSp>
          <p:nvCxnSpPr>
            <p:cNvPr id="1595" name="Google Shape;1595;p22"/>
            <p:cNvCxnSpPr/>
            <p:nvPr/>
          </p:nvCxnSpPr>
          <p:spPr>
            <a:xfrm>
              <a:off x="7537428" y="545924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96" name="Google Shape;1596;p22"/>
          <p:cNvGrpSpPr/>
          <p:nvPr/>
        </p:nvGrpSpPr>
        <p:grpSpPr>
          <a:xfrm>
            <a:off x="10159452" y="5361155"/>
            <a:ext cx="298450" cy="651727"/>
            <a:chOff x="7391313" y="5459245"/>
            <a:chExt cx="298450" cy="651727"/>
          </a:xfrm>
        </p:grpSpPr>
        <p:sp>
          <p:nvSpPr>
            <p:cNvPr id="1597" name="Google Shape;1597;p22"/>
            <p:cNvSpPr/>
            <p:nvPr/>
          </p:nvSpPr>
          <p:spPr>
            <a:xfrm>
              <a:off x="7426190" y="5843206"/>
              <a:ext cx="220266" cy="200218"/>
            </a:xfrm>
            <a:prstGeom prst="ellipse">
              <a:avLst/>
            </a:prstGeom>
            <a:solidFill>
              <a:srgbClr val="FFFFFF"/>
            </a:solidFill>
            <a:ln w="158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98" name="Google Shape;1598;p22"/>
            <p:cNvSpPr txBox="1"/>
            <p:nvPr/>
          </p:nvSpPr>
          <p:spPr>
            <a:xfrm>
              <a:off x="7391313" y="5772217"/>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5</a:t>
              </a:r>
              <a:endParaRPr/>
            </a:p>
          </p:txBody>
        </p:sp>
        <p:cxnSp>
          <p:nvCxnSpPr>
            <p:cNvPr id="1599" name="Google Shape;1599;p22"/>
            <p:cNvCxnSpPr/>
            <p:nvPr/>
          </p:nvCxnSpPr>
          <p:spPr>
            <a:xfrm>
              <a:off x="7537428" y="5459245"/>
              <a:ext cx="0" cy="379060"/>
            </a:xfrm>
            <a:prstGeom prst="straightConnector1">
              <a:avLst/>
            </a:prstGeom>
            <a:noFill/>
            <a:ln w="25400" cap="flat" cmpd="sng">
              <a:solidFill>
                <a:srgbClr val="00B050"/>
              </a:solidFill>
              <a:prstDash val="solid"/>
              <a:miter lim="800000"/>
              <a:headEnd type="none" w="sm" len="sm"/>
              <a:tailEnd type="triangle" w="med" len="med"/>
            </a:ln>
          </p:spPr>
        </p:cxnSp>
      </p:grpSp>
      <p:sp>
        <p:nvSpPr>
          <p:cNvPr id="1600" name="Google Shape;1600;p2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9"/>
                                        </p:tgtEl>
                                        <p:attrNameLst>
                                          <p:attrName>style.visibility</p:attrName>
                                        </p:attrNameLst>
                                      </p:cBhvr>
                                      <p:to>
                                        <p:strVal val="visible"/>
                                      </p:to>
                                    </p:set>
                                    <p:animEffect transition="in" filter="fade">
                                      <p:cBhvr>
                                        <p:cTn id="7" dur="500"/>
                                        <p:tgtEl>
                                          <p:spTgt spid="15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7"/>
                                        </p:tgtEl>
                                        <p:attrNameLst>
                                          <p:attrName>style.visibility</p:attrName>
                                        </p:attrNameLst>
                                      </p:cBhvr>
                                      <p:to>
                                        <p:strVal val="visible"/>
                                      </p:to>
                                    </p:set>
                                    <p:animEffect transition="in" filter="fade">
                                      <p:cBhvr>
                                        <p:cTn id="12" dur="500"/>
                                        <p:tgtEl>
                                          <p:spTgt spid="15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0"/>
                                        </p:tgtEl>
                                        <p:attrNameLst>
                                          <p:attrName>style.visibility</p:attrName>
                                        </p:attrNameLst>
                                      </p:cBhvr>
                                      <p:to>
                                        <p:strVal val="visible"/>
                                      </p:to>
                                    </p:set>
                                    <p:animEffect transition="in" filter="fade">
                                      <p:cBhvr>
                                        <p:cTn id="17" dur="500"/>
                                        <p:tgtEl>
                                          <p:spTgt spid="156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522"/>
                                        </p:tgtEl>
                                        <p:attrNameLst>
                                          <p:attrName>style.visibility</p:attrName>
                                        </p:attrNameLst>
                                      </p:cBhvr>
                                      <p:to>
                                        <p:strVal val="visible"/>
                                      </p:to>
                                    </p:set>
                                    <p:animEffect transition="in" filter="fade">
                                      <p:cBhvr>
                                        <p:cTn id="21" dur="500"/>
                                        <p:tgtEl>
                                          <p:spTgt spid="15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72"/>
                                        </p:tgtEl>
                                        <p:attrNameLst>
                                          <p:attrName>style.visibility</p:attrName>
                                        </p:attrNameLst>
                                      </p:cBhvr>
                                      <p:to>
                                        <p:strVal val="visible"/>
                                      </p:to>
                                    </p:set>
                                    <p:animEffect transition="in" filter="fade">
                                      <p:cBhvr>
                                        <p:cTn id="26" dur="500"/>
                                        <p:tgtEl>
                                          <p:spTgt spid="1572"/>
                                        </p:tgtEl>
                                      </p:cBhvr>
                                    </p:animEffect>
                                  </p:childTnLst>
                                </p:cTn>
                              </p:par>
                            </p:childTnLst>
                          </p:cTn>
                        </p:par>
                        <p:par>
                          <p:cTn id="27" fill="hold">
                            <p:stCondLst>
                              <p:cond delay="500"/>
                            </p:stCondLst>
                            <p:childTnLst>
                              <p:par>
                                <p:cTn id="28" presetID="10" presetClass="entr" presetSubtype="0" fill="hold" nodeType="afterEffect">
                                  <p:stCondLst>
                                    <p:cond delay="500"/>
                                  </p:stCondLst>
                                  <p:childTnLst>
                                    <p:set>
                                      <p:cBhvr>
                                        <p:cTn id="29" dur="1" fill="hold">
                                          <p:stCondLst>
                                            <p:cond delay="0"/>
                                          </p:stCondLst>
                                        </p:cTn>
                                        <p:tgtEl>
                                          <p:spTgt spid="1564"/>
                                        </p:tgtEl>
                                        <p:attrNameLst>
                                          <p:attrName>style.visibility</p:attrName>
                                        </p:attrNameLst>
                                      </p:cBhvr>
                                      <p:to>
                                        <p:strVal val="visible"/>
                                      </p:to>
                                    </p:set>
                                    <p:animEffect transition="in" filter="fade">
                                      <p:cBhvr>
                                        <p:cTn id="30" dur="500"/>
                                        <p:tgtEl>
                                          <p:spTgt spid="156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80"/>
                                        </p:tgtEl>
                                        <p:attrNameLst>
                                          <p:attrName>style.visibility</p:attrName>
                                        </p:attrNameLst>
                                      </p:cBhvr>
                                      <p:to>
                                        <p:strVal val="visible"/>
                                      </p:to>
                                    </p:set>
                                    <p:animEffect transition="in" filter="fade">
                                      <p:cBhvr>
                                        <p:cTn id="35" dur="500"/>
                                        <p:tgtEl>
                                          <p:spTgt spid="1580"/>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527"/>
                                        </p:tgtEl>
                                        <p:attrNameLst>
                                          <p:attrName>style.visibility</p:attrName>
                                        </p:attrNameLst>
                                      </p:cBhvr>
                                      <p:to>
                                        <p:strVal val="visible"/>
                                      </p:to>
                                    </p:set>
                                    <p:animEffect transition="in" filter="fade">
                                      <p:cBhvr>
                                        <p:cTn id="39" dur="500"/>
                                        <p:tgtEl>
                                          <p:spTgt spid="15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584"/>
                                        </p:tgtEl>
                                        <p:attrNameLst>
                                          <p:attrName>style.visibility</p:attrName>
                                        </p:attrNameLst>
                                      </p:cBhvr>
                                      <p:to>
                                        <p:strVal val="visible"/>
                                      </p:to>
                                    </p:set>
                                    <p:animEffect transition="in" filter="fade">
                                      <p:cBhvr>
                                        <p:cTn id="44" dur="500"/>
                                        <p:tgtEl>
                                          <p:spTgt spid="1584"/>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532"/>
                                        </p:tgtEl>
                                        <p:attrNameLst>
                                          <p:attrName>style.visibility</p:attrName>
                                        </p:attrNameLst>
                                      </p:cBhvr>
                                      <p:to>
                                        <p:strVal val="visible"/>
                                      </p:to>
                                    </p:set>
                                    <p:animEffect transition="in" filter="fade">
                                      <p:cBhvr>
                                        <p:cTn id="48" dur="500"/>
                                        <p:tgtEl>
                                          <p:spTgt spid="15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68"/>
                                        </p:tgtEl>
                                        <p:attrNameLst>
                                          <p:attrName>style.visibility</p:attrName>
                                        </p:attrNameLst>
                                      </p:cBhvr>
                                      <p:to>
                                        <p:strVal val="visible"/>
                                      </p:to>
                                    </p:set>
                                    <p:animEffect transition="in" filter="fade">
                                      <p:cBhvr>
                                        <p:cTn id="53" dur="500"/>
                                        <p:tgtEl>
                                          <p:spTgt spid="1568"/>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1588"/>
                                        </p:tgtEl>
                                        <p:attrNameLst>
                                          <p:attrName>style.visibility</p:attrName>
                                        </p:attrNameLst>
                                      </p:cBhvr>
                                      <p:to>
                                        <p:strVal val="visible"/>
                                      </p:to>
                                    </p:set>
                                    <p:animEffect transition="in" filter="fade">
                                      <p:cBhvr>
                                        <p:cTn id="57" dur="500"/>
                                        <p:tgtEl>
                                          <p:spTgt spid="1588"/>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1537"/>
                                        </p:tgtEl>
                                        <p:attrNameLst>
                                          <p:attrName>style.visibility</p:attrName>
                                        </p:attrNameLst>
                                      </p:cBhvr>
                                      <p:to>
                                        <p:strVal val="visible"/>
                                      </p:to>
                                    </p:set>
                                    <p:animEffect transition="in" filter="fade">
                                      <p:cBhvr>
                                        <p:cTn id="61" dur="500"/>
                                        <p:tgtEl>
                                          <p:spTgt spid="1537"/>
                                        </p:tgtEl>
                                      </p:cBhvr>
                                    </p:animEffect>
                                  </p:childTnLst>
                                </p:cTn>
                              </p:par>
                            </p:childTnLst>
                          </p:cTn>
                        </p:par>
                        <p:par>
                          <p:cTn id="62" fill="hold">
                            <p:stCondLst>
                              <p:cond delay="1500"/>
                            </p:stCondLst>
                            <p:childTnLst>
                              <p:par>
                                <p:cTn id="63" presetID="10" presetClass="entr" presetSubtype="0" fill="hold" nodeType="afterEffect">
                                  <p:stCondLst>
                                    <p:cond delay="0"/>
                                  </p:stCondLst>
                                  <p:childTnLst>
                                    <p:set>
                                      <p:cBhvr>
                                        <p:cTn id="64" dur="1" fill="hold">
                                          <p:stCondLst>
                                            <p:cond delay="0"/>
                                          </p:stCondLst>
                                        </p:cTn>
                                        <p:tgtEl>
                                          <p:spTgt spid="1592"/>
                                        </p:tgtEl>
                                        <p:attrNameLst>
                                          <p:attrName>style.visibility</p:attrName>
                                        </p:attrNameLst>
                                      </p:cBhvr>
                                      <p:to>
                                        <p:strVal val="visible"/>
                                      </p:to>
                                    </p:set>
                                    <p:animEffect transition="in" filter="fade">
                                      <p:cBhvr>
                                        <p:cTn id="65" dur="500"/>
                                        <p:tgtEl>
                                          <p:spTgt spid="1592"/>
                                        </p:tgtEl>
                                      </p:cBhvr>
                                    </p:animEffect>
                                  </p:childTnLst>
                                </p:cTn>
                              </p:par>
                            </p:childTnLst>
                          </p:cTn>
                        </p:par>
                        <p:par>
                          <p:cTn id="66" fill="hold">
                            <p:stCondLst>
                              <p:cond delay="2000"/>
                            </p:stCondLst>
                            <p:childTnLst>
                              <p:par>
                                <p:cTn id="67" presetID="10" presetClass="entr" presetSubtype="0" fill="hold" nodeType="afterEffect">
                                  <p:stCondLst>
                                    <p:cond delay="0"/>
                                  </p:stCondLst>
                                  <p:childTnLst>
                                    <p:set>
                                      <p:cBhvr>
                                        <p:cTn id="68" dur="1" fill="hold">
                                          <p:stCondLst>
                                            <p:cond delay="0"/>
                                          </p:stCondLst>
                                        </p:cTn>
                                        <p:tgtEl>
                                          <p:spTgt spid="1576"/>
                                        </p:tgtEl>
                                        <p:attrNameLst>
                                          <p:attrName>style.visibility</p:attrName>
                                        </p:attrNameLst>
                                      </p:cBhvr>
                                      <p:to>
                                        <p:strVal val="visible"/>
                                      </p:to>
                                    </p:set>
                                    <p:animEffect transition="in" filter="fade">
                                      <p:cBhvr>
                                        <p:cTn id="69" dur="500"/>
                                        <p:tgtEl>
                                          <p:spTgt spid="1576"/>
                                        </p:tgtEl>
                                      </p:cBhvr>
                                    </p:animEffect>
                                  </p:childTnLst>
                                </p:cTn>
                              </p:par>
                            </p:childTnLst>
                          </p:cTn>
                        </p:par>
                        <p:par>
                          <p:cTn id="70" fill="hold">
                            <p:stCondLst>
                              <p:cond delay="2500"/>
                            </p:stCondLst>
                            <p:childTnLst>
                              <p:par>
                                <p:cTn id="71" presetID="10" presetClass="entr" presetSubtype="0" fill="hold" nodeType="afterEffect">
                                  <p:stCondLst>
                                    <p:cond delay="0"/>
                                  </p:stCondLst>
                                  <p:childTnLst>
                                    <p:set>
                                      <p:cBhvr>
                                        <p:cTn id="72" dur="1" fill="hold">
                                          <p:stCondLst>
                                            <p:cond delay="0"/>
                                          </p:stCondLst>
                                        </p:cTn>
                                        <p:tgtEl>
                                          <p:spTgt spid="1542"/>
                                        </p:tgtEl>
                                        <p:attrNameLst>
                                          <p:attrName>style.visibility</p:attrName>
                                        </p:attrNameLst>
                                      </p:cBhvr>
                                      <p:to>
                                        <p:strVal val="visible"/>
                                      </p:to>
                                    </p:set>
                                    <p:animEffect transition="in" filter="fade">
                                      <p:cBhvr>
                                        <p:cTn id="73" dur="500"/>
                                        <p:tgtEl>
                                          <p:spTgt spid="1542"/>
                                        </p:tgtEl>
                                      </p:cBhvr>
                                    </p:animEffect>
                                  </p:childTnLst>
                                </p:cTn>
                              </p:par>
                            </p:childTnLst>
                          </p:cTn>
                        </p:par>
                        <p:par>
                          <p:cTn id="74" fill="hold">
                            <p:stCondLst>
                              <p:cond delay="3000"/>
                            </p:stCondLst>
                            <p:childTnLst>
                              <p:par>
                                <p:cTn id="75" presetID="10" presetClass="entr" presetSubtype="0" fill="hold" nodeType="afterEffect">
                                  <p:stCondLst>
                                    <p:cond delay="0"/>
                                  </p:stCondLst>
                                  <p:childTnLst>
                                    <p:set>
                                      <p:cBhvr>
                                        <p:cTn id="76" dur="1" fill="hold">
                                          <p:stCondLst>
                                            <p:cond delay="0"/>
                                          </p:stCondLst>
                                        </p:cTn>
                                        <p:tgtEl>
                                          <p:spTgt spid="1596"/>
                                        </p:tgtEl>
                                        <p:attrNameLst>
                                          <p:attrName>style.visibility</p:attrName>
                                        </p:attrNameLst>
                                      </p:cBhvr>
                                      <p:to>
                                        <p:strVal val="visible"/>
                                      </p:to>
                                    </p:set>
                                    <p:animEffect transition="in" filter="fade">
                                      <p:cBhvr>
                                        <p:cTn id="77" dur="500"/>
                                        <p:tgtEl>
                                          <p:spTgt spid="1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23"/>
          <p:cNvSpPr txBox="1">
            <a:spLocks noGrp="1"/>
          </p:cNvSpPr>
          <p:nvPr>
            <p:ph type="body" idx="1"/>
          </p:nvPr>
        </p:nvSpPr>
        <p:spPr>
          <a:xfrm>
            <a:off x="722890" y="1409359"/>
            <a:ext cx="5155396" cy="2513284"/>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None/>
            </a:pPr>
            <a:r>
              <a:rPr lang="en-US" sz="3200" i="1">
                <a:solidFill>
                  <a:srgbClr val="CC0000"/>
                </a:solidFill>
              </a:rPr>
              <a:t>Round Robin (RR) scheduling:</a:t>
            </a:r>
            <a:endParaRPr/>
          </a:p>
          <a:p>
            <a:pPr marL="461963" lvl="0" indent="-223837" algn="l" rtl="0">
              <a:lnSpc>
                <a:spcPct val="90000"/>
              </a:lnSpc>
              <a:spcBef>
                <a:spcPts val="1000"/>
              </a:spcBef>
              <a:spcAft>
                <a:spcPts val="0"/>
              </a:spcAft>
              <a:buSzPts val="3200"/>
              <a:buChar char="▪"/>
            </a:pPr>
            <a:r>
              <a:rPr lang="en-US" sz="3200"/>
              <a:t>arriving traffic classified, queued by class</a:t>
            </a:r>
            <a:endParaRPr/>
          </a:p>
          <a:p>
            <a:pPr marL="804863" lvl="1" indent="-223837" algn="l" rtl="0">
              <a:lnSpc>
                <a:spcPct val="90000"/>
              </a:lnSpc>
              <a:spcBef>
                <a:spcPts val="500"/>
              </a:spcBef>
              <a:spcAft>
                <a:spcPts val="0"/>
              </a:spcAft>
              <a:buSzPts val="2800"/>
              <a:buChar char="•"/>
            </a:pPr>
            <a:r>
              <a:rPr lang="en-US" sz="2800"/>
              <a:t>any header fields can be used for classification</a:t>
            </a:r>
            <a:endParaRPr/>
          </a:p>
        </p:txBody>
      </p:sp>
      <p:sp>
        <p:nvSpPr>
          <p:cNvPr id="1607" name="Google Shape;1607;p23"/>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Scheduling policies: round robin</a:t>
            </a:r>
            <a:endParaRPr/>
          </a:p>
        </p:txBody>
      </p:sp>
      <p:cxnSp>
        <p:nvCxnSpPr>
          <p:cNvPr id="1608" name="Google Shape;1608;p23"/>
          <p:cNvCxnSpPr/>
          <p:nvPr/>
        </p:nvCxnSpPr>
        <p:spPr>
          <a:xfrm>
            <a:off x="10755082" y="4071258"/>
            <a:ext cx="457200" cy="0"/>
          </a:xfrm>
          <a:prstGeom prst="straightConnector1">
            <a:avLst/>
          </a:prstGeom>
          <a:noFill/>
          <a:ln w="38100" cap="flat" cmpd="sng">
            <a:solidFill>
              <a:schemeClr val="dk1"/>
            </a:solidFill>
            <a:prstDash val="solid"/>
            <a:miter lim="800000"/>
            <a:headEnd type="none" w="sm" len="sm"/>
            <a:tailEnd type="none" w="sm" len="sm"/>
          </a:ln>
        </p:spPr>
      </p:cxnSp>
      <p:grpSp>
        <p:nvGrpSpPr>
          <p:cNvPr id="1609" name="Google Shape;1609;p23"/>
          <p:cNvGrpSpPr/>
          <p:nvPr/>
        </p:nvGrpSpPr>
        <p:grpSpPr>
          <a:xfrm>
            <a:off x="7990116" y="2719344"/>
            <a:ext cx="1274199" cy="760001"/>
            <a:chOff x="1670312" y="2562997"/>
            <a:chExt cx="940317" cy="565219"/>
          </a:xfrm>
        </p:grpSpPr>
        <p:grpSp>
          <p:nvGrpSpPr>
            <p:cNvPr id="1610" name="Google Shape;1610;p23"/>
            <p:cNvGrpSpPr/>
            <p:nvPr/>
          </p:nvGrpSpPr>
          <p:grpSpPr>
            <a:xfrm>
              <a:off x="1670312" y="2562997"/>
              <a:ext cx="929822" cy="565219"/>
              <a:chOff x="1670312" y="2562997"/>
              <a:chExt cx="929822" cy="565219"/>
            </a:xfrm>
          </p:grpSpPr>
          <p:sp>
            <p:nvSpPr>
              <p:cNvPr id="1611" name="Google Shape;1611;p23"/>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12" name="Google Shape;1612;p23"/>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3" name="Google Shape;1613;p23"/>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4" name="Google Shape;1614;p23"/>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5" name="Google Shape;1615;p23"/>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6" name="Google Shape;1616;p23"/>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7" name="Google Shape;1617;p23"/>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8" name="Google Shape;1618;p23"/>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19" name="Google Shape;1619;p23"/>
            <p:cNvSpPr/>
            <p:nvPr/>
          </p:nvSpPr>
          <p:spPr>
            <a:xfrm>
              <a:off x="1916862" y="2571262"/>
              <a:ext cx="693767" cy="552560"/>
            </a:xfrm>
            <a:prstGeom prst="rect">
              <a:avLst/>
            </a:prstGeom>
            <a:solidFill>
              <a:srgbClr val="FF000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620" name="Google Shape;1620;p23"/>
          <p:cNvGrpSpPr/>
          <p:nvPr/>
        </p:nvGrpSpPr>
        <p:grpSpPr>
          <a:xfrm>
            <a:off x="8007879" y="3655287"/>
            <a:ext cx="1292387" cy="763274"/>
            <a:chOff x="1670312" y="2562997"/>
            <a:chExt cx="940318" cy="565219"/>
          </a:xfrm>
        </p:grpSpPr>
        <p:grpSp>
          <p:nvGrpSpPr>
            <p:cNvPr id="1621" name="Google Shape;1621;p23"/>
            <p:cNvGrpSpPr/>
            <p:nvPr/>
          </p:nvGrpSpPr>
          <p:grpSpPr>
            <a:xfrm>
              <a:off x="1670312" y="2562997"/>
              <a:ext cx="929822" cy="565219"/>
              <a:chOff x="1670312" y="2562997"/>
              <a:chExt cx="929822" cy="565219"/>
            </a:xfrm>
          </p:grpSpPr>
          <p:sp>
            <p:nvSpPr>
              <p:cNvPr id="1622" name="Google Shape;1622;p23"/>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23" name="Google Shape;1623;p23"/>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4" name="Google Shape;1624;p23"/>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5" name="Google Shape;1625;p23"/>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6" name="Google Shape;1626;p23"/>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7" name="Google Shape;1627;p23"/>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8" name="Google Shape;1628;p23"/>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9" name="Google Shape;1629;p23"/>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30" name="Google Shape;1630;p23"/>
            <p:cNvSpPr/>
            <p:nvPr/>
          </p:nvSpPr>
          <p:spPr>
            <a:xfrm>
              <a:off x="2235418" y="2571262"/>
              <a:ext cx="375212" cy="552560"/>
            </a:xfrm>
            <a:prstGeom prst="rect">
              <a:avLst/>
            </a:prstGeom>
            <a:solidFill>
              <a:srgbClr val="00B05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631" name="Google Shape;1631;p23"/>
          <p:cNvGrpSpPr/>
          <p:nvPr/>
        </p:nvGrpSpPr>
        <p:grpSpPr>
          <a:xfrm>
            <a:off x="8004017" y="4563481"/>
            <a:ext cx="1292385" cy="721744"/>
            <a:chOff x="1670312" y="2562997"/>
            <a:chExt cx="940317" cy="565219"/>
          </a:xfrm>
        </p:grpSpPr>
        <p:grpSp>
          <p:nvGrpSpPr>
            <p:cNvPr id="1632" name="Google Shape;1632;p23"/>
            <p:cNvGrpSpPr/>
            <p:nvPr/>
          </p:nvGrpSpPr>
          <p:grpSpPr>
            <a:xfrm>
              <a:off x="1670312" y="2562997"/>
              <a:ext cx="929822" cy="565219"/>
              <a:chOff x="1670312" y="2562997"/>
              <a:chExt cx="929822" cy="565219"/>
            </a:xfrm>
          </p:grpSpPr>
          <p:sp>
            <p:nvSpPr>
              <p:cNvPr id="1633" name="Google Shape;1633;p23"/>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34" name="Google Shape;1634;p23"/>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5" name="Google Shape;1635;p23"/>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6" name="Google Shape;1636;p23"/>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7" name="Google Shape;1637;p23"/>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8" name="Google Shape;1638;p23"/>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9" name="Google Shape;1639;p23"/>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40" name="Google Shape;1640;p23"/>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41" name="Google Shape;1641;p23"/>
            <p:cNvSpPr/>
            <p:nvPr/>
          </p:nvSpPr>
          <p:spPr>
            <a:xfrm>
              <a:off x="2131937" y="2571262"/>
              <a:ext cx="478692" cy="552560"/>
            </a:xfrm>
            <a:prstGeom prst="rect">
              <a:avLst/>
            </a:prstGeom>
            <a:solidFill>
              <a:srgbClr val="3333CC">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642" name="Google Shape;1642;p23"/>
          <p:cNvSpPr/>
          <p:nvPr/>
        </p:nvSpPr>
        <p:spPr>
          <a:xfrm rot="5400000">
            <a:off x="6881445" y="3717354"/>
            <a:ext cx="811706" cy="665402"/>
          </a:xfrm>
          <a:prstGeom prst="triangle">
            <a:avLst>
              <a:gd name="adj" fmla="val 50000"/>
            </a:avLst>
          </a:prstGeom>
          <a:solidFill>
            <a:schemeClr val="lt1"/>
          </a:solidFill>
          <a:ln w="317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643" name="Google Shape;1643;p23"/>
          <p:cNvGrpSpPr/>
          <p:nvPr/>
        </p:nvGrpSpPr>
        <p:grpSpPr>
          <a:xfrm>
            <a:off x="6303665" y="3871966"/>
            <a:ext cx="567187" cy="339970"/>
            <a:chOff x="9460523" y="6049108"/>
            <a:chExt cx="567187" cy="339970"/>
          </a:xfrm>
        </p:grpSpPr>
        <p:cxnSp>
          <p:nvCxnSpPr>
            <p:cNvPr id="1644" name="Google Shape;1644;p23"/>
            <p:cNvCxnSpPr/>
            <p:nvPr/>
          </p:nvCxnSpPr>
          <p:spPr>
            <a:xfrm>
              <a:off x="9460523" y="6049108"/>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645" name="Google Shape;1645;p23"/>
            <p:cNvCxnSpPr/>
            <p:nvPr/>
          </p:nvCxnSpPr>
          <p:spPr>
            <a:xfrm>
              <a:off x="9461050" y="6219093"/>
              <a:ext cx="562708"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646" name="Google Shape;1646;p23"/>
            <p:cNvCxnSpPr/>
            <p:nvPr/>
          </p:nvCxnSpPr>
          <p:spPr>
            <a:xfrm>
              <a:off x="9465002" y="6389078"/>
              <a:ext cx="562708" cy="0"/>
            </a:xfrm>
            <a:prstGeom prst="straightConnector1">
              <a:avLst/>
            </a:prstGeom>
            <a:noFill/>
            <a:ln w="38100" cap="flat" cmpd="sng">
              <a:solidFill>
                <a:srgbClr val="3333CC"/>
              </a:solidFill>
              <a:prstDash val="solid"/>
              <a:miter lim="800000"/>
              <a:headEnd type="none" w="sm" len="sm"/>
              <a:tailEnd type="triangle" w="med" len="med"/>
            </a:ln>
          </p:spPr>
        </p:cxnSp>
      </p:grpSp>
      <p:grpSp>
        <p:nvGrpSpPr>
          <p:cNvPr id="1647" name="Google Shape;1647;p23"/>
          <p:cNvGrpSpPr/>
          <p:nvPr/>
        </p:nvGrpSpPr>
        <p:grpSpPr>
          <a:xfrm>
            <a:off x="11245773" y="3893738"/>
            <a:ext cx="567187" cy="339970"/>
            <a:chOff x="9460523" y="6049108"/>
            <a:chExt cx="567187" cy="339970"/>
          </a:xfrm>
        </p:grpSpPr>
        <p:cxnSp>
          <p:nvCxnSpPr>
            <p:cNvPr id="1648" name="Google Shape;1648;p23"/>
            <p:cNvCxnSpPr/>
            <p:nvPr/>
          </p:nvCxnSpPr>
          <p:spPr>
            <a:xfrm>
              <a:off x="9460523" y="6049108"/>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649" name="Google Shape;1649;p23"/>
            <p:cNvCxnSpPr/>
            <p:nvPr/>
          </p:nvCxnSpPr>
          <p:spPr>
            <a:xfrm>
              <a:off x="9461050" y="6219093"/>
              <a:ext cx="562708"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650" name="Google Shape;1650;p23"/>
            <p:cNvCxnSpPr/>
            <p:nvPr/>
          </p:nvCxnSpPr>
          <p:spPr>
            <a:xfrm>
              <a:off x="9465002" y="6389078"/>
              <a:ext cx="562708" cy="0"/>
            </a:xfrm>
            <a:prstGeom prst="straightConnector1">
              <a:avLst/>
            </a:prstGeom>
            <a:noFill/>
            <a:ln w="38100" cap="flat" cmpd="sng">
              <a:solidFill>
                <a:srgbClr val="3333CC"/>
              </a:solidFill>
              <a:prstDash val="solid"/>
              <a:miter lim="800000"/>
              <a:headEnd type="none" w="sm" len="sm"/>
              <a:tailEnd type="triangle" w="med" len="med"/>
            </a:ln>
          </p:spPr>
        </p:cxnSp>
      </p:grpSp>
      <p:sp>
        <p:nvSpPr>
          <p:cNvPr id="1651" name="Google Shape;1651;p23"/>
          <p:cNvSpPr txBox="1"/>
          <p:nvPr/>
        </p:nvSpPr>
        <p:spPr>
          <a:xfrm>
            <a:off x="6576771" y="4550229"/>
            <a:ext cx="990656" cy="590931"/>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classify </a:t>
            </a:r>
            <a:endParaRPr/>
          </a:p>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arrivals</a:t>
            </a:r>
            <a:endParaRPr/>
          </a:p>
        </p:txBody>
      </p:sp>
      <p:sp>
        <p:nvSpPr>
          <p:cNvPr id="1652" name="Google Shape;1652;p23"/>
          <p:cNvSpPr txBox="1"/>
          <p:nvPr/>
        </p:nvSpPr>
        <p:spPr>
          <a:xfrm>
            <a:off x="10609189" y="4515922"/>
            <a:ext cx="1332224" cy="34471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departures</a:t>
            </a:r>
            <a:endParaRPr/>
          </a:p>
        </p:txBody>
      </p:sp>
      <p:cxnSp>
        <p:nvCxnSpPr>
          <p:cNvPr id="1653" name="Google Shape;1653;p23"/>
          <p:cNvCxnSpPr>
            <a:stCxn id="1642" idx="0"/>
          </p:cNvCxnSpPr>
          <p:nvPr/>
        </p:nvCxnSpPr>
        <p:spPr>
          <a:xfrm rot="10800000" flipH="1">
            <a:off x="7619999" y="3067555"/>
            <a:ext cx="682500" cy="982500"/>
          </a:xfrm>
          <a:prstGeom prst="straightConnector1">
            <a:avLst/>
          </a:prstGeom>
          <a:noFill/>
          <a:ln w="38100" cap="flat" cmpd="sng">
            <a:solidFill>
              <a:srgbClr val="FF0000"/>
            </a:solidFill>
            <a:prstDash val="solid"/>
            <a:miter lim="800000"/>
            <a:headEnd type="none" w="sm" len="sm"/>
            <a:tailEnd type="triangle" w="med" len="med"/>
          </a:ln>
        </p:spPr>
      </p:cxnSp>
      <p:cxnSp>
        <p:nvCxnSpPr>
          <p:cNvPr id="1654" name="Google Shape;1654;p23"/>
          <p:cNvCxnSpPr/>
          <p:nvPr/>
        </p:nvCxnSpPr>
        <p:spPr>
          <a:xfrm>
            <a:off x="7635460" y="4051945"/>
            <a:ext cx="696572"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655" name="Google Shape;1655;p23"/>
          <p:cNvCxnSpPr>
            <a:stCxn id="1642" idx="0"/>
          </p:cNvCxnSpPr>
          <p:nvPr/>
        </p:nvCxnSpPr>
        <p:spPr>
          <a:xfrm>
            <a:off x="7619999" y="4050055"/>
            <a:ext cx="682200" cy="871500"/>
          </a:xfrm>
          <a:prstGeom prst="straightConnector1">
            <a:avLst/>
          </a:prstGeom>
          <a:noFill/>
          <a:ln w="38100" cap="flat" cmpd="sng">
            <a:solidFill>
              <a:srgbClr val="3333CC"/>
            </a:solidFill>
            <a:prstDash val="solid"/>
            <a:miter lim="800000"/>
            <a:headEnd type="none" w="sm" len="sm"/>
            <a:tailEnd type="triangle" w="med" len="med"/>
          </a:ln>
        </p:spPr>
      </p:cxnSp>
      <p:cxnSp>
        <p:nvCxnSpPr>
          <p:cNvPr id="1656" name="Google Shape;1656;p23"/>
          <p:cNvCxnSpPr>
            <a:stCxn id="1611" idx="3"/>
            <a:endCxn id="1657" idx="2"/>
          </p:cNvCxnSpPr>
          <p:nvPr/>
        </p:nvCxnSpPr>
        <p:spPr>
          <a:xfrm>
            <a:off x="9250094" y="3097958"/>
            <a:ext cx="664200" cy="942600"/>
          </a:xfrm>
          <a:prstGeom prst="straightConnector1">
            <a:avLst/>
          </a:prstGeom>
          <a:noFill/>
          <a:ln w="38100" cap="flat" cmpd="sng">
            <a:solidFill>
              <a:srgbClr val="FF0000"/>
            </a:solidFill>
            <a:prstDash val="solid"/>
            <a:miter lim="800000"/>
            <a:headEnd type="none" w="sm" len="sm"/>
            <a:tailEnd type="none" w="sm" len="sm"/>
          </a:ln>
        </p:spPr>
      </p:cxnSp>
      <p:cxnSp>
        <p:nvCxnSpPr>
          <p:cNvPr id="1658" name="Google Shape;1658;p23"/>
          <p:cNvCxnSpPr>
            <a:stCxn id="1633" idx="3"/>
            <a:endCxn id="1657" idx="2"/>
          </p:cNvCxnSpPr>
          <p:nvPr/>
        </p:nvCxnSpPr>
        <p:spPr>
          <a:xfrm rot="10800000" flipH="1">
            <a:off x="9281978" y="4040736"/>
            <a:ext cx="632400" cy="882300"/>
          </a:xfrm>
          <a:prstGeom prst="straightConnector1">
            <a:avLst/>
          </a:prstGeom>
          <a:noFill/>
          <a:ln w="38100" cap="flat" cmpd="sng">
            <a:solidFill>
              <a:srgbClr val="3333CC"/>
            </a:solidFill>
            <a:prstDash val="solid"/>
            <a:miter lim="800000"/>
            <a:headEnd type="none" w="sm" len="sm"/>
            <a:tailEnd type="none" w="sm" len="sm"/>
          </a:ln>
        </p:spPr>
      </p:cxnSp>
      <p:cxnSp>
        <p:nvCxnSpPr>
          <p:cNvPr id="1659" name="Google Shape;1659;p23"/>
          <p:cNvCxnSpPr>
            <a:stCxn id="1630" idx="3"/>
            <a:endCxn id="1657" idx="2"/>
          </p:cNvCxnSpPr>
          <p:nvPr/>
        </p:nvCxnSpPr>
        <p:spPr>
          <a:xfrm>
            <a:off x="9300266" y="4039538"/>
            <a:ext cx="614100" cy="1200"/>
          </a:xfrm>
          <a:prstGeom prst="straightConnector1">
            <a:avLst/>
          </a:prstGeom>
          <a:noFill/>
          <a:ln w="38100" cap="flat" cmpd="sng">
            <a:solidFill>
              <a:srgbClr val="00B050"/>
            </a:solidFill>
            <a:prstDash val="solid"/>
            <a:miter lim="800000"/>
            <a:headEnd type="none" w="sm" len="sm"/>
            <a:tailEnd type="none" w="sm" len="sm"/>
          </a:ln>
        </p:spPr>
      </p:cxnSp>
      <p:grpSp>
        <p:nvGrpSpPr>
          <p:cNvPr id="1660" name="Google Shape;1660;p23"/>
          <p:cNvGrpSpPr/>
          <p:nvPr/>
        </p:nvGrpSpPr>
        <p:grpSpPr>
          <a:xfrm>
            <a:off x="9914343" y="3604072"/>
            <a:ext cx="877582" cy="1252645"/>
            <a:chOff x="9827263" y="3125100"/>
            <a:chExt cx="877582" cy="1252645"/>
          </a:xfrm>
        </p:grpSpPr>
        <p:sp>
          <p:nvSpPr>
            <p:cNvPr id="1657" name="Google Shape;1657;p23"/>
            <p:cNvSpPr/>
            <p:nvPr/>
          </p:nvSpPr>
          <p:spPr>
            <a:xfrm>
              <a:off x="9827263" y="3125100"/>
              <a:ext cx="877582" cy="873172"/>
            </a:xfrm>
            <a:prstGeom prst="ellipse">
              <a:avLst/>
            </a:prstGeom>
            <a:solidFill>
              <a:srgbClr val="FFFFFF"/>
            </a:solidFill>
            <a:ln w="2857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61" name="Google Shape;1661;p23"/>
            <p:cNvSpPr txBox="1"/>
            <p:nvPr/>
          </p:nvSpPr>
          <p:spPr>
            <a:xfrm>
              <a:off x="9952468" y="4033035"/>
              <a:ext cx="554960" cy="34471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link</a:t>
              </a:r>
              <a:endParaRPr/>
            </a:p>
          </p:txBody>
        </p:sp>
        <p:sp>
          <p:nvSpPr>
            <p:cNvPr id="1662" name="Google Shape;1662;p23"/>
            <p:cNvSpPr txBox="1"/>
            <p:nvPr/>
          </p:nvSpPr>
          <p:spPr>
            <a:xfrm>
              <a:off x="10086588" y="3391108"/>
              <a:ext cx="351378" cy="395173"/>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R</a:t>
              </a:r>
              <a:endParaRPr/>
            </a:p>
          </p:txBody>
        </p:sp>
      </p:grpSp>
      <p:sp>
        <p:nvSpPr>
          <p:cNvPr id="1663" name="Google Shape;1663;p23"/>
          <p:cNvSpPr/>
          <p:nvPr/>
        </p:nvSpPr>
        <p:spPr>
          <a:xfrm>
            <a:off x="9470570" y="2939143"/>
            <a:ext cx="348343" cy="2177143"/>
          </a:xfrm>
          <a:prstGeom prst="ellipse">
            <a:avLst/>
          </a:prstGeom>
          <a:noFill/>
          <a:ln w="412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64" name="Google Shape;1664;p23"/>
          <p:cNvSpPr/>
          <p:nvPr/>
        </p:nvSpPr>
        <p:spPr>
          <a:xfrm>
            <a:off x="9716218" y="3095651"/>
            <a:ext cx="195532" cy="58659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665" name="Google Shape;1665;p23"/>
          <p:cNvCxnSpPr/>
          <p:nvPr/>
        </p:nvCxnSpPr>
        <p:spPr>
          <a:xfrm rot="10800000">
            <a:off x="9812751" y="3556958"/>
            <a:ext cx="0" cy="261257"/>
          </a:xfrm>
          <a:prstGeom prst="straightConnector1">
            <a:avLst/>
          </a:prstGeom>
          <a:noFill/>
          <a:ln w="38100" cap="flat" cmpd="sng">
            <a:solidFill>
              <a:schemeClr val="dk1"/>
            </a:solidFill>
            <a:prstDash val="solid"/>
            <a:miter lim="800000"/>
            <a:headEnd type="none" w="sm" len="sm"/>
            <a:tailEnd type="triangle" w="med" len="med"/>
          </a:ln>
        </p:spPr>
      </p:cxnSp>
      <p:sp>
        <p:nvSpPr>
          <p:cNvPr id="1666" name="Google Shape;1666;p23"/>
          <p:cNvSpPr txBox="1"/>
          <p:nvPr/>
        </p:nvSpPr>
        <p:spPr>
          <a:xfrm>
            <a:off x="703011" y="3920647"/>
            <a:ext cx="5155396" cy="2347632"/>
          </a:xfrm>
          <a:prstGeom prst="rect">
            <a:avLst/>
          </a:prstGeom>
          <a:noFill/>
          <a:ln>
            <a:noFill/>
          </a:ln>
        </p:spPr>
        <p:txBody>
          <a:bodyPr spcFirstLastPara="1" wrap="square" lIns="91425" tIns="45700" rIns="91425" bIns="45700" anchor="t" anchorCtr="0">
            <a:normAutofit fontScale="92500"/>
          </a:bodyPr>
          <a:lstStyle/>
          <a:p>
            <a:pPr marL="461963" marR="0" lvl="0" indent="-223837"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server cyclically, repeatedly  scans class queues, sending one complete packet from each class (if available) in turn</a:t>
            </a:r>
            <a:endParaRPr/>
          </a:p>
        </p:txBody>
      </p:sp>
      <p:sp>
        <p:nvSpPr>
          <p:cNvPr id="1667" name="Google Shape;1667;p23"/>
          <p:cNvSpPr/>
          <p:nvPr/>
        </p:nvSpPr>
        <p:spPr>
          <a:xfrm>
            <a:off x="4419600" y="5203371"/>
            <a:ext cx="5203371" cy="762000"/>
          </a:xfrm>
          <a:custGeom>
            <a:avLst/>
            <a:gdLst/>
            <a:ahLst/>
            <a:cxnLst/>
            <a:rect l="l" t="t" r="r" b="b"/>
            <a:pathLst>
              <a:path w="5203371" h="762000" extrusionOk="0">
                <a:moveTo>
                  <a:pt x="0" y="762000"/>
                </a:moveTo>
                <a:lnTo>
                  <a:pt x="5203371" y="762000"/>
                </a:lnTo>
                <a:lnTo>
                  <a:pt x="5203371" y="0"/>
                </a:lnTo>
              </a:path>
            </a:pathLst>
          </a:cu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68" name="Google Shape;1668;p2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6"/>
                                        </p:tgtEl>
                                        <p:attrNameLst>
                                          <p:attrName>style.visibility</p:attrName>
                                        </p:attrNameLst>
                                      </p:cBhvr>
                                      <p:to>
                                        <p:strVal val="visible"/>
                                      </p:to>
                                    </p:set>
                                    <p:animEffect transition="in" filter="fade">
                                      <p:cBhvr>
                                        <p:cTn id="7" dur="500"/>
                                        <p:tgtEl>
                                          <p:spTgt spid="166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63"/>
                                        </p:tgtEl>
                                        <p:attrNameLst>
                                          <p:attrName>style.visibility</p:attrName>
                                        </p:attrNameLst>
                                      </p:cBhvr>
                                      <p:to>
                                        <p:strVal val="visible"/>
                                      </p:to>
                                    </p:set>
                                    <p:animEffect transition="in" filter="fade">
                                      <p:cBhvr>
                                        <p:cTn id="11" dur="500"/>
                                        <p:tgtEl>
                                          <p:spTgt spid="1663"/>
                                        </p:tgtEl>
                                      </p:cBhvr>
                                    </p:animEffect>
                                  </p:childTnLst>
                                </p:cTn>
                              </p:par>
                              <p:par>
                                <p:cTn id="12" presetID="10" presetClass="entr" presetSubtype="0" fill="hold" nodeType="withEffect">
                                  <p:stCondLst>
                                    <p:cond delay="0"/>
                                  </p:stCondLst>
                                  <p:childTnLst>
                                    <p:set>
                                      <p:cBhvr>
                                        <p:cTn id="13" dur="1" fill="hold">
                                          <p:stCondLst>
                                            <p:cond delay="0"/>
                                          </p:stCondLst>
                                        </p:cTn>
                                        <p:tgtEl>
                                          <p:spTgt spid="1667"/>
                                        </p:tgtEl>
                                        <p:attrNameLst>
                                          <p:attrName>style.visibility</p:attrName>
                                        </p:attrNameLst>
                                      </p:cBhvr>
                                      <p:to>
                                        <p:strVal val="visible"/>
                                      </p:to>
                                    </p:set>
                                    <p:animEffect transition="in" filter="fade">
                                      <p:cBhvr>
                                        <p:cTn id="14" dur="500"/>
                                        <p:tgtEl>
                                          <p:spTgt spid="1667"/>
                                        </p:tgtEl>
                                      </p:cBhvr>
                                    </p:animEffect>
                                  </p:childTnLst>
                                </p:cTn>
                              </p:par>
                              <p:par>
                                <p:cTn id="15" presetID="10" presetClass="entr" presetSubtype="0" fill="hold" nodeType="withEffect">
                                  <p:stCondLst>
                                    <p:cond delay="0"/>
                                  </p:stCondLst>
                                  <p:childTnLst>
                                    <p:set>
                                      <p:cBhvr>
                                        <p:cTn id="16" dur="1" fill="hold">
                                          <p:stCondLst>
                                            <p:cond delay="0"/>
                                          </p:stCondLst>
                                        </p:cTn>
                                        <p:tgtEl>
                                          <p:spTgt spid="1665"/>
                                        </p:tgtEl>
                                        <p:attrNameLst>
                                          <p:attrName>style.visibility</p:attrName>
                                        </p:attrNameLst>
                                      </p:cBhvr>
                                      <p:to>
                                        <p:strVal val="visible"/>
                                      </p:to>
                                    </p:set>
                                    <p:animEffect transition="in" filter="fade">
                                      <p:cBhvr>
                                        <p:cTn id="17" dur="500"/>
                                        <p:tgtEl>
                                          <p:spTgt spid="1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24"/>
          <p:cNvSpPr txBox="1">
            <a:spLocks noGrp="1"/>
          </p:cNvSpPr>
          <p:nvPr>
            <p:ph type="body" idx="1"/>
          </p:nvPr>
        </p:nvSpPr>
        <p:spPr>
          <a:xfrm>
            <a:off x="788205" y="1692388"/>
            <a:ext cx="5557988" cy="1116126"/>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None/>
            </a:pPr>
            <a:r>
              <a:rPr lang="en-US" sz="3200" i="1">
                <a:solidFill>
                  <a:srgbClr val="CC0000"/>
                </a:solidFill>
              </a:rPr>
              <a:t>Weighted Fair Queuing (WFQ): </a:t>
            </a:r>
            <a:endParaRPr/>
          </a:p>
          <a:p>
            <a:pPr marL="582613" lvl="0" indent="-284163" algn="l" rtl="0">
              <a:lnSpc>
                <a:spcPct val="90000"/>
              </a:lnSpc>
              <a:spcBef>
                <a:spcPts val="1000"/>
              </a:spcBef>
              <a:spcAft>
                <a:spcPts val="0"/>
              </a:spcAft>
              <a:buSzPts val="3200"/>
              <a:buChar char="▪"/>
            </a:pPr>
            <a:r>
              <a:rPr lang="en-US" sz="3200"/>
              <a:t>generalized Round Robin</a:t>
            </a:r>
            <a:endParaRPr/>
          </a:p>
        </p:txBody>
      </p:sp>
      <p:sp>
        <p:nvSpPr>
          <p:cNvPr id="1675" name="Google Shape;1675;p24"/>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Scheduling policies: weighted fair queueing</a:t>
            </a:r>
            <a:endParaRPr/>
          </a:p>
        </p:txBody>
      </p:sp>
      <p:cxnSp>
        <p:nvCxnSpPr>
          <p:cNvPr id="1676" name="Google Shape;1676;p24"/>
          <p:cNvCxnSpPr/>
          <p:nvPr/>
        </p:nvCxnSpPr>
        <p:spPr>
          <a:xfrm>
            <a:off x="10755082" y="4071258"/>
            <a:ext cx="457200" cy="0"/>
          </a:xfrm>
          <a:prstGeom prst="straightConnector1">
            <a:avLst/>
          </a:prstGeom>
          <a:noFill/>
          <a:ln w="38100" cap="flat" cmpd="sng">
            <a:solidFill>
              <a:schemeClr val="dk1"/>
            </a:solidFill>
            <a:prstDash val="solid"/>
            <a:miter lim="800000"/>
            <a:headEnd type="none" w="sm" len="sm"/>
            <a:tailEnd type="none" w="sm" len="sm"/>
          </a:ln>
        </p:spPr>
      </p:cxnSp>
      <p:grpSp>
        <p:nvGrpSpPr>
          <p:cNvPr id="1677" name="Google Shape;1677;p24"/>
          <p:cNvGrpSpPr/>
          <p:nvPr/>
        </p:nvGrpSpPr>
        <p:grpSpPr>
          <a:xfrm>
            <a:off x="7990116" y="2719344"/>
            <a:ext cx="1310150" cy="2565881"/>
            <a:chOff x="8117411" y="2240372"/>
            <a:chExt cx="1444110" cy="2565881"/>
          </a:xfrm>
        </p:grpSpPr>
        <p:grpSp>
          <p:nvGrpSpPr>
            <p:cNvPr id="1678" name="Google Shape;1678;p24"/>
            <p:cNvGrpSpPr/>
            <p:nvPr/>
          </p:nvGrpSpPr>
          <p:grpSpPr>
            <a:xfrm>
              <a:off x="8117411" y="2240372"/>
              <a:ext cx="1404483" cy="760001"/>
              <a:chOff x="1670312" y="2562997"/>
              <a:chExt cx="940317" cy="565219"/>
            </a:xfrm>
          </p:grpSpPr>
          <p:grpSp>
            <p:nvGrpSpPr>
              <p:cNvPr id="1679" name="Google Shape;1679;p24"/>
              <p:cNvGrpSpPr/>
              <p:nvPr/>
            </p:nvGrpSpPr>
            <p:grpSpPr>
              <a:xfrm>
                <a:off x="1670312" y="2562997"/>
                <a:ext cx="929822" cy="565219"/>
                <a:chOff x="1670312" y="2562997"/>
                <a:chExt cx="929822" cy="565219"/>
              </a:xfrm>
            </p:grpSpPr>
            <p:sp>
              <p:nvSpPr>
                <p:cNvPr id="1680" name="Google Shape;1680;p24"/>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81" name="Google Shape;1681;p24"/>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2" name="Google Shape;1682;p24"/>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3" name="Google Shape;1683;p24"/>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4" name="Google Shape;1684;p24"/>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5" name="Google Shape;1685;p24"/>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24"/>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7" name="Google Shape;1687;p24"/>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88" name="Google Shape;1688;p24"/>
              <p:cNvSpPr/>
              <p:nvPr/>
            </p:nvSpPr>
            <p:spPr>
              <a:xfrm>
                <a:off x="1916862" y="2571262"/>
                <a:ext cx="693767" cy="552560"/>
              </a:xfrm>
              <a:prstGeom prst="rect">
                <a:avLst/>
              </a:prstGeom>
              <a:solidFill>
                <a:srgbClr val="FF000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689" name="Google Shape;1689;p24"/>
            <p:cNvGrpSpPr/>
            <p:nvPr/>
          </p:nvGrpSpPr>
          <p:grpSpPr>
            <a:xfrm>
              <a:off x="8136990" y="3176315"/>
              <a:ext cx="1424531" cy="763274"/>
              <a:chOff x="1670312" y="2562997"/>
              <a:chExt cx="940318" cy="565219"/>
            </a:xfrm>
          </p:grpSpPr>
          <p:grpSp>
            <p:nvGrpSpPr>
              <p:cNvPr id="1690" name="Google Shape;1690;p24"/>
              <p:cNvGrpSpPr/>
              <p:nvPr/>
            </p:nvGrpSpPr>
            <p:grpSpPr>
              <a:xfrm>
                <a:off x="1670312" y="2562997"/>
                <a:ext cx="929822" cy="565219"/>
                <a:chOff x="1670312" y="2562997"/>
                <a:chExt cx="929822" cy="565219"/>
              </a:xfrm>
            </p:grpSpPr>
            <p:sp>
              <p:nvSpPr>
                <p:cNvPr id="1691" name="Google Shape;1691;p24"/>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92" name="Google Shape;1692;p24"/>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3" name="Google Shape;1693;p24"/>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4" name="Google Shape;1694;p24"/>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5" name="Google Shape;1695;p24"/>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6" name="Google Shape;1696;p24"/>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7" name="Google Shape;1697;p24"/>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8" name="Google Shape;1698;p24"/>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99" name="Google Shape;1699;p24"/>
              <p:cNvSpPr/>
              <p:nvPr/>
            </p:nvSpPr>
            <p:spPr>
              <a:xfrm>
                <a:off x="2235418" y="2571262"/>
                <a:ext cx="375212" cy="552560"/>
              </a:xfrm>
              <a:prstGeom prst="rect">
                <a:avLst/>
              </a:prstGeom>
              <a:solidFill>
                <a:srgbClr val="00B05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700" name="Google Shape;1700;p24"/>
            <p:cNvGrpSpPr/>
            <p:nvPr/>
          </p:nvGrpSpPr>
          <p:grpSpPr>
            <a:xfrm>
              <a:off x="8132733" y="4084509"/>
              <a:ext cx="1424529" cy="721744"/>
              <a:chOff x="1670312" y="2562997"/>
              <a:chExt cx="940317" cy="565219"/>
            </a:xfrm>
          </p:grpSpPr>
          <p:grpSp>
            <p:nvGrpSpPr>
              <p:cNvPr id="1701" name="Google Shape;1701;p24"/>
              <p:cNvGrpSpPr/>
              <p:nvPr/>
            </p:nvGrpSpPr>
            <p:grpSpPr>
              <a:xfrm>
                <a:off x="1670312" y="2562997"/>
                <a:ext cx="929822" cy="565219"/>
                <a:chOff x="1670312" y="2562997"/>
                <a:chExt cx="929822" cy="565219"/>
              </a:xfrm>
            </p:grpSpPr>
            <p:sp>
              <p:nvSpPr>
                <p:cNvPr id="1702" name="Google Shape;1702;p24"/>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703" name="Google Shape;1703;p24"/>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4" name="Google Shape;1704;p24"/>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5" name="Google Shape;1705;p24"/>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6" name="Google Shape;1706;p24"/>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7" name="Google Shape;1707;p24"/>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8" name="Google Shape;1708;p24"/>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9" name="Google Shape;1709;p24"/>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710" name="Google Shape;1710;p24"/>
              <p:cNvSpPr/>
              <p:nvPr/>
            </p:nvSpPr>
            <p:spPr>
              <a:xfrm>
                <a:off x="2131937" y="2571262"/>
                <a:ext cx="478692" cy="552560"/>
              </a:xfrm>
              <a:prstGeom prst="rect">
                <a:avLst/>
              </a:prstGeom>
              <a:solidFill>
                <a:srgbClr val="3333CC">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1711" name="Google Shape;1711;p24"/>
          <p:cNvSpPr/>
          <p:nvPr/>
        </p:nvSpPr>
        <p:spPr>
          <a:xfrm rot="5400000">
            <a:off x="6881445" y="3717354"/>
            <a:ext cx="811706" cy="665402"/>
          </a:xfrm>
          <a:prstGeom prst="triangle">
            <a:avLst>
              <a:gd name="adj" fmla="val 50000"/>
            </a:avLst>
          </a:prstGeom>
          <a:solidFill>
            <a:schemeClr val="lt1"/>
          </a:solidFill>
          <a:ln w="317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712" name="Google Shape;1712;p24"/>
          <p:cNvGrpSpPr/>
          <p:nvPr/>
        </p:nvGrpSpPr>
        <p:grpSpPr>
          <a:xfrm>
            <a:off x="6303665" y="3871966"/>
            <a:ext cx="567187" cy="339970"/>
            <a:chOff x="9460523" y="6049108"/>
            <a:chExt cx="567187" cy="339970"/>
          </a:xfrm>
        </p:grpSpPr>
        <p:cxnSp>
          <p:nvCxnSpPr>
            <p:cNvPr id="1713" name="Google Shape;1713;p24"/>
            <p:cNvCxnSpPr/>
            <p:nvPr/>
          </p:nvCxnSpPr>
          <p:spPr>
            <a:xfrm>
              <a:off x="9460523" y="6049108"/>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714" name="Google Shape;1714;p24"/>
            <p:cNvCxnSpPr/>
            <p:nvPr/>
          </p:nvCxnSpPr>
          <p:spPr>
            <a:xfrm>
              <a:off x="9461050" y="6219093"/>
              <a:ext cx="562708"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715" name="Google Shape;1715;p24"/>
            <p:cNvCxnSpPr/>
            <p:nvPr/>
          </p:nvCxnSpPr>
          <p:spPr>
            <a:xfrm>
              <a:off x="9465002" y="6389078"/>
              <a:ext cx="562708" cy="0"/>
            </a:xfrm>
            <a:prstGeom prst="straightConnector1">
              <a:avLst/>
            </a:prstGeom>
            <a:noFill/>
            <a:ln w="38100" cap="flat" cmpd="sng">
              <a:solidFill>
                <a:srgbClr val="3333CC"/>
              </a:solidFill>
              <a:prstDash val="solid"/>
              <a:miter lim="800000"/>
              <a:headEnd type="none" w="sm" len="sm"/>
              <a:tailEnd type="triangle" w="med" len="med"/>
            </a:ln>
          </p:spPr>
        </p:cxnSp>
      </p:grpSp>
      <p:grpSp>
        <p:nvGrpSpPr>
          <p:cNvPr id="1716" name="Google Shape;1716;p24"/>
          <p:cNvGrpSpPr/>
          <p:nvPr/>
        </p:nvGrpSpPr>
        <p:grpSpPr>
          <a:xfrm>
            <a:off x="11245773" y="3893738"/>
            <a:ext cx="567187" cy="339970"/>
            <a:chOff x="9460523" y="6049108"/>
            <a:chExt cx="567187" cy="339970"/>
          </a:xfrm>
        </p:grpSpPr>
        <p:cxnSp>
          <p:nvCxnSpPr>
            <p:cNvPr id="1717" name="Google Shape;1717;p24"/>
            <p:cNvCxnSpPr/>
            <p:nvPr/>
          </p:nvCxnSpPr>
          <p:spPr>
            <a:xfrm>
              <a:off x="9460523" y="6049108"/>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718" name="Google Shape;1718;p24"/>
            <p:cNvCxnSpPr/>
            <p:nvPr/>
          </p:nvCxnSpPr>
          <p:spPr>
            <a:xfrm>
              <a:off x="9461050" y="6219093"/>
              <a:ext cx="562708"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719" name="Google Shape;1719;p24"/>
            <p:cNvCxnSpPr/>
            <p:nvPr/>
          </p:nvCxnSpPr>
          <p:spPr>
            <a:xfrm>
              <a:off x="9465002" y="6389078"/>
              <a:ext cx="562708" cy="0"/>
            </a:xfrm>
            <a:prstGeom prst="straightConnector1">
              <a:avLst/>
            </a:prstGeom>
            <a:noFill/>
            <a:ln w="38100" cap="flat" cmpd="sng">
              <a:solidFill>
                <a:srgbClr val="3333CC"/>
              </a:solidFill>
              <a:prstDash val="solid"/>
              <a:miter lim="800000"/>
              <a:headEnd type="none" w="sm" len="sm"/>
              <a:tailEnd type="triangle" w="med" len="med"/>
            </a:ln>
          </p:spPr>
        </p:cxnSp>
      </p:grpSp>
      <p:sp>
        <p:nvSpPr>
          <p:cNvPr id="1720" name="Google Shape;1720;p24"/>
          <p:cNvSpPr txBox="1"/>
          <p:nvPr/>
        </p:nvSpPr>
        <p:spPr>
          <a:xfrm>
            <a:off x="6576771" y="4550229"/>
            <a:ext cx="990656" cy="590931"/>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classify </a:t>
            </a:r>
            <a:endParaRPr/>
          </a:p>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arrivals</a:t>
            </a:r>
            <a:endParaRPr/>
          </a:p>
        </p:txBody>
      </p:sp>
      <p:sp>
        <p:nvSpPr>
          <p:cNvPr id="1721" name="Google Shape;1721;p24"/>
          <p:cNvSpPr txBox="1"/>
          <p:nvPr/>
        </p:nvSpPr>
        <p:spPr>
          <a:xfrm>
            <a:off x="10609189" y="4515922"/>
            <a:ext cx="1332224" cy="34471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departures</a:t>
            </a:r>
            <a:endParaRPr/>
          </a:p>
        </p:txBody>
      </p:sp>
      <p:cxnSp>
        <p:nvCxnSpPr>
          <p:cNvPr id="1722" name="Google Shape;1722;p24"/>
          <p:cNvCxnSpPr>
            <a:stCxn id="1711" idx="0"/>
          </p:cNvCxnSpPr>
          <p:nvPr/>
        </p:nvCxnSpPr>
        <p:spPr>
          <a:xfrm rot="10800000" flipH="1">
            <a:off x="7619999" y="3067555"/>
            <a:ext cx="682500" cy="982500"/>
          </a:xfrm>
          <a:prstGeom prst="straightConnector1">
            <a:avLst/>
          </a:prstGeom>
          <a:noFill/>
          <a:ln w="38100" cap="flat" cmpd="sng">
            <a:solidFill>
              <a:srgbClr val="FF0000"/>
            </a:solidFill>
            <a:prstDash val="solid"/>
            <a:miter lim="800000"/>
            <a:headEnd type="none" w="sm" len="sm"/>
            <a:tailEnd type="triangle" w="med" len="med"/>
          </a:ln>
        </p:spPr>
      </p:cxnSp>
      <p:cxnSp>
        <p:nvCxnSpPr>
          <p:cNvPr id="1723" name="Google Shape;1723;p24"/>
          <p:cNvCxnSpPr/>
          <p:nvPr/>
        </p:nvCxnSpPr>
        <p:spPr>
          <a:xfrm>
            <a:off x="7635460" y="4051945"/>
            <a:ext cx="696572"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724" name="Google Shape;1724;p24"/>
          <p:cNvCxnSpPr>
            <a:stCxn id="1711" idx="0"/>
          </p:cNvCxnSpPr>
          <p:nvPr/>
        </p:nvCxnSpPr>
        <p:spPr>
          <a:xfrm>
            <a:off x="7619999" y="4050055"/>
            <a:ext cx="682200" cy="871500"/>
          </a:xfrm>
          <a:prstGeom prst="straightConnector1">
            <a:avLst/>
          </a:prstGeom>
          <a:noFill/>
          <a:ln w="38100" cap="flat" cmpd="sng">
            <a:solidFill>
              <a:srgbClr val="3333CC"/>
            </a:solidFill>
            <a:prstDash val="solid"/>
            <a:miter lim="800000"/>
            <a:headEnd type="none" w="sm" len="sm"/>
            <a:tailEnd type="triangle" w="med" len="med"/>
          </a:ln>
        </p:spPr>
      </p:cxnSp>
      <p:cxnSp>
        <p:nvCxnSpPr>
          <p:cNvPr id="1725" name="Google Shape;1725;p24"/>
          <p:cNvCxnSpPr>
            <a:stCxn id="1680" idx="3"/>
            <a:endCxn id="1726" idx="2"/>
          </p:cNvCxnSpPr>
          <p:nvPr/>
        </p:nvCxnSpPr>
        <p:spPr>
          <a:xfrm>
            <a:off x="9250093" y="3097958"/>
            <a:ext cx="664200" cy="942600"/>
          </a:xfrm>
          <a:prstGeom prst="straightConnector1">
            <a:avLst/>
          </a:prstGeom>
          <a:noFill/>
          <a:ln w="38100" cap="flat" cmpd="sng">
            <a:solidFill>
              <a:srgbClr val="FF0000"/>
            </a:solidFill>
            <a:prstDash val="solid"/>
            <a:miter lim="800000"/>
            <a:headEnd type="none" w="sm" len="sm"/>
            <a:tailEnd type="none" w="sm" len="sm"/>
          </a:ln>
        </p:spPr>
      </p:cxnSp>
      <p:cxnSp>
        <p:nvCxnSpPr>
          <p:cNvPr id="1727" name="Google Shape;1727;p24"/>
          <p:cNvCxnSpPr>
            <a:stCxn id="1702" idx="3"/>
            <a:endCxn id="1726" idx="2"/>
          </p:cNvCxnSpPr>
          <p:nvPr/>
        </p:nvCxnSpPr>
        <p:spPr>
          <a:xfrm rot="10800000" flipH="1">
            <a:off x="9281978" y="4040736"/>
            <a:ext cx="632400" cy="882300"/>
          </a:xfrm>
          <a:prstGeom prst="straightConnector1">
            <a:avLst/>
          </a:prstGeom>
          <a:noFill/>
          <a:ln w="38100" cap="flat" cmpd="sng">
            <a:solidFill>
              <a:srgbClr val="3333CC"/>
            </a:solidFill>
            <a:prstDash val="solid"/>
            <a:miter lim="800000"/>
            <a:headEnd type="none" w="sm" len="sm"/>
            <a:tailEnd type="none" w="sm" len="sm"/>
          </a:ln>
        </p:spPr>
      </p:cxnSp>
      <p:cxnSp>
        <p:nvCxnSpPr>
          <p:cNvPr id="1728" name="Google Shape;1728;p24"/>
          <p:cNvCxnSpPr>
            <a:stCxn id="1699" idx="3"/>
            <a:endCxn id="1726" idx="2"/>
          </p:cNvCxnSpPr>
          <p:nvPr/>
        </p:nvCxnSpPr>
        <p:spPr>
          <a:xfrm>
            <a:off x="9300266" y="4039538"/>
            <a:ext cx="614100" cy="1200"/>
          </a:xfrm>
          <a:prstGeom prst="straightConnector1">
            <a:avLst/>
          </a:prstGeom>
          <a:noFill/>
          <a:ln w="38100" cap="flat" cmpd="sng">
            <a:solidFill>
              <a:srgbClr val="00B050"/>
            </a:solidFill>
            <a:prstDash val="solid"/>
            <a:miter lim="800000"/>
            <a:headEnd type="none" w="sm" len="sm"/>
            <a:tailEnd type="none" w="sm" len="sm"/>
          </a:ln>
        </p:spPr>
      </p:cxnSp>
      <p:grpSp>
        <p:nvGrpSpPr>
          <p:cNvPr id="1729" name="Google Shape;1729;p24"/>
          <p:cNvGrpSpPr/>
          <p:nvPr/>
        </p:nvGrpSpPr>
        <p:grpSpPr>
          <a:xfrm>
            <a:off x="9914343" y="3604072"/>
            <a:ext cx="877582" cy="1252645"/>
            <a:chOff x="9827263" y="3125100"/>
            <a:chExt cx="877582" cy="1252645"/>
          </a:xfrm>
        </p:grpSpPr>
        <p:sp>
          <p:nvSpPr>
            <p:cNvPr id="1726" name="Google Shape;1726;p24"/>
            <p:cNvSpPr/>
            <p:nvPr/>
          </p:nvSpPr>
          <p:spPr>
            <a:xfrm>
              <a:off x="9827263" y="3125100"/>
              <a:ext cx="877582" cy="873172"/>
            </a:xfrm>
            <a:prstGeom prst="ellipse">
              <a:avLst/>
            </a:prstGeom>
            <a:solidFill>
              <a:srgbClr val="FFFFFF"/>
            </a:solidFill>
            <a:ln w="2857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0" name="Google Shape;1730;p24"/>
            <p:cNvSpPr txBox="1"/>
            <p:nvPr/>
          </p:nvSpPr>
          <p:spPr>
            <a:xfrm>
              <a:off x="9952468" y="4033035"/>
              <a:ext cx="554960" cy="34471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link</a:t>
              </a:r>
              <a:endParaRPr/>
            </a:p>
          </p:txBody>
        </p:sp>
        <p:sp>
          <p:nvSpPr>
            <p:cNvPr id="1731" name="Google Shape;1731;p24"/>
            <p:cNvSpPr txBox="1"/>
            <p:nvPr/>
          </p:nvSpPr>
          <p:spPr>
            <a:xfrm>
              <a:off x="10086588" y="3391108"/>
              <a:ext cx="351378" cy="395173"/>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R</a:t>
              </a:r>
              <a:endParaRPr/>
            </a:p>
          </p:txBody>
        </p:sp>
      </p:grpSp>
      <p:grpSp>
        <p:nvGrpSpPr>
          <p:cNvPr id="1732" name="Google Shape;1732;p24"/>
          <p:cNvGrpSpPr/>
          <p:nvPr/>
        </p:nvGrpSpPr>
        <p:grpSpPr>
          <a:xfrm>
            <a:off x="8807568" y="2894368"/>
            <a:ext cx="1104182" cy="2221918"/>
            <a:chOff x="8807568" y="2894368"/>
            <a:chExt cx="1104182" cy="2221918"/>
          </a:xfrm>
        </p:grpSpPr>
        <p:grpSp>
          <p:nvGrpSpPr>
            <p:cNvPr id="1733" name="Google Shape;1733;p24"/>
            <p:cNvGrpSpPr/>
            <p:nvPr/>
          </p:nvGrpSpPr>
          <p:grpSpPr>
            <a:xfrm>
              <a:off x="9470570" y="2939143"/>
              <a:ext cx="441180" cy="2177143"/>
              <a:chOff x="9470570" y="2939143"/>
              <a:chExt cx="441180" cy="2177143"/>
            </a:xfrm>
          </p:grpSpPr>
          <p:sp>
            <p:nvSpPr>
              <p:cNvPr id="1734" name="Google Shape;1734;p24"/>
              <p:cNvSpPr/>
              <p:nvPr/>
            </p:nvSpPr>
            <p:spPr>
              <a:xfrm>
                <a:off x="9470570" y="2939143"/>
                <a:ext cx="348343" cy="2177143"/>
              </a:xfrm>
              <a:prstGeom prst="ellipse">
                <a:avLst/>
              </a:prstGeom>
              <a:noFill/>
              <a:ln w="412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35" name="Google Shape;1735;p24"/>
              <p:cNvSpPr/>
              <p:nvPr/>
            </p:nvSpPr>
            <p:spPr>
              <a:xfrm>
                <a:off x="9716218" y="3095651"/>
                <a:ext cx="195532" cy="58659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736" name="Google Shape;1736;p24"/>
              <p:cNvCxnSpPr/>
              <p:nvPr/>
            </p:nvCxnSpPr>
            <p:spPr>
              <a:xfrm rot="10800000">
                <a:off x="9808687" y="3573214"/>
                <a:ext cx="0" cy="261257"/>
              </a:xfrm>
              <a:prstGeom prst="straightConnector1">
                <a:avLst/>
              </a:prstGeom>
              <a:noFill/>
              <a:ln w="38100" cap="flat" cmpd="sng">
                <a:solidFill>
                  <a:schemeClr val="dk1"/>
                </a:solidFill>
                <a:prstDash val="solid"/>
                <a:miter lim="800000"/>
                <a:headEnd type="none" w="sm" len="sm"/>
                <a:tailEnd type="triangle" w="med" len="med"/>
              </a:ln>
            </p:spPr>
          </p:cxnSp>
        </p:grpSp>
        <p:grpSp>
          <p:nvGrpSpPr>
            <p:cNvPr id="1737" name="Google Shape;1737;p24"/>
            <p:cNvGrpSpPr/>
            <p:nvPr/>
          </p:nvGrpSpPr>
          <p:grpSpPr>
            <a:xfrm>
              <a:off x="8807568" y="2894368"/>
              <a:ext cx="457076" cy="2191108"/>
              <a:chOff x="8807568" y="2894368"/>
              <a:chExt cx="457076" cy="2191108"/>
            </a:xfrm>
          </p:grpSpPr>
          <p:grpSp>
            <p:nvGrpSpPr>
              <p:cNvPr id="1738" name="Google Shape;1738;p24"/>
              <p:cNvGrpSpPr/>
              <p:nvPr/>
            </p:nvGrpSpPr>
            <p:grpSpPr>
              <a:xfrm>
                <a:off x="8807568" y="2894368"/>
                <a:ext cx="428322" cy="385312"/>
                <a:chOff x="10311441" y="2346385"/>
                <a:chExt cx="428322" cy="385312"/>
              </a:xfrm>
            </p:grpSpPr>
            <p:sp>
              <p:nvSpPr>
                <p:cNvPr id="1739" name="Google Shape;1739;p24"/>
                <p:cNvSpPr/>
                <p:nvPr/>
              </p:nvSpPr>
              <p:spPr>
                <a:xfrm>
                  <a:off x="10349891" y="2392393"/>
                  <a:ext cx="329610" cy="339304"/>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0" name="Google Shape;1740;p24"/>
                <p:cNvSpPr txBox="1"/>
                <p:nvPr/>
              </p:nvSpPr>
              <p:spPr>
                <a:xfrm>
                  <a:off x="10311441" y="2346385"/>
                  <a:ext cx="4283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a:t>
                  </a:r>
                  <a:r>
                    <a:rPr lang="en-US" sz="1800" b="0" i="0" u="none" strike="noStrike" cap="none" baseline="-25000">
                      <a:solidFill>
                        <a:srgbClr val="000000"/>
                      </a:solidFill>
                      <a:latin typeface="Calibri"/>
                      <a:ea typeface="Calibri"/>
                      <a:cs typeface="Calibri"/>
                      <a:sym typeface="Calibri"/>
                    </a:rPr>
                    <a:t>1</a:t>
                  </a:r>
                  <a:endParaRPr/>
                </a:p>
              </p:txBody>
            </p:sp>
          </p:grpSp>
          <p:grpSp>
            <p:nvGrpSpPr>
              <p:cNvPr id="1741" name="Google Shape;1741;p24"/>
              <p:cNvGrpSpPr/>
              <p:nvPr/>
            </p:nvGrpSpPr>
            <p:grpSpPr>
              <a:xfrm>
                <a:off x="8827696" y="3823145"/>
                <a:ext cx="428322" cy="385312"/>
                <a:chOff x="10311441" y="2346385"/>
                <a:chExt cx="428322" cy="385312"/>
              </a:xfrm>
            </p:grpSpPr>
            <p:sp>
              <p:nvSpPr>
                <p:cNvPr id="1742" name="Google Shape;1742;p24"/>
                <p:cNvSpPr/>
                <p:nvPr/>
              </p:nvSpPr>
              <p:spPr>
                <a:xfrm>
                  <a:off x="10349891" y="2392393"/>
                  <a:ext cx="329610" cy="339304"/>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3" name="Google Shape;1743;p24"/>
                <p:cNvSpPr txBox="1"/>
                <p:nvPr/>
              </p:nvSpPr>
              <p:spPr>
                <a:xfrm>
                  <a:off x="10311441" y="2346385"/>
                  <a:ext cx="4283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a:t>
                  </a:r>
                  <a:r>
                    <a:rPr lang="en-US" sz="1800" b="0" i="0" u="none" strike="noStrike" cap="none" baseline="-25000">
                      <a:solidFill>
                        <a:srgbClr val="000000"/>
                      </a:solidFill>
                      <a:latin typeface="Calibri"/>
                      <a:ea typeface="Calibri"/>
                      <a:cs typeface="Calibri"/>
                      <a:sym typeface="Calibri"/>
                    </a:rPr>
                    <a:t>2</a:t>
                  </a:r>
                  <a:endParaRPr/>
                </a:p>
              </p:txBody>
            </p:sp>
          </p:grpSp>
          <p:grpSp>
            <p:nvGrpSpPr>
              <p:cNvPr id="1744" name="Google Shape;1744;p24"/>
              <p:cNvGrpSpPr/>
              <p:nvPr/>
            </p:nvGrpSpPr>
            <p:grpSpPr>
              <a:xfrm>
                <a:off x="8836322" y="4700164"/>
                <a:ext cx="428322" cy="385312"/>
                <a:chOff x="10311441" y="2346385"/>
                <a:chExt cx="428322" cy="385312"/>
              </a:xfrm>
            </p:grpSpPr>
            <p:sp>
              <p:nvSpPr>
                <p:cNvPr id="1745" name="Google Shape;1745;p24"/>
                <p:cNvSpPr/>
                <p:nvPr/>
              </p:nvSpPr>
              <p:spPr>
                <a:xfrm>
                  <a:off x="10349891" y="2392393"/>
                  <a:ext cx="329610" cy="339304"/>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6" name="Google Shape;1746;p24"/>
                <p:cNvSpPr txBox="1"/>
                <p:nvPr/>
              </p:nvSpPr>
              <p:spPr>
                <a:xfrm>
                  <a:off x="10311441" y="2346385"/>
                  <a:ext cx="4283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a:t>
                  </a:r>
                  <a:r>
                    <a:rPr lang="en-US" sz="1800" b="0" i="0" u="none" strike="noStrike" cap="none" baseline="-25000">
                      <a:solidFill>
                        <a:srgbClr val="000000"/>
                      </a:solidFill>
                      <a:latin typeface="Calibri"/>
                      <a:ea typeface="Calibri"/>
                      <a:cs typeface="Calibri"/>
                      <a:sym typeface="Calibri"/>
                    </a:rPr>
                    <a:t>3</a:t>
                  </a:r>
                  <a:endParaRPr/>
                </a:p>
              </p:txBody>
            </p:sp>
          </p:grpSp>
        </p:grpSp>
      </p:grpSp>
      <p:grpSp>
        <p:nvGrpSpPr>
          <p:cNvPr id="1747" name="Google Shape;1747;p24"/>
          <p:cNvGrpSpPr/>
          <p:nvPr/>
        </p:nvGrpSpPr>
        <p:grpSpPr>
          <a:xfrm>
            <a:off x="2830287" y="4027715"/>
            <a:ext cx="853119" cy="1129061"/>
            <a:chOff x="6422573" y="5573486"/>
            <a:chExt cx="853119" cy="1129061"/>
          </a:xfrm>
        </p:grpSpPr>
        <p:sp>
          <p:nvSpPr>
            <p:cNvPr id="1748" name="Google Shape;1748;p24"/>
            <p:cNvSpPr txBox="1"/>
            <p:nvPr/>
          </p:nvSpPr>
          <p:spPr>
            <a:xfrm>
              <a:off x="6531429" y="5573486"/>
              <a:ext cx="54053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1" u="none" strike="noStrike" cap="none">
                  <a:solidFill>
                    <a:srgbClr val="000000"/>
                  </a:solidFill>
                  <a:latin typeface="Calibri"/>
                  <a:ea typeface="Calibri"/>
                  <a:cs typeface="Calibri"/>
                  <a:sym typeface="Calibri"/>
                </a:rPr>
                <a:t>w</a:t>
              </a:r>
              <a:r>
                <a:rPr lang="en-US" sz="3200" b="0" i="1" u="none" strike="noStrike" cap="none" baseline="-25000">
                  <a:solidFill>
                    <a:srgbClr val="000000"/>
                  </a:solidFill>
                  <a:latin typeface="Calibri"/>
                  <a:ea typeface="Calibri"/>
                  <a:cs typeface="Calibri"/>
                  <a:sym typeface="Calibri"/>
                </a:rPr>
                <a:t>i</a:t>
              </a:r>
              <a:endParaRPr sz="3200" b="0" i="0" u="none" strike="noStrike" cap="none">
                <a:solidFill>
                  <a:srgbClr val="000000"/>
                </a:solidFill>
                <a:latin typeface="Calibri"/>
                <a:ea typeface="Calibri"/>
                <a:cs typeface="Calibri"/>
                <a:sym typeface="Calibri"/>
              </a:endParaRPr>
            </a:p>
          </p:txBody>
        </p:sp>
        <p:sp>
          <p:nvSpPr>
            <p:cNvPr id="1749" name="Google Shape;1749;p24"/>
            <p:cNvSpPr txBox="1"/>
            <p:nvPr/>
          </p:nvSpPr>
          <p:spPr>
            <a:xfrm>
              <a:off x="6422573" y="6117772"/>
              <a:ext cx="85311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Noto Sans Symbols"/>
                <a:buNone/>
              </a:pPr>
              <a:r>
                <a:rPr lang="en-US" sz="3200" b="0" i="0" u="none" strike="noStrike" cap="none">
                  <a:solidFill>
                    <a:srgbClr val="000000"/>
                  </a:solidFill>
                  <a:latin typeface="Noto Sans Symbols"/>
                  <a:ea typeface="Noto Sans Symbols"/>
                  <a:cs typeface="Noto Sans Symbols"/>
                  <a:sym typeface="Noto Sans Symbols"/>
                </a:rPr>
                <a:t>Σ</a:t>
              </a:r>
              <a:r>
                <a:rPr lang="en-US" sz="2400" b="0" i="1" u="none" strike="noStrike" cap="none" baseline="-25000">
                  <a:solidFill>
                    <a:srgbClr val="000000"/>
                  </a:solidFill>
                  <a:latin typeface="Calibri"/>
                  <a:ea typeface="Calibri"/>
                  <a:cs typeface="Calibri"/>
                  <a:sym typeface="Calibri"/>
                </a:rPr>
                <a:t>j</a:t>
              </a:r>
              <a:r>
                <a:rPr lang="en-US" sz="3200" b="0" i="1" u="none" strike="noStrike" cap="none">
                  <a:solidFill>
                    <a:srgbClr val="000000"/>
                  </a:solidFill>
                  <a:latin typeface="Calibri"/>
                  <a:ea typeface="Calibri"/>
                  <a:cs typeface="Calibri"/>
                  <a:sym typeface="Calibri"/>
                </a:rPr>
                <a:t>w</a:t>
              </a:r>
              <a:r>
                <a:rPr lang="en-US" sz="3200" b="0" i="1" u="none" strike="noStrike" cap="none" baseline="-25000">
                  <a:solidFill>
                    <a:srgbClr val="000000"/>
                  </a:solidFill>
                  <a:latin typeface="Calibri"/>
                  <a:ea typeface="Calibri"/>
                  <a:cs typeface="Calibri"/>
                  <a:sym typeface="Calibri"/>
                </a:rPr>
                <a:t>j</a:t>
              </a:r>
              <a:endParaRPr sz="3200" b="0" i="0" u="none" strike="noStrike" cap="none">
                <a:solidFill>
                  <a:srgbClr val="000000"/>
                </a:solidFill>
                <a:latin typeface="Calibri"/>
                <a:ea typeface="Calibri"/>
                <a:cs typeface="Calibri"/>
                <a:sym typeface="Calibri"/>
              </a:endParaRPr>
            </a:p>
          </p:txBody>
        </p:sp>
        <p:cxnSp>
          <p:nvCxnSpPr>
            <p:cNvPr id="1750" name="Google Shape;1750;p24"/>
            <p:cNvCxnSpPr/>
            <p:nvPr/>
          </p:nvCxnSpPr>
          <p:spPr>
            <a:xfrm>
              <a:off x="6553200" y="6173453"/>
              <a:ext cx="478971" cy="0"/>
            </a:xfrm>
            <a:prstGeom prst="straightConnector1">
              <a:avLst/>
            </a:prstGeom>
            <a:noFill/>
            <a:ln w="38100" cap="rnd" cmpd="sng">
              <a:solidFill>
                <a:schemeClr val="dk1"/>
              </a:solidFill>
              <a:prstDash val="solid"/>
              <a:miter lim="800000"/>
              <a:headEnd type="none" w="sm" len="sm"/>
              <a:tailEnd type="none" w="sm" len="sm"/>
            </a:ln>
          </p:spPr>
        </p:cxnSp>
      </p:grpSp>
      <p:sp>
        <p:nvSpPr>
          <p:cNvPr id="1751" name="Google Shape;1751;p24"/>
          <p:cNvSpPr txBox="1"/>
          <p:nvPr/>
        </p:nvSpPr>
        <p:spPr>
          <a:xfrm>
            <a:off x="788204" y="5154045"/>
            <a:ext cx="5557988" cy="1050813"/>
          </a:xfrm>
          <a:prstGeom prst="rect">
            <a:avLst/>
          </a:prstGeom>
          <a:noFill/>
          <a:ln>
            <a:noFill/>
          </a:ln>
        </p:spPr>
        <p:txBody>
          <a:bodyPr spcFirstLastPara="1" wrap="square" lIns="91425" tIns="45700" rIns="91425" bIns="45700" anchor="t" anchorCtr="0">
            <a:normAutofit/>
          </a:bodyPr>
          <a:lstStyle/>
          <a:p>
            <a:pPr marL="582613" marR="0" lvl="0" indent="-284163"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minimum bandwidth guarantee (per-traffic-class)</a:t>
            </a:r>
            <a:endParaRPr/>
          </a:p>
        </p:txBody>
      </p:sp>
      <p:sp>
        <p:nvSpPr>
          <p:cNvPr id="1752" name="Google Shape;1752;p24"/>
          <p:cNvSpPr txBox="1"/>
          <p:nvPr/>
        </p:nvSpPr>
        <p:spPr>
          <a:xfrm>
            <a:off x="766433" y="2740308"/>
            <a:ext cx="5557988" cy="1420926"/>
          </a:xfrm>
          <a:prstGeom prst="rect">
            <a:avLst/>
          </a:prstGeom>
          <a:noFill/>
          <a:ln>
            <a:noFill/>
          </a:ln>
        </p:spPr>
        <p:txBody>
          <a:bodyPr spcFirstLastPara="1" wrap="square" lIns="91425" tIns="45700" rIns="91425" bIns="45700" anchor="t" anchorCtr="0">
            <a:normAutofit/>
          </a:bodyPr>
          <a:lstStyle/>
          <a:p>
            <a:pPr marL="582613" marR="0" lvl="0" indent="-284163"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each class, </a:t>
            </a:r>
            <a:r>
              <a:rPr lang="en-US" sz="3200" b="0" i="1" u="none" strike="noStrike" cap="none">
                <a:solidFill>
                  <a:srgbClr val="000000"/>
                </a:solidFill>
                <a:latin typeface="Calibri"/>
                <a:ea typeface="Calibri"/>
                <a:cs typeface="Calibri"/>
                <a:sym typeface="Calibri"/>
              </a:rPr>
              <a:t>i, </a:t>
            </a:r>
            <a:r>
              <a:rPr lang="en-US" sz="3200" b="0" i="0" u="none" strike="noStrike" cap="none">
                <a:solidFill>
                  <a:srgbClr val="000000"/>
                </a:solidFill>
                <a:latin typeface="Calibri"/>
                <a:ea typeface="Calibri"/>
                <a:cs typeface="Calibri"/>
                <a:sym typeface="Calibri"/>
              </a:rPr>
              <a:t>has weight, </a:t>
            </a:r>
            <a:r>
              <a:rPr lang="en-US" sz="3200" b="0" i="1" u="none" strike="noStrike" cap="none">
                <a:solidFill>
                  <a:srgbClr val="000000"/>
                </a:solidFill>
                <a:latin typeface="Calibri"/>
                <a:ea typeface="Calibri"/>
                <a:cs typeface="Calibri"/>
                <a:sym typeface="Calibri"/>
              </a:rPr>
              <a:t>w</a:t>
            </a:r>
            <a:r>
              <a:rPr lang="en-US" sz="3200" b="0" i="1" u="none" strike="noStrike" cap="none" baseline="-25000">
                <a:solidFill>
                  <a:srgbClr val="000000"/>
                </a:solidFill>
                <a:latin typeface="Calibri"/>
                <a:ea typeface="Calibri"/>
                <a:cs typeface="Calibri"/>
                <a:sym typeface="Calibri"/>
              </a:rPr>
              <a:t>i</a:t>
            </a:r>
            <a:r>
              <a:rPr lang="en-US" sz="3200" b="0" i="1"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and</a:t>
            </a:r>
            <a:r>
              <a:rPr lang="en-US" sz="3200" b="0" i="1"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gets weighted amount of service in each cycle:</a:t>
            </a:r>
            <a:endParaRPr/>
          </a:p>
        </p:txBody>
      </p:sp>
      <p:sp>
        <p:nvSpPr>
          <p:cNvPr id="1753" name="Google Shape;1753;p2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2"/>
                                        </p:tgtEl>
                                        <p:attrNameLst>
                                          <p:attrName>style.visibility</p:attrName>
                                        </p:attrNameLst>
                                      </p:cBhvr>
                                      <p:to>
                                        <p:strVal val="visible"/>
                                      </p:to>
                                    </p:set>
                                    <p:animEffect transition="in" filter="fade">
                                      <p:cBhvr>
                                        <p:cTn id="7" dur="500"/>
                                        <p:tgtEl>
                                          <p:spTgt spid="1732"/>
                                        </p:tgtEl>
                                      </p:cBhvr>
                                    </p:animEffect>
                                  </p:childTnLst>
                                </p:cTn>
                              </p:par>
                              <p:par>
                                <p:cTn id="8" presetID="10" presetClass="entr" presetSubtype="0" fill="hold" nodeType="withEffect">
                                  <p:stCondLst>
                                    <p:cond delay="0"/>
                                  </p:stCondLst>
                                  <p:childTnLst>
                                    <p:set>
                                      <p:cBhvr>
                                        <p:cTn id="9" dur="1" fill="hold">
                                          <p:stCondLst>
                                            <p:cond delay="0"/>
                                          </p:stCondLst>
                                        </p:cTn>
                                        <p:tgtEl>
                                          <p:spTgt spid="1747"/>
                                        </p:tgtEl>
                                        <p:attrNameLst>
                                          <p:attrName>style.visibility</p:attrName>
                                        </p:attrNameLst>
                                      </p:cBhvr>
                                      <p:to>
                                        <p:strVal val="visible"/>
                                      </p:to>
                                    </p:set>
                                    <p:animEffect transition="in" filter="fade">
                                      <p:cBhvr>
                                        <p:cTn id="10" dur="500"/>
                                        <p:tgtEl>
                                          <p:spTgt spid="1747"/>
                                        </p:tgtEl>
                                      </p:cBhvr>
                                    </p:animEffect>
                                  </p:childTnLst>
                                </p:cTn>
                              </p:par>
                              <p:par>
                                <p:cTn id="11" presetID="10" presetClass="entr" presetSubtype="0" fill="hold" nodeType="withEffect">
                                  <p:stCondLst>
                                    <p:cond delay="0"/>
                                  </p:stCondLst>
                                  <p:childTnLst>
                                    <p:set>
                                      <p:cBhvr>
                                        <p:cTn id="12" dur="1" fill="hold">
                                          <p:stCondLst>
                                            <p:cond delay="0"/>
                                          </p:stCondLst>
                                        </p:cTn>
                                        <p:tgtEl>
                                          <p:spTgt spid="1752"/>
                                        </p:tgtEl>
                                        <p:attrNameLst>
                                          <p:attrName>style.visibility</p:attrName>
                                        </p:attrNameLst>
                                      </p:cBhvr>
                                      <p:to>
                                        <p:strVal val="visible"/>
                                      </p:to>
                                    </p:set>
                                    <p:animEffect transition="in" filter="fade">
                                      <p:cBhvr>
                                        <p:cTn id="13" dur="500"/>
                                        <p:tgtEl>
                                          <p:spTgt spid="17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51"/>
                                        </p:tgtEl>
                                        <p:attrNameLst>
                                          <p:attrName>style.visibility</p:attrName>
                                        </p:attrNameLst>
                                      </p:cBhvr>
                                      <p:to>
                                        <p:strVal val="visible"/>
                                      </p:to>
                                    </p:set>
                                    <p:animEffect transition="in" filter="fade">
                                      <p:cBhvr>
                                        <p:cTn id="18" dur="500"/>
                                        <p:tgtEl>
                                          <p:spTgt spid="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Network layer: our goals</a:t>
            </a:r>
            <a:endParaRPr/>
          </a:p>
        </p:txBody>
      </p:sp>
      <p:sp>
        <p:nvSpPr>
          <p:cNvPr id="45" name="Google Shape;45;p7"/>
          <p:cNvSpPr txBox="1">
            <a:spLocks noGrp="1"/>
          </p:cNvSpPr>
          <p:nvPr>
            <p:ph type="body" idx="1"/>
          </p:nvPr>
        </p:nvSpPr>
        <p:spPr>
          <a:xfrm>
            <a:off x="838200" y="1572572"/>
            <a:ext cx="5181600" cy="4698465"/>
          </a:xfrm>
          <a:prstGeom prst="rect">
            <a:avLst/>
          </a:prstGeom>
          <a:noFill/>
          <a:ln>
            <a:noFill/>
          </a:ln>
        </p:spPr>
        <p:txBody>
          <a:bodyPr spcFirstLastPara="1" wrap="square" lIns="91425" tIns="45700" rIns="91425" bIns="45700" anchor="t" anchorCtr="0">
            <a:normAutofit/>
          </a:bodyPr>
          <a:lstStyle/>
          <a:p>
            <a:pPr marL="342900" lvl="0" indent="-212725" algn="l" rtl="0">
              <a:lnSpc>
                <a:spcPct val="90000"/>
              </a:lnSpc>
              <a:spcBef>
                <a:spcPts val="0"/>
              </a:spcBef>
              <a:spcAft>
                <a:spcPts val="0"/>
              </a:spcAft>
              <a:buSzPts val="3200"/>
              <a:buFont typeface="Noto Sans Symbols"/>
              <a:buChar char="▪"/>
            </a:pPr>
            <a:r>
              <a:rPr lang="en-US" sz="3200"/>
              <a:t>understand principles behind network layer services, focusing on data plane:</a:t>
            </a:r>
            <a:endParaRPr/>
          </a:p>
          <a:p>
            <a:pPr marL="695325" lvl="1" indent="-231775" algn="l" rtl="0">
              <a:lnSpc>
                <a:spcPct val="90000"/>
              </a:lnSpc>
              <a:spcBef>
                <a:spcPts val="500"/>
              </a:spcBef>
              <a:spcAft>
                <a:spcPts val="0"/>
              </a:spcAft>
              <a:buSzPts val="2800"/>
              <a:buFont typeface="Arial"/>
              <a:buChar char="•"/>
            </a:pPr>
            <a:r>
              <a:rPr lang="en-US" sz="2800"/>
              <a:t>network layer service models</a:t>
            </a:r>
            <a:endParaRPr/>
          </a:p>
          <a:p>
            <a:pPr marL="695325" lvl="1" indent="-231775" algn="l" rtl="0">
              <a:lnSpc>
                <a:spcPct val="90000"/>
              </a:lnSpc>
              <a:spcBef>
                <a:spcPts val="500"/>
              </a:spcBef>
              <a:spcAft>
                <a:spcPts val="0"/>
              </a:spcAft>
              <a:buSzPts val="2800"/>
              <a:buFont typeface="Arial"/>
              <a:buChar char="•"/>
            </a:pPr>
            <a:r>
              <a:rPr lang="en-US" sz="2800"/>
              <a:t>forwarding versus routing</a:t>
            </a:r>
            <a:endParaRPr/>
          </a:p>
          <a:p>
            <a:pPr marL="695325" lvl="1" indent="-231775" algn="l" rtl="0">
              <a:lnSpc>
                <a:spcPct val="90000"/>
              </a:lnSpc>
              <a:spcBef>
                <a:spcPts val="500"/>
              </a:spcBef>
              <a:spcAft>
                <a:spcPts val="0"/>
              </a:spcAft>
              <a:buSzPts val="2800"/>
              <a:buFont typeface="Arial"/>
              <a:buChar char="•"/>
            </a:pPr>
            <a:r>
              <a:rPr lang="en-US" sz="2800"/>
              <a:t>how a router works</a:t>
            </a:r>
            <a:endParaRPr/>
          </a:p>
          <a:p>
            <a:pPr marL="695325" lvl="1" indent="-231775" algn="l" rtl="0">
              <a:lnSpc>
                <a:spcPct val="90000"/>
              </a:lnSpc>
              <a:spcBef>
                <a:spcPts val="500"/>
              </a:spcBef>
              <a:spcAft>
                <a:spcPts val="0"/>
              </a:spcAft>
              <a:buSzPts val="2800"/>
              <a:buFont typeface="Arial"/>
              <a:buChar char="•"/>
            </a:pPr>
            <a:r>
              <a:rPr lang="en-US" sz="2800"/>
              <a:t>addressing</a:t>
            </a:r>
            <a:endParaRPr/>
          </a:p>
          <a:p>
            <a:pPr marL="695325" lvl="1" indent="-231775" algn="l" rtl="0">
              <a:lnSpc>
                <a:spcPct val="90000"/>
              </a:lnSpc>
              <a:spcBef>
                <a:spcPts val="500"/>
              </a:spcBef>
              <a:spcAft>
                <a:spcPts val="0"/>
              </a:spcAft>
              <a:buSzPts val="2800"/>
              <a:buFont typeface="Arial"/>
              <a:buChar char="•"/>
            </a:pPr>
            <a:r>
              <a:rPr lang="en-US" sz="2800"/>
              <a:t>generalized forwarding</a:t>
            </a:r>
            <a:endParaRPr/>
          </a:p>
          <a:p>
            <a:pPr marL="695325" lvl="1" indent="-231775" algn="l" rtl="0">
              <a:lnSpc>
                <a:spcPct val="90000"/>
              </a:lnSpc>
              <a:spcBef>
                <a:spcPts val="500"/>
              </a:spcBef>
              <a:spcAft>
                <a:spcPts val="0"/>
              </a:spcAft>
              <a:buSzPts val="2800"/>
              <a:buFont typeface="Arial"/>
              <a:buChar char="•"/>
            </a:pPr>
            <a:r>
              <a:rPr lang="en-US" sz="2800"/>
              <a:t>Internet architecture</a:t>
            </a:r>
            <a:endParaRPr/>
          </a:p>
          <a:p>
            <a:pPr marL="130175" lvl="0" indent="0" algn="l" rtl="0">
              <a:lnSpc>
                <a:spcPct val="90000"/>
              </a:lnSpc>
              <a:spcBef>
                <a:spcPts val="1000"/>
              </a:spcBef>
              <a:spcAft>
                <a:spcPts val="0"/>
              </a:spcAft>
              <a:buSzPts val="2800"/>
              <a:buNone/>
            </a:pPr>
            <a:endParaRPr/>
          </a:p>
        </p:txBody>
      </p:sp>
      <p:sp>
        <p:nvSpPr>
          <p:cNvPr id="46" name="Google Shape;46;p7"/>
          <p:cNvSpPr txBox="1">
            <a:spLocks noGrp="1"/>
          </p:cNvSpPr>
          <p:nvPr>
            <p:ph type="body" idx="2"/>
          </p:nvPr>
        </p:nvSpPr>
        <p:spPr>
          <a:xfrm>
            <a:off x="6172199" y="1572573"/>
            <a:ext cx="5584371" cy="4351338"/>
          </a:xfrm>
          <a:prstGeom prst="rect">
            <a:avLst/>
          </a:prstGeom>
          <a:noFill/>
          <a:ln>
            <a:noFill/>
          </a:ln>
        </p:spPr>
        <p:txBody>
          <a:bodyPr spcFirstLastPara="1" wrap="square" lIns="91425" tIns="45700" rIns="91425" bIns="45700" anchor="t" anchorCtr="0">
            <a:normAutofit/>
          </a:bodyPr>
          <a:lstStyle/>
          <a:p>
            <a:pPr marL="407988" lvl="0" indent="-277813" algn="l" rtl="0">
              <a:lnSpc>
                <a:spcPct val="90000"/>
              </a:lnSpc>
              <a:spcBef>
                <a:spcPts val="0"/>
              </a:spcBef>
              <a:spcAft>
                <a:spcPts val="0"/>
              </a:spcAft>
              <a:buSzPts val="3200"/>
              <a:buChar char="▪"/>
            </a:pPr>
            <a:r>
              <a:rPr lang="en-US" sz="3200"/>
              <a:t>instantiation, implementation in the Internet</a:t>
            </a:r>
            <a:endParaRPr/>
          </a:p>
          <a:p>
            <a:pPr marL="695325" lvl="1" indent="-231775" algn="l" rtl="0">
              <a:lnSpc>
                <a:spcPct val="90000"/>
              </a:lnSpc>
              <a:spcBef>
                <a:spcPts val="500"/>
              </a:spcBef>
              <a:spcAft>
                <a:spcPts val="0"/>
              </a:spcAft>
              <a:buSzPts val="2800"/>
              <a:buChar char="•"/>
            </a:pPr>
            <a:r>
              <a:rPr lang="en-US" sz="2800"/>
              <a:t>IP protocol</a:t>
            </a:r>
            <a:endParaRPr/>
          </a:p>
          <a:p>
            <a:pPr marL="695325" lvl="1" indent="-231775" algn="l" rtl="0">
              <a:lnSpc>
                <a:spcPct val="90000"/>
              </a:lnSpc>
              <a:spcBef>
                <a:spcPts val="500"/>
              </a:spcBef>
              <a:spcAft>
                <a:spcPts val="0"/>
              </a:spcAft>
              <a:buSzPts val="2800"/>
              <a:buChar char="•"/>
            </a:pPr>
            <a:r>
              <a:rPr lang="en-US" sz="2800"/>
              <a:t>NAT, middleboxes</a:t>
            </a:r>
            <a:endParaRPr/>
          </a:p>
        </p:txBody>
      </p:sp>
      <p:sp>
        <p:nvSpPr>
          <p:cNvPr id="47" name="Google Shape;47;p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fade">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fade">
                                      <p:cBhvr>
                                        <p:cTn id="12" dur="500"/>
                                        <p:tgtEl>
                                          <p:spTgt spid="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xEl>
                                              <p:pRg st="2" end="2"/>
                                            </p:txEl>
                                          </p:spTgt>
                                        </p:tgtEl>
                                        <p:attrNameLst>
                                          <p:attrName>style.visibility</p:attrName>
                                        </p:attrNameLst>
                                      </p:cBhvr>
                                      <p:to>
                                        <p:strVal val="visible"/>
                                      </p:to>
                                    </p:set>
                                    <p:animEffect transition="in" filter="fade">
                                      <p:cBhvr>
                                        <p:cTn id="17" dur="500"/>
                                        <p:tgtEl>
                                          <p:spTgt spid="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8"/>
        <p:cNvGrpSpPr/>
        <p:nvPr/>
      </p:nvGrpSpPr>
      <p:grpSpPr>
        <a:xfrm>
          <a:off x="0" y="0"/>
          <a:ext cx="0" cy="0"/>
          <a:chOff x="0" y="0"/>
          <a:chExt cx="0" cy="0"/>
        </a:xfrm>
      </p:grpSpPr>
      <p:sp>
        <p:nvSpPr>
          <p:cNvPr id="1759" name="Google Shape;1759;p25"/>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1760" name="Google Shape;1760;p25"/>
          <p:cNvSpPr txBox="1">
            <a:spLocks noGrp="1"/>
          </p:cNvSpPr>
          <p:nvPr>
            <p:ph type="body" idx="2"/>
          </p:nvPr>
        </p:nvSpPr>
        <p:spPr>
          <a:xfrm>
            <a:off x="570089" y="1428299"/>
            <a:ext cx="6618109" cy="5197353"/>
          </a:xfrm>
          <a:prstGeom prst="rect">
            <a:avLst/>
          </a:prstGeom>
          <a:noFill/>
          <a:ln>
            <a:noFill/>
          </a:ln>
        </p:spPr>
        <p:txBody>
          <a:bodyPr spcFirstLastPara="1" wrap="square" lIns="91425" tIns="45700" rIns="91425" bIns="45700" anchor="t" anchorCtr="0">
            <a:noAutofit/>
          </a:bodyPr>
          <a:lstStyle/>
          <a:p>
            <a:pPr marL="407988" lvl="0" indent="-277813" algn="l" rtl="0">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data plane</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control plane</a:t>
            </a:r>
            <a:endParaRPr/>
          </a:p>
          <a:p>
            <a:pPr marL="407988" lvl="0" indent="-277813" algn="l" rtl="0">
              <a:lnSpc>
                <a:spcPct val="90000"/>
              </a:lnSpc>
              <a:spcBef>
                <a:spcPts val="600"/>
              </a:spcBef>
              <a:spcAft>
                <a:spcPts val="0"/>
              </a:spcAft>
              <a:buClr>
                <a:srgbClr val="BFBFBF"/>
              </a:buClr>
              <a:buSzPts val="3200"/>
              <a:buChar char="▪"/>
            </a:pPr>
            <a:r>
              <a:rPr lang="en-US" sz="3200">
                <a:solidFill>
                  <a:srgbClr val="BFBFBF"/>
                </a:solidFill>
              </a:rPr>
              <a:t>What’s inside a router</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input ports, switching, output ports</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buffer management, scheduling</a:t>
            </a:r>
            <a:endParaRPr/>
          </a:p>
          <a:p>
            <a:pPr marL="407988" lvl="0" indent="-277813" algn="l" rtl="0">
              <a:lnSpc>
                <a:spcPct val="90000"/>
              </a:lnSpc>
              <a:spcBef>
                <a:spcPts val="600"/>
              </a:spcBef>
              <a:spcAft>
                <a:spcPts val="0"/>
              </a:spcAft>
              <a:buSzPts val="3200"/>
              <a:buChar char="▪"/>
            </a:pPr>
            <a:r>
              <a:rPr lang="en-US" sz="3200"/>
              <a:t>IP: the Internet Protocol</a:t>
            </a:r>
            <a:endParaRPr/>
          </a:p>
          <a:p>
            <a:pPr marL="695325" lvl="1" indent="-231775" algn="l" rtl="0">
              <a:lnSpc>
                <a:spcPct val="90000"/>
              </a:lnSpc>
              <a:spcBef>
                <a:spcPts val="400"/>
              </a:spcBef>
              <a:spcAft>
                <a:spcPts val="0"/>
              </a:spcAft>
              <a:buClr>
                <a:srgbClr val="0000A3"/>
              </a:buClr>
              <a:buSzPts val="2800"/>
              <a:buChar char="•"/>
            </a:pPr>
            <a:r>
              <a:rPr lang="en-US" sz="2800">
                <a:solidFill>
                  <a:srgbClr val="0000A3"/>
                </a:solidFill>
              </a:rPr>
              <a:t>datagram format</a:t>
            </a:r>
            <a:endParaRPr/>
          </a:p>
          <a:p>
            <a:pPr marL="695325" lvl="1" indent="-231775" algn="l" rtl="0">
              <a:lnSpc>
                <a:spcPct val="90000"/>
              </a:lnSpc>
              <a:spcBef>
                <a:spcPts val="400"/>
              </a:spcBef>
              <a:spcAft>
                <a:spcPts val="0"/>
              </a:spcAft>
              <a:buClr>
                <a:srgbClr val="0000A3"/>
              </a:buClr>
              <a:buSzPts val="2800"/>
              <a:buChar char="•"/>
            </a:pPr>
            <a:r>
              <a:rPr lang="en-US" sz="2800">
                <a:solidFill>
                  <a:srgbClr val="0000A3"/>
                </a:solidFill>
              </a:rPr>
              <a:t>addressing</a:t>
            </a:r>
            <a:endParaRPr/>
          </a:p>
          <a:p>
            <a:pPr marL="695325" lvl="1" indent="-231775" algn="l" rtl="0">
              <a:lnSpc>
                <a:spcPct val="90000"/>
              </a:lnSpc>
              <a:spcBef>
                <a:spcPts val="400"/>
              </a:spcBef>
              <a:spcAft>
                <a:spcPts val="0"/>
              </a:spcAft>
              <a:buClr>
                <a:srgbClr val="0000A3"/>
              </a:buClr>
              <a:buSzPts val="2800"/>
              <a:buChar char="•"/>
            </a:pPr>
            <a:r>
              <a:rPr lang="en-US" sz="2800"/>
              <a:t>network address translation</a:t>
            </a:r>
            <a:endParaRPr/>
          </a:p>
          <a:p>
            <a:pPr marL="695325" lvl="1" indent="-231775" algn="l" rtl="0">
              <a:lnSpc>
                <a:spcPct val="90000"/>
              </a:lnSpc>
              <a:spcBef>
                <a:spcPts val="400"/>
              </a:spcBef>
              <a:spcAft>
                <a:spcPts val="0"/>
              </a:spcAft>
              <a:buClr>
                <a:srgbClr val="0000A3"/>
              </a:buClr>
              <a:buSzPts val="2800"/>
              <a:buChar char="•"/>
            </a:pPr>
            <a:r>
              <a:rPr lang="en-US" sz="2800"/>
              <a:t>IPv6</a:t>
            </a:r>
            <a:endParaRPr/>
          </a:p>
        </p:txBody>
      </p:sp>
      <p:pic>
        <p:nvPicPr>
          <p:cNvPr id="1761" name="Google Shape;1761;p25" descr="A train crossing a bridge over a body of water&#10;&#10;Description automatically generated"/>
          <p:cNvPicPr preferRelativeResize="0"/>
          <p:nvPr/>
        </p:nvPicPr>
        <p:blipFill rotWithShape="1">
          <a:blip r:embed="rId3">
            <a:alphaModFix/>
          </a:blip>
          <a:srcRect/>
          <a:stretch/>
        </p:blipFill>
        <p:spPr>
          <a:xfrm>
            <a:off x="8015288" y="1379196"/>
            <a:ext cx="3102316" cy="2326737"/>
          </a:xfrm>
          <a:prstGeom prst="rect">
            <a:avLst/>
          </a:prstGeom>
          <a:noFill/>
          <a:ln>
            <a:noFill/>
          </a:ln>
        </p:spPr>
      </p:pic>
      <p:sp>
        <p:nvSpPr>
          <p:cNvPr id="1762" name="Google Shape;1762;p25"/>
          <p:cNvSpPr txBox="1"/>
          <p:nvPr/>
        </p:nvSpPr>
        <p:spPr>
          <a:xfrm>
            <a:off x="6186488" y="4277300"/>
            <a:ext cx="6005512" cy="1937764"/>
          </a:xfrm>
          <a:prstGeom prst="rect">
            <a:avLst/>
          </a:prstGeom>
          <a:noFill/>
          <a:ln>
            <a:noFill/>
          </a:ln>
        </p:spPr>
        <p:txBody>
          <a:bodyPr spcFirstLastPara="1" wrap="square" lIns="91425" tIns="45700" rIns="91425" bIns="45700" anchor="t" anchorCtr="0">
            <a:normAutofit lnSpcReduction="10000"/>
          </a:bodyPr>
          <a:lstStyle/>
          <a:p>
            <a:pPr marL="407988" marR="0" lvl="0" indent="-277813" algn="l" rtl="0">
              <a:lnSpc>
                <a:spcPct val="90000"/>
              </a:lnSpc>
              <a:spcBef>
                <a:spcPts val="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Generalized Forwarding, SDN</a:t>
            </a:r>
            <a:endParaRPr/>
          </a:p>
          <a:p>
            <a:pPr marL="695325" marR="0" lvl="1" indent="-231775" algn="l" rtl="0">
              <a:lnSpc>
                <a:spcPct val="90000"/>
              </a:lnSpc>
              <a:spcBef>
                <a:spcPts val="60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match+action</a:t>
            </a:r>
            <a:endParaRPr/>
          </a:p>
          <a:p>
            <a:pPr marL="695325" marR="0" lvl="1" indent="-231775" algn="l" rtl="0">
              <a:lnSpc>
                <a:spcPct val="90000"/>
              </a:lnSpc>
              <a:spcBef>
                <a:spcPts val="60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OpenFlow: match+action in action</a:t>
            </a:r>
            <a:endParaRPr/>
          </a:p>
          <a:p>
            <a:pPr marL="407988" marR="0" lvl="0" indent="-277813" algn="l" rtl="0">
              <a:lnSpc>
                <a:spcPct val="90000"/>
              </a:lnSpc>
              <a:spcBef>
                <a:spcPts val="60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Middleboxes</a:t>
            </a:r>
            <a:endParaRPr/>
          </a:p>
          <a:p>
            <a:pPr marL="695325" marR="0" lvl="1" indent="-79375" algn="l" rtl="0">
              <a:lnSpc>
                <a:spcPct val="90000"/>
              </a:lnSpc>
              <a:spcBef>
                <a:spcPts val="500"/>
              </a:spcBef>
              <a:spcAft>
                <a:spcPts val="0"/>
              </a:spcAft>
              <a:buClr>
                <a:srgbClr val="0000A8"/>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763" name="Google Shape;1763;p2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8"/>
        <p:cNvGrpSpPr/>
        <p:nvPr/>
      </p:nvGrpSpPr>
      <p:grpSpPr>
        <a:xfrm>
          <a:off x="0" y="0"/>
          <a:ext cx="0" cy="0"/>
          <a:chOff x="0" y="0"/>
          <a:chExt cx="0" cy="0"/>
        </a:xfrm>
      </p:grpSpPr>
      <p:sp>
        <p:nvSpPr>
          <p:cNvPr id="1769" name="Google Shape;1769;p26"/>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Network Layer: Internet</a:t>
            </a:r>
            <a:endParaRPr/>
          </a:p>
        </p:txBody>
      </p:sp>
      <p:sp>
        <p:nvSpPr>
          <p:cNvPr id="1770" name="Google Shape;1770;p26"/>
          <p:cNvSpPr/>
          <p:nvPr/>
        </p:nvSpPr>
        <p:spPr>
          <a:xfrm>
            <a:off x="3137317" y="2215552"/>
            <a:ext cx="7370788" cy="4076700"/>
          </a:xfrm>
          <a:prstGeom prst="rect">
            <a:avLst/>
          </a:prstGeom>
          <a:solidFill>
            <a:srgbClr val="FFFFFF"/>
          </a:solidFill>
          <a:ln w="19050" cap="flat" cmpd="sng">
            <a:solidFill>
              <a:srgbClr val="000000"/>
            </a:solidFill>
            <a:prstDash val="solid"/>
            <a:miter lim="800000"/>
            <a:headEnd type="none" w="sm" len="sm"/>
            <a:tailEnd type="none" w="sm" len="sm"/>
          </a:ln>
          <a:effectLst>
            <a:outerShdw blurRad="1651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71" name="Google Shape;1771;p26"/>
          <p:cNvSpPr txBox="1"/>
          <p:nvPr/>
        </p:nvSpPr>
        <p:spPr>
          <a:xfrm>
            <a:off x="888584" y="1413891"/>
            <a:ext cx="7534275" cy="4381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3200"/>
              <a:buFont typeface="Noto Sans Symbols"/>
              <a:buNone/>
            </a:pPr>
            <a:r>
              <a:rPr lang="en-US" sz="3200" b="0" i="0" u="none" strike="noStrike" cap="none">
                <a:solidFill>
                  <a:srgbClr val="000000"/>
                </a:solidFill>
                <a:latin typeface="Calibri"/>
                <a:ea typeface="Calibri"/>
                <a:cs typeface="Calibri"/>
                <a:sym typeface="Calibri"/>
              </a:rPr>
              <a:t>host, router network layer functions:</a:t>
            </a:r>
            <a:endParaRPr/>
          </a:p>
        </p:txBody>
      </p:sp>
      <p:cxnSp>
        <p:nvCxnSpPr>
          <p:cNvPr id="1772" name="Google Shape;1772;p26"/>
          <p:cNvCxnSpPr/>
          <p:nvPr/>
        </p:nvCxnSpPr>
        <p:spPr>
          <a:xfrm rot="10800000" flipH="1">
            <a:off x="3127792" y="5768661"/>
            <a:ext cx="7395303" cy="10828"/>
          </a:xfrm>
          <a:prstGeom prst="straightConnector1">
            <a:avLst/>
          </a:prstGeom>
          <a:noFill/>
          <a:ln w="19050" cap="flat" cmpd="sng">
            <a:solidFill>
              <a:srgbClr val="000000"/>
            </a:solidFill>
            <a:prstDash val="solid"/>
            <a:round/>
            <a:headEnd type="none" w="med" len="med"/>
            <a:tailEnd type="none" w="med" len="med"/>
          </a:ln>
        </p:spPr>
      </p:cxnSp>
      <p:cxnSp>
        <p:nvCxnSpPr>
          <p:cNvPr id="1773" name="Google Shape;1773;p26"/>
          <p:cNvCxnSpPr/>
          <p:nvPr/>
        </p:nvCxnSpPr>
        <p:spPr>
          <a:xfrm rot="10800000" flipH="1">
            <a:off x="3156367" y="5244860"/>
            <a:ext cx="7366728" cy="10754"/>
          </a:xfrm>
          <a:prstGeom prst="straightConnector1">
            <a:avLst/>
          </a:prstGeom>
          <a:noFill/>
          <a:ln w="19050" cap="flat" cmpd="sng">
            <a:solidFill>
              <a:srgbClr val="000000"/>
            </a:solidFill>
            <a:prstDash val="solid"/>
            <a:round/>
            <a:headEnd type="none" w="med" len="med"/>
            <a:tailEnd type="none" w="med" len="med"/>
          </a:ln>
        </p:spPr>
      </p:cxnSp>
      <p:grpSp>
        <p:nvGrpSpPr>
          <p:cNvPr id="1774" name="Google Shape;1774;p26"/>
          <p:cNvGrpSpPr/>
          <p:nvPr/>
        </p:nvGrpSpPr>
        <p:grpSpPr>
          <a:xfrm>
            <a:off x="7184669" y="2927915"/>
            <a:ext cx="3136903" cy="1276350"/>
            <a:chOff x="102" y="1294"/>
            <a:chExt cx="1976" cy="804"/>
          </a:xfrm>
        </p:grpSpPr>
        <p:sp>
          <p:nvSpPr>
            <p:cNvPr id="1775" name="Google Shape;1775;p26"/>
            <p:cNvSpPr/>
            <p:nvPr/>
          </p:nvSpPr>
          <p:spPr>
            <a:xfrm>
              <a:off x="102" y="1314"/>
              <a:ext cx="1976" cy="784"/>
            </a:xfrm>
            <a:prstGeom prst="rect">
              <a:avLst/>
            </a:prstGeom>
            <a:solidFill>
              <a:srgbClr val="FFFFFF"/>
            </a:solidFill>
            <a:ln w="19050" cap="flat" cmpd="sng">
              <a:solidFill>
                <a:srgbClr val="000000"/>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76" name="Google Shape;1776;p26"/>
            <p:cNvSpPr txBox="1"/>
            <p:nvPr/>
          </p:nvSpPr>
          <p:spPr>
            <a:xfrm>
              <a:off x="131" y="1294"/>
              <a:ext cx="1918" cy="7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IP protocol</a:t>
              </a:r>
              <a:endParaRPr sz="1800" b="0" i="0" u="none" strike="noStrike" cap="none">
                <a:solidFill>
                  <a:srgbClr val="000000"/>
                </a:solidFill>
                <a:latin typeface="Calibri"/>
                <a:ea typeface="Calibri"/>
                <a:cs typeface="Calibri"/>
                <a:sym typeface="Calibri"/>
              </a:endParaRPr>
            </a:p>
            <a:p>
              <a:pPr marL="0" marR="0" lvl="0" indent="-114300" algn="l" rtl="0">
                <a:lnSpc>
                  <a:spcPct val="95000"/>
                </a:lnSpc>
                <a:spcBef>
                  <a:spcPts val="0"/>
                </a:spcBef>
                <a:spcAft>
                  <a:spcPts val="0"/>
                </a:spcAft>
                <a:buClr>
                  <a:srgbClr val="0000A3"/>
                </a:buClr>
                <a:buSzPts val="1800"/>
                <a:buFont typeface="Calibri"/>
                <a:buChar char="•"/>
              </a:pPr>
              <a:r>
                <a:rPr lang="en-US" sz="1800" b="0" i="0" u="none" strike="noStrike" cap="none">
                  <a:solidFill>
                    <a:srgbClr val="000000"/>
                  </a:solidFill>
                  <a:latin typeface="Calibri"/>
                  <a:ea typeface="Calibri"/>
                  <a:cs typeface="Calibri"/>
                  <a:sym typeface="Calibri"/>
                </a:rPr>
                <a:t> datagram format</a:t>
              </a:r>
              <a:endParaRPr/>
            </a:p>
            <a:p>
              <a:pPr marL="0" marR="0" lvl="0" indent="-114300" algn="l" rtl="0">
                <a:lnSpc>
                  <a:spcPct val="95000"/>
                </a:lnSpc>
                <a:spcBef>
                  <a:spcPts val="0"/>
                </a:spcBef>
                <a:spcAft>
                  <a:spcPts val="0"/>
                </a:spcAft>
                <a:buClr>
                  <a:srgbClr val="0000A3"/>
                </a:buClr>
                <a:buSzPts val="1800"/>
                <a:buFont typeface="Calibri"/>
                <a:buChar char="•"/>
              </a:pPr>
              <a:r>
                <a:rPr lang="en-US" sz="1800" b="0" i="0" u="none" strike="noStrike" cap="none">
                  <a:solidFill>
                    <a:srgbClr val="000000"/>
                  </a:solidFill>
                  <a:latin typeface="Calibri"/>
                  <a:ea typeface="Calibri"/>
                  <a:cs typeface="Calibri"/>
                  <a:sym typeface="Calibri"/>
                </a:rPr>
                <a:t> addressing</a:t>
              </a:r>
              <a:endParaRPr/>
            </a:p>
            <a:p>
              <a:pPr marL="0" marR="0" lvl="0" indent="-114300" algn="l" rtl="0">
                <a:lnSpc>
                  <a:spcPct val="95000"/>
                </a:lnSpc>
                <a:spcBef>
                  <a:spcPts val="0"/>
                </a:spcBef>
                <a:spcAft>
                  <a:spcPts val="0"/>
                </a:spcAft>
                <a:buClr>
                  <a:srgbClr val="0000A3"/>
                </a:buClr>
                <a:buSzPts val="1800"/>
                <a:buFont typeface="Calibri"/>
                <a:buChar char="•"/>
              </a:pPr>
              <a:r>
                <a:rPr lang="en-US" sz="1800" b="0" i="0" u="none" strike="noStrike" cap="none">
                  <a:solidFill>
                    <a:srgbClr val="000000"/>
                  </a:solidFill>
                  <a:latin typeface="Calibri"/>
                  <a:ea typeface="Calibri"/>
                  <a:cs typeface="Calibri"/>
                  <a:sym typeface="Calibri"/>
                </a:rPr>
                <a:t> packet handling conventions</a:t>
              </a:r>
              <a:endParaRPr sz="2000" b="0" i="0" u="none" strike="noStrike" cap="none">
                <a:solidFill>
                  <a:srgbClr val="000000"/>
                </a:solidFill>
                <a:latin typeface="Calibri"/>
                <a:ea typeface="Calibri"/>
                <a:cs typeface="Calibri"/>
                <a:sym typeface="Calibri"/>
              </a:endParaRPr>
            </a:p>
          </p:txBody>
        </p:sp>
      </p:grpSp>
      <p:sp>
        <p:nvSpPr>
          <p:cNvPr id="1777" name="Google Shape;1777;p26"/>
          <p:cNvSpPr/>
          <p:nvPr/>
        </p:nvSpPr>
        <p:spPr>
          <a:xfrm>
            <a:off x="7723368" y="4279825"/>
            <a:ext cx="2376099" cy="885011"/>
          </a:xfrm>
          <a:prstGeom prst="rect">
            <a:avLst/>
          </a:prstGeom>
          <a:solidFill>
            <a:srgbClr val="FFFFFF"/>
          </a:solidFill>
          <a:ln w="19050" cap="flat" cmpd="sng">
            <a:solidFill>
              <a:srgbClr val="000000"/>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78" name="Google Shape;1778;p26"/>
          <p:cNvSpPr txBox="1"/>
          <p:nvPr/>
        </p:nvSpPr>
        <p:spPr>
          <a:xfrm>
            <a:off x="7779352" y="4233489"/>
            <a:ext cx="2455380" cy="969496"/>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ICMP protocol</a:t>
            </a:r>
            <a:endParaRPr/>
          </a:p>
          <a:p>
            <a:pPr marL="0" marR="0" lvl="0" indent="-114300" algn="l" rtl="0">
              <a:lnSpc>
                <a:spcPct val="95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 error reporting</a:t>
            </a:r>
            <a:endParaRPr/>
          </a:p>
          <a:p>
            <a:pPr marL="0" marR="0" lvl="0" indent="-114300" algn="l" rtl="0">
              <a:lnSpc>
                <a:spcPct val="95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 router “signaling”</a:t>
            </a:r>
            <a:endParaRPr sz="2000" b="0" i="0" u="none" strike="noStrike" cap="none">
              <a:solidFill>
                <a:srgbClr val="000000"/>
              </a:solidFill>
              <a:latin typeface="Calibri"/>
              <a:ea typeface="Calibri"/>
              <a:cs typeface="Calibri"/>
              <a:sym typeface="Calibri"/>
            </a:endParaRPr>
          </a:p>
        </p:txBody>
      </p:sp>
      <p:cxnSp>
        <p:nvCxnSpPr>
          <p:cNvPr id="1779" name="Google Shape;1779;p26"/>
          <p:cNvCxnSpPr/>
          <p:nvPr/>
        </p:nvCxnSpPr>
        <p:spPr>
          <a:xfrm rot="10800000" flipH="1">
            <a:off x="3156367" y="2825510"/>
            <a:ext cx="7366728" cy="10754"/>
          </a:xfrm>
          <a:prstGeom prst="straightConnector1">
            <a:avLst/>
          </a:prstGeom>
          <a:noFill/>
          <a:ln w="19050" cap="flat" cmpd="sng">
            <a:solidFill>
              <a:srgbClr val="000000"/>
            </a:solidFill>
            <a:prstDash val="solid"/>
            <a:round/>
            <a:headEnd type="none" w="med" len="med"/>
            <a:tailEnd type="none" w="med" len="med"/>
          </a:ln>
        </p:spPr>
      </p:cxnSp>
      <p:sp>
        <p:nvSpPr>
          <p:cNvPr id="1780" name="Google Shape;1780;p26"/>
          <p:cNvSpPr txBox="1"/>
          <p:nvPr/>
        </p:nvSpPr>
        <p:spPr>
          <a:xfrm>
            <a:off x="5347325" y="2318922"/>
            <a:ext cx="283763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8080"/>
              </a:buClr>
              <a:buSzPts val="2000"/>
              <a:buFont typeface="Calibri"/>
              <a:buNone/>
            </a:pPr>
            <a:r>
              <a:rPr lang="en-US" sz="2000" b="0" i="0" u="none" strike="noStrike" cap="none">
                <a:solidFill>
                  <a:srgbClr val="808080"/>
                </a:solidFill>
                <a:latin typeface="Calibri"/>
                <a:ea typeface="Calibri"/>
                <a:cs typeface="Calibri"/>
                <a:sym typeface="Calibri"/>
              </a:rPr>
              <a:t>transport layer: TCP, UDP</a:t>
            </a:r>
            <a:endParaRPr sz="2000" b="0" i="0" u="none" strike="noStrike" cap="none">
              <a:solidFill>
                <a:srgbClr val="000000"/>
              </a:solidFill>
              <a:latin typeface="Calibri"/>
              <a:ea typeface="Calibri"/>
              <a:cs typeface="Calibri"/>
              <a:sym typeface="Calibri"/>
            </a:endParaRPr>
          </a:p>
        </p:txBody>
      </p:sp>
      <p:sp>
        <p:nvSpPr>
          <p:cNvPr id="1781" name="Google Shape;1781;p26"/>
          <p:cNvSpPr txBox="1"/>
          <p:nvPr/>
        </p:nvSpPr>
        <p:spPr>
          <a:xfrm>
            <a:off x="6161947" y="5335692"/>
            <a:ext cx="112883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8080"/>
              </a:buClr>
              <a:buSzPts val="2000"/>
              <a:buFont typeface="Calibri"/>
              <a:buNone/>
            </a:pPr>
            <a:r>
              <a:rPr lang="en-US" sz="2000" b="0" i="0" u="none" strike="noStrike" cap="none">
                <a:solidFill>
                  <a:srgbClr val="808080"/>
                </a:solidFill>
                <a:latin typeface="Calibri"/>
                <a:ea typeface="Calibri"/>
                <a:cs typeface="Calibri"/>
                <a:sym typeface="Calibri"/>
              </a:rPr>
              <a:t>link layer</a:t>
            </a:r>
            <a:endParaRPr sz="2000" b="0" i="0" u="none" strike="noStrike" cap="none">
              <a:solidFill>
                <a:srgbClr val="000000"/>
              </a:solidFill>
              <a:latin typeface="Calibri"/>
              <a:ea typeface="Calibri"/>
              <a:cs typeface="Calibri"/>
              <a:sym typeface="Calibri"/>
            </a:endParaRPr>
          </a:p>
        </p:txBody>
      </p:sp>
      <p:sp>
        <p:nvSpPr>
          <p:cNvPr id="1782" name="Google Shape;1782;p26"/>
          <p:cNvSpPr txBox="1"/>
          <p:nvPr/>
        </p:nvSpPr>
        <p:spPr>
          <a:xfrm>
            <a:off x="6039527" y="5844577"/>
            <a:ext cx="159530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8080"/>
              </a:buClr>
              <a:buSzPts val="2000"/>
              <a:buFont typeface="Calibri"/>
              <a:buNone/>
            </a:pPr>
            <a:r>
              <a:rPr lang="en-US" sz="2000" b="0" i="0" u="none" strike="noStrike" cap="none">
                <a:solidFill>
                  <a:srgbClr val="808080"/>
                </a:solidFill>
                <a:latin typeface="Calibri"/>
                <a:ea typeface="Calibri"/>
                <a:cs typeface="Calibri"/>
                <a:sym typeface="Calibri"/>
              </a:rPr>
              <a:t>physical layer</a:t>
            </a:r>
            <a:endParaRPr sz="2000" b="0" i="0" u="none" strike="noStrike" cap="none">
              <a:solidFill>
                <a:srgbClr val="000000"/>
              </a:solidFill>
              <a:latin typeface="Calibri"/>
              <a:ea typeface="Calibri"/>
              <a:cs typeface="Calibri"/>
              <a:sym typeface="Calibri"/>
            </a:endParaRPr>
          </a:p>
        </p:txBody>
      </p:sp>
      <p:sp>
        <p:nvSpPr>
          <p:cNvPr id="1783" name="Google Shape;1783;p26"/>
          <p:cNvSpPr txBox="1"/>
          <p:nvPr/>
        </p:nvSpPr>
        <p:spPr>
          <a:xfrm>
            <a:off x="1664488" y="3618902"/>
            <a:ext cx="1406154" cy="95410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CC0000"/>
              </a:buClr>
              <a:buSzPts val="2800"/>
              <a:buFont typeface="Calibri"/>
              <a:buNone/>
            </a:pPr>
            <a:r>
              <a:rPr lang="en-US" sz="2800" b="0" i="0" u="none" strike="noStrike" cap="none">
                <a:solidFill>
                  <a:srgbClr val="CC0000"/>
                </a:solidFill>
                <a:latin typeface="Calibri"/>
                <a:ea typeface="Calibri"/>
                <a:cs typeface="Calibri"/>
                <a:sym typeface="Calibri"/>
              </a:rPr>
              <a:t>network</a:t>
            </a:r>
            <a:endParaRPr/>
          </a:p>
          <a:p>
            <a:pPr marL="0" marR="0" lvl="0" indent="0" algn="r" rtl="0">
              <a:lnSpc>
                <a:spcPct val="100000"/>
              </a:lnSpc>
              <a:spcBef>
                <a:spcPts val="0"/>
              </a:spcBef>
              <a:spcAft>
                <a:spcPts val="0"/>
              </a:spcAft>
              <a:buClr>
                <a:srgbClr val="CC0000"/>
              </a:buClr>
              <a:buSzPts val="2800"/>
              <a:buFont typeface="Calibri"/>
              <a:buNone/>
            </a:pPr>
            <a:r>
              <a:rPr lang="en-US" sz="2800" b="0" i="0" u="none" strike="noStrike" cap="none">
                <a:solidFill>
                  <a:srgbClr val="CC0000"/>
                </a:solidFill>
                <a:latin typeface="Calibri"/>
                <a:ea typeface="Calibri"/>
                <a:cs typeface="Calibri"/>
                <a:sym typeface="Calibri"/>
              </a:rPr>
              <a:t>layer</a:t>
            </a:r>
            <a:endParaRPr sz="2000" b="0" i="0" u="none" strike="noStrike" cap="none">
              <a:solidFill>
                <a:srgbClr val="CC0000"/>
              </a:solidFill>
              <a:latin typeface="Calibri"/>
              <a:ea typeface="Calibri"/>
              <a:cs typeface="Calibri"/>
              <a:sym typeface="Calibri"/>
            </a:endParaRPr>
          </a:p>
        </p:txBody>
      </p:sp>
      <p:cxnSp>
        <p:nvCxnSpPr>
          <p:cNvPr id="1784" name="Google Shape;1784;p26"/>
          <p:cNvCxnSpPr/>
          <p:nvPr/>
        </p:nvCxnSpPr>
        <p:spPr>
          <a:xfrm rot="10800000">
            <a:off x="2880142" y="2845789"/>
            <a:ext cx="0" cy="742950"/>
          </a:xfrm>
          <a:prstGeom prst="straightConnector1">
            <a:avLst/>
          </a:prstGeom>
          <a:noFill/>
          <a:ln w="28575" cap="flat" cmpd="sng">
            <a:solidFill>
              <a:srgbClr val="CC0000"/>
            </a:solidFill>
            <a:prstDash val="solid"/>
            <a:round/>
            <a:headEnd type="none" w="med" len="med"/>
            <a:tailEnd type="triangle" w="med" len="med"/>
          </a:ln>
        </p:spPr>
      </p:cxnSp>
      <p:cxnSp>
        <p:nvCxnSpPr>
          <p:cNvPr id="1785" name="Google Shape;1785;p26"/>
          <p:cNvCxnSpPr/>
          <p:nvPr/>
        </p:nvCxnSpPr>
        <p:spPr>
          <a:xfrm>
            <a:off x="2894578" y="4512664"/>
            <a:ext cx="0" cy="742950"/>
          </a:xfrm>
          <a:prstGeom prst="straightConnector1">
            <a:avLst/>
          </a:prstGeom>
          <a:noFill/>
          <a:ln w="28575" cap="flat" cmpd="sng">
            <a:solidFill>
              <a:srgbClr val="CC0000"/>
            </a:solidFill>
            <a:prstDash val="solid"/>
            <a:round/>
            <a:headEnd type="none" w="med" len="med"/>
            <a:tailEnd type="triangle" w="med" len="med"/>
          </a:ln>
        </p:spPr>
      </p:cxnSp>
      <p:grpSp>
        <p:nvGrpSpPr>
          <p:cNvPr id="1786" name="Google Shape;1786;p26"/>
          <p:cNvGrpSpPr/>
          <p:nvPr/>
        </p:nvGrpSpPr>
        <p:grpSpPr>
          <a:xfrm>
            <a:off x="3407866" y="3093438"/>
            <a:ext cx="3656521" cy="1988228"/>
            <a:chOff x="3407866" y="3093438"/>
            <a:chExt cx="3656521" cy="1988228"/>
          </a:xfrm>
        </p:grpSpPr>
        <p:grpSp>
          <p:nvGrpSpPr>
            <p:cNvPr id="1787" name="Google Shape;1787;p26"/>
            <p:cNvGrpSpPr/>
            <p:nvPr/>
          </p:nvGrpSpPr>
          <p:grpSpPr>
            <a:xfrm>
              <a:off x="5731569" y="3657572"/>
              <a:ext cx="1332818" cy="1171575"/>
              <a:chOff x="3972" y="2910"/>
              <a:chExt cx="649" cy="738"/>
            </a:xfrm>
          </p:grpSpPr>
          <p:sp>
            <p:nvSpPr>
              <p:cNvPr id="1788" name="Google Shape;1788;p26"/>
              <p:cNvSpPr/>
              <p:nvPr/>
            </p:nvSpPr>
            <p:spPr>
              <a:xfrm>
                <a:off x="3996" y="2910"/>
                <a:ext cx="582" cy="738"/>
              </a:xfrm>
              <a:prstGeom prst="rect">
                <a:avLst/>
              </a:prstGeom>
              <a:solidFill>
                <a:srgbClr val="FFFFFF"/>
              </a:solidFill>
              <a:ln w="19050" cap="flat" cmpd="sng">
                <a:solidFill>
                  <a:srgbClr val="000000"/>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89" name="Google Shape;1789;p26"/>
              <p:cNvSpPr txBox="1"/>
              <p:nvPr/>
            </p:nvSpPr>
            <p:spPr>
              <a:xfrm>
                <a:off x="3972" y="3071"/>
                <a:ext cx="649" cy="4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forwarding</a:t>
                </a:r>
                <a:endParaRPr/>
              </a:p>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table</a:t>
                </a:r>
                <a:endParaRPr/>
              </a:p>
            </p:txBody>
          </p:sp>
          <p:cxnSp>
            <p:nvCxnSpPr>
              <p:cNvPr id="1790" name="Google Shape;1790;p26"/>
              <p:cNvCxnSpPr/>
              <p:nvPr/>
            </p:nvCxnSpPr>
            <p:spPr>
              <a:xfrm>
                <a:off x="4065" y="2994"/>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1" name="Google Shape;1791;p26"/>
              <p:cNvCxnSpPr/>
              <p:nvPr/>
            </p:nvCxnSpPr>
            <p:spPr>
              <a:xfrm>
                <a:off x="4071" y="3048"/>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2" name="Google Shape;1792;p26"/>
              <p:cNvCxnSpPr/>
              <p:nvPr/>
            </p:nvCxnSpPr>
            <p:spPr>
              <a:xfrm>
                <a:off x="4074" y="3102"/>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3" name="Google Shape;1793;p26"/>
              <p:cNvCxnSpPr/>
              <p:nvPr/>
            </p:nvCxnSpPr>
            <p:spPr>
              <a:xfrm>
                <a:off x="4065" y="3477"/>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4" name="Google Shape;1794;p26"/>
              <p:cNvCxnSpPr/>
              <p:nvPr/>
            </p:nvCxnSpPr>
            <p:spPr>
              <a:xfrm>
                <a:off x="4068" y="3528"/>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5" name="Google Shape;1795;p26"/>
              <p:cNvCxnSpPr/>
              <p:nvPr/>
            </p:nvCxnSpPr>
            <p:spPr>
              <a:xfrm>
                <a:off x="4071" y="3579"/>
                <a:ext cx="435" cy="0"/>
              </a:xfrm>
              <a:prstGeom prst="straightConnector1">
                <a:avLst/>
              </a:prstGeom>
              <a:noFill/>
              <a:ln w="19050" cap="flat" cmpd="sng">
                <a:solidFill>
                  <a:srgbClr val="000000"/>
                </a:solidFill>
                <a:prstDash val="solid"/>
                <a:round/>
                <a:headEnd type="none" w="med" len="med"/>
                <a:tailEnd type="none" w="med" len="med"/>
              </a:ln>
            </p:spPr>
          </p:cxnSp>
        </p:grpSp>
        <p:sp>
          <p:nvSpPr>
            <p:cNvPr id="1796" name="Google Shape;1796;p26"/>
            <p:cNvSpPr/>
            <p:nvPr/>
          </p:nvSpPr>
          <p:spPr>
            <a:xfrm>
              <a:off x="3407866" y="3093438"/>
              <a:ext cx="2048551" cy="1988228"/>
            </a:xfrm>
            <a:prstGeom prst="rect">
              <a:avLst/>
            </a:prstGeom>
            <a:solidFill>
              <a:srgbClr val="FFFFFF"/>
            </a:solidFill>
            <a:ln w="19050" cap="flat" cmpd="sng">
              <a:solidFill>
                <a:srgbClr val="000000"/>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97" name="Google Shape;1797;p26"/>
            <p:cNvSpPr txBox="1"/>
            <p:nvPr/>
          </p:nvSpPr>
          <p:spPr>
            <a:xfrm>
              <a:off x="3446596" y="3128879"/>
              <a:ext cx="2125210" cy="1846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Path-selection  algorithms: </a:t>
              </a:r>
              <a:r>
                <a:rPr lang="en-US" sz="2000" b="0" i="0" u="none" strike="noStrike" cap="none">
                  <a:solidFill>
                    <a:srgbClr val="000000"/>
                  </a:solidFill>
                  <a:latin typeface="Calibri"/>
                  <a:ea typeface="Calibri"/>
                  <a:cs typeface="Calibri"/>
                  <a:sym typeface="Calibri"/>
                </a:rPr>
                <a:t>implemented in </a:t>
              </a:r>
              <a:endParaRPr/>
            </a:p>
            <a:p>
              <a:pPr marL="228600" marR="0" lvl="0" indent="-171450" algn="l" rtl="0">
                <a:lnSpc>
                  <a:spcPct val="100000"/>
                </a:lnSpc>
                <a:spcBef>
                  <a:spcPts val="0"/>
                </a:spcBef>
                <a:spcAft>
                  <a:spcPts val="0"/>
                </a:spcAft>
                <a:buClr>
                  <a:srgbClr val="0000A3"/>
                </a:buClr>
                <a:buSzPts val="1800"/>
                <a:buFont typeface="Arial"/>
                <a:buChar char="•"/>
              </a:pPr>
              <a:r>
                <a:rPr lang="en-US" sz="1800" b="0" i="0" u="none" strike="noStrike" cap="none">
                  <a:solidFill>
                    <a:srgbClr val="000000"/>
                  </a:solidFill>
                  <a:latin typeface="Calibri"/>
                  <a:ea typeface="Calibri"/>
                  <a:cs typeface="Calibri"/>
                  <a:sym typeface="Calibri"/>
                </a:rPr>
                <a:t>routing protocols (OSPF, BGP)</a:t>
              </a:r>
              <a:endParaRPr/>
            </a:p>
            <a:p>
              <a:pPr marL="228600" marR="0" lvl="0" indent="-171450" algn="l" rtl="0">
                <a:lnSpc>
                  <a:spcPct val="100000"/>
                </a:lnSpc>
                <a:spcBef>
                  <a:spcPts val="0"/>
                </a:spcBef>
                <a:spcAft>
                  <a:spcPts val="0"/>
                </a:spcAft>
                <a:buClr>
                  <a:srgbClr val="0000A3"/>
                </a:buClr>
                <a:buSzPts val="1800"/>
                <a:buFont typeface="Arial"/>
                <a:buChar char="•"/>
              </a:pPr>
              <a:r>
                <a:rPr lang="en-US" sz="1800" b="0" i="0" u="none" strike="noStrike" cap="none">
                  <a:solidFill>
                    <a:srgbClr val="000000"/>
                  </a:solidFill>
                  <a:latin typeface="Calibri"/>
                  <a:ea typeface="Calibri"/>
                  <a:cs typeface="Calibri"/>
                  <a:sym typeface="Calibri"/>
                </a:rPr>
                <a:t>SDN controller</a:t>
              </a:r>
              <a:endParaRPr sz="2000" b="0" i="0" u="none" strike="noStrike" cap="none">
                <a:solidFill>
                  <a:srgbClr val="000000"/>
                </a:solidFill>
                <a:latin typeface="Calibri"/>
                <a:ea typeface="Calibri"/>
                <a:cs typeface="Calibri"/>
                <a:sym typeface="Calibri"/>
              </a:endParaRPr>
            </a:p>
          </p:txBody>
        </p:sp>
        <p:sp>
          <p:nvSpPr>
            <p:cNvPr id="1798" name="Google Shape;1798;p26"/>
            <p:cNvSpPr/>
            <p:nvPr/>
          </p:nvSpPr>
          <p:spPr>
            <a:xfrm rot="5400000">
              <a:off x="5728412" y="2923460"/>
              <a:ext cx="479687" cy="868680"/>
            </a:xfrm>
            <a:prstGeom prst="bentArrow">
              <a:avLst>
                <a:gd name="adj1" fmla="val 25000"/>
                <a:gd name="adj2" fmla="val 25000"/>
                <a:gd name="adj3" fmla="val 25000"/>
                <a:gd name="adj4" fmla="val 4375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799" name="Google Shape;1799;p2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6"/>
                                        </p:tgtEl>
                                        <p:attrNameLst>
                                          <p:attrName>style.visibility</p:attrName>
                                        </p:attrNameLst>
                                      </p:cBhvr>
                                      <p:to>
                                        <p:strVal val="visible"/>
                                      </p:to>
                                    </p:set>
                                    <p:animEffect transition="in" filter="fade">
                                      <p:cBhvr>
                                        <p:cTn id="7" dur="500"/>
                                        <p:tgtEl>
                                          <p:spTgt spid="17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4"/>
                                        </p:tgtEl>
                                        <p:attrNameLst>
                                          <p:attrName>style.visibility</p:attrName>
                                        </p:attrNameLst>
                                      </p:cBhvr>
                                      <p:to>
                                        <p:strVal val="visible"/>
                                      </p:to>
                                    </p:set>
                                    <p:animEffect transition="in" filter="fade">
                                      <p:cBhvr>
                                        <p:cTn id="12" dur="500"/>
                                        <p:tgtEl>
                                          <p:spTgt spid="17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7"/>
                                        </p:tgtEl>
                                        <p:attrNameLst>
                                          <p:attrName>style.visibility</p:attrName>
                                        </p:attrNameLst>
                                      </p:cBhvr>
                                      <p:to>
                                        <p:strVal val="visible"/>
                                      </p:to>
                                    </p:set>
                                    <p:animEffect transition="in" filter="fade">
                                      <p:cBhvr>
                                        <p:cTn id="17" dur="500"/>
                                        <p:tgtEl>
                                          <p:spTgt spid="1777"/>
                                        </p:tgtEl>
                                      </p:cBhvr>
                                    </p:animEffect>
                                  </p:childTnLst>
                                </p:cTn>
                              </p:par>
                              <p:par>
                                <p:cTn id="18" presetID="10" presetClass="entr" presetSubtype="0" fill="hold" nodeType="withEffect">
                                  <p:stCondLst>
                                    <p:cond delay="0"/>
                                  </p:stCondLst>
                                  <p:childTnLst>
                                    <p:set>
                                      <p:cBhvr>
                                        <p:cTn id="19" dur="1" fill="hold">
                                          <p:stCondLst>
                                            <p:cond delay="0"/>
                                          </p:stCondLst>
                                        </p:cTn>
                                        <p:tgtEl>
                                          <p:spTgt spid="1778"/>
                                        </p:tgtEl>
                                        <p:attrNameLst>
                                          <p:attrName>style.visibility</p:attrName>
                                        </p:attrNameLst>
                                      </p:cBhvr>
                                      <p:to>
                                        <p:strVal val="visible"/>
                                      </p:to>
                                    </p:set>
                                    <p:animEffect transition="in" filter="fade">
                                      <p:cBhvr>
                                        <p:cTn id="20" dur="500"/>
                                        <p:tgtEl>
                                          <p:spTgt spid="1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27"/>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Datagram format</a:t>
            </a:r>
            <a:endParaRPr/>
          </a:p>
        </p:txBody>
      </p:sp>
      <p:grpSp>
        <p:nvGrpSpPr>
          <p:cNvPr id="1806" name="Google Shape;1806;p27"/>
          <p:cNvGrpSpPr/>
          <p:nvPr/>
        </p:nvGrpSpPr>
        <p:grpSpPr>
          <a:xfrm>
            <a:off x="4441383" y="1263416"/>
            <a:ext cx="4040188" cy="5326062"/>
            <a:chOff x="1929" y="607"/>
            <a:chExt cx="2545" cy="3355"/>
          </a:xfrm>
        </p:grpSpPr>
        <p:sp>
          <p:nvSpPr>
            <p:cNvPr id="1807" name="Google Shape;1807;p27"/>
            <p:cNvSpPr/>
            <p:nvPr/>
          </p:nvSpPr>
          <p:spPr>
            <a:xfrm>
              <a:off x="1980" y="935"/>
              <a:ext cx="2489" cy="3027"/>
            </a:xfrm>
            <a:prstGeom prst="rect">
              <a:avLst/>
            </a:prstGeom>
            <a:solidFill>
              <a:srgbClr val="FFFFFF"/>
            </a:solidFill>
            <a:ln w="19050" cap="flat" cmpd="sng">
              <a:solidFill>
                <a:srgbClr val="000000"/>
              </a:solidFill>
              <a:prstDash val="solid"/>
              <a:miter lim="800000"/>
              <a:headEnd type="none" w="sm" len="sm"/>
              <a:tailEnd type="none" w="sm" len="sm"/>
            </a:ln>
            <a:effectLst>
              <a:outerShdw blurRad="1397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08" name="Google Shape;1808;p27"/>
            <p:cNvSpPr txBox="1"/>
            <p:nvPr/>
          </p:nvSpPr>
          <p:spPr>
            <a:xfrm>
              <a:off x="1954" y="973"/>
              <a:ext cx="316"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ver</a:t>
              </a:r>
              <a:endParaRPr sz="2400" b="0" i="0" u="none" strike="noStrike" cap="none">
                <a:solidFill>
                  <a:srgbClr val="000000"/>
                </a:solidFill>
                <a:latin typeface="Arial"/>
                <a:ea typeface="Arial"/>
                <a:cs typeface="Arial"/>
                <a:sym typeface="Arial"/>
              </a:endParaRPr>
            </a:p>
          </p:txBody>
        </p:sp>
        <p:sp>
          <p:nvSpPr>
            <p:cNvPr id="1809" name="Google Shape;1809;p27"/>
            <p:cNvSpPr txBox="1"/>
            <p:nvPr/>
          </p:nvSpPr>
          <p:spPr>
            <a:xfrm>
              <a:off x="3529" y="1012"/>
              <a:ext cx="508"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length</a:t>
              </a:r>
              <a:endParaRPr/>
            </a:p>
          </p:txBody>
        </p:sp>
        <p:cxnSp>
          <p:nvCxnSpPr>
            <p:cNvPr id="1810" name="Google Shape;1810;p27"/>
            <p:cNvCxnSpPr/>
            <p:nvPr/>
          </p:nvCxnSpPr>
          <p:spPr>
            <a:xfrm>
              <a:off x="1988" y="1261"/>
              <a:ext cx="2486" cy="3"/>
            </a:xfrm>
            <a:prstGeom prst="straightConnector1">
              <a:avLst/>
            </a:prstGeom>
            <a:noFill/>
            <a:ln w="19050" cap="flat" cmpd="sng">
              <a:solidFill>
                <a:srgbClr val="000000"/>
              </a:solidFill>
              <a:prstDash val="solid"/>
              <a:round/>
              <a:headEnd type="none" w="med" len="med"/>
              <a:tailEnd type="none" w="med" len="med"/>
            </a:ln>
          </p:spPr>
        </p:cxnSp>
        <p:cxnSp>
          <p:nvCxnSpPr>
            <p:cNvPr id="1811" name="Google Shape;1811;p27"/>
            <p:cNvCxnSpPr/>
            <p:nvPr/>
          </p:nvCxnSpPr>
          <p:spPr>
            <a:xfrm rot="10800000">
              <a:off x="3210" y="941"/>
              <a:ext cx="0" cy="319"/>
            </a:xfrm>
            <a:prstGeom prst="straightConnector1">
              <a:avLst/>
            </a:prstGeom>
            <a:noFill/>
            <a:ln w="19050" cap="flat" cmpd="sng">
              <a:solidFill>
                <a:srgbClr val="000000"/>
              </a:solidFill>
              <a:prstDash val="solid"/>
              <a:round/>
              <a:headEnd type="none" w="med" len="med"/>
              <a:tailEnd type="none" w="med" len="med"/>
            </a:ln>
          </p:spPr>
        </p:cxnSp>
        <p:sp>
          <p:nvSpPr>
            <p:cNvPr id="1812" name="Google Shape;1812;p27"/>
            <p:cNvSpPr txBox="1"/>
            <p:nvPr/>
          </p:nvSpPr>
          <p:spPr>
            <a:xfrm>
              <a:off x="2922" y="607"/>
              <a:ext cx="540"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32 bits</a:t>
              </a:r>
              <a:endParaRPr sz="2400" b="0" i="0" u="none" strike="noStrike" cap="none">
                <a:solidFill>
                  <a:srgbClr val="000000"/>
                </a:solidFill>
                <a:latin typeface="Arial"/>
                <a:ea typeface="Arial"/>
                <a:cs typeface="Arial"/>
                <a:sym typeface="Arial"/>
              </a:endParaRPr>
            </a:p>
          </p:txBody>
        </p:sp>
        <p:cxnSp>
          <p:nvCxnSpPr>
            <p:cNvPr id="1813" name="Google Shape;1813;p27"/>
            <p:cNvCxnSpPr/>
            <p:nvPr/>
          </p:nvCxnSpPr>
          <p:spPr>
            <a:xfrm>
              <a:off x="3552" y="762"/>
              <a:ext cx="899" cy="3"/>
            </a:xfrm>
            <a:prstGeom prst="straightConnector1">
              <a:avLst/>
            </a:prstGeom>
            <a:noFill/>
            <a:ln w="19050" cap="flat" cmpd="sng">
              <a:solidFill>
                <a:srgbClr val="000000"/>
              </a:solidFill>
              <a:prstDash val="solid"/>
              <a:round/>
              <a:headEnd type="none" w="med" len="med"/>
              <a:tailEnd type="triangle" w="med" len="med"/>
            </a:ln>
          </p:spPr>
        </p:cxnSp>
        <p:cxnSp>
          <p:nvCxnSpPr>
            <p:cNvPr id="1814" name="Google Shape;1814;p27"/>
            <p:cNvCxnSpPr/>
            <p:nvPr/>
          </p:nvCxnSpPr>
          <p:spPr>
            <a:xfrm rot="10800000">
              <a:off x="1972" y="769"/>
              <a:ext cx="845" cy="0"/>
            </a:xfrm>
            <a:prstGeom prst="straightConnector1">
              <a:avLst/>
            </a:prstGeom>
            <a:noFill/>
            <a:ln w="19050" cap="flat" cmpd="sng">
              <a:solidFill>
                <a:srgbClr val="000000"/>
              </a:solidFill>
              <a:prstDash val="solid"/>
              <a:round/>
              <a:headEnd type="none" w="med" len="med"/>
              <a:tailEnd type="triangle" w="med" len="med"/>
            </a:ln>
          </p:spPr>
        </p:cxnSp>
        <p:sp>
          <p:nvSpPr>
            <p:cNvPr id="1815" name="Google Shape;1815;p27"/>
            <p:cNvSpPr txBox="1"/>
            <p:nvPr/>
          </p:nvSpPr>
          <p:spPr>
            <a:xfrm>
              <a:off x="2578" y="2943"/>
              <a:ext cx="1351" cy="8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payload data </a:t>
              </a:r>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(variable length,</a:t>
              </a:r>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typically a TCP </a:t>
              </a:r>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or UDP segment)</a:t>
              </a:r>
              <a:endParaRPr sz="2400" b="0" i="0" u="none" strike="noStrike" cap="none">
                <a:solidFill>
                  <a:srgbClr val="000000"/>
                </a:solidFill>
                <a:latin typeface="Arial"/>
                <a:ea typeface="Arial"/>
                <a:cs typeface="Arial"/>
                <a:sym typeface="Arial"/>
              </a:endParaRPr>
            </a:p>
          </p:txBody>
        </p:sp>
        <p:sp>
          <p:nvSpPr>
            <p:cNvPr id="1816" name="Google Shape;1816;p27"/>
            <p:cNvSpPr txBox="1"/>
            <p:nvPr/>
          </p:nvSpPr>
          <p:spPr>
            <a:xfrm>
              <a:off x="1929" y="1320"/>
              <a:ext cx="1356"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16-bit identifier</a:t>
              </a:r>
              <a:endParaRPr sz="2000" b="0" i="0" u="none" strike="noStrike" cap="none">
                <a:solidFill>
                  <a:srgbClr val="000000"/>
                </a:solidFill>
                <a:latin typeface="Arial"/>
                <a:ea typeface="Arial"/>
                <a:cs typeface="Arial"/>
                <a:sym typeface="Arial"/>
              </a:endParaRPr>
            </a:p>
          </p:txBody>
        </p:sp>
        <p:cxnSp>
          <p:nvCxnSpPr>
            <p:cNvPr id="1817" name="Google Shape;1817;p27"/>
            <p:cNvCxnSpPr/>
            <p:nvPr/>
          </p:nvCxnSpPr>
          <p:spPr>
            <a:xfrm>
              <a:off x="1984" y="2205"/>
              <a:ext cx="2489" cy="0"/>
            </a:xfrm>
            <a:prstGeom prst="straightConnector1">
              <a:avLst/>
            </a:prstGeom>
            <a:noFill/>
            <a:ln w="19050" cap="flat" cmpd="sng">
              <a:solidFill>
                <a:srgbClr val="000000"/>
              </a:solidFill>
              <a:prstDash val="solid"/>
              <a:round/>
              <a:headEnd type="none" w="med" len="med"/>
              <a:tailEnd type="none" w="med" len="med"/>
            </a:ln>
          </p:spPr>
        </p:cxnSp>
        <p:cxnSp>
          <p:nvCxnSpPr>
            <p:cNvPr id="1818" name="Google Shape;1818;p27"/>
            <p:cNvCxnSpPr/>
            <p:nvPr/>
          </p:nvCxnSpPr>
          <p:spPr>
            <a:xfrm>
              <a:off x="1984" y="2505"/>
              <a:ext cx="2489" cy="0"/>
            </a:xfrm>
            <a:prstGeom prst="straightConnector1">
              <a:avLst/>
            </a:prstGeom>
            <a:noFill/>
            <a:ln w="19050" cap="flat" cmpd="sng">
              <a:solidFill>
                <a:srgbClr val="000000"/>
              </a:solidFill>
              <a:prstDash val="solid"/>
              <a:round/>
              <a:headEnd type="none" w="med" len="med"/>
              <a:tailEnd type="none" w="med" len="med"/>
            </a:ln>
          </p:spPr>
        </p:cxnSp>
        <p:sp>
          <p:nvSpPr>
            <p:cNvPr id="1819" name="Google Shape;1819;p27"/>
            <p:cNvSpPr txBox="1"/>
            <p:nvPr/>
          </p:nvSpPr>
          <p:spPr>
            <a:xfrm>
              <a:off x="3464" y="1549"/>
              <a:ext cx="804"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header</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checksum</a:t>
              </a:r>
              <a:endParaRPr/>
            </a:p>
          </p:txBody>
        </p:sp>
        <p:sp>
          <p:nvSpPr>
            <p:cNvPr id="1820" name="Google Shape;1820;p27"/>
            <p:cNvSpPr txBox="1"/>
            <p:nvPr/>
          </p:nvSpPr>
          <p:spPr>
            <a:xfrm>
              <a:off x="2008" y="1531"/>
              <a:ext cx="548"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time to</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live</a:t>
              </a:r>
              <a:endParaRPr/>
            </a:p>
          </p:txBody>
        </p:sp>
        <p:sp>
          <p:nvSpPr>
            <p:cNvPr id="1821" name="Google Shape;1821;p27"/>
            <p:cNvSpPr txBox="1"/>
            <p:nvPr/>
          </p:nvSpPr>
          <p:spPr>
            <a:xfrm>
              <a:off x="2539" y="1959"/>
              <a:ext cx="1328" cy="23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source IP address</a:t>
              </a:r>
              <a:endParaRPr sz="2400" b="0" i="0" u="none" strike="noStrike" cap="none">
                <a:solidFill>
                  <a:srgbClr val="000000"/>
                </a:solidFill>
                <a:latin typeface="Arial"/>
                <a:ea typeface="Arial"/>
                <a:cs typeface="Arial"/>
                <a:sym typeface="Arial"/>
              </a:endParaRPr>
            </a:p>
          </p:txBody>
        </p:sp>
        <p:sp>
          <p:nvSpPr>
            <p:cNvPr id="1822" name="Google Shape;1822;p27"/>
            <p:cNvSpPr txBox="1"/>
            <p:nvPr/>
          </p:nvSpPr>
          <p:spPr>
            <a:xfrm>
              <a:off x="2222" y="907"/>
              <a:ext cx="476"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head.</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len</a:t>
              </a:r>
              <a:endParaRPr sz="2400" b="0" i="0" u="none" strike="noStrike" cap="none">
                <a:solidFill>
                  <a:srgbClr val="000000"/>
                </a:solidFill>
                <a:latin typeface="Arial"/>
                <a:ea typeface="Arial"/>
                <a:cs typeface="Arial"/>
                <a:sym typeface="Arial"/>
              </a:endParaRPr>
            </a:p>
          </p:txBody>
        </p:sp>
        <p:sp>
          <p:nvSpPr>
            <p:cNvPr id="1823" name="Google Shape;1823;p27"/>
            <p:cNvSpPr txBox="1"/>
            <p:nvPr/>
          </p:nvSpPr>
          <p:spPr>
            <a:xfrm>
              <a:off x="2646" y="901"/>
              <a:ext cx="572"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type of</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service</a:t>
              </a:r>
              <a:endParaRPr sz="2400" b="0" i="0" u="none" strike="noStrike" cap="none">
                <a:solidFill>
                  <a:srgbClr val="000000"/>
                </a:solidFill>
                <a:latin typeface="Arial"/>
                <a:ea typeface="Arial"/>
                <a:cs typeface="Arial"/>
                <a:sym typeface="Arial"/>
              </a:endParaRPr>
            </a:p>
          </p:txBody>
        </p:sp>
        <p:cxnSp>
          <p:nvCxnSpPr>
            <p:cNvPr id="1824" name="Google Shape;1824;p27"/>
            <p:cNvCxnSpPr/>
            <p:nvPr/>
          </p:nvCxnSpPr>
          <p:spPr>
            <a:xfrm rot="10800000">
              <a:off x="2646" y="938"/>
              <a:ext cx="0" cy="319"/>
            </a:xfrm>
            <a:prstGeom prst="straightConnector1">
              <a:avLst/>
            </a:prstGeom>
            <a:noFill/>
            <a:ln w="19050" cap="flat" cmpd="sng">
              <a:solidFill>
                <a:srgbClr val="000000"/>
              </a:solidFill>
              <a:prstDash val="solid"/>
              <a:round/>
              <a:headEnd type="none" w="med" len="med"/>
              <a:tailEnd type="none" w="med" len="med"/>
            </a:ln>
          </p:spPr>
        </p:cxnSp>
        <p:cxnSp>
          <p:nvCxnSpPr>
            <p:cNvPr id="1825" name="Google Shape;1825;p27"/>
            <p:cNvCxnSpPr/>
            <p:nvPr/>
          </p:nvCxnSpPr>
          <p:spPr>
            <a:xfrm rot="10800000">
              <a:off x="2259" y="944"/>
              <a:ext cx="0" cy="319"/>
            </a:xfrm>
            <a:prstGeom prst="straightConnector1">
              <a:avLst/>
            </a:prstGeom>
            <a:noFill/>
            <a:ln w="19050" cap="flat" cmpd="sng">
              <a:solidFill>
                <a:srgbClr val="000000"/>
              </a:solidFill>
              <a:prstDash val="solid"/>
              <a:round/>
              <a:headEnd type="none" w="med" len="med"/>
              <a:tailEnd type="none" w="med" len="med"/>
            </a:ln>
          </p:spPr>
        </p:cxnSp>
        <p:cxnSp>
          <p:nvCxnSpPr>
            <p:cNvPr id="1826" name="Google Shape;1826;p27"/>
            <p:cNvCxnSpPr/>
            <p:nvPr/>
          </p:nvCxnSpPr>
          <p:spPr>
            <a:xfrm rot="10800000">
              <a:off x="3210" y="1265"/>
              <a:ext cx="0" cy="319"/>
            </a:xfrm>
            <a:prstGeom prst="straightConnector1">
              <a:avLst/>
            </a:prstGeom>
            <a:noFill/>
            <a:ln w="19050" cap="flat" cmpd="sng">
              <a:solidFill>
                <a:srgbClr val="000000"/>
              </a:solidFill>
              <a:prstDash val="solid"/>
              <a:round/>
              <a:headEnd type="none" w="med" len="med"/>
              <a:tailEnd type="none" w="med" len="med"/>
            </a:ln>
          </p:spPr>
        </p:cxnSp>
        <p:sp>
          <p:nvSpPr>
            <p:cNvPr id="1827" name="Google Shape;1827;p27"/>
            <p:cNvSpPr txBox="1"/>
            <p:nvPr/>
          </p:nvSpPr>
          <p:spPr>
            <a:xfrm>
              <a:off x="3117" y="1314"/>
              <a:ext cx="486"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flgs</a:t>
              </a:r>
              <a:endParaRPr sz="2000" b="0" i="0" u="none" strike="noStrike" cap="none">
                <a:solidFill>
                  <a:srgbClr val="000000"/>
                </a:solidFill>
                <a:latin typeface="Arial"/>
                <a:ea typeface="Arial"/>
                <a:cs typeface="Arial"/>
                <a:sym typeface="Arial"/>
              </a:endParaRPr>
            </a:p>
          </p:txBody>
        </p:sp>
        <p:cxnSp>
          <p:nvCxnSpPr>
            <p:cNvPr id="1828" name="Google Shape;1828;p27"/>
            <p:cNvCxnSpPr/>
            <p:nvPr/>
          </p:nvCxnSpPr>
          <p:spPr>
            <a:xfrm rot="10800000">
              <a:off x="3504" y="1259"/>
              <a:ext cx="0" cy="319"/>
            </a:xfrm>
            <a:prstGeom prst="straightConnector1">
              <a:avLst/>
            </a:prstGeom>
            <a:noFill/>
            <a:ln w="19050" cap="flat" cmpd="sng">
              <a:solidFill>
                <a:srgbClr val="000000"/>
              </a:solidFill>
              <a:prstDash val="solid"/>
              <a:round/>
              <a:headEnd type="none" w="med" len="med"/>
              <a:tailEnd type="none" w="med" len="med"/>
            </a:ln>
          </p:spPr>
        </p:cxnSp>
        <p:sp>
          <p:nvSpPr>
            <p:cNvPr id="1829" name="Google Shape;1829;p27"/>
            <p:cNvSpPr txBox="1"/>
            <p:nvPr/>
          </p:nvSpPr>
          <p:spPr>
            <a:xfrm>
              <a:off x="3531" y="1230"/>
              <a:ext cx="900"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fragment</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offset</a:t>
              </a:r>
              <a:endParaRPr sz="2000" b="0" i="0" u="none" strike="noStrike" cap="none">
                <a:solidFill>
                  <a:srgbClr val="000000"/>
                </a:solidFill>
                <a:latin typeface="Arial"/>
                <a:ea typeface="Arial"/>
                <a:cs typeface="Arial"/>
                <a:sym typeface="Arial"/>
              </a:endParaRPr>
            </a:p>
          </p:txBody>
        </p:sp>
        <p:cxnSp>
          <p:nvCxnSpPr>
            <p:cNvPr id="1830" name="Google Shape;1830;p27"/>
            <p:cNvCxnSpPr/>
            <p:nvPr/>
          </p:nvCxnSpPr>
          <p:spPr>
            <a:xfrm>
              <a:off x="1984" y="1581"/>
              <a:ext cx="2489" cy="0"/>
            </a:xfrm>
            <a:prstGeom prst="straightConnector1">
              <a:avLst/>
            </a:prstGeom>
            <a:noFill/>
            <a:ln w="19050" cap="flat" cmpd="sng">
              <a:solidFill>
                <a:srgbClr val="000000"/>
              </a:solidFill>
              <a:prstDash val="solid"/>
              <a:round/>
              <a:headEnd type="none" w="med" len="med"/>
              <a:tailEnd type="none" w="med" len="med"/>
            </a:ln>
          </p:spPr>
        </p:cxnSp>
        <p:cxnSp>
          <p:nvCxnSpPr>
            <p:cNvPr id="1831" name="Google Shape;1831;p27"/>
            <p:cNvCxnSpPr/>
            <p:nvPr/>
          </p:nvCxnSpPr>
          <p:spPr>
            <a:xfrm rot="10800000">
              <a:off x="3210" y="1583"/>
              <a:ext cx="0" cy="319"/>
            </a:xfrm>
            <a:prstGeom prst="straightConnector1">
              <a:avLst/>
            </a:prstGeom>
            <a:noFill/>
            <a:ln w="19050" cap="flat" cmpd="sng">
              <a:solidFill>
                <a:srgbClr val="000000"/>
              </a:solidFill>
              <a:prstDash val="solid"/>
              <a:round/>
              <a:headEnd type="none" w="med" len="med"/>
              <a:tailEnd type="none" w="med" len="med"/>
            </a:ln>
          </p:spPr>
        </p:cxnSp>
        <p:cxnSp>
          <p:nvCxnSpPr>
            <p:cNvPr id="1832" name="Google Shape;1832;p27"/>
            <p:cNvCxnSpPr/>
            <p:nvPr/>
          </p:nvCxnSpPr>
          <p:spPr>
            <a:xfrm>
              <a:off x="1972" y="1905"/>
              <a:ext cx="2489" cy="0"/>
            </a:xfrm>
            <a:prstGeom prst="straightConnector1">
              <a:avLst/>
            </a:prstGeom>
            <a:noFill/>
            <a:ln w="19050" cap="flat" cmpd="sng">
              <a:solidFill>
                <a:srgbClr val="000000"/>
              </a:solidFill>
              <a:prstDash val="solid"/>
              <a:round/>
              <a:headEnd type="none" w="med" len="med"/>
              <a:tailEnd type="none" w="med" len="med"/>
            </a:ln>
          </p:spPr>
        </p:cxnSp>
        <p:sp>
          <p:nvSpPr>
            <p:cNvPr id="1833" name="Google Shape;1833;p27"/>
            <p:cNvSpPr txBox="1"/>
            <p:nvPr/>
          </p:nvSpPr>
          <p:spPr>
            <a:xfrm>
              <a:off x="2668" y="1525"/>
              <a:ext cx="484"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upper</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layer</a:t>
              </a:r>
              <a:endParaRPr/>
            </a:p>
          </p:txBody>
        </p:sp>
        <p:cxnSp>
          <p:nvCxnSpPr>
            <p:cNvPr id="1834" name="Google Shape;1834;p27"/>
            <p:cNvCxnSpPr/>
            <p:nvPr/>
          </p:nvCxnSpPr>
          <p:spPr>
            <a:xfrm rot="10800000">
              <a:off x="2610" y="1589"/>
              <a:ext cx="0" cy="319"/>
            </a:xfrm>
            <a:prstGeom prst="straightConnector1">
              <a:avLst/>
            </a:prstGeom>
            <a:noFill/>
            <a:ln w="19050" cap="flat" cmpd="sng">
              <a:solidFill>
                <a:srgbClr val="000000"/>
              </a:solidFill>
              <a:prstDash val="solid"/>
              <a:round/>
              <a:headEnd type="none" w="med" len="med"/>
              <a:tailEnd type="none" w="med" len="med"/>
            </a:ln>
          </p:spPr>
        </p:cxnSp>
        <p:sp>
          <p:nvSpPr>
            <p:cNvPr id="1835" name="Google Shape;1835;p27"/>
            <p:cNvSpPr txBox="1"/>
            <p:nvPr/>
          </p:nvSpPr>
          <p:spPr>
            <a:xfrm>
              <a:off x="2450" y="2235"/>
              <a:ext cx="1554" cy="23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IP address</a:t>
              </a:r>
              <a:endParaRPr sz="2400" b="0" i="0" u="none" strike="noStrike" cap="none">
                <a:solidFill>
                  <a:srgbClr val="000000"/>
                </a:solidFill>
                <a:latin typeface="Arial"/>
                <a:ea typeface="Arial"/>
                <a:cs typeface="Arial"/>
                <a:sym typeface="Arial"/>
              </a:endParaRPr>
            </a:p>
          </p:txBody>
        </p:sp>
        <p:cxnSp>
          <p:nvCxnSpPr>
            <p:cNvPr id="1836" name="Google Shape;1836;p27"/>
            <p:cNvCxnSpPr/>
            <p:nvPr/>
          </p:nvCxnSpPr>
          <p:spPr>
            <a:xfrm>
              <a:off x="1984" y="2787"/>
              <a:ext cx="2489" cy="0"/>
            </a:xfrm>
            <a:prstGeom prst="straightConnector1">
              <a:avLst/>
            </a:prstGeom>
            <a:noFill/>
            <a:ln w="19050" cap="flat" cmpd="sng">
              <a:solidFill>
                <a:srgbClr val="000000"/>
              </a:solidFill>
              <a:prstDash val="solid"/>
              <a:round/>
              <a:headEnd type="none" w="med" len="med"/>
              <a:tailEnd type="none" w="med" len="med"/>
            </a:ln>
          </p:spPr>
        </p:cxnSp>
        <p:sp>
          <p:nvSpPr>
            <p:cNvPr id="1837" name="Google Shape;1837;p27"/>
            <p:cNvSpPr txBox="1"/>
            <p:nvPr/>
          </p:nvSpPr>
          <p:spPr>
            <a:xfrm>
              <a:off x="2673" y="2529"/>
              <a:ext cx="1060"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options (if any)</a:t>
              </a:r>
              <a:endParaRPr sz="2400" b="0" i="0" u="none" strike="noStrike" cap="none">
                <a:solidFill>
                  <a:srgbClr val="000000"/>
                </a:solidFill>
                <a:latin typeface="Arial"/>
                <a:ea typeface="Arial"/>
                <a:cs typeface="Arial"/>
                <a:sym typeface="Arial"/>
              </a:endParaRPr>
            </a:p>
          </p:txBody>
        </p:sp>
      </p:grpSp>
      <p:grpSp>
        <p:nvGrpSpPr>
          <p:cNvPr id="1838" name="Google Shape;1838;p27"/>
          <p:cNvGrpSpPr/>
          <p:nvPr/>
        </p:nvGrpSpPr>
        <p:grpSpPr>
          <a:xfrm>
            <a:off x="1064770" y="1650761"/>
            <a:ext cx="3598863" cy="369886"/>
            <a:chOff x="-198" y="851"/>
            <a:chExt cx="2267" cy="233"/>
          </a:xfrm>
        </p:grpSpPr>
        <p:sp>
          <p:nvSpPr>
            <p:cNvPr id="1839" name="Google Shape;1839;p27"/>
            <p:cNvSpPr txBox="1"/>
            <p:nvPr/>
          </p:nvSpPr>
          <p:spPr>
            <a:xfrm>
              <a:off x="-198" y="851"/>
              <a:ext cx="1965" cy="23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 protocol version number</a:t>
              </a:r>
              <a:endParaRPr sz="1000" b="0" i="0" u="none" strike="noStrike" cap="none">
                <a:solidFill>
                  <a:srgbClr val="000000"/>
                </a:solidFill>
                <a:latin typeface="Arial"/>
                <a:ea typeface="Arial"/>
                <a:cs typeface="Arial"/>
                <a:sym typeface="Arial"/>
              </a:endParaRPr>
            </a:p>
          </p:txBody>
        </p:sp>
        <p:cxnSp>
          <p:nvCxnSpPr>
            <p:cNvPr id="1840" name="Google Shape;1840;p27"/>
            <p:cNvCxnSpPr/>
            <p:nvPr/>
          </p:nvCxnSpPr>
          <p:spPr>
            <a:xfrm>
              <a:off x="1740" y="996"/>
              <a:ext cx="329" cy="0"/>
            </a:xfrm>
            <a:prstGeom prst="straightConnector1">
              <a:avLst/>
            </a:prstGeom>
            <a:noFill/>
            <a:ln w="19050" cap="flat" cmpd="sng">
              <a:solidFill>
                <a:srgbClr val="C00000"/>
              </a:solidFill>
              <a:prstDash val="solid"/>
              <a:round/>
              <a:headEnd type="none" w="med" len="med"/>
              <a:tailEnd type="none" w="med" len="med"/>
            </a:ln>
          </p:spPr>
        </p:cxnSp>
      </p:grpSp>
      <p:grpSp>
        <p:nvGrpSpPr>
          <p:cNvPr id="1841" name="Google Shape;1841;p27"/>
          <p:cNvGrpSpPr/>
          <p:nvPr/>
        </p:nvGrpSpPr>
        <p:grpSpPr>
          <a:xfrm>
            <a:off x="1228282" y="2004782"/>
            <a:ext cx="3817939" cy="369888"/>
            <a:chOff x="-95" y="1074"/>
            <a:chExt cx="2405" cy="233"/>
          </a:xfrm>
        </p:grpSpPr>
        <p:sp>
          <p:nvSpPr>
            <p:cNvPr id="1842" name="Google Shape;1842;p27"/>
            <p:cNvSpPr txBox="1"/>
            <p:nvPr/>
          </p:nvSpPr>
          <p:spPr>
            <a:xfrm>
              <a:off x="-95" y="1074"/>
              <a:ext cx="1855" cy="23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header length(bytes)</a:t>
              </a:r>
              <a:endParaRPr sz="1000" b="0" i="0" u="none" strike="noStrike" cap="none">
                <a:solidFill>
                  <a:srgbClr val="000000"/>
                </a:solidFill>
                <a:latin typeface="Arial"/>
                <a:ea typeface="Arial"/>
                <a:cs typeface="Arial"/>
                <a:sym typeface="Arial"/>
              </a:endParaRPr>
            </a:p>
          </p:txBody>
        </p:sp>
        <p:cxnSp>
          <p:nvCxnSpPr>
            <p:cNvPr id="1843" name="Google Shape;1843;p27"/>
            <p:cNvCxnSpPr/>
            <p:nvPr/>
          </p:nvCxnSpPr>
          <p:spPr>
            <a:xfrm>
              <a:off x="1748" y="1184"/>
              <a:ext cx="562" cy="0"/>
            </a:xfrm>
            <a:prstGeom prst="straightConnector1">
              <a:avLst/>
            </a:prstGeom>
            <a:noFill/>
            <a:ln w="19050" cap="flat" cmpd="sng">
              <a:solidFill>
                <a:srgbClr val="C00000"/>
              </a:solidFill>
              <a:prstDash val="solid"/>
              <a:round/>
              <a:headEnd type="none" w="med" len="med"/>
              <a:tailEnd type="none" w="med" len="med"/>
            </a:ln>
          </p:spPr>
        </p:cxnSp>
      </p:grpSp>
      <p:grpSp>
        <p:nvGrpSpPr>
          <p:cNvPr id="1844" name="Google Shape;1844;p27"/>
          <p:cNvGrpSpPr/>
          <p:nvPr/>
        </p:nvGrpSpPr>
        <p:grpSpPr>
          <a:xfrm>
            <a:off x="151955" y="3111541"/>
            <a:ext cx="5535615" cy="1247776"/>
            <a:chOff x="-773" y="1434"/>
            <a:chExt cx="3487" cy="786"/>
          </a:xfrm>
        </p:grpSpPr>
        <p:sp>
          <p:nvSpPr>
            <p:cNvPr id="1845" name="Google Shape;1845;p27"/>
            <p:cNvSpPr txBox="1"/>
            <p:nvPr/>
          </p:nvSpPr>
          <p:spPr>
            <a:xfrm>
              <a:off x="-773" y="1987"/>
              <a:ext cx="2568" cy="23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upper layer protocol </a:t>
              </a:r>
              <a:r>
                <a:rPr lang="en-US" sz="1600" b="0" i="0" u="none" strike="noStrike" cap="none">
                  <a:solidFill>
                    <a:srgbClr val="000000"/>
                  </a:solidFill>
                  <a:latin typeface="Arial"/>
                  <a:ea typeface="Arial"/>
                  <a:cs typeface="Arial"/>
                  <a:sym typeface="Arial"/>
                </a:rPr>
                <a:t>(e.g., TCP or UDP)</a:t>
              </a:r>
              <a:endParaRPr sz="1800" b="0" i="0" u="none" strike="noStrike" cap="none">
                <a:solidFill>
                  <a:srgbClr val="000000"/>
                </a:solidFill>
                <a:latin typeface="Arial"/>
                <a:ea typeface="Arial"/>
                <a:cs typeface="Arial"/>
                <a:sym typeface="Arial"/>
              </a:endParaRPr>
            </a:p>
          </p:txBody>
        </p:sp>
        <p:cxnSp>
          <p:nvCxnSpPr>
            <p:cNvPr id="1846" name="Google Shape;1846;p27"/>
            <p:cNvCxnSpPr/>
            <p:nvPr/>
          </p:nvCxnSpPr>
          <p:spPr>
            <a:xfrm rot="10800000" flipH="1">
              <a:off x="1766" y="1434"/>
              <a:ext cx="948" cy="672"/>
            </a:xfrm>
            <a:prstGeom prst="straightConnector1">
              <a:avLst/>
            </a:prstGeom>
            <a:noFill/>
            <a:ln w="19050" cap="flat" cmpd="sng">
              <a:solidFill>
                <a:srgbClr val="C00000"/>
              </a:solidFill>
              <a:prstDash val="solid"/>
              <a:round/>
              <a:headEnd type="none" w="med" len="med"/>
              <a:tailEnd type="none" w="med" len="med"/>
            </a:ln>
          </p:spPr>
        </p:cxnSp>
      </p:grpSp>
      <p:grpSp>
        <p:nvGrpSpPr>
          <p:cNvPr id="1847" name="Google Shape;1847;p27"/>
          <p:cNvGrpSpPr/>
          <p:nvPr/>
        </p:nvGrpSpPr>
        <p:grpSpPr>
          <a:xfrm>
            <a:off x="8102158" y="1652352"/>
            <a:ext cx="2322512" cy="641350"/>
            <a:chOff x="4235" y="852"/>
            <a:chExt cx="1463" cy="404"/>
          </a:xfrm>
        </p:grpSpPr>
        <p:sp>
          <p:nvSpPr>
            <p:cNvPr id="1848" name="Google Shape;1848;p27"/>
            <p:cNvSpPr txBox="1"/>
            <p:nvPr/>
          </p:nvSpPr>
          <p:spPr>
            <a:xfrm>
              <a:off x="4662" y="852"/>
              <a:ext cx="1036" cy="4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total datagram</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length (bytes)</a:t>
              </a:r>
              <a:endParaRPr/>
            </a:p>
          </p:txBody>
        </p:sp>
        <p:cxnSp>
          <p:nvCxnSpPr>
            <p:cNvPr id="1849" name="Google Shape;1849;p27"/>
            <p:cNvCxnSpPr/>
            <p:nvPr/>
          </p:nvCxnSpPr>
          <p:spPr>
            <a:xfrm rot="10800000">
              <a:off x="4235" y="1149"/>
              <a:ext cx="429" cy="0"/>
            </a:xfrm>
            <a:prstGeom prst="straightConnector1">
              <a:avLst/>
            </a:prstGeom>
            <a:noFill/>
            <a:ln w="19050" cap="flat" cmpd="sng">
              <a:solidFill>
                <a:srgbClr val="C00000"/>
              </a:solidFill>
              <a:prstDash val="solid"/>
              <a:round/>
              <a:headEnd type="none" w="med" len="med"/>
              <a:tailEnd type="none" w="med" len="med"/>
            </a:ln>
          </p:spPr>
        </p:cxnSp>
      </p:grpSp>
      <p:grpSp>
        <p:nvGrpSpPr>
          <p:cNvPr id="1850" name="Google Shape;1850;p27"/>
          <p:cNvGrpSpPr/>
          <p:nvPr/>
        </p:nvGrpSpPr>
        <p:grpSpPr>
          <a:xfrm>
            <a:off x="2323661" y="2060348"/>
            <a:ext cx="3378202" cy="1452568"/>
            <a:chOff x="595" y="1109"/>
            <a:chExt cx="2128" cy="915"/>
          </a:xfrm>
        </p:grpSpPr>
        <p:sp>
          <p:nvSpPr>
            <p:cNvPr id="1851" name="Google Shape;1851;p27"/>
            <p:cNvSpPr txBox="1"/>
            <p:nvPr/>
          </p:nvSpPr>
          <p:spPr>
            <a:xfrm>
              <a:off x="595" y="1307"/>
              <a:ext cx="1202" cy="7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“type” of service:</a:t>
              </a:r>
              <a:endParaRPr/>
            </a:p>
            <a:p>
              <a:pPr marL="285750" marR="0" lvl="0" indent="-165100" algn="l" rtl="0">
                <a:lnSpc>
                  <a:spcPct val="100000"/>
                </a:lnSpc>
                <a:spcBef>
                  <a:spcPts val="0"/>
                </a:spcBef>
                <a:spcAft>
                  <a:spcPts val="0"/>
                </a:spcAft>
                <a:buClr>
                  <a:srgbClr val="0000A8"/>
                </a:buClr>
                <a:buSzPts val="1600"/>
                <a:buFont typeface="Noto Sans Symbols"/>
                <a:buChar char="▪"/>
              </a:pPr>
              <a:r>
                <a:rPr lang="en-US" sz="1600" b="0" i="0" u="none" strike="noStrike" cap="none">
                  <a:solidFill>
                    <a:srgbClr val="000000"/>
                  </a:solidFill>
                  <a:latin typeface="Arial"/>
                  <a:ea typeface="Arial"/>
                  <a:cs typeface="Arial"/>
                  <a:sym typeface="Arial"/>
                </a:rPr>
                <a:t>diffserv (0:5)</a:t>
              </a:r>
              <a:endParaRPr/>
            </a:p>
            <a:p>
              <a:pPr marL="285750" marR="0" lvl="0" indent="-165100" algn="l" rtl="0">
                <a:lnSpc>
                  <a:spcPct val="100000"/>
                </a:lnSpc>
                <a:spcBef>
                  <a:spcPts val="0"/>
                </a:spcBef>
                <a:spcAft>
                  <a:spcPts val="0"/>
                </a:spcAft>
                <a:buClr>
                  <a:srgbClr val="0000A8"/>
                </a:buClr>
                <a:buSzPts val="1600"/>
                <a:buFont typeface="Noto Sans Symbols"/>
                <a:buChar char="▪"/>
              </a:pPr>
              <a:r>
                <a:rPr lang="en-US" sz="1600" b="0" i="0" u="none" strike="noStrike" cap="none">
                  <a:solidFill>
                    <a:srgbClr val="000000"/>
                  </a:solidFill>
                  <a:latin typeface="Arial"/>
                  <a:ea typeface="Arial"/>
                  <a:cs typeface="Arial"/>
                  <a:sym typeface="Arial"/>
                </a:rPr>
                <a:t>ECN (6:7)</a:t>
              </a:r>
              <a:endParaRPr/>
            </a:p>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p:txBody>
        </p:sp>
        <p:cxnSp>
          <p:nvCxnSpPr>
            <p:cNvPr id="1852" name="Google Shape;1852;p27"/>
            <p:cNvCxnSpPr/>
            <p:nvPr/>
          </p:nvCxnSpPr>
          <p:spPr>
            <a:xfrm rot="10800000" flipH="1">
              <a:off x="1746" y="1109"/>
              <a:ext cx="977" cy="320"/>
            </a:xfrm>
            <a:prstGeom prst="straightConnector1">
              <a:avLst/>
            </a:prstGeom>
            <a:noFill/>
            <a:ln w="19050" cap="flat" cmpd="sng">
              <a:solidFill>
                <a:srgbClr val="C00000"/>
              </a:solidFill>
              <a:prstDash val="solid"/>
              <a:round/>
              <a:headEnd type="none" w="med" len="med"/>
              <a:tailEnd type="none" w="med" len="med"/>
            </a:ln>
          </p:spPr>
        </p:cxnSp>
      </p:grpSp>
      <p:grpSp>
        <p:nvGrpSpPr>
          <p:cNvPr id="1853" name="Google Shape;1853;p27"/>
          <p:cNvGrpSpPr/>
          <p:nvPr/>
        </p:nvGrpSpPr>
        <p:grpSpPr>
          <a:xfrm>
            <a:off x="6330509" y="2273066"/>
            <a:ext cx="4110038" cy="646113"/>
            <a:chOff x="3119" y="1243"/>
            <a:chExt cx="2589" cy="407"/>
          </a:xfrm>
        </p:grpSpPr>
        <p:sp>
          <p:nvSpPr>
            <p:cNvPr id="1854" name="Google Shape;1854;p27"/>
            <p:cNvSpPr txBox="1"/>
            <p:nvPr/>
          </p:nvSpPr>
          <p:spPr>
            <a:xfrm>
              <a:off x="4663" y="1243"/>
              <a:ext cx="1045" cy="4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fragmentation/</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reassembly</a:t>
              </a:r>
              <a:endParaRPr/>
            </a:p>
          </p:txBody>
        </p:sp>
        <p:cxnSp>
          <p:nvCxnSpPr>
            <p:cNvPr id="1855" name="Google Shape;1855;p27"/>
            <p:cNvCxnSpPr/>
            <p:nvPr/>
          </p:nvCxnSpPr>
          <p:spPr>
            <a:xfrm flipH="1">
              <a:off x="3443" y="1358"/>
              <a:ext cx="1228" cy="177"/>
            </a:xfrm>
            <a:prstGeom prst="straightConnector1">
              <a:avLst/>
            </a:prstGeom>
            <a:noFill/>
            <a:ln w="19050" cap="flat" cmpd="sng">
              <a:solidFill>
                <a:srgbClr val="C00000"/>
              </a:solidFill>
              <a:prstDash val="solid"/>
              <a:round/>
              <a:headEnd type="none" w="med" len="med"/>
              <a:tailEnd type="none" w="med" len="med"/>
            </a:ln>
          </p:spPr>
        </p:cxnSp>
        <p:cxnSp>
          <p:nvCxnSpPr>
            <p:cNvPr id="1856" name="Google Shape;1856;p27"/>
            <p:cNvCxnSpPr/>
            <p:nvPr/>
          </p:nvCxnSpPr>
          <p:spPr>
            <a:xfrm rot="10800000">
              <a:off x="4301" y="1349"/>
              <a:ext cx="381" cy="2"/>
            </a:xfrm>
            <a:prstGeom prst="straightConnector1">
              <a:avLst/>
            </a:prstGeom>
            <a:noFill/>
            <a:ln w="19050" cap="flat" cmpd="sng">
              <a:solidFill>
                <a:srgbClr val="C00000"/>
              </a:solidFill>
              <a:prstDash val="solid"/>
              <a:round/>
              <a:headEnd type="none" w="med" len="med"/>
              <a:tailEnd type="none" w="med" len="med"/>
            </a:ln>
          </p:spPr>
        </p:cxnSp>
        <p:cxnSp>
          <p:nvCxnSpPr>
            <p:cNvPr id="1857" name="Google Shape;1857;p27"/>
            <p:cNvCxnSpPr/>
            <p:nvPr/>
          </p:nvCxnSpPr>
          <p:spPr>
            <a:xfrm flipH="1">
              <a:off x="3119" y="1354"/>
              <a:ext cx="1555" cy="103"/>
            </a:xfrm>
            <a:prstGeom prst="straightConnector1">
              <a:avLst/>
            </a:prstGeom>
            <a:noFill/>
            <a:ln w="19050" cap="flat" cmpd="sng">
              <a:solidFill>
                <a:srgbClr val="C00000"/>
              </a:solidFill>
              <a:prstDash val="solid"/>
              <a:round/>
              <a:headEnd type="none" w="med" len="med"/>
              <a:tailEnd type="none" w="med" len="med"/>
            </a:ln>
          </p:spPr>
        </p:cxnSp>
      </p:grpSp>
      <p:grpSp>
        <p:nvGrpSpPr>
          <p:cNvPr id="1858" name="Google Shape;1858;p27"/>
          <p:cNvGrpSpPr/>
          <p:nvPr/>
        </p:nvGrpSpPr>
        <p:grpSpPr>
          <a:xfrm>
            <a:off x="786919" y="3200477"/>
            <a:ext cx="3975103" cy="723900"/>
            <a:chOff x="-366" y="1483"/>
            <a:chExt cx="2504" cy="456"/>
          </a:xfrm>
        </p:grpSpPr>
        <p:sp>
          <p:nvSpPr>
            <p:cNvPr id="1859" name="Google Shape;1859;p27"/>
            <p:cNvSpPr txBox="1"/>
            <p:nvPr/>
          </p:nvSpPr>
          <p:spPr>
            <a:xfrm>
              <a:off x="-366" y="1551"/>
              <a:ext cx="2144" cy="38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TTL: remaining  max hops</a:t>
              </a:r>
              <a:endParaRPr/>
            </a:p>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(decremented at each router)</a:t>
              </a:r>
              <a:endParaRPr/>
            </a:p>
          </p:txBody>
        </p:sp>
        <p:cxnSp>
          <p:nvCxnSpPr>
            <p:cNvPr id="1860" name="Google Shape;1860;p27"/>
            <p:cNvCxnSpPr/>
            <p:nvPr/>
          </p:nvCxnSpPr>
          <p:spPr>
            <a:xfrm rot="10800000" flipH="1">
              <a:off x="1753" y="1483"/>
              <a:ext cx="385" cy="277"/>
            </a:xfrm>
            <a:prstGeom prst="straightConnector1">
              <a:avLst/>
            </a:prstGeom>
            <a:noFill/>
            <a:ln w="19050" cap="flat" cmpd="sng">
              <a:solidFill>
                <a:srgbClr val="C00000"/>
              </a:solidFill>
              <a:prstDash val="solid"/>
              <a:round/>
              <a:headEnd type="none" w="med" len="med"/>
              <a:tailEnd type="none" w="med" len="med"/>
            </a:ln>
          </p:spPr>
        </p:cxnSp>
      </p:grpSp>
      <p:grpSp>
        <p:nvGrpSpPr>
          <p:cNvPr id="1861" name="Google Shape;1861;p27"/>
          <p:cNvGrpSpPr/>
          <p:nvPr/>
        </p:nvGrpSpPr>
        <p:grpSpPr>
          <a:xfrm>
            <a:off x="1134317" y="4446414"/>
            <a:ext cx="2823045" cy="2083632"/>
            <a:chOff x="419725" y="4467070"/>
            <a:chExt cx="2823045" cy="2083632"/>
          </a:xfrm>
        </p:grpSpPr>
        <p:sp>
          <p:nvSpPr>
            <p:cNvPr id="1862" name="Google Shape;1862;p27"/>
            <p:cNvSpPr/>
            <p:nvPr/>
          </p:nvSpPr>
          <p:spPr>
            <a:xfrm>
              <a:off x="437293" y="4954788"/>
              <a:ext cx="2805477" cy="1465471"/>
            </a:xfrm>
            <a:prstGeom prst="rect">
              <a:avLst/>
            </a:prstGeom>
            <a:noFill/>
            <a:ln>
              <a:noFill/>
            </a:ln>
          </p:spPr>
          <p:txBody>
            <a:bodyPr spcFirstLastPara="1" wrap="square" lIns="91425" tIns="45700" rIns="91425" bIns="45700" anchor="t" anchorCtr="0">
              <a:noAutofit/>
            </a:bodyPr>
            <a:lstStyle/>
            <a:p>
              <a:pPr marL="342900" marR="0" lvl="0" indent="-223837" algn="l" rtl="0">
                <a:lnSpc>
                  <a:spcPct val="85000"/>
                </a:lnSpc>
                <a:spcBef>
                  <a:spcPts val="0"/>
                </a:spcBef>
                <a:spcAft>
                  <a:spcPts val="0"/>
                </a:spcAft>
                <a:buClr>
                  <a:srgbClr val="0000A3"/>
                </a:buClr>
                <a:buSzPts val="2000"/>
                <a:buFont typeface="Noto Sans Symbols"/>
                <a:buChar char="▪"/>
              </a:pPr>
              <a:r>
                <a:rPr lang="en-US" sz="2000" b="0" i="0" u="none" strike="noStrike" cap="none">
                  <a:solidFill>
                    <a:srgbClr val="000000"/>
                  </a:solidFill>
                  <a:latin typeface="Arial"/>
                  <a:ea typeface="Arial"/>
                  <a:cs typeface="Arial"/>
                  <a:sym typeface="Arial"/>
                </a:rPr>
                <a:t>20 bytes of TCP</a:t>
              </a:r>
              <a:endParaRPr/>
            </a:p>
            <a:p>
              <a:pPr marL="342900" marR="0" lvl="0" indent="-223837" algn="l" rtl="0">
                <a:lnSpc>
                  <a:spcPct val="85000"/>
                </a:lnSpc>
                <a:spcBef>
                  <a:spcPts val="400"/>
                </a:spcBef>
                <a:spcAft>
                  <a:spcPts val="0"/>
                </a:spcAft>
                <a:buClr>
                  <a:srgbClr val="0000A3"/>
                </a:buClr>
                <a:buSzPts val="2000"/>
                <a:buFont typeface="Noto Sans Symbols"/>
                <a:buChar char="▪"/>
              </a:pPr>
              <a:r>
                <a:rPr lang="en-US" sz="2000" b="0" i="0" u="none" strike="noStrike" cap="none">
                  <a:solidFill>
                    <a:srgbClr val="000000"/>
                  </a:solidFill>
                  <a:latin typeface="Arial"/>
                  <a:ea typeface="Arial"/>
                  <a:cs typeface="Arial"/>
                  <a:sym typeface="Arial"/>
                </a:rPr>
                <a:t>20 bytes of IP</a:t>
              </a:r>
              <a:endParaRPr/>
            </a:p>
            <a:p>
              <a:pPr marL="342900" marR="0" lvl="0" indent="-223837" algn="l" rtl="0">
                <a:lnSpc>
                  <a:spcPct val="95000"/>
                </a:lnSpc>
                <a:spcBef>
                  <a:spcPts val="400"/>
                </a:spcBef>
                <a:spcAft>
                  <a:spcPts val="0"/>
                </a:spcAft>
                <a:buClr>
                  <a:srgbClr val="0000A3"/>
                </a:buClr>
                <a:buSzPts val="2000"/>
                <a:buFont typeface="Noto Sans Symbols"/>
                <a:buChar char="▪"/>
              </a:pPr>
              <a:r>
                <a:rPr lang="en-US" sz="2000" b="0" i="0" u="none" strike="noStrike" cap="none">
                  <a:solidFill>
                    <a:srgbClr val="000000"/>
                  </a:solidFill>
                  <a:latin typeface="Arial"/>
                  <a:ea typeface="Arial"/>
                  <a:cs typeface="Arial"/>
                  <a:sym typeface="Arial"/>
                </a:rPr>
                <a:t>= 40 bytes + app layer overhead for TCP+IP</a:t>
              </a:r>
              <a:endParaRPr/>
            </a:p>
          </p:txBody>
        </p:sp>
        <p:sp>
          <p:nvSpPr>
            <p:cNvPr id="1863" name="Google Shape;1863;p27"/>
            <p:cNvSpPr/>
            <p:nvPr/>
          </p:nvSpPr>
          <p:spPr>
            <a:xfrm>
              <a:off x="419725" y="4751882"/>
              <a:ext cx="2683239" cy="1798820"/>
            </a:xfrm>
            <a:prstGeom prst="rect">
              <a:avLst/>
            </a:prstGeom>
            <a:noFill/>
            <a:ln w="254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64" name="Google Shape;1864;p27"/>
            <p:cNvSpPr txBox="1"/>
            <p:nvPr/>
          </p:nvSpPr>
          <p:spPr>
            <a:xfrm>
              <a:off x="599607" y="4467070"/>
              <a:ext cx="1561325"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overhead</a:t>
              </a:r>
              <a:endParaRPr/>
            </a:p>
          </p:txBody>
        </p:sp>
      </p:grpSp>
      <p:grpSp>
        <p:nvGrpSpPr>
          <p:cNvPr id="1865" name="Google Shape;1865;p27"/>
          <p:cNvGrpSpPr/>
          <p:nvPr/>
        </p:nvGrpSpPr>
        <p:grpSpPr>
          <a:xfrm>
            <a:off x="7719934" y="4348085"/>
            <a:ext cx="3971903" cy="646113"/>
            <a:chOff x="7719934" y="4348085"/>
            <a:chExt cx="3971903" cy="646113"/>
          </a:xfrm>
        </p:grpSpPr>
        <p:sp>
          <p:nvSpPr>
            <p:cNvPr id="1866" name="Google Shape;1866;p27"/>
            <p:cNvSpPr txBox="1"/>
            <p:nvPr/>
          </p:nvSpPr>
          <p:spPr>
            <a:xfrm>
              <a:off x="8778774" y="4348085"/>
              <a:ext cx="2913063" cy="6461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e.g., timestamp, record route taken</a:t>
              </a:r>
              <a:endParaRPr/>
            </a:p>
          </p:txBody>
        </p:sp>
        <p:cxnSp>
          <p:nvCxnSpPr>
            <p:cNvPr id="1867" name="Google Shape;1867;p27"/>
            <p:cNvCxnSpPr/>
            <p:nvPr/>
          </p:nvCxnSpPr>
          <p:spPr>
            <a:xfrm>
              <a:off x="7719934" y="4542020"/>
              <a:ext cx="989350"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1868" name="Google Shape;1868;p27"/>
          <p:cNvGrpSpPr/>
          <p:nvPr/>
        </p:nvGrpSpPr>
        <p:grpSpPr>
          <a:xfrm>
            <a:off x="7739650" y="3384606"/>
            <a:ext cx="3971903" cy="369332"/>
            <a:chOff x="7719934" y="4348085"/>
            <a:chExt cx="3971903" cy="369332"/>
          </a:xfrm>
        </p:grpSpPr>
        <p:sp>
          <p:nvSpPr>
            <p:cNvPr id="1869" name="Google Shape;1869;p27"/>
            <p:cNvSpPr txBox="1"/>
            <p:nvPr/>
          </p:nvSpPr>
          <p:spPr>
            <a:xfrm>
              <a:off x="8778774" y="4348085"/>
              <a:ext cx="2913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32-bit source IP address</a:t>
              </a:r>
              <a:endParaRPr/>
            </a:p>
          </p:txBody>
        </p:sp>
        <p:cxnSp>
          <p:nvCxnSpPr>
            <p:cNvPr id="1870" name="Google Shape;1870;p27"/>
            <p:cNvCxnSpPr/>
            <p:nvPr/>
          </p:nvCxnSpPr>
          <p:spPr>
            <a:xfrm>
              <a:off x="7719934" y="4542020"/>
              <a:ext cx="989350"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1871" name="Google Shape;1871;p27"/>
          <p:cNvGrpSpPr/>
          <p:nvPr/>
        </p:nvGrpSpPr>
        <p:grpSpPr>
          <a:xfrm>
            <a:off x="7721569" y="3862471"/>
            <a:ext cx="4181130" cy="369332"/>
            <a:chOff x="7719934" y="4348085"/>
            <a:chExt cx="4181130" cy="369332"/>
          </a:xfrm>
        </p:grpSpPr>
        <p:sp>
          <p:nvSpPr>
            <p:cNvPr id="1872" name="Google Shape;1872;p27"/>
            <p:cNvSpPr txBox="1"/>
            <p:nvPr/>
          </p:nvSpPr>
          <p:spPr>
            <a:xfrm>
              <a:off x="8778774" y="4348085"/>
              <a:ext cx="31222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32-bit destination IP address</a:t>
              </a:r>
              <a:endParaRPr/>
            </a:p>
          </p:txBody>
        </p:sp>
        <p:cxnSp>
          <p:nvCxnSpPr>
            <p:cNvPr id="1873" name="Google Shape;1873;p27"/>
            <p:cNvCxnSpPr/>
            <p:nvPr/>
          </p:nvCxnSpPr>
          <p:spPr>
            <a:xfrm>
              <a:off x="7719934" y="4542020"/>
              <a:ext cx="989350"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1874" name="Google Shape;1874;p27"/>
          <p:cNvGrpSpPr/>
          <p:nvPr/>
        </p:nvGrpSpPr>
        <p:grpSpPr>
          <a:xfrm>
            <a:off x="7737066" y="2920899"/>
            <a:ext cx="3971903" cy="369332"/>
            <a:chOff x="7719934" y="4348085"/>
            <a:chExt cx="3971903" cy="369332"/>
          </a:xfrm>
        </p:grpSpPr>
        <p:sp>
          <p:nvSpPr>
            <p:cNvPr id="1875" name="Google Shape;1875;p27"/>
            <p:cNvSpPr txBox="1"/>
            <p:nvPr/>
          </p:nvSpPr>
          <p:spPr>
            <a:xfrm>
              <a:off x="8778774" y="4348085"/>
              <a:ext cx="2913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header checksum</a:t>
              </a:r>
              <a:endParaRPr/>
            </a:p>
          </p:txBody>
        </p:sp>
        <p:cxnSp>
          <p:nvCxnSpPr>
            <p:cNvPr id="1876" name="Google Shape;1876;p27"/>
            <p:cNvCxnSpPr/>
            <p:nvPr/>
          </p:nvCxnSpPr>
          <p:spPr>
            <a:xfrm>
              <a:off x="7719934" y="4542020"/>
              <a:ext cx="989350"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1877" name="Google Shape;1877;p27"/>
          <p:cNvGrpSpPr/>
          <p:nvPr/>
        </p:nvGrpSpPr>
        <p:grpSpPr>
          <a:xfrm>
            <a:off x="8948060" y="1758043"/>
            <a:ext cx="2808718" cy="4833257"/>
            <a:chOff x="9209324" y="1834243"/>
            <a:chExt cx="2808718" cy="4833257"/>
          </a:xfrm>
        </p:grpSpPr>
        <p:cxnSp>
          <p:nvCxnSpPr>
            <p:cNvPr id="1878" name="Google Shape;1878;p27"/>
            <p:cNvCxnSpPr/>
            <p:nvPr/>
          </p:nvCxnSpPr>
          <p:spPr>
            <a:xfrm>
              <a:off x="11097988" y="1834243"/>
              <a:ext cx="0" cy="4833257"/>
            </a:xfrm>
            <a:prstGeom prst="straightConnector1">
              <a:avLst/>
            </a:prstGeom>
            <a:noFill/>
            <a:ln w="44450" cap="flat" cmpd="sng">
              <a:solidFill>
                <a:srgbClr val="C00000"/>
              </a:solidFill>
              <a:prstDash val="solid"/>
              <a:miter lim="800000"/>
              <a:headEnd type="triangle" w="med" len="med"/>
              <a:tailEnd type="triangle" w="med" len="med"/>
            </a:ln>
          </p:spPr>
        </p:cxnSp>
        <p:cxnSp>
          <p:nvCxnSpPr>
            <p:cNvPr id="1879" name="Google Shape;1879;p27"/>
            <p:cNvCxnSpPr/>
            <p:nvPr/>
          </p:nvCxnSpPr>
          <p:spPr>
            <a:xfrm>
              <a:off x="10823536" y="1839686"/>
              <a:ext cx="600364" cy="0"/>
            </a:xfrm>
            <a:prstGeom prst="straightConnector1">
              <a:avLst/>
            </a:prstGeom>
            <a:noFill/>
            <a:ln w="44450" cap="flat" cmpd="sng">
              <a:solidFill>
                <a:srgbClr val="C00000"/>
              </a:solidFill>
              <a:prstDash val="solid"/>
              <a:miter lim="800000"/>
              <a:headEnd type="none" w="sm" len="sm"/>
              <a:tailEnd type="none" w="sm" len="sm"/>
            </a:ln>
          </p:spPr>
        </p:cxnSp>
        <p:cxnSp>
          <p:nvCxnSpPr>
            <p:cNvPr id="1880" name="Google Shape;1880;p27"/>
            <p:cNvCxnSpPr/>
            <p:nvPr/>
          </p:nvCxnSpPr>
          <p:spPr>
            <a:xfrm>
              <a:off x="10828978" y="6645729"/>
              <a:ext cx="600364" cy="0"/>
            </a:xfrm>
            <a:prstGeom prst="straightConnector1">
              <a:avLst/>
            </a:prstGeom>
            <a:noFill/>
            <a:ln w="44450" cap="flat" cmpd="sng">
              <a:solidFill>
                <a:srgbClr val="C00000"/>
              </a:solidFill>
              <a:prstDash val="solid"/>
              <a:miter lim="800000"/>
              <a:headEnd type="none" w="sm" len="sm"/>
              <a:tailEnd type="none" w="sm" len="sm"/>
            </a:ln>
          </p:spPr>
        </p:cxnSp>
        <p:sp>
          <p:nvSpPr>
            <p:cNvPr id="1881" name="Google Shape;1881;p27"/>
            <p:cNvSpPr txBox="1"/>
            <p:nvPr/>
          </p:nvSpPr>
          <p:spPr>
            <a:xfrm>
              <a:off x="9209324" y="3788229"/>
              <a:ext cx="2808718"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Maximum length: 64K bytes</a:t>
              </a:r>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Typically: 1500 bytes or less</a:t>
              </a:r>
              <a:endParaRPr/>
            </a:p>
          </p:txBody>
        </p:sp>
      </p:grpSp>
      <p:sp>
        <p:nvSpPr>
          <p:cNvPr id="1882" name="Google Shape;1882;p2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8"/>
                                        </p:tgtEl>
                                        <p:attrNameLst>
                                          <p:attrName>style.visibility</p:attrName>
                                        </p:attrNameLst>
                                      </p:cBhvr>
                                      <p:to>
                                        <p:strVal val="visible"/>
                                      </p:to>
                                    </p:set>
                                    <p:animEffect transition="in" filter="fade">
                                      <p:cBhvr>
                                        <p:cTn id="7" dur="500"/>
                                        <p:tgtEl>
                                          <p:spTgt spid="1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1"/>
                                        </p:tgtEl>
                                        <p:attrNameLst>
                                          <p:attrName>style.visibility</p:attrName>
                                        </p:attrNameLst>
                                      </p:cBhvr>
                                      <p:to>
                                        <p:strVal val="visible"/>
                                      </p:to>
                                    </p:set>
                                    <p:animEffect transition="in" filter="fade">
                                      <p:cBhvr>
                                        <p:cTn id="12" dur="500"/>
                                        <p:tgtEl>
                                          <p:spTgt spid="18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7"/>
                                        </p:tgtEl>
                                        <p:attrNameLst>
                                          <p:attrName>style.visibility</p:attrName>
                                        </p:attrNameLst>
                                      </p:cBhvr>
                                      <p:to>
                                        <p:strVal val="visible"/>
                                      </p:to>
                                    </p:set>
                                    <p:animEffect transition="in" filter="fade">
                                      <p:cBhvr>
                                        <p:cTn id="17" dur="500"/>
                                        <p:tgtEl>
                                          <p:spTgt spid="18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77"/>
                                        </p:tgtEl>
                                        <p:attrNameLst>
                                          <p:attrName>style.visibility</p:attrName>
                                        </p:attrNameLst>
                                      </p:cBhvr>
                                      <p:to>
                                        <p:strVal val="visible"/>
                                      </p:to>
                                    </p:set>
                                    <p:animEffect transition="in" filter="fade">
                                      <p:cBhvr>
                                        <p:cTn id="22" dur="500"/>
                                        <p:tgtEl>
                                          <p:spTgt spid="18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877"/>
                                        </p:tgtEl>
                                      </p:cBhvr>
                                    </p:animEffect>
                                    <p:set>
                                      <p:cBhvr>
                                        <p:cTn id="27" dur="1" fill="hold">
                                          <p:stCondLst>
                                            <p:cond delay="500"/>
                                          </p:stCondLst>
                                        </p:cTn>
                                        <p:tgtEl>
                                          <p:spTgt spid="1877"/>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1850"/>
                                        </p:tgtEl>
                                        <p:attrNameLst>
                                          <p:attrName>style.visibility</p:attrName>
                                        </p:attrNameLst>
                                      </p:cBhvr>
                                      <p:to>
                                        <p:strVal val="visible"/>
                                      </p:to>
                                    </p:set>
                                    <p:animEffect transition="in" filter="fade">
                                      <p:cBhvr>
                                        <p:cTn id="30" dur="500"/>
                                        <p:tgtEl>
                                          <p:spTgt spid="185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58"/>
                                        </p:tgtEl>
                                        <p:attrNameLst>
                                          <p:attrName>style.visibility</p:attrName>
                                        </p:attrNameLst>
                                      </p:cBhvr>
                                      <p:to>
                                        <p:strVal val="visible"/>
                                      </p:to>
                                    </p:set>
                                    <p:animEffect transition="in" filter="fade">
                                      <p:cBhvr>
                                        <p:cTn id="35" dur="500"/>
                                        <p:tgtEl>
                                          <p:spTgt spid="18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44"/>
                                        </p:tgtEl>
                                        <p:attrNameLst>
                                          <p:attrName>style.visibility</p:attrName>
                                        </p:attrNameLst>
                                      </p:cBhvr>
                                      <p:to>
                                        <p:strVal val="visible"/>
                                      </p:to>
                                    </p:set>
                                    <p:animEffect transition="in" filter="fade">
                                      <p:cBhvr>
                                        <p:cTn id="40" dur="500"/>
                                        <p:tgtEl>
                                          <p:spTgt spid="184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53"/>
                                        </p:tgtEl>
                                        <p:attrNameLst>
                                          <p:attrName>style.visibility</p:attrName>
                                        </p:attrNameLst>
                                      </p:cBhvr>
                                      <p:to>
                                        <p:strVal val="visible"/>
                                      </p:to>
                                    </p:set>
                                    <p:animEffect transition="in" filter="fade">
                                      <p:cBhvr>
                                        <p:cTn id="45" dur="500"/>
                                        <p:tgtEl>
                                          <p:spTgt spid="185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874"/>
                                        </p:tgtEl>
                                        <p:attrNameLst>
                                          <p:attrName>style.visibility</p:attrName>
                                        </p:attrNameLst>
                                      </p:cBhvr>
                                      <p:to>
                                        <p:strVal val="visible"/>
                                      </p:to>
                                    </p:set>
                                    <p:animEffect transition="in" filter="fade">
                                      <p:cBhvr>
                                        <p:cTn id="50" dur="500"/>
                                        <p:tgtEl>
                                          <p:spTgt spid="187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68"/>
                                        </p:tgtEl>
                                        <p:attrNameLst>
                                          <p:attrName>style.visibility</p:attrName>
                                        </p:attrNameLst>
                                      </p:cBhvr>
                                      <p:to>
                                        <p:strVal val="visible"/>
                                      </p:to>
                                    </p:set>
                                    <p:animEffect transition="in" filter="fade">
                                      <p:cBhvr>
                                        <p:cTn id="55" dur="500"/>
                                        <p:tgtEl>
                                          <p:spTgt spid="1868"/>
                                        </p:tgtEl>
                                      </p:cBhvr>
                                    </p:animEffect>
                                  </p:childTnLst>
                                </p:cTn>
                              </p:par>
                              <p:par>
                                <p:cTn id="56" presetID="10" presetClass="entr" presetSubtype="0" fill="hold" nodeType="withEffect">
                                  <p:stCondLst>
                                    <p:cond delay="0"/>
                                  </p:stCondLst>
                                  <p:childTnLst>
                                    <p:set>
                                      <p:cBhvr>
                                        <p:cTn id="57" dur="1" fill="hold">
                                          <p:stCondLst>
                                            <p:cond delay="0"/>
                                          </p:stCondLst>
                                        </p:cTn>
                                        <p:tgtEl>
                                          <p:spTgt spid="1871"/>
                                        </p:tgtEl>
                                        <p:attrNameLst>
                                          <p:attrName>style.visibility</p:attrName>
                                        </p:attrNameLst>
                                      </p:cBhvr>
                                      <p:to>
                                        <p:strVal val="visible"/>
                                      </p:to>
                                    </p:set>
                                    <p:animEffect transition="in" filter="fade">
                                      <p:cBhvr>
                                        <p:cTn id="58" dur="500"/>
                                        <p:tgtEl>
                                          <p:spTgt spid="187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65"/>
                                        </p:tgtEl>
                                        <p:attrNameLst>
                                          <p:attrName>style.visibility</p:attrName>
                                        </p:attrNameLst>
                                      </p:cBhvr>
                                      <p:to>
                                        <p:strVal val="visible"/>
                                      </p:to>
                                    </p:set>
                                    <p:animEffect transition="in" filter="fade">
                                      <p:cBhvr>
                                        <p:cTn id="63" dur="500"/>
                                        <p:tgtEl>
                                          <p:spTgt spid="186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61"/>
                                        </p:tgtEl>
                                        <p:attrNameLst>
                                          <p:attrName>style.visibility</p:attrName>
                                        </p:attrNameLst>
                                      </p:cBhvr>
                                      <p:to>
                                        <p:strVal val="visible"/>
                                      </p:to>
                                    </p:set>
                                    <p:animEffect transition="in" filter="fade">
                                      <p:cBhvr>
                                        <p:cTn id="68" dur="500"/>
                                        <p:tgtEl>
                                          <p:spTgt spid="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28"/>
          <p:cNvSpPr txBox="1">
            <a:spLocks noGrp="1"/>
          </p:cNvSpPr>
          <p:nvPr>
            <p:ph type="body" idx="1"/>
          </p:nvPr>
        </p:nvSpPr>
        <p:spPr>
          <a:xfrm>
            <a:off x="872790" y="1409001"/>
            <a:ext cx="5557988" cy="4841896"/>
          </a:xfrm>
          <a:prstGeom prst="rect">
            <a:avLst/>
          </a:prstGeom>
          <a:noFill/>
          <a:ln>
            <a:noFill/>
          </a:ln>
        </p:spPr>
        <p:txBody>
          <a:bodyPr spcFirstLastPara="1" wrap="square" lIns="91425" tIns="45700" rIns="91425" bIns="45700" anchor="t" anchorCtr="0">
            <a:normAutofit/>
          </a:bodyPr>
          <a:lstStyle/>
          <a:p>
            <a:pPr marL="352425" lvl="0" indent="-293688" algn="l" rtl="0">
              <a:lnSpc>
                <a:spcPct val="90000"/>
              </a:lnSpc>
              <a:spcBef>
                <a:spcPts val="0"/>
              </a:spcBef>
              <a:spcAft>
                <a:spcPts val="0"/>
              </a:spcAft>
              <a:buSzPts val="3200"/>
              <a:buChar char="▪"/>
            </a:pPr>
            <a:r>
              <a:rPr lang="en-US" sz="3200">
                <a:solidFill>
                  <a:srgbClr val="C00000"/>
                </a:solidFill>
              </a:rPr>
              <a:t>IP address:</a:t>
            </a:r>
            <a:r>
              <a:rPr lang="en-US">
                <a:solidFill>
                  <a:srgbClr val="C00000"/>
                </a:solidFill>
              </a:rPr>
              <a:t> </a:t>
            </a:r>
            <a:r>
              <a:rPr lang="en-US"/>
              <a:t>32-bit identifier associated with each host or router </a:t>
            </a:r>
            <a:r>
              <a:rPr lang="en-US" i="1">
                <a:solidFill>
                  <a:srgbClr val="0000A3"/>
                </a:solidFill>
              </a:rPr>
              <a:t>interface</a:t>
            </a:r>
            <a:r>
              <a:rPr lang="en-US"/>
              <a:t> </a:t>
            </a:r>
            <a:endParaRPr/>
          </a:p>
          <a:p>
            <a:pPr marL="352425" lvl="0" indent="-293688" algn="l" rtl="0">
              <a:lnSpc>
                <a:spcPct val="90000"/>
              </a:lnSpc>
              <a:spcBef>
                <a:spcPts val="1000"/>
              </a:spcBef>
              <a:spcAft>
                <a:spcPts val="0"/>
              </a:spcAft>
              <a:buSzPts val="3200"/>
              <a:buChar char="▪"/>
            </a:pPr>
            <a:r>
              <a:rPr lang="en-US" sz="3200">
                <a:solidFill>
                  <a:srgbClr val="CC0000"/>
                </a:solidFill>
              </a:rPr>
              <a:t>interface:</a:t>
            </a:r>
            <a:r>
              <a:rPr lang="en-US"/>
              <a:t> connection between host/router and physical link</a:t>
            </a:r>
            <a:endParaRPr/>
          </a:p>
          <a:p>
            <a:pPr marL="522288" lvl="1" indent="-298449" algn="l" rtl="0">
              <a:lnSpc>
                <a:spcPct val="90000"/>
              </a:lnSpc>
              <a:spcBef>
                <a:spcPts val="500"/>
              </a:spcBef>
              <a:spcAft>
                <a:spcPts val="0"/>
              </a:spcAft>
              <a:buSzPts val="2800"/>
              <a:buChar char="•"/>
            </a:pPr>
            <a:r>
              <a:rPr lang="en-US" sz="2800"/>
              <a:t>router’s typically have multiple interfaces</a:t>
            </a:r>
            <a:endParaRPr/>
          </a:p>
          <a:p>
            <a:pPr marL="522288" lvl="1" indent="-298449" algn="l" rtl="0">
              <a:lnSpc>
                <a:spcPct val="90000"/>
              </a:lnSpc>
              <a:spcBef>
                <a:spcPts val="500"/>
              </a:spcBef>
              <a:spcAft>
                <a:spcPts val="0"/>
              </a:spcAft>
              <a:buSzPts val="2800"/>
              <a:buChar char="•"/>
            </a:pPr>
            <a:r>
              <a:rPr lang="en-US" sz="2800"/>
              <a:t>host typically has one or two interfaces </a:t>
            </a:r>
            <a:r>
              <a:rPr lang="en-US"/>
              <a:t>(e.g., wired Ethernet, wireless 802.11)</a:t>
            </a:r>
            <a:endParaRPr/>
          </a:p>
          <a:p>
            <a:pPr marL="298450" lvl="0" indent="0" algn="l" rtl="0">
              <a:lnSpc>
                <a:spcPct val="90000"/>
              </a:lnSpc>
              <a:spcBef>
                <a:spcPts val="1000"/>
              </a:spcBef>
              <a:spcAft>
                <a:spcPts val="0"/>
              </a:spcAft>
              <a:buSzPts val="3200"/>
              <a:buNone/>
            </a:pPr>
            <a:endParaRPr sz="3200"/>
          </a:p>
        </p:txBody>
      </p:sp>
      <p:sp>
        <p:nvSpPr>
          <p:cNvPr id="1889" name="Google Shape;1889;p28"/>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addressing: introduction</a:t>
            </a:r>
            <a:endParaRPr/>
          </a:p>
        </p:txBody>
      </p:sp>
      <p:sp>
        <p:nvSpPr>
          <p:cNvPr id="1890" name="Google Shape;1890;p28"/>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1" name="Google Shape;1891;p28"/>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2" name="Google Shape;1892;p28"/>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3" name="Google Shape;1893;p28"/>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1894" name="Google Shape;1894;p28"/>
          <p:cNvGrpSpPr/>
          <p:nvPr/>
        </p:nvGrpSpPr>
        <p:grpSpPr>
          <a:xfrm>
            <a:off x="6557963" y="2093236"/>
            <a:ext cx="920750" cy="276225"/>
            <a:chOff x="3251" y="608"/>
            <a:chExt cx="580" cy="174"/>
          </a:xfrm>
        </p:grpSpPr>
        <p:sp>
          <p:nvSpPr>
            <p:cNvPr id="1895" name="Google Shape;1895;p28"/>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896" name="Google Shape;1896;p28"/>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1897" name="Google Shape;1897;p28"/>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1898" name="Google Shape;1898;p28"/>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1899" name="Google Shape;1899;p28"/>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1900" name="Google Shape;1900;p28"/>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1901" name="Google Shape;1901;p28"/>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1902" name="Google Shape;1902;p28"/>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1903" name="Google Shape;1903;p28"/>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1904" name="Google Shape;1904;p28"/>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1905" name="Google Shape;1905;p28"/>
          <p:cNvGrpSpPr/>
          <p:nvPr/>
        </p:nvGrpSpPr>
        <p:grpSpPr>
          <a:xfrm>
            <a:off x="8885238" y="2996523"/>
            <a:ext cx="912812" cy="276225"/>
            <a:chOff x="4550" y="1257"/>
            <a:chExt cx="575" cy="174"/>
          </a:xfrm>
        </p:grpSpPr>
        <p:sp>
          <p:nvSpPr>
            <p:cNvPr id="1906" name="Google Shape;1906;p28"/>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907" name="Google Shape;1907;p28"/>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grpSp>
        <p:nvGrpSpPr>
          <p:cNvPr id="1908" name="Google Shape;1908;p28"/>
          <p:cNvGrpSpPr/>
          <p:nvPr/>
        </p:nvGrpSpPr>
        <p:grpSpPr>
          <a:xfrm>
            <a:off x="6858453" y="5763539"/>
            <a:ext cx="5043488" cy="947504"/>
            <a:chOff x="6727825" y="5192036"/>
            <a:chExt cx="5043488" cy="822325"/>
          </a:xfrm>
        </p:grpSpPr>
        <p:sp>
          <p:nvSpPr>
            <p:cNvPr id="1909" name="Google Shape;1909;p28"/>
            <p:cNvSpPr txBox="1"/>
            <p:nvPr/>
          </p:nvSpPr>
          <p:spPr>
            <a:xfrm>
              <a:off x="6727825" y="5192036"/>
              <a:ext cx="5043488"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223.1.1.1 = 11011111 00000001 00000001 00000001</a:t>
              </a:r>
              <a:endParaRPr sz="1800" b="0" i="0" u="none" strike="noStrike" cap="none">
                <a:solidFill>
                  <a:srgbClr val="000000"/>
                </a:solidFill>
                <a:latin typeface="Comic Sans MS"/>
                <a:ea typeface="Comic Sans MS"/>
                <a:cs typeface="Comic Sans MS"/>
                <a:sym typeface="Comic Sans MS"/>
              </a:endParaRPr>
            </a:p>
          </p:txBody>
        </p:sp>
        <p:sp>
          <p:nvSpPr>
            <p:cNvPr id="1910" name="Google Shape;1910;p28"/>
            <p:cNvSpPr/>
            <p:nvPr/>
          </p:nvSpPr>
          <p:spPr>
            <a:xfrm>
              <a:off x="7905750" y="5447623"/>
              <a:ext cx="892175" cy="92075"/>
            </a:xfrm>
            <a:custGeom>
              <a:avLst/>
              <a:gdLst/>
              <a:ahLst/>
              <a:cxnLst/>
              <a:rect l="l" t="t" r="r" b="b"/>
              <a:pathLst>
                <a:path w="562" h="58" extrusionOk="0">
                  <a:moveTo>
                    <a:pt x="0" y="0"/>
                  </a:moveTo>
                  <a:lnTo>
                    <a:pt x="0" y="58"/>
                  </a:lnTo>
                  <a:lnTo>
                    <a:pt x="562" y="58"/>
                  </a:lnTo>
                  <a:lnTo>
                    <a:pt x="562" y="16"/>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11" name="Google Shape;1911;p28"/>
            <p:cNvSpPr/>
            <p:nvPr/>
          </p:nvSpPr>
          <p:spPr>
            <a:xfrm>
              <a:off x="8867775" y="5466673"/>
              <a:ext cx="892175"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12" name="Google Shape;1912;p28"/>
            <p:cNvSpPr/>
            <p:nvPr/>
          </p:nvSpPr>
          <p:spPr>
            <a:xfrm>
              <a:off x="9832975" y="5469848"/>
              <a:ext cx="869950"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13" name="Google Shape;1913;p28"/>
            <p:cNvSpPr/>
            <p:nvPr/>
          </p:nvSpPr>
          <p:spPr>
            <a:xfrm>
              <a:off x="10798175" y="5473023"/>
              <a:ext cx="869950"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14" name="Google Shape;1914;p28"/>
            <p:cNvSpPr txBox="1"/>
            <p:nvPr/>
          </p:nvSpPr>
          <p:spPr>
            <a:xfrm>
              <a:off x="8104188" y="5668286"/>
              <a:ext cx="5222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a:t>
              </a:r>
              <a:endParaRPr sz="1800" b="0" i="0" u="none" strike="noStrike" cap="none">
                <a:solidFill>
                  <a:srgbClr val="000000"/>
                </a:solidFill>
                <a:latin typeface="Comic Sans MS"/>
                <a:ea typeface="Comic Sans MS"/>
                <a:cs typeface="Comic Sans MS"/>
                <a:sym typeface="Comic Sans MS"/>
              </a:endParaRPr>
            </a:p>
          </p:txBody>
        </p:sp>
        <p:sp>
          <p:nvSpPr>
            <p:cNvPr id="1915" name="Google Shape;1915;p28"/>
            <p:cNvSpPr txBox="1"/>
            <p:nvPr/>
          </p:nvSpPr>
          <p:spPr>
            <a:xfrm>
              <a:off x="9147175" y="5677811"/>
              <a:ext cx="296863"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sp>
          <p:nvSpPr>
            <p:cNvPr id="1916" name="Google Shape;1916;p28"/>
            <p:cNvSpPr txBox="1"/>
            <p:nvPr/>
          </p:nvSpPr>
          <p:spPr>
            <a:xfrm>
              <a:off x="11104563" y="5677811"/>
              <a:ext cx="2968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sp>
          <p:nvSpPr>
            <p:cNvPr id="1917" name="Google Shape;1917;p28"/>
            <p:cNvSpPr txBox="1"/>
            <p:nvPr/>
          </p:nvSpPr>
          <p:spPr>
            <a:xfrm>
              <a:off x="10085388" y="5677811"/>
              <a:ext cx="2968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grpSp>
      <p:grpSp>
        <p:nvGrpSpPr>
          <p:cNvPr id="1918" name="Google Shape;1918;p28"/>
          <p:cNvGrpSpPr/>
          <p:nvPr/>
        </p:nvGrpSpPr>
        <p:grpSpPr>
          <a:xfrm>
            <a:off x="7116763" y="1378861"/>
            <a:ext cx="641350" cy="558800"/>
            <a:chOff x="-44" y="1473"/>
            <a:chExt cx="981" cy="1105"/>
          </a:xfrm>
        </p:grpSpPr>
        <p:pic>
          <p:nvPicPr>
            <p:cNvPr id="1919" name="Google Shape;1919;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0" name="Google Shape;1920;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21" name="Google Shape;1921;p28"/>
          <p:cNvGrpSpPr/>
          <p:nvPr/>
        </p:nvGrpSpPr>
        <p:grpSpPr>
          <a:xfrm>
            <a:off x="7112000" y="1977348"/>
            <a:ext cx="641350" cy="558800"/>
            <a:chOff x="-44" y="1473"/>
            <a:chExt cx="981" cy="1105"/>
          </a:xfrm>
        </p:grpSpPr>
        <p:pic>
          <p:nvPicPr>
            <p:cNvPr id="1922" name="Google Shape;1922;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3" name="Google Shape;1923;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24" name="Google Shape;1924;p28"/>
          <p:cNvGrpSpPr/>
          <p:nvPr/>
        </p:nvGrpSpPr>
        <p:grpSpPr>
          <a:xfrm>
            <a:off x="7140575" y="2586948"/>
            <a:ext cx="641350" cy="558800"/>
            <a:chOff x="-44" y="1473"/>
            <a:chExt cx="981" cy="1105"/>
          </a:xfrm>
        </p:grpSpPr>
        <p:pic>
          <p:nvPicPr>
            <p:cNvPr id="1925" name="Google Shape;1925;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6" name="Google Shape;1926;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27" name="Google Shape;1927;p28"/>
          <p:cNvGrpSpPr/>
          <p:nvPr/>
        </p:nvGrpSpPr>
        <p:grpSpPr>
          <a:xfrm flipH="1">
            <a:off x="10799763" y="1536023"/>
            <a:ext cx="641350" cy="558800"/>
            <a:chOff x="-44" y="1473"/>
            <a:chExt cx="981" cy="1105"/>
          </a:xfrm>
        </p:grpSpPr>
        <p:pic>
          <p:nvPicPr>
            <p:cNvPr id="1928" name="Google Shape;1928;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9" name="Google Shape;1929;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30" name="Google Shape;1930;p28"/>
          <p:cNvGrpSpPr/>
          <p:nvPr/>
        </p:nvGrpSpPr>
        <p:grpSpPr>
          <a:xfrm flipH="1">
            <a:off x="10814050" y="2815548"/>
            <a:ext cx="641350" cy="558800"/>
            <a:chOff x="-44" y="1473"/>
            <a:chExt cx="981" cy="1105"/>
          </a:xfrm>
        </p:grpSpPr>
        <p:pic>
          <p:nvPicPr>
            <p:cNvPr id="1931" name="Google Shape;1931;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32" name="Google Shape;1932;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33" name="Google Shape;1933;p28"/>
          <p:cNvGrpSpPr/>
          <p:nvPr/>
        </p:nvGrpSpPr>
        <p:grpSpPr>
          <a:xfrm flipH="1">
            <a:off x="9715500" y="4339548"/>
            <a:ext cx="641350" cy="558800"/>
            <a:chOff x="-44" y="1473"/>
            <a:chExt cx="981" cy="1105"/>
          </a:xfrm>
        </p:grpSpPr>
        <p:pic>
          <p:nvPicPr>
            <p:cNvPr id="1934" name="Google Shape;1934;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35" name="Google Shape;1935;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36" name="Google Shape;1936;p28"/>
          <p:cNvGrpSpPr/>
          <p:nvPr/>
        </p:nvGrpSpPr>
        <p:grpSpPr>
          <a:xfrm flipH="1">
            <a:off x="8551863" y="4380823"/>
            <a:ext cx="641350" cy="558800"/>
            <a:chOff x="-44" y="1473"/>
            <a:chExt cx="981" cy="1105"/>
          </a:xfrm>
        </p:grpSpPr>
        <p:pic>
          <p:nvPicPr>
            <p:cNvPr id="1937" name="Google Shape;1937;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38" name="Google Shape;1938;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1939" name="Google Shape;1939;p28"/>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1940" name="Google Shape;1940;p28"/>
          <p:cNvCxnSpPr/>
          <p:nvPr/>
        </p:nvCxnSpPr>
        <p:spPr>
          <a:xfrm>
            <a:off x="7706916"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1941" name="Google Shape;1941;p28"/>
          <p:cNvCxnSpPr/>
          <p:nvPr/>
        </p:nvCxnSpPr>
        <p:spPr>
          <a:xfrm>
            <a:off x="7734301"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1942" name="Google Shape;1942;p28"/>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1943" name="Google Shape;1943;p28"/>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1944" name="Google Shape;1944;p28"/>
          <p:cNvGrpSpPr/>
          <p:nvPr/>
        </p:nvGrpSpPr>
        <p:grpSpPr>
          <a:xfrm>
            <a:off x="9053641" y="2438501"/>
            <a:ext cx="632991" cy="300938"/>
            <a:chOff x="7493876" y="2774731"/>
            <a:chExt cx="1481958" cy="894622"/>
          </a:xfrm>
        </p:grpSpPr>
        <p:sp>
          <p:nvSpPr>
            <p:cNvPr id="1945" name="Google Shape;1945;p28"/>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946" name="Google Shape;1946;p28"/>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1947" name="Google Shape;1947;p28"/>
            <p:cNvGrpSpPr/>
            <p:nvPr/>
          </p:nvGrpSpPr>
          <p:grpSpPr>
            <a:xfrm>
              <a:off x="7713663" y="2848339"/>
              <a:ext cx="1042107" cy="425543"/>
              <a:chOff x="7786941" y="2884917"/>
              <a:chExt cx="897649" cy="353919"/>
            </a:xfrm>
          </p:grpSpPr>
          <p:sp>
            <p:nvSpPr>
              <p:cNvPr id="1948" name="Google Shape;1948;p28"/>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49" name="Google Shape;1949;p28"/>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50" name="Google Shape;1950;p28"/>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51" name="Google Shape;1951;p28"/>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cxnSp>
        <p:nvCxnSpPr>
          <p:cNvPr id="1952" name="Google Shape;1952;p28"/>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1953" name="Google Shape;1953;p28"/>
          <p:cNvCxnSpPr/>
          <p:nvPr/>
        </p:nvCxnSpPr>
        <p:spPr>
          <a:xfrm>
            <a:off x="10631261" y="3225575"/>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1954" name="Google Shape;1954;p28"/>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1955" name="Google Shape;1955;p28"/>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1956" name="Google Shape;1956;p28"/>
          <p:cNvSpPr txBox="1"/>
          <p:nvPr/>
        </p:nvSpPr>
        <p:spPr>
          <a:xfrm>
            <a:off x="6841671" y="5290457"/>
            <a:ext cx="465306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dotted-decimal IP address notation:</a:t>
            </a:r>
            <a:endParaRPr/>
          </a:p>
        </p:txBody>
      </p:sp>
      <p:sp>
        <p:nvSpPr>
          <p:cNvPr id="1957" name="Google Shape;1957;p2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8">
                                            <p:txEl>
                                              <p:pRg st="0" end="0"/>
                                            </p:txEl>
                                          </p:spTgt>
                                        </p:tgtEl>
                                        <p:attrNameLst>
                                          <p:attrName>style.visibility</p:attrName>
                                        </p:attrNameLst>
                                      </p:cBhvr>
                                      <p:to>
                                        <p:strVal val="visible"/>
                                      </p:to>
                                    </p:set>
                                    <p:animEffect transition="in" filter="fade">
                                      <p:cBhvr>
                                        <p:cTn id="7" dur="500"/>
                                        <p:tgtEl>
                                          <p:spTgt spid="18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8">
                                            <p:txEl>
                                              <p:pRg st="1" end="1"/>
                                            </p:txEl>
                                          </p:spTgt>
                                        </p:tgtEl>
                                        <p:attrNameLst>
                                          <p:attrName>style.visibility</p:attrName>
                                        </p:attrNameLst>
                                      </p:cBhvr>
                                      <p:to>
                                        <p:strVal val="visible"/>
                                      </p:to>
                                    </p:set>
                                    <p:animEffect transition="in" filter="fade">
                                      <p:cBhvr>
                                        <p:cTn id="12" dur="500"/>
                                        <p:tgtEl>
                                          <p:spTgt spid="18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88">
                                            <p:txEl>
                                              <p:pRg st="2" end="2"/>
                                            </p:txEl>
                                          </p:spTgt>
                                        </p:tgtEl>
                                        <p:attrNameLst>
                                          <p:attrName>style.visibility</p:attrName>
                                        </p:attrNameLst>
                                      </p:cBhvr>
                                      <p:to>
                                        <p:strVal val="visible"/>
                                      </p:to>
                                    </p:set>
                                    <p:animEffect transition="in" filter="fade">
                                      <p:cBhvr>
                                        <p:cTn id="17" dur="500"/>
                                        <p:tgtEl>
                                          <p:spTgt spid="18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88">
                                            <p:txEl>
                                              <p:pRg st="3" end="3"/>
                                            </p:txEl>
                                          </p:spTgt>
                                        </p:tgtEl>
                                        <p:attrNameLst>
                                          <p:attrName>style.visibility</p:attrName>
                                        </p:attrNameLst>
                                      </p:cBhvr>
                                      <p:to>
                                        <p:strVal val="visible"/>
                                      </p:to>
                                    </p:set>
                                    <p:animEffect transition="in" filter="fade">
                                      <p:cBhvr>
                                        <p:cTn id="22" dur="500"/>
                                        <p:tgtEl>
                                          <p:spTgt spid="18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88">
                                            <p:txEl>
                                              <p:pRg st="4" end="4"/>
                                            </p:txEl>
                                          </p:spTgt>
                                        </p:tgtEl>
                                        <p:attrNameLst>
                                          <p:attrName>style.visibility</p:attrName>
                                        </p:attrNameLst>
                                      </p:cBhvr>
                                      <p:to>
                                        <p:strVal val="visible"/>
                                      </p:to>
                                    </p:set>
                                    <p:animEffect transition="in" filter="fade">
                                      <p:cBhvr>
                                        <p:cTn id="27" dur="500"/>
                                        <p:tgtEl>
                                          <p:spTgt spid="18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08"/>
                                        </p:tgtEl>
                                        <p:attrNameLst>
                                          <p:attrName>style.visibility</p:attrName>
                                        </p:attrNameLst>
                                      </p:cBhvr>
                                      <p:to>
                                        <p:strVal val="visible"/>
                                      </p:to>
                                    </p:set>
                                    <p:animEffect transition="in" filter="fade">
                                      <p:cBhvr>
                                        <p:cTn id="32" dur="500"/>
                                        <p:tgtEl>
                                          <p:spTgt spid="1908"/>
                                        </p:tgtEl>
                                      </p:cBhvr>
                                    </p:animEffect>
                                  </p:childTnLst>
                                </p:cTn>
                              </p:par>
                              <p:par>
                                <p:cTn id="33" presetID="10" presetClass="entr" presetSubtype="0" fill="hold" nodeType="withEffect">
                                  <p:stCondLst>
                                    <p:cond delay="0"/>
                                  </p:stCondLst>
                                  <p:childTnLst>
                                    <p:set>
                                      <p:cBhvr>
                                        <p:cTn id="34" dur="1" fill="hold">
                                          <p:stCondLst>
                                            <p:cond delay="0"/>
                                          </p:stCondLst>
                                        </p:cTn>
                                        <p:tgtEl>
                                          <p:spTgt spid="1956"/>
                                        </p:tgtEl>
                                        <p:attrNameLst>
                                          <p:attrName>style.visibility</p:attrName>
                                        </p:attrNameLst>
                                      </p:cBhvr>
                                      <p:to>
                                        <p:strVal val="visible"/>
                                      </p:to>
                                    </p:set>
                                    <p:animEffect transition="in" filter="fade">
                                      <p:cBhvr>
                                        <p:cTn id="35" dur="500"/>
                                        <p:tgtEl>
                                          <p:spTgt spid="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29"/>
          <p:cNvSpPr txBox="1">
            <a:spLocks noGrp="1"/>
          </p:cNvSpPr>
          <p:nvPr>
            <p:ph type="body" idx="1"/>
          </p:nvPr>
        </p:nvSpPr>
        <p:spPr>
          <a:xfrm>
            <a:off x="872790" y="1409001"/>
            <a:ext cx="5557988" cy="4841896"/>
          </a:xfrm>
          <a:prstGeom prst="rect">
            <a:avLst/>
          </a:prstGeom>
          <a:noFill/>
          <a:ln>
            <a:noFill/>
          </a:ln>
        </p:spPr>
        <p:txBody>
          <a:bodyPr spcFirstLastPara="1" wrap="square" lIns="91425" tIns="45700" rIns="91425" bIns="45700" anchor="t" anchorCtr="0">
            <a:normAutofit/>
          </a:bodyPr>
          <a:lstStyle/>
          <a:p>
            <a:pPr marL="352425" lvl="0" indent="-293688" algn="l" rtl="0">
              <a:lnSpc>
                <a:spcPct val="90000"/>
              </a:lnSpc>
              <a:spcBef>
                <a:spcPts val="0"/>
              </a:spcBef>
              <a:spcAft>
                <a:spcPts val="0"/>
              </a:spcAft>
              <a:buSzPts val="3200"/>
              <a:buChar char="▪"/>
            </a:pPr>
            <a:r>
              <a:rPr lang="en-US" sz="3200">
                <a:solidFill>
                  <a:srgbClr val="C00000"/>
                </a:solidFill>
              </a:rPr>
              <a:t>IP address:</a:t>
            </a:r>
            <a:r>
              <a:rPr lang="en-US">
                <a:solidFill>
                  <a:srgbClr val="C00000"/>
                </a:solidFill>
              </a:rPr>
              <a:t> </a:t>
            </a:r>
            <a:r>
              <a:rPr lang="en-US"/>
              <a:t>32-bit identifier associated with each host or router </a:t>
            </a:r>
            <a:r>
              <a:rPr lang="en-US" i="1">
                <a:solidFill>
                  <a:srgbClr val="0000A3"/>
                </a:solidFill>
              </a:rPr>
              <a:t>interface</a:t>
            </a:r>
            <a:r>
              <a:rPr lang="en-US"/>
              <a:t> </a:t>
            </a:r>
            <a:endParaRPr/>
          </a:p>
          <a:p>
            <a:pPr marL="352425" lvl="0" indent="-293688" algn="l" rtl="0">
              <a:lnSpc>
                <a:spcPct val="90000"/>
              </a:lnSpc>
              <a:spcBef>
                <a:spcPts val="1000"/>
              </a:spcBef>
              <a:spcAft>
                <a:spcPts val="0"/>
              </a:spcAft>
              <a:buSzPts val="3200"/>
              <a:buChar char="▪"/>
            </a:pPr>
            <a:r>
              <a:rPr lang="en-US" sz="3200">
                <a:solidFill>
                  <a:srgbClr val="CC0000"/>
                </a:solidFill>
              </a:rPr>
              <a:t>interface:</a:t>
            </a:r>
            <a:r>
              <a:rPr lang="en-US"/>
              <a:t> connection between host/router and physical link</a:t>
            </a:r>
            <a:endParaRPr/>
          </a:p>
          <a:p>
            <a:pPr marL="522288" lvl="1" indent="-298449" algn="l" rtl="0">
              <a:lnSpc>
                <a:spcPct val="90000"/>
              </a:lnSpc>
              <a:spcBef>
                <a:spcPts val="500"/>
              </a:spcBef>
              <a:spcAft>
                <a:spcPts val="0"/>
              </a:spcAft>
              <a:buSzPts val="2800"/>
              <a:buChar char="•"/>
            </a:pPr>
            <a:r>
              <a:rPr lang="en-US" sz="2800"/>
              <a:t>router’s typically have multiple interfaces</a:t>
            </a:r>
            <a:endParaRPr/>
          </a:p>
          <a:p>
            <a:pPr marL="522288" lvl="1" indent="-298449" algn="l" rtl="0">
              <a:lnSpc>
                <a:spcPct val="90000"/>
              </a:lnSpc>
              <a:spcBef>
                <a:spcPts val="500"/>
              </a:spcBef>
              <a:spcAft>
                <a:spcPts val="0"/>
              </a:spcAft>
              <a:buSzPts val="2800"/>
              <a:buChar char="•"/>
            </a:pPr>
            <a:r>
              <a:rPr lang="en-US" sz="2800"/>
              <a:t>host typically has one or two interfaces </a:t>
            </a:r>
            <a:r>
              <a:rPr lang="en-US"/>
              <a:t>(e.g., wired Ethernet, wireless 802.11)</a:t>
            </a:r>
            <a:endParaRPr/>
          </a:p>
          <a:p>
            <a:pPr marL="298450" lvl="0" indent="0" algn="l" rtl="0">
              <a:lnSpc>
                <a:spcPct val="90000"/>
              </a:lnSpc>
              <a:spcBef>
                <a:spcPts val="1000"/>
              </a:spcBef>
              <a:spcAft>
                <a:spcPts val="0"/>
              </a:spcAft>
              <a:buSzPts val="3200"/>
              <a:buNone/>
            </a:pPr>
            <a:endParaRPr sz="3200"/>
          </a:p>
        </p:txBody>
      </p:sp>
      <p:sp>
        <p:nvSpPr>
          <p:cNvPr id="1964" name="Google Shape;1964;p29"/>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addressing: introduction</a:t>
            </a:r>
            <a:endParaRPr/>
          </a:p>
        </p:txBody>
      </p:sp>
      <p:sp>
        <p:nvSpPr>
          <p:cNvPr id="1965" name="Google Shape;1965;p29"/>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66" name="Google Shape;1966;p29"/>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67" name="Google Shape;1967;p29"/>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68" name="Google Shape;1968;p29"/>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1969" name="Google Shape;1969;p29"/>
          <p:cNvGrpSpPr/>
          <p:nvPr/>
        </p:nvGrpSpPr>
        <p:grpSpPr>
          <a:xfrm>
            <a:off x="6557963" y="2093236"/>
            <a:ext cx="920750" cy="276225"/>
            <a:chOff x="3251" y="608"/>
            <a:chExt cx="580" cy="174"/>
          </a:xfrm>
        </p:grpSpPr>
        <p:sp>
          <p:nvSpPr>
            <p:cNvPr id="1970" name="Google Shape;1970;p29"/>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971" name="Google Shape;1971;p29"/>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1972" name="Google Shape;1972;p29"/>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1973" name="Google Shape;1973;p29"/>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1974" name="Google Shape;1974;p29"/>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1975" name="Google Shape;1975;p29"/>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1976" name="Google Shape;1976;p29"/>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1977" name="Google Shape;1977;p29"/>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1978" name="Google Shape;1978;p29"/>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1979" name="Google Shape;1979;p29"/>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1980" name="Google Shape;1980;p29"/>
          <p:cNvGrpSpPr/>
          <p:nvPr/>
        </p:nvGrpSpPr>
        <p:grpSpPr>
          <a:xfrm>
            <a:off x="8885238" y="2996523"/>
            <a:ext cx="912812" cy="276225"/>
            <a:chOff x="4550" y="1257"/>
            <a:chExt cx="575" cy="174"/>
          </a:xfrm>
        </p:grpSpPr>
        <p:sp>
          <p:nvSpPr>
            <p:cNvPr id="1981" name="Google Shape;1981;p29"/>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982" name="Google Shape;1982;p29"/>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grpSp>
        <p:nvGrpSpPr>
          <p:cNvPr id="1983" name="Google Shape;1983;p29"/>
          <p:cNvGrpSpPr/>
          <p:nvPr/>
        </p:nvGrpSpPr>
        <p:grpSpPr>
          <a:xfrm>
            <a:off x="6858453" y="5763539"/>
            <a:ext cx="5043488" cy="947504"/>
            <a:chOff x="6727825" y="5192036"/>
            <a:chExt cx="5043488" cy="822325"/>
          </a:xfrm>
        </p:grpSpPr>
        <p:sp>
          <p:nvSpPr>
            <p:cNvPr id="1984" name="Google Shape;1984;p29"/>
            <p:cNvSpPr txBox="1"/>
            <p:nvPr/>
          </p:nvSpPr>
          <p:spPr>
            <a:xfrm>
              <a:off x="6727825" y="5192036"/>
              <a:ext cx="5043488"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223.1.1.1 = 11011111 00000001 00000001 00000001</a:t>
              </a:r>
              <a:endParaRPr sz="1800" b="0" i="0" u="none" strike="noStrike" cap="none">
                <a:solidFill>
                  <a:srgbClr val="000000"/>
                </a:solidFill>
                <a:latin typeface="Comic Sans MS"/>
                <a:ea typeface="Comic Sans MS"/>
                <a:cs typeface="Comic Sans MS"/>
                <a:sym typeface="Comic Sans MS"/>
              </a:endParaRPr>
            </a:p>
          </p:txBody>
        </p:sp>
        <p:sp>
          <p:nvSpPr>
            <p:cNvPr id="1985" name="Google Shape;1985;p29"/>
            <p:cNvSpPr/>
            <p:nvPr/>
          </p:nvSpPr>
          <p:spPr>
            <a:xfrm>
              <a:off x="7905750" y="5447623"/>
              <a:ext cx="892175" cy="92075"/>
            </a:xfrm>
            <a:custGeom>
              <a:avLst/>
              <a:gdLst/>
              <a:ahLst/>
              <a:cxnLst/>
              <a:rect l="l" t="t" r="r" b="b"/>
              <a:pathLst>
                <a:path w="562" h="58" extrusionOk="0">
                  <a:moveTo>
                    <a:pt x="0" y="0"/>
                  </a:moveTo>
                  <a:lnTo>
                    <a:pt x="0" y="58"/>
                  </a:lnTo>
                  <a:lnTo>
                    <a:pt x="562" y="58"/>
                  </a:lnTo>
                  <a:lnTo>
                    <a:pt x="562" y="16"/>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86" name="Google Shape;1986;p29"/>
            <p:cNvSpPr/>
            <p:nvPr/>
          </p:nvSpPr>
          <p:spPr>
            <a:xfrm>
              <a:off x="8867775" y="5466673"/>
              <a:ext cx="892175"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87" name="Google Shape;1987;p29"/>
            <p:cNvSpPr/>
            <p:nvPr/>
          </p:nvSpPr>
          <p:spPr>
            <a:xfrm>
              <a:off x="9832975" y="5469848"/>
              <a:ext cx="869950"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88" name="Google Shape;1988;p29"/>
            <p:cNvSpPr/>
            <p:nvPr/>
          </p:nvSpPr>
          <p:spPr>
            <a:xfrm>
              <a:off x="10798175" y="5473023"/>
              <a:ext cx="869950"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89" name="Google Shape;1989;p29"/>
            <p:cNvSpPr txBox="1"/>
            <p:nvPr/>
          </p:nvSpPr>
          <p:spPr>
            <a:xfrm>
              <a:off x="8104188" y="5668286"/>
              <a:ext cx="5222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a:t>
              </a:r>
              <a:endParaRPr sz="1800" b="0" i="0" u="none" strike="noStrike" cap="none">
                <a:solidFill>
                  <a:srgbClr val="000000"/>
                </a:solidFill>
                <a:latin typeface="Comic Sans MS"/>
                <a:ea typeface="Comic Sans MS"/>
                <a:cs typeface="Comic Sans MS"/>
                <a:sym typeface="Comic Sans MS"/>
              </a:endParaRPr>
            </a:p>
          </p:txBody>
        </p:sp>
        <p:sp>
          <p:nvSpPr>
            <p:cNvPr id="1990" name="Google Shape;1990;p29"/>
            <p:cNvSpPr txBox="1"/>
            <p:nvPr/>
          </p:nvSpPr>
          <p:spPr>
            <a:xfrm>
              <a:off x="9147175" y="5677811"/>
              <a:ext cx="296863"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sp>
          <p:nvSpPr>
            <p:cNvPr id="1991" name="Google Shape;1991;p29"/>
            <p:cNvSpPr txBox="1"/>
            <p:nvPr/>
          </p:nvSpPr>
          <p:spPr>
            <a:xfrm>
              <a:off x="11104563" y="5677811"/>
              <a:ext cx="2968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sp>
          <p:nvSpPr>
            <p:cNvPr id="1992" name="Google Shape;1992;p29"/>
            <p:cNvSpPr txBox="1"/>
            <p:nvPr/>
          </p:nvSpPr>
          <p:spPr>
            <a:xfrm>
              <a:off x="10085388" y="5677811"/>
              <a:ext cx="2968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grpSp>
      <p:grpSp>
        <p:nvGrpSpPr>
          <p:cNvPr id="1993" name="Google Shape;1993;p29"/>
          <p:cNvGrpSpPr/>
          <p:nvPr/>
        </p:nvGrpSpPr>
        <p:grpSpPr>
          <a:xfrm>
            <a:off x="7116763" y="1378861"/>
            <a:ext cx="641350" cy="558800"/>
            <a:chOff x="-44" y="1473"/>
            <a:chExt cx="981" cy="1105"/>
          </a:xfrm>
        </p:grpSpPr>
        <p:pic>
          <p:nvPicPr>
            <p:cNvPr id="1994" name="Google Shape;1994;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95" name="Google Shape;1995;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96" name="Google Shape;1996;p29"/>
          <p:cNvGrpSpPr/>
          <p:nvPr/>
        </p:nvGrpSpPr>
        <p:grpSpPr>
          <a:xfrm>
            <a:off x="7112000" y="1977348"/>
            <a:ext cx="641350" cy="558800"/>
            <a:chOff x="-44" y="1473"/>
            <a:chExt cx="981" cy="1105"/>
          </a:xfrm>
        </p:grpSpPr>
        <p:pic>
          <p:nvPicPr>
            <p:cNvPr id="1997" name="Google Shape;1997;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98" name="Google Shape;1998;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99" name="Google Shape;1999;p29"/>
          <p:cNvGrpSpPr/>
          <p:nvPr/>
        </p:nvGrpSpPr>
        <p:grpSpPr>
          <a:xfrm>
            <a:off x="7140575" y="2586948"/>
            <a:ext cx="641350" cy="558800"/>
            <a:chOff x="-44" y="1473"/>
            <a:chExt cx="981" cy="1105"/>
          </a:xfrm>
        </p:grpSpPr>
        <p:pic>
          <p:nvPicPr>
            <p:cNvPr id="2000" name="Google Shape;2000;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01" name="Google Shape;2001;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02" name="Google Shape;2002;p29"/>
          <p:cNvGrpSpPr/>
          <p:nvPr/>
        </p:nvGrpSpPr>
        <p:grpSpPr>
          <a:xfrm flipH="1">
            <a:off x="10799763" y="1536023"/>
            <a:ext cx="641350" cy="558800"/>
            <a:chOff x="-44" y="1473"/>
            <a:chExt cx="981" cy="1105"/>
          </a:xfrm>
        </p:grpSpPr>
        <p:pic>
          <p:nvPicPr>
            <p:cNvPr id="2003" name="Google Shape;2003;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04" name="Google Shape;2004;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05" name="Google Shape;2005;p29"/>
          <p:cNvGrpSpPr/>
          <p:nvPr/>
        </p:nvGrpSpPr>
        <p:grpSpPr>
          <a:xfrm flipH="1">
            <a:off x="10814050" y="2815548"/>
            <a:ext cx="641350" cy="558800"/>
            <a:chOff x="-44" y="1473"/>
            <a:chExt cx="981" cy="1105"/>
          </a:xfrm>
        </p:grpSpPr>
        <p:pic>
          <p:nvPicPr>
            <p:cNvPr id="2006" name="Google Shape;2006;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07" name="Google Shape;2007;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08" name="Google Shape;2008;p29"/>
          <p:cNvGrpSpPr/>
          <p:nvPr/>
        </p:nvGrpSpPr>
        <p:grpSpPr>
          <a:xfrm flipH="1">
            <a:off x="9715500" y="4339548"/>
            <a:ext cx="641350" cy="558800"/>
            <a:chOff x="-44" y="1473"/>
            <a:chExt cx="981" cy="1105"/>
          </a:xfrm>
        </p:grpSpPr>
        <p:pic>
          <p:nvPicPr>
            <p:cNvPr id="2009" name="Google Shape;2009;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10" name="Google Shape;2010;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11" name="Google Shape;2011;p29"/>
          <p:cNvGrpSpPr/>
          <p:nvPr/>
        </p:nvGrpSpPr>
        <p:grpSpPr>
          <a:xfrm flipH="1">
            <a:off x="8551863" y="4380823"/>
            <a:ext cx="641350" cy="558800"/>
            <a:chOff x="-44" y="1473"/>
            <a:chExt cx="981" cy="1105"/>
          </a:xfrm>
        </p:grpSpPr>
        <p:pic>
          <p:nvPicPr>
            <p:cNvPr id="2012" name="Google Shape;2012;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13" name="Google Shape;2013;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2014" name="Google Shape;2014;p29"/>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15" name="Google Shape;2015;p29"/>
          <p:cNvCxnSpPr/>
          <p:nvPr/>
        </p:nvCxnSpPr>
        <p:spPr>
          <a:xfrm>
            <a:off x="7706916"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16" name="Google Shape;2016;p29"/>
          <p:cNvCxnSpPr/>
          <p:nvPr/>
        </p:nvCxnSpPr>
        <p:spPr>
          <a:xfrm>
            <a:off x="7734301"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17" name="Google Shape;2017;p29"/>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018" name="Google Shape;2018;p29"/>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019" name="Google Shape;2019;p29"/>
          <p:cNvGrpSpPr/>
          <p:nvPr/>
        </p:nvGrpSpPr>
        <p:grpSpPr>
          <a:xfrm>
            <a:off x="9053641" y="2438501"/>
            <a:ext cx="632991" cy="300938"/>
            <a:chOff x="7493876" y="2774731"/>
            <a:chExt cx="1481958" cy="894622"/>
          </a:xfrm>
        </p:grpSpPr>
        <p:sp>
          <p:nvSpPr>
            <p:cNvPr id="2020" name="Google Shape;2020;p2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021" name="Google Shape;2021;p2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022" name="Google Shape;2022;p29"/>
            <p:cNvGrpSpPr/>
            <p:nvPr/>
          </p:nvGrpSpPr>
          <p:grpSpPr>
            <a:xfrm>
              <a:off x="7713663" y="2848339"/>
              <a:ext cx="1042107" cy="425543"/>
              <a:chOff x="7786941" y="2884917"/>
              <a:chExt cx="897649" cy="353919"/>
            </a:xfrm>
          </p:grpSpPr>
          <p:sp>
            <p:nvSpPr>
              <p:cNvPr id="2023" name="Google Shape;2023;p2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4" name="Google Shape;2024;p2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5" name="Google Shape;2025;p2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6" name="Google Shape;2026;p2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cxnSp>
        <p:nvCxnSpPr>
          <p:cNvPr id="2027" name="Google Shape;2027;p29"/>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028" name="Google Shape;2028;p29"/>
          <p:cNvCxnSpPr/>
          <p:nvPr/>
        </p:nvCxnSpPr>
        <p:spPr>
          <a:xfrm>
            <a:off x="10631261" y="3225575"/>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029" name="Google Shape;2029;p29"/>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030" name="Google Shape;2030;p29"/>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2031" name="Google Shape;2031;p29"/>
          <p:cNvSpPr txBox="1"/>
          <p:nvPr/>
        </p:nvSpPr>
        <p:spPr>
          <a:xfrm>
            <a:off x="6841671" y="5290457"/>
            <a:ext cx="465306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dotted-decimal IP address notation:</a:t>
            </a:r>
            <a:endParaRPr/>
          </a:p>
        </p:txBody>
      </p:sp>
      <p:sp>
        <p:nvSpPr>
          <p:cNvPr id="2032" name="Google Shape;2032;p29"/>
          <p:cNvSpPr/>
          <p:nvPr/>
        </p:nvSpPr>
        <p:spPr>
          <a:xfrm>
            <a:off x="587829" y="1257300"/>
            <a:ext cx="5878285" cy="5192486"/>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33" name="Google Shape;2033;p29"/>
          <p:cNvSpPr/>
          <p:nvPr/>
        </p:nvSpPr>
        <p:spPr>
          <a:xfrm>
            <a:off x="6014358" y="5165271"/>
            <a:ext cx="5878285" cy="1692729"/>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34" name="Google Shape;2034;p2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2"/>
                                        </p:tgtEl>
                                        <p:attrNameLst>
                                          <p:attrName>style.visibility</p:attrName>
                                        </p:attrNameLst>
                                      </p:cBhvr>
                                      <p:to>
                                        <p:strVal val="visible"/>
                                      </p:to>
                                    </p:set>
                                    <p:animEffect transition="in" filter="fade">
                                      <p:cBhvr>
                                        <p:cTn id="7" dur="1000"/>
                                        <p:tgtEl>
                                          <p:spTgt spid="2032"/>
                                        </p:tgtEl>
                                      </p:cBhvr>
                                    </p:animEffect>
                                  </p:childTnLst>
                                </p:cTn>
                              </p:par>
                              <p:par>
                                <p:cTn id="8" presetID="10" presetClass="entr" presetSubtype="0" fill="hold" nodeType="withEffect">
                                  <p:stCondLst>
                                    <p:cond delay="0"/>
                                  </p:stCondLst>
                                  <p:childTnLst>
                                    <p:set>
                                      <p:cBhvr>
                                        <p:cTn id="9" dur="1" fill="hold">
                                          <p:stCondLst>
                                            <p:cond delay="0"/>
                                          </p:stCondLst>
                                        </p:cTn>
                                        <p:tgtEl>
                                          <p:spTgt spid="2033"/>
                                        </p:tgtEl>
                                        <p:attrNameLst>
                                          <p:attrName>style.visibility</p:attrName>
                                        </p:attrNameLst>
                                      </p:cBhvr>
                                      <p:to>
                                        <p:strVal val="visible"/>
                                      </p:to>
                                    </p:set>
                                    <p:animEffect transition="in" filter="fade">
                                      <p:cBhvr>
                                        <p:cTn id="10" dur="1000"/>
                                        <p:tgtEl>
                                          <p:spTgt spid="2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0" name="Google Shape;2040;p30"/>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addressing: introduction</a:t>
            </a:r>
            <a:endParaRPr/>
          </a:p>
        </p:txBody>
      </p:sp>
      <p:sp>
        <p:nvSpPr>
          <p:cNvPr id="2041" name="Google Shape;2041;p30"/>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42" name="Google Shape;2042;p30"/>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43" name="Google Shape;2043;p30"/>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44" name="Google Shape;2044;p30"/>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2045" name="Google Shape;2045;p30"/>
          <p:cNvGrpSpPr/>
          <p:nvPr/>
        </p:nvGrpSpPr>
        <p:grpSpPr>
          <a:xfrm>
            <a:off x="6557963" y="2093236"/>
            <a:ext cx="920750" cy="276225"/>
            <a:chOff x="3251" y="608"/>
            <a:chExt cx="580" cy="174"/>
          </a:xfrm>
        </p:grpSpPr>
        <p:sp>
          <p:nvSpPr>
            <p:cNvPr id="2046" name="Google Shape;2046;p30"/>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047" name="Google Shape;2047;p30"/>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2048" name="Google Shape;2048;p30"/>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2049" name="Google Shape;2049;p30"/>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2050" name="Google Shape;2050;p30"/>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2051" name="Google Shape;2051;p30"/>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2052" name="Google Shape;2052;p30"/>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2053" name="Google Shape;2053;p30"/>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2054" name="Google Shape;2054;p30"/>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2055" name="Google Shape;2055;p30"/>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2056" name="Google Shape;2056;p30"/>
          <p:cNvGrpSpPr/>
          <p:nvPr/>
        </p:nvGrpSpPr>
        <p:grpSpPr>
          <a:xfrm>
            <a:off x="8885238" y="2996523"/>
            <a:ext cx="912812" cy="276225"/>
            <a:chOff x="4550" y="1257"/>
            <a:chExt cx="575" cy="174"/>
          </a:xfrm>
        </p:grpSpPr>
        <p:sp>
          <p:nvSpPr>
            <p:cNvPr id="2057" name="Google Shape;2057;p30"/>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058" name="Google Shape;2058;p30"/>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grpSp>
        <p:nvGrpSpPr>
          <p:cNvPr id="2059" name="Google Shape;2059;p30"/>
          <p:cNvGrpSpPr/>
          <p:nvPr/>
        </p:nvGrpSpPr>
        <p:grpSpPr>
          <a:xfrm>
            <a:off x="7116763" y="1378861"/>
            <a:ext cx="641350" cy="558800"/>
            <a:chOff x="-44" y="1473"/>
            <a:chExt cx="981" cy="1105"/>
          </a:xfrm>
        </p:grpSpPr>
        <p:pic>
          <p:nvPicPr>
            <p:cNvPr id="2060" name="Google Shape;2060;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61" name="Google Shape;2061;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62" name="Google Shape;2062;p30"/>
          <p:cNvGrpSpPr/>
          <p:nvPr/>
        </p:nvGrpSpPr>
        <p:grpSpPr>
          <a:xfrm>
            <a:off x="7112000" y="1977348"/>
            <a:ext cx="641350" cy="558800"/>
            <a:chOff x="-44" y="1473"/>
            <a:chExt cx="981" cy="1105"/>
          </a:xfrm>
        </p:grpSpPr>
        <p:pic>
          <p:nvPicPr>
            <p:cNvPr id="2063" name="Google Shape;2063;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64" name="Google Shape;2064;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65" name="Google Shape;2065;p30"/>
          <p:cNvGrpSpPr/>
          <p:nvPr/>
        </p:nvGrpSpPr>
        <p:grpSpPr>
          <a:xfrm>
            <a:off x="7140575" y="2586948"/>
            <a:ext cx="641350" cy="558800"/>
            <a:chOff x="-44" y="1473"/>
            <a:chExt cx="981" cy="1105"/>
          </a:xfrm>
        </p:grpSpPr>
        <p:pic>
          <p:nvPicPr>
            <p:cNvPr id="2066" name="Google Shape;2066;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67" name="Google Shape;2067;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68" name="Google Shape;2068;p30"/>
          <p:cNvGrpSpPr/>
          <p:nvPr/>
        </p:nvGrpSpPr>
        <p:grpSpPr>
          <a:xfrm flipH="1">
            <a:off x="10799763" y="1536023"/>
            <a:ext cx="641350" cy="558800"/>
            <a:chOff x="-44" y="1473"/>
            <a:chExt cx="981" cy="1105"/>
          </a:xfrm>
        </p:grpSpPr>
        <p:pic>
          <p:nvPicPr>
            <p:cNvPr id="2069" name="Google Shape;2069;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70" name="Google Shape;2070;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71" name="Google Shape;2071;p30"/>
          <p:cNvGrpSpPr/>
          <p:nvPr/>
        </p:nvGrpSpPr>
        <p:grpSpPr>
          <a:xfrm flipH="1">
            <a:off x="10814050" y="2815548"/>
            <a:ext cx="641350" cy="558800"/>
            <a:chOff x="-44" y="1473"/>
            <a:chExt cx="981" cy="1105"/>
          </a:xfrm>
        </p:grpSpPr>
        <p:pic>
          <p:nvPicPr>
            <p:cNvPr id="2072" name="Google Shape;2072;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73" name="Google Shape;2073;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74" name="Google Shape;2074;p30"/>
          <p:cNvGrpSpPr/>
          <p:nvPr/>
        </p:nvGrpSpPr>
        <p:grpSpPr>
          <a:xfrm flipH="1">
            <a:off x="9715500" y="4339548"/>
            <a:ext cx="641350" cy="558800"/>
            <a:chOff x="-44" y="1473"/>
            <a:chExt cx="981" cy="1105"/>
          </a:xfrm>
        </p:grpSpPr>
        <p:pic>
          <p:nvPicPr>
            <p:cNvPr id="2075" name="Google Shape;2075;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76" name="Google Shape;2076;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77" name="Google Shape;2077;p30"/>
          <p:cNvGrpSpPr/>
          <p:nvPr/>
        </p:nvGrpSpPr>
        <p:grpSpPr>
          <a:xfrm flipH="1">
            <a:off x="8551863" y="4380823"/>
            <a:ext cx="641350" cy="558800"/>
            <a:chOff x="-44" y="1473"/>
            <a:chExt cx="981" cy="1105"/>
          </a:xfrm>
        </p:grpSpPr>
        <p:pic>
          <p:nvPicPr>
            <p:cNvPr id="2078" name="Google Shape;2078;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79" name="Google Shape;2079;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2080" name="Google Shape;2080;p30"/>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81" name="Google Shape;2081;p30"/>
          <p:cNvCxnSpPr/>
          <p:nvPr/>
        </p:nvCxnSpPr>
        <p:spPr>
          <a:xfrm>
            <a:off x="7698824"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82" name="Google Shape;2082;p30"/>
          <p:cNvCxnSpPr/>
          <p:nvPr/>
        </p:nvCxnSpPr>
        <p:spPr>
          <a:xfrm>
            <a:off x="7705979"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83" name="Google Shape;2083;p30"/>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084" name="Google Shape;2084;p30"/>
          <p:cNvCxnSpPr/>
          <p:nvPr/>
        </p:nvCxnSpPr>
        <p:spPr>
          <a:xfrm>
            <a:off x="10631261" y="3221529"/>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085" name="Google Shape;2085;p30"/>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086" name="Google Shape;2086;p30"/>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2087" name="Google Shape;2087;p30"/>
          <p:cNvSpPr txBox="1"/>
          <p:nvPr/>
        </p:nvSpPr>
        <p:spPr>
          <a:xfrm>
            <a:off x="879206" y="1475622"/>
            <a:ext cx="3496144" cy="1681163"/>
          </a:xfrm>
          <a:prstGeom prst="rect">
            <a:avLst/>
          </a:prstGeom>
          <a:noFill/>
          <a:ln>
            <a:noFill/>
          </a:ln>
        </p:spPr>
        <p:txBody>
          <a:bodyPr spcFirstLastPara="1" wrap="square" lIns="91425" tIns="45700" rIns="91425" bIns="45700" anchor="t" anchorCtr="0">
            <a:normAutofit/>
          </a:bodyPr>
          <a:lstStyle/>
          <a:p>
            <a:pPr marL="403225" marR="0" lvl="0" indent="-403225" algn="l" rtl="0">
              <a:lnSpc>
                <a:spcPct val="90000"/>
              </a:lnSpc>
              <a:spcBef>
                <a:spcPts val="0"/>
              </a:spcBef>
              <a:spcAft>
                <a:spcPts val="0"/>
              </a:spcAft>
              <a:buClr>
                <a:srgbClr val="0000A3"/>
              </a:buClr>
              <a:buSzPts val="2800"/>
              <a:buFont typeface="Noto Sans Symbols"/>
              <a:buNone/>
            </a:pPr>
            <a:r>
              <a:rPr lang="en-US" sz="2800" b="0" i="0" u="none" strike="noStrike" cap="none">
                <a:solidFill>
                  <a:srgbClr val="CC0000"/>
                </a:solidFill>
                <a:latin typeface="Calibri"/>
                <a:ea typeface="Calibri"/>
                <a:cs typeface="Calibri"/>
                <a:sym typeface="Calibri"/>
              </a:rPr>
              <a:t>Q: how are interfaces actually connected?</a:t>
            </a:r>
            <a:endParaRPr/>
          </a:p>
        </p:txBody>
      </p:sp>
      <p:grpSp>
        <p:nvGrpSpPr>
          <p:cNvPr id="2088" name="Google Shape;2088;p30"/>
          <p:cNvGrpSpPr/>
          <p:nvPr/>
        </p:nvGrpSpPr>
        <p:grpSpPr>
          <a:xfrm>
            <a:off x="4691921" y="2355418"/>
            <a:ext cx="3185855" cy="1323439"/>
            <a:chOff x="4692210" y="2354697"/>
            <a:chExt cx="3185636" cy="1323881"/>
          </a:xfrm>
        </p:grpSpPr>
        <p:sp>
          <p:nvSpPr>
            <p:cNvPr id="2089" name="Google Shape;2089;p30"/>
            <p:cNvSpPr txBox="1"/>
            <p:nvPr/>
          </p:nvSpPr>
          <p:spPr>
            <a:xfrm>
              <a:off x="4692210" y="2354697"/>
              <a:ext cx="2548153" cy="13238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A: </a:t>
              </a:r>
              <a:r>
                <a:rPr lang="en-US" sz="2000" b="0" i="0" u="none" strike="noStrike" cap="none">
                  <a:solidFill>
                    <a:srgbClr val="000000"/>
                  </a:solidFill>
                  <a:latin typeface="Arial"/>
                  <a:ea typeface="Arial"/>
                  <a:cs typeface="Arial"/>
                  <a:sym typeface="Arial"/>
                </a:rPr>
                <a:t>wired </a:t>
              </a:r>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Ethernet interfaces connected by Ethernet switches</a:t>
              </a:r>
              <a:endParaRPr/>
            </a:p>
          </p:txBody>
        </p:sp>
        <p:cxnSp>
          <p:nvCxnSpPr>
            <p:cNvPr id="2090" name="Google Shape;2090;p30"/>
            <p:cNvCxnSpPr/>
            <p:nvPr/>
          </p:nvCxnSpPr>
          <p:spPr>
            <a:xfrm rot="10800000">
              <a:off x="5801407" y="2510599"/>
              <a:ext cx="2076439" cy="0"/>
            </a:xfrm>
            <a:prstGeom prst="straightConnector1">
              <a:avLst/>
            </a:prstGeom>
            <a:noFill/>
            <a:ln w="9525" cap="flat" cmpd="sng">
              <a:solidFill>
                <a:srgbClr val="C00000"/>
              </a:solidFill>
              <a:prstDash val="solid"/>
              <a:round/>
              <a:headEnd type="none" w="med" len="med"/>
              <a:tailEnd type="none" w="med" len="med"/>
            </a:ln>
          </p:spPr>
        </p:cxnSp>
      </p:grpSp>
      <p:grpSp>
        <p:nvGrpSpPr>
          <p:cNvPr id="2091" name="Google Shape;2091;p30"/>
          <p:cNvGrpSpPr/>
          <p:nvPr/>
        </p:nvGrpSpPr>
        <p:grpSpPr>
          <a:xfrm>
            <a:off x="7689955" y="3656040"/>
            <a:ext cx="4167265" cy="2436076"/>
            <a:chOff x="5036498" y="3790332"/>
            <a:chExt cx="4168379" cy="2435958"/>
          </a:xfrm>
        </p:grpSpPr>
        <p:pic>
          <p:nvPicPr>
            <p:cNvPr id="2092" name="Google Shape;2092;p30" descr="access_point_stylized_small"/>
            <p:cNvPicPr preferRelativeResize="0"/>
            <p:nvPr/>
          </p:nvPicPr>
          <p:blipFill rotWithShape="1">
            <a:blip r:embed="rId4">
              <a:alphaModFix/>
            </a:blip>
            <a:srcRect/>
            <a:stretch/>
          </p:blipFill>
          <p:spPr>
            <a:xfrm>
              <a:off x="6312411" y="3790332"/>
              <a:ext cx="587569" cy="486906"/>
            </a:xfrm>
            <a:prstGeom prst="rect">
              <a:avLst/>
            </a:prstGeom>
            <a:noFill/>
            <a:ln>
              <a:noFill/>
            </a:ln>
          </p:spPr>
        </p:pic>
        <p:sp>
          <p:nvSpPr>
            <p:cNvPr id="2093" name="Google Shape;2093;p30"/>
            <p:cNvSpPr txBox="1"/>
            <p:nvPr/>
          </p:nvSpPr>
          <p:spPr>
            <a:xfrm>
              <a:off x="5036498" y="5518438"/>
              <a:ext cx="4168379" cy="7078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A: </a:t>
              </a:r>
              <a:r>
                <a:rPr lang="en-US" sz="2000" b="0" i="0" u="none" strike="noStrike" cap="none">
                  <a:solidFill>
                    <a:srgbClr val="000000"/>
                  </a:solidFill>
                  <a:latin typeface="Arial"/>
                  <a:ea typeface="Arial"/>
                  <a:cs typeface="Arial"/>
                  <a:sym typeface="Arial"/>
                </a:rPr>
                <a:t>wireless WiFi interfaces connected by WiFi base station</a:t>
              </a:r>
              <a:endParaRPr/>
            </a:p>
          </p:txBody>
        </p:sp>
        <p:cxnSp>
          <p:nvCxnSpPr>
            <p:cNvPr id="2094" name="Google Shape;2094;p30"/>
            <p:cNvCxnSpPr/>
            <p:nvPr/>
          </p:nvCxnSpPr>
          <p:spPr>
            <a:xfrm rot="10800000">
              <a:off x="6850795" y="4241577"/>
              <a:ext cx="0" cy="1289090"/>
            </a:xfrm>
            <a:prstGeom prst="straightConnector1">
              <a:avLst/>
            </a:prstGeom>
            <a:noFill/>
            <a:ln w="12700" cap="flat" cmpd="sng">
              <a:solidFill>
                <a:srgbClr val="C00000"/>
              </a:solidFill>
              <a:prstDash val="solid"/>
              <a:round/>
              <a:headEnd type="none" w="med" len="med"/>
              <a:tailEnd type="none" w="med" len="med"/>
            </a:ln>
          </p:spPr>
        </p:cxnSp>
      </p:grpSp>
      <p:sp>
        <p:nvSpPr>
          <p:cNvPr id="2095" name="Google Shape;2095;p30"/>
          <p:cNvSpPr txBox="1"/>
          <p:nvPr/>
        </p:nvSpPr>
        <p:spPr>
          <a:xfrm>
            <a:off x="1329751" y="4355476"/>
            <a:ext cx="4321539"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For now: </a:t>
            </a:r>
            <a:r>
              <a:rPr lang="en-US" sz="2400" b="0" i="0" u="none" strike="noStrike" cap="none">
                <a:solidFill>
                  <a:srgbClr val="000000"/>
                </a:solidFill>
                <a:latin typeface="Calibri"/>
                <a:ea typeface="Calibri"/>
                <a:cs typeface="Calibri"/>
                <a:sym typeface="Calibri"/>
              </a:rPr>
              <a:t>don’t need to worry about how one interface is connected to another (with no intervening router) </a:t>
            </a:r>
            <a:endParaRPr sz="2400" b="0" i="0" u="none" strike="noStrike" cap="none">
              <a:solidFill>
                <a:srgbClr val="000000"/>
              </a:solidFill>
              <a:latin typeface="Calibri"/>
              <a:ea typeface="Calibri"/>
              <a:cs typeface="Calibri"/>
              <a:sym typeface="Calibri"/>
            </a:endParaRPr>
          </a:p>
        </p:txBody>
      </p:sp>
      <p:cxnSp>
        <p:nvCxnSpPr>
          <p:cNvPr id="2096" name="Google Shape;2096;p30"/>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097" name="Google Shape;2097;p30"/>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098" name="Google Shape;2098;p30"/>
          <p:cNvGrpSpPr/>
          <p:nvPr/>
        </p:nvGrpSpPr>
        <p:grpSpPr>
          <a:xfrm>
            <a:off x="9053641" y="2438501"/>
            <a:ext cx="632991" cy="300938"/>
            <a:chOff x="7493876" y="2774731"/>
            <a:chExt cx="1481958" cy="894622"/>
          </a:xfrm>
        </p:grpSpPr>
        <p:sp>
          <p:nvSpPr>
            <p:cNvPr id="2099" name="Google Shape;2099;p3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100" name="Google Shape;2100;p30"/>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101" name="Google Shape;2101;p30"/>
            <p:cNvGrpSpPr/>
            <p:nvPr/>
          </p:nvGrpSpPr>
          <p:grpSpPr>
            <a:xfrm>
              <a:off x="7713663" y="2848339"/>
              <a:ext cx="1042107" cy="425543"/>
              <a:chOff x="7786941" y="2884917"/>
              <a:chExt cx="897649" cy="353919"/>
            </a:xfrm>
          </p:grpSpPr>
          <p:sp>
            <p:nvSpPr>
              <p:cNvPr id="2102" name="Google Shape;2102;p3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3" name="Google Shape;2103;p3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4" name="Google Shape;2104;p3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5" name="Google Shape;2105;p3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106" name="Google Shape;2106;p30"/>
          <p:cNvGrpSpPr/>
          <p:nvPr/>
        </p:nvGrpSpPr>
        <p:grpSpPr>
          <a:xfrm>
            <a:off x="7865822" y="1784294"/>
            <a:ext cx="3069150" cy="1444428"/>
            <a:chOff x="7865822" y="1784294"/>
            <a:chExt cx="3069150" cy="1444428"/>
          </a:xfrm>
        </p:grpSpPr>
        <p:cxnSp>
          <p:nvCxnSpPr>
            <p:cNvPr id="2107" name="Google Shape;2107;p30"/>
            <p:cNvCxnSpPr/>
            <p:nvPr/>
          </p:nvCxnSpPr>
          <p:spPr>
            <a:xfrm>
              <a:off x="8043483" y="1784294"/>
              <a:ext cx="0" cy="1217851"/>
            </a:xfrm>
            <a:prstGeom prst="straightConnector1">
              <a:avLst/>
            </a:prstGeom>
            <a:noFill/>
            <a:ln w="19050" cap="flat" cmpd="sng">
              <a:solidFill>
                <a:schemeClr val="dk1"/>
              </a:solidFill>
              <a:prstDash val="solid"/>
              <a:miter lim="800000"/>
              <a:headEnd type="none" w="sm" len="sm"/>
              <a:tailEnd type="none" w="sm" len="sm"/>
            </a:ln>
          </p:spPr>
        </p:cxnSp>
        <p:grpSp>
          <p:nvGrpSpPr>
            <p:cNvPr id="2108" name="Google Shape;2108;p30"/>
            <p:cNvGrpSpPr/>
            <p:nvPr/>
          </p:nvGrpSpPr>
          <p:grpSpPr>
            <a:xfrm>
              <a:off x="7865822" y="2488367"/>
              <a:ext cx="618612" cy="329734"/>
              <a:chOff x="3668110" y="2448910"/>
              <a:chExt cx="3794234" cy="2165130"/>
            </a:xfrm>
          </p:grpSpPr>
          <p:sp>
            <p:nvSpPr>
              <p:cNvPr id="2109" name="Google Shape;2109;p30"/>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w="952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0" name="Google Shape;2110;p30"/>
              <p:cNvSpPr/>
              <p:nvPr/>
            </p:nvSpPr>
            <p:spPr>
              <a:xfrm>
                <a:off x="3678620" y="2448910"/>
                <a:ext cx="3783724" cy="1324303"/>
              </a:xfrm>
              <a:custGeom>
                <a:avLst/>
                <a:gdLst/>
                <a:ahLst/>
                <a:cxnLst/>
                <a:rect l="l" t="t" r="r" b="b"/>
                <a:pathLst>
                  <a:path w="3783724" h="1324303" extrusionOk="0">
                    <a:moveTo>
                      <a:pt x="0" y="1313793"/>
                    </a:moveTo>
                    <a:lnTo>
                      <a:pt x="0" y="1313793"/>
                    </a:lnTo>
                    <a:lnTo>
                      <a:pt x="252248" y="0"/>
                    </a:lnTo>
                    <a:lnTo>
                      <a:pt x="3415862" y="21020"/>
                    </a:lnTo>
                    <a:lnTo>
                      <a:pt x="3783724" y="1324303"/>
                    </a:lnTo>
                    <a:lnTo>
                      <a:pt x="0" y="1313793"/>
                    </a:lnTo>
                    <a:close/>
                  </a:path>
                </a:pathLst>
              </a:cu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111" name="Google Shape;2111;p30"/>
              <p:cNvGrpSpPr/>
              <p:nvPr/>
            </p:nvGrpSpPr>
            <p:grpSpPr>
              <a:xfrm>
                <a:off x="3941378" y="2603243"/>
                <a:ext cx="3202061" cy="1066110"/>
                <a:chOff x="7939341" y="3037317"/>
                <a:chExt cx="897649" cy="353919"/>
              </a:xfrm>
            </p:grpSpPr>
            <p:sp>
              <p:nvSpPr>
                <p:cNvPr id="2112" name="Google Shape;2112;p30"/>
                <p:cNvSpPr/>
                <p:nvPr/>
              </p:nvSpPr>
              <p:spPr>
                <a:xfrm>
                  <a:off x="7964170" y="30373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3" name="Google Shape;2113;p30"/>
                <p:cNvSpPr/>
                <p:nvPr/>
              </p:nvSpPr>
              <p:spPr>
                <a:xfrm>
                  <a:off x="8519948" y="32067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4" name="Google Shape;2114;p30"/>
                <p:cNvSpPr/>
                <p:nvPr/>
              </p:nvSpPr>
              <p:spPr>
                <a:xfrm>
                  <a:off x="7939341" y="32067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5" name="Google Shape;2115;p30"/>
                <p:cNvSpPr/>
                <p:nvPr/>
              </p:nvSpPr>
              <p:spPr>
                <a:xfrm>
                  <a:off x="8047413" y="31234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cxnSp>
          <p:nvCxnSpPr>
            <p:cNvPr id="2116" name="Google Shape;2116;p30"/>
            <p:cNvCxnSpPr/>
            <p:nvPr/>
          </p:nvCxnSpPr>
          <p:spPr>
            <a:xfrm>
              <a:off x="10631585" y="1932648"/>
              <a:ext cx="0" cy="1296074"/>
            </a:xfrm>
            <a:prstGeom prst="straightConnector1">
              <a:avLst/>
            </a:prstGeom>
            <a:noFill/>
            <a:ln w="19050" cap="flat" cmpd="sng">
              <a:solidFill>
                <a:schemeClr val="dk1"/>
              </a:solidFill>
              <a:prstDash val="solid"/>
              <a:miter lim="800000"/>
              <a:headEnd type="none" w="sm" len="sm"/>
              <a:tailEnd type="none" w="sm" len="sm"/>
            </a:ln>
          </p:spPr>
        </p:cxnSp>
        <p:grpSp>
          <p:nvGrpSpPr>
            <p:cNvPr id="2117" name="Google Shape;2117;p30"/>
            <p:cNvGrpSpPr/>
            <p:nvPr/>
          </p:nvGrpSpPr>
          <p:grpSpPr>
            <a:xfrm>
              <a:off x="10316360" y="2442512"/>
              <a:ext cx="618612" cy="329734"/>
              <a:chOff x="3668110" y="2448910"/>
              <a:chExt cx="3794234" cy="2165130"/>
            </a:xfrm>
          </p:grpSpPr>
          <p:sp>
            <p:nvSpPr>
              <p:cNvPr id="2118" name="Google Shape;2118;p30"/>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w="952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9" name="Google Shape;2119;p30"/>
              <p:cNvSpPr/>
              <p:nvPr/>
            </p:nvSpPr>
            <p:spPr>
              <a:xfrm>
                <a:off x="3678620" y="2448910"/>
                <a:ext cx="3783724" cy="1324303"/>
              </a:xfrm>
              <a:custGeom>
                <a:avLst/>
                <a:gdLst/>
                <a:ahLst/>
                <a:cxnLst/>
                <a:rect l="l" t="t" r="r" b="b"/>
                <a:pathLst>
                  <a:path w="3783724" h="1324303" extrusionOk="0">
                    <a:moveTo>
                      <a:pt x="0" y="1313793"/>
                    </a:moveTo>
                    <a:lnTo>
                      <a:pt x="0" y="1313793"/>
                    </a:lnTo>
                    <a:lnTo>
                      <a:pt x="252248" y="0"/>
                    </a:lnTo>
                    <a:lnTo>
                      <a:pt x="3415862" y="21020"/>
                    </a:lnTo>
                    <a:lnTo>
                      <a:pt x="3783724" y="1324303"/>
                    </a:lnTo>
                    <a:lnTo>
                      <a:pt x="0" y="1313793"/>
                    </a:lnTo>
                    <a:close/>
                  </a:path>
                </a:pathLst>
              </a:cu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120" name="Google Shape;2120;p30"/>
              <p:cNvGrpSpPr/>
              <p:nvPr/>
            </p:nvGrpSpPr>
            <p:grpSpPr>
              <a:xfrm>
                <a:off x="3941378" y="2603243"/>
                <a:ext cx="3202061" cy="1066110"/>
                <a:chOff x="7939341" y="3037317"/>
                <a:chExt cx="897649" cy="353919"/>
              </a:xfrm>
            </p:grpSpPr>
            <p:sp>
              <p:nvSpPr>
                <p:cNvPr id="2121" name="Google Shape;2121;p30"/>
                <p:cNvSpPr/>
                <p:nvPr/>
              </p:nvSpPr>
              <p:spPr>
                <a:xfrm>
                  <a:off x="7964170" y="30373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2" name="Google Shape;2122;p30"/>
                <p:cNvSpPr/>
                <p:nvPr/>
              </p:nvSpPr>
              <p:spPr>
                <a:xfrm>
                  <a:off x="8519948" y="32067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3" name="Google Shape;2123;p30"/>
                <p:cNvSpPr/>
                <p:nvPr/>
              </p:nvSpPr>
              <p:spPr>
                <a:xfrm>
                  <a:off x="7939341" y="32067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4" name="Google Shape;2124;p30"/>
                <p:cNvSpPr/>
                <p:nvPr/>
              </p:nvSpPr>
              <p:spPr>
                <a:xfrm>
                  <a:off x="8047413" y="31234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sp>
        <p:nvSpPr>
          <p:cNvPr id="2125" name="Google Shape;2125;p30"/>
          <p:cNvSpPr txBox="1"/>
          <p:nvPr/>
        </p:nvSpPr>
        <p:spPr>
          <a:xfrm>
            <a:off x="884650" y="2297495"/>
            <a:ext cx="3496144" cy="1066192"/>
          </a:xfrm>
          <a:prstGeom prst="rect">
            <a:avLst/>
          </a:prstGeom>
          <a:noFill/>
          <a:ln>
            <a:noFill/>
          </a:ln>
        </p:spPr>
        <p:txBody>
          <a:bodyPr spcFirstLastPara="1" wrap="square" lIns="91425" tIns="45700" rIns="91425" bIns="45700" anchor="t" anchorCtr="0">
            <a:normAutofit/>
          </a:bodyPr>
          <a:lstStyle/>
          <a:p>
            <a:pPr marL="403225" marR="0" lvl="0" indent="-388938" algn="l" rtl="0">
              <a:lnSpc>
                <a:spcPct val="90000"/>
              </a:lnSpc>
              <a:spcBef>
                <a:spcPts val="0"/>
              </a:spcBef>
              <a:spcAft>
                <a:spcPts val="0"/>
              </a:spcAft>
              <a:buClr>
                <a:srgbClr val="0000A3"/>
              </a:buClr>
              <a:buSzPts val="2800"/>
              <a:buFont typeface="Noto Sans Symbols"/>
              <a:buNone/>
            </a:pPr>
            <a:r>
              <a:rPr lang="en-US" sz="2800" b="0" i="0" u="none" strike="noStrike" cap="none">
                <a:solidFill>
                  <a:srgbClr val="CC0000"/>
                </a:solidFill>
                <a:latin typeface="Calibri"/>
                <a:ea typeface="Calibri"/>
                <a:cs typeface="Calibri"/>
                <a:sym typeface="Calibri"/>
              </a:rPr>
              <a:t>A: </a:t>
            </a:r>
            <a:r>
              <a:rPr lang="en-US" sz="2800" b="0" i="0" u="none" strike="noStrike" cap="none">
                <a:solidFill>
                  <a:srgbClr val="000000"/>
                </a:solidFill>
                <a:latin typeface="Calibri"/>
                <a:ea typeface="Calibri"/>
                <a:cs typeface="Calibri"/>
                <a:sym typeface="Calibri"/>
              </a:rPr>
              <a:t>we’ll learn about that in chapters 6, 7</a:t>
            </a:r>
            <a:endParaRPr/>
          </a:p>
        </p:txBody>
      </p:sp>
      <p:sp>
        <p:nvSpPr>
          <p:cNvPr id="2126" name="Google Shape;2126;p3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500"/>
                                        <p:tgtEl>
                                          <p:spTgt spid="2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8"/>
                                        </p:tgtEl>
                                        <p:attrNameLst>
                                          <p:attrName>style.visibility</p:attrName>
                                        </p:attrNameLst>
                                      </p:cBhvr>
                                      <p:to>
                                        <p:strVal val="visible"/>
                                      </p:to>
                                    </p:set>
                                    <p:animEffect transition="in" filter="fade">
                                      <p:cBhvr>
                                        <p:cTn id="12" dur="500"/>
                                        <p:tgtEl>
                                          <p:spTgt spid="2088"/>
                                        </p:tgtEl>
                                      </p:cBhvr>
                                    </p:animEffect>
                                  </p:childTnLst>
                                </p:cTn>
                              </p:par>
                              <p:par>
                                <p:cTn id="13" presetID="10" presetClass="entr" presetSubtype="0" fill="hold" nodeType="withEffect">
                                  <p:stCondLst>
                                    <p:cond delay="0"/>
                                  </p:stCondLst>
                                  <p:childTnLst>
                                    <p:set>
                                      <p:cBhvr>
                                        <p:cTn id="14" dur="1" fill="hold">
                                          <p:stCondLst>
                                            <p:cond delay="0"/>
                                          </p:stCondLst>
                                        </p:cTn>
                                        <p:tgtEl>
                                          <p:spTgt spid="2106"/>
                                        </p:tgtEl>
                                        <p:attrNameLst>
                                          <p:attrName>style.visibility</p:attrName>
                                        </p:attrNameLst>
                                      </p:cBhvr>
                                      <p:to>
                                        <p:strVal val="visible"/>
                                      </p:to>
                                    </p:set>
                                    <p:animEffect transition="in" filter="fade">
                                      <p:cBhvr>
                                        <p:cTn id="15" dur="500"/>
                                        <p:tgtEl>
                                          <p:spTgt spid="210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91"/>
                                        </p:tgtEl>
                                        <p:attrNameLst>
                                          <p:attrName>style.visibility</p:attrName>
                                        </p:attrNameLst>
                                      </p:cBhvr>
                                      <p:to>
                                        <p:strVal val="visible"/>
                                      </p:to>
                                    </p:set>
                                    <p:animEffect transition="in" filter="fade">
                                      <p:cBhvr>
                                        <p:cTn id="20" dur="500"/>
                                        <p:tgtEl>
                                          <p:spTgt spid="209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95"/>
                                        </p:tgtEl>
                                        <p:attrNameLst>
                                          <p:attrName>style.visibility</p:attrName>
                                        </p:attrNameLst>
                                      </p:cBhvr>
                                      <p:to>
                                        <p:strVal val="visible"/>
                                      </p:to>
                                    </p:set>
                                    <p:animEffect transition="in" filter="fade">
                                      <p:cBhvr>
                                        <p:cTn id="25" dur="500"/>
                                        <p:tgtEl>
                                          <p:spTgt spid="2095"/>
                                        </p:tgtEl>
                                      </p:cBhvr>
                                    </p:animEffect>
                                  </p:childTnLst>
                                </p:cTn>
                              </p:par>
                              <p:par>
                                <p:cTn id="26" presetID="10" presetClass="exit" presetSubtype="0" fill="hold" nodeType="withEffect">
                                  <p:stCondLst>
                                    <p:cond delay="0"/>
                                  </p:stCondLst>
                                  <p:childTnLst>
                                    <p:animEffect transition="out" filter="fade">
                                      <p:cBhvr>
                                        <p:cTn id="27" dur="500"/>
                                        <p:tgtEl>
                                          <p:spTgt spid="2088"/>
                                        </p:tgtEl>
                                      </p:cBhvr>
                                    </p:animEffect>
                                    <p:set>
                                      <p:cBhvr>
                                        <p:cTn id="28" dur="1" fill="hold">
                                          <p:stCondLst>
                                            <p:cond delay="500"/>
                                          </p:stCondLst>
                                        </p:cTn>
                                        <p:tgtEl>
                                          <p:spTgt spid="208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091"/>
                                        </p:tgtEl>
                                      </p:cBhvr>
                                    </p:animEffect>
                                    <p:set>
                                      <p:cBhvr>
                                        <p:cTn id="31" dur="1" fill="hold">
                                          <p:stCondLst>
                                            <p:cond delay="500"/>
                                          </p:stCondLst>
                                        </p:cTn>
                                        <p:tgtEl>
                                          <p:spTgt spid="2091"/>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106"/>
                                        </p:tgtEl>
                                      </p:cBhvr>
                                    </p:animEffect>
                                    <p:set>
                                      <p:cBhvr>
                                        <p:cTn id="34" dur="1" fill="hold">
                                          <p:stCondLst>
                                            <p:cond delay="500"/>
                                          </p:stCondLst>
                                        </p:cTn>
                                        <p:tgtEl>
                                          <p:spTgt spid="2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31"/>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Subnets</a:t>
            </a:r>
            <a:endParaRPr/>
          </a:p>
        </p:txBody>
      </p:sp>
      <p:sp>
        <p:nvSpPr>
          <p:cNvPr id="2133" name="Google Shape;2133;p31"/>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34" name="Google Shape;2134;p31"/>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35" name="Google Shape;2135;p31"/>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36" name="Google Shape;2136;p31"/>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2137" name="Google Shape;2137;p31"/>
          <p:cNvGrpSpPr/>
          <p:nvPr/>
        </p:nvGrpSpPr>
        <p:grpSpPr>
          <a:xfrm>
            <a:off x="6557963" y="2093236"/>
            <a:ext cx="920750" cy="276225"/>
            <a:chOff x="3251" y="608"/>
            <a:chExt cx="580" cy="174"/>
          </a:xfrm>
        </p:grpSpPr>
        <p:sp>
          <p:nvSpPr>
            <p:cNvPr id="2138" name="Google Shape;2138;p31"/>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139" name="Google Shape;2139;p31"/>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2140" name="Google Shape;2140;p31"/>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2141" name="Google Shape;2141;p31"/>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2142" name="Google Shape;2142;p31"/>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2143" name="Google Shape;2143;p31"/>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2144" name="Google Shape;2144;p31"/>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2145" name="Google Shape;2145;p31"/>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2146" name="Google Shape;2146;p31"/>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2147" name="Google Shape;2147;p31"/>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2148" name="Google Shape;2148;p31"/>
          <p:cNvGrpSpPr/>
          <p:nvPr/>
        </p:nvGrpSpPr>
        <p:grpSpPr>
          <a:xfrm>
            <a:off x="8885238" y="2996523"/>
            <a:ext cx="912812" cy="276225"/>
            <a:chOff x="4550" y="1257"/>
            <a:chExt cx="575" cy="174"/>
          </a:xfrm>
        </p:grpSpPr>
        <p:sp>
          <p:nvSpPr>
            <p:cNvPr id="2149" name="Google Shape;2149;p31"/>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150" name="Google Shape;2150;p31"/>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grpSp>
        <p:nvGrpSpPr>
          <p:cNvPr id="2151" name="Google Shape;2151;p31"/>
          <p:cNvGrpSpPr/>
          <p:nvPr/>
        </p:nvGrpSpPr>
        <p:grpSpPr>
          <a:xfrm>
            <a:off x="7116763" y="1378861"/>
            <a:ext cx="641350" cy="558800"/>
            <a:chOff x="-44" y="1473"/>
            <a:chExt cx="981" cy="1105"/>
          </a:xfrm>
        </p:grpSpPr>
        <p:pic>
          <p:nvPicPr>
            <p:cNvPr id="2152" name="Google Shape;2152;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53" name="Google Shape;2153;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54" name="Google Shape;2154;p31"/>
          <p:cNvGrpSpPr/>
          <p:nvPr/>
        </p:nvGrpSpPr>
        <p:grpSpPr>
          <a:xfrm>
            <a:off x="7112000" y="1977348"/>
            <a:ext cx="641350" cy="558800"/>
            <a:chOff x="-44" y="1473"/>
            <a:chExt cx="981" cy="1105"/>
          </a:xfrm>
        </p:grpSpPr>
        <p:pic>
          <p:nvPicPr>
            <p:cNvPr id="2155" name="Google Shape;2155;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56" name="Google Shape;2156;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57" name="Google Shape;2157;p31"/>
          <p:cNvGrpSpPr/>
          <p:nvPr/>
        </p:nvGrpSpPr>
        <p:grpSpPr>
          <a:xfrm>
            <a:off x="7140575" y="2586948"/>
            <a:ext cx="641350" cy="558800"/>
            <a:chOff x="-44" y="1473"/>
            <a:chExt cx="981" cy="1105"/>
          </a:xfrm>
        </p:grpSpPr>
        <p:pic>
          <p:nvPicPr>
            <p:cNvPr id="2158" name="Google Shape;2158;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59" name="Google Shape;2159;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60" name="Google Shape;2160;p31"/>
          <p:cNvGrpSpPr/>
          <p:nvPr/>
        </p:nvGrpSpPr>
        <p:grpSpPr>
          <a:xfrm flipH="1">
            <a:off x="10799763" y="1536023"/>
            <a:ext cx="641350" cy="558800"/>
            <a:chOff x="-44" y="1473"/>
            <a:chExt cx="981" cy="1105"/>
          </a:xfrm>
        </p:grpSpPr>
        <p:pic>
          <p:nvPicPr>
            <p:cNvPr id="2161" name="Google Shape;2161;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62" name="Google Shape;2162;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63" name="Google Shape;2163;p31"/>
          <p:cNvGrpSpPr/>
          <p:nvPr/>
        </p:nvGrpSpPr>
        <p:grpSpPr>
          <a:xfrm flipH="1">
            <a:off x="10814050" y="2815548"/>
            <a:ext cx="641350" cy="558800"/>
            <a:chOff x="-44" y="1473"/>
            <a:chExt cx="981" cy="1105"/>
          </a:xfrm>
        </p:grpSpPr>
        <p:pic>
          <p:nvPicPr>
            <p:cNvPr id="2164" name="Google Shape;2164;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65" name="Google Shape;2165;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66" name="Google Shape;2166;p31"/>
          <p:cNvGrpSpPr/>
          <p:nvPr/>
        </p:nvGrpSpPr>
        <p:grpSpPr>
          <a:xfrm flipH="1">
            <a:off x="9715500" y="4339548"/>
            <a:ext cx="641350" cy="558800"/>
            <a:chOff x="-44" y="1473"/>
            <a:chExt cx="981" cy="1105"/>
          </a:xfrm>
        </p:grpSpPr>
        <p:pic>
          <p:nvPicPr>
            <p:cNvPr id="2167" name="Google Shape;2167;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68" name="Google Shape;2168;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69" name="Google Shape;2169;p31"/>
          <p:cNvGrpSpPr/>
          <p:nvPr/>
        </p:nvGrpSpPr>
        <p:grpSpPr>
          <a:xfrm flipH="1">
            <a:off x="8551863" y="4380823"/>
            <a:ext cx="641350" cy="558800"/>
            <a:chOff x="-44" y="1473"/>
            <a:chExt cx="981" cy="1105"/>
          </a:xfrm>
        </p:grpSpPr>
        <p:pic>
          <p:nvPicPr>
            <p:cNvPr id="2170" name="Google Shape;2170;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71" name="Google Shape;2171;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2172" name="Google Shape;2172;p31"/>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173" name="Google Shape;2173;p31"/>
          <p:cNvCxnSpPr/>
          <p:nvPr/>
        </p:nvCxnSpPr>
        <p:spPr>
          <a:xfrm>
            <a:off x="7698824"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174" name="Google Shape;2174;p31"/>
          <p:cNvCxnSpPr/>
          <p:nvPr/>
        </p:nvCxnSpPr>
        <p:spPr>
          <a:xfrm>
            <a:off x="7705979"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175" name="Google Shape;2175;p31"/>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176" name="Google Shape;2176;p31"/>
          <p:cNvCxnSpPr/>
          <p:nvPr/>
        </p:nvCxnSpPr>
        <p:spPr>
          <a:xfrm>
            <a:off x="10631261" y="3221529"/>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177" name="Google Shape;2177;p31"/>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178" name="Google Shape;2178;p31"/>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2179" name="Google Shape;2179;p31"/>
          <p:cNvSpPr txBox="1"/>
          <p:nvPr/>
        </p:nvSpPr>
        <p:spPr>
          <a:xfrm>
            <a:off x="910964" y="1504586"/>
            <a:ext cx="5504825" cy="2215008"/>
          </a:xfrm>
          <a:prstGeom prst="rect">
            <a:avLst/>
          </a:prstGeom>
          <a:noFill/>
          <a:ln>
            <a:noFill/>
          </a:ln>
        </p:spPr>
        <p:txBody>
          <a:bodyPr spcFirstLastPara="1" wrap="square" lIns="91425" tIns="45700" rIns="91425" bIns="45700" anchor="t" anchorCtr="0">
            <a:normAutofit/>
          </a:bodyPr>
          <a:lstStyle/>
          <a:p>
            <a:pPr marL="234950" marR="0" lvl="0" indent="-234950" algn="l" rtl="0">
              <a:lnSpc>
                <a:spcPct val="90000"/>
              </a:lnSpc>
              <a:spcBef>
                <a:spcPts val="0"/>
              </a:spcBef>
              <a:spcAft>
                <a:spcPts val="0"/>
              </a:spcAft>
              <a:buClr>
                <a:srgbClr val="0000A3"/>
              </a:buClr>
              <a:buSzPts val="3200"/>
              <a:buFont typeface="Noto Sans Symbols"/>
              <a:buChar char="▪"/>
            </a:pPr>
            <a:r>
              <a:rPr lang="en-US" sz="3200" b="0" i="1" u="none" strike="noStrike" cap="none">
                <a:solidFill>
                  <a:srgbClr val="000099"/>
                </a:solidFill>
                <a:latin typeface="Calibri"/>
                <a:ea typeface="Calibri"/>
                <a:cs typeface="Calibri"/>
                <a:sym typeface="Calibri"/>
              </a:rPr>
              <a:t>What’s a subnet ?</a:t>
            </a:r>
            <a:endParaRPr/>
          </a:p>
          <a:p>
            <a:pPr marL="582613" marR="0" lvl="1" indent="-233362"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device interfaces that can physically reach each other </a:t>
            </a:r>
            <a:r>
              <a:rPr lang="en-US" sz="2800" b="0" i="0" u="none" strike="noStrike" cap="none">
                <a:solidFill>
                  <a:srgbClr val="C00000"/>
                </a:solidFill>
                <a:latin typeface="Calibri"/>
                <a:ea typeface="Calibri"/>
                <a:cs typeface="Calibri"/>
                <a:sym typeface="Calibri"/>
              </a:rPr>
              <a:t>without passing through an intervening router</a:t>
            </a:r>
            <a:endParaRPr sz="2800" b="0" i="1" u="none" strike="noStrike" cap="none">
              <a:solidFill>
                <a:srgbClr val="CC0000"/>
              </a:solidFill>
              <a:latin typeface="Calibri"/>
              <a:ea typeface="Calibri"/>
              <a:cs typeface="Calibri"/>
              <a:sym typeface="Calibri"/>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cxnSp>
        <p:nvCxnSpPr>
          <p:cNvPr id="2180" name="Google Shape;2180;p31"/>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181" name="Google Shape;2181;p31"/>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182" name="Google Shape;2182;p31"/>
          <p:cNvGrpSpPr/>
          <p:nvPr/>
        </p:nvGrpSpPr>
        <p:grpSpPr>
          <a:xfrm>
            <a:off x="9053641" y="2438501"/>
            <a:ext cx="632991" cy="300938"/>
            <a:chOff x="7493876" y="2774731"/>
            <a:chExt cx="1481958" cy="894622"/>
          </a:xfrm>
        </p:grpSpPr>
        <p:sp>
          <p:nvSpPr>
            <p:cNvPr id="2183" name="Google Shape;2183;p3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184" name="Google Shape;2184;p31"/>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185" name="Google Shape;2185;p31"/>
            <p:cNvGrpSpPr/>
            <p:nvPr/>
          </p:nvGrpSpPr>
          <p:grpSpPr>
            <a:xfrm>
              <a:off x="7713663" y="2848339"/>
              <a:ext cx="1042107" cy="425543"/>
              <a:chOff x="7786941" y="2884917"/>
              <a:chExt cx="897649" cy="353919"/>
            </a:xfrm>
          </p:grpSpPr>
          <p:sp>
            <p:nvSpPr>
              <p:cNvPr id="2186" name="Google Shape;2186;p3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7" name="Google Shape;2187;p3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8" name="Google Shape;2188;p3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9" name="Google Shape;2189;p3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2190" name="Google Shape;2190;p31"/>
          <p:cNvSpPr txBox="1"/>
          <p:nvPr/>
        </p:nvSpPr>
        <p:spPr>
          <a:xfrm>
            <a:off x="7810084" y="5139102"/>
            <a:ext cx="372427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network consisting of 3 subnets</a:t>
            </a:r>
            <a:endParaRPr/>
          </a:p>
        </p:txBody>
      </p:sp>
      <p:sp>
        <p:nvSpPr>
          <p:cNvPr id="2191" name="Google Shape;2191;p31"/>
          <p:cNvSpPr txBox="1"/>
          <p:nvPr/>
        </p:nvSpPr>
        <p:spPr>
          <a:xfrm>
            <a:off x="923879" y="3718261"/>
            <a:ext cx="6050358" cy="2667042"/>
          </a:xfrm>
          <a:prstGeom prst="rect">
            <a:avLst/>
          </a:prstGeom>
          <a:noFill/>
          <a:ln>
            <a:noFill/>
          </a:ln>
        </p:spPr>
        <p:txBody>
          <a:bodyPr spcFirstLastPara="1" wrap="square" lIns="91425" tIns="45700" rIns="91425" bIns="45700" anchor="t" anchorCtr="0">
            <a:normAutofit/>
          </a:bodyPr>
          <a:lstStyle/>
          <a:p>
            <a:pPr marL="234950" marR="0" lvl="0" indent="-234950"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99"/>
                </a:solidFill>
                <a:latin typeface="Calibri"/>
                <a:ea typeface="Calibri"/>
                <a:cs typeface="Calibri"/>
                <a:sym typeface="Calibri"/>
              </a:rPr>
              <a:t>IP addresses have structure:</a:t>
            </a:r>
            <a:r>
              <a:rPr lang="en-US" sz="3200" b="0" i="0" u="none" strike="noStrike" cap="none">
                <a:solidFill>
                  <a:srgbClr val="000000"/>
                </a:solidFill>
                <a:latin typeface="Calibri"/>
                <a:ea typeface="Calibri"/>
                <a:cs typeface="Calibri"/>
                <a:sym typeface="Calibri"/>
              </a:rPr>
              <a:t> </a:t>
            </a:r>
            <a:endParaRPr/>
          </a:p>
          <a:p>
            <a:pPr marL="582613" marR="0" lvl="1" indent="-233362" algn="l" rtl="0">
              <a:lnSpc>
                <a:spcPct val="90000"/>
              </a:lnSpc>
              <a:spcBef>
                <a:spcPts val="500"/>
              </a:spcBef>
              <a:spcAft>
                <a:spcPts val="0"/>
              </a:spcAft>
              <a:buClr>
                <a:srgbClr val="0000A8"/>
              </a:buClr>
              <a:buSzPts val="2800"/>
              <a:buFont typeface="Arial"/>
              <a:buChar char="•"/>
            </a:pPr>
            <a:r>
              <a:rPr lang="en-US" sz="2800" b="0" i="0" u="none" strike="noStrike" cap="none">
                <a:solidFill>
                  <a:srgbClr val="C00000"/>
                </a:solidFill>
                <a:latin typeface="Calibri"/>
                <a:ea typeface="Calibri"/>
                <a:cs typeface="Calibri"/>
                <a:sym typeface="Calibri"/>
              </a:rPr>
              <a:t>subnet part: </a:t>
            </a:r>
            <a:r>
              <a:rPr lang="en-US" sz="2800" b="0" i="0" u="none" strike="noStrike" cap="none">
                <a:solidFill>
                  <a:srgbClr val="000000"/>
                </a:solidFill>
                <a:latin typeface="Calibri"/>
                <a:ea typeface="Calibri"/>
                <a:cs typeface="Calibri"/>
                <a:sym typeface="Calibri"/>
              </a:rPr>
              <a:t>devices in same subnet have common high order bits</a:t>
            </a:r>
            <a:endParaRPr/>
          </a:p>
          <a:p>
            <a:pPr marL="582613" marR="0" lvl="1" indent="-233362" algn="l" rtl="0">
              <a:lnSpc>
                <a:spcPct val="90000"/>
              </a:lnSpc>
              <a:spcBef>
                <a:spcPts val="500"/>
              </a:spcBef>
              <a:spcAft>
                <a:spcPts val="0"/>
              </a:spcAft>
              <a:buClr>
                <a:srgbClr val="0000A8"/>
              </a:buClr>
              <a:buSzPts val="2800"/>
              <a:buFont typeface="Arial"/>
              <a:buChar char="•"/>
            </a:pPr>
            <a:r>
              <a:rPr lang="en-US" sz="2800" b="0" i="0" u="none" strike="noStrike" cap="none">
                <a:solidFill>
                  <a:srgbClr val="C00000"/>
                </a:solidFill>
                <a:latin typeface="Calibri"/>
                <a:ea typeface="Calibri"/>
                <a:cs typeface="Calibri"/>
                <a:sym typeface="Calibri"/>
              </a:rPr>
              <a:t>host part: remaining</a:t>
            </a:r>
            <a:r>
              <a:rPr lang="en-US" sz="2800" b="0" i="0" u="none" strike="noStrike" cap="none">
                <a:solidFill>
                  <a:srgbClr val="000000"/>
                </a:solidFill>
                <a:latin typeface="Calibri"/>
                <a:ea typeface="Calibri"/>
                <a:cs typeface="Calibri"/>
                <a:sym typeface="Calibri"/>
              </a:rPr>
              <a:t> low order bits </a:t>
            </a:r>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192" name="Google Shape;2192;p3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9"/>
                                        </p:tgtEl>
                                        <p:attrNameLst>
                                          <p:attrName>style.visibility</p:attrName>
                                        </p:attrNameLst>
                                      </p:cBhvr>
                                      <p:to>
                                        <p:strVal val="visible"/>
                                      </p:to>
                                    </p:set>
                                    <p:animEffect transition="in" filter="fade">
                                      <p:cBhvr>
                                        <p:cTn id="7" dur="500"/>
                                        <p:tgtEl>
                                          <p:spTgt spid="2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1"/>
                                        </p:tgtEl>
                                        <p:attrNameLst>
                                          <p:attrName>style.visibility</p:attrName>
                                        </p:attrNameLst>
                                      </p:cBhvr>
                                      <p:to>
                                        <p:strVal val="visible"/>
                                      </p:to>
                                    </p:set>
                                    <p:animEffect transition="in" filter="fade">
                                      <p:cBhvr>
                                        <p:cTn id="12" dur="500"/>
                                        <p:tgtEl>
                                          <p:spTgt spid="2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32"/>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Subnets</a:t>
            </a:r>
            <a:endParaRPr/>
          </a:p>
        </p:txBody>
      </p:sp>
      <p:sp>
        <p:nvSpPr>
          <p:cNvPr id="2199" name="Google Shape;2199;p32"/>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00" name="Google Shape;2200;p32"/>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01" name="Google Shape;2201;p32"/>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02" name="Google Shape;2202;p32"/>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2203" name="Google Shape;2203;p32"/>
          <p:cNvGrpSpPr/>
          <p:nvPr/>
        </p:nvGrpSpPr>
        <p:grpSpPr>
          <a:xfrm>
            <a:off x="6557963" y="2093236"/>
            <a:ext cx="920750" cy="276225"/>
            <a:chOff x="3251" y="608"/>
            <a:chExt cx="580" cy="174"/>
          </a:xfrm>
        </p:grpSpPr>
        <p:sp>
          <p:nvSpPr>
            <p:cNvPr id="2204" name="Google Shape;2204;p32"/>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05" name="Google Shape;2205;p32"/>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2206" name="Google Shape;2206;p32"/>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2207" name="Google Shape;2207;p32"/>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2208" name="Google Shape;2208;p32"/>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2209" name="Google Shape;2209;p32"/>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2210" name="Google Shape;2210;p32"/>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2211" name="Google Shape;2211;p32"/>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2212" name="Google Shape;2212;p32"/>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2213" name="Google Shape;2213;p32"/>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2214" name="Google Shape;2214;p32"/>
          <p:cNvGrpSpPr/>
          <p:nvPr/>
        </p:nvGrpSpPr>
        <p:grpSpPr>
          <a:xfrm>
            <a:off x="8885238" y="2996523"/>
            <a:ext cx="912812" cy="276225"/>
            <a:chOff x="4550" y="1257"/>
            <a:chExt cx="575" cy="174"/>
          </a:xfrm>
        </p:grpSpPr>
        <p:sp>
          <p:nvSpPr>
            <p:cNvPr id="2215" name="Google Shape;2215;p32"/>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16" name="Google Shape;2216;p32"/>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cxnSp>
        <p:nvCxnSpPr>
          <p:cNvPr id="2217" name="Google Shape;2217;p32"/>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218" name="Google Shape;2218;p32"/>
          <p:cNvCxnSpPr/>
          <p:nvPr/>
        </p:nvCxnSpPr>
        <p:spPr>
          <a:xfrm>
            <a:off x="7698824"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219" name="Google Shape;2219;p32"/>
          <p:cNvCxnSpPr/>
          <p:nvPr/>
        </p:nvCxnSpPr>
        <p:spPr>
          <a:xfrm>
            <a:off x="7705979"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220" name="Google Shape;2220;p32"/>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221" name="Google Shape;2221;p32"/>
          <p:cNvCxnSpPr/>
          <p:nvPr/>
        </p:nvCxnSpPr>
        <p:spPr>
          <a:xfrm>
            <a:off x="10631261" y="3221529"/>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222" name="Google Shape;2222;p32"/>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223" name="Google Shape;2223;p32"/>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2224" name="Google Shape;2224;p32"/>
          <p:cNvSpPr txBox="1"/>
          <p:nvPr/>
        </p:nvSpPr>
        <p:spPr>
          <a:xfrm>
            <a:off x="910964" y="1504585"/>
            <a:ext cx="5504825" cy="4986155"/>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3200"/>
              <a:buFont typeface="Noto Sans Symbols"/>
              <a:buNone/>
            </a:pPr>
            <a:r>
              <a:rPr lang="en-US" sz="3200" b="0" i="1" u="none" strike="noStrike" cap="none">
                <a:solidFill>
                  <a:srgbClr val="CC0000"/>
                </a:solidFill>
                <a:latin typeface="Calibri"/>
                <a:ea typeface="Calibri"/>
                <a:cs typeface="Calibri"/>
                <a:sym typeface="Calibri"/>
              </a:rPr>
              <a:t>Recipe for defining subnets:</a:t>
            </a:r>
            <a:endParaRPr/>
          </a:p>
          <a:p>
            <a:pPr marL="352425" marR="0" lvl="0" indent="-222250" algn="l" rtl="0">
              <a:lnSpc>
                <a:spcPct val="90000"/>
              </a:lnSpc>
              <a:spcBef>
                <a:spcPts val="10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detach each interface from its host or router, creating “islands” of isolated networks</a:t>
            </a:r>
            <a:endParaRPr/>
          </a:p>
          <a:p>
            <a:pPr marL="352425" marR="0" lvl="0" indent="-222250" algn="l" rtl="0">
              <a:lnSpc>
                <a:spcPct val="90000"/>
              </a:lnSpc>
              <a:spcBef>
                <a:spcPts val="10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each isolated network is called a </a:t>
            </a:r>
            <a:r>
              <a:rPr lang="en-US" sz="3200" b="0" i="1" u="none" strike="noStrike" cap="none">
                <a:solidFill>
                  <a:srgbClr val="CC0000"/>
                </a:solidFill>
                <a:latin typeface="Calibri"/>
                <a:ea typeface="Calibri"/>
                <a:cs typeface="Calibri"/>
                <a:sym typeface="Calibri"/>
              </a:rPr>
              <a:t>subnet</a:t>
            </a:r>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cxnSp>
        <p:nvCxnSpPr>
          <p:cNvPr id="2225" name="Google Shape;2225;p32"/>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226" name="Google Shape;2226;p32"/>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227" name="Google Shape;2227;p32"/>
          <p:cNvGrpSpPr/>
          <p:nvPr/>
        </p:nvGrpSpPr>
        <p:grpSpPr>
          <a:xfrm>
            <a:off x="7112000" y="1378861"/>
            <a:ext cx="4343400" cy="3560762"/>
            <a:chOff x="7112000" y="1378861"/>
            <a:chExt cx="4343400" cy="3560762"/>
          </a:xfrm>
        </p:grpSpPr>
        <p:grpSp>
          <p:nvGrpSpPr>
            <p:cNvPr id="2228" name="Google Shape;2228;p32"/>
            <p:cNvGrpSpPr/>
            <p:nvPr/>
          </p:nvGrpSpPr>
          <p:grpSpPr>
            <a:xfrm>
              <a:off x="7116763" y="1378861"/>
              <a:ext cx="641350" cy="558800"/>
              <a:chOff x="-44" y="1473"/>
              <a:chExt cx="981" cy="1105"/>
            </a:xfrm>
          </p:grpSpPr>
          <p:pic>
            <p:nvPicPr>
              <p:cNvPr id="2229" name="Google Shape;2229;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30" name="Google Shape;2230;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31" name="Google Shape;2231;p32"/>
            <p:cNvGrpSpPr/>
            <p:nvPr/>
          </p:nvGrpSpPr>
          <p:grpSpPr>
            <a:xfrm>
              <a:off x="7112000" y="1977348"/>
              <a:ext cx="641350" cy="558800"/>
              <a:chOff x="-44" y="1473"/>
              <a:chExt cx="981" cy="1105"/>
            </a:xfrm>
          </p:grpSpPr>
          <p:pic>
            <p:nvPicPr>
              <p:cNvPr id="2232" name="Google Shape;2232;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33" name="Google Shape;2233;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34" name="Google Shape;2234;p32"/>
            <p:cNvGrpSpPr/>
            <p:nvPr/>
          </p:nvGrpSpPr>
          <p:grpSpPr>
            <a:xfrm>
              <a:off x="7140575" y="2586948"/>
              <a:ext cx="641350" cy="558800"/>
              <a:chOff x="-44" y="1473"/>
              <a:chExt cx="981" cy="1105"/>
            </a:xfrm>
          </p:grpSpPr>
          <p:pic>
            <p:nvPicPr>
              <p:cNvPr id="2235" name="Google Shape;2235;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36" name="Google Shape;2236;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37" name="Google Shape;2237;p32"/>
            <p:cNvGrpSpPr/>
            <p:nvPr/>
          </p:nvGrpSpPr>
          <p:grpSpPr>
            <a:xfrm flipH="1">
              <a:off x="10799763" y="1536023"/>
              <a:ext cx="641350" cy="558800"/>
              <a:chOff x="-44" y="1473"/>
              <a:chExt cx="981" cy="1105"/>
            </a:xfrm>
          </p:grpSpPr>
          <p:pic>
            <p:nvPicPr>
              <p:cNvPr id="2238" name="Google Shape;2238;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39" name="Google Shape;2239;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40" name="Google Shape;2240;p32"/>
            <p:cNvGrpSpPr/>
            <p:nvPr/>
          </p:nvGrpSpPr>
          <p:grpSpPr>
            <a:xfrm flipH="1">
              <a:off x="10814050" y="2815548"/>
              <a:ext cx="641350" cy="558800"/>
              <a:chOff x="-44" y="1473"/>
              <a:chExt cx="981" cy="1105"/>
            </a:xfrm>
          </p:grpSpPr>
          <p:pic>
            <p:nvPicPr>
              <p:cNvPr id="2241" name="Google Shape;2241;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42" name="Google Shape;2242;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43" name="Google Shape;2243;p32"/>
            <p:cNvGrpSpPr/>
            <p:nvPr/>
          </p:nvGrpSpPr>
          <p:grpSpPr>
            <a:xfrm flipH="1">
              <a:off x="9715500" y="4339548"/>
              <a:ext cx="641350" cy="558800"/>
              <a:chOff x="-44" y="1473"/>
              <a:chExt cx="981" cy="1105"/>
            </a:xfrm>
          </p:grpSpPr>
          <p:pic>
            <p:nvPicPr>
              <p:cNvPr id="2244" name="Google Shape;2244;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45" name="Google Shape;2245;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46" name="Google Shape;2246;p32"/>
            <p:cNvGrpSpPr/>
            <p:nvPr/>
          </p:nvGrpSpPr>
          <p:grpSpPr>
            <a:xfrm flipH="1">
              <a:off x="8551863" y="4380823"/>
              <a:ext cx="641350" cy="558800"/>
              <a:chOff x="-44" y="1473"/>
              <a:chExt cx="981" cy="1105"/>
            </a:xfrm>
          </p:grpSpPr>
          <p:pic>
            <p:nvPicPr>
              <p:cNvPr id="2247" name="Google Shape;2247;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48" name="Google Shape;2248;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49" name="Google Shape;2249;p32"/>
            <p:cNvGrpSpPr/>
            <p:nvPr/>
          </p:nvGrpSpPr>
          <p:grpSpPr>
            <a:xfrm>
              <a:off x="9053641" y="2438501"/>
              <a:ext cx="632991" cy="300938"/>
              <a:chOff x="7493876" y="2774731"/>
              <a:chExt cx="1481958" cy="894622"/>
            </a:xfrm>
          </p:grpSpPr>
          <p:sp>
            <p:nvSpPr>
              <p:cNvPr id="2250" name="Google Shape;2250;p32"/>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251" name="Google Shape;2251;p32"/>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252" name="Google Shape;2252;p32"/>
              <p:cNvGrpSpPr/>
              <p:nvPr/>
            </p:nvGrpSpPr>
            <p:grpSpPr>
              <a:xfrm>
                <a:off x="7713663" y="2848339"/>
                <a:ext cx="1042107" cy="425543"/>
                <a:chOff x="7786941" y="2884917"/>
                <a:chExt cx="897649" cy="353919"/>
              </a:xfrm>
            </p:grpSpPr>
            <p:sp>
              <p:nvSpPr>
                <p:cNvPr id="2253" name="Google Shape;2253;p32"/>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54" name="Google Shape;2254;p32"/>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55" name="Google Shape;2255;p32"/>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56" name="Google Shape;2256;p32"/>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sp>
        <p:nvSpPr>
          <p:cNvPr id="2257" name="Google Shape;2257;p32"/>
          <p:cNvSpPr txBox="1"/>
          <p:nvPr/>
        </p:nvSpPr>
        <p:spPr>
          <a:xfrm>
            <a:off x="6282921" y="5092127"/>
            <a:ext cx="586378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subnet mask: /24</a:t>
            </a:r>
            <a:endParaRPr/>
          </a:p>
          <a:p>
            <a:pPr marL="0" marR="0" lvl="0" indent="0" algn="ctr"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(high-order 24 bits: subnet part of IP address)</a:t>
            </a:r>
            <a:endParaRPr/>
          </a:p>
        </p:txBody>
      </p:sp>
      <p:grpSp>
        <p:nvGrpSpPr>
          <p:cNvPr id="2258" name="Google Shape;2258;p32"/>
          <p:cNvGrpSpPr/>
          <p:nvPr/>
        </p:nvGrpSpPr>
        <p:grpSpPr>
          <a:xfrm>
            <a:off x="6239437" y="3859589"/>
            <a:ext cx="2574780" cy="707886"/>
            <a:chOff x="6239437" y="3859589"/>
            <a:chExt cx="2574780" cy="707886"/>
          </a:xfrm>
        </p:grpSpPr>
        <p:sp>
          <p:nvSpPr>
            <p:cNvPr id="2259" name="Google Shape;2259;p32"/>
            <p:cNvSpPr txBox="1"/>
            <p:nvPr/>
          </p:nvSpPr>
          <p:spPr>
            <a:xfrm>
              <a:off x="6239437" y="3859589"/>
              <a:ext cx="1608133" cy="70788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subnet</a:t>
              </a:r>
              <a:endParaRPr/>
            </a:p>
            <a:p>
              <a:pPr marL="0" marR="0" lvl="0" indent="0" algn="r"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223.1.3.0/24</a:t>
              </a:r>
              <a:endParaRPr/>
            </a:p>
          </p:txBody>
        </p:sp>
        <p:cxnSp>
          <p:nvCxnSpPr>
            <p:cNvPr id="2260" name="Google Shape;2260;p32"/>
            <p:cNvCxnSpPr/>
            <p:nvPr/>
          </p:nvCxnSpPr>
          <p:spPr>
            <a:xfrm>
              <a:off x="7794885" y="4062334"/>
              <a:ext cx="1019332" cy="0"/>
            </a:xfrm>
            <a:prstGeom prst="straightConnector1">
              <a:avLst/>
            </a:prstGeom>
            <a:noFill/>
            <a:ln w="15875" cap="flat" cmpd="sng">
              <a:solidFill>
                <a:srgbClr val="C00000"/>
              </a:solidFill>
              <a:prstDash val="solid"/>
              <a:miter lim="800000"/>
              <a:headEnd type="none" w="sm" len="sm"/>
              <a:tailEnd type="none" w="sm" len="sm"/>
            </a:ln>
          </p:spPr>
        </p:cxnSp>
      </p:grpSp>
      <p:grpSp>
        <p:nvGrpSpPr>
          <p:cNvPr id="2261" name="Google Shape;2261;p32"/>
          <p:cNvGrpSpPr/>
          <p:nvPr/>
        </p:nvGrpSpPr>
        <p:grpSpPr>
          <a:xfrm>
            <a:off x="7255489" y="607842"/>
            <a:ext cx="2491388" cy="1475790"/>
            <a:chOff x="7255489" y="607842"/>
            <a:chExt cx="2491388" cy="1475790"/>
          </a:xfrm>
        </p:grpSpPr>
        <p:sp>
          <p:nvSpPr>
            <p:cNvPr id="2262" name="Google Shape;2262;p32"/>
            <p:cNvSpPr txBox="1"/>
            <p:nvPr/>
          </p:nvSpPr>
          <p:spPr>
            <a:xfrm>
              <a:off x="7255489" y="607842"/>
              <a:ext cx="249138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subnet 223.1.1.0/24</a:t>
              </a:r>
              <a:endParaRPr/>
            </a:p>
          </p:txBody>
        </p:sp>
        <p:cxnSp>
          <p:nvCxnSpPr>
            <p:cNvPr id="2263" name="Google Shape;2263;p32"/>
            <p:cNvCxnSpPr/>
            <p:nvPr/>
          </p:nvCxnSpPr>
          <p:spPr>
            <a:xfrm>
              <a:off x="8289561" y="944379"/>
              <a:ext cx="0" cy="1139253"/>
            </a:xfrm>
            <a:prstGeom prst="straightConnector1">
              <a:avLst/>
            </a:prstGeom>
            <a:noFill/>
            <a:ln w="19050" cap="flat" cmpd="sng">
              <a:solidFill>
                <a:srgbClr val="C00000"/>
              </a:solidFill>
              <a:prstDash val="solid"/>
              <a:miter lim="800000"/>
              <a:headEnd type="none" w="sm" len="sm"/>
              <a:tailEnd type="none" w="sm" len="sm"/>
            </a:ln>
          </p:spPr>
        </p:cxnSp>
      </p:grpSp>
      <p:grpSp>
        <p:nvGrpSpPr>
          <p:cNvPr id="2264" name="Google Shape;2264;p32"/>
          <p:cNvGrpSpPr/>
          <p:nvPr/>
        </p:nvGrpSpPr>
        <p:grpSpPr>
          <a:xfrm>
            <a:off x="9531133" y="1000631"/>
            <a:ext cx="2491388" cy="1475243"/>
            <a:chOff x="9531133" y="1000631"/>
            <a:chExt cx="2491388" cy="1475243"/>
          </a:xfrm>
        </p:grpSpPr>
        <p:sp>
          <p:nvSpPr>
            <p:cNvPr id="2265" name="Google Shape;2265;p32"/>
            <p:cNvSpPr txBox="1"/>
            <p:nvPr/>
          </p:nvSpPr>
          <p:spPr>
            <a:xfrm>
              <a:off x="9531133" y="1000631"/>
              <a:ext cx="249138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subnet 223.1.2.0/24</a:t>
              </a:r>
              <a:endParaRPr/>
            </a:p>
          </p:txBody>
        </p:sp>
        <p:cxnSp>
          <p:nvCxnSpPr>
            <p:cNvPr id="2266" name="Google Shape;2266;p32"/>
            <p:cNvCxnSpPr/>
            <p:nvPr/>
          </p:nvCxnSpPr>
          <p:spPr>
            <a:xfrm>
              <a:off x="10630525" y="1336621"/>
              <a:ext cx="0" cy="1139253"/>
            </a:xfrm>
            <a:prstGeom prst="straightConnector1">
              <a:avLst/>
            </a:prstGeom>
            <a:noFill/>
            <a:ln w="19050" cap="flat" cmpd="sng">
              <a:solidFill>
                <a:srgbClr val="C00000"/>
              </a:solidFill>
              <a:prstDash val="solid"/>
              <a:miter lim="800000"/>
              <a:headEnd type="none" w="sm" len="sm"/>
              <a:tailEnd type="none" w="sm" len="sm"/>
            </a:ln>
          </p:spPr>
        </p:cxnSp>
      </p:grpSp>
      <p:sp>
        <p:nvSpPr>
          <p:cNvPr id="2267" name="Google Shape;2267;p3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27"/>
                                        </p:tgtEl>
                                      </p:cBhvr>
                                    </p:animEffect>
                                    <p:set>
                                      <p:cBhvr>
                                        <p:cTn id="7" dur="1" fill="hold">
                                          <p:stCondLst>
                                            <p:cond delay="500"/>
                                          </p:stCondLst>
                                        </p:cTn>
                                        <p:tgtEl>
                                          <p:spTgt spid="22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
                                        </p:tgtEl>
                                        <p:attrNameLst>
                                          <p:attrName>style.visibility</p:attrName>
                                        </p:attrNameLst>
                                      </p:cBhvr>
                                      <p:to>
                                        <p:strVal val="visible"/>
                                      </p:to>
                                    </p:set>
                                    <p:animEffect transition="in" filter="fade">
                                      <p:cBhvr>
                                        <p:cTn id="12" dur="500"/>
                                        <p:tgtEl>
                                          <p:spTgt spid="2258"/>
                                        </p:tgtEl>
                                      </p:cBhvr>
                                    </p:animEffect>
                                  </p:childTnLst>
                                </p:cTn>
                              </p:par>
                              <p:par>
                                <p:cTn id="13" presetID="10" presetClass="entr" presetSubtype="0" fill="hold" nodeType="withEffect">
                                  <p:stCondLst>
                                    <p:cond delay="0"/>
                                  </p:stCondLst>
                                  <p:childTnLst>
                                    <p:set>
                                      <p:cBhvr>
                                        <p:cTn id="14" dur="1" fill="hold">
                                          <p:stCondLst>
                                            <p:cond delay="0"/>
                                          </p:stCondLst>
                                        </p:cTn>
                                        <p:tgtEl>
                                          <p:spTgt spid="2257"/>
                                        </p:tgtEl>
                                        <p:attrNameLst>
                                          <p:attrName>style.visibility</p:attrName>
                                        </p:attrNameLst>
                                      </p:cBhvr>
                                      <p:to>
                                        <p:strVal val="visible"/>
                                      </p:to>
                                    </p:set>
                                    <p:animEffect transition="in" filter="fade">
                                      <p:cBhvr>
                                        <p:cTn id="15" dur="500"/>
                                        <p:tgtEl>
                                          <p:spTgt spid="22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61"/>
                                        </p:tgtEl>
                                        <p:attrNameLst>
                                          <p:attrName>style.visibility</p:attrName>
                                        </p:attrNameLst>
                                      </p:cBhvr>
                                      <p:to>
                                        <p:strVal val="visible"/>
                                      </p:to>
                                    </p:set>
                                    <p:animEffect transition="in" filter="fade">
                                      <p:cBhvr>
                                        <p:cTn id="20" dur="500"/>
                                        <p:tgtEl>
                                          <p:spTgt spid="226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64"/>
                                        </p:tgtEl>
                                        <p:attrNameLst>
                                          <p:attrName>style.visibility</p:attrName>
                                        </p:attrNameLst>
                                      </p:cBhvr>
                                      <p:to>
                                        <p:strVal val="visible"/>
                                      </p:to>
                                    </p:set>
                                    <p:animEffect transition="in" filter="fade">
                                      <p:cBhvr>
                                        <p:cTn id="25" dur="500"/>
                                        <p:tgtEl>
                                          <p:spTgt spid="2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2"/>
        <p:cNvGrpSpPr/>
        <p:nvPr/>
      </p:nvGrpSpPr>
      <p:grpSpPr>
        <a:xfrm>
          <a:off x="0" y="0"/>
          <a:ext cx="0" cy="0"/>
          <a:chOff x="0" y="0"/>
          <a:chExt cx="0" cy="0"/>
        </a:xfrm>
      </p:grpSpPr>
      <p:sp>
        <p:nvSpPr>
          <p:cNvPr id="2273" name="Google Shape;2273;p33"/>
          <p:cNvSpPr txBox="1">
            <a:spLocks noGrp="1"/>
          </p:cNvSpPr>
          <p:nvPr>
            <p:ph type="title"/>
          </p:nvPr>
        </p:nvSpPr>
        <p:spPr>
          <a:xfrm>
            <a:off x="838200" y="311144"/>
            <a:ext cx="3643859"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Subnets</a:t>
            </a:r>
            <a:endParaRPr/>
          </a:p>
        </p:txBody>
      </p:sp>
      <p:sp>
        <p:nvSpPr>
          <p:cNvPr id="2274" name="Google Shape;2274;p33"/>
          <p:cNvSpPr txBox="1"/>
          <p:nvPr/>
        </p:nvSpPr>
        <p:spPr>
          <a:xfrm>
            <a:off x="1015714" y="1485533"/>
            <a:ext cx="2992759" cy="2827014"/>
          </a:xfrm>
          <a:prstGeom prst="rect">
            <a:avLst/>
          </a:prstGeom>
          <a:noFill/>
          <a:ln>
            <a:noFill/>
          </a:ln>
        </p:spPr>
        <p:txBody>
          <a:bodyPr spcFirstLastPara="1" wrap="square" lIns="91425" tIns="45700" rIns="91425" bIns="45700" anchor="t" anchorCtr="0">
            <a:normAutofit/>
          </a:bodyPr>
          <a:lstStyle/>
          <a:p>
            <a:pPr marL="473075" marR="0" lvl="0" indent="-342900"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where are the subnets?</a:t>
            </a:r>
            <a:endParaRPr/>
          </a:p>
          <a:p>
            <a:pPr marL="473075" marR="0" lvl="0" indent="-342900" algn="l" rtl="0">
              <a:lnSpc>
                <a:spcPct val="90000"/>
              </a:lnSpc>
              <a:spcBef>
                <a:spcPts val="10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what are the /24 subnet addresses?</a:t>
            </a:r>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275" name="Google Shape;2275;p33"/>
          <p:cNvSpPr/>
          <p:nvPr/>
        </p:nvSpPr>
        <p:spPr>
          <a:xfrm>
            <a:off x="7898119" y="2985309"/>
            <a:ext cx="1268413" cy="1463675"/>
          </a:xfrm>
          <a:custGeom>
            <a:avLst/>
            <a:gdLst/>
            <a:ahLst/>
            <a:cxnLst/>
            <a:rect l="l" t="t" r="r" b="b"/>
            <a:pathLst>
              <a:path w="799" h="922" extrusionOk="0">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76" name="Google Shape;2276;p33"/>
          <p:cNvSpPr/>
          <p:nvPr/>
        </p:nvSpPr>
        <p:spPr>
          <a:xfrm>
            <a:off x="6699842" y="4496609"/>
            <a:ext cx="2098623" cy="361221"/>
          </a:xfrm>
          <a:custGeom>
            <a:avLst/>
            <a:gdLst/>
            <a:ahLst/>
            <a:cxnLst/>
            <a:rect l="l" t="t" r="r" b="b"/>
            <a:pathLst>
              <a:path w="1422" h="206" extrusionOk="0">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77" name="Google Shape;2277;p33"/>
          <p:cNvSpPr/>
          <p:nvPr/>
        </p:nvSpPr>
        <p:spPr>
          <a:xfrm>
            <a:off x="6345544" y="2909109"/>
            <a:ext cx="1158875" cy="1547813"/>
          </a:xfrm>
          <a:custGeom>
            <a:avLst/>
            <a:gdLst/>
            <a:ahLst/>
            <a:cxnLst/>
            <a:rect l="l" t="t" r="r" b="b"/>
            <a:pathLst>
              <a:path w="730" h="975" extrusionOk="0">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78" name="Google Shape;2278;p33"/>
          <p:cNvSpPr/>
          <p:nvPr/>
        </p:nvSpPr>
        <p:spPr>
          <a:xfrm rot="5265760">
            <a:off x="7334817" y="866004"/>
            <a:ext cx="1078238" cy="216217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279" name="Google Shape;2279;p33"/>
          <p:cNvCxnSpPr/>
          <p:nvPr/>
        </p:nvCxnSpPr>
        <p:spPr>
          <a:xfrm flipH="1">
            <a:off x="7639357" y="1956609"/>
            <a:ext cx="3175" cy="592138"/>
          </a:xfrm>
          <a:prstGeom prst="straightConnector1">
            <a:avLst/>
          </a:prstGeom>
          <a:noFill/>
          <a:ln w="19050" cap="flat" cmpd="sng">
            <a:solidFill>
              <a:schemeClr val="dk1"/>
            </a:solidFill>
            <a:prstDash val="solid"/>
            <a:round/>
            <a:headEnd type="none" w="med" len="med"/>
            <a:tailEnd type="none" w="med" len="med"/>
          </a:ln>
        </p:spPr>
      </p:cxnSp>
      <p:sp>
        <p:nvSpPr>
          <p:cNvPr id="2280" name="Google Shape;2280;p33"/>
          <p:cNvSpPr txBox="1"/>
          <p:nvPr/>
        </p:nvSpPr>
        <p:spPr>
          <a:xfrm>
            <a:off x="6099456" y="1403897"/>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223.1.1.1</a:t>
            </a:r>
            <a:endParaRPr sz="1800" b="0" i="0" u="none" strike="noStrike" cap="none">
              <a:solidFill>
                <a:srgbClr val="000000"/>
              </a:solidFill>
              <a:latin typeface="Calibri"/>
              <a:ea typeface="Calibri"/>
              <a:cs typeface="Calibri"/>
              <a:sym typeface="Calibri"/>
            </a:endParaRPr>
          </a:p>
        </p:txBody>
      </p:sp>
      <p:sp>
        <p:nvSpPr>
          <p:cNvPr id="2281" name="Google Shape;2281;p33"/>
          <p:cNvSpPr/>
          <p:nvPr/>
        </p:nvSpPr>
        <p:spPr>
          <a:xfrm>
            <a:off x="7474572" y="2218547"/>
            <a:ext cx="309562" cy="180975"/>
          </a:xfrm>
          <a:prstGeom prst="rect">
            <a:avLst/>
          </a:pr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2" name="Google Shape;2282;p33"/>
          <p:cNvSpPr txBox="1"/>
          <p:nvPr/>
        </p:nvSpPr>
        <p:spPr>
          <a:xfrm>
            <a:off x="7211846" y="2127679"/>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223.1.1.3</a:t>
            </a:r>
            <a:endParaRPr sz="1800" b="0" i="0" u="none" strike="noStrike" cap="none">
              <a:solidFill>
                <a:srgbClr val="000000"/>
              </a:solidFill>
              <a:latin typeface="Calibri"/>
              <a:ea typeface="Calibri"/>
              <a:cs typeface="Calibri"/>
              <a:sym typeface="Calibri"/>
            </a:endParaRPr>
          </a:p>
        </p:txBody>
      </p:sp>
      <p:sp>
        <p:nvSpPr>
          <p:cNvPr id="2283" name="Google Shape;2283;p33"/>
          <p:cNvSpPr txBox="1"/>
          <p:nvPr/>
        </p:nvSpPr>
        <p:spPr>
          <a:xfrm>
            <a:off x="8486925" y="1514459"/>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223.1.1.4</a:t>
            </a:r>
            <a:endParaRPr sz="1800" b="0" i="0" u="none" strike="noStrike" cap="none">
              <a:solidFill>
                <a:srgbClr val="000000"/>
              </a:solidFill>
              <a:latin typeface="Calibri"/>
              <a:ea typeface="Calibri"/>
              <a:cs typeface="Calibri"/>
              <a:sym typeface="Calibri"/>
            </a:endParaRPr>
          </a:p>
        </p:txBody>
      </p:sp>
      <p:sp>
        <p:nvSpPr>
          <p:cNvPr id="2284" name="Google Shape;2284;p33"/>
          <p:cNvSpPr/>
          <p:nvPr/>
        </p:nvSpPr>
        <p:spPr>
          <a:xfrm>
            <a:off x="5405744" y="4847609"/>
            <a:ext cx="1539875" cy="1070265"/>
          </a:xfrm>
          <a:custGeom>
            <a:avLst/>
            <a:gdLst/>
            <a:ahLst/>
            <a:cxnLst/>
            <a:rect l="l" t="t" r="r" b="b"/>
            <a:pathLst>
              <a:path w="970" h="939" extrusionOk="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285" name="Google Shape;2285;p33"/>
          <p:cNvCxnSpPr/>
          <p:nvPr/>
        </p:nvCxnSpPr>
        <p:spPr>
          <a:xfrm>
            <a:off x="6161394" y="4833159"/>
            <a:ext cx="7938" cy="561975"/>
          </a:xfrm>
          <a:prstGeom prst="straightConnector1">
            <a:avLst/>
          </a:prstGeom>
          <a:noFill/>
          <a:ln w="19050" cap="flat" cmpd="sng">
            <a:solidFill>
              <a:schemeClr val="dk1"/>
            </a:solidFill>
            <a:prstDash val="solid"/>
            <a:round/>
            <a:headEnd type="none" w="med" len="med"/>
            <a:tailEnd type="none" w="med" len="med"/>
          </a:ln>
        </p:spPr>
      </p:cxnSp>
      <p:sp>
        <p:nvSpPr>
          <p:cNvPr id="2286" name="Google Shape;2286;p33"/>
          <p:cNvSpPr txBox="1"/>
          <p:nvPr/>
        </p:nvSpPr>
        <p:spPr>
          <a:xfrm>
            <a:off x="6523633" y="5561966"/>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223.1.2.2</a:t>
            </a:r>
            <a:endParaRPr sz="1800" b="0" i="0" u="none" strike="noStrike" cap="none">
              <a:solidFill>
                <a:srgbClr val="000000"/>
              </a:solidFill>
              <a:latin typeface="Calibri"/>
              <a:ea typeface="Calibri"/>
              <a:cs typeface="Calibri"/>
              <a:sym typeface="Calibri"/>
            </a:endParaRPr>
          </a:p>
        </p:txBody>
      </p:sp>
      <p:sp>
        <p:nvSpPr>
          <p:cNvPr id="2287" name="Google Shape;2287;p33"/>
          <p:cNvSpPr/>
          <p:nvPr/>
        </p:nvSpPr>
        <p:spPr>
          <a:xfrm>
            <a:off x="6109914" y="4958572"/>
            <a:ext cx="128587" cy="180975"/>
          </a:xfrm>
          <a:prstGeom prst="rect">
            <a:avLst/>
          </a:pr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8" name="Google Shape;2288;p33"/>
          <p:cNvSpPr txBox="1"/>
          <p:nvPr/>
        </p:nvSpPr>
        <p:spPr>
          <a:xfrm>
            <a:off x="5577277" y="4875981"/>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223.1.2.6</a:t>
            </a:r>
            <a:endParaRPr sz="1800" b="0" i="0" u="none" strike="noStrike" cap="none">
              <a:solidFill>
                <a:srgbClr val="000000"/>
              </a:solidFill>
              <a:latin typeface="Calibri"/>
              <a:ea typeface="Calibri"/>
              <a:cs typeface="Calibri"/>
              <a:sym typeface="Calibri"/>
            </a:endParaRPr>
          </a:p>
        </p:txBody>
      </p:sp>
      <p:sp>
        <p:nvSpPr>
          <p:cNvPr id="2289" name="Google Shape;2289;p33"/>
          <p:cNvSpPr/>
          <p:nvPr/>
        </p:nvSpPr>
        <p:spPr>
          <a:xfrm>
            <a:off x="8423582" y="4858944"/>
            <a:ext cx="1539875" cy="1129777"/>
          </a:xfrm>
          <a:custGeom>
            <a:avLst/>
            <a:gdLst/>
            <a:ahLst/>
            <a:cxnLst/>
            <a:rect l="l" t="t" r="r" b="b"/>
            <a:pathLst>
              <a:path w="970" h="939" extrusionOk="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290" name="Google Shape;2290;p33"/>
          <p:cNvCxnSpPr/>
          <p:nvPr/>
        </p:nvCxnSpPr>
        <p:spPr>
          <a:xfrm>
            <a:off x="9190344" y="4852209"/>
            <a:ext cx="1588" cy="520700"/>
          </a:xfrm>
          <a:prstGeom prst="straightConnector1">
            <a:avLst/>
          </a:prstGeom>
          <a:noFill/>
          <a:ln w="19050" cap="flat" cmpd="sng">
            <a:solidFill>
              <a:schemeClr val="dk1"/>
            </a:solidFill>
            <a:prstDash val="solid"/>
            <a:round/>
            <a:headEnd type="none" w="med" len="med"/>
            <a:tailEnd type="none" w="med" len="med"/>
          </a:ln>
        </p:spPr>
      </p:cxnSp>
      <p:sp>
        <p:nvSpPr>
          <p:cNvPr id="2291" name="Google Shape;2291;p33"/>
          <p:cNvSpPr txBox="1"/>
          <p:nvPr/>
        </p:nvSpPr>
        <p:spPr>
          <a:xfrm>
            <a:off x="9708446" y="5757661"/>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223.1.3.2</a:t>
            </a:r>
            <a:endParaRPr sz="1800" b="0" i="0" u="none" strike="noStrike" cap="none">
              <a:solidFill>
                <a:srgbClr val="000000"/>
              </a:solidFill>
              <a:latin typeface="Calibri"/>
              <a:ea typeface="Calibri"/>
              <a:cs typeface="Calibri"/>
              <a:sym typeface="Calibri"/>
            </a:endParaRPr>
          </a:p>
        </p:txBody>
      </p:sp>
      <p:sp>
        <p:nvSpPr>
          <p:cNvPr id="2292" name="Google Shape;2292;p33"/>
          <p:cNvSpPr txBox="1"/>
          <p:nvPr/>
        </p:nvSpPr>
        <p:spPr>
          <a:xfrm>
            <a:off x="7937662" y="5659381"/>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223.1.3.1</a:t>
            </a:r>
            <a:endParaRPr sz="1800" b="0" i="0" u="none" strike="noStrike" cap="none">
              <a:solidFill>
                <a:srgbClr val="000000"/>
              </a:solidFill>
              <a:latin typeface="Calibri"/>
              <a:ea typeface="Calibri"/>
              <a:cs typeface="Calibri"/>
              <a:sym typeface="Calibri"/>
            </a:endParaRPr>
          </a:p>
        </p:txBody>
      </p:sp>
      <p:sp>
        <p:nvSpPr>
          <p:cNvPr id="2293" name="Google Shape;2293;p33"/>
          <p:cNvSpPr/>
          <p:nvPr/>
        </p:nvSpPr>
        <p:spPr>
          <a:xfrm>
            <a:off x="9131607" y="4952222"/>
            <a:ext cx="128587" cy="180975"/>
          </a:xfrm>
          <a:prstGeom prst="rect">
            <a:avLst/>
          </a:pr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4" name="Google Shape;2294;p33"/>
          <p:cNvSpPr txBox="1"/>
          <p:nvPr/>
        </p:nvSpPr>
        <p:spPr>
          <a:xfrm>
            <a:off x="8621888" y="4864398"/>
            <a:ext cx="106792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223.1.3.27</a:t>
            </a:r>
            <a:endParaRPr sz="1800" b="0" i="0" u="none" strike="noStrike" cap="none">
              <a:solidFill>
                <a:srgbClr val="000000"/>
              </a:solidFill>
              <a:latin typeface="Calibri"/>
              <a:ea typeface="Calibri"/>
              <a:cs typeface="Calibri"/>
              <a:sym typeface="Calibri"/>
            </a:endParaRPr>
          </a:p>
        </p:txBody>
      </p:sp>
      <p:sp>
        <p:nvSpPr>
          <p:cNvPr id="2295" name="Google Shape;2295;p33"/>
          <p:cNvSpPr txBox="1"/>
          <p:nvPr/>
        </p:nvSpPr>
        <p:spPr>
          <a:xfrm>
            <a:off x="7401232" y="558232"/>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223.1.1.2</a:t>
            </a:r>
            <a:endParaRPr/>
          </a:p>
        </p:txBody>
      </p:sp>
      <p:cxnSp>
        <p:nvCxnSpPr>
          <p:cNvPr id="2296" name="Google Shape;2296;p33"/>
          <p:cNvCxnSpPr/>
          <p:nvPr/>
        </p:nvCxnSpPr>
        <p:spPr>
          <a:xfrm rot="10800000" flipH="1">
            <a:off x="6374119" y="2928159"/>
            <a:ext cx="1114425" cy="1543050"/>
          </a:xfrm>
          <a:prstGeom prst="straightConnector1">
            <a:avLst/>
          </a:prstGeom>
          <a:noFill/>
          <a:ln w="28575" cap="flat" cmpd="sng">
            <a:solidFill>
              <a:schemeClr val="dk1"/>
            </a:solidFill>
            <a:prstDash val="solid"/>
            <a:round/>
            <a:headEnd type="none" w="med" len="med"/>
            <a:tailEnd type="none" w="med" len="med"/>
          </a:ln>
        </p:spPr>
      </p:cxnSp>
      <p:cxnSp>
        <p:nvCxnSpPr>
          <p:cNvPr id="2297" name="Google Shape;2297;p33"/>
          <p:cNvCxnSpPr/>
          <p:nvPr/>
        </p:nvCxnSpPr>
        <p:spPr>
          <a:xfrm rot="10800000">
            <a:off x="7888594" y="2909109"/>
            <a:ext cx="1276350" cy="1543050"/>
          </a:xfrm>
          <a:prstGeom prst="straightConnector1">
            <a:avLst/>
          </a:prstGeom>
          <a:noFill/>
          <a:ln w="28575" cap="flat" cmpd="sng">
            <a:solidFill>
              <a:schemeClr val="dk1"/>
            </a:solidFill>
            <a:prstDash val="solid"/>
            <a:round/>
            <a:headEnd type="none" w="med" len="med"/>
            <a:tailEnd type="none" w="med" len="med"/>
          </a:ln>
        </p:spPr>
      </p:cxnSp>
      <p:cxnSp>
        <p:nvCxnSpPr>
          <p:cNvPr id="2298" name="Google Shape;2298;p33"/>
          <p:cNvCxnSpPr/>
          <p:nvPr/>
        </p:nvCxnSpPr>
        <p:spPr>
          <a:xfrm rot="10800000">
            <a:off x="6564619" y="4671234"/>
            <a:ext cx="2305050" cy="9525"/>
          </a:xfrm>
          <a:prstGeom prst="straightConnector1">
            <a:avLst/>
          </a:prstGeom>
          <a:noFill/>
          <a:ln w="28575" cap="flat" cmpd="sng">
            <a:solidFill>
              <a:schemeClr val="dk1"/>
            </a:solidFill>
            <a:prstDash val="solid"/>
            <a:round/>
            <a:headEnd type="none" w="med" len="med"/>
            <a:tailEnd type="none" w="med" len="med"/>
          </a:ln>
        </p:spPr>
      </p:cxnSp>
      <p:sp>
        <p:nvSpPr>
          <p:cNvPr id="2299" name="Google Shape;2299;p33"/>
          <p:cNvSpPr txBox="1"/>
          <p:nvPr/>
        </p:nvSpPr>
        <p:spPr>
          <a:xfrm>
            <a:off x="7967969" y="2821797"/>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223.1.7.0</a:t>
            </a:r>
            <a:endParaRPr sz="1800" b="0" i="0" u="none" strike="noStrike" cap="none">
              <a:solidFill>
                <a:srgbClr val="000000"/>
              </a:solidFill>
              <a:latin typeface="Calibri"/>
              <a:ea typeface="Calibri"/>
              <a:cs typeface="Calibri"/>
              <a:sym typeface="Calibri"/>
            </a:endParaRPr>
          </a:p>
        </p:txBody>
      </p:sp>
      <p:sp>
        <p:nvSpPr>
          <p:cNvPr id="2300" name="Google Shape;2300;p33"/>
          <p:cNvSpPr txBox="1"/>
          <p:nvPr/>
        </p:nvSpPr>
        <p:spPr>
          <a:xfrm>
            <a:off x="9044294" y="4107672"/>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223.1.7.1</a:t>
            </a:r>
            <a:endParaRPr sz="1800" b="0" i="0" u="none" strike="noStrike" cap="none">
              <a:solidFill>
                <a:srgbClr val="000000"/>
              </a:solidFill>
              <a:latin typeface="Calibri"/>
              <a:ea typeface="Calibri"/>
              <a:cs typeface="Calibri"/>
              <a:sym typeface="Calibri"/>
            </a:endParaRPr>
          </a:p>
        </p:txBody>
      </p:sp>
      <p:sp>
        <p:nvSpPr>
          <p:cNvPr id="2301" name="Google Shape;2301;p33"/>
          <p:cNvSpPr txBox="1"/>
          <p:nvPr/>
        </p:nvSpPr>
        <p:spPr>
          <a:xfrm>
            <a:off x="7806044" y="4364847"/>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223.1.8.0</a:t>
            </a:r>
            <a:endParaRPr sz="1800" b="0" i="0" u="none" strike="noStrike" cap="none">
              <a:solidFill>
                <a:srgbClr val="000000"/>
              </a:solidFill>
              <a:latin typeface="Calibri"/>
              <a:ea typeface="Calibri"/>
              <a:cs typeface="Calibri"/>
              <a:sym typeface="Calibri"/>
            </a:endParaRPr>
          </a:p>
        </p:txBody>
      </p:sp>
      <p:sp>
        <p:nvSpPr>
          <p:cNvPr id="2302" name="Google Shape;2302;p33"/>
          <p:cNvSpPr txBox="1"/>
          <p:nvPr/>
        </p:nvSpPr>
        <p:spPr>
          <a:xfrm>
            <a:off x="6558269" y="4364847"/>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223.1.8.1</a:t>
            </a:r>
            <a:endParaRPr sz="1800" b="0" i="0" u="none" strike="noStrike" cap="none">
              <a:solidFill>
                <a:srgbClr val="000000"/>
              </a:solidFill>
              <a:latin typeface="Calibri"/>
              <a:ea typeface="Calibri"/>
              <a:cs typeface="Calibri"/>
              <a:sym typeface="Calibri"/>
            </a:endParaRPr>
          </a:p>
        </p:txBody>
      </p:sp>
      <p:sp>
        <p:nvSpPr>
          <p:cNvPr id="2303" name="Google Shape;2303;p33"/>
          <p:cNvSpPr txBox="1"/>
          <p:nvPr/>
        </p:nvSpPr>
        <p:spPr>
          <a:xfrm>
            <a:off x="5481944" y="4069572"/>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223.1.9.1</a:t>
            </a:r>
            <a:endParaRPr sz="1800" b="0" i="0" u="none" strike="noStrike" cap="none">
              <a:solidFill>
                <a:srgbClr val="000000"/>
              </a:solidFill>
              <a:latin typeface="Calibri"/>
              <a:ea typeface="Calibri"/>
              <a:cs typeface="Calibri"/>
              <a:sym typeface="Calibri"/>
            </a:endParaRPr>
          </a:p>
        </p:txBody>
      </p:sp>
      <p:sp>
        <p:nvSpPr>
          <p:cNvPr id="2304" name="Google Shape;2304;p33"/>
          <p:cNvSpPr txBox="1"/>
          <p:nvPr/>
        </p:nvSpPr>
        <p:spPr>
          <a:xfrm>
            <a:off x="6348719" y="2831322"/>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223.1.9.2</a:t>
            </a:r>
            <a:endParaRPr sz="1800" b="0" i="0" u="none" strike="noStrike" cap="none">
              <a:solidFill>
                <a:srgbClr val="000000"/>
              </a:solidFill>
              <a:latin typeface="Calibri"/>
              <a:ea typeface="Calibri"/>
              <a:cs typeface="Calibri"/>
              <a:sym typeface="Calibri"/>
            </a:endParaRPr>
          </a:p>
        </p:txBody>
      </p:sp>
      <p:cxnSp>
        <p:nvCxnSpPr>
          <p:cNvPr id="2305" name="Google Shape;2305;p33"/>
          <p:cNvCxnSpPr/>
          <p:nvPr/>
        </p:nvCxnSpPr>
        <p:spPr>
          <a:xfrm>
            <a:off x="7907727" y="1333593"/>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06" name="Google Shape;2306;p33"/>
          <p:cNvCxnSpPr/>
          <p:nvPr/>
        </p:nvCxnSpPr>
        <p:spPr>
          <a:xfrm>
            <a:off x="7077714" y="1391530"/>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07" name="Google Shape;2307;p33"/>
          <p:cNvCxnSpPr/>
          <p:nvPr/>
        </p:nvCxnSpPr>
        <p:spPr>
          <a:xfrm>
            <a:off x="8747817" y="1349966"/>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08" name="Google Shape;2308;p33"/>
          <p:cNvCxnSpPr/>
          <p:nvPr/>
        </p:nvCxnSpPr>
        <p:spPr>
          <a:xfrm>
            <a:off x="9721099" y="5845766"/>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09" name="Google Shape;2309;p33"/>
          <p:cNvCxnSpPr/>
          <p:nvPr/>
        </p:nvCxnSpPr>
        <p:spPr>
          <a:xfrm>
            <a:off x="8855191" y="5831911"/>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10" name="Google Shape;2310;p33"/>
          <p:cNvCxnSpPr/>
          <p:nvPr/>
        </p:nvCxnSpPr>
        <p:spPr>
          <a:xfrm>
            <a:off x="6527626" y="5717611"/>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11" name="Google Shape;2311;p33"/>
          <p:cNvCxnSpPr/>
          <p:nvPr/>
        </p:nvCxnSpPr>
        <p:spPr>
          <a:xfrm>
            <a:off x="5734453" y="5755711"/>
            <a:ext cx="0" cy="222933"/>
          </a:xfrm>
          <a:prstGeom prst="straightConnector1">
            <a:avLst/>
          </a:prstGeom>
          <a:noFill/>
          <a:ln w="19050" cap="flat" cmpd="sng">
            <a:solidFill>
              <a:schemeClr val="dk1"/>
            </a:solidFill>
            <a:prstDash val="solid"/>
            <a:miter lim="800000"/>
            <a:headEnd type="none" w="sm" len="sm"/>
            <a:tailEnd type="none" w="sm" len="sm"/>
          </a:ln>
        </p:spPr>
      </p:cxnSp>
      <p:grpSp>
        <p:nvGrpSpPr>
          <p:cNvPr id="2312" name="Google Shape;2312;p33"/>
          <p:cNvGrpSpPr/>
          <p:nvPr/>
        </p:nvGrpSpPr>
        <p:grpSpPr>
          <a:xfrm>
            <a:off x="5269942" y="831439"/>
            <a:ext cx="4571749" cy="5747039"/>
            <a:chOff x="3921589" y="800442"/>
            <a:chExt cx="4571749" cy="5747039"/>
          </a:xfrm>
        </p:grpSpPr>
        <p:grpSp>
          <p:nvGrpSpPr>
            <p:cNvPr id="2313" name="Google Shape;2313;p33"/>
            <p:cNvGrpSpPr/>
            <p:nvPr/>
          </p:nvGrpSpPr>
          <p:grpSpPr>
            <a:xfrm>
              <a:off x="6912267" y="813299"/>
              <a:ext cx="641350" cy="558800"/>
              <a:chOff x="-44" y="1473"/>
              <a:chExt cx="981" cy="1105"/>
            </a:xfrm>
          </p:grpSpPr>
          <p:pic>
            <p:nvPicPr>
              <p:cNvPr id="2314" name="Google Shape;2314;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15" name="Google Shape;2315;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16" name="Google Shape;2316;p33"/>
            <p:cNvGrpSpPr/>
            <p:nvPr/>
          </p:nvGrpSpPr>
          <p:grpSpPr>
            <a:xfrm>
              <a:off x="5243214" y="845876"/>
              <a:ext cx="641350" cy="558800"/>
              <a:chOff x="-44" y="1473"/>
              <a:chExt cx="981" cy="1105"/>
            </a:xfrm>
          </p:grpSpPr>
          <p:pic>
            <p:nvPicPr>
              <p:cNvPr id="2317" name="Google Shape;2317;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18" name="Google Shape;2318;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19" name="Google Shape;2319;p33"/>
            <p:cNvGrpSpPr/>
            <p:nvPr/>
          </p:nvGrpSpPr>
          <p:grpSpPr>
            <a:xfrm>
              <a:off x="6075064" y="800442"/>
              <a:ext cx="641350" cy="558800"/>
              <a:chOff x="-44" y="1473"/>
              <a:chExt cx="981" cy="1105"/>
            </a:xfrm>
          </p:grpSpPr>
          <p:pic>
            <p:nvPicPr>
              <p:cNvPr id="2320" name="Google Shape;2320;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21" name="Google Shape;2321;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22" name="Google Shape;2322;p33"/>
            <p:cNvGrpSpPr/>
            <p:nvPr/>
          </p:nvGrpSpPr>
          <p:grpSpPr>
            <a:xfrm>
              <a:off x="5951096" y="2488367"/>
              <a:ext cx="764498" cy="449705"/>
              <a:chOff x="7493876" y="2774731"/>
              <a:chExt cx="1481958" cy="894622"/>
            </a:xfrm>
          </p:grpSpPr>
          <p:sp>
            <p:nvSpPr>
              <p:cNvPr id="2323" name="Google Shape;2323;p33"/>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24" name="Google Shape;2324;p33"/>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325" name="Google Shape;2325;p33"/>
              <p:cNvGrpSpPr/>
              <p:nvPr/>
            </p:nvGrpSpPr>
            <p:grpSpPr>
              <a:xfrm>
                <a:off x="7713663" y="2848339"/>
                <a:ext cx="1042107" cy="425543"/>
                <a:chOff x="7786941" y="2884917"/>
                <a:chExt cx="897649" cy="353919"/>
              </a:xfrm>
            </p:grpSpPr>
            <p:sp>
              <p:nvSpPr>
                <p:cNvPr id="2326" name="Google Shape;2326;p33"/>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27" name="Google Shape;2327;p33"/>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28" name="Google Shape;2328;p33"/>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29" name="Google Shape;2329;p33"/>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330" name="Google Shape;2330;p33"/>
            <p:cNvGrpSpPr/>
            <p:nvPr/>
          </p:nvGrpSpPr>
          <p:grpSpPr>
            <a:xfrm>
              <a:off x="7452610" y="4364636"/>
              <a:ext cx="764498" cy="449705"/>
              <a:chOff x="7493876" y="2774731"/>
              <a:chExt cx="1481958" cy="894622"/>
            </a:xfrm>
          </p:grpSpPr>
          <p:sp>
            <p:nvSpPr>
              <p:cNvPr id="2331" name="Google Shape;2331;p33"/>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32" name="Google Shape;2332;p33"/>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333" name="Google Shape;2333;p33"/>
              <p:cNvGrpSpPr/>
              <p:nvPr/>
            </p:nvGrpSpPr>
            <p:grpSpPr>
              <a:xfrm>
                <a:off x="7713663" y="2848339"/>
                <a:ext cx="1042107" cy="425543"/>
                <a:chOff x="7786941" y="2884917"/>
                <a:chExt cx="897649" cy="353919"/>
              </a:xfrm>
            </p:grpSpPr>
            <p:sp>
              <p:nvSpPr>
                <p:cNvPr id="2334" name="Google Shape;2334;p33"/>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35" name="Google Shape;2335;p33"/>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36" name="Google Shape;2336;p33"/>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37" name="Google Shape;2337;p33"/>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338" name="Google Shape;2338;p33"/>
            <p:cNvGrpSpPr/>
            <p:nvPr/>
          </p:nvGrpSpPr>
          <p:grpSpPr>
            <a:xfrm>
              <a:off x="4517036" y="4382125"/>
              <a:ext cx="764498" cy="449705"/>
              <a:chOff x="7493876" y="2774731"/>
              <a:chExt cx="1481958" cy="894622"/>
            </a:xfrm>
          </p:grpSpPr>
          <p:sp>
            <p:nvSpPr>
              <p:cNvPr id="2339" name="Google Shape;2339;p33"/>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40" name="Google Shape;2340;p33"/>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341" name="Google Shape;2341;p33"/>
              <p:cNvGrpSpPr/>
              <p:nvPr/>
            </p:nvGrpSpPr>
            <p:grpSpPr>
              <a:xfrm>
                <a:off x="7713663" y="2848339"/>
                <a:ext cx="1042107" cy="425543"/>
                <a:chOff x="7786941" y="2884917"/>
                <a:chExt cx="897649" cy="353919"/>
              </a:xfrm>
            </p:grpSpPr>
            <p:sp>
              <p:nvSpPr>
                <p:cNvPr id="2342" name="Google Shape;2342;p33"/>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43" name="Google Shape;2343;p33"/>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44" name="Google Shape;2344;p33"/>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45" name="Google Shape;2345;p33"/>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346" name="Google Shape;2346;p33"/>
            <p:cNvGrpSpPr/>
            <p:nvPr/>
          </p:nvGrpSpPr>
          <p:grpSpPr>
            <a:xfrm>
              <a:off x="7851988" y="5988681"/>
              <a:ext cx="641350" cy="558800"/>
              <a:chOff x="-44" y="1473"/>
              <a:chExt cx="981" cy="1105"/>
            </a:xfrm>
          </p:grpSpPr>
          <p:pic>
            <p:nvPicPr>
              <p:cNvPr id="2347" name="Google Shape;2347;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48" name="Google Shape;2348;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49" name="Google Shape;2349;p33"/>
            <p:cNvGrpSpPr/>
            <p:nvPr/>
          </p:nvGrpSpPr>
          <p:grpSpPr>
            <a:xfrm>
              <a:off x="6916190" y="5955947"/>
              <a:ext cx="641350" cy="558800"/>
              <a:chOff x="-44" y="1473"/>
              <a:chExt cx="981" cy="1105"/>
            </a:xfrm>
          </p:grpSpPr>
          <p:pic>
            <p:nvPicPr>
              <p:cNvPr id="2350" name="Google Shape;2350;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51" name="Google Shape;2351;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52" name="Google Shape;2352;p33"/>
            <p:cNvGrpSpPr/>
            <p:nvPr/>
          </p:nvGrpSpPr>
          <p:grpSpPr>
            <a:xfrm>
              <a:off x="3921589" y="5865644"/>
              <a:ext cx="641350" cy="558800"/>
              <a:chOff x="-44" y="1473"/>
              <a:chExt cx="981" cy="1105"/>
            </a:xfrm>
          </p:grpSpPr>
          <p:pic>
            <p:nvPicPr>
              <p:cNvPr id="2353" name="Google Shape;2353;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54" name="Google Shape;2354;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55" name="Google Shape;2355;p33"/>
            <p:cNvGrpSpPr/>
            <p:nvPr/>
          </p:nvGrpSpPr>
          <p:grpSpPr>
            <a:xfrm>
              <a:off x="4833534" y="5813400"/>
              <a:ext cx="641350" cy="558800"/>
              <a:chOff x="-44" y="1473"/>
              <a:chExt cx="981" cy="1105"/>
            </a:xfrm>
          </p:grpSpPr>
          <p:pic>
            <p:nvPicPr>
              <p:cNvPr id="2356" name="Google Shape;2356;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57" name="Google Shape;2357;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sp>
        <p:nvSpPr>
          <p:cNvPr id="2358" name="Google Shape;2358;p33"/>
          <p:cNvSpPr txBox="1"/>
          <p:nvPr/>
        </p:nvSpPr>
        <p:spPr>
          <a:xfrm>
            <a:off x="4790324" y="5542214"/>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223.1.2.1</a:t>
            </a:r>
            <a:endParaRPr sz="1800" b="0" i="0" u="none" strike="noStrike" cap="none">
              <a:solidFill>
                <a:srgbClr val="000000"/>
              </a:solidFill>
              <a:latin typeface="Calibri"/>
              <a:ea typeface="Calibri"/>
              <a:cs typeface="Calibri"/>
              <a:sym typeface="Calibri"/>
            </a:endParaRPr>
          </a:p>
        </p:txBody>
      </p:sp>
      <p:grpSp>
        <p:nvGrpSpPr>
          <p:cNvPr id="2359" name="Google Shape;2359;p33"/>
          <p:cNvGrpSpPr/>
          <p:nvPr/>
        </p:nvGrpSpPr>
        <p:grpSpPr>
          <a:xfrm>
            <a:off x="2970204" y="933306"/>
            <a:ext cx="9056493" cy="4702911"/>
            <a:chOff x="2970204" y="933306"/>
            <a:chExt cx="9056493" cy="4702911"/>
          </a:xfrm>
        </p:grpSpPr>
        <p:grpSp>
          <p:nvGrpSpPr>
            <p:cNvPr id="2360" name="Google Shape;2360;p33"/>
            <p:cNvGrpSpPr/>
            <p:nvPr/>
          </p:nvGrpSpPr>
          <p:grpSpPr>
            <a:xfrm>
              <a:off x="8152109" y="933306"/>
              <a:ext cx="3244327" cy="864497"/>
              <a:chOff x="6090834" y="607842"/>
              <a:chExt cx="3244327" cy="864497"/>
            </a:xfrm>
          </p:grpSpPr>
          <p:sp>
            <p:nvSpPr>
              <p:cNvPr id="2361" name="Google Shape;2361;p33"/>
              <p:cNvSpPr txBox="1"/>
              <p:nvPr/>
            </p:nvSpPr>
            <p:spPr>
              <a:xfrm>
                <a:off x="7255489" y="607842"/>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223.1.1/24</a:t>
                </a:r>
                <a:endParaRPr/>
              </a:p>
            </p:txBody>
          </p:sp>
          <p:cxnSp>
            <p:nvCxnSpPr>
              <p:cNvPr id="2362" name="Google Shape;2362;p33"/>
              <p:cNvCxnSpPr/>
              <p:nvPr/>
            </p:nvCxnSpPr>
            <p:spPr>
              <a:xfrm flipH="1">
                <a:off x="6090834" y="866887"/>
                <a:ext cx="1222333" cy="605452"/>
              </a:xfrm>
              <a:prstGeom prst="straightConnector1">
                <a:avLst/>
              </a:prstGeom>
              <a:noFill/>
              <a:ln w="19050" cap="flat" cmpd="sng">
                <a:solidFill>
                  <a:srgbClr val="C00000"/>
                </a:solidFill>
                <a:prstDash val="solid"/>
                <a:miter lim="800000"/>
                <a:headEnd type="none" w="sm" len="sm"/>
                <a:tailEnd type="none" w="sm" len="sm"/>
              </a:ln>
            </p:spPr>
          </p:cxnSp>
        </p:grpSp>
        <p:grpSp>
          <p:nvGrpSpPr>
            <p:cNvPr id="2363" name="Google Shape;2363;p33"/>
            <p:cNvGrpSpPr/>
            <p:nvPr/>
          </p:nvGrpSpPr>
          <p:grpSpPr>
            <a:xfrm>
              <a:off x="8567981" y="2945502"/>
              <a:ext cx="2717381" cy="632023"/>
              <a:chOff x="6090835" y="840316"/>
              <a:chExt cx="2717381" cy="632023"/>
            </a:xfrm>
          </p:grpSpPr>
          <p:sp>
            <p:nvSpPr>
              <p:cNvPr id="2364" name="Google Shape;2364;p33"/>
              <p:cNvSpPr txBox="1"/>
              <p:nvPr/>
            </p:nvSpPr>
            <p:spPr>
              <a:xfrm>
                <a:off x="6728544" y="840316"/>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223.1.7/24</a:t>
                </a:r>
                <a:endParaRPr/>
              </a:p>
            </p:txBody>
          </p:sp>
          <p:cxnSp>
            <p:nvCxnSpPr>
              <p:cNvPr id="2365" name="Google Shape;2365;p33"/>
              <p:cNvCxnSpPr/>
              <p:nvPr/>
            </p:nvCxnSpPr>
            <p:spPr>
              <a:xfrm flipH="1">
                <a:off x="6090835" y="1102963"/>
                <a:ext cx="700005" cy="369376"/>
              </a:xfrm>
              <a:prstGeom prst="straightConnector1">
                <a:avLst/>
              </a:prstGeom>
              <a:noFill/>
              <a:ln w="19050" cap="flat" cmpd="sng">
                <a:solidFill>
                  <a:srgbClr val="C00000"/>
                </a:solidFill>
                <a:prstDash val="solid"/>
                <a:miter lim="800000"/>
                <a:headEnd type="none" w="sm" len="sm"/>
                <a:tailEnd type="none" w="sm" len="sm"/>
              </a:ln>
            </p:spPr>
          </p:cxnSp>
        </p:grpSp>
        <p:grpSp>
          <p:nvGrpSpPr>
            <p:cNvPr id="2366" name="Google Shape;2366;p33"/>
            <p:cNvGrpSpPr/>
            <p:nvPr/>
          </p:nvGrpSpPr>
          <p:grpSpPr>
            <a:xfrm>
              <a:off x="9262822" y="5019691"/>
              <a:ext cx="2763875" cy="616526"/>
              <a:chOff x="6090835" y="855813"/>
              <a:chExt cx="2763875" cy="616526"/>
            </a:xfrm>
          </p:grpSpPr>
          <p:sp>
            <p:nvSpPr>
              <p:cNvPr id="2367" name="Google Shape;2367;p33"/>
              <p:cNvSpPr txBox="1"/>
              <p:nvPr/>
            </p:nvSpPr>
            <p:spPr>
              <a:xfrm>
                <a:off x="6775038" y="855813"/>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223.1.3/24</a:t>
                </a:r>
                <a:endParaRPr/>
              </a:p>
            </p:txBody>
          </p:sp>
          <p:cxnSp>
            <p:nvCxnSpPr>
              <p:cNvPr id="2368" name="Google Shape;2368;p33"/>
              <p:cNvCxnSpPr/>
              <p:nvPr/>
            </p:nvCxnSpPr>
            <p:spPr>
              <a:xfrm flipH="1">
                <a:off x="6090835" y="1102963"/>
                <a:ext cx="700005" cy="369376"/>
              </a:xfrm>
              <a:prstGeom prst="straightConnector1">
                <a:avLst/>
              </a:prstGeom>
              <a:noFill/>
              <a:ln w="19050" cap="flat" cmpd="sng">
                <a:solidFill>
                  <a:srgbClr val="C00000"/>
                </a:solidFill>
                <a:prstDash val="solid"/>
                <a:miter lim="800000"/>
                <a:headEnd type="none" w="sm" len="sm"/>
                <a:tailEnd type="none" w="sm" len="sm"/>
              </a:ln>
            </p:spPr>
          </p:cxnSp>
        </p:grpSp>
        <p:grpSp>
          <p:nvGrpSpPr>
            <p:cNvPr id="2369" name="Google Shape;2369;p33"/>
            <p:cNvGrpSpPr/>
            <p:nvPr/>
          </p:nvGrpSpPr>
          <p:grpSpPr>
            <a:xfrm>
              <a:off x="2970204" y="4924121"/>
              <a:ext cx="2681511" cy="616523"/>
              <a:chOff x="2350272" y="4955118"/>
              <a:chExt cx="2681511" cy="616523"/>
            </a:xfrm>
          </p:grpSpPr>
          <p:sp>
            <p:nvSpPr>
              <p:cNvPr id="2370" name="Google Shape;2370;p33"/>
              <p:cNvSpPr txBox="1"/>
              <p:nvPr/>
            </p:nvSpPr>
            <p:spPr>
              <a:xfrm>
                <a:off x="2350272" y="4955118"/>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223.1.2/24</a:t>
                </a:r>
                <a:endParaRPr/>
              </a:p>
            </p:txBody>
          </p:sp>
          <p:cxnSp>
            <p:nvCxnSpPr>
              <p:cNvPr id="2371" name="Google Shape;2371;p33"/>
              <p:cNvCxnSpPr/>
              <p:nvPr/>
            </p:nvCxnSpPr>
            <p:spPr>
              <a:xfrm>
                <a:off x="4331778" y="5202265"/>
                <a:ext cx="700005" cy="369376"/>
              </a:xfrm>
              <a:prstGeom prst="straightConnector1">
                <a:avLst/>
              </a:prstGeom>
              <a:noFill/>
              <a:ln w="19050" cap="flat" cmpd="sng">
                <a:solidFill>
                  <a:srgbClr val="C00000"/>
                </a:solidFill>
                <a:prstDash val="solid"/>
                <a:miter lim="800000"/>
                <a:headEnd type="none" w="sm" len="sm"/>
                <a:tailEnd type="none" w="sm" len="sm"/>
              </a:ln>
            </p:spPr>
          </p:cxnSp>
        </p:grpSp>
        <p:grpSp>
          <p:nvGrpSpPr>
            <p:cNvPr id="2372" name="Google Shape;2372;p33"/>
            <p:cNvGrpSpPr/>
            <p:nvPr/>
          </p:nvGrpSpPr>
          <p:grpSpPr>
            <a:xfrm>
              <a:off x="4362467" y="3185728"/>
              <a:ext cx="2495532" cy="492537"/>
              <a:chOff x="2536251" y="5079104"/>
              <a:chExt cx="2495532" cy="492537"/>
            </a:xfrm>
          </p:grpSpPr>
          <p:sp>
            <p:nvSpPr>
              <p:cNvPr id="2373" name="Google Shape;2373;p33"/>
              <p:cNvSpPr txBox="1"/>
              <p:nvPr/>
            </p:nvSpPr>
            <p:spPr>
              <a:xfrm>
                <a:off x="2536251" y="5079104"/>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223.1.9/24</a:t>
                </a:r>
                <a:endParaRPr/>
              </a:p>
            </p:txBody>
          </p:sp>
          <p:cxnSp>
            <p:nvCxnSpPr>
              <p:cNvPr id="2374" name="Google Shape;2374;p33"/>
              <p:cNvCxnSpPr/>
              <p:nvPr/>
            </p:nvCxnSpPr>
            <p:spPr>
              <a:xfrm>
                <a:off x="4559085" y="5349499"/>
                <a:ext cx="472698" cy="222142"/>
              </a:xfrm>
              <a:prstGeom prst="straightConnector1">
                <a:avLst/>
              </a:prstGeom>
              <a:noFill/>
              <a:ln w="19050" cap="flat" cmpd="sng">
                <a:solidFill>
                  <a:srgbClr val="C00000"/>
                </a:solidFill>
                <a:prstDash val="solid"/>
                <a:miter lim="800000"/>
                <a:headEnd type="none" w="sm" len="sm"/>
                <a:tailEnd type="none" w="sm" len="sm"/>
              </a:ln>
            </p:spPr>
          </p:cxnSp>
        </p:grpSp>
        <p:grpSp>
          <p:nvGrpSpPr>
            <p:cNvPr id="2375" name="Google Shape;2375;p33"/>
            <p:cNvGrpSpPr/>
            <p:nvPr/>
          </p:nvGrpSpPr>
          <p:grpSpPr>
            <a:xfrm>
              <a:off x="6605504" y="4602997"/>
              <a:ext cx="2079672" cy="648084"/>
              <a:chOff x="1320582" y="5594888"/>
              <a:chExt cx="2079672" cy="648084"/>
            </a:xfrm>
          </p:grpSpPr>
          <p:sp>
            <p:nvSpPr>
              <p:cNvPr id="2376" name="Google Shape;2376;p33"/>
              <p:cNvSpPr txBox="1"/>
              <p:nvPr/>
            </p:nvSpPr>
            <p:spPr>
              <a:xfrm>
                <a:off x="1320582" y="5842862"/>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223.1.8/24</a:t>
                </a:r>
                <a:endParaRPr/>
              </a:p>
            </p:txBody>
          </p:sp>
          <p:cxnSp>
            <p:nvCxnSpPr>
              <p:cNvPr id="2377" name="Google Shape;2377;p33"/>
              <p:cNvCxnSpPr/>
              <p:nvPr/>
            </p:nvCxnSpPr>
            <p:spPr>
              <a:xfrm rot="10800000">
                <a:off x="2355742" y="5594888"/>
                <a:ext cx="0" cy="340963"/>
              </a:xfrm>
              <a:prstGeom prst="straightConnector1">
                <a:avLst/>
              </a:prstGeom>
              <a:noFill/>
              <a:ln w="19050" cap="flat" cmpd="sng">
                <a:solidFill>
                  <a:srgbClr val="C00000"/>
                </a:solidFill>
                <a:prstDash val="solid"/>
                <a:miter lim="800000"/>
                <a:headEnd type="none" w="sm" len="sm"/>
                <a:tailEnd type="none" w="sm" len="sm"/>
              </a:ln>
            </p:spPr>
          </p:cxnSp>
        </p:grpSp>
      </p:grpSp>
      <p:sp>
        <p:nvSpPr>
          <p:cNvPr id="2378" name="Google Shape;2378;p3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312"/>
                                        </p:tgtEl>
                                      </p:cBhvr>
                                    </p:animEffect>
                                    <p:set>
                                      <p:cBhvr>
                                        <p:cTn id="7" dur="1" fill="hold">
                                          <p:stCondLst>
                                            <p:cond delay="500"/>
                                          </p:stCondLst>
                                        </p:cTn>
                                        <p:tgtEl>
                                          <p:spTgt spid="23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9"/>
                                        </p:tgtEl>
                                        <p:attrNameLst>
                                          <p:attrName>style.visibility</p:attrName>
                                        </p:attrNameLst>
                                      </p:cBhvr>
                                      <p:to>
                                        <p:strVal val="visible"/>
                                      </p:to>
                                    </p:set>
                                    <p:animEffect transition="in" filter="fade">
                                      <p:cBhvr>
                                        <p:cTn id="12" dur="500"/>
                                        <p:tgtEl>
                                          <p:spTgt spid="2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3"/>
        <p:cNvGrpSpPr/>
        <p:nvPr/>
      </p:nvGrpSpPr>
      <p:grpSpPr>
        <a:xfrm>
          <a:off x="0" y="0"/>
          <a:ext cx="0" cy="0"/>
          <a:chOff x="0" y="0"/>
          <a:chExt cx="0" cy="0"/>
        </a:xfrm>
      </p:grpSpPr>
      <p:sp>
        <p:nvSpPr>
          <p:cNvPr id="2384" name="Google Shape;2384;p34"/>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addressing: CIDR</a:t>
            </a:r>
            <a:endParaRPr/>
          </a:p>
        </p:txBody>
      </p:sp>
      <p:sp>
        <p:nvSpPr>
          <p:cNvPr id="2385" name="Google Shape;2385;p34"/>
          <p:cNvSpPr txBox="1"/>
          <p:nvPr/>
        </p:nvSpPr>
        <p:spPr>
          <a:xfrm>
            <a:off x="910964" y="1504586"/>
            <a:ext cx="11096157" cy="2078064"/>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3600"/>
              <a:buFont typeface="Noto Sans Symbols"/>
              <a:buNone/>
            </a:pPr>
            <a:r>
              <a:rPr lang="en-US" sz="3600" b="0" i="0" u="none" strike="noStrike" cap="none">
                <a:solidFill>
                  <a:srgbClr val="CC0000"/>
                </a:solidFill>
                <a:latin typeface="Calibri"/>
                <a:ea typeface="Calibri"/>
                <a:cs typeface="Calibri"/>
                <a:sym typeface="Calibri"/>
              </a:rPr>
              <a:t>CIDR:</a:t>
            </a:r>
            <a:r>
              <a:rPr lang="en-US" sz="3600" b="0" i="0" u="none" strike="noStrike" cap="none">
                <a:solidFill>
                  <a:srgbClr val="000000"/>
                </a:solidFill>
                <a:latin typeface="Calibri"/>
                <a:ea typeface="Calibri"/>
                <a:cs typeface="Calibri"/>
                <a:sym typeface="Calibri"/>
              </a:rPr>
              <a:t> </a:t>
            </a:r>
            <a:r>
              <a:rPr lang="en-US" sz="3600" b="0" i="0" u="none" strike="noStrike" cap="none">
                <a:solidFill>
                  <a:srgbClr val="CC0000"/>
                </a:solidFill>
                <a:latin typeface="Calibri"/>
                <a:ea typeface="Calibri"/>
                <a:cs typeface="Calibri"/>
                <a:sym typeface="Calibri"/>
              </a:rPr>
              <a:t>C</a:t>
            </a:r>
            <a:r>
              <a:rPr lang="en-US" sz="3600" b="0" i="0" u="none" strike="noStrike" cap="none">
                <a:solidFill>
                  <a:srgbClr val="000000"/>
                </a:solidFill>
                <a:latin typeface="Calibri"/>
                <a:ea typeface="Calibri"/>
                <a:cs typeface="Calibri"/>
                <a:sym typeface="Calibri"/>
              </a:rPr>
              <a:t>lassless </a:t>
            </a:r>
            <a:r>
              <a:rPr lang="en-US" sz="3600" b="0" i="0" u="none" strike="noStrike" cap="none">
                <a:solidFill>
                  <a:srgbClr val="CC0000"/>
                </a:solidFill>
                <a:latin typeface="Calibri"/>
                <a:ea typeface="Calibri"/>
                <a:cs typeface="Calibri"/>
                <a:sym typeface="Calibri"/>
              </a:rPr>
              <a:t>I</a:t>
            </a:r>
            <a:r>
              <a:rPr lang="en-US" sz="3600" b="0" i="0" u="none" strike="noStrike" cap="none">
                <a:solidFill>
                  <a:srgbClr val="000000"/>
                </a:solidFill>
                <a:latin typeface="Calibri"/>
                <a:ea typeface="Calibri"/>
                <a:cs typeface="Calibri"/>
                <a:sym typeface="Calibri"/>
              </a:rPr>
              <a:t>nter</a:t>
            </a:r>
            <a:r>
              <a:rPr lang="en-US" sz="3600" b="0" i="0" u="none" strike="noStrike" cap="none">
                <a:solidFill>
                  <a:srgbClr val="CC0000"/>
                </a:solidFill>
                <a:latin typeface="Calibri"/>
                <a:ea typeface="Calibri"/>
                <a:cs typeface="Calibri"/>
                <a:sym typeface="Calibri"/>
              </a:rPr>
              <a:t>D</a:t>
            </a:r>
            <a:r>
              <a:rPr lang="en-US" sz="3600" b="0" i="0" u="none" strike="noStrike" cap="none">
                <a:solidFill>
                  <a:srgbClr val="000000"/>
                </a:solidFill>
                <a:latin typeface="Calibri"/>
                <a:ea typeface="Calibri"/>
                <a:cs typeface="Calibri"/>
                <a:sym typeface="Calibri"/>
              </a:rPr>
              <a:t>omain </a:t>
            </a:r>
            <a:r>
              <a:rPr lang="en-US" sz="3600" b="0" i="0" u="none" strike="noStrike" cap="none">
                <a:solidFill>
                  <a:srgbClr val="CC0000"/>
                </a:solidFill>
                <a:latin typeface="Calibri"/>
                <a:ea typeface="Calibri"/>
                <a:cs typeface="Calibri"/>
                <a:sym typeface="Calibri"/>
              </a:rPr>
              <a:t>R</a:t>
            </a:r>
            <a:r>
              <a:rPr lang="en-US" sz="3600" b="0" i="0" u="none" strike="noStrike" cap="none">
                <a:solidFill>
                  <a:srgbClr val="000000"/>
                </a:solidFill>
                <a:latin typeface="Calibri"/>
                <a:ea typeface="Calibri"/>
                <a:cs typeface="Calibri"/>
                <a:sym typeface="Calibri"/>
              </a:rPr>
              <a:t>outing </a:t>
            </a:r>
            <a:r>
              <a:rPr lang="en-US" sz="2800" b="0" i="0" u="none" strike="noStrike" cap="none">
                <a:solidFill>
                  <a:srgbClr val="000000"/>
                </a:solidFill>
                <a:latin typeface="Calibri"/>
                <a:ea typeface="Calibri"/>
                <a:cs typeface="Calibri"/>
                <a:sym typeface="Calibri"/>
              </a:rPr>
              <a:t>(pronounced “cider”)</a:t>
            </a:r>
            <a:endParaRPr sz="3600" b="0" i="0" u="none" strike="noStrike" cap="none">
              <a:solidFill>
                <a:srgbClr val="000000"/>
              </a:solidFill>
              <a:latin typeface="Calibri"/>
              <a:ea typeface="Calibri"/>
              <a:cs typeface="Calibri"/>
              <a:sym typeface="Calibri"/>
            </a:endParaRPr>
          </a:p>
          <a:p>
            <a:pPr marL="695325" marR="0" lvl="1" indent="-231775" algn="l" rtl="0">
              <a:lnSpc>
                <a:spcPct val="90000"/>
              </a:lnSpc>
              <a:spcBef>
                <a:spcPts val="500"/>
              </a:spcBef>
              <a:spcAft>
                <a:spcPts val="0"/>
              </a:spcAft>
              <a:buClr>
                <a:srgbClr val="0000A8"/>
              </a:buClr>
              <a:buSzPts val="3200"/>
              <a:buFont typeface="Arial"/>
              <a:buChar char="•"/>
            </a:pPr>
            <a:r>
              <a:rPr lang="en-US" sz="3200" b="0" i="0" u="none" strike="noStrike" cap="none">
                <a:solidFill>
                  <a:srgbClr val="000000"/>
                </a:solidFill>
                <a:latin typeface="Calibri"/>
                <a:ea typeface="Calibri"/>
                <a:cs typeface="Calibri"/>
                <a:sym typeface="Calibri"/>
              </a:rPr>
              <a:t>subnet portion of address of arbitrary length</a:t>
            </a:r>
            <a:endParaRPr/>
          </a:p>
          <a:p>
            <a:pPr marL="695325" marR="0" lvl="1" indent="-231775" algn="l" rtl="0">
              <a:lnSpc>
                <a:spcPct val="90000"/>
              </a:lnSpc>
              <a:spcBef>
                <a:spcPts val="500"/>
              </a:spcBef>
              <a:spcAft>
                <a:spcPts val="0"/>
              </a:spcAft>
              <a:buClr>
                <a:srgbClr val="0000A8"/>
              </a:buClr>
              <a:buSzPts val="3200"/>
              <a:buFont typeface="Arial"/>
              <a:buChar char="•"/>
            </a:pPr>
            <a:r>
              <a:rPr lang="en-US" sz="3200" b="0" i="0" u="none" strike="noStrike" cap="none">
                <a:solidFill>
                  <a:srgbClr val="000000"/>
                </a:solidFill>
                <a:latin typeface="Calibri"/>
                <a:ea typeface="Calibri"/>
                <a:cs typeface="Calibri"/>
                <a:sym typeface="Calibri"/>
              </a:rPr>
              <a:t>address format: </a:t>
            </a:r>
            <a:r>
              <a:rPr lang="en-US" sz="3200" b="0" i="0" u="none" strike="noStrike" cap="none">
                <a:solidFill>
                  <a:srgbClr val="CC0000"/>
                </a:solidFill>
                <a:latin typeface="Calibri"/>
                <a:ea typeface="Calibri"/>
                <a:cs typeface="Calibri"/>
                <a:sym typeface="Calibri"/>
              </a:rPr>
              <a:t>a.b.c.d/x</a:t>
            </a:r>
            <a:r>
              <a:rPr lang="en-US" sz="3200" b="0" i="0" u="none" strike="noStrike" cap="none">
                <a:solidFill>
                  <a:srgbClr val="000000"/>
                </a:solidFill>
                <a:latin typeface="Calibri"/>
                <a:ea typeface="Calibri"/>
                <a:cs typeface="Calibri"/>
                <a:sym typeface="Calibri"/>
              </a:rPr>
              <a:t>, where x is # bits in subnet portion of address</a:t>
            </a:r>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grpSp>
        <p:nvGrpSpPr>
          <p:cNvPr id="2386" name="Google Shape;2386;p34"/>
          <p:cNvGrpSpPr/>
          <p:nvPr/>
        </p:nvGrpSpPr>
        <p:grpSpPr>
          <a:xfrm>
            <a:off x="3242716" y="3863272"/>
            <a:ext cx="6124575" cy="1624012"/>
            <a:chOff x="3242716" y="3863272"/>
            <a:chExt cx="6124575" cy="1624012"/>
          </a:xfrm>
        </p:grpSpPr>
        <p:sp>
          <p:nvSpPr>
            <p:cNvPr id="2387" name="Google Shape;2387;p34"/>
            <p:cNvSpPr txBox="1"/>
            <p:nvPr/>
          </p:nvSpPr>
          <p:spPr>
            <a:xfrm>
              <a:off x="3242716" y="4444297"/>
              <a:ext cx="61245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400"/>
                <a:buFont typeface="Arial"/>
                <a:buNone/>
              </a:pPr>
              <a:r>
                <a:rPr lang="en-US" sz="2400" b="0" i="0" u="none" strike="noStrike" cap="none">
                  <a:solidFill>
                    <a:srgbClr val="000099"/>
                  </a:solidFill>
                  <a:latin typeface="Arial"/>
                  <a:ea typeface="Arial"/>
                  <a:cs typeface="Arial"/>
                  <a:sym typeface="Arial"/>
                </a:rPr>
                <a:t>11001000  00010111  0001000</a:t>
              </a:r>
              <a:r>
                <a:rPr lang="en-US" sz="2400" b="0" i="0" u="none" strike="noStrike" cap="none">
                  <a:solidFill>
                    <a:srgbClr val="000000"/>
                  </a:solidFill>
                  <a:latin typeface="Arial"/>
                  <a:ea typeface="Arial"/>
                  <a:cs typeface="Arial"/>
                  <a:sym typeface="Arial"/>
                </a:rPr>
                <a:t>0  00000000</a:t>
              </a:r>
              <a:endParaRPr sz="2400" b="0" i="0" u="none" strike="noStrike" cap="none">
                <a:solidFill>
                  <a:srgbClr val="000000"/>
                </a:solidFill>
                <a:latin typeface="Times New Roman"/>
                <a:ea typeface="Times New Roman"/>
                <a:cs typeface="Times New Roman"/>
                <a:sym typeface="Times New Roman"/>
              </a:endParaRPr>
            </a:p>
          </p:txBody>
        </p:sp>
        <p:sp>
          <p:nvSpPr>
            <p:cNvPr id="2388" name="Google Shape;2388;p34"/>
            <p:cNvSpPr txBox="1"/>
            <p:nvPr/>
          </p:nvSpPr>
          <p:spPr>
            <a:xfrm>
              <a:off x="4904829" y="3899784"/>
              <a:ext cx="869950" cy="6413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1800"/>
                <a:buFont typeface="Arial"/>
                <a:buNone/>
              </a:pPr>
              <a:r>
                <a:rPr lang="en-US" sz="1800" b="0" i="0" u="none" strike="noStrike" cap="none">
                  <a:solidFill>
                    <a:srgbClr val="000099"/>
                  </a:solidFill>
                  <a:latin typeface="Arial"/>
                  <a:ea typeface="Arial"/>
                  <a:cs typeface="Arial"/>
                  <a:sym typeface="Arial"/>
                </a:rPr>
                <a:t>subnet</a:t>
              </a:r>
              <a:endParaRPr/>
            </a:p>
            <a:p>
              <a:pPr marL="0" marR="0" lvl="0" indent="0" algn="ctr" rtl="0">
                <a:lnSpc>
                  <a:spcPct val="100000"/>
                </a:lnSpc>
                <a:spcBef>
                  <a:spcPts val="0"/>
                </a:spcBef>
                <a:spcAft>
                  <a:spcPts val="0"/>
                </a:spcAft>
                <a:buClr>
                  <a:srgbClr val="000099"/>
                </a:buClr>
                <a:buSzPts val="1800"/>
                <a:buFont typeface="Arial"/>
                <a:buNone/>
              </a:pPr>
              <a:r>
                <a:rPr lang="en-US" sz="1800" b="0" i="0" u="none" strike="noStrike" cap="none">
                  <a:solidFill>
                    <a:srgbClr val="000099"/>
                  </a:solidFill>
                  <a:latin typeface="Arial"/>
                  <a:ea typeface="Arial"/>
                  <a:cs typeface="Arial"/>
                  <a:sym typeface="Arial"/>
                </a:rPr>
                <a:t>part</a:t>
              </a:r>
              <a:endParaRPr/>
            </a:p>
          </p:txBody>
        </p:sp>
        <p:sp>
          <p:nvSpPr>
            <p:cNvPr id="2389" name="Google Shape;2389;p34"/>
            <p:cNvSpPr txBox="1"/>
            <p:nvPr/>
          </p:nvSpPr>
          <p:spPr>
            <a:xfrm>
              <a:off x="8184604" y="3863272"/>
              <a:ext cx="615950" cy="6413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host</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part</a:t>
              </a:r>
              <a:endParaRPr/>
            </a:p>
          </p:txBody>
        </p:sp>
        <p:cxnSp>
          <p:nvCxnSpPr>
            <p:cNvPr id="2390" name="Google Shape;2390;p34"/>
            <p:cNvCxnSpPr/>
            <p:nvPr/>
          </p:nvCxnSpPr>
          <p:spPr>
            <a:xfrm>
              <a:off x="5911304" y="4209347"/>
              <a:ext cx="1620837" cy="0"/>
            </a:xfrm>
            <a:prstGeom prst="straightConnector1">
              <a:avLst/>
            </a:prstGeom>
            <a:noFill/>
            <a:ln w="28575" cap="flat" cmpd="sng">
              <a:solidFill>
                <a:srgbClr val="000099"/>
              </a:solidFill>
              <a:prstDash val="solid"/>
              <a:round/>
              <a:headEnd type="none" w="med" len="med"/>
              <a:tailEnd type="triangle" w="med" len="med"/>
            </a:ln>
          </p:spPr>
        </p:cxnSp>
        <p:cxnSp>
          <p:nvCxnSpPr>
            <p:cNvPr id="2391" name="Google Shape;2391;p34"/>
            <p:cNvCxnSpPr/>
            <p:nvPr/>
          </p:nvCxnSpPr>
          <p:spPr>
            <a:xfrm>
              <a:off x="8702129" y="4198234"/>
              <a:ext cx="595312" cy="0"/>
            </a:xfrm>
            <a:prstGeom prst="straightConnector1">
              <a:avLst/>
            </a:prstGeom>
            <a:noFill/>
            <a:ln w="28575" cap="flat" cmpd="sng">
              <a:solidFill>
                <a:schemeClr val="dk1"/>
              </a:solidFill>
              <a:prstDash val="solid"/>
              <a:round/>
              <a:headEnd type="none" w="med" len="med"/>
              <a:tailEnd type="triangle" w="med" len="med"/>
            </a:ln>
          </p:spPr>
        </p:cxnSp>
        <p:sp>
          <p:nvSpPr>
            <p:cNvPr id="2392" name="Google Shape;2392;p34"/>
            <p:cNvSpPr txBox="1"/>
            <p:nvPr/>
          </p:nvSpPr>
          <p:spPr>
            <a:xfrm>
              <a:off x="5179466" y="5030084"/>
              <a:ext cx="22193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200.23.16.0/23</a:t>
              </a:r>
              <a:endParaRPr sz="1800" b="0" i="0" u="none" strike="noStrike" cap="none">
                <a:solidFill>
                  <a:srgbClr val="000000"/>
                </a:solidFill>
                <a:latin typeface="Arial"/>
                <a:ea typeface="Arial"/>
                <a:cs typeface="Arial"/>
                <a:sym typeface="Arial"/>
              </a:endParaRPr>
            </a:p>
          </p:txBody>
        </p:sp>
        <p:cxnSp>
          <p:nvCxnSpPr>
            <p:cNvPr id="2393" name="Google Shape;2393;p34"/>
            <p:cNvCxnSpPr/>
            <p:nvPr/>
          </p:nvCxnSpPr>
          <p:spPr>
            <a:xfrm rot="10800000">
              <a:off x="3312566" y="4199822"/>
              <a:ext cx="1438275" cy="0"/>
            </a:xfrm>
            <a:prstGeom prst="straightConnector1">
              <a:avLst/>
            </a:prstGeom>
            <a:noFill/>
            <a:ln w="28575" cap="flat" cmpd="sng">
              <a:solidFill>
                <a:srgbClr val="000099"/>
              </a:solidFill>
              <a:prstDash val="solid"/>
              <a:round/>
              <a:headEnd type="none" w="med" len="med"/>
              <a:tailEnd type="triangle" w="med" len="med"/>
            </a:ln>
          </p:spPr>
        </p:cxnSp>
        <p:cxnSp>
          <p:nvCxnSpPr>
            <p:cNvPr id="2394" name="Google Shape;2394;p34"/>
            <p:cNvCxnSpPr/>
            <p:nvPr/>
          </p:nvCxnSpPr>
          <p:spPr>
            <a:xfrm rot="10800000">
              <a:off x="7571829" y="4210934"/>
              <a:ext cx="647700" cy="0"/>
            </a:xfrm>
            <a:prstGeom prst="straightConnector1">
              <a:avLst/>
            </a:prstGeom>
            <a:noFill/>
            <a:ln w="19050" cap="flat" cmpd="sng">
              <a:solidFill>
                <a:schemeClr val="dk1"/>
              </a:solidFill>
              <a:prstDash val="solid"/>
              <a:round/>
              <a:headEnd type="none" w="med" len="med"/>
              <a:tailEnd type="triangle" w="med" len="med"/>
            </a:ln>
          </p:spPr>
        </p:cxnSp>
      </p:grpSp>
      <p:sp>
        <p:nvSpPr>
          <p:cNvPr id="2395" name="Google Shape;2395;p3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6"/>
                                        </p:tgtEl>
                                        <p:attrNameLst>
                                          <p:attrName>style.visibility</p:attrName>
                                        </p:attrNameLst>
                                      </p:cBhvr>
                                      <p:to>
                                        <p:strVal val="visible"/>
                                      </p:to>
                                    </p:set>
                                    <p:animEffect transition="in" filter="fade">
                                      <p:cBhvr>
                                        <p:cTn id="7" dur="500"/>
                                        <p:tgtEl>
                                          <p:spTgt spid="2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54" name="Google Shape;54;p8"/>
          <p:cNvSpPr txBox="1">
            <a:spLocks noGrp="1"/>
          </p:cNvSpPr>
          <p:nvPr>
            <p:ph type="body" idx="2"/>
          </p:nvPr>
        </p:nvSpPr>
        <p:spPr>
          <a:xfrm>
            <a:off x="570089" y="1428299"/>
            <a:ext cx="6618109" cy="5001077"/>
          </a:xfrm>
          <a:prstGeom prst="rect">
            <a:avLst/>
          </a:prstGeom>
          <a:noFill/>
          <a:ln>
            <a:noFill/>
          </a:ln>
        </p:spPr>
        <p:txBody>
          <a:bodyPr spcFirstLastPara="1" wrap="square" lIns="91425" tIns="45700" rIns="91425" bIns="45700" anchor="t" anchorCtr="0">
            <a:noAutofit/>
          </a:bodyPr>
          <a:lstStyle/>
          <a:p>
            <a:pPr marL="407988" lvl="0" indent="-277813" algn="l" rtl="0">
              <a:lnSpc>
                <a:spcPct val="90000"/>
              </a:lnSpc>
              <a:spcBef>
                <a:spcPts val="0"/>
              </a:spcBef>
              <a:spcAft>
                <a:spcPts val="0"/>
              </a:spcAft>
              <a:buSzPts val="3200"/>
              <a:buChar char="▪"/>
            </a:pPr>
            <a:r>
              <a:rPr lang="en-US" sz="3200">
                <a:solidFill>
                  <a:srgbClr val="CC0000"/>
                </a:solidFill>
              </a:rPr>
              <a:t>Network layer: overview</a:t>
            </a:r>
            <a:endParaRPr/>
          </a:p>
          <a:p>
            <a:pPr marL="695325" lvl="1" indent="-231775" algn="l" rtl="0">
              <a:lnSpc>
                <a:spcPct val="90000"/>
              </a:lnSpc>
              <a:spcBef>
                <a:spcPts val="0"/>
              </a:spcBef>
              <a:spcAft>
                <a:spcPts val="0"/>
              </a:spcAft>
              <a:buSzPts val="2800"/>
              <a:buChar char="•"/>
            </a:pPr>
            <a:r>
              <a:rPr lang="en-US" sz="2800">
                <a:solidFill>
                  <a:srgbClr val="CC0000"/>
                </a:solidFill>
              </a:rPr>
              <a:t>data plane</a:t>
            </a:r>
            <a:endParaRPr/>
          </a:p>
          <a:p>
            <a:pPr marL="695325" lvl="1" indent="-231775" algn="l" rtl="0">
              <a:lnSpc>
                <a:spcPct val="90000"/>
              </a:lnSpc>
              <a:spcBef>
                <a:spcPts val="0"/>
              </a:spcBef>
              <a:spcAft>
                <a:spcPts val="0"/>
              </a:spcAft>
              <a:buSzPts val="2800"/>
              <a:buChar char="•"/>
            </a:pPr>
            <a:r>
              <a:rPr lang="en-US" sz="2800">
                <a:solidFill>
                  <a:srgbClr val="CC0000"/>
                </a:solidFill>
              </a:rPr>
              <a:t>control plane</a:t>
            </a:r>
            <a:endParaRPr/>
          </a:p>
        </p:txBody>
      </p:sp>
      <p:pic>
        <p:nvPicPr>
          <p:cNvPr id="55" name="Google Shape;55;p8" descr="A train crossing a bridge over a body of water&#10;&#10;Description automatically generated"/>
          <p:cNvPicPr preferRelativeResize="0"/>
          <p:nvPr/>
        </p:nvPicPr>
        <p:blipFill rotWithShape="1">
          <a:blip r:embed="rId3">
            <a:alphaModFix/>
          </a:blip>
          <a:srcRect/>
          <a:stretch/>
        </p:blipFill>
        <p:spPr>
          <a:xfrm>
            <a:off x="8015288" y="1379196"/>
            <a:ext cx="3102316" cy="2326737"/>
          </a:xfrm>
          <a:prstGeom prst="rect">
            <a:avLst/>
          </a:prstGeom>
          <a:noFill/>
          <a:ln>
            <a:noFill/>
          </a:ln>
        </p:spPr>
      </p:pic>
      <p:sp>
        <p:nvSpPr>
          <p:cNvPr id="56" name="Google Shape;56;p8"/>
          <p:cNvSpPr txBox="1"/>
          <p:nvPr/>
        </p:nvSpPr>
        <p:spPr>
          <a:xfrm>
            <a:off x="6186488" y="4277300"/>
            <a:ext cx="6005512" cy="1937764"/>
          </a:xfrm>
          <a:prstGeom prst="rect">
            <a:avLst/>
          </a:prstGeom>
          <a:noFill/>
          <a:ln>
            <a:noFill/>
          </a:ln>
        </p:spPr>
        <p:txBody>
          <a:bodyPr spcFirstLastPara="1" wrap="square" lIns="91425" tIns="45700" rIns="91425" bIns="45700" anchor="t" anchorCtr="0">
            <a:normAutofit/>
          </a:bodyPr>
          <a:lstStyle/>
          <a:p>
            <a:pPr marL="407988" marR="0" lvl="0" indent="-277813" algn="l" rtl="0">
              <a:lnSpc>
                <a:spcPct val="90000"/>
              </a:lnSpc>
              <a:spcBef>
                <a:spcPts val="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Generalized Forwarding, SDN</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Match+action</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OpenFlow: match+action in action</a:t>
            </a:r>
            <a:endParaRPr/>
          </a:p>
          <a:p>
            <a:pPr marL="407988" marR="0" lvl="0" indent="-277813" algn="l" rtl="0">
              <a:lnSpc>
                <a:spcPct val="90000"/>
              </a:lnSpc>
              <a:spcBef>
                <a:spcPts val="60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Middleboxes</a:t>
            </a:r>
            <a:endParaRPr/>
          </a:p>
          <a:p>
            <a:pPr marL="695325" marR="0" lvl="1" indent="-79375" algn="l" rtl="0">
              <a:lnSpc>
                <a:spcPct val="90000"/>
              </a:lnSpc>
              <a:spcBef>
                <a:spcPts val="500"/>
              </a:spcBef>
              <a:spcAft>
                <a:spcPts val="0"/>
              </a:spcAft>
              <a:buClr>
                <a:srgbClr val="0000A8"/>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7" name="Google Shape;57;p8"/>
          <p:cNvSpPr txBox="1">
            <a:spLocks noGrp="1"/>
          </p:cNvSpPr>
          <p:nvPr>
            <p:ph type="sldNum" idx="12"/>
          </p:nvPr>
        </p:nvSpPr>
        <p:spPr>
          <a:xfrm>
            <a:off x="9219616" y="6465391"/>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a:t>
            </a:fld>
            <a:endParaRPr/>
          </a:p>
        </p:txBody>
      </p:sp>
      <p:sp>
        <p:nvSpPr>
          <p:cNvPr id="58" name="Google Shape;58;p8"/>
          <p:cNvSpPr txBox="1"/>
          <p:nvPr/>
        </p:nvSpPr>
        <p:spPr>
          <a:xfrm>
            <a:off x="563462" y="2806957"/>
            <a:ext cx="6618109" cy="3461321"/>
          </a:xfrm>
          <a:prstGeom prst="rect">
            <a:avLst/>
          </a:prstGeom>
          <a:noFill/>
          <a:ln>
            <a:noFill/>
          </a:ln>
        </p:spPr>
        <p:txBody>
          <a:bodyPr spcFirstLastPara="1" wrap="square" lIns="91425" tIns="45700" rIns="91425" bIns="45700" anchor="t" anchorCtr="0">
            <a:noAutofit/>
          </a:bodyPr>
          <a:lstStyle/>
          <a:p>
            <a:pPr marL="407988" marR="0" lvl="0" indent="-277813" algn="l" rtl="0">
              <a:lnSpc>
                <a:spcPct val="90000"/>
              </a:lnSpc>
              <a:spcBef>
                <a:spcPts val="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What’s inside a router</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input ports, switching, output ports</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buffer management, scheduling</a:t>
            </a:r>
            <a:endParaRPr/>
          </a:p>
          <a:p>
            <a:pPr marL="407988" marR="0" lvl="0" indent="-277813" algn="l" rtl="0">
              <a:lnSpc>
                <a:spcPct val="90000"/>
              </a:lnSpc>
              <a:spcBef>
                <a:spcPts val="60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IP: the Internet Protocol</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datagram format</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addressing</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network address translation</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IPv6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3" end="3"/>
                                            </p:txEl>
                                          </p:spTgt>
                                        </p:tgtEl>
                                        <p:attrNameLst>
                                          <p:attrName>style.visibility</p:attrName>
                                        </p:attrNameLst>
                                      </p:cBhvr>
                                      <p:to>
                                        <p:strVal val="visible"/>
                                      </p:to>
                                    </p:set>
                                    <p:animEffect transition="in" filter="fade">
                                      <p:cBhvr>
                                        <p:cTn id="22" dur="500"/>
                                        <p:tgtEl>
                                          <p:spTgt spid="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
                                            <p:txEl>
                                              <p:pRg st="4" end="4"/>
                                            </p:txEl>
                                          </p:spTgt>
                                        </p:tgtEl>
                                        <p:attrNameLst>
                                          <p:attrName>style.visibility</p:attrName>
                                        </p:attrNameLst>
                                      </p:cBhvr>
                                      <p:to>
                                        <p:strVal val="visible"/>
                                      </p:to>
                                    </p:set>
                                    <p:animEffect transition="in" filter="fade">
                                      <p:cBhvr>
                                        <p:cTn id="27" dur="500"/>
                                        <p:tgtEl>
                                          <p:spTgt spid="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xEl>
                                              <p:pRg st="5" end="5"/>
                                            </p:txEl>
                                          </p:spTgt>
                                        </p:tgtEl>
                                        <p:attrNameLst>
                                          <p:attrName>style.visibility</p:attrName>
                                        </p:attrNameLst>
                                      </p:cBhvr>
                                      <p:to>
                                        <p:strVal val="visible"/>
                                      </p:to>
                                    </p:set>
                                    <p:animEffect transition="in" filter="fade">
                                      <p:cBhvr>
                                        <p:cTn id="32" dur="500"/>
                                        <p:tgtEl>
                                          <p:spTgt spid="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
                                            <p:txEl>
                                              <p:pRg st="6" end="6"/>
                                            </p:txEl>
                                          </p:spTgt>
                                        </p:tgtEl>
                                        <p:attrNameLst>
                                          <p:attrName>style.visibility</p:attrName>
                                        </p:attrNameLst>
                                      </p:cBhvr>
                                      <p:to>
                                        <p:strVal val="visible"/>
                                      </p:to>
                                    </p:set>
                                    <p:animEffect transition="in" filter="fade">
                                      <p:cBhvr>
                                        <p:cTn id="37" dur="500"/>
                                        <p:tgtEl>
                                          <p:spTgt spid="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
                                            <p:txEl>
                                              <p:pRg st="7" end="7"/>
                                            </p:txEl>
                                          </p:spTgt>
                                        </p:tgtEl>
                                        <p:attrNameLst>
                                          <p:attrName>style.visibility</p:attrName>
                                        </p:attrNameLst>
                                      </p:cBhvr>
                                      <p:to>
                                        <p:strVal val="visible"/>
                                      </p:to>
                                    </p:set>
                                    <p:animEffect transition="in" filter="fade">
                                      <p:cBhvr>
                                        <p:cTn id="42" dur="500"/>
                                        <p:tgtEl>
                                          <p:spTgt spid="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0"/>
        <p:cNvGrpSpPr/>
        <p:nvPr/>
      </p:nvGrpSpPr>
      <p:grpSpPr>
        <a:xfrm>
          <a:off x="0" y="0"/>
          <a:ext cx="0" cy="0"/>
          <a:chOff x="0" y="0"/>
          <a:chExt cx="0" cy="0"/>
        </a:xfrm>
      </p:grpSpPr>
      <p:sp>
        <p:nvSpPr>
          <p:cNvPr id="2401" name="Google Shape;2401;p35"/>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addresses: how to get one?</a:t>
            </a:r>
            <a:endParaRPr/>
          </a:p>
        </p:txBody>
      </p:sp>
      <p:sp>
        <p:nvSpPr>
          <p:cNvPr id="2402" name="Google Shape;2402;p35"/>
          <p:cNvSpPr txBox="1"/>
          <p:nvPr/>
        </p:nvSpPr>
        <p:spPr>
          <a:xfrm>
            <a:off x="910964" y="1504585"/>
            <a:ext cx="11096157" cy="2677671"/>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3200"/>
              <a:buFont typeface="Noto Sans Symbols"/>
              <a:buNone/>
            </a:pPr>
            <a:r>
              <a:rPr lang="en-US" sz="3200" b="0" i="0" u="none" strike="noStrike" cap="none">
                <a:solidFill>
                  <a:srgbClr val="000000"/>
                </a:solidFill>
                <a:latin typeface="Calibri"/>
                <a:ea typeface="Calibri"/>
                <a:cs typeface="Calibri"/>
                <a:sym typeface="Calibri"/>
              </a:rPr>
              <a:t>That’s actually </a:t>
            </a:r>
            <a:r>
              <a:rPr lang="en-US" sz="3200" b="0" i="0" u="none" strike="noStrike" cap="none">
                <a:solidFill>
                  <a:srgbClr val="C00000"/>
                </a:solidFill>
                <a:latin typeface="Calibri"/>
                <a:ea typeface="Calibri"/>
                <a:cs typeface="Calibri"/>
                <a:sym typeface="Calibri"/>
              </a:rPr>
              <a:t>two</a:t>
            </a:r>
            <a:r>
              <a:rPr lang="en-US" sz="3200" b="0" i="0" u="none" strike="noStrike" cap="none">
                <a:solidFill>
                  <a:srgbClr val="000000"/>
                </a:solidFill>
                <a:latin typeface="Calibri"/>
                <a:ea typeface="Calibri"/>
                <a:cs typeface="Calibri"/>
                <a:sym typeface="Calibri"/>
              </a:rPr>
              <a:t> questions:</a:t>
            </a:r>
            <a:endParaRPr/>
          </a:p>
          <a:p>
            <a:pPr marL="644525" marR="0" lvl="0" indent="-346075" algn="l" rtl="0">
              <a:lnSpc>
                <a:spcPct val="90000"/>
              </a:lnSpc>
              <a:spcBef>
                <a:spcPts val="1000"/>
              </a:spcBef>
              <a:spcAft>
                <a:spcPts val="0"/>
              </a:spcAft>
              <a:buClr>
                <a:srgbClr val="0000A3"/>
              </a:buClr>
              <a:buSzPts val="3000"/>
              <a:buFont typeface="Calibri"/>
              <a:buAutoNum type="arabicPeriod"/>
            </a:pPr>
            <a:r>
              <a:rPr lang="en-US" sz="3000" b="0" i="0" u="none" strike="noStrike" cap="none">
                <a:solidFill>
                  <a:srgbClr val="000000"/>
                </a:solidFill>
                <a:latin typeface="Calibri"/>
                <a:ea typeface="Calibri"/>
                <a:cs typeface="Calibri"/>
                <a:sym typeface="Calibri"/>
              </a:rPr>
              <a:t>Q: How does a </a:t>
            </a:r>
            <a:r>
              <a:rPr lang="en-US" sz="3000" b="0" i="1" u="none" strike="noStrike" cap="none">
                <a:solidFill>
                  <a:srgbClr val="000000"/>
                </a:solidFill>
                <a:latin typeface="Calibri"/>
                <a:ea typeface="Calibri"/>
                <a:cs typeface="Calibri"/>
                <a:sym typeface="Calibri"/>
              </a:rPr>
              <a:t>host</a:t>
            </a:r>
            <a:r>
              <a:rPr lang="en-US" sz="3000" b="0" i="0" u="none" strike="noStrike" cap="none">
                <a:solidFill>
                  <a:srgbClr val="000000"/>
                </a:solidFill>
                <a:latin typeface="Calibri"/>
                <a:ea typeface="Calibri"/>
                <a:cs typeface="Calibri"/>
                <a:sym typeface="Calibri"/>
              </a:rPr>
              <a:t> get IP address within its network (host part of address)?</a:t>
            </a:r>
            <a:endParaRPr/>
          </a:p>
          <a:p>
            <a:pPr marL="644525" marR="0" lvl="0" indent="-346075" algn="l" rtl="0">
              <a:lnSpc>
                <a:spcPct val="90000"/>
              </a:lnSpc>
              <a:spcBef>
                <a:spcPts val="1000"/>
              </a:spcBef>
              <a:spcAft>
                <a:spcPts val="0"/>
              </a:spcAft>
              <a:buClr>
                <a:srgbClr val="0000A3"/>
              </a:buClr>
              <a:buSzPts val="3000"/>
              <a:buFont typeface="Calibri"/>
              <a:buAutoNum type="arabicPeriod"/>
            </a:pPr>
            <a:r>
              <a:rPr lang="en-US" sz="3000" b="0" i="0" u="none" strike="noStrike" cap="none">
                <a:solidFill>
                  <a:srgbClr val="000000"/>
                </a:solidFill>
                <a:latin typeface="Calibri"/>
                <a:ea typeface="Calibri"/>
                <a:cs typeface="Calibri"/>
                <a:sym typeface="Calibri"/>
              </a:rPr>
              <a:t>Q: How does a </a:t>
            </a:r>
            <a:r>
              <a:rPr lang="en-US" sz="3000" b="0" i="1" u="none" strike="noStrike" cap="none">
                <a:solidFill>
                  <a:srgbClr val="000000"/>
                </a:solidFill>
                <a:latin typeface="Calibri"/>
                <a:ea typeface="Calibri"/>
                <a:cs typeface="Calibri"/>
                <a:sym typeface="Calibri"/>
              </a:rPr>
              <a:t>network</a:t>
            </a:r>
            <a:r>
              <a:rPr lang="en-US" sz="3000" b="0" i="0" u="none" strike="noStrike" cap="none">
                <a:solidFill>
                  <a:srgbClr val="000000"/>
                </a:solidFill>
                <a:latin typeface="Calibri"/>
                <a:ea typeface="Calibri"/>
                <a:cs typeface="Calibri"/>
                <a:sym typeface="Calibri"/>
              </a:rPr>
              <a:t> get IP address for itself (network part of address)</a:t>
            </a:r>
            <a:endParaRPr/>
          </a:p>
          <a:p>
            <a:pPr marL="349250" marR="0" lvl="1" indent="0"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403" name="Google Shape;2403;p35"/>
          <p:cNvSpPr/>
          <p:nvPr/>
        </p:nvSpPr>
        <p:spPr>
          <a:xfrm>
            <a:off x="1104900" y="4234164"/>
            <a:ext cx="10533088"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How does </a:t>
            </a:r>
            <a:r>
              <a:rPr lang="en-US" sz="3200" b="0" i="1" u="none" strike="noStrike" cap="none">
                <a:solidFill>
                  <a:srgbClr val="000000"/>
                </a:solidFill>
                <a:latin typeface="Calibri"/>
                <a:ea typeface="Calibri"/>
                <a:cs typeface="Calibri"/>
                <a:sym typeface="Calibri"/>
              </a:rPr>
              <a:t>host</a:t>
            </a:r>
            <a:r>
              <a:rPr lang="en-US" sz="3200" b="0" i="0" u="none" strike="noStrike" cap="none">
                <a:solidFill>
                  <a:srgbClr val="000000"/>
                </a:solidFill>
                <a:latin typeface="Calibri"/>
                <a:ea typeface="Calibri"/>
                <a:cs typeface="Calibri"/>
                <a:sym typeface="Calibri"/>
              </a:rPr>
              <a:t> get IP address?</a:t>
            </a:r>
            <a:endParaRPr/>
          </a:p>
          <a:p>
            <a:pPr marL="342900" marR="0" lvl="0" indent="-342900" algn="l" rtl="0">
              <a:lnSpc>
                <a:spcPct val="100000"/>
              </a:lnSpc>
              <a:spcBef>
                <a:spcPts val="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hard-coded by sysadmin in config file (e.g., /etc/rc.config in UNIX)</a:t>
            </a:r>
            <a:endParaRPr sz="2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A3"/>
              </a:buClr>
              <a:buSzPts val="2800"/>
              <a:buFont typeface="Noto Sans Symbols"/>
              <a:buChar char="▪"/>
            </a:pPr>
            <a:r>
              <a:rPr lang="en-US" sz="2800" b="0" i="0" u="none" strike="noStrike" cap="none">
                <a:solidFill>
                  <a:srgbClr val="CC0000"/>
                </a:solidFill>
                <a:latin typeface="Calibri"/>
                <a:ea typeface="Calibri"/>
                <a:cs typeface="Calibri"/>
                <a:sym typeface="Calibri"/>
              </a:rPr>
              <a:t>DHCP:</a:t>
            </a:r>
            <a:r>
              <a:rPr lang="en-US" sz="2800" b="0" i="0" u="none" strike="noStrike" cap="none">
                <a:solidFill>
                  <a:srgbClr val="000000"/>
                </a:solidFill>
                <a:latin typeface="Calibri"/>
                <a:ea typeface="Calibri"/>
                <a:cs typeface="Calibri"/>
                <a:sym typeface="Calibri"/>
              </a:rPr>
              <a:t> </a:t>
            </a:r>
            <a:r>
              <a:rPr lang="en-US" sz="2800" b="0" i="0" u="none" strike="noStrike" cap="none">
                <a:solidFill>
                  <a:srgbClr val="CC0000"/>
                </a:solidFill>
                <a:latin typeface="Calibri"/>
                <a:ea typeface="Calibri"/>
                <a:cs typeface="Calibri"/>
                <a:sym typeface="Calibri"/>
              </a:rPr>
              <a:t>D</a:t>
            </a:r>
            <a:r>
              <a:rPr lang="en-US" sz="2800" b="0" i="0" u="none" strike="noStrike" cap="none">
                <a:solidFill>
                  <a:srgbClr val="000000"/>
                </a:solidFill>
                <a:latin typeface="Calibri"/>
                <a:ea typeface="Calibri"/>
                <a:cs typeface="Calibri"/>
                <a:sym typeface="Calibri"/>
              </a:rPr>
              <a:t>ynamic </a:t>
            </a:r>
            <a:r>
              <a:rPr lang="en-US" sz="2800" b="0" i="0" u="none" strike="noStrike" cap="none">
                <a:solidFill>
                  <a:srgbClr val="CC0000"/>
                </a:solidFill>
                <a:latin typeface="Calibri"/>
                <a:ea typeface="Calibri"/>
                <a:cs typeface="Calibri"/>
                <a:sym typeface="Calibri"/>
              </a:rPr>
              <a:t>H</a:t>
            </a:r>
            <a:r>
              <a:rPr lang="en-US" sz="2800" b="0" i="0" u="none" strike="noStrike" cap="none">
                <a:solidFill>
                  <a:srgbClr val="000000"/>
                </a:solidFill>
                <a:latin typeface="Calibri"/>
                <a:ea typeface="Calibri"/>
                <a:cs typeface="Calibri"/>
                <a:sym typeface="Calibri"/>
              </a:rPr>
              <a:t>ost </a:t>
            </a:r>
            <a:r>
              <a:rPr lang="en-US" sz="2800" b="0" i="0" u="none" strike="noStrike" cap="none">
                <a:solidFill>
                  <a:srgbClr val="CC0000"/>
                </a:solidFill>
                <a:latin typeface="Calibri"/>
                <a:ea typeface="Calibri"/>
                <a:cs typeface="Calibri"/>
                <a:sym typeface="Calibri"/>
              </a:rPr>
              <a:t>C</a:t>
            </a:r>
            <a:r>
              <a:rPr lang="en-US" sz="2800" b="0" i="0" u="none" strike="noStrike" cap="none">
                <a:solidFill>
                  <a:srgbClr val="000000"/>
                </a:solidFill>
                <a:latin typeface="Calibri"/>
                <a:ea typeface="Calibri"/>
                <a:cs typeface="Calibri"/>
                <a:sym typeface="Calibri"/>
              </a:rPr>
              <a:t>onfiguration </a:t>
            </a:r>
            <a:r>
              <a:rPr lang="en-US" sz="2800" b="0" i="0" u="none" strike="noStrike" cap="none">
                <a:solidFill>
                  <a:srgbClr val="CC0000"/>
                </a:solidFill>
                <a:latin typeface="Calibri"/>
                <a:ea typeface="Calibri"/>
                <a:cs typeface="Calibri"/>
                <a:sym typeface="Calibri"/>
              </a:rPr>
              <a:t>P</a:t>
            </a:r>
            <a:r>
              <a:rPr lang="en-US" sz="2800" b="0" i="0" u="none" strike="noStrike" cap="none">
                <a:solidFill>
                  <a:srgbClr val="000000"/>
                </a:solidFill>
                <a:latin typeface="Calibri"/>
                <a:ea typeface="Calibri"/>
                <a:cs typeface="Calibri"/>
                <a:sym typeface="Calibri"/>
              </a:rPr>
              <a:t>rotocol: dynamically get address from as server</a:t>
            </a:r>
            <a:endParaRPr/>
          </a:p>
          <a:p>
            <a:pPr marL="800100" marR="0" lvl="1"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“plug-and-play”</a:t>
            </a:r>
            <a:endParaRPr/>
          </a:p>
        </p:txBody>
      </p:sp>
      <p:sp>
        <p:nvSpPr>
          <p:cNvPr id="2404" name="Google Shape;2404;p3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3"/>
                                        </p:tgtEl>
                                        <p:attrNameLst>
                                          <p:attrName>style.visibility</p:attrName>
                                        </p:attrNameLst>
                                      </p:cBhvr>
                                      <p:to>
                                        <p:strVal val="visible"/>
                                      </p:to>
                                    </p:set>
                                    <p:animEffect transition="in" filter="fade">
                                      <p:cBhvr>
                                        <p:cTn id="7" dur="500"/>
                                        <p:tgtEl>
                                          <p:spTgt spid="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sp>
        <p:nvSpPr>
          <p:cNvPr id="2410" name="Google Shape;2410;p36"/>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DHCP: Dynamic Host Configuration Protocol</a:t>
            </a:r>
            <a:endParaRPr/>
          </a:p>
        </p:txBody>
      </p:sp>
      <p:sp>
        <p:nvSpPr>
          <p:cNvPr id="2411" name="Google Shape;2411;p36"/>
          <p:cNvSpPr txBox="1"/>
          <p:nvPr/>
        </p:nvSpPr>
        <p:spPr>
          <a:xfrm>
            <a:off x="895974" y="1369673"/>
            <a:ext cx="11096157" cy="2317907"/>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3200"/>
              <a:buFont typeface="Noto Sans Symbols"/>
              <a:buNone/>
            </a:pPr>
            <a:r>
              <a:rPr lang="en-US" sz="3200" b="0" i="0" u="none" strike="noStrike" cap="none">
                <a:solidFill>
                  <a:srgbClr val="CC0000"/>
                </a:solidFill>
                <a:latin typeface="Calibri"/>
                <a:ea typeface="Calibri"/>
                <a:cs typeface="Calibri"/>
                <a:sym typeface="Calibri"/>
              </a:rPr>
              <a:t>goal:</a:t>
            </a:r>
            <a:r>
              <a:rPr lang="en-US" sz="2800" b="0" i="0" u="none" strike="noStrike" cap="none">
                <a:solidFill>
                  <a:srgbClr val="000000"/>
                </a:solidFill>
                <a:latin typeface="Calibri"/>
                <a:ea typeface="Calibri"/>
                <a:cs typeface="Calibri"/>
                <a:sym typeface="Calibri"/>
              </a:rPr>
              <a:t> host </a:t>
            </a:r>
            <a:r>
              <a:rPr lang="en-US" sz="2800" b="0" i="1" u="none" strike="noStrike" cap="none">
                <a:solidFill>
                  <a:srgbClr val="000000"/>
                </a:solidFill>
                <a:latin typeface="Calibri"/>
                <a:ea typeface="Calibri"/>
                <a:cs typeface="Calibri"/>
                <a:sym typeface="Calibri"/>
              </a:rPr>
              <a:t>dynamically </a:t>
            </a:r>
            <a:r>
              <a:rPr lang="en-US" sz="2800" b="0" i="0" u="none" strike="noStrike" cap="none">
                <a:solidFill>
                  <a:srgbClr val="000000"/>
                </a:solidFill>
                <a:latin typeface="Calibri"/>
                <a:ea typeface="Calibri"/>
                <a:cs typeface="Calibri"/>
                <a:sym typeface="Calibri"/>
              </a:rPr>
              <a:t>obtains IP address from network server when it “joins” network</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Gill Sans"/>
                <a:ea typeface="Gill Sans"/>
                <a:cs typeface="Gill Sans"/>
                <a:sym typeface="Gill Sans"/>
              </a:rPr>
              <a:t>can renew its lease on address in use</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Gill Sans"/>
                <a:ea typeface="Gill Sans"/>
                <a:cs typeface="Gill Sans"/>
                <a:sym typeface="Gill Sans"/>
              </a:rPr>
              <a:t>allows reuse of addresses (only hold address while connected/on)</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Gill Sans"/>
                <a:ea typeface="Gill Sans"/>
                <a:cs typeface="Gill Sans"/>
                <a:sym typeface="Gill Sans"/>
              </a:rPr>
              <a:t>support for mobile users who join/leave network </a:t>
            </a:r>
            <a:endParaRPr/>
          </a:p>
          <a:p>
            <a:pPr marL="349250" marR="0" lvl="1" indent="0"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412" name="Google Shape;2412;p36"/>
          <p:cNvSpPr txBox="1"/>
          <p:nvPr/>
        </p:nvSpPr>
        <p:spPr>
          <a:xfrm>
            <a:off x="869430" y="3920499"/>
            <a:ext cx="11096157" cy="2345389"/>
          </a:xfrm>
          <a:prstGeom prst="rect">
            <a:avLst/>
          </a:prstGeom>
          <a:noFill/>
          <a:ln>
            <a:noFill/>
          </a:ln>
        </p:spPr>
        <p:txBody>
          <a:bodyPr spcFirstLastPara="1" wrap="square" lIns="91425" tIns="45700" rIns="91425" bIns="45700" anchor="t" anchorCtr="0">
            <a:normAutofit/>
          </a:bodyPr>
          <a:lstStyle/>
          <a:p>
            <a:pPr marL="120650" marR="0" lvl="0" indent="0" algn="l" rtl="0">
              <a:lnSpc>
                <a:spcPct val="90000"/>
              </a:lnSpc>
              <a:spcBef>
                <a:spcPts val="0"/>
              </a:spcBef>
              <a:spcAft>
                <a:spcPts val="0"/>
              </a:spcAft>
              <a:buClr>
                <a:srgbClr val="0000A3"/>
              </a:buClr>
              <a:buSzPts val="3200"/>
              <a:buFont typeface="Noto Sans Symbols"/>
              <a:buNone/>
            </a:pPr>
            <a:r>
              <a:rPr lang="en-US" sz="3200" b="0" i="0" u="none" strike="noStrike" cap="none">
                <a:solidFill>
                  <a:srgbClr val="0000A3"/>
                </a:solidFill>
                <a:latin typeface="Calibri"/>
                <a:ea typeface="Calibri"/>
                <a:cs typeface="Calibri"/>
                <a:sym typeface="Calibri"/>
              </a:rPr>
              <a:t>DHCP overview:</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host broadcasts </a:t>
            </a:r>
            <a:r>
              <a:rPr lang="en-US" sz="2800" b="0" i="0" u="none" strike="noStrike" cap="none">
                <a:solidFill>
                  <a:srgbClr val="CC0000"/>
                </a:solidFill>
                <a:latin typeface="Calibri"/>
                <a:ea typeface="Calibri"/>
                <a:cs typeface="Calibri"/>
                <a:sym typeface="Calibri"/>
              </a:rPr>
              <a:t>DHCP discover</a:t>
            </a:r>
            <a:r>
              <a:rPr lang="en-US" sz="2800" b="0" i="0" u="none" strike="noStrike" cap="none">
                <a:solidFill>
                  <a:srgbClr val="000000"/>
                </a:solidFill>
                <a:latin typeface="Calibri"/>
                <a:ea typeface="Calibri"/>
                <a:cs typeface="Calibri"/>
                <a:sym typeface="Calibri"/>
              </a:rPr>
              <a:t> msg [optional]</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DHCP server responds with </a:t>
            </a:r>
            <a:r>
              <a:rPr lang="en-US" sz="2800" b="0" i="0" u="none" strike="noStrike" cap="none">
                <a:solidFill>
                  <a:srgbClr val="CC0000"/>
                </a:solidFill>
                <a:latin typeface="Calibri"/>
                <a:ea typeface="Calibri"/>
                <a:cs typeface="Calibri"/>
                <a:sym typeface="Calibri"/>
              </a:rPr>
              <a:t>DHCP offer</a:t>
            </a:r>
            <a:r>
              <a:rPr lang="en-US" sz="2800" b="0" i="0" u="none" strike="noStrike" cap="none">
                <a:solidFill>
                  <a:srgbClr val="000000"/>
                </a:solidFill>
                <a:latin typeface="Calibri"/>
                <a:ea typeface="Calibri"/>
                <a:cs typeface="Calibri"/>
                <a:sym typeface="Calibri"/>
              </a:rPr>
              <a:t> msg [optional]</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host requests IP address: </a:t>
            </a:r>
            <a:r>
              <a:rPr lang="en-US" sz="2800" b="0" i="0" u="none" strike="noStrike" cap="none">
                <a:solidFill>
                  <a:srgbClr val="CC0000"/>
                </a:solidFill>
                <a:latin typeface="Calibri"/>
                <a:ea typeface="Calibri"/>
                <a:cs typeface="Calibri"/>
                <a:sym typeface="Calibri"/>
              </a:rPr>
              <a:t>DHCP request </a:t>
            </a:r>
            <a:r>
              <a:rPr lang="en-US" sz="2800" b="0" i="0" u="none" strike="noStrike" cap="none">
                <a:solidFill>
                  <a:srgbClr val="000000"/>
                </a:solidFill>
                <a:latin typeface="Calibri"/>
                <a:ea typeface="Calibri"/>
                <a:cs typeface="Calibri"/>
                <a:sym typeface="Calibri"/>
              </a:rPr>
              <a:t>msg</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DHCP server sends address: </a:t>
            </a:r>
            <a:r>
              <a:rPr lang="en-US" sz="2800" b="0" i="0" u="none" strike="noStrike" cap="none">
                <a:solidFill>
                  <a:srgbClr val="CC0000"/>
                </a:solidFill>
                <a:latin typeface="Calibri"/>
                <a:ea typeface="Calibri"/>
                <a:cs typeface="Calibri"/>
                <a:sym typeface="Calibri"/>
              </a:rPr>
              <a:t>DHCP ack</a:t>
            </a:r>
            <a:r>
              <a:rPr lang="en-US" sz="2800" b="0" i="0" u="none" strike="noStrike" cap="none">
                <a:solidFill>
                  <a:srgbClr val="000000"/>
                </a:solidFill>
                <a:latin typeface="Calibri"/>
                <a:ea typeface="Calibri"/>
                <a:cs typeface="Calibri"/>
                <a:sym typeface="Calibri"/>
              </a:rPr>
              <a:t> msg </a:t>
            </a:r>
            <a:endParaRPr/>
          </a:p>
          <a:p>
            <a:pPr marL="349250" marR="0" lvl="1" indent="0"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413" name="Google Shape;2413;p3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2"/>
                                        </p:tgtEl>
                                        <p:attrNameLst>
                                          <p:attrName>style.visibility</p:attrName>
                                        </p:attrNameLst>
                                      </p:cBhvr>
                                      <p:to>
                                        <p:strVal val="visible"/>
                                      </p:to>
                                    </p:set>
                                    <p:animEffect transition="in" filter="fade">
                                      <p:cBhvr>
                                        <p:cTn id="7" dur="500"/>
                                        <p:tgtEl>
                                          <p:spTgt spid="2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37"/>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DHCP client-server scenario</a:t>
            </a:r>
            <a:endParaRPr/>
          </a:p>
        </p:txBody>
      </p:sp>
      <p:sp>
        <p:nvSpPr>
          <p:cNvPr id="2420" name="Google Shape;2420;p37"/>
          <p:cNvSpPr/>
          <p:nvPr/>
        </p:nvSpPr>
        <p:spPr>
          <a:xfrm rot="-5400000">
            <a:off x="3939641" y="4185782"/>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sp>
        <p:nvSpPr>
          <p:cNvPr id="2421" name="Google Shape;2421;p37"/>
          <p:cNvSpPr/>
          <p:nvPr/>
        </p:nvSpPr>
        <p:spPr>
          <a:xfrm rot="10800000">
            <a:off x="4937385" y="2859425"/>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sp>
        <p:nvSpPr>
          <p:cNvPr id="2422" name="Google Shape;2422;p37"/>
          <p:cNvSpPr/>
          <p:nvPr/>
        </p:nvSpPr>
        <p:spPr>
          <a:xfrm>
            <a:off x="2902210" y="2441913"/>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sp>
        <p:nvSpPr>
          <p:cNvPr id="2423" name="Google Shape;2423;p37"/>
          <p:cNvSpPr txBox="1"/>
          <p:nvPr/>
        </p:nvSpPr>
        <p:spPr>
          <a:xfrm>
            <a:off x="2284673" y="2272050"/>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223.1.1.1</a:t>
            </a:r>
            <a:endParaRPr sz="1400" b="0" i="0" u="none" strike="noStrike" cap="none">
              <a:solidFill>
                <a:srgbClr val="000000"/>
              </a:solidFill>
              <a:latin typeface="Comic Sans MS"/>
              <a:ea typeface="Comic Sans MS"/>
              <a:cs typeface="Comic Sans MS"/>
              <a:sym typeface="Comic Sans MS"/>
            </a:endParaRPr>
          </a:p>
        </p:txBody>
      </p:sp>
      <p:grpSp>
        <p:nvGrpSpPr>
          <p:cNvPr id="2424" name="Google Shape;2424;p37"/>
          <p:cNvGrpSpPr/>
          <p:nvPr/>
        </p:nvGrpSpPr>
        <p:grpSpPr>
          <a:xfrm>
            <a:off x="1460763" y="3097551"/>
            <a:ext cx="1011238" cy="393700"/>
            <a:chOff x="3194" y="523"/>
            <a:chExt cx="637" cy="248"/>
          </a:xfrm>
        </p:grpSpPr>
        <p:sp>
          <p:nvSpPr>
            <p:cNvPr id="2425" name="Google Shape;2425;p37"/>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37"/>
            <p:cNvSpPr txBox="1"/>
            <p:nvPr/>
          </p:nvSpPr>
          <p:spPr>
            <a:xfrm>
              <a:off x="3194" y="523"/>
              <a:ext cx="586" cy="1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223.1.1.2</a:t>
              </a:r>
              <a:endParaRPr sz="1400" b="0" i="0" u="none" strike="noStrike" cap="none">
                <a:solidFill>
                  <a:srgbClr val="000000"/>
                </a:solidFill>
                <a:latin typeface="Comic Sans MS"/>
                <a:ea typeface="Comic Sans MS"/>
                <a:cs typeface="Comic Sans MS"/>
                <a:sym typeface="Comic Sans MS"/>
              </a:endParaRPr>
            </a:p>
          </p:txBody>
        </p:sp>
      </p:grpSp>
      <p:sp>
        <p:nvSpPr>
          <p:cNvPr id="2427" name="Google Shape;2427;p37"/>
          <p:cNvSpPr txBox="1"/>
          <p:nvPr/>
        </p:nvSpPr>
        <p:spPr>
          <a:xfrm>
            <a:off x="2389448" y="4227850"/>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223.1.1.3</a:t>
            </a:r>
            <a:endParaRPr sz="1400" b="0" i="0" u="none" strike="noStrike" cap="none">
              <a:solidFill>
                <a:srgbClr val="000000"/>
              </a:solidFill>
              <a:latin typeface="Comic Sans MS"/>
              <a:ea typeface="Comic Sans MS"/>
              <a:cs typeface="Comic Sans MS"/>
              <a:sym typeface="Comic Sans MS"/>
            </a:endParaRPr>
          </a:p>
        </p:txBody>
      </p:sp>
      <p:sp>
        <p:nvSpPr>
          <p:cNvPr id="2428" name="Google Shape;2428;p37"/>
          <p:cNvSpPr txBox="1"/>
          <p:nvPr/>
        </p:nvSpPr>
        <p:spPr>
          <a:xfrm>
            <a:off x="3209055" y="3445031"/>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223.1.1.4</a:t>
            </a:r>
            <a:endParaRPr sz="1400" b="0" i="0" u="none" strike="noStrike" cap="none">
              <a:solidFill>
                <a:srgbClr val="000000"/>
              </a:solidFill>
              <a:latin typeface="Comic Sans MS"/>
              <a:ea typeface="Comic Sans MS"/>
              <a:cs typeface="Comic Sans MS"/>
              <a:sym typeface="Comic Sans MS"/>
            </a:endParaRPr>
          </a:p>
        </p:txBody>
      </p:sp>
      <p:sp>
        <p:nvSpPr>
          <p:cNvPr id="2429" name="Google Shape;2429;p37"/>
          <p:cNvSpPr txBox="1"/>
          <p:nvPr/>
        </p:nvSpPr>
        <p:spPr>
          <a:xfrm>
            <a:off x="4572034" y="3416409"/>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223.1.2.9</a:t>
            </a:r>
            <a:endParaRPr sz="1400" b="0" i="0" u="none" strike="noStrike" cap="none">
              <a:solidFill>
                <a:srgbClr val="000000"/>
              </a:solidFill>
              <a:latin typeface="Comic Sans MS"/>
              <a:ea typeface="Comic Sans MS"/>
              <a:cs typeface="Comic Sans MS"/>
              <a:sym typeface="Comic Sans MS"/>
            </a:endParaRPr>
          </a:p>
        </p:txBody>
      </p:sp>
      <p:sp>
        <p:nvSpPr>
          <p:cNvPr id="2430" name="Google Shape;2430;p37"/>
          <p:cNvSpPr txBox="1"/>
          <p:nvPr/>
        </p:nvSpPr>
        <p:spPr>
          <a:xfrm>
            <a:off x="5576206" y="4449327"/>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223.1.2.2</a:t>
            </a:r>
            <a:endParaRPr sz="1400" b="0" i="0" u="none" strike="noStrike" cap="none">
              <a:solidFill>
                <a:srgbClr val="000000"/>
              </a:solidFill>
              <a:latin typeface="Comic Sans MS"/>
              <a:ea typeface="Comic Sans MS"/>
              <a:cs typeface="Comic Sans MS"/>
              <a:sym typeface="Comic Sans MS"/>
            </a:endParaRPr>
          </a:p>
        </p:txBody>
      </p:sp>
      <p:sp>
        <p:nvSpPr>
          <p:cNvPr id="2431" name="Google Shape;2431;p37"/>
          <p:cNvSpPr txBox="1"/>
          <p:nvPr/>
        </p:nvSpPr>
        <p:spPr>
          <a:xfrm>
            <a:off x="5700504" y="2407928"/>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223.1.2.1</a:t>
            </a:r>
            <a:endParaRPr sz="1400" b="0" i="0" u="none" strike="noStrike" cap="none">
              <a:solidFill>
                <a:srgbClr val="000000"/>
              </a:solidFill>
              <a:latin typeface="Comic Sans MS"/>
              <a:ea typeface="Comic Sans MS"/>
              <a:cs typeface="Comic Sans MS"/>
              <a:sym typeface="Comic Sans MS"/>
            </a:endParaRPr>
          </a:p>
        </p:txBody>
      </p:sp>
      <p:cxnSp>
        <p:nvCxnSpPr>
          <p:cNvPr id="2432" name="Google Shape;2432;p37"/>
          <p:cNvCxnSpPr/>
          <p:nvPr/>
        </p:nvCxnSpPr>
        <p:spPr>
          <a:xfrm>
            <a:off x="4353185" y="3874288"/>
            <a:ext cx="0" cy="879025"/>
          </a:xfrm>
          <a:prstGeom prst="straightConnector1">
            <a:avLst/>
          </a:prstGeom>
          <a:noFill/>
          <a:ln w="19050" cap="flat" cmpd="sng">
            <a:solidFill>
              <a:srgbClr val="000000"/>
            </a:solidFill>
            <a:prstDash val="solid"/>
            <a:round/>
            <a:headEnd type="none" w="med" len="med"/>
            <a:tailEnd type="none" w="med" len="med"/>
          </a:ln>
        </p:spPr>
      </p:cxnSp>
      <p:sp>
        <p:nvSpPr>
          <p:cNvPr id="2433" name="Google Shape;2433;p37"/>
          <p:cNvSpPr txBox="1"/>
          <p:nvPr/>
        </p:nvSpPr>
        <p:spPr>
          <a:xfrm>
            <a:off x="4965677" y="5374255"/>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223.1.3.2</a:t>
            </a:r>
            <a:endParaRPr sz="1400" b="0" i="0" u="none" strike="noStrike" cap="none">
              <a:solidFill>
                <a:srgbClr val="000000"/>
              </a:solidFill>
              <a:latin typeface="Comic Sans MS"/>
              <a:ea typeface="Comic Sans MS"/>
              <a:cs typeface="Comic Sans MS"/>
              <a:sym typeface="Comic Sans MS"/>
            </a:endParaRPr>
          </a:p>
        </p:txBody>
      </p:sp>
      <p:sp>
        <p:nvSpPr>
          <p:cNvPr id="2434" name="Google Shape;2434;p37"/>
          <p:cNvSpPr txBox="1"/>
          <p:nvPr/>
        </p:nvSpPr>
        <p:spPr>
          <a:xfrm>
            <a:off x="3900694" y="5359648"/>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223.1.3.1</a:t>
            </a:r>
            <a:endParaRPr sz="1400" b="0" i="0" u="none" strike="noStrike" cap="none">
              <a:solidFill>
                <a:srgbClr val="000000"/>
              </a:solidFill>
              <a:latin typeface="Comic Sans MS"/>
              <a:ea typeface="Comic Sans MS"/>
              <a:cs typeface="Comic Sans MS"/>
              <a:sym typeface="Comic Sans MS"/>
            </a:endParaRPr>
          </a:p>
        </p:txBody>
      </p:sp>
      <p:grpSp>
        <p:nvGrpSpPr>
          <p:cNvPr id="2435" name="Google Shape;2435;p37"/>
          <p:cNvGrpSpPr/>
          <p:nvPr/>
        </p:nvGrpSpPr>
        <p:grpSpPr>
          <a:xfrm>
            <a:off x="3878520" y="4135775"/>
            <a:ext cx="1028699" cy="307975"/>
            <a:chOff x="4550" y="1257"/>
            <a:chExt cx="648" cy="194"/>
          </a:xfrm>
        </p:grpSpPr>
        <p:sp>
          <p:nvSpPr>
            <p:cNvPr id="2436" name="Google Shape;2436;p37"/>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37"/>
            <p:cNvSpPr txBox="1"/>
            <p:nvPr/>
          </p:nvSpPr>
          <p:spPr>
            <a:xfrm>
              <a:off x="4550" y="1257"/>
              <a:ext cx="648" cy="1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223.1.3.27</a:t>
              </a:r>
              <a:endParaRPr sz="1400" b="0" i="0" u="none" strike="noStrike" cap="none">
                <a:solidFill>
                  <a:srgbClr val="000000"/>
                </a:solidFill>
                <a:latin typeface="Comic Sans MS"/>
                <a:ea typeface="Comic Sans MS"/>
                <a:cs typeface="Comic Sans MS"/>
                <a:sym typeface="Comic Sans MS"/>
              </a:endParaRPr>
            </a:p>
          </p:txBody>
        </p:sp>
      </p:grpSp>
      <p:grpSp>
        <p:nvGrpSpPr>
          <p:cNvPr id="2438" name="Google Shape;2438;p37"/>
          <p:cNvGrpSpPr/>
          <p:nvPr/>
        </p:nvGrpSpPr>
        <p:grpSpPr>
          <a:xfrm>
            <a:off x="2110048" y="2518113"/>
            <a:ext cx="641350" cy="558800"/>
            <a:chOff x="-44" y="1473"/>
            <a:chExt cx="981" cy="1105"/>
          </a:xfrm>
        </p:grpSpPr>
        <p:pic>
          <p:nvPicPr>
            <p:cNvPr id="2439" name="Google Shape;2439;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40" name="Google Shape;2440;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41" name="Google Shape;2441;p37"/>
          <p:cNvGrpSpPr/>
          <p:nvPr/>
        </p:nvGrpSpPr>
        <p:grpSpPr>
          <a:xfrm>
            <a:off x="2105285" y="3116600"/>
            <a:ext cx="641350" cy="558800"/>
            <a:chOff x="-44" y="1473"/>
            <a:chExt cx="981" cy="1105"/>
          </a:xfrm>
        </p:grpSpPr>
        <p:pic>
          <p:nvPicPr>
            <p:cNvPr id="2442" name="Google Shape;2442;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43" name="Google Shape;2443;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44" name="Google Shape;2444;p37"/>
          <p:cNvGrpSpPr/>
          <p:nvPr/>
        </p:nvGrpSpPr>
        <p:grpSpPr>
          <a:xfrm>
            <a:off x="2133860" y="3726200"/>
            <a:ext cx="641350" cy="558800"/>
            <a:chOff x="-44" y="1473"/>
            <a:chExt cx="981" cy="1105"/>
          </a:xfrm>
        </p:grpSpPr>
        <p:pic>
          <p:nvPicPr>
            <p:cNvPr id="2445" name="Google Shape;2445;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46" name="Google Shape;2446;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47" name="Google Shape;2447;p37"/>
          <p:cNvGrpSpPr/>
          <p:nvPr/>
        </p:nvGrpSpPr>
        <p:grpSpPr>
          <a:xfrm flipH="1">
            <a:off x="5793048" y="2675275"/>
            <a:ext cx="641350" cy="558800"/>
            <a:chOff x="-44" y="1473"/>
            <a:chExt cx="981" cy="1105"/>
          </a:xfrm>
        </p:grpSpPr>
        <p:pic>
          <p:nvPicPr>
            <p:cNvPr id="2448" name="Google Shape;2448;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49" name="Google Shape;2449;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50" name="Google Shape;2450;p37"/>
          <p:cNvGrpSpPr/>
          <p:nvPr/>
        </p:nvGrpSpPr>
        <p:grpSpPr>
          <a:xfrm flipH="1">
            <a:off x="5807335" y="3954800"/>
            <a:ext cx="641350" cy="558800"/>
            <a:chOff x="-44" y="1473"/>
            <a:chExt cx="981" cy="1105"/>
          </a:xfrm>
        </p:grpSpPr>
        <p:pic>
          <p:nvPicPr>
            <p:cNvPr id="2451" name="Google Shape;2451;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52" name="Google Shape;2452;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53" name="Google Shape;2453;p37"/>
          <p:cNvGrpSpPr/>
          <p:nvPr/>
        </p:nvGrpSpPr>
        <p:grpSpPr>
          <a:xfrm flipH="1">
            <a:off x="5193019" y="4884750"/>
            <a:ext cx="641350" cy="558800"/>
            <a:chOff x="-44" y="1473"/>
            <a:chExt cx="981" cy="1105"/>
          </a:xfrm>
        </p:grpSpPr>
        <p:pic>
          <p:nvPicPr>
            <p:cNvPr id="2454" name="Google Shape;2454;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55" name="Google Shape;2455;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56" name="Google Shape;2456;p37"/>
          <p:cNvGrpSpPr/>
          <p:nvPr/>
        </p:nvGrpSpPr>
        <p:grpSpPr>
          <a:xfrm flipH="1">
            <a:off x="3683849" y="5545761"/>
            <a:ext cx="641350" cy="558800"/>
            <a:chOff x="-44" y="1473"/>
            <a:chExt cx="981" cy="1105"/>
          </a:xfrm>
        </p:grpSpPr>
        <p:pic>
          <p:nvPicPr>
            <p:cNvPr id="2457" name="Google Shape;2457;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58" name="Google Shape;2458;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cxnSp>
        <p:nvCxnSpPr>
          <p:cNvPr id="2459" name="Google Shape;2459;p37"/>
          <p:cNvCxnSpPr/>
          <p:nvPr/>
        </p:nvCxnSpPr>
        <p:spPr>
          <a:xfrm>
            <a:off x="2690676" y="2925190"/>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460" name="Google Shape;2460;p37"/>
          <p:cNvCxnSpPr/>
          <p:nvPr/>
        </p:nvCxnSpPr>
        <p:spPr>
          <a:xfrm>
            <a:off x="2692109" y="352407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461" name="Google Shape;2461;p37"/>
          <p:cNvCxnSpPr/>
          <p:nvPr/>
        </p:nvCxnSpPr>
        <p:spPr>
          <a:xfrm>
            <a:off x="2699264" y="4137247"/>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462" name="Google Shape;2462;p37"/>
          <p:cNvCxnSpPr/>
          <p:nvPr/>
        </p:nvCxnSpPr>
        <p:spPr>
          <a:xfrm>
            <a:off x="5623185" y="3081673"/>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463" name="Google Shape;2463;p37"/>
          <p:cNvCxnSpPr/>
          <p:nvPr/>
        </p:nvCxnSpPr>
        <p:spPr>
          <a:xfrm>
            <a:off x="5624546" y="436078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464" name="Google Shape;2464;p37"/>
          <p:cNvCxnSpPr/>
          <p:nvPr/>
        </p:nvCxnSpPr>
        <p:spPr>
          <a:xfrm>
            <a:off x="3883139" y="5341789"/>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465" name="Google Shape;2465;p37"/>
          <p:cNvCxnSpPr/>
          <p:nvPr/>
        </p:nvCxnSpPr>
        <p:spPr>
          <a:xfrm>
            <a:off x="4911047" y="5304616"/>
            <a:ext cx="380145" cy="0"/>
          </a:xfrm>
          <a:prstGeom prst="straightConnector1">
            <a:avLst/>
          </a:prstGeom>
          <a:noFill/>
          <a:ln w="19050" cap="flat" cmpd="sng">
            <a:solidFill>
              <a:schemeClr val="dk1"/>
            </a:solidFill>
            <a:prstDash val="solid"/>
            <a:miter lim="800000"/>
            <a:headEnd type="none" w="sm" len="sm"/>
            <a:tailEnd type="none" w="sm" len="sm"/>
          </a:ln>
        </p:spPr>
      </p:cxnSp>
      <p:cxnSp>
        <p:nvCxnSpPr>
          <p:cNvPr id="2466" name="Google Shape;2466;p37"/>
          <p:cNvCxnSpPr/>
          <p:nvPr/>
        </p:nvCxnSpPr>
        <p:spPr>
          <a:xfrm>
            <a:off x="3357797" y="3717874"/>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467" name="Google Shape;2467;p37"/>
          <p:cNvCxnSpPr/>
          <p:nvPr/>
        </p:nvCxnSpPr>
        <p:spPr>
          <a:xfrm>
            <a:off x="4540907" y="3723826"/>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468" name="Google Shape;2468;p37"/>
          <p:cNvGrpSpPr/>
          <p:nvPr/>
        </p:nvGrpSpPr>
        <p:grpSpPr>
          <a:xfrm>
            <a:off x="4046926" y="3577753"/>
            <a:ext cx="632991" cy="300938"/>
            <a:chOff x="7493876" y="2774731"/>
            <a:chExt cx="1481958" cy="894622"/>
          </a:xfrm>
        </p:grpSpPr>
        <p:sp>
          <p:nvSpPr>
            <p:cNvPr id="2469" name="Google Shape;2469;p37"/>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000"/>
                <a:buFont typeface="Calibri"/>
                <a:buNone/>
              </a:pPr>
              <a:r>
                <a:rPr lang="en-US" sz="2000" b="0" i="0" u="none" strike="noStrike" cap="none">
                  <a:solidFill>
                    <a:srgbClr val="FFFFFF"/>
                  </a:solidFill>
                  <a:latin typeface="Calibri"/>
                  <a:ea typeface="Calibri"/>
                  <a:cs typeface="Calibri"/>
                  <a:sym typeface="Calibri"/>
                </a:rPr>
                <a:t>                   </a:t>
              </a:r>
              <a:endParaRPr/>
            </a:p>
          </p:txBody>
        </p:sp>
        <p:sp>
          <p:nvSpPr>
            <p:cNvPr id="2470" name="Google Shape;2470;p37"/>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000"/>
                <a:buFont typeface="Calibri"/>
                <a:buNone/>
              </a:pPr>
              <a:r>
                <a:rPr lang="en-US" sz="2000" b="0" i="0" u="none" strike="noStrike" cap="none">
                  <a:solidFill>
                    <a:srgbClr val="FFFFFF"/>
                  </a:solidFill>
                  <a:latin typeface="Calibri"/>
                  <a:ea typeface="Calibri"/>
                  <a:cs typeface="Calibri"/>
                  <a:sym typeface="Calibri"/>
                </a:rPr>
                <a:t>              </a:t>
              </a:r>
              <a:endParaRPr/>
            </a:p>
          </p:txBody>
        </p:sp>
        <p:grpSp>
          <p:nvGrpSpPr>
            <p:cNvPr id="2471" name="Google Shape;2471;p37"/>
            <p:cNvGrpSpPr/>
            <p:nvPr/>
          </p:nvGrpSpPr>
          <p:grpSpPr>
            <a:xfrm>
              <a:off x="7713663" y="2848339"/>
              <a:ext cx="1042107" cy="425543"/>
              <a:chOff x="7786941" y="2884917"/>
              <a:chExt cx="897649" cy="353919"/>
            </a:xfrm>
          </p:grpSpPr>
          <p:sp>
            <p:nvSpPr>
              <p:cNvPr id="2472" name="Google Shape;2472;p37"/>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Calibri"/>
                  <a:buNone/>
                </a:pPr>
                <a:endParaRPr sz="2000" b="0" i="0" u="none" strike="noStrike" cap="none">
                  <a:solidFill>
                    <a:srgbClr val="FFFFFF"/>
                  </a:solidFill>
                  <a:latin typeface="Calibri"/>
                  <a:ea typeface="Calibri"/>
                  <a:cs typeface="Calibri"/>
                  <a:sym typeface="Calibri"/>
                </a:endParaRPr>
              </a:p>
            </p:txBody>
          </p:sp>
          <p:sp>
            <p:nvSpPr>
              <p:cNvPr id="2473" name="Google Shape;2473;p37"/>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Calibri"/>
                  <a:buNone/>
                </a:pPr>
                <a:endParaRPr sz="2000" b="0" i="0" u="none" strike="noStrike" cap="none">
                  <a:solidFill>
                    <a:srgbClr val="FFFFFF"/>
                  </a:solidFill>
                  <a:latin typeface="Calibri"/>
                  <a:ea typeface="Calibri"/>
                  <a:cs typeface="Calibri"/>
                  <a:sym typeface="Calibri"/>
                </a:endParaRPr>
              </a:p>
            </p:txBody>
          </p:sp>
          <p:sp>
            <p:nvSpPr>
              <p:cNvPr id="2474" name="Google Shape;2474;p37"/>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Calibri"/>
                  <a:buNone/>
                </a:pPr>
                <a:endParaRPr sz="2000" b="0" i="0" u="none" strike="noStrike" cap="none">
                  <a:solidFill>
                    <a:srgbClr val="FFFFFF"/>
                  </a:solidFill>
                  <a:latin typeface="Calibri"/>
                  <a:ea typeface="Calibri"/>
                  <a:cs typeface="Calibri"/>
                  <a:sym typeface="Calibri"/>
                </a:endParaRPr>
              </a:p>
            </p:txBody>
          </p:sp>
          <p:sp>
            <p:nvSpPr>
              <p:cNvPr id="2475" name="Google Shape;2475;p37"/>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Calibri"/>
                  <a:buNone/>
                </a:pPr>
                <a:endParaRPr sz="2000" b="0" i="0" u="none" strike="noStrike" cap="none">
                  <a:solidFill>
                    <a:srgbClr val="FFFFFF"/>
                  </a:solidFill>
                  <a:latin typeface="Calibri"/>
                  <a:ea typeface="Calibri"/>
                  <a:cs typeface="Calibri"/>
                  <a:sym typeface="Calibri"/>
                </a:endParaRPr>
              </a:p>
            </p:txBody>
          </p:sp>
        </p:grpSp>
      </p:grpSp>
      <p:grpSp>
        <p:nvGrpSpPr>
          <p:cNvPr id="2476" name="Google Shape;2476;p37"/>
          <p:cNvGrpSpPr/>
          <p:nvPr/>
        </p:nvGrpSpPr>
        <p:grpSpPr>
          <a:xfrm>
            <a:off x="4199467" y="1861963"/>
            <a:ext cx="1778000" cy="1399961"/>
            <a:chOff x="4199467" y="1861963"/>
            <a:chExt cx="1778000" cy="1399961"/>
          </a:xfrm>
        </p:grpSpPr>
        <p:sp>
          <p:nvSpPr>
            <p:cNvPr id="2477" name="Google Shape;2477;p37"/>
            <p:cNvSpPr txBox="1"/>
            <p:nvPr/>
          </p:nvSpPr>
          <p:spPr>
            <a:xfrm>
              <a:off x="4199467" y="1861963"/>
              <a:ext cx="1778000" cy="409023"/>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400"/>
                <a:buFont typeface="Calibri"/>
                <a:buNone/>
              </a:pPr>
              <a:r>
                <a:rPr lang="en-US" sz="2400" b="0" i="0" u="none" strike="noStrike" cap="none">
                  <a:solidFill>
                    <a:srgbClr val="CC0000"/>
                  </a:solidFill>
                  <a:latin typeface="Calibri"/>
                  <a:ea typeface="Calibri"/>
                  <a:cs typeface="Calibri"/>
                  <a:sym typeface="Calibri"/>
                </a:rPr>
                <a:t>DHCP server</a:t>
              </a:r>
              <a:endParaRPr/>
            </a:p>
          </p:txBody>
        </p:sp>
        <p:grpSp>
          <p:nvGrpSpPr>
            <p:cNvPr id="2478" name="Google Shape;2478;p37"/>
            <p:cNvGrpSpPr/>
            <p:nvPr/>
          </p:nvGrpSpPr>
          <p:grpSpPr>
            <a:xfrm>
              <a:off x="4496295" y="2275617"/>
              <a:ext cx="1061308" cy="986307"/>
              <a:chOff x="4496295" y="2275617"/>
              <a:chExt cx="1061308" cy="986307"/>
            </a:xfrm>
          </p:grpSpPr>
          <p:grpSp>
            <p:nvGrpSpPr>
              <p:cNvPr id="2479" name="Google Shape;2479;p37"/>
              <p:cNvGrpSpPr/>
              <p:nvPr/>
            </p:nvGrpSpPr>
            <p:grpSpPr>
              <a:xfrm>
                <a:off x="4733925" y="2275617"/>
                <a:ext cx="365672" cy="681037"/>
                <a:chOff x="4140" y="429"/>
                <a:chExt cx="1425" cy="2396"/>
              </a:xfrm>
            </p:grpSpPr>
            <p:sp>
              <p:nvSpPr>
                <p:cNvPr id="2480" name="Google Shape;2480;p37"/>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1" name="Google Shape;2481;p37"/>
                <p:cNvSpPr/>
                <p:nvPr/>
              </p:nvSpPr>
              <p:spPr>
                <a:xfrm>
                  <a:off x="4208"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37"/>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3" name="Google Shape;2483;p37"/>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4" name="Google Shape;2484;p37"/>
                <p:cNvSpPr/>
                <p:nvPr/>
              </p:nvSpPr>
              <p:spPr>
                <a:xfrm>
                  <a:off x="4213" y="691"/>
                  <a:ext cx="597"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85" name="Google Shape;2485;p37"/>
                <p:cNvGrpSpPr/>
                <p:nvPr/>
              </p:nvGrpSpPr>
              <p:grpSpPr>
                <a:xfrm>
                  <a:off x="4748" y="669"/>
                  <a:ext cx="580" cy="145"/>
                  <a:chOff x="613" y="2569"/>
                  <a:chExt cx="724" cy="139"/>
                </a:xfrm>
              </p:grpSpPr>
              <p:sp>
                <p:nvSpPr>
                  <p:cNvPr id="2486" name="Google Shape;2486;p37"/>
                  <p:cNvSpPr/>
                  <p:nvPr/>
                </p:nvSpPr>
                <p:spPr>
                  <a:xfrm>
                    <a:off x="613" y="2569"/>
                    <a:ext cx="724"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37"/>
                  <p:cNvSpPr/>
                  <p:nvPr/>
                </p:nvSpPr>
                <p:spPr>
                  <a:xfrm>
                    <a:off x="627" y="2585"/>
                    <a:ext cx="689"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8" name="Google Shape;2488;p37"/>
                <p:cNvSpPr/>
                <p:nvPr/>
              </p:nvSpPr>
              <p:spPr>
                <a:xfrm>
                  <a:off x="4224" y="1021"/>
                  <a:ext cx="597" cy="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89" name="Google Shape;2489;p37"/>
                <p:cNvGrpSpPr/>
                <p:nvPr/>
              </p:nvGrpSpPr>
              <p:grpSpPr>
                <a:xfrm>
                  <a:off x="4749" y="993"/>
                  <a:ext cx="580" cy="134"/>
                  <a:chOff x="616" y="2567"/>
                  <a:chExt cx="724" cy="139"/>
                </a:xfrm>
              </p:grpSpPr>
              <p:sp>
                <p:nvSpPr>
                  <p:cNvPr id="2490" name="Google Shape;2490;p37"/>
                  <p:cNvSpPr/>
                  <p:nvPr/>
                </p:nvSpPr>
                <p:spPr>
                  <a:xfrm>
                    <a:off x="616" y="2567"/>
                    <a:ext cx="724"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37"/>
                  <p:cNvSpPr/>
                  <p:nvPr/>
                </p:nvSpPr>
                <p:spPr>
                  <a:xfrm>
                    <a:off x="630" y="2584"/>
                    <a:ext cx="689" cy="10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92" name="Google Shape;2492;p37"/>
                <p:cNvSpPr/>
                <p:nvPr/>
              </p:nvSpPr>
              <p:spPr>
                <a:xfrm>
                  <a:off x="4219" y="1356"/>
                  <a:ext cx="591"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37"/>
                <p:cNvSpPr/>
                <p:nvPr/>
              </p:nvSpPr>
              <p:spPr>
                <a:xfrm>
                  <a:off x="4230" y="1658"/>
                  <a:ext cx="591" cy="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94" name="Google Shape;2494;p37"/>
                <p:cNvGrpSpPr/>
                <p:nvPr/>
              </p:nvGrpSpPr>
              <p:grpSpPr>
                <a:xfrm>
                  <a:off x="4737" y="1636"/>
                  <a:ext cx="580" cy="151"/>
                  <a:chOff x="617" y="2576"/>
                  <a:chExt cx="723" cy="139"/>
                </a:xfrm>
              </p:grpSpPr>
              <p:sp>
                <p:nvSpPr>
                  <p:cNvPr id="2495" name="Google Shape;2495;p37"/>
                  <p:cNvSpPr/>
                  <p:nvPr/>
                </p:nvSpPr>
                <p:spPr>
                  <a:xfrm>
                    <a:off x="617" y="2576"/>
                    <a:ext cx="723"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37"/>
                  <p:cNvSpPr/>
                  <p:nvPr/>
                </p:nvSpPr>
                <p:spPr>
                  <a:xfrm>
                    <a:off x="631" y="2586"/>
                    <a:ext cx="688" cy="108"/>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97" name="Google Shape;2497;p37"/>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498" name="Google Shape;2498;p37"/>
                <p:cNvGrpSpPr/>
                <p:nvPr/>
              </p:nvGrpSpPr>
              <p:grpSpPr>
                <a:xfrm>
                  <a:off x="4737" y="1328"/>
                  <a:ext cx="586" cy="140"/>
                  <a:chOff x="612" y="2569"/>
                  <a:chExt cx="730" cy="140"/>
                </a:xfrm>
              </p:grpSpPr>
              <p:sp>
                <p:nvSpPr>
                  <p:cNvPr id="2499" name="Google Shape;2499;p37"/>
                  <p:cNvSpPr/>
                  <p:nvPr/>
                </p:nvSpPr>
                <p:spPr>
                  <a:xfrm>
                    <a:off x="612" y="2569"/>
                    <a:ext cx="730" cy="140"/>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37"/>
                  <p:cNvSpPr/>
                  <p:nvPr/>
                </p:nvSpPr>
                <p:spPr>
                  <a:xfrm>
                    <a:off x="626" y="2586"/>
                    <a:ext cx="695" cy="106"/>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01" name="Google Shape;2501;p37"/>
                <p:cNvSpPr/>
                <p:nvPr/>
              </p:nvSpPr>
              <p:spPr>
                <a:xfrm>
                  <a:off x="5250" y="429"/>
                  <a:ext cx="68"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37"/>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03" name="Google Shape;2503;p37"/>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04" name="Google Shape;2504;p37"/>
                <p:cNvSpPr/>
                <p:nvPr/>
              </p:nvSpPr>
              <p:spPr>
                <a:xfrm>
                  <a:off x="5514" y="2613"/>
                  <a:ext cx="51"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37"/>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06" name="Google Shape;2506;p37"/>
                <p:cNvSpPr/>
                <p:nvPr/>
              </p:nvSpPr>
              <p:spPr>
                <a:xfrm>
                  <a:off x="4140" y="2680"/>
                  <a:ext cx="1200" cy="145"/>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37"/>
                <p:cNvSpPr/>
                <p:nvPr/>
              </p:nvSpPr>
              <p:spPr>
                <a:xfrm>
                  <a:off x="4208" y="2713"/>
                  <a:ext cx="1070" cy="78"/>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37"/>
                <p:cNvSpPr/>
                <p:nvPr/>
              </p:nvSpPr>
              <p:spPr>
                <a:xfrm>
                  <a:off x="4309" y="2384"/>
                  <a:ext cx="158"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37"/>
                <p:cNvSpPr/>
                <p:nvPr/>
              </p:nvSpPr>
              <p:spPr>
                <a:xfrm>
                  <a:off x="4484" y="2384"/>
                  <a:ext cx="163"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0000"/>
                    </a:solidFill>
                    <a:latin typeface="Arial"/>
                    <a:ea typeface="Arial"/>
                    <a:cs typeface="Arial"/>
                    <a:sym typeface="Arial"/>
                  </a:endParaRPr>
                </a:p>
              </p:txBody>
            </p:sp>
            <p:sp>
              <p:nvSpPr>
                <p:cNvPr id="2510" name="Google Shape;2510;p37"/>
                <p:cNvSpPr/>
                <p:nvPr/>
              </p:nvSpPr>
              <p:spPr>
                <a:xfrm>
                  <a:off x="4664" y="2384"/>
                  <a:ext cx="158"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37"/>
                <p:cNvSpPr/>
                <p:nvPr/>
              </p:nvSpPr>
              <p:spPr>
                <a:xfrm>
                  <a:off x="5064" y="1836"/>
                  <a:ext cx="84"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512" name="Google Shape;2512;p37"/>
              <p:cNvCxnSpPr/>
              <p:nvPr/>
            </p:nvCxnSpPr>
            <p:spPr>
              <a:xfrm rot="10800000">
                <a:off x="5013585" y="2937914"/>
                <a:ext cx="544018" cy="0"/>
              </a:xfrm>
              <a:prstGeom prst="straightConnector1">
                <a:avLst/>
              </a:prstGeom>
              <a:noFill/>
              <a:ln w="19050" cap="flat" cmpd="sng">
                <a:solidFill>
                  <a:schemeClr val="dk1"/>
                </a:solidFill>
                <a:prstDash val="solid"/>
                <a:miter lim="800000"/>
                <a:headEnd type="none" w="sm" len="sm"/>
                <a:tailEnd type="none" w="sm" len="sm"/>
              </a:ln>
            </p:spPr>
          </p:cxnSp>
          <p:sp>
            <p:nvSpPr>
              <p:cNvPr id="2513" name="Google Shape;2513;p37"/>
              <p:cNvSpPr txBox="1"/>
              <p:nvPr/>
            </p:nvSpPr>
            <p:spPr>
              <a:xfrm>
                <a:off x="4496295" y="2923370"/>
                <a:ext cx="104067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223.1.2.5</a:t>
                </a:r>
                <a:endParaRPr sz="1400" b="0" i="0" u="none" strike="noStrike" cap="none">
                  <a:solidFill>
                    <a:srgbClr val="000000"/>
                  </a:solidFill>
                  <a:latin typeface="Comic Sans MS"/>
                  <a:ea typeface="Comic Sans MS"/>
                  <a:cs typeface="Comic Sans MS"/>
                  <a:sym typeface="Comic Sans MS"/>
                </a:endParaRPr>
              </a:p>
            </p:txBody>
          </p:sp>
        </p:grpSp>
      </p:grpSp>
      <p:pic>
        <p:nvPicPr>
          <p:cNvPr id="2514" name="Google Shape;2514;p37" descr="access_point_stylized_small"/>
          <p:cNvPicPr preferRelativeResize="0"/>
          <p:nvPr/>
        </p:nvPicPr>
        <p:blipFill rotWithShape="1">
          <a:blip r:embed="rId4">
            <a:alphaModFix/>
          </a:blip>
          <a:srcRect/>
          <a:stretch/>
        </p:blipFill>
        <p:spPr>
          <a:xfrm>
            <a:off x="5480205" y="3404249"/>
            <a:ext cx="587412" cy="486930"/>
          </a:xfrm>
          <a:prstGeom prst="rect">
            <a:avLst/>
          </a:prstGeom>
          <a:noFill/>
          <a:ln>
            <a:noFill/>
          </a:ln>
        </p:spPr>
      </p:pic>
      <p:grpSp>
        <p:nvGrpSpPr>
          <p:cNvPr id="2515" name="Google Shape;2515;p37"/>
          <p:cNvGrpSpPr/>
          <p:nvPr/>
        </p:nvGrpSpPr>
        <p:grpSpPr>
          <a:xfrm>
            <a:off x="6417296" y="3245381"/>
            <a:ext cx="4688026" cy="1596861"/>
            <a:chOff x="6417296" y="3245381"/>
            <a:chExt cx="4688026" cy="1596861"/>
          </a:xfrm>
        </p:grpSpPr>
        <p:grpSp>
          <p:nvGrpSpPr>
            <p:cNvPr id="2516" name="Google Shape;2516;p37"/>
            <p:cNvGrpSpPr/>
            <p:nvPr/>
          </p:nvGrpSpPr>
          <p:grpSpPr>
            <a:xfrm>
              <a:off x="7290172" y="3245381"/>
              <a:ext cx="1015378" cy="926641"/>
              <a:chOff x="7432700" y="2327293"/>
              <a:chExt cx="534987" cy="414882"/>
            </a:xfrm>
          </p:grpSpPr>
          <p:pic>
            <p:nvPicPr>
              <p:cNvPr id="2517" name="Google Shape;2517;p37" descr="antenna_stylized"/>
              <p:cNvPicPr preferRelativeResize="0"/>
              <p:nvPr/>
            </p:nvPicPr>
            <p:blipFill rotWithShape="1">
              <a:blip r:embed="rId5">
                <a:alphaModFix/>
              </a:blip>
              <a:srcRect/>
              <a:stretch/>
            </p:blipFill>
            <p:spPr>
              <a:xfrm>
                <a:off x="7432700" y="2327293"/>
                <a:ext cx="530702" cy="223756"/>
              </a:xfrm>
              <a:prstGeom prst="rect">
                <a:avLst/>
              </a:prstGeom>
              <a:noFill/>
              <a:ln>
                <a:noFill/>
              </a:ln>
            </p:spPr>
          </p:pic>
          <p:pic>
            <p:nvPicPr>
              <p:cNvPr id="2518" name="Google Shape;2518;p37" descr="laptop_keyboard"/>
              <p:cNvPicPr preferRelativeResize="0"/>
              <p:nvPr/>
            </p:nvPicPr>
            <p:blipFill rotWithShape="1">
              <a:blip r:embed="rId6">
                <a:alphaModFix/>
              </a:blip>
              <a:srcRect/>
              <a:stretch/>
            </p:blipFill>
            <p:spPr>
              <a:xfrm rot="109064" flipH="1">
                <a:off x="7458407" y="2575770"/>
                <a:ext cx="437221" cy="159511"/>
              </a:xfrm>
              <a:prstGeom prst="rect">
                <a:avLst/>
              </a:prstGeom>
              <a:noFill/>
              <a:ln>
                <a:noFill/>
              </a:ln>
            </p:spPr>
          </p:pic>
          <p:sp>
            <p:nvSpPr>
              <p:cNvPr id="2519" name="Google Shape;2519;p37"/>
              <p:cNvSpPr/>
              <p:nvPr/>
            </p:nvSpPr>
            <p:spPr>
              <a:xfrm>
                <a:off x="7603304" y="2420984"/>
                <a:ext cx="351919" cy="208167"/>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520" name="Google Shape;2520;p37" descr="screen"/>
              <p:cNvPicPr preferRelativeResize="0"/>
              <p:nvPr/>
            </p:nvPicPr>
            <p:blipFill rotWithShape="1">
              <a:blip r:embed="rId7">
                <a:alphaModFix/>
              </a:blip>
              <a:srcRect/>
              <a:stretch/>
            </p:blipFill>
            <p:spPr>
              <a:xfrm>
                <a:off x="7620637" y="2426338"/>
                <a:ext cx="319785" cy="189429"/>
              </a:xfrm>
              <a:prstGeom prst="rect">
                <a:avLst/>
              </a:prstGeom>
              <a:noFill/>
              <a:ln>
                <a:noFill/>
              </a:ln>
            </p:spPr>
          </p:pic>
          <p:sp>
            <p:nvSpPr>
              <p:cNvPr id="2521" name="Google Shape;2521;p37"/>
              <p:cNvSpPr/>
              <p:nvPr/>
            </p:nvSpPr>
            <p:spPr>
              <a:xfrm>
                <a:off x="7667378" y="2414843"/>
                <a:ext cx="298167" cy="3873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2" name="Google Shape;2522;p37"/>
              <p:cNvSpPr/>
              <p:nvPr/>
            </p:nvSpPr>
            <p:spPr>
              <a:xfrm>
                <a:off x="7600188" y="2414528"/>
                <a:ext cx="82770" cy="161243"/>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3" name="Google Shape;2523;p37"/>
              <p:cNvSpPr/>
              <p:nvPr/>
            </p:nvSpPr>
            <p:spPr>
              <a:xfrm>
                <a:off x="7874205" y="2443344"/>
                <a:ext cx="89197" cy="18612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4" name="Google Shape;2524;p37"/>
              <p:cNvSpPr/>
              <p:nvPr/>
            </p:nvSpPr>
            <p:spPr>
              <a:xfrm>
                <a:off x="7599214" y="2567582"/>
                <a:ext cx="327185" cy="62828"/>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5" name="Google Shape;2525;p37"/>
              <p:cNvSpPr/>
              <p:nvPr/>
            </p:nvSpPr>
            <p:spPr>
              <a:xfrm>
                <a:off x="7884138" y="2444918"/>
                <a:ext cx="83549" cy="186909"/>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6" name="Google Shape;2526;p37"/>
              <p:cNvSpPr/>
              <p:nvPr/>
            </p:nvSpPr>
            <p:spPr>
              <a:xfrm>
                <a:off x="7599603" y="2575928"/>
                <a:ext cx="290961" cy="62041"/>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527" name="Google Shape;2527;p37"/>
              <p:cNvGrpSpPr/>
              <p:nvPr/>
            </p:nvGrpSpPr>
            <p:grpSpPr>
              <a:xfrm>
                <a:off x="7594735" y="2642220"/>
                <a:ext cx="98740" cy="36846"/>
                <a:chOff x="1740" y="2642"/>
                <a:chExt cx="752" cy="327"/>
              </a:xfrm>
            </p:grpSpPr>
            <p:sp>
              <p:nvSpPr>
                <p:cNvPr id="2528" name="Google Shape;2528;p37"/>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9" name="Google Shape;2529;p37"/>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0" name="Google Shape;2530;p37"/>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1" name="Google Shape;2531;p37"/>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2" name="Google Shape;2532;p37"/>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3" name="Google Shape;2533;p37"/>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534" name="Google Shape;2534;p37"/>
              <p:cNvSpPr/>
              <p:nvPr/>
            </p:nvSpPr>
            <p:spPr>
              <a:xfrm>
                <a:off x="7763780" y="2647731"/>
                <a:ext cx="119578" cy="80936"/>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5" name="Google Shape;2535;p37"/>
              <p:cNvSpPr/>
              <p:nvPr/>
            </p:nvSpPr>
            <p:spPr>
              <a:xfrm>
                <a:off x="7458602" y="2654187"/>
                <a:ext cx="305957" cy="73850"/>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6" name="Google Shape;2536;p37"/>
              <p:cNvSpPr/>
              <p:nvPr/>
            </p:nvSpPr>
            <p:spPr>
              <a:xfrm>
                <a:off x="7458797" y="2640645"/>
                <a:ext cx="3311" cy="14959"/>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7" name="Google Shape;2537;p37"/>
              <p:cNvSpPr/>
              <p:nvPr/>
            </p:nvSpPr>
            <p:spPr>
              <a:xfrm>
                <a:off x="7458992" y="2579707"/>
                <a:ext cx="142170" cy="6188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8" name="Google Shape;2538;p37"/>
              <p:cNvSpPr/>
              <p:nvPr/>
            </p:nvSpPr>
            <p:spPr>
              <a:xfrm>
                <a:off x="7468535" y="2643795"/>
                <a:ext cx="290182" cy="7101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9" name="Google Shape;2539;p37"/>
              <p:cNvSpPr/>
              <p:nvPr/>
            </p:nvSpPr>
            <p:spPr>
              <a:xfrm rot="10800000" flipH="1">
                <a:off x="7758327" y="2638756"/>
                <a:ext cx="118410" cy="7353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540" name="Google Shape;2540;p37"/>
            <p:cNvSpPr txBox="1"/>
            <p:nvPr/>
          </p:nvSpPr>
          <p:spPr>
            <a:xfrm>
              <a:off x="7489203" y="4119287"/>
              <a:ext cx="3616119" cy="722955"/>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arriving </a:t>
              </a:r>
              <a:r>
                <a:rPr lang="en-US" sz="2400" b="0" i="0" u="none" strike="noStrike" cap="none">
                  <a:solidFill>
                    <a:srgbClr val="CC0000"/>
                  </a:solidFill>
                  <a:latin typeface="Calibri"/>
                  <a:ea typeface="Calibri"/>
                  <a:cs typeface="Calibri"/>
                  <a:sym typeface="Calibri"/>
                </a:rPr>
                <a:t>DHCP client</a:t>
              </a:r>
              <a:r>
                <a:rPr lang="en-US" sz="2400" b="0" i="0" u="none" strike="noStrike" cap="none">
                  <a:solidFill>
                    <a:srgbClr val="000000"/>
                  </a:solidFill>
                  <a:latin typeface="Calibri"/>
                  <a:ea typeface="Calibri"/>
                  <a:cs typeface="Calibri"/>
                  <a:sym typeface="Calibri"/>
                </a:rPr>
                <a:t> needs </a:t>
              </a:r>
              <a:endParaRPr/>
            </a:p>
            <a:p>
              <a:pPr marL="0" marR="0" lvl="0" indent="0" algn="l" rtl="0">
                <a:lnSpc>
                  <a:spcPct val="85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address in this network</a:t>
              </a:r>
              <a:endParaRPr/>
            </a:p>
          </p:txBody>
        </p:sp>
        <p:sp>
          <p:nvSpPr>
            <p:cNvPr id="2541" name="Google Shape;2541;p37"/>
            <p:cNvSpPr/>
            <p:nvPr/>
          </p:nvSpPr>
          <p:spPr>
            <a:xfrm>
              <a:off x="6417296" y="3433832"/>
              <a:ext cx="976312" cy="374650"/>
            </a:xfrm>
            <a:prstGeom prst="leftArrow">
              <a:avLst>
                <a:gd name="adj1" fmla="val 50000"/>
                <a:gd name="adj2" fmla="val 65148"/>
              </a:avLst>
            </a:prstGeom>
            <a:gradFill>
              <a:gsLst>
                <a:gs pos="0">
                  <a:srgbClr val="CC0000"/>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542" name="Google Shape;2542;p37"/>
          <p:cNvSpPr txBox="1"/>
          <p:nvPr/>
        </p:nvSpPr>
        <p:spPr>
          <a:xfrm>
            <a:off x="7145867" y="1456267"/>
            <a:ext cx="469053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Typically, DHCP server will be  co-located in router, serving all subnets to which router is attached</a:t>
            </a:r>
            <a:endParaRPr/>
          </a:p>
        </p:txBody>
      </p:sp>
      <p:sp>
        <p:nvSpPr>
          <p:cNvPr id="2543" name="Google Shape;2543;p3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6"/>
                                        </p:tgtEl>
                                        <p:attrNameLst>
                                          <p:attrName>style.visibility</p:attrName>
                                        </p:attrNameLst>
                                      </p:cBhvr>
                                      <p:to>
                                        <p:strVal val="visible"/>
                                      </p:to>
                                    </p:set>
                                    <p:animEffect transition="in" filter="fade">
                                      <p:cBhvr>
                                        <p:cTn id="7" dur="500"/>
                                        <p:tgtEl>
                                          <p:spTgt spid="24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2"/>
                                        </p:tgtEl>
                                        <p:attrNameLst>
                                          <p:attrName>style.visibility</p:attrName>
                                        </p:attrNameLst>
                                      </p:cBhvr>
                                      <p:to>
                                        <p:strVal val="visible"/>
                                      </p:to>
                                    </p:set>
                                    <p:animEffect transition="in" filter="fade">
                                      <p:cBhvr>
                                        <p:cTn id="12" dur="500"/>
                                        <p:tgtEl>
                                          <p:spTgt spid="25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5"/>
                                        </p:tgtEl>
                                        <p:attrNameLst>
                                          <p:attrName>style.visibility</p:attrName>
                                        </p:attrNameLst>
                                      </p:cBhvr>
                                      <p:to>
                                        <p:strVal val="visible"/>
                                      </p:to>
                                    </p:set>
                                    <p:animEffect transition="in" filter="fade">
                                      <p:cBhvr>
                                        <p:cTn id="17" dur="500"/>
                                        <p:tgtEl>
                                          <p:spTgt spid="2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49" name="Google Shape;2549;p38"/>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DHCP client-server scenario</a:t>
            </a:r>
            <a:endParaRPr/>
          </a:p>
        </p:txBody>
      </p:sp>
      <p:sp>
        <p:nvSpPr>
          <p:cNvPr id="2550" name="Google Shape;2550;p38"/>
          <p:cNvSpPr txBox="1"/>
          <p:nvPr/>
        </p:nvSpPr>
        <p:spPr>
          <a:xfrm>
            <a:off x="2603536" y="1300439"/>
            <a:ext cx="234218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DHCP server: 223.1.2.5</a:t>
            </a:r>
            <a:endParaRPr/>
          </a:p>
        </p:txBody>
      </p:sp>
      <p:sp>
        <p:nvSpPr>
          <p:cNvPr id="2551" name="Google Shape;2551;p38"/>
          <p:cNvSpPr/>
          <p:nvPr/>
        </p:nvSpPr>
        <p:spPr>
          <a:xfrm>
            <a:off x="8680174" y="1466575"/>
            <a:ext cx="2066580" cy="329834"/>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Arriving client</a:t>
            </a:r>
            <a:endParaRPr sz="1800" b="0" i="0" u="none" strike="noStrike" cap="none">
              <a:solidFill>
                <a:srgbClr val="000000"/>
              </a:solidFill>
              <a:latin typeface="Calibri"/>
              <a:ea typeface="Calibri"/>
              <a:cs typeface="Calibri"/>
              <a:sym typeface="Calibri"/>
            </a:endParaRPr>
          </a:p>
        </p:txBody>
      </p:sp>
      <p:cxnSp>
        <p:nvCxnSpPr>
          <p:cNvPr id="2552" name="Google Shape;2552;p38"/>
          <p:cNvCxnSpPr/>
          <p:nvPr/>
        </p:nvCxnSpPr>
        <p:spPr>
          <a:xfrm flipH="1">
            <a:off x="4572552" y="2256526"/>
            <a:ext cx="11113" cy="4027487"/>
          </a:xfrm>
          <a:prstGeom prst="straightConnector1">
            <a:avLst/>
          </a:prstGeom>
          <a:noFill/>
          <a:ln w="9525" cap="flat" cmpd="sng">
            <a:solidFill>
              <a:srgbClr val="808080"/>
            </a:solidFill>
            <a:prstDash val="solid"/>
            <a:round/>
            <a:headEnd type="none" w="med" len="med"/>
            <a:tailEnd type="triangle" w="med" len="med"/>
          </a:ln>
        </p:spPr>
      </p:cxnSp>
      <p:cxnSp>
        <p:nvCxnSpPr>
          <p:cNvPr id="2553" name="Google Shape;2553;p38"/>
          <p:cNvCxnSpPr/>
          <p:nvPr/>
        </p:nvCxnSpPr>
        <p:spPr>
          <a:xfrm flipH="1">
            <a:off x="9098515" y="2332726"/>
            <a:ext cx="11112" cy="4140200"/>
          </a:xfrm>
          <a:prstGeom prst="straightConnector1">
            <a:avLst/>
          </a:prstGeom>
          <a:noFill/>
          <a:ln w="9525" cap="flat" cmpd="sng">
            <a:solidFill>
              <a:srgbClr val="808080"/>
            </a:solidFill>
            <a:prstDash val="solid"/>
            <a:round/>
            <a:headEnd type="none" w="med" len="med"/>
            <a:tailEnd type="triangle" w="med" len="med"/>
          </a:ln>
        </p:spPr>
      </p:cxnSp>
      <p:grpSp>
        <p:nvGrpSpPr>
          <p:cNvPr id="2554" name="Google Shape;2554;p38"/>
          <p:cNvGrpSpPr/>
          <p:nvPr/>
        </p:nvGrpSpPr>
        <p:grpSpPr>
          <a:xfrm>
            <a:off x="4617002" y="1435788"/>
            <a:ext cx="4395788" cy="1401763"/>
            <a:chOff x="1860550" y="1343025"/>
            <a:chExt cx="4395788" cy="1401763"/>
          </a:xfrm>
        </p:grpSpPr>
        <p:cxnSp>
          <p:nvCxnSpPr>
            <p:cNvPr id="2555" name="Google Shape;2555;p38"/>
            <p:cNvCxnSpPr/>
            <p:nvPr/>
          </p:nvCxnSpPr>
          <p:spPr>
            <a:xfrm flipH="1">
              <a:off x="1860550" y="2208213"/>
              <a:ext cx="4395788" cy="536575"/>
            </a:xfrm>
            <a:prstGeom prst="straightConnector1">
              <a:avLst/>
            </a:prstGeom>
            <a:noFill/>
            <a:ln w="19050" cap="flat" cmpd="sng">
              <a:solidFill>
                <a:srgbClr val="000000"/>
              </a:solidFill>
              <a:prstDash val="solid"/>
              <a:round/>
              <a:headEnd type="none" w="med" len="med"/>
              <a:tailEnd type="triangle" w="med" len="med"/>
            </a:ln>
          </p:spPr>
        </p:cxnSp>
        <p:grpSp>
          <p:nvGrpSpPr>
            <p:cNvPr id="2556" name="Google Shape;2556;p38"/>
            <p:cNvGrpSpPr/>
            <p:nvPr/>
          </p:nvGrpSpPr>
          <p:grpSpPr>
            <a:xfrm>
              <a:off x="3389313" y="1343025"/>
              <a:ext cx="2673350" cy="1116013"/>
              <a:chOff x="11865" y="3885"/>
              <a:chExt cx="3720" cy="1260"/>
            </a:xfrm>
          </p:grpSpPr>
          <p:sp>
            <p:nvSpPr>
              <p:cNvPr id="2557" name="Google Shape;2557;p38"/>
              <p:cNvSpPr txBox="1"/>
              <p:nvPr/>
            </p:nvSpPr>
            <p:spPr>
              <a:xfrm>
                <a:off x="11865" y="3885"/>
                <a:ext cx="2062" cy="490"/>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DHCP discover</a:t>
                </a:r>
                <a:endParaRPr sz="1200" b="1" i="0" u="none" strike="noStrike" cap="none">
                  <a:solidFill>
                    <a:srgbClr val="000000"/>
                  </a:solidFill>
                  <a:latin typeface="Comic Sans MS"/>
                  <a:ea typeface="Comic Sans MS"/>
                  <a:cs typeface="Comic Sans MS"/>
                  <a:sym typeface="Comic Sans MS"/>
                </a:endParaRPr>
              </a:p>
            </p:txBody>
          </p:sp>
          <p:sp>
            <p:nvSpPr>
              <p:cNvPr id="2558" name="Google Shape;2558;p38"/>
              <p:cNvSpPr txBox="1"/>
              <p:nvPr/>
            </p:nvSpPr>
            <p:spPr>
              <a:xfrm>
                <a:off x="12015" y="4231"/>
                <a:ext cx="3570" cy="914"/>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src : 0.0.0.0, 68     </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dest.: 255.255.255.255,67</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yiaddr:    0.0.0.0</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transaction ID: 654</a:t>
                </a:r>
                <a:endParaRPr sz="1600" b="0" i="0" u="none" strike="noStrike" cap="none">
                  <a:solidFill>
                    <a:srgbClr val="000000"/>
                  </a:solidFill>
                  <a:latin typeface="Comic Sans MS"/>
                  <a:ea typeface="Comic Sans MS"/>
                  <a:cs typeface="Comic Sans MS"/>
                  <a:sym typeface="Comic Sans MS"/>
                </a:endParaRPr>
              </a:p>
            </p:txBody>
          </p:sp>
        </p:grpSp>
      </p:grpSp>
      <p:cxnSp>
        <p:nvCxnSpPr>
          <p:cNvPr id="2559" name="Google Shape;2559;p38"/>
          <p:cNvCxnSpPr/>
          <p:nvPr/>
        </p:nvCxnSpPr>
        <p:spPr>
          <a:xfrm>
            <a:off x="4659865" y="3286813"/>
            <a:ext cx="4395787" cy="538163"/>
          </a:xfrm>
          <a:prstGeom prst="straightConnector1">
            <a:avLst/>
          </a:prstGeom>
          <a:noFill/>
          <a:ln w="19050" cap="flat" cmpd="sng">
            <a:solidFill>
              <a:srgbClr val="000000"/>
            </a:solidFill>
            <a:prstDash val="solid"/>
            <a:round/>
            <a:headEnd type="none" w="med" len="med"/>
            <a:tailEnd type="triangle" w="med" len="med"/>
          </a:ln>
        </p:spPr>
      </p:cxnSp>
      <p:grpSp>
        <p:nvGrpSpPr>
          <p:cNvPr id="2560" name="Google Shape;2560;p38"/>
          <p:cNvGrpSpPr/>
          <p:nvPr/>
        </p:nvGrpSpPr>
        <p:grpSpPr>
          <a:xfrm>
            <a:off x="6318802" y="2672451"/>
            <a:ext cx="2520950" cy="1217612"/>
            <a:chOff x="3562350" y="2579688"/>
            <a:chExt cx="2520950" cy="1217612"/>
          </a:xfrm>
        </p:grpSpPr>
        <p:sp>
          <p:nvSpPr>
            <p:cNvPr id="2561" name="Google Shape;2561;p38"/>
            <p:cNvSpPr txBox="1"/>
            <p:nvPr/>
          </p:nvSpPr>
          <p:spPr>
            <a:xfrm>
              <a:off x="3562350" y="2579688"/>
              <a:ext cx="1379538" cy="330200"/>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DHCP offer</a:t>
              </a:r>
              <a:endParaRPr sz="1600" b="0" i="0" u="none" strike="noStrike" cap="none">
                <a:solidFill>
                  <a:srgbClr val="000000"/>
                </a:solidFill>
                <a:latin typeface="Comic Sans MS"/>
                <a:ea typeface="Comic Sans MS"/>
                <a:cs typeface="Comic Sans MS"/>
                <a:sym typeface="Comic Sans MS"/>
              </a:endParaRPr>
            </a:p>
          </p:txBody>
        </p:sp>
        <p:sp>
          <p:nvSpPr>
            <p:cNvPr id="2562" name="Google Shape;2562;p38"/>
            <p:cNvSpPr txBox="1"/>
            <p:nvPr/>
          </p:nvSpPr>
          <p:spPr>
            <a:xfrm>
              <a:off x="3659188" y="2832100"/>
              <a:ext cx="2424112" cy="965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src: 223.1.2.5, 67      </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dest:  255.255.255.255, 68</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yiaddr: 223.1.2.4</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transaction ID: 654</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lifetime: 3600 secs</a:t>
              </a:r>
              <a:endParaRPr sz="800" b="0" i="0" u="none" strike="noStrike" cap="none">
                <a:solidFill>
                  <a:srgbClr val="000000"/>
                </a:solidFill>
                <a:latin typeface="Comic Sans MS"/>
                <a:ea typeface="Comic Sans MS"/>
                <a:cs typeface="Comic Sans MS"/>
                <a:sym typeface="Comic Sans MS"/>
              </a:endParaRPr>
            </a:p>
          </p:txBody>
        </p:sp>
      </p:grpSp>
      <p:cxnSp>
        <p:nvCxnSpPr>
          <p:cNvPr id="2563" name="Google Shape;2563;p38"/>
          <p:cNvCxnSpPr/>
          <p:nvPr/>
        </p:nvCxnSpPr>
        <p:spPr>
          <a:xfrm flipH="1">
            <a:off x="4551915" y="4515538"/>
            <a:ext cx="4395787" cy="536575"/>
          </a:xfrm>
          <a:prstGeom prst="straightConnector1">
            <a:avLst/>
          </a:prstGeom>
          <a:noFill/>
          <a:ln w="19050" cap="flat" cmpd="sng">
            <a:solidFill>
              <a:srgbClr val="000000"/>
            </a:solidFill>
            <a:prstDash val="solid"/>
            <a:round/>
            <a:headEnd type="none" w="med" len="med"/>
            <a:tailEnd type="triangle" w="med" len="med"/>
          </a:ln>
        </p:spPr>
      </p:cxnSp>
      <p:grpSp>
        <p:nvGrpSpPr>
          <p:cNvPr id="2564" name="Google Shape;2564;p38"/>
          <p:cNvGrpSpPr/>
          <p:nvPr/>
        </p:nvGrpSpPr>
        <p:grpSpPr>
          <a:xfrm>
            <a:off x="4723365" y="3858313"/>
            <a:ext cx="2887662" cy="1260475"/>
            <a:chOff x="1966913" y="3765550"/>
            <a:chExt cx="2887662" cy="1260475"/>
          </a:xfrm>
        </p:grpSpPr>
        <p:sp>
          <p:nvSpPr>
            <p:cNvPr id="2565" name="Google Shape;2565;p38"/>
            <p:cNvSpPr txBox="1"/>
            <p:nvPr/>
          </p:nvSpPr>
          <p:spPr>
            <a:xfrm>
              <a:off x="1966913" y="3765550"/>
              <a:ext cx="1379537" cy="328613"/>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DHCP request</a:t>
              </a:r>
              <a:endParaRPr sz="1600" b="0" i="0" u="none" strike="noStrike" cap="none">
                <a:solidFill>
                  <a:srgbClr val="000000"/>
                </a:solidFill>
                <a:latin typeface="Comic Sans MS"/>
                <a:ea typeface="Comic Sans MS"/>
                <a:cs typeface="Comic Sans MS"/>
                <a:sym typeface="Comic Sans MS"/>
              </a:endParaRPr>
            </a:p>
          </p:txBody>
        </p:sp>
        <p:sp>
          <p:nvSpPr>
            <p:cNvPr id="2566" name="Google Shape;2566;p38"/>
            <p:cNvSpPr txBox="1"/>
            <p:nvPr/>
          </p:nvSpPr>
          <p:spPr>
            <a:xfrm>
              <a:off x="2097088" y="4027488"/>
              <a:ext cx="2757487" cy="99853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src:  0.0.0.0, 68     </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dest::  255.255.255.255, 67</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yiaddr: 223.1.2.4</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transaction ID: 655</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lifetime: 3600 secs</a:t>
              </a:r>
              <a:endParaRPr sz="1600" b="0" i="0" u="none" strike="noStrike" cap="none">
                <a:solidFill>
                  <a:srgbClr val="000000"/>
                </a:solidFill>
                <a:latin typeface="Comic Sans MS"/>
                <a:ea typeface="Comic Sans MS"/>
                <a:cs typeface="Comic Sans MS"/>
                <a:sym typeface="Comic Sans MS"/>
              </a:endParaRPr>
            </a:p>
          </p:txBody>
        </p:sp>
      </p:grpSp>
      <p:cxnSp>
        <p:nvCxnSpPr>
          <p:cNvPr id="2567" name="Google Shape;2567;p38"/>
          <p:cNvCxnSpPr/>
          <p:nvPr/>
        </p:nvCxnSpPr>
        <p:spPr>
          <a:xfrm>
            <a:off x="4637640" y="5545826"/>
            <a:ext cx="4395787" cy="538162"/>
          </a:xfrm>
          <a:prstGeom prst="straightConnector1">
            <a:avLst/>
          </a:prstGeom>
          <a:noFill/>
          <a:ln w="19050" cap="flat" cmpd="sng">
            <a:solidFill>
              <a:srgbClr val="000000"/>
            </a:solidFill>
            <a:prstDash val="solid"/>
            <a:round/>
            <a:headEnd type="none" w="med" len="med"/>
            <a:tailEnd type="triangle" w="med" len="med"/>
          </a:ln>
        </p:spPr>
      </p:cxnSp>
      <p:grpSp>
        <p:nvGrpSpPr>
          <p:cNvPr id="2568" name="Google Shape;2568;p38"/>
          <p:cNvGrpSpPr/>
          <p:nvPr/>
        </p:nvGrpSpPr>
        <p:grpSpPr>
          <a:xfrm>
            <a:off x="6275940" y="5261663"/>
            <a:ext cx="2509837" cy="1271588"/>
            <a:chOff x="3519488" y="5168900"/>
            <a:chExt cx="2509837" cy="1271588"/>
          </a:xfrm>
        </p:grpSpPr>
        <p:sp>
          <p:nvSpPr>
            <p:cNvPr id="2569" name="Google Shape;2569;p38"/>
            <p:cNvSpPr txBox="1"/>
            <p:nvPr/>
          </p:nvSpPr>
          <p:spPr>
            <a:xfrm>
              <a:off x="3519488" y="5168900"/>
              <a:ext cx="1379537" cy="328613"/>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DHCP ACK</a:t>
              </a:r>
              <a:endParaRPr sz="1600" b="0" i="0" u="none" strike="noStrike" cap="none">
                <a:solidFill>
                  <a:srgbClr val="000000"/>
                </a:solidFill>
                <a:latin typeface="Comic Sans MS"/>
                <a:ea typeface="Comic Sans MS"/>
                <a:cs typeface="Comic Sans MS"/>
                <a:sym typeface="Comic Sans MS"/>
              </a:endParaRPr>
            </a:p>
          </p:txBody>
        </p:sp>
        <p:sp>
          <p:nvSpPr>
            <p:cNvPr id="2570" name="Google Shape;2570;p38"/>
            <p:cNvSpPr txBox="1"/>
            <p:nvPr/>
          </p:nvSpPr>
          <p:spPr>
            <a:xfrm>
              <a:off x="3616325" y="5421313"/>
              <a:ext cx="2413000" cy="101917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src: 223.1.2.5, 67      </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dest:  255.255.255.255, 68</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yiaddr: 223.1.2.4</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transaction ID: 655</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lifetime: 3600 secs</a:t>
              </a:r>
              <a:endParaRPr sz="1000" b="0" i="0" u="none" strike="noStrike" cap="none">
                <a:solidFill>
                  <a:srgbClr val="000000"/>
                </a:solidFill>
                <a:latin typeface="Comic Sans MS"/>
                <a:ea typeface="Comic Sans MS"/>
                <a:cs typeface="Comic Sans MS"/>
                <a:sym typeface="Comic Sans MS"/>
              </a:endParaRPr>
            </a:p>
          </p:txBody>
        </p:sp>
      </p:grpSp>
      <p:grpSp>
        <p:nvGrpSpPr>
          <p:cNvPr id="2571" name="Google Shape;2571;p38"/>
          <p:cNvGrpSpPr/>
          <p:nvPr/>
        </p:nvGrpSpPr>
        <p:grpSpPr>
          <a:xfrm>
            <a:off x="9046441" y="1873938"/>
            <a:ext cx="788674" cy="559230"/>
            <a:chOff x="4417" y="878"/>
            <a:chExt cx="617" cy="466"/>
          </a:xfrm>
        </p:grpSpPr>
        <p:pic>
          <p:nvPicPr>
            <p:cNvPr id="2572" name="Google Shape;2572;p38" descr="laptop_keyboard"/>
            <p:cNvPicPr preferRelativeResize="0"/>
            <p:nvPr/>
          </p:nvPicPr>
          <p:blipFill rotWithShape="1">
            <a:blip r:embed="rId3">
              <a:alphaModFix/>
            </a:blip>
            <a:srcRect/>
            <a:stretch/>
          </p:blipFill>
          <p:spPr>
            <a:xfrm rot="109064" flipH="1">
              <a:off x="4420" y="1108"/>
              <a:ext cx="527" cy="228"/>
            </a:xfrm>
            <a:prstGeom prst="rect">
              <a:avLst/>
            </a:prstGeom>
            <a:noFill/>
            <a:ln>
              <a:noFill/>
            </a:ln>
          </p:spPr>
        </p:pic>
        <p:sp>
          <p:nvSpPr>
            <p:cNvPr id="2573" name="Google Shape;2573;p38"/>
            <p:cNvSpPr/>
            <p:nvPr/>
          </p:nvSpPr>
          <p:spPr>
            <a:xfrm>
              <a:off x="4595" y="888"/>
              <a:ext cx="424" cy="297"/>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pic>
          <p:nvPicPr>
            <p:cNvPr id="2574" name="Google Shape;2574;p38" descr="screen"/>
            <p:cNvPicPr preferRelativeResize="0"/>
            <p:nvPr/>
          </p:nvPicPr>
          <p:blipFill rotWithShape="1">
            <a:blip r:embed="rId4">
              <a:alphaModFix/>
            </a:blip>
            <a:srcRect/>
            <a:stretch/>
          </p:blipFill>
          <p:spPr>
            <a:xfrm>
              <a:off x="4616" y="895"/>
              <a:ext cx="385" cy="271"/>
            </a:xfrm>
            <a:prstGeom prst="rect">
              <a:avLst/>
            </a:prstGeom>
            <a:noFill/>
            <a:ln>
              <a:noFill/>
            </a:ln>
          </p:spPr>
        </p:pic>
        <p:sp>
          <p:nvSpPr>
            <p:cNvPr id="2575" name="Google Shape;2575;p38"/>
            <p:cNvSpPr/>
            <p:nvPr/>
          </p:nvSpPr>
          <p:spPr>
            <a:xfrm>
              <a:off x="4672" y="879"/>
              <a:ext cx="359" cy="55"/>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76" name="Google Shape;2576;p38"/>
            <p:cNvSpPr/>
            <p:nvPr/>
          </p:nvSpPr>
          <p:spPr>
            <a:xfrm>
              <a:off x="4591" y="878"/>
              <a:ext cx="100" cy="230"/>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77" name="Google Shape;2577;p38"/>
            <p:cNvSpPr/>
            <p:nvPr/>
          </p:nvSpPr>
          <p:spPr>
            <a:xfrm>
              <a:off x="4921" y="920"/>
              <a:ext cx="108" cy="265"/>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rgbClr val="FFFFF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78" name="Google Shape;2578;p38"/>
            <p:cNvSpPr/>
            <p:nvPr/>
          </p:nvSpPr>
          <p:spPr>
            <a:xfrm>
              <a:off x="4590" y="1097"/>
              <a:ext cx="394" cy="8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rgbClr val="FFFFF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79" name="Google Shape;2579;p38"/>
            <p:cNvSpPr/>
            <p:nvPr/>
          </p:nvSpPr>
          <p:spPr>
            <a:xfrm>
              <a:off x="4933" y="922"/>
              <a:ext cx="101" cy="266"/>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0" name="Google Shape;2580;p38"/>
            <p:cNvSpPr/>
            <p:nvPr/>
          </p:nvSpPr>
          <p:spPr>
            <a:xfrm>
              <a:off x="4590" y="1109"/>
              <a:ext cx="351" cy="88"/>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2581" name="Google Shape;2581;p38"/>
            <p:cNvGrpSpPr/>
            <p:nvPr/>
          </p:nvGrpSpPr>
          <p:grpSpPr>
            <a:xfrm>
              <a:off x="4584" y="1203"/>
              <a:ext cx="119" cy="53"/>
              <a:chOff x="1740" y="2642"/>
              <a:chExt cx="752" cy="327"/>
            </a:xfrm>
          </p:grpSpPr>
          <p:sp>
            <p:nvSpPr>
              <p:cNvPr id="2582" name="Google Shape;2582;p38"/>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3" name="Google Shape;2583;p38"/>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4" name="Google Shape;2584;p38"/>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rgbClr val="00CC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5" name="Google Shape;2585;p38"/>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6" name="Google Shape;2586;p38"/>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rgbClr val="00CC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7" name="Google Shape;2587;p38"/>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2588" name="Google Shape;2588;p38"/>
            <p:cNvSpPr/>
            <p:nvPr/>
          </p:nvSpPr>
          <p:spPr>
            <a:xfrm>
              <a:off x="4788" y="1211"/>
              <a:ext cx="144" cy="116"/>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9" name="Google Shape;2589;p38"/>
            <p:cNvSpPr/>
            <p:nvPr/>
          </p:nvSpPr>
          <p:spPr>
            <a:xfrm>
              <a:off x="4420" y="1220"/>
              <a:ext cx="369" cy="10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0" name="Google Shape;2590;p38"/>
            <p:cNvSpPr/>
            <p:nvPr/>
          </p:nvSpPr>
          <p:spPr>
            <a:xfrm>
              <a:off x="4420" y="1201"/>
              <a:ext cx="4" cy="21"/>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1" name="Google Shape;2591;p38"/>
            <p:cNvSpPr/>
            <p:nvPr/>
          </p:nvSpPr>
          <p:spPr>
            <a:xfrm>
              <a:off x="4421" y="1114"/>
              <a:ext cx="171" cy="88"/>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2" name="Google Shape;2592;p38"/>
            <p:cNvSpPr/>
            <p:nvPr/>
          </p:nvSpPr>
          <p:spPr>
            <a:xfrm>
              <a:off x="4432" y="1205"/>
              <a:ext cx="350" cy="102"/>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3" name="Google Shape;2593;p38"/>
            <p:cNvSpPr/>
            <p:nvPr/>
          </p:nvSpPr>
          <p:spPr>
            <a:xfrm rot="10800000" flipH="1">
              <a:off x="4782" y="1198"/>
              <a:ext cx="142" cy="10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594" name="Google Shape;2594;p38"/>
          <p:cNvGrpSpPr/>
          <p:nvPr/>
        </p:nvGrpSpPr>
        <p:grpSpPr>
          <a:xfrm>
            <a:off x="4474127" y="1683438"/>
            <a:ext cx="334963" cy="536575"/>
            <a:chOff x="4140" y="429"/>
            <a:chExt cx="1425" cy="2396"/>
          </a:xfrm>
        </p:grpSpPr>
        <p:sp>
          <p:nvSpPr>
            <p:cNvPr id="2595" name="Google Shape;2595;p38"/>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6" name="Google Shape;2596;p38"/>
            <p:cNvSpPr/>
            <p:nvPr/>
          </p:nvSpPr>
          <p:spPr>
            <a:xfrm>
              <a:off x="4208" y="429"/>
              <a:ext cx="1047"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597" name="Google Shape;2597;p38"/>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8" name="Google Shape;2598;p38"/>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9" name="Google Shape;2599;p38"/>
            <p:cNvSpPr/>
            <p:nvPr/>
          </p:nvSpPr>
          <p:spPr>
            <a:xfrm>
              <a:off x="4214" y="691"/>
              <a:ext cx="594" cy="50"/>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nvGrpSpPr>
            <p:cNvPr id="2600" name="Google Shape;2600;p38"/>
            <p:cNvGrpSpPr/>
            <p:nvPr/>
          </p:nvGrpSpPr>
          <p:grpSpPr>
            <a:xfrm>
              <a:off x="4748" y="670"/>
              <a:ext cx="581" cy="142"/>
              <a:chOff x="613" y="2570"/>
              <a:chExt cx="725" cy="136"/>
            </a:xfrm>
          </p:grpSpPr>
          <p:sp>
            <p:nvSpPr>
              <p:cNvPr id="2601" name="Google Shape;2601;p38"/>
              <p:cNvSpPr/>
              <p:nvPr/>
            </p:nvSpPr>
            <p:spPr>
              <a:xfrm>
                <a:off x="613" y="2570"/>
                <a:ext cx="725" cy="136"/>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02" name="Google Shape;2602;p38"/>
              <p:cNvSpPr/>
              <p:nvPr/>
            </p:nvSpPr>
            <p:spPr>
              <a:xfrm>
                <a:off x="629" y="2584"/>
                <a:ext cx="691"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sp>
          <p:nvSpPr>
            <p:cNvPr id="2603" name="Google Shape;2603;p38"/>
            <p:cNvSpPr/>
            <p:nvPr/>
          </p:nvSpPr>
          <p:spPr>
            <a:xfrm>
              <a:off x="4221" y="1017"/>
              <a:ext cx="601" cy="50"/>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nvGrpSpPr>
            <p:cNvPr id="2604" name="Google Shape;2604;p38"/>
            <p:cNvGrpSpPr/>
            <p:nvPr/>
          </p:nvGrpSpPr>
          <p:grpSpPr>
            <a:xfrm>
              <a:off x="4748" y="996"/>
              <a:ext cx="581" cy="135"/>
              <a:chOff x="615" y="2570"/>
              <a:chExt cx="725" cy="140"/>
            </a:xfrm>
          </p:grpSpPr>
          <p:sp>
            <p:nvSpPr>
              <p:cNvPr id="2605" name="Google Shape;2605;p38"/>
              <p:cNvSpPr/>
              <p:nvPr/>
            </p:nvSpPr>
            <p:spPr>
              <a:xfrm>
                <a:off x="615" y="2570"/>
                <a:ext cx="725" cy="140"/>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06" name="Google Shape;2606;p38"/>
              <p:cNvSpPr/>
              <p:nvPr/>
            </p:nvSpPr>
            <p:spPr>
              <a:xfrm>
                <a:off x="632" y="2585"/>
                <a:ext cx="691" cy="11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sp>
          <p:nvSpPr>
            <p:cNvPr id="2607" name="Google Shape;2607;p38"/>
            <p:cNvSpPr/>
            <p:nvPr/>
          </p:nvSpPr>
          <p:spPr>
            <a:xfrm>
              <a:off x="4214" y="1358"/>
              <a:ext cx="601" cy="50"/>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08" name="Google Shape;2608;p38"/>
            <p:cNvSpPr/>
            <p:nvPr/>
          </p:nvSpPr>
          <p:spPr>
            <a:xfrm>
              <a:off x="4228" y="1655"/>
              <a:ext cx="594" cy="50"/>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nvGrpSpPr>
            <p:cNvPr id="2609" name="Google Shape;2609;p38"/>
            <p:cNvGrpSpPr/>
            <p:nvPr/>
          </p:nvGrpSpPr>
          <p:grpSpPr>
            <a:xfrm>
              <a:off x="4734" y="1627"/>
              <a:ext cx="581" cy="149"/>
              <a:chOff x="613" y="2568"/>
              <a:chExt cx="724" cy="137"/>
            </a:xfrm>
          </p:grpSpPr>
          <p:sp>
            <p:nvSpPr>
              <p:cNvPr id="2610" name="Google Shape;2610;p38"/>
              <p:cNvSpPr/>
              <p:nvPr/>
            </p:nvSpPr>
            <p:spPr>
              <a:xfrm>
                <a:off x="613" y="2568"/>
                <a:ext cx="724" cy="137"/>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11" name="Google Shape;2611;p38"/>
              <p:cNvSpPr/>
              <p:nvPr/>
            </p:nvSpPr>
            <p:spPr>
              <a:xfrm>
                <a:off x="630" y="2581"/>
                <a:ext cx="690" cy="10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sp>
          <p:nvSpPr>
            <p:cNvPr id="2612" name="Google Shape;2612;p38"/>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2613" name="Google Shape;2613;p38"/>
            <p:cNvGrpSpPr/>
            <p:nvPr/>
          </p:nvGrpSpPr>
          <p:grpSpPr>
            <a:xfrm>
              <a:off x="4741" y="1329"/>
              <a:ext cx="581" cy="135"/>
              <a:chOff x="617" y="2570"/>
              <a:chExt cx="724" cy="135"/>
            </a:xfrm>
          </p:grpSpPr>
          <p:sp>
            <p:nvSpPr>
              <p:cNvPr id="2614" name="Google Shape;2614;p38"/>
              <p:cNvSpPr/>
              <p:nvPr/>
            </p:nvSpPr>
            <p:spPr>
              <a:xfrm>
                <a:off x="617" y="2570"/>
                <a:ext cx="724" cy="135"/>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15" name="Google Shape;2615;p38"/>
              <p:cNvSpPr/>
              <p:nvPr/>
            </p:nvSpPr>
            <p:spPr>
              <a:xfrm>
                <a:off x="633" y="2584"/>
                <a:ext cx="690" cy="106"/>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sp>
          <p:nvSpPr>
            <p:cNvPr id="2616" name="Google Shape;2616;p38"/>
            <p:cNvSpPr/>
            <p:nvPr/>
          </p:nvSpPr>
          <p:spPr>
            <a:xfrm>
              <a:off x="5248" y="429"/>
              <a:ext cx="68" cy="2290"/>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17" name="Google Shape;2617;p38"/>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18" name="Google Shape;2618;p38"/>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19" name="Google Shape;2619;p38"/>
            <p:cNvSpPr/>
            <p:nvPr/>
          </p:nvSpPr>
          <p:spPr>
            <a:xfrm>
              <a:off x="5518" y="2612"/>
              <a:ext cx="47"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0" name="Google Shape;2620;p38"/>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21" name="Google Shape;2621;p38"/>
            <p:cNvSpPr/>
            <p:nvPr/>
          </p:nvSpPr>
          <p:spPr>
            <a:xfrm>
              <a:off x="4140" y="2676"/>
              <a:ext cx="1202" cy="149"/>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2" name="Google Shape;2622;p38"/>
            <p:cNvSpPr/>
            <p:nvPr/>
          </p:nvSpPr>
          <p:spPr>
            <a:xfrm>
              <a:off x="4208" y="2712"/>
              <a:ext cx="1067" cy="78"/>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3" name="Google Shape;2623;p38"/>
            <p:cNvSpPr/>
            <p:nvPr/>
          </p:nvSpPr>
          <p:spPr>
            <a:xfrm>
              <a:off x="4309" y="2385"/>
              <a:ext cx="155"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4" name="Google Shape;2624;p38"/>
            <p:cNvSpPr/>
            <p:nvPr/>
          </p:nvSpPr>
          <p:spPr>
            <a:xfrm>
              <a:off x="4484" y="2385"/>
              <a:ext cx="162"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FF0000"/>
                </a:solidFill>
                <a:latin typeface="Tahoma"/>
                <a:ea typeface="Tahoma"/>
                <a:cs typeface="Tahoma"/>
                <a:sym typeface="Tahoma"/>
              </a:endParaRPr>
            </a:p>
          </p:txBody>
        </p:sp>
        <p:sp>
          <p:nvSpPr>
            <p:cNvPr id="2625" name="Google Shape;2625;p38"/>
            <p:cNvSpPr/>
            <p:nvPr/>
          </p:nvSpPr>
          <p:spPr>
            <a:xfrm>
              <a:off x="4660" y="2378"/>
              <a:ext cx="162"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6" name="Google Shape;2626;p38"/>
            <p:cNvSpPr/>
            <p:nvPr/>
          </p:nvSpPr>
          <p:spPr>
            <a:xfrm>
              <a:off x="5065" y="1833"/>
              <a:ext cx="81" cy="766"/>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grpSp>
        <p:nvGrpSpPr>
          <p:cNvPr id="2627" name="Google Shape;2627;p38"/>
          <p:cNvGrpSpPr/>
          <p:nvPr/>
        </p:nvGrpSpPr>
        <p:grpSpPr>
          <a:xfrm>
            <a:off x="6261653" y="1756463"/>
            <a:ext cx="2540000" cy="733425"/>
            <a:chOff x="7333086" y="2736938"/>
            <a:chExt cx="2539755" cy="733428"/>
          </a:xfrm>
        </p:grpSpPr>
        <p:sp>
          <p:nvSpPr>
            <p:cNvPr id="2628" name="Google Shape;2628;p38"/>
            <p:cNvSpPr/>
            <p:nvPr/>
          </p:nvSpPr>
          <p:spPr>
            <a:xfrm>
              <a:off x="7333086" y="2736938"/>
              <a:ext cx="2521866" cy="733428"/>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9" name="Google Shape;2629;p38"/>
            <p:cNvSpPr txBox="1"/>
            <p:nvPr/>
          </p:nvSpPr>
          <p:spPr>
            <a:xfrm>
              <a:off x="7344918" y="2797391"/>
              <a:ext cx="2527923" cy="58477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600"/>
                <a:buFont typeface="Tahoma"/>
                <a:buNone/>
              </a:pPr>
              <a:r>
                <a:rPr lang="en-US" sz="1600" b="0" i="0" u="none" strike="noStrike" cap="none">
                  <a:solidFill>
                    <a:srgbClr val="FF0000"/>
                  </a:solidFill>
                  <a:latin typeface="Tahoma"/>
                  <a:ea typeface="Tahoma"/>
                  <a:cs typeface="Tahoma"/>
                  <a:sym typeface="Tahoma"/>
                </a:rPr>
                <a:t>Broadcast: is there a DHCP server out there?</a:t>
              </a:r>
              <a:endParaRPr/>
            </a:p>
          </p:txBody>
        </p:sp>
      </p:grpSp>
      <p:grpSp>
        <p:nvGrpSpPr>
          <p:cNvPr id="2630" name="Google Shape;2630;p38"/>
          <p:cNvGrpSpPr/>
          <p:nvPr/>
        </p:nvGrpSpPr>
        <p:grpSpPr>
          <a:xfrm>
            <a:off x="6441502" y="2979300"/>
            <a:ext cx="2528888" cy="884237"/>
            <a:chOff x="9144000" y="3229217"/>
            <a:chExt cx="2527923" cy="885135"/>
          </a:xfrm>
        </p:grpSpPr>
        <p:sp>
          <p:nvSpPr>
            <p:cNvPr id="2631" name="Google Shape;2631;p38"/>
            <p:cNvSpPr/>
            <p:nvPr/>
          </p:nvSpPr>
          <p:spPr>
            <a:xfrm>
              <a:off x="9144000" y="3229217"/>
              <a:ext cx="2351575" cy="88513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32" name="Google Shape;2632;p38"/>
            <p:cNvSpPr txBox="1"/>
            <p:nvPr/>
          </p:nvSpPr>
          <p:spPr>
            <a:xfrm>
              <a:off x="9144000" y="3271783"/>
              <a:ext cx="2527923"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600"/>
                <a:buFont typeface="Tahoma"/>
                <a:buNone/>
              </a:pPr>
              <a:r>
                <a:rPr lang="en-US" sz="1600" b="0" i="0" u="none" strike="noStrike" cap="none">
                  <a:solidFill>
                    <a:srgbClr val="FF0000"/>
                  </a:solidFill>
                  <a:latin typeface="Tahoma"/>
                  <a:ea typeface="Tahoma"/>
                  <a:cs typeface="Tahoma"/>
                  <a:sym typeface="Tahoma"/>
                </a:rPr>
                <a:t>Broadcast: I’m a DHCP server! Here’s an IP address you can use </a:t>
              </a:r>
              <a:endParaRPr/>
            </a:p>
          </p:txBody>
        </p:sp>
      </p:grpSp>
      <p:grpSp>
        <p:nvGrpSpPr>
          <p:cNvPr id="2633" name="Google Shape;2633;p38"/>
          <p:cNvGrpSpPr/>
          <p:nvPr/>
        </p:nvGrpSpPr>
        <p:grpSpPr>
          <a:xfrm>
            <a:off x="4900288" y="4175353"/>
            <a:ext cx="2625219" cy="884237"/>
            <a:chOff x="8858631" y="4615923"/>
            <a:chExt cx="2625866" cy="885135"/>
          </a:xfrm>
        </p:grpSpPr>
        <p:sp>
          <p:nvSpPr>
            <p:cNvPr id="2634" name="Google Shape;2634;p38"/>
            <p:cNvSpPr/>
            <p:nvPr/>
          </p:nvSpPr>
          <p:spPr>
            <a:xfrm>
              <a:off x="8956574" y="4615923"/>
              <a:ext cx="2351575" cy="88513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35" name="Google Shape;2635;p38"/>
            <p:cNvSpPr txBox="1"/>
            <p:nvPr/>
          </p:nvSpPr>
          <p:spPr>
            <a:xfrm>
              <a:off x="8858631" y="4765817"/>
              <a:ext cx="2625866" cy="5853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600"/>
                <a:buFont typeface="Tahoma"/>
                <a:buNone/>
              </a:pPr>
              <a:r>
                <a:rPr lang="en-US" sz="1600" b="0" i="0" u="none" strike="noStrike" cap="none">
                  <a:solidFill>
                    <a:srgbClr val="FF0000"/>
                  </a:solidFill>
                  <a:latin typeface="Tahoma"/>
                  <a:ea typeface="Tahoma"/>
                  <a:cs typeface="Tahoma"/>
                  <a:sym typeface="Tahoma"/>
                </a:rPr>
                <a:t>Broadcast: OK.  I would like to use this IP address!</a:t>
              </a:r>
              <a:endParaRPr/>
            </a:p>
          </p:txBody>
        </p:sp>
      </p:grpSp>
      <p:grpSp>
        <p:nvGrpSpPr>
          <p:cNvPr id="2636" name="Google Shape;2636;p38"/>
          <p:cNvGrpSpPr/>
          <p:nvPr/>
        </p:nvGrpSpPr>
        <p:grpSpPr>
          <a:xfrm>
            <a:off x="6424038" y="5588022"/>
            <a:ext cx="2528887" cy="885825"/>
            <a:chOff x="9144000" y="5555417"/>
            <a:chExt cx="2527923" cy="885135"/>
          </a:xfrm>
        </p:grpSpPr>
        <p:sp>
          <p:nvSpPr>
            <p:cNvPr id="2637" name="Google Shape;2637;p38"/>
            <p:cNvSpPr/>
            <p:nvPr/>
          </p:nvSpPr>
          <p:spPr>
            <a:xfrm>
              <a:off x="9144000" y="5555417"/>
              <a:ext cx="2351575" cy="88513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38" name="Google Shape;2638;p38"/>
            <p:cNvSpPr txBox="1"/>
            <p:nvPr/>
          </p:nvSpPr>
          <p:spPr>
            <a:xfrm>
              <a:off x="9144000" y="5705311"/>
              <a:ext cx="2527923" cy="58477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600"/>
                <a:buFont typeface="Tahoma"/>
                <a:buNone/>
              </a:pPr>
              <a:r>
                <a:rPr lang="en-US" sz="1600" b="0" i="0" u="none" strike="noStrike" cap="none">
                  <a:solidFill>
                    <a:srgbClr val="FF0000"/>
                  </a:solidFill>
                  <a:latin typeface="Tahoma"/>
                  <a:ea typeface="Tahoma"/>
                  <a:cs typeface="Tahoma"/>
                  <a:sym typeface="Tahoma"/>
                </a:rPr>
                <a:t>Broadcast: OK.  You’ve got that IP address!</a:t>
              </a:r>
              <a:endParaRPr/>
            </a:p>
          </p:txBody>
        </p:sp>
      </p:grpSp>
      <p:sp>
        <p:nvSpPr>
          <p:cNvPr id="2639" name="Google Shape;2639;p38"/>
          <p:cNvSpPr txBox="1"/>
          <p:nvPr/>
        </p:nvSpPr>
        <p:spPr>
          <a:xfrm>
            <a:off x="9296400" y="3522133"/>
            <a:ext cx="24553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The two steps above can be skipped “if a client remembers and wishes to reuse a previously allocated network address” </a:t>
            </a:r>
            <a:r>
              <a:rPr lang="en-US" sz="1400" b="0" i="0" u="none" strike="noStrike" cap="none">
                <a:solidFill>
                  <a:srgbClr val="000000"/>
                </a:solidFill>
                <a:latin typeface="Calibri"/>
                <a:ea typeface="Calibri"/>
                <a:cs typeface="Calibri"/>
                <a:sym typeface="Calibri"/>
              </a:rPr>
              <a:t>[RFC 2131]</a:t>
            </a:r>
            <a:endParaRPr sz="1600" b="0" i="0" u="none" strike="noStrike" cap="none">
              <a:solidFill>
                <a:srgbClr val="000000"/>
              </a:solidFill>
              <a:latin typeface="Calibri"/>
              <a:ea typeface="Calibri"/>
              <a:cs typeface="Calibri"/>
              <a:sym typeface="Calibri"/>
            </a:endParaRPr>
          </a:p>
        </p:txBody>
      </p:sp>
      <p:sp>
        <p:nvSpPr>
          <p:cNvPr id="2640" name="Google Shape;2640;p3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4"/>
                                        </p:tgtEl>
                                        <p:attrNameLst>
                                          <p:attrName>style.visibility</p:attrName>
                                        </p:attrNameLst>
                                      </p:cBhvr>
                                      <p:to>
                                        <p:strVal val="visible"/>
                                      </p:to>
                                    </p:set>
                                    <p:animEffect transition="in" filter="fade">
                                      <p:cBhvr>
                                        <p:cTn id="7" dur="500"/>
                                        <p:tgtEl>
                                          <p:spTgt spid="2554"/>
                                        </p:tgtEl>
                                      </p:cBhvr>
                                    </p:animEffect>
                                  </p:childTnLst>
                                </p:cTn>
                              </p:par>
                              <p:par>
                                <p:cTn id="8" presetID="10" presetClass="entr" presetSubtype="0" fill="hold" nodeType="withEffect">
                                  <p:stCondLst>
                                    <p:cond delay="0"/>
                                  </p:stCondLst>
                                  <p:childTnLst>
                                    <p:set>
                                      <p:cBhvr>
                                        <p:cTn id="9" dur="1" fill="hold">
                                          <p:stCondLst>
                                            <p:cond delay="0"/>
                                          </p:stCondLst>
                                        </p:cTn>
                                        <p:tgtEl>
                                          <p:spTgt spid="2627"/>
                                        </p:tgtEl>
                                        <p:attrNameLst>
                                          <p:attrName>style.visibility</p:attrName>
                                        </p:attrNameLst>
                                      </p:cBhvr>
                                      <p:to>
                                        <p:strVal val="visible"/>
                                      </p:to>
                                    </p:set>
                                    <p:animEffect transition="in" filter="fade">
                                      <p:cBhvr>
                                        <p:cTn id="10" dur="500"/>
                                        <p:tgtEl>
                                          <p:spTgt spid="26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627"/>
                                        </p:tgtEl>
                                      </p:cBhvr>
                                    </p:animEffect>
                                    <p:set>
                                      <p:cBhvr>
                                        <p:cTn id="15" dur="1" fill="hold">
                                          <p:stCondLst>
                                            <p:cond delay="500"/>
                                          </p:stCondLst>
                                        </p:cTn>
                                        <p:tgtEl>
                                          <p:spTgt spid="262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60"/>
                                        </p:tgtEl>
                                        <p:attrNameLst>
                                          <p:attrName>style.visibility</p:attrName>
                                        </p:attrNameLst>
                                      </p:cBhvr>
                                      <p:to>
                                        <p:strVal val="visible"/>
                                      </p:to>
                                    </p:set>
                                    <p:animEffect transition="in" filter="fade">
                                      <p:cBhvr>
                                        <p:cTn id="20" dur="500"/>
                                        <p:tgtEl>
                                          <p:spTgt spid="2560"/>
                                        </p:tgtEl>
                                      </p:cBhvr>
                                    </p:animEffect>
                                  </p:childTnLst>
                                </p:cTn>
                              </p:par>
                              <p:par>
                                <p:cTn id="21" presetID="10" presetClass="entr" presetSubtype="0" fill="hold" nodeType="withEffect">
                                  <p:stCondLst>
                                    <p:cond delay="0"/>
                                  </p:stCondLst>
                                  <p:childTnLst>
                                    <p:set>
                                      <p:cBhvr>
                                        <p:cTn id="22" dur="1" fill="hold">
                                          <p:stCondLst>
                                            <p:cond delay="0"/>
                                          </p:stCondLst>
                                        </p:cTn>
                                        <p:tgtEl>
                                          <p:spTgt spid="2559"/>
                                        </p:tgtEl>
                                        <p:attrNameLst>
                                          <p:attrName>style.visibility</p:attrName>
                                        </p:attrNameLst>
                                      </p:cBhvr>
                                      <p:to>
                                        <p:strVal val="visible"/>
                                      </p:to>
                                    </p:set>
                                    <p:animEffect transition="in" filter="fade">
                                      <p:cBhvr>
                                        <p:cTn id="23" dur="500"/>
                                        <p:tgtEl>
                                          <p:spTgt spid="2559"/>
                                        </p:tgtEl>
                                      </p:cBhvr>
                                    </p:animEffect>
                                  </p:childTnLst>
                                </p:cTn>
                              </p:par>
                              <p:par>
                                <p:cTn id="24" presetID="10" presetClass="entr" presetSubtype="0" fill="hold" nodeType="withEffect">
                                  <p:stCondLst>
                                    <p:cond delay="0"/>
                                  </p:stCondLst>
                                  <p:childTnLst>
                                    <p:set>
                                      <p:cBhvr>
                                        <p:cTn id="25" dur="1" fill="hold">
                                          <p:stCondLst>
                                            <p:cond delay="0"/>
                                          </p:stCondLst>
                                        </p:cTn>
                                        <p:tgtEl>
                                          <p:spTgt spid="2630"/>
                                        </p:tgtEl>
                                        <p:attrNameLst>
                                          <p:attrName>style.visibility</p:attrName>
                                        </p:attrNameLst>
                                      </p:cBhvr>
                                      <p:to>
                                        <p:strVal val="visible"/>
                                      </p:to>
                                    </p:set>
                                    <p:animEffect transition="in" filter="fade">
                                      <p:cBhvr>
                                        <p:cTn id="26" dur="500"/>
                                        <p:tgtEl>
                                          <p:spTgt spid="26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630"/>
                                        </p:tgtEl>
                                      </p:cBhvr>
                                    </p:animEffect>
                                    <p:set>
                                      <p:cBhvr>
                                        <p:cTn id="31" dur="1" fill="hold">
                                          <p:stCondLst>
                                            <p:cond delay="500"/>
                                          </p:stCondLst>
                                        </p:cTn>
                                        <p:tgtEl>
                                          <p:spTgt spid="26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39"/>
                                        </p:tgtEl>
                                        <p:attrNameLst>
                                          <p:attrName>style.visibility</p:attrName>
                                        </p:attrNameLst>
                                      </p:cBhvr>
                                      <p:to>
                                        <p:strVal val="visible"/>
                                      </p:to>
                                    </p:set>
                                    <p:animEffect transition="in" filter="fade">
                                      <p:cBhvr>
                                        <p:cTn id="36" dur="500"/>
                                        <p:tgtEl>
                                          <p:spTgt spid="26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64"/>
                                        </p:tgtEl>
                                        <p:attrNameLst>
                                          <p:attrName>style.visibility</p:attrName>
                                        </p:attrNameLst>
                                      </p:cBhvr>
                                      <p:to>
                                        <p:strVal val="visible"/>
                                      </p:to>
                                    </p:set>
                                    <p:animEffect transition="in" filter="fade">
                                      <p:cBhvr>
                                        <p:cTn id="41" dur="500"/>
                                        <p:tgtEl>
                                          <p:spTgt spid="2564"/>
                                        </p:tgtEl>
                                      </p:cBhvr>
                                    </p:animEffect>
                                  </p:childTnLst>
                                </p:cTn>
                              </p:par>
                              <p:par>
                                <p:cTn id="42" presetID="10" presetClass="exit" presetSubtype="0" fill="hold" nodeType="withEffect">
                                  <p:stCondLst>
                                    <p:cond delay="0"/>
                                  </p:stCondLst>
                                  <p:childTnLst>
                                    <p:animEffect transition="out" filter="fade">
                                      <p:cBhvr>
                                        <p:cTn id="43" dur="500"/>
                                        <p:tgtEl>
                                          <p:spTgt spid="2639"/>
                                        </p:tgtEl>
                                      </p:cBhvr>
                                    </p:animEffect>
                                    <p:set>
                                      <p:cBhvr>
                                        <p:cTn id="44" dur="1" fill="hold">
                                          <p:stCondLst>
                                            <p:cond delay="500"/>
                                          </p:stCondLst>
                                        </p:cTn>
                                        <p:tgtEl>
                                          <p:spTgt spid="2639"/>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2563"/>
                                        </p:tgtEl>
                                        <p:attrNameLst>
                                          <p:attrName>style.visibility</p:attrName>
                                        </p:attrNameLst>
                                      </p:cBhvr>
                                      <p:to>
                                        <p:strVal val="visible"/>
                                      </p:to>
                                    </p:set>
                                    <p:animEffect transition="in" filter="fade">
                                      <p:cBhvr>
                                        <p:cTn id="47" dur="500"/>
                                        <p:tgtEl>
                                          <p:spTgt spid="2563"/>
                                        </p:tgtEl>
                                      </p:cBhvr>
                                    </p:animEffect>
                                  </p:childTnLst>
                                </p:cTn>
                              </p:par>
                              <p:par>
                                <p:cTn id="48" presetID="10" presetClass="entr" presetSubtype="0" fill="hold" nodeType="withEffect">
                                  <p:stCondLst>
                                    <p:cond delay="0"/>
                                  </p:stCondLst>
                                  <p:childTnLst>
                                    <p:set>
                                      <p:cBhvr>
                                        <p:cTn id="49" dur="1" fill="hold">
                                          <p:stCondLst>
                                            <p:cond delay="0"/>
                                          </p:stCondLst>
                                        </p:cTn>
                                        <p:tgtEl>
                                          <p:spTgt spid="2633"/>
                                        </p:tgtEl>
                                        <p:attrNameLst>
                                          <p:attrName>style.visibility</p:attrName>
                                        </p:attrNameLst>
                                      </p:cBhvr>
                                      <p:to>
                                        <p:strVal val="visible"/>
                                      </p:to>
                                    </p:set>
                                    <p:animEffect transition="in" filter="fade">
                                      <p:cBhvr>
                                        <p:cTn id="50" dur="500"/>
                                        <p:tgtEl>
                                          <p:spTgt spid="26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2633"/>
                                        </p:tgtEl>
                                      </p:cBhvr>
                                    </p:animEffect>
                                    <p:set>
                                      <p:cBhvr>
                                        <p:cTn id="55" dur="1" fill="hold">
                                          <p:stCondLst>
                                            <p:cond delay="500"/>
                                          </p:stCondLst>
                                        </p:cTn>
                                        <p:tgtEl>
                                          <p:spTgt spid="263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568"/>
                                        </p:tgtEl>
                                        <p:attrNameLst>
                                          <p:attrName>style.visibility</p:attrName>
                                        </p:attrNameLst>
                                      </p:cBhvr>
                                      <p:to>
                                        <p:strVal val="visible"/>
                                      </p:to>
                                    </p:set>
                                    <p:animEffect transition="in" filter="fade">
                                      <p:cBhvr>
                                        <p:cTn id="60" dur="500"/>
                                        <p:tgtEl>
                                          <p:spTgt spid="2568"/>
                                        </p:tgtEl>
                                      </p:cBhvr>
                                    </p:animEffect>
                                  </p:childTnLst>
                                </p:cTn>
                              </p:par>
                              <p:par>
                                <p:cTn id="61" presetID="10" presetClass="entr" presetSubtype="0" fill="hold" nodeType="withEffect">
                                  <p:stCondLst>
                                    <p:cond delay="0"/>
                                  </p:stCondLst>
                                  <p:childTnLst>
                                    <p:set>
                                      <p:cBhvr>
                                        <p:cTn id="62" dur="1" fill="hold">
                                          <p:stCondLst>
                                            <p:cond delay="0"/>
                                          </p:stCondLst>
                                        </p:cTn>
                                        <p:tgtEl>
                                          <p:spTgt spid="2567"/>
                                        </p:tgtEl>
                                        <p:attrNameLst>
                                          <p:attrName>style.visibility</p:attrName>
                                        </p:attrNameLst>
                                      </p:cBhvr>
                                      <p:to>
                                        <p:strVal val="visible"/>
                                      </p:to>
                                    </p:set>
                                    <p:animEffect transition="in" filter="fade">
                                      <p:cBhvr>
                                        <p:cTn id="63" dur="500"/>
                                        <p:tgtEl>
                                          <p:spTgt spid="2567"/>
                                        </p:tgtEl>
                                      </p:cBhvr>
                                    </p:animEffect>
                                  </p:childTnLst>
                                </p:cTn>
                              </p:par>
                              <p:par>
                                <p:cTn id="64" presetID="10" presetClass="entr" presetSubtype="0" fill="hold" nodeType="withEffect">
                                  <p:stCondLst>
                                    <p:cond delay="0"/>
                                  </p:stCondLst>
                                  <p:childTnLst>
                                    <p:set>
                                      <p:cBhvr>
                                        <p:cTn id="65" dur="1" fill="hold">
                                          <p:stCondLst>
                                            <p:cond delay="0"/>
                                          </p:stCondLst>
                                        </p:cTn>
                                        <p:tgtEl>
                                          <p:spTgt spid="2636"/>
                                        </p:tgtEl>
                                        <p:attrNameLst>
                                          <p:attrName>style.visibility</p:attrName>
                                        </p:attrNameLst>
                                      </p:cBhvr>
                                      <p:to>
                                        <p:strVal val="visible"/>
                                      </p:to>
                                    </p:set>
                                    <p:animEffect transition="in" filter="fade">
                                      <p:cBhvr>
                                        <p:cTn id="66" dur="500"/>
                                        <p:tgtEl>
                                          <p:spTgt spid="263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2636"/>
                                        </p:tgtEl>
                                      </p:cBhvr>
                                    </p:animEffect>
                                    <p:set>
                                      <p:cBhvr>
                                        <p:cTn id="71" dur="1" fill="hold">
                                          <p:stCondLst>
                                            <p:cond delay="500"/>
                                          </p:stCondLst>
                                        </p:cTn>
                                        <p:tgtEl>
                                          <p:spTgt spid="2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addresses: how to get one?</a:t>
            </a:r>
            <a:endParaRPr lang="en-US" dirty="0"/>
          </a:p>
        </p:txBody>
      </p:sp>
      <p:sp>
        <p:nvSpPr>
          <p:cNvPr id="187" name="Rectangle 3">
            <a:extLst>
              <a:ext uri="{FF2B5EF4-FFF2-40B4-BE49-F238E27FC236}">
                <a16:creationId xmlns:a16="http://schemas.microsoft.com/office/drawing/2014/main" id="{2073622D-6F9C-D746-A469-197BF98377DD}"/>
              </a:ext>
            </a:extLst>
          </p:cNvPr>
          <p:cNvSpPr txBox="1">
            <a:spLocks noChangeArrowheads="1"/>
          </p:cNvSpPr>
          <p:nvPr/>
        </p:nvSpPr>
        <p:spPr>
          <a:xfrm>
            <a:off x="837133" y="1343025"/>
            <a:ext cx="11354867" cy="18097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how does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subnet part of IP address?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A:</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gets allocated portion of its provider ISP’</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 address space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188" name="Text Box 4">
            <a:extLst>
              <a:ext uri="{FF2B5EF4-FFF2-40B4-BE49-F238E27FC236}">
                <a16:creationId xmlns:a16="http://schemas.microsoft.com/office/drawing/2014/main" id="{BF69A025-ADD0-274A-BCF8-C6B01CCE25BF}"/>
              </a:ext>
            </a:extLst>
          </p:cNvPr>
          <p:cNvSpPr txBox="1">
            <a:spLocks noChangeArrowheads="1"/>
          </p:cNvSpPr>
          <p:nvPr/>
        </p:nvSpPr>
        <p:spPr bwMode="auto">
          <a:xfrm>
            <a:off x="1371628" y="2739402"/>
            <a:ext cx="102157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ISP's block          </a:t>
            </a:r>
            <a:r>
              <a:rPr kumimoji="0" lang="en-US" altLang="en-US" sz="2000" b="0" i="0" u="sng"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11001000  00010111  0001</a:t>
            </a:r>
            <a:r>
              <a:rPr kumimoji="0" lang="en-US" altLang="en-US" sz="20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0000  00000000    200.23.16.0/20</a:t>
            </a:r>
            <a:r>
              <a:rPr kumimoji="0" lang="en-US" altLang="en-US" sz="2000" b="0" i="0" u="none" strike="noStrike" kern="1200" cap="none" spc="0" normalizeH="0" baseline="0" noProof="0" dirty="0">
                <a:ln>
                  <a:noFill/>
                </a:ln>
                <a:solidFill>
                  <a:srgbClr val="ED7D31"/>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sp>
        <p:nvSpPr>
          <p:cNvPr id="6" name="Text Box 4">
            <a:extLst>
              <a:ext uri="{FF2B5EF4-FFF2-40B4-BE49-F238E27FC236}">
                <a16:creationId xmlns:a16="http://schemas.microsoft.com/office/drawing/2014/main" id="{36F5AF04-FCF6-9549-BBEA-D1CFFCEE090E}"/>
              </a:ext>
            </a:extLst>
          </p:cNvPr>
          <p:cNvSpPr txBox="1">
            <a:spLocks noChangeArrowheads="1"/>
          </p:cNvSpPr>
          <p:nvPr/>
        </p:nvSpPr>
        <p:spPr bwMode="auto">
          <a:xfrm>
            <a:off x="1371600" y="3687667"/>
            <a:ext cx="1021577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ISP can then allocate out its address space in 8 blocks: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0    </a:t>
            </a:r>
            <a:r>
              <a:rPr kumimoji="0" lang="en-US" altLang="en-US" sz="2000" b="0" i="0" u="sng"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11001000  00010111  0001000</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    200.23.16.0/23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1    </a:t>
            </a:r>
            <a:r>
              <a:rPr kumimoji="0" lang="en-US" altLang="en-US" sz="2000" b="0" i="0" u="sng"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11001000  00010111  0001001</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    200.23.18.0/23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2    </a:t>
            </a:r>
            <a:r>
              <a:rPr kumimoji="0" lang="en-US" altLang="en-US" sz="2000" b="0" i="0" u="sng"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11001000  00010111  0001010</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    200.23.20.0/23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7    </a:t>
            </a:r>
            <a:r>
              <a:rPr kumimoji="0" lang="en-US" altLang="en-US" sz="2000" b="0" i="0" u="sng"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11001000  00010111  0001111</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    200.23.30.0/23</a:t>
            </a: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sp>
        <p:nvSpPr>
          <p:cNvPr id="7" name="Slide Number Placeholder 3">
            <a:extLst>
              <a:ext uri="{FF2B5EF4-FFF2-40B4-BE49-F238E27FC236}">
                <a16:creationId xmlns:a16="http://schemas.microsoft.com/office/drawing/2014/main" id="{21B4E582-D8A2-B24B-AC16-BD79805CC58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34</a:t>
            </a:fld>
            <a:endParaRPr lang="en-US" dirty="0"/>
          </a:p>
        </p:txBody>
      </p:sp>
    </p:spTree>
    <p:extLst>
      <p:ext uri="{BB962C8B-B14F-4D97-AF65-F5344CB8AC3E}">
        <p14:creationId xmlns:p14="http://schemas.microsoft.com/office/powerpoint/2010/main" val="253539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fontScale="90000"/>
          </a:bodyPr>
          <a:lstStyle/>
          <a:p>
            <a:r>
              <a:rPr lang="en-US" altLang="en-US" sz="4800" dirty="0">
                <a:ea typeface="ＭＳ Ｐゴシック" panose="020B0600070205080204" pitchFamily="34" charset="-128"/>
              </a:rPr>
              <a:t>Hierarchical addressing: route aggregation</a:t>
            </a:r>
            <a:endParaRPr lang="en-US" sz="4800" dirty="0"/>
          </a:p>
        </p:txBody>
      </p:sp>
      <p:sp>
        <p:nvSpPr>
          <p:cNvPr id="47" name="Freeform 3">
            <a:extLst>
              <a:ext uri="{FF2B5EF4-FFF2-40B4-BE49-F238E27FC236}">
                <a16:creationId xmlns:a16="http://schemas.microsoft.com/office/drawing/2014/main" id="{ECD79FEE-92ED-364B-BADE-7317008B7D35}"/>
              </a:ext>
            </a:extLst>
          </p:cNvPr>
          <p:cNvSpPr>
            <a:spLocks/>
          </p:cNvSpPr>
          <p:nvPr/>
        </p:nvSpPr>
        <p:spPr bwMode="auto">
          <a:xfrm>
            <a:off x="6254542" y="421109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Line 4">
            <a:extLst>
              <a:ext uri="{FF2B5EF4-FFF2-40B4-BE49-F238E27FC236}">
                <a16:creationId xmlns:a16="http://schemas.microsoft.com/office/drawing/2014/main" id="{5660B4B5-3D1B-9942-A9F7-D7028E81C2F7}"/>
              </a:ext>
            </a:extLst>
          </p:cNvPr>
          <p:cNvSpPr>
            <a:spLocks noChangeShapeType="1"/>
          </p:cNvSpPr>
          <p:nvPr/>
        </p:nvSpPr>
        <p:spPr bwMode="auto">
          <a:xfrm flipV="1">
            <a:off x="3911392" y="4487316"/>
            <a:ext cx="89535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Line 5">
            <a:extLst>
              <a:ext uri="{FF2B5EF4-FFF2-40B4-BE49-F238E27FC236}">
                <a16:creationId xmlns:a16="http://schemas.microsoft.com/office/drawing/2014/main" id="{87966B04-F6C0-A846-94E6-84FA0E62CFAA}"/>
              </a:ext>
            </a:extLst>
          </p:cNvPr>
          <p:cNvSpPr>
            <a:spLocks noChangeShapeType="1"/>
          </p:cNvSpPr>
          <p:nvPr/>
        </p:nvSpPr>
        <p:spPr bwMode="auto">
          <a:xfrm>
            <a:off x="3939967" y="3858666"/>
            <a:ext cx="7524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Line 6">
            <a:extLst>
              <a:ext uri="{FF2B5EF4-FFF2-40B4-BE49-F238E27FC236}">
                <a16:creationId xmlns:a16="http://schemas.microsoft.com/office/drawing/2014/main" id="{8855D4C4-647C-B14D-9922-08C03455DC78}"/>
              </a:ext>
            </a:extLst>
          </p:cNvPr>
          <p:cNvSpPr>
            <a:spLocks noChangeShapeType="1"/>
          </p:cNvSpPr>
          <p:nvPr/>
        </p:nvSpPr>
        <p:spPr bwMode="auto">
          <a:xfrm>
            <a:off x="4006642" y="3077616"/>
            <a:ext cx="847725" cy="7620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Freeform 7">
            <a:extLst>
              <a:ext uri="{FF2B5EF4-FFF2-40B4-BE49-F238E27FC236}">
                <a16:creationId xmlns:a16="http://schemas.microsoft.com/office/drawing/2014/main" id="{71312ED7-148A-0445-9371-61B4C77BD501}"/>
              </a:ext>
            </a:extLst>
          </p:cNvPr>
          <p:cNvSpPr>
            <a:spLocks/>
          </p:cNvSpPr>
          <p:nvPr/>
        </p:nvSpPr>
        <p:spPr bwMode="auto">
          <a:xfrm>
            <a:off x="4652755" y="365705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Text Box 8">
            <a:extLst>
              <a:ext uri="{FF2B5EF4-FFF2-40B4-BE49-F238E27FC236}">
                <a16:creationId xmlns:a16="http://schemas.microsoft.com/office/drawing/2014/main" id="{13F7F820-B18A-E847-AD7E-846731E21C81}"/>
              </a:ext>
            </a:extLst>
          </p:cNvPr>
          <p:cNvSpPr txBox="1">
            <a:spLocks noChangeArrowheads="1"/>
          </p:cNvSpPr>
          <p:nvPr/>
        </p:nvSpPr>
        <p:spPr bwMode="auto">
          <a:xfrm>
            <a:off x="6486317" y="3384004"/>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200.23.16.0/20</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3" name="Group 9">
            <a:extLst>
              <a:ext uri="{FF2B5EF4-FFF2-40B4-BE49-F238E27FC236}">
                <a16:creationId xmlns:a16="http://schemas.microsoft.com/office/drawing/2014/main" id="{23482FB4-0876-3946-8B6B-B6AAECACCC51}"/>
              </a:ext>
            </a:extLst>
          </p:cNvPr>
          <p:cNvGrpSpPr>
            <a:grpSpLocks/>
          </p:cNvGrpSpPr>
          <p:nvPr/>
        </p:nvGrpSpPr>
        <p:grpSpPr bwMode="auto">
          <a:xfrm>
            <a:off x="1838117" y="2850604"/>
            <a:ext cx="2338388" cy="404812"/>
            <a:chOff x="1004" y="1639"/>
            <a:chExt cx="1473" cy="255"/>
          </a:xfrm>
        </p:grpSpPr>
        <p:sp>
          <p:nvSpPr>
            <p:cNvPr id="54" name="Freeform 10">
              <a:extLst>
                <a:ext uri="{FF2B5EF4-FFF2-40B4-BE49-F238E27FC236}">
                  <a16:creationId xmlns:a16="http://schemas.microsoft.com/office/drawing/2014/main"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Text Box 11">
              <a:extLst>
                <a:ext uri="{FF2B5EF4-FFF2-40B4-BE49-F238E27FC236}">
                  <a16:creationId xmlns:a16="http://schemas.microsoft.com/office/drawing/2014/main" id="{479C3E9A-D072-0A44-BFA8-7F41473A99D8}"/>
                </a:ext>
              </a:extLst>
            </p:cNvPr>
            <p:cNvSpPr txBox="1">
              <a:spLocks noChangeArrowheads="1"/>
            </p:cNvSpPr>
            <p:nvPr/>
          </p:nvSpPr>
          <p:spPr bwMode="auto">
            <a:xfrm>
              <a:off x="1226" y="1664"/>
              <a:ext cx="970" cy="2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6" name="Group 12">
            <a:extLst>
              <a:ext uri="{FF2B5EF4-FFF2-40B4-BE49-F238E27FC236}">
                <a16:creationId xmlns:a16="http://schemas.microsoft.com/office/drawing/2014/main" id="{B383951C-712F-5C42-96DB-910B055F2215}"/>
              </a:ext>
            </a:extLst>
          </p:cNvPr>
          <p:cNvGrpSpPr>
            <a:grpSpLocks/>
          </p:cNvGrpSpPr>
          <p:nvPr/>
        </p:nvGrpSpPr>
        <p:grpSpPr bwMode="auto">
          <a:xfrm>
            <a:off x="1866692" y="3441154"/>
            <a:ext cx="2338388" cy="404812"/>
            <a:chOff x="1004" y="1639"/>
            <a:chExt cx="1473" cy="255"/>
          </a:xfrm>
        </p:grpSpPr>
        <p:sp>
          <p:nvSpPr>
            <p:cNvPr id="57" name="Freeform 13">
              <a:extLst>
                <a:ext uri="{FF2B5EF4-FFF2-40B4-BE49-F238E27FC236}">
                  <a16:creationId xmlns:a16="http://schemas.microsoft.com/office/drawing/2014/main" id="{202E091A-FFE8-DE46-97F4-970D276247E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Text Box 14">
              <a:extLst>
                <a:ext uri="{FF2B5EF4-FFF2-40B4-BE49-F238E27FC236}">
                  <a16:creationId xmlns:a16="http://schemas.microsoft.com/office/drawing/2014/main" id="{4F745438-67CC-D24F-9CC6-123745B86940}"/>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200.23.18.0/23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9" name="Group 15">
            <a:extLst>
              <a:ext uri="{FF2B5EF4-FFF2-40B4-BE49-F238E27FC236}">
                <a16:creationId xmlns:a16="http://schemas.microsoft.com/office/drawing/2014/main" id="{5057D694-4770-1E47-9F1B-BD44CF4E06D9}"/>
              </a:ext>
            </a:extLst>
          </p:cNvPr>
          <p:cNvGrpSpPr>
            <a:grpSpLocks/>
          </p:cNvGrpSpPr>
          <p:nvPr/>
        </p:nvGrpSpPr>
        <p:grpSpPr bwMode="auto">
          <a:xfrm>
            <a:off x="1780967" y="4860379"/>
            <a:ext cx="2338388" cy="404812"/>
            <a:chOff x="1004" y="1639"/>
            <a:chExt cx="1473" cy="255"/>
          </a:xfrm>
        </p:grpSpPr>
        <p:sp>
          <p:nvSpPr>
            <p:cNvPr id="60" name="Freeform 16">
              <a:extLst>
                <a:ext uri="{FF2B5EF4-FFF2-40B4-BE49-F238E27FC236}">
                  <a16:creationId xmlns:a16="http://schemas.microsoft.com/office/drawing/2014/main"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1" name="Text Box 17">
              <a:extLst>
                <a:ext uri="{FF2B5EF4-FFF2-40B4-BE49-F238E27FC236}">
                  <a16:creationId xmlns:a16="http://schemas.microsoft.com/office/drawing/2014/main" id="{A065852F-7DDA-B44F-8E9C-52064BDFA91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200.23.30.0/23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4686092" y="4088854"/>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Fly-By-Night-ISP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3" name="Freeform 19">
            <a:extLst>
              <a:ext uri="{FF2B5EF4-FFF2-40B4-BE49-F238E27FC236}">
                <a16:creationId xmlns:a16="http://schemas.microsoft.com/office/drawing/2014/main" id="{5B640850-7414-DA40-A0C3-62F09225F74C}"/>
              </a:ext>
            </a:extLst>
          </p:cNvPr>
          <p:cNvSpPr>
            <a:spLocks/>
          </p:cNvSpPr>
          <p:nvPr/>
        </p:nvSpPr>
        <p:spPr bwMode="auto">
          <a:xfrm>
            <a:off x="8248442" y="318556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Text Box 20">
            <a:extLst>
              <a:ext uri="{FF2B5EF4-FFF2-40B4-BE49-F238E27FC236}">
                <a16:creationId xmlns:a16="http://schemas.microsoft.com/office/drawing/2014/main" id="{18E6B3A0-A9B2-6541-9755-03069812C8AA}"/>
              </a:ext>
            </a:extLst>
          </p:cNvPr>
          <p:cNvSpPr txBox="1">
            <a:spLocks noChangeArrowheads="1"/>
          </p:cNvSpPr>
          <p:nvPr/>
        </p:nvSpPr>
        <p:spPr bwMode="auto">
          <a:xfrm>
            <a:off x="1838117" y="25934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0</a:t>
            </a:r>
          </a:p>
        </p:txBody>
      </p:sp>
      <p:sp>
        <p:nvSpPr>
          <p:cNvPr id="65" name="Text Box 21">
            <a:extLst>
              <a:ext uri="{FF2B5EF4-FFF2-40B4-BE49-F238E27FC236}">
                <a16:creationId xmlns:a16="http://schemas.microsoft.com/office/drawing/2014/main" id="{7ED2E79C-4EA2-DF46-850E-87C1B539109F}"/>
              </a:ext>
            </a:extLst>
          </p:cNvPr>
          <p:cNvSpPr txBox="1">
            <a:spLocks noChangeArrowheads="1"/>
          </p:cNvSpPr>
          <p:nvPr/>
        </p:nvSpPr>
        <p:spPr bwMode="auto">
          <a:xfrm>
            <a:off x="1866692" y="460320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7</a:t>
            </a:r>
          </a:p>
        </p:txBody>
      </p:sp>
      <p:sp>
        <p:nvSpPr>
          <p:cNvPr id="66" name="Text Box 22">
            <a:extLst>
              <a:ext uri="{FF2B5EF4-FFF2-40B4-BE49-F238E27FC236}">
                <a16:creationId xmlns:a16="http://schemas.microsoft.com/office/drawing/2014/main" id="{5C4A224A-3B90-CE4F-80C5-151CE7A1FC32}"/>
              </a:ext>
            </a:extLst>
          </p:cNvPr>
          <p:cNvSpPr txBox="1">
            <a:spLocks noChangeArrowheads="1"/>
          </p:cNvSpPr>
          <p:nvPr/>
        </p:nvSpPr>
        <p:spPr bwMode="auto">
          <a:xfrm>
            <a:off x="8486567" y="4412704"/>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Internet</a:t>
            </a:r>
          </a:p>
        </p:txBody>
      </p:sp>
      <p:sp>
        <p:nvSpPr>
          <p:cNvPr id="67" name="Text Box 23">
            <a:extLst>
              <a:ext uri="{FF2B5EF4-FFF2-40B4-BE49-F238E27FC236}">
                <a16:creationId xmlns:a16="http://schemas.microsoft.com/office/drawing/2014/main" id="{7C75AA74-8B0F-8B4D-88CF-7C285E4A4295}"/>
              </a:ext>
            </a:extLst>
          </p:cNvPr>
          <p:cNvSpPr txBox="1">
            <a:spLocks noChangeArrowheads="1"/>
          </p:cNvSpPr>
          <p:nvPr/>
        </p:nvSpPr>
        <p:spPr bwMode="auto">
          <a:xfrm>
            <a:off x="1847642" y="32411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1</a:t>
            </a:r>
          </a:p>
        </p:txBody>
      </p:sp>
      <p:sp>
        <p:nvSpPr>
          <p:cNvPr id="68" name="Freeform 24">
            <a:extLst>
              <a:ext uri="{FF2B5EF4-FFF2-40B4-BE49-F238E27FC236}">
                <a16:creationId xmlns:a16="http://schemas.microsoft.com/office/drawing/2014/main" id="{DA50A5B2-8288-9D48-89B3-3CF0A9EE6426}"/>
              </a:ext>
            </a:extLst>
          </p:cNvPr>
          <p:cNvSpPr>
            <a:spLocks/>
          </p:cNvSpPr>
          <p:nvPr/>
        </p:nvSpPr>
        <p:spPr bwMode="auto">
          <a:xfrm>
            <a:off x="4595605" y="497150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Text Box 25">
            <a:extLst>
              <a:ext uri="{FF2B5EF4-FFF2-40B4-BE49-F238E27FC236}">
                <a16:creationId xmlns:a16="http://schemas.microsoft.com/office/drawing/2014/main" id="{0E511D85-1643-734E-A204-E574E162FB3D}"/>
              </a:ext>
            </a:extLst>
          </p:cNvPr>
          <p:cNvSpPr txBox="1">
            <a:spLocks noChangeArrowheads="1"/>
          </p:cNvSpPr>
          <p:nvPr/>
        </p:nvSpPr>
        <p:spPr bwMode="auto">
          <a:xfrm>
            <a:off x="4895642" y="5346154"/>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ISPs-R-Us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Freeform 26">
            <a:extLst>
              <a:ext uri="{FF2B5EF4-FFF2-40B4-BE49-F238E27FC236}">
                <a16:creationId xmlns:a16="http://schemas.microsoft.com/office/drawing/2014/main" id="{46DEEC4A-E4F9-0942-9D95-69D2C1DC1DCD}"/>
              </a:ext>
            </a:extLst>
          </p:cNvPr>
          <p:cNvSpPr>
            <a:spLocks/>
          </p:cNvSpPr>
          <p:nvPr/>
        </p:nvSpPr>
        <p:spPr bwMode="auto">
          <a:xfrm flipV="1">
            <a:off x="6321217" y="499214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Line 27">
            <a:extLst>
              <a:ext uri="{FF2B5EF4-FFF2-40B4-BE49-F238E27FC236}">
                <a16:creationId xmlns:a16="http://schemas.microsoft.com/office/drawing/2014/main" id="{BC947CB2-0DEF-E44D-BAA9-42758198740F}"/>
              </a:ext>
            </a:extLst>
          </p:cNvPr>
          <p:cNvSpPr>
            <a:spLocks noChangeShapeType="1"/>
          </p:cNvSpPr>
          <p:nvPr/>
        </p:nvSpPr>
        <p:spPr bwMode="auto">
          <a:xfrm>
            <a:off x="4111417" y="5535066"/>
            <a:ext cx="485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Line 28">
            <a:extLst>
              <a:ext uri="{FF2B5EF4-FFF2-40B4-BE49-F238E27FC236}">
                <a16:creationId xmlns:a16="http://schemas.microsoft.com/office/drawing/2014/main" id="{3EA86D83-B0E4-D34A-A87C-4B28A721D097}"/>
              </a:ext>
            </a:extLst>
          </p:cNvPr>
          <p:cNvSpPr>
            <a:spLocks noChangeShapeType="1"/>
          </p:cNvSpPr>
          <p:nvPr/>
        </p:nvSpPr>
        <p:spPr bwMode="auto">
          <a:xfrm flipV="1">
            <a:off x="3959017" y="5601741"/>
            <a:ext cx="6381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Line 29">
            <a:extLst>
              <a:ext uri="{FF2B5EF4-FFF2-40B4-BE49-F238E27FC236}">
                <a16:creationId xmlns:a16="http://schemas.microsoft.com/office/drawing/2014/main" id="{2247A199-0E7A-4C47-AAF1-3B3EA90E97FE}"/>
              </a:ext>
            </a:extLst>
          </p:cNvPr>
          <p:cNvSpPr>
            <a:spLocks noChangeShapeType="1"/>
          </p:cNvSpPr>
          <p:nvPr/>
        </p:nvSpPr>
        <p:spPr bwMode="auto">
          <a:xfrm flipV="1">
            <a:off x="4397167" y="5849391"/>
            <a:ext cx="247650" cy="4095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Text Box 30">
            <a:extLst>
              <a:ext uri="{FF2B5EF4-FFF2-40B4-BE49-F238E27FC236}">
                <a16:creationId xmlns:a16="http://schemas.microsoft.com/office/drawing/2014/main" id="{FDF4E109-9818-F749-8396-00CAAD03F8B7}"/>
              </a:ext>
            </a:extLst>
          </p:cNvPr>
          <p:cNvSpPr txBox="1">
            <a:spLocks noChangeArrowheads="1"/>
          </p:cNvSpPr>
          <p:nvPr/>
        </p:nvSpPr>
        <p:spPr bwMode="auto">
          <a:xfrm>
            <a:off x="6610142" y="5241379"/>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199.31.0.0/16</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31">
            <a:extLst>
              <a:ext uri="{FF2B5EF4-FFF2-40B4-BE49-F238E27FC236}">
                <a16:creationId xmlns:a16="http://schemas.microsoft.com/office/drawing/2014/main" id="{4C6923DB-B2DC-034F-AE1A-78C3B8049E53}"/>
              </a:ext>
            </a:extLst>
          </p:cNvPr>
          <p:cNvGrpSpPr>
            <a:grpSpLocks/>
          </p:cNvGrpSpPr>
          <p:nvPr/>
        </p:nvGrpSpPr>
        <p:grpSpPr bwMode="auto">
          <a:xfrm>
            <a:off x="1885742" y="4031704"/>
            <a:ext cx="2338388" cy="404812"/>
            <a:chOff x="1004" y="1639"/>
            <a:chExt cx="1473" cy="255"/>
          </a:xfrm>
        </p:grpSpPr>
        <p:sp>
          <p:nvSpPr>
            <p:cNvPr id="76" name="Freeform 32">
              <a:extLst>
                <a:ext uri="{FF2B5EF4-FFF2-40B4-BE49-F238E27FC236}">
                  <a16:creationId xmlns:a16="http://schemas.microsoft.com/office/drawing/2014/main"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Text Box 33">
              <a:extLst>
                <a:ext uri="{FF2B5EF4-FFF2-40B4-BE49-F238E27FC236}">
                  <a16:creationId xmlns:a16="http://schemas.microsoft.com/office/drawing/2014/main" id="{F6270561-036D-D141-A5B9-ABC52F684E6F}"/>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200.23.20.0/23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8" name="Text Box 34">
            <a:extLst>
              <a:ext uri="{FF2B5EF4-FFF2-40B4-BE49-F238E27FC236}">
                <a16:creationId xmlns:a16="http://schemas.microsoft.com/office/drawing/2014/main" id="{7BBF307D-51AE-C841-AD14-6D1FE73A0F18}"/>
              </a:ext>
            </a:extLst>
          </p:cNvPr>
          <p:cNvSpPr txBox="1">
            <a:spLocks noChangeArrowheads="1"/>
          </p:cNvSpPr>
          <p:nvPr/>
        </p:nvSpPr>
        <p:spPr bwMode="auto">
          <a:xfrm>
            <a:off x="1866692" y="383167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2</a:t>
            </a:r>
          </a:p>
        </p:txBody>
      </p:sp>
      <p:grpSp>
        <p:nvGrpSpPr>
          <p:cNvPr id="79" name="Group 35">
            <a:extLst>
              <a:ext uri="{FF2B5EF4-FFF2-40B4-BE49-F238E27FC236}">
                <a16:creationId xmlns:a16="http://schemas.microsoft.com/office/drawing/2014/main" id="{8A4F9659-D65C-7D45-9305-FE9BA9437E3A}"/>
              </a:ext>
            </a:extLst>
          </p:cNvPr>
          <p:cNvGrpSpPr>
            <a:grpSpLocks/>
          </p:cNvGrpSpPr>
          <p:nvPr/>
        </p:nvGrpSpPr>
        <p:grpSpPr bwMode="auto">
          <a:xfrm>
            <a:off x="3235117" y="4288879"/>
            <a:ext cx="257175" cy="663575"/>
            <a:chOff x="870" y="2941"/>
            <a:chExt cx="162" cy="418"/>
          </a:xfrm>
        </p:grpSpPr>
        <p:sp>
          <p:nvSpPr>
            <p:cNvPr id="80" name="Text Box 36">
              <a:extLst>
                <a:ext uri="{FF2B5EF4-FFF2-40B4-BE49-F238E27FC236}">
                  <a16:creationId xmlns:a16="http://schemas.microsoft.com/office/drawing/2014/main" id="{856ACC8E-1EAC-4B45-9687-D919315E528A}"/>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Text Box 37">
              <a:extLst>
                <a:ext uri="{FF2B5EF4-FFF2-40B4-BE49-F238E27FC236}">
                  <a16:creationId xmlns:a16="http://schemas.microsoft.com/office/drawing/2014/main" id="{E96A0D03-E033-D946-9D51-BCE9933B7941}"/>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Text Box 38">
              <a:extLst>
                <a:ext uri="{FF2B5EF4-FFF2-40B4-BE49-F238E27FC236}">
                  <a16:creationId xmlns:a16="http://schemas.microsoft.com/office/drawing/2014/main" id="{BD5D13DF-8C67-E648-8A1C-0F7207365CD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39">
            <a:extLst>
              <a:ext uri="{FF2B5EF4-FFF2-40B4-BE49-F238E27FC236}">
                <a16:creationId xmlns:a16="http://schemas.microsoft.com/office/drawing/2014/main" id="{1CA732F1-4ED0-4F45-8CFF-255D799EAD25}"/>
              </a:ext>
            </a:extLst>
          </p:cNvPr>
          <p:cNvGrpSpPr>
            <a:grpSpLocks/>
          </p:cNvGrpSpPr>
          <p:nvPr/>
        </p:nvGrpSpPr>
        <p:grpSpPr bwMode="auto">
          <a:xfrm>
            <a:off x="4263817" y="3993604"/>
            <a:ext cx="257175" cy="663575"/>
            <a:chOff x="870" y="2941"/>
            <a:chExt cx="162" cy="418"/>
          </a:xfrm>
        </p:grpSpPr>
        <p:sp>
          <p:nvSpPr>
            <p:cNvPr id="84" name="Text Box 40">
              <a:extLst>
                <a:ext uri="{FF2B5EF4-FFF2-40B4-BE49-F238E27FC236}">
                  <a16:creationId xmlns:a16="http://schemas.microsoft.com/office/drawing/2014/main" id="{CA317B14-5E59-2749-93F3-DE759F1E87C2}"/>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Text Box 41">
              <a:extLst>
                <a:ext uri="{FF2B5EF4-FFF2-40B4-BE49-F238E27FC236}">
                  <a16:creationId xmlns:a16="http://schemas.microsoft.com/office/drawing/2014/main" id="{0385CAA6-35F8-B54E-BEBB-87DBE85D705D}"/>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Text Box 42">
              <a:extLst>
                <a:ext uri="{FF2B5EF4-FFF2-40B4-BE49-F238E27FC236}">
                  <a16:creationId xmlns:a16="http://schemas.microsoft.com/office/drawing/2014/main" id="{D876D364-B8AB-884C-B605-DAF37D8F3F5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794480" y="1297352"/>
            <a:ext cx="10717966"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hierarchical addressing allows efficient advertisement of routing  information:</a:t>
            </a:r>
          </a:p>
        </p:txBody>
      </p:sp>
      <p:sp>
        <p:nvSpPr>
          <p:cNvPr id="44" name="Slide Number Placeholder 3">
            <a:extLst>
              <a:ext uri="{FF2B5EF4-FFF2-40B4-BE49-F238E27FC236}">
                <a16:creationId xmlns:a16="http://schemas.microsoft.com/office/drawing/2014/main" id="{23812E9A-EAB1-1144-8F29-256826394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35</a:t>
            </a:fld>
            <a:endParaRPr lang="en-US" dirty="0"/>
          </a:p>
        </p:txBody>
      </p:sp>
    </p:spTree>
    <p:extLst>
      <p:ext uri="{BB962C8B-B14F-4D97-AF65-F5344CB8AC3E}">
        <p14:creationId xmlns:p14="http://schemas.microsoft.com/office/powerpoint/2010/main" val="1145374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7" y="281163"/>
            <a:ext cx="11078981" cy="1067951"/>
          </a:xfrm>
        </p:spPr>
        <p:txBody>
          <a:bodyPr>
            <a:normAutofit fontScale="90000"/>
          </a:bodyPr>
          <a:lstStyle/>
          <a:p>
            <a:r>
              <a:rPr lang="en-US" altLang="en-US" sz="4900" dirty="0">
                <a:ea typeface="ＭＳ Ｐゴシック" panose="020B0600070205080204" pitchFamily="34" charset="-128"/>
              </a:rPr>
              <a:t>Hierarchical addressing</a:t>
            </a:r>
            <a:r>
              <a:rPr lang="en-US" altLang="en-US" sz="4800" dirty="0">
                <a:ea typeface="ＭＳ Ｐゴシック" panose="020B0600070205080204" pitchFamily="34" charset="-128"/>
              </a:rPr>
              <a:t>: </a:t>
            </a:r>
            <a:r>
              <a:rPr lang="en-US" sz="4800" dirty="0"/>
              <a:t>more specific routes</a:t>
            </a:r>
          </a:p>
        </p:txBody>
      </p:sp>
      <p:sp>
        <p:nvSpPr>
          <p:cNvPr id="47" name="Freeform 3">
            <a:extLst>
              <a:ext uri="{FF2B5EF4-FFF2-40B4-BE49-F238E27FC236}">
                <a16:creationId xmlns:a16="http://schemas.microsoft.com/office/drawing/2014/main" id="{ECD79FEE-92ED-364B-BADE-7317008B7D35}"/>
              </a:ext>
            </a:extLst>
          </p:cNvPr>
          <p:cNvSpPr>
            <a:spLocks/>
          </p:cNvSpPr>
          <p:nvPr/>
        </p:nvSpPr>
        <p:spPr bwMode="auto">
          <a:xfrm>
            <a:off x="6254542" y="421109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Line 4">
            <a:extLst>
              <a:ext uri="{FF2B5EF4-FFF2-40B4-BE49-F238E27FC236}">
                <a16:creationId xmlns:a16="http://schemas.microsoft.com/office/drawing/2014/main" id="{5660B4B5-3D1B-9942-A9F7-D7028E81C2F7}"/>
              </a:ext>
            </a:extLst>
          </p:cNvPr>
          <p:cNvSpPr>
            <a:spLocks noChangeShapeType="1"/>
          </p:cNvSpPr>
          <p:nvPr/>
        </p:nvSpPr>
        <p:spPr bwMode="auto">
          <a:xfrm flipV="1">
            <a:off x="3911392" y="4487316"/>
            <a:ext cx="89535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Line 6">
            <a:extLst>
              <a:ext uri="{FF2B5EF4-FFF2-40B4-BE49-F238E27FC236}">
                <a16:creationId xmlns:a16="http://schemas.microsoft.com/office/drawing/2014/main" id="{8855D4C4-647C-B14D-9922-08C03455DC78}"/>
              </a:ext>
            </a:extLst>
          </p:cNvPr>
          <p:cNvSpPr>
            <a:spLocks noChangeShapeType="1"/>
          </p:cNvSpPr>
          <p:nvPr/>
        </p:nvSpPr>
        <p:spPr bwMode="auto">
          <a:xfrm>
            <a:off x="4006642" y="3077616"/>
            <a:ext cx="847725" cy="7620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Freeform 7">
            <a:extLst>
              <a:ext uri="{FF2B5EF4-FFF2-40B4-BE49-F238E27FC236}">
                <a16:creationId xmlns:a16="http://schemas.microsoft.com/office/drawing/2014/main" id="{71312ED7-148A-0445-9371-61B4C77BD501}"/>
              </a:ext>
            </a:extLst>
          </p:cNvPr>
          <p:cNvSpPr>
            <a:spLocks/>
          </p:cNvSpPr>
          <p:nvPr/>
        </p:nvSpPr>
        <p:spPr bwMode="auto">
          <a:xfrm>
            <a:off x="4652755" y="365705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Text Box 8">
            <a:extLst>
              <a:ext uri="{FF2B5EF4-FFF2-40B4-BE49-F238E27FC236}">
                <a16:creationId xmlns:a16="http://schemas.microsoft.com/office/drawing/2014/main" id="{13F7F820-B18A-E847-AD7E-846731E21C81}"/>
              </a:ext>
            </a:extLst>
          </p:cNvPr>
          <p:cNvSpPr txBox="1">
            <a:spLocks noChangeArrowheads="1"/>
          </p:cNvSpPr>
          <p:nvPr/>
        </p:nvSpPr>
        <p:spPr bwMode="auto">
          <a:xfrm>
            <a:off x="6486317" y="3384004"/>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200.23.16.0/20</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3" name="Group 9">
            <a:extLst>
              <a:ext uri="{FF2B5EF4-FFF2-40B4-BE49-F238E27FC236}">
                <a16:creationId xmlns:a16="http://schemas.microsoft.com/office/drawing/2014/main" id="{23482FB4-0876-3946-8B6B-B6AAECACCC51}"/>
              </a:ext>
            </a:extLst>
          </p:cNvPr>
          <p:cNvGrpSpPr>
            <a:grpSpLocks/>
          </p:cNvGrpSpPr>
          <p:nvPr/>
        </p:nvGrpSpPr>
        <p:grpSpPr bwMode="auto">
          <a:xfrm>
            <a:off x="1838117" y="2850604"/>
            <a:ext cx="2338388" cy="404812"/>
            <a:chOff x="1004" y="1639"/>
            <a:chExt cx="1473" cy="255"/>
          </a:xfrm>
        </p:grpSpPr>
        <p:sp>
          <p:nvSpPr>
            <p:cNvPr id="54" name="Freeform 10">
              <a:extLst>
                <a:ext uri="{FF2B5EF4-FFF2-40B4-BE49-F238E27FC236}">
                  <a16:creationId xmlns:a16="http://schemas.microsoft.com/office/drawing/2014/main"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Text Box 11">
              <a:extLst>
                <a:ext uri="{FF2B5EF4-FFF2-40B4-BE49-F238E27FC236}">
                  <a16:creationId xmlns:a16="http://schemas.microsoft.com/office/drawing/2014/main" id="{479C3E9A-D072-0A44-BFA8-7F41473A99D8}"/>
                </a:ext>
              </a:extLst>
            </p:cNvPr>
            <p:cNvSpPr txBox="1">
              <a:spLocks noChangeArrowheads="1"/>
            </p:cNvSpPr>
            <p:nvPr/>
          </p:nvSpPr>
          <p:spPr bwMode="auto">
            <a:xfrm>
              <a:off x="1226" y="1664"/>
              <a:ext cx="970" cy="2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9" name="Group 15">
            <a:extLst>
              <a:ext uri="{FF2B5EF4-FFF2-40B4-BE49-F238E27FC236}">
                <a16:creationId xmlns:a16="http://schemas.microsoft.com/office/drawing/2014/main" id="{5057D694-4770-1E47-9F1B-BD44CF4E06D9}"/>
              </a:ext>
            </a:extLst>
          </p:cNvPr>
          <p:cNvGrpSpPr>
            <a:grpSpLocks/>
          </p:cNvGrpSpPr>
          <p:nvPr/>
        </p:nvGrpSpPr>
        <p:grpSpPr bwMode="auto">
          <a:xfrm>
            <a:off x="1780967" y="4860379"/>
            <a:ext cx="2338388" cy="404812"/>
            <a:chOff x="1004" y="1639"/>
            <a:chExt cx="1473" cy="255"/>
          </a:xfrm>
        </p:grpSpPr>
        <p:sp>
          <p:nvSpPr>
            <p:cNvPr id="60" name="Freeform 16">
              <a:extLst>
                <a:ext uri="{FF2B5EF4-FFF2-40B4-BE49-F238E27FC236}">
                  <a16:creationId xmlns:a16="http://schemas.microsoft.com/office/drawing/2014/main"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1" name="Text Box 17">
              <a:extLst>
                <a:ext uri="{FF2B5EF4-FFF2-40B4-BE49-F238E27FC236}">
                  <a16:creationId xmlns:a16="http://schemas.microsoft.com/office/drawing/2014/main" id="{A065852F-7DDA-B44F-8E9C-52064BDFA91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200.23.30.0/23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4686092" y="4088854"/>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Fly-By-Night-ISP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3" name="Freeform 19">
            <a:extLst>
              <a:ext uri="{FF2B5EF4-FFF2-40B4-BE49-F238E27FC236}">
                <a16:creationId xmlns:a16="http://schemas.microsoft.com/office/drawing/2014/main" id="{5B640850-7414-DA40-A0C3-62F09225F74C}"/>
              </a:ext>
            </a:extLst>
          </p:cNvPr>
          <p:cNvSpPr>
            <a:spLocks/>
          </p:cNvSpPr>
          <p:nvPr/>
        </p:nvSpPr>
        <p:spPr bwMode="auto">
          <a:xfrm>
            <a:off x="8248442" y="318556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Text Box 20">
            <a:extLst>
              <a:ext uri="{FF2B5EF4-FFF2-40B4-BE49-F238E27FC236}">
                <a16:creationId xmlns:a16="http://schemas.microsoft.com/office/drawing/2014/main" id="{18E6B3A0-A9B2-6541-9755-03069812C8AA}"/>
              </a:ext>
            </a:extLst>
          </p:cNvPr>
          <p:cNvSpPr txBox="1">
            <a:spLocks noChangeArrowheads="1"/>
          </p:cNvSpPr>
          <p:nvPr/>
        </p:nvSpPr>
        <p:spPr bwMode="auto">
          <a:xfrm>
            <a:off x="1838117" y="25934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0</a:t>
            </a:r>
          </a:p>
        </p:txBody>
      </p:sp>
      <p:sp>
        <p:nvSpPr>
          <p:cNvPr id="65" name="Text Box 21">
            <a:extLst>
              <a:ext uri="{FF2B5EF4-FFF2-40B4-BE49-F238E27FC236}">
                <a16:creationId xmlns:a16="http://schemas.microsoft.com/office/drawing/2014/main" id="{7ED2E79C-4EA2-DF46-850E-87C1B539109F}"/>
              </a:ext>
            </a:extLst>
          </p:cNvPr>
          <p:cNvSpPr txBox="1">
            <a:spLocks noChangeArrowheads="1"/>
          </p:cNvSpPr>
          <p:nvPr/>
        </p:nvSpPr>
        <p:spPr bwMode="auto">
          <a:xfrm>
            <a:off x="1866692" y="460320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7</a:t>
            </a:r>
          </a:p>
        </p:txBody>
      </p:sp>
      <p:sp>
        <p:nvSpPr>
          <p:cNvPr id="66" name="Text Box 22">
            <a:extLst>
              <a:ext uri="{FF2B5EF4-FFF2-40B4-BE49-F238E27FC236}">
                <a16:creationId xmlns:a16="http://schemas.microsoft.com/office/drawing/2014/main" id="{5C4A224A-3B90-CE4F-80C5-151CE7A1FC32}"/>
              </a:ext>
            </a:extLst>
          </p:cNvPr>
          <p:cNvSpPr txBox="1">
            <a:spLocks noChangeArrowheads="1"/>
          </p:cNvSpPr>
          <p:nvPr/>
        </p:nvSpPr>
        <p:spPr bwMode="auto">
          <a:xfrm>
            <a:off x="8486567" y="4412704"/>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Internet</a:t>
            </a:r>
          </a:p>
        </p:txBody>
      </p:sp>
      <p:grpSp>
        <p:nvGrpSpPr>
          <p:cNvPr id="5" name="Group 4">
            <a:extLst>
              <a:ext uri="{FF2B5EF4-FFF2-40B4-BE49-F238E27FC236}">
                <a16:creationId xmlns:a16="http://schemas.microsoft.com/office/drawing/2014/main" id="{D14A2EA5-C052-4049-9286-557D45928AE4}"/>
              </a:ext>
            </a:extLst>
          </p:cNvPr>
          <p:cNvGrpSpPr/>
          <p:nvPr/>
        </p:nvGrpSpPr>
        <p:grpSpPr>
          <a:xfrm>
            <a:off x="1847642" y="3241129"/>
            <a:ext cx="2844800" cy="788987"/>
            <a:chOff x="1847642" y="3241129"/>
            <a:chExt cx="2844800" cy="788987"/>
          </a:xfrm>
        </p:grpSpPr>
        <p:sp>
          <p:nvSpPr>
            <p:cNvPr id="49" name="Line 5">
              <a:extLst>
                <a:ext uri="{FF2B5EF4-FFF2-40B4-BE49-F238E27FC236}">
                  <a16:creationId xmlns:a16="http://schemas.microsoft.com/office/drawing/2014/main" id="{87966B04-F6C0-A846-94E6-84FA0E62CFAA}"/>
                </a:ext>
              </a:extLst>
            </p:cNvPr>
            <p:cNvSpPr>
              <a:spLocks noChangeShapeType="1"/>
            </p:cNvSpPr>
            <p:nvPr/>
          </p:nvSpPr>
          <p:spPr bwMode="auto">
            <a:xfrm>
              <a:off x="3939967" y="3858666"/>
              <a:ext cx="7524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6" name="Group 12">
              <a:extLst>
                <a:ext uri="{FF2B5EF4-FFF2-40B4-BE49-F238E27FC236}">
                  <a16:creationId xmlns:a16="http://schemas.microsoft.com/office/drawing/2014/main" id="{B383951C-712F-5C42-96DB-910B055F2215}"/>
                </a:ext>
              </a:extLst>
            </p:cNvPr>
            <p:cNvGrpSpPr>
              <a:grpSpLocks/>
            </p:cNvGrpSpPr>
            <p:nvPr/>
          </p:nvGrpSpPr>
          <p:grpSpPr bwMode="auto">
            <a:xfrm>
              <a:off x="1866692" y="3441154"/>
              <a:ext cx="2338388" cy="404812"/>
              <a:chOff x="1004" y="1639"/>
              <a:chExt cx="1473" cy="255"/>
            </a:xfrm>
          </p:grpSpPr>
          <p:sp>
            <p:nvSpPr>
              <p:cNvPr id="57" name="Freeform 13">
                <a:extLst>
                  <a:ext uri="{FF2B5EF4-FFF2-40B4-BE49-F238E27FC236}">
                    <a16:creationId xmlns:a16="http://schemas.microsoft.com/office/drawing/2014/main" id="{202E091A-FFE8-DE46-97F4-970D276247E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Text Box 14">
                <a:extLst>
                  <a:ext uri="{FF2B5EF4-FFF2-40B4-BE49-F238E27FC236}">
                    <a16:creationId xmlns:a16="http://schemas.microsoft.com/office/drawing/2014/main" id="{4F745438-67CC-D24F-9CC6-123745B86940}"/>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200.23.18.0/23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7" name="Text Box 23">
              <a:extLst>
                <a:ext uri="{FF2B5EF4-FFF2-40B4-BE49-F238E27FC236}">
                  <a16:creationId xmlns:a16="http://schemas.microsoft.com/office/drawing/2014/main" id="{7C75AA74-8B0F-8B4D-88CF-7C285E4A4295}"/>
                </a:ext>
              </a:extLst>
            </p:cNvPr>
            <p:cNvSpPr txBox="1">
              <a:spLocks noChangeArrowheads="1"/>
            </p:cNvSpPr>
            <p:nvPr/>
          </p:nvSpPr>
          <p:spPr bwMode="auto">
            <a:xfrm>
              <a:off x="1847642" y="32411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1</a:t>
              </a:r>
            </a:p>
          </p:txBody>
        </p:sp>
      </p:grpSp>
      <p:sp>
        <p:nvSpPr>
          <p:cNvPr id="68" name="Freeform 24">
            <a:extLst>
              <a:ext uri="{FF2B5EF4-FFF2-40B4-BE49-F238E27FC236}">
                <a16:creationId xmlns:a16="http://schemas.microsoft.com/office/drawing/2014/main" id="{DA50A5B2-8288-9D48-89B3-3CF0A9EE6426}"/>
              </a:ext>
            </a:extLst>
          </p:cNvPr>
          <p:cNvSpPr>
            <a:spLocks/>
          </p:cNvSpPr>
          <p:nvPr/>
        </p:nvSpPr>
        <p:spPr bwMode="auto">
          <a:xfrm>
            <a:off x="4595605" y="497150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Text Box 25">
            <a:extLst>
              <a:ext uri="{FF2B5EF4-FFF2-40B4-BE49-F238E27FC236}">
                <a16:creationId xmlns:a16="http://schemas.microsoft.com/office/drawing/2014/main" id="{0E511D85-1643-734E-A204-E574E162FB3D}"/>
              </a:ext>
            </a:extLst>
          </p:cNvPr>
          <p:cNvSpPr txBox="1">
            <a:spLocks noChangeArrowheads="1"/>
          </p:cNvSpPr>
          <p:nvPr/>
        </p:nvSpPr>
        <p:spPr bwMode="auto">
          <a:xfrm>
            <a:off x="4895642" y="5346154"/>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ISPs-R-Us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Freeform 26">
            <a:extLst>
              <a:ext uri="{FF2B5EF4-FFF2-40B4-BE49-F238E27FC236}">
                <a16:creationId xmlns:a16="http://schemas.microsoft.com/office/drawing/2014/main" id="{46DEEC4A-E4F9-0942-9D95-69D2C1DC1DCD}"/>
              </a:ext>
            </a:extLst>
          </p:cNvPr>
          <p:cNvSpPr>
            <a:spLocks/>
          </p:cNvSpPr>
          <p:nvPr/>
        </p:nvSpPr>
        <p:spPr bwMode="auto">
          <a:xfrm flipV="1">
            <a:off x="6321217" y="499214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Line 27">
            <a:extLst>
              <a:ext uri="{FF2B5EF4-FFF2-40B4-BE49-F238E27FC236}">
                <a16:creationId xmlns:a16="http://schemas.microsoft.com/office/drawing/2014/main" id="{BC947CB2-0DEF-E44D-BAA9-42758198740F}"/>
              </a:ext>
            </a:extLst>
          </p:cNvPr>
          <p:cNvSpPr>
            <a:spLocks noChangeShapeType="1"/>
          </p:cNvSpPr>
          <p:nvPr/>
        </p:nvSpPr>
        <p:spPr bwMode="auto">
          <a:xfrm>
            <a:off x="4111417" y="5535066"/>
            <a:ext cx="485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Line 28">
            <a:extLst>
              <a:ext uri="{FF2B5EF4-FFF2-40B4-BE49-F238E27FC236}">
                <a16:creationId xmlns:a16="http://schemas.microsoft.com/office/drawing/2014/main" id="{3EA86D83-B0E4-D34A-A87C-4B28A721D097}"/>
              </a:ext>
            </a:extLst>
          </p:cNvPr>
          <p:cNvSpPr>
            <a:spLocks noChangeShapeType="1"/>
          </p:cNvSpPr>
          <p:nvPr/>
        </p:nvSpPr>
        <p:spPr bwMode="auto">
          <a:xfrm flipV="1">
            <a:off x="3959017" y="5601741"/>
            <a:ext cx="6381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Line 29">
            <a:extLst>
              <a:ext uri="{FF2B5EF4-FFF2-40B4-BE49-F238E27FC236}">
                <a16:creationId xmlns:a16="http://schemas.microsoft.com/office/drawing/2014/main" id="{2247A199-0E7A-4C47-AAF1-3B3EA90E97FE}"/>
              </a:ext>
            </a:extLst>
          </p:cNvPr>
          <p:cNvSpPr>
            <a:spLocks noChangeShapeType="1"/>
          </p:cNvSpPr>
          <p:nvPr/>
        </p:nvSpPr>
        <p:spPr bwMode="auto">
          <a:xfrm flipV="1">
            <a:off x="4397167" y="5849391"/>
            <a:ext cx="247650" cy="4095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Text Box 30">
            <a:extLst>
              <a:ext uri="{FF2B5EF4-FFF2-40B4-BE49-F238E27FC236}">
                <a16:creationId xmlns:a16="http://schemas.microsoft.com/office/drawing/2014/main" id="{FDF4E109-9818-F749-8396-00CAAD03F8B7}"/>
              </a:ext>
            </a:extLst>
          </p:cNvPr>
          <p:cNvSpPr txBox="1">
            <a:spLocks noChangeArrowheads="1"/>
          </p:cNvSpPr>
          <p:nvPr/>
        </p:nvSpPr>
        <p:spPr bwMode="auto">
          <a:xfrm>
            <a:off x="6610142" y="5241379"/>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199.31.0.0/16</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31">
            <a:extLst>
              <a:ext uri="{FF2B5EF4-FFF2-40B4-BE49-F238E27FC236}">
                <a16:creationId xmlns:a16="http://schemas.microsoft.com/office/drawing/2014/main" id="{4C6923DB-B2DC-034F-AE1A-78C3B8049E53}"/>
              </a:ext>
            </a:extLst>
          </p:cNvPr>
          <p:cNvGrpSpPr>
            <a:grpSpLocks/>
          </p:cNvGrpSpPr>
          <p:nvPr/>
        </p:nvGrpSpPr>
        <p:grpSpPr bwMode="auto">
          <a:xfrm>
            <a:off x="1885742" y="4031704"/>
            <a:ext cx="2338388" cy="404812"/>
            <a:chOff x="1004" y="1639"/>
            <a:chExt cx="1473" cy="255"/>
          </a:xfrm>
        </p:grpSpPr>
        <p:sp>
          <p:nvSpPr>
            <p:cNvPr id="76" name="Freeform 32">
              <a:extLst>
                <a:ext uri="{FF2B5EF4-FFF2-40B4-BE49-F238E27FC236}">
                  <a16:creationId xmlns:a16="http://schemas.microsoft.com/office/drawing/2014/main"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Text Box 33">
              <a:extLst>
                <a:ext uri="{FF2B5EF4-FFF2-40B4-BE49-F238E27FC236}">
                  <a16:creationId xmlns:a16="http://schemas.microsoft.com/office/drawing/2014/main" id="{F6270561-036D-D141-A5B9-ABC52F684E6F}"/>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200.23.20.0/23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8" name="Text Box 34">
            <a:extLst>
              <a:ext uri="{FF2B5EF4-FFF2-40B4-BE49-F238E27FC236}">
                <a16:creationId xmlns:a16="http://schemas.microsoft.com/office/drawing/2014/main" id="{7BBF307D-51AE-C841-AD14-6D1FE73A0F18}"/>
              </a:ext>
            </a:extLst>
          </p:cNvPr>
          <p:cNvSpPr txBox="1">
            <a:spLocks noChangeArrowheads="1"/>
          </p:cNvSpPr>
          <p:nvPr/>
        </p:nvSpPr>
        <p:spPr bwMode="auto">
          <a:xfrm>
            <a:off x="1866692" y="383167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2</a:t>
            </a:r>
          </a:p>
        </p:txBody>
      </p:sp>
      <p:grpSp>
        <p:nvGrpSpPr>
          <p:cNvPr id="79" name="Group 35">
            <a:extLst>
              <a:ext uri="{FF2B5EF4-FFF2-40B4-BE49-F238E27FC236}">
                <a16:creationId xmlns:a16="http://schemas.microsoft.com/office/drawing/2014/main" id="{8A4F9659-D65C-7D45-9305-FE9BA9437E3A}"/>
              </a:ext>
            </a:extLst>
          </p:cNvPr>
          <p:cNvGrpSpPr>
            <a:grpSpLocks/>
          </p:cNvGrpSpPr>
          <p:nvPr/>
        </p:nvGrpSpPr>
        <p:grpSpPr bwMode="auto">
          <a:xfrm>
            <a:off x="3235117" y="4288879"/>
            <a:ext cx="257175" cy="663575"/>
            <a:chOff x="870" y="2941"/>
            <a:chExt cx="162" cy="418"/>
          </a:xfrm>
        </p:grpSpPr>
        <p:sp>
          <p:nvSpPr>
            <p:cNvPr id="80" name="Text Box 36">
              <a:extLst>
                <a:ext uri="{FF2B5EF4-FFF2-40B4-BE49-F238E27FC236}">
                  <a16:creationId xmlns:a16="http://schemas.microsoft.com/office/drawing/2014/main" id="{856ACC8E-1EAC-4B45-9687-D919315E528A}"/>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Text Box 37">
              <a:extLst>
                <a:ext uri="{FF2B5EF4-FFF2-40B4-BE49-F238E27FC236}">
                  <a16:creationId xmlns:a16="http://schemas.microsoft.com/office/drawing/2014/main" id="{E96A0D03-E033-D946-9D51-BCE9933B7941}"/>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Text Box 38">
              <a:extLst>
                <a:ext uri="{FF2B5EF4-FFF2-40B4-BE49-F238E27FC236}">
                  <a16:creationId xmlns:a16="http://schemas.microsoft.com/office/drawing/2014/main" id="{BD5D13DF-8C67-E648-8A1C-0F7207365CD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39">
            <a:extLst>
              <a:ext uri="{FF2B5EF4-FFF2-40B4-BE49-F238E27FC236}">
                <a16:creationId xmlns:a16="http://schemas.microsoft.com/office/drawing/2014/main" id="{1CA732F1-4ED0-4F45-8CFF-255D799EAD25}"/>
              </a:ext>
            </a:extLst>
          </p:cNvPr>
          <p:cNvGrpSpPr>
            <a:grpSpLocks/>
          </p:cNvGrpSpPr>
          <p:nvPr/>
        </p:nvGrpSpPr>
        <p:grpSpPr bwMode="auto">
          <a:xfrm>
            <a:off x="4263817" y="3993604"/>
            <a:ext cx="257175" cy="663575"/>
            <a:chOff x="870" y="2941"/>
            <a:chExt cx="162" cy="418"/>
          </a:xfrm>
        </p:grpSpPr>
        <p:sp>
          <p:nvSpPr>
            <p:cNvPr id="84" name="Text Box 40">
              <a:extLst>
                <a:ext uri="{FF2B5EF4-FFF2-40B4-BE49-F238E27FC236}">
                  <a16:creationId xmlns:a16="http://schemas.microsoft.com/office/drawing/2014/main" id="{CA317B14-5E59-2749-93F3-DE759F1E87C2}"/>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Text Box 41">
              <a:extLst>
                <a:ext uri="{FF2B5EF4-FFF2-40B4-BE49-F238E27FC236}">
                  <a16:creationId xmlns:a16="http://schemas.microsoft.com/office/drawing/2014/main" id="{0385CAA6-35F8-B54E-BEBB-87DBE85D705D}"/>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Text Box 42">
              <a:extLst>
                <a:ext uri="{FF2B5EF4-FFF2-40B4-BE49-F238E27FC236}">
                  <a16:creationId xmlns:a16="http://schemas.microsoft.com/office/drawing/2014/main" id="{D876D364-B8AB-884C-B605-DAF37D8F3F5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741737" y="1253772"/>
            <a:ext cx="110027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0"/>
              </a:spcBef>
              <a:spcAft>
                <a:spcPct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Organization 1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moves from Fly-By-Night-ISP to ISPs-R-Us</a:t>
            </a:r>
          </a:p>
          <a:p>
            <a:pPr marL="342900" marR="0" lvl="0" indent="-342900" algn="l" defTabSz="914400" rtl="0" eaLnBrk="0" fontAlgn="base" latinLnBrk="0" hangingPunct="0">
              <a:lnSpc>
                <a:spcPct val="100000"/>
              </a:lnSpc>
              <a:spcBef>
                <a:spcPct val="0"/>
              </a:spcBef>
              <a:spcAft>
                <a:spcPct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ISPs-R-Us now advertises a more specific route to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Organization 1</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6">
            <a:extLst>
              <a:ext uri="{FF2B5EF4-FFF2-40B4-BE49-F238E27FC236}">
                <a16:creationId xmlns:a16="http://schemas.microsoft.com/office/drawing/2014/main" id="{16029FA6-37C7-AB4D-A59B-945173A1BE9B}"/>
              </a:ext>
            </a:extLst>
          </p:cNvPr>
          <p:cNvSpPr>
            <a:spLocks noChangeShapeType="1"/>
          </p:cNvSpPr>
          <p:nvPr/>
        </p:nvSpPr>
        <p:spPr bwMode="auto">
          <a:xfrm flipV="1">
            <a:off x="4303322" y="5787297"/>
            <a:ext cx="333375" cy="247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2" name="Group 1">
            <a:extLst>
              <a:ext uri="{FF2B5EF4-FFF2-40B4-BE49-F238E27FC236}">
                <a16:creationId xmlns:a16="http://schemas.microsoft.com/office/drawing/2014/main" id="{D124712F-55B8-914D-A727-D85A618B3B5F}"/>
              </a:ext>
            </a:extLst>
          </p:cNvPr>
          <p:cNvGrpSpPr/>
          <p:nvPr/>
        </p:nvGrpSpPr>
        <p:grpSpPr>
          <a:xfrm>
            <a:off x="2073587" y="5735794"/>
            <a:ext cx="2342448" cy="619828"/>
            <a:chOff x="2073587" y="5735794"/>
            <a:chExt cx="2342448" cy="619828"/>
          </a:xfrm>
        </p:grpSpPr>
        <p:grpSp>
          <p:nvGrpSpPr>
            <p:cNvPr id="46" name="Group 13">
              <a:extLst>
                <a:ext uri="{FF2B5EF4-FFF2-40B4-BE49-F238E27FC236}">
                  <a16:creationId xmlns:a16="http://schemas.microsoft.com/office/drawing/2014/main" id="{ABF1EEF6-F03D-8E48-9B4F-9694AA09D3F1}"/>
                </a:ext>
              </a:extLst>
            </p:cNvPr>
            <p:cNvGrpSpPr>
              <a:grpSpLocks/>
            </p:cNvGrpSpPr>
            <p:nvPr/>
          </p:nvGrpSpPr>
          <p:grpSpPr bwMode="auto">
            <a:xfrm>
              <a:off x="2077647" y="5950810"/>
              <a:ext cx="2338388" cy="404812"/>
              <a:chOff x="1004" y="1639"/>
              <a:chExt cx="1473" cy="255"/>
            </a:xfrm>
          </p:grpSpPr>
          <p:sp>
            <p:nvSpPr>
              <p:cNvPr id="88" name="Freeform 14">
                <a:extLst>
                  <a:ext uri="{FF2B5EF4-FFF2-40B4-BE49-F238E27FC236}">
                    <a16:creationId xmlns:a16="http://schemas.microsoft.com/office/drawing/2014/main" id="{88BD7968-23EA-EF4B-BBA8-48B02212019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 Box 15">
                <a:extLst>
                  <a:ext uri="{FF2B5EF4-FFF2-40B4-BE49-F238E27FC236}">
                    <a16:creationId xmlns:a16="http://schemas.microsoft.com/office/drawing/2014/main" id="{2EC519CF-1876-9247-BF14-91A552F9302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200.23.18.0/23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0" name="Text Box 24">
              <a:extLst>
                <a:ext uri="{FF2B5EF4-FFF2-40B4-BE49-F238E27FC236}">
                  <a16:creationId xmlns:a16="http://schemas.microsoft.com/office/drawing/2014/main" id="{354BE1BC-E9EF-404B-ACF3-655B1338290D}"/>
                </a:ext>
              </a:extLst>
            </p:cNvPr>
            <p:cNvSpPr txBox="1">
              <a:spLocks noChangeArrowheads="1"/>
            </p:cNvSpPr>
            <p:nvPr/>
          </p:nvSpPr>
          <p:spPr bwMode="auto">
            <a:xfrm>
              <a:off x="2073587" y="573579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1</a:t>
              </a:r>
            </a:p>
          </p:txBody>
        </p:sp>
      </p:grpSp>
      <p:sp>
        <p:nvSpPr>
          <p:cNvPr id="91" name="Text Box 31">
            <a:extLst>
              <a:ext uri="{FF2B5EF4-FFF2-40B4-BE49-F238E27FC236}">
                <a16:creationId xmlns:a16="http://schemas.microsoft.com/office/drawing/2014/main" id="{64C2BB30-AFAC-2341-97EB-7F0AF3F05F3D}"/>
              </a:ext>
            </a:extLst>
          </p:cNvPr>
          <p:cNvSpPr txBox="1">
            <a:spLocks noChangeArrowheads="1"/>
          </p:cNvSpPr>
          <p:nvPr/>
        </p:nvSpPr>
        <p:spPr bwMode="auto">
          <a:xfrm>
            <a:off x="6580161" y="6089469"/>
            <a:ext cx="17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 </a:t>
            </a:r>
            <a:r>
              <a:rPr kumimoji="0" lang="en-US" altLang="en-US" sz="1400" b="0" i="0" u="sng"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200.23.18.0/23</a:t>
            </a:r>
            <a:r>
              <a:rPr kumimoji="0" lang="ja-JP"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2" name="Slide Number Placeholder 3">
            <a:extLst>
              <a:ext uri="{FF2B5EF4-FFF2-40B4-BE49-F238E27FC236}">
                <a16:creationId xmlns:a16="http://schemas.microsoft.com/office/drawing/2014/main" id="{7EDAE62B-AFB0-584C-9FD0-8C52EC351D5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36</a:t>
            </a:fld>
            <a:endParaRPr lang="en-US" dirty="0"/>
          </a:p>
        </p:txBody>
      </p:sp>
    </p:spTree>
    <p:extLst>
      <p:ext uri="{BB962C8B-B14F-4D97-AF65-F5344CB8AC3E}">
        <p14:creationId xmlns:p14="http://schemas.microsoft.com/office/powerpoint/2010/main" val="145071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dissolve">
                                      <p:cBhvr>
                                        <p:cTn id="1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7" y="281163"/>
            <a:ext cx="11078981" cy="1067951"/>
          </a:xfrm>
        </p:spPr>
        <p:txBody>
          <a:bodyPr>
            <a:normAutofit fontScale="90000"/>
          </a:bodyPr>
          <a:lstStyle/>
          <a:p>
            <a:r>
              <a:rPr lang="en-US" altLang="en-US" sz="4900" dirty="0">
                <a:ea typeface="ＭＳ Ｐゴシック" panose="020B0600070205080204" pitchFamily="34" charset="-128"/>
              </a:rPr>
              <a:t>Hierarchical addressing</a:t>
            </a:r>
            <a:r>
              <a:rPr lang="en-US" altLang="en-US" sz="4800" dirty="0">
                <a:ea typeface="ＭＳ Ｐゴシック" panose="020B0600070205080204" pitchFamily="34" charset="-128"/>
              </a:rPr>
              <a:t>: </a:t>
            </a:r>
            <a:r>
              <a:rPr lang="en-US" sz="4800" dirty="0"/>
              <a:t>more specific routes</a:t>
            </a:r>
          </a:p>
        </p:txBody>
      </p:sp>
      <p:sp>
        <p:nvSpPr>
          <p:cNvPr id="47" name="Freeform 3">
            <a:extLst>
              <a:ext uri="{FF2B5EF4-FFF2-40B4-BE49-F238E27FC236}">
                <a16:creationId xmlns:a16="http://schemas.microsoft.com/office/drawing/2014/main" id="{ECD79FEE-92ED-364B-BADE-7317008B7D35}"/>
              </a:ext>
            </a:extLst>
          </p:cNvPr>
          <p:cNvSpPr>
            <a:spLocks/>
          </p:cNvSpPr>
          <p:nvPr/>
        </p:nvSpPr>
        <p:spPr bwMode="auto">
          <a:xfrm>
            <a:off x="6254542" y="421109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Line 4">
            <a:extLst>
              <a:ext uri="{FF2B5EF4-FFF2-40B4-BE49-F238E27FC236}">
                <a16:creationId xmlns:a16="http://schemas.microsoft.com/office/drawing/2014/main" id="{5660B4B5-3D1B-9942-A9F7-D7028E81C2F7}"/>
              </a:ext>
            </a:extLst>
          </p:cNvPr>
          <p:cNvSpPr>
            <a:spLocks noChangeShapeType="1"/>
          </p:cNvSpPr>
          <p:nvPr/>
        </p:nvSpPr>
        <p:spPr bwMode="auto">
          <a:xfrm flipV="1">
            <a:off x="3911392" y="4487316"/>
            <a:ext cx="89535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Line 6">
            <a:extLst>
              <a:ext uri="{FF2B5EF4-FFF2-40B4-BE49-F238E27FC236}">
                <a16:creationId xmlns:a16="http://schemas.microsoft.com/office/drawing/2014/main" id="{8855D4C4-647C-B14D-9922-08C03455DC78}"/>
              </a:ext>
            </a:extLst>
          </p:cNvPr>
          <p:cNvSpPr>
            <a:spLocks noChangeShapeType="1"/>
          </p:cNvSpPr>
          <p:nvPr/>
        </p:nvSpPr>
        <p:spPr bwMode="auto">
          <a:xfrm>
            <a:off x="4006642" y="3077616"/>
            <a:ext cx="847725" cy="7620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Freeform 7">
            <a:extLst>
              <a:ext uri="{FF2B5EF4-FFF2-40B4-BE49-F238E27FC236}">
                <a16:creationId xmlns:a16="http://schemas.microsoft.com/office/drawing/2014/main" id="{71312ED7-148A-0445-9371-61B4C77BD501}"/>
              </a:ext>
            </a:extLst>
          </p:cNvPr>
          <p:cNvSpPr>
            <a:spLocks/>
          </p:cNvSpPr>
          <p:nvPr/>
        </p:nvSpPr>
        <p:spPr bwMode="auto">
          <a:xfrm>
            <a:off x="4652755" y="365705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Text Box 8">
            <a:extLst>
              <a:ext uri="{FF2B5EF4-FFF2-40B4-BE49-F238E27FC236}">
                <a16:creationId xmlns:a16="http://schemas.microsoft.com/office/drawing/2014/main" id="{13F7F820-B18A-E847-AD7E-846731E21C81}"/>
              </a:ext>
            </a:extLst>
          </p:cNvPr>
          <p:cNvSpPr txBox="1">
            <a:spLocks noChangeArrowheads="1"/>
          </p:cNvSpPr>
          <p:nvPr/>
        </p:nvSpPr>
        <p:spPr bwMode="auto">
          <a:xfrm>
            <a:off x="6486317" y="3384004"/>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200.23.16.0/20</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3" name="Group 9">
            <a:extLst>
              <a:ext uri="{FF2B5EF4-FFF2-40B4-BE49-F238E27FC236}">
                <a16:creationId xmlns:a16="http://schemas.microsoft.com/office/drawing/2014/main" id="{23482FB4-0876-3946-8B6B-B6AAECACCC51}"/>
              </a:ext>
            </a:extLst>
          </p:cNvPr>
          <p:cNvGrpSpPr>
            <a:grpSpLocks/>
          </p:cNvGrpSpPr>
          <p:nvPr/>
        </p:nvGrpSpPr>
        <p:grpSpPr bwMode="auto">
          <a:xfrm>
            <a:off x="1838117" y="2850604"/>
            <a:ext cx="2338388" cy="404812"/>
            <a:chOff x="1004" y="1639"/>
            <a:chExt cx="1473" cy="255"/>
          </a:xfrm>
        </p:grpSpPr>
        <p:sp>
          <p:nvSpPr>
            <p:cNvPr id="54" name="Freeform 10">
              <a:extLst>
                <a:ext uri="{FF2B5EF4-FFF2-40B4-BE49-F238E27FC236}">
                  <a16:creationId xmlns:a16="http://schemas.microsoft.com/office/drawing/2014/main"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Text Box 11">
              <a:extLst>
                <a:ext uri="{FF2B5EF4-FFF2-40B4-BE49-F238E27FC236}">
                  <a16:creationId xmlns:a16="http://schemas.microsoft.com/office/drawing/2014/main" id="{479C3E9A-D072-0A44-BFA8-7F41473A99D8}"/>
                </a:ext>
              </a:extLst>
            </p:cNvPr>
            <p:cNvSpPr txBox="1">
              <a:spLocks noChangeArrowheads="1"/>
            </p:cNvSpPr>
            <p:nvPr/>
          </p:nvSpPr>
          <p:spPr bwMode="auto">
            <a:xfrm>
              <a:off x="1226" y="1664"/>
              <a:ext cx="970" cy="2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9" name="Group 15">
            <a:extLst>
              <a:ext uri="{FF2B5EF4-FFF2-40B4-BE49-F238E27FC236}">
                <a16:creationId xmlns:a16="http://schemas.microsoft.com/office/drawing/2014/main" id="{5057D694-4770-1E47-9F1B-BD44CF4E06D9}"/>
              </a:ext>
            </a:extLst>
          </p:cNvPr>
          <p:cNvGrpSpPr>
            <a:grpSpLocks/>
          </p:cNvGrpSpPr>
          <p:nvPr/>
        </p:nvGrpSpPr>
        <p:grpSpPr bwMode="auto">
          <a:xfrm>
            <a:off x="1780967" y="4860379"/>
            <a:ext cx="2338388" cy="404812"/>
            <a:chOff x="1004" y="1639"/>
            <a:chExt cx="1473" cy="255"/>
          </a:xfrm>
        </p:grpSpPr>
        <p:sp>
          <p:nvSpPr>
            <p:cNvPr id="60" name="Freeform 16">
              <a:extLst>
                <a:ext uri="{FF2B5EF4-FFF2-40B4-BE49-F238E27FC236}">
                  <a16:creationId xmlns:a16="http://schemas.microsoft.com/office/drawing/2014/main"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1" name="Text Box 17">
              <a:extLst>
                <a:ext uri="{FF2B5EF4-FFF2-40B4-BE49-F238E27FC236}">
                  <a16:creationId xmlns:a16="http://schemas.microsoft.com/office/drawing/2014/main" id="{A065852F-7DDA-B44F-8E9C-52064BDFA91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200.23.30.0/23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Text Box 18">
            <a:extLst>
              <a:ext uri="{FF2B5EF4-FFF2-40B4-BE49-F238E27FC236}">
                <a16:creationId xmlns:a16="http://schemas.microsoft.com/office/drawing/2014/main" id="{B97CFD2D-9478-1F42-BD6D-A57188386EBA}"/>
              </a:ext>
            </a:extLst>
          </p:cNvPr>
          <p:cNvSpPr txBox="1">
            <a:spLocks noChangeArrowheads="1"/>
          </p:cNvSpPr>
          <p:nvPr/>
        </p:nvSpPr>
        <p:spPr bwMode="auto">
          <a:xfrm>
            <a:off x="4686092" y="4088854"/>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Fly-By-Night-ISP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3" name="Freeform 19">
            <a:extLst>
              <a:ext uri="{FF2B5EF4-FFF2-40B4-BE49-F238E27FC236}">
                <a16:creationId xmlns:a16="http://schemas.microsoft.com/office/drawing/2014/main" id="{5B640850-7414-DA40-A0C3-62F09225F74C}"/>
              </a:ext>
            </a:extLst>
          </p:cNvPr>
          <p:cNvSpPr>
            <a:spLocks/>
          </p:cNvSpPr>
          <p:nvPr/>
        </p:nvSpPr>
        <p:spPr bwMode="auto">
          <a:xfrm>
            <a:off x="8248442" y="318556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Text Box 20">
            <a:extLst>
              <a:ext uri="{FF2B5EF4-FFF2-40B4-BE49-F238E27FC236}">
                <a16:creationId xmlns:a16="http://schemas.microsoft.com/office/drawing/2014/main" id="{18E6B3A0-A9B2-6541-9755-03069812C8AA}"/>
              </a:ext>
            </a:extLst>
          </p:cNvPr>
          <p:cNvSpPr txBox="1">
            <a:spLocks noChangeArrowheads="1"/>
          </p:cNvSpPr>
          <p:nvPr/>
        </p:nvSpPr>
        <p:spPr bwMode="auto">
          <a:xfrm>
            <a:off x="1838117" y="25934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0</a:t>
            </a:r>
          </a:p>
        </p:txBody>
      </p:sp>
      <p:sp>
        <p:nvSpPr>
          <p:cNvPr id="65" name="Text Box 21">
            <a:extLst>
              <a:ext uri="{FF2B5EF4-FFF2-40B4-BE49-F238E27FC236}">
                <a16:creationId xmlns:a16="http://schemas.microsoft.com/office/drawing/2014/main" id="{7ED2E79C-4EA2-DF46-850E-87C1B539109F}"/>
              </a:ext>
            </a:extLst>
          </p:cNvPr>
          <p:cNvSpPr txBox="1">
            <a:spLocks noChangeArrowheads="1"/>
          </p:cNvSpPr>
          <p:nvPr/>
        </p:nvSpPr>
        <p:spPr bwMode="auto">
          <a:xfrm>
            <a:off x="1866692" y="460320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7</a:t>
            </a:r>
          </a:p>
        </p:txBody>
      </p:sp>
      <p:sp>
        <p:nvSpPr>
          <p:cNvPr id="66" name="Text Box 22">
            <a:extLst>
              <a:ext uri="{FF2B5EF4-FFF2-40B4-BE49-F238E27FC236}">
                <a16:creationId xmlns:a16="http://schemas.microsoft.com/office/drawing/2014/main" id="{5C4A224A-3B90-CE4F-80C5-151CE7A1FC32}"/>
              </a:ext>
            </a:extLst>
          </p:cNvPr>
          <p:cNvSpPr txBox="1">
            <a:spLocks noChangeArrowheads="1"/>
          </p:cNvSpPr>
          <p:nvPr/>
        </p:nvSpPr>
        <p:spPr bwMode="auto">
          <a:xfrm>
            <a:off x="8486567" y="4412704"/>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Internet</a:t>
            </a:r>
          </a:p>
        </p:txBody>
      </p:sp>
      <p:sp>
        <p:nvSpPr>
          <p:cNvPr id="68" name="Freeform 24">
            <a:extLst>
              <a:ext uri="{FF2B5EF4-FFF2-40B4-BE49-F238E27FC236}">
                <a16:creationId xmlns:a16="http://schemas.microsoft.com/office/drawing/2014/main" id="{DA50A5B2-8288-9D48-89B3-3CF0A9EE6426}"/>
              </a:ext>
            </a:extLst>
          </p:cNvPr>
          <p:cNvSpPr>
            <a:spLocks/>
          </p:cNvSpPr>
          <p:nvPr/>
        </p:nvSpPr>
        <p:spPr bwMode="auto">
          <a:xfrm>
            <a:off x="4595605" y="497150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Text Box 25">
            <a:extLst>
              <a:ext uri="{FF2B5EF4-FFF2-40B4-BE49-F238E27FC236}">
                <a16:creationId xmlns:a16="http://schemas.microsoft.com/office/drawing/2014/main" id="{0E511D85-1643-734E-A204-E574E162FB3D}"/>
              </a:ext>
            </a:extLst>
          </p:cNvPr>
          <p:cNvSpPr txBox="1">
            <a:spLocks noChangeArrowheads="1"/>
          </p:cNvSpPr>
          <p:nvPr/>
        </p:nvSpPr>
        <p:spPr bwMode="auto">
          <a:xfrm>
            <a:off x="4895642" y="5346154"/>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ISPs-R-Us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Freeform 26">
            <a:extLst>
              <a:ext uri="{FF2B5EF4-FFF2-40B4-BE49-F238E27FC236}">
                <a16:creationId xmlns:a16="http://schemas.microsoft.com/office/drawing/2014/main" id="{46DEEC4A-E4F9-0942-9D95-69D2C1DC1DCD}"/>
              </a:ext>
            </a:extLst>
          </p:cNvPr>
          <p:cNvSpPr>
            <a:spLocks/>
          </p:cNvSpPr>
          <p:nvPr/>
        </p:nvSpPr>
        <p:spPr bwMode="auto">
          <a:xfrm flipV="1">
            <a:off x="6321217" y="499214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Line 27">
            <a:extLst>
              <a:ext uri="{FF2B5EF4-FFF2-40B4-BE49-F238E27FC236}">
                <a16:creationId xmlns:a16="http://schemas.microsoft.com/office/drawing/2014/main" id="{BC947CB2-0DEF-E44D-BAA9-42758198740F}"/>
              </a:ext>
            </a:extLst>
          </p:cNvPr>
          <p:cNvSpPr>
            <a:spLocks noChangeShapeType="1"/>
          </p:cNvSpPr>
          <p:nvPr/>
        </p:nvSpPr>
        <p:spPr bwMode="auto">
          <a:xfrm>
            <a:off x="4111417" y="5535066"/>
            <a:ext cx="485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Line 28">
            <a:extLst>
              <a:ext uri="{FF2B5EF4-FFF2-40B4-BE49-F238E27FC236}">
                <a16:creationId xmlns:a16="http://schemas.microsoft.com/office/drawing/2014/main" id="{3EA86D83-B0E4-D34A-A87C-4B28A721D097}"/>
              </a:ext>
            </a:extLst>
          </p:cNvPr>
          <p:cNvSpPr>
            <a:spLocks noChangeShapeType="1"/>
          </p:cNvSpPr>
          <p:nvPr/>
        </p:nvSpPr>
        <p:spPr bwMode="auto">
          <a:xfrm flipV="1">
            <a:off x="3959017" y="5601741"/>
            <a:ext cx="6381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Line 29">
            <a:extLst>
              <a:ext uri="{FF2B5EF4-FFF2-40B4-BE49-F238E27FC236}">
                <a16:creationId xmlns:a16="http://schemas.microsoft.com/office/drawing/2014/main" id="{2247A199-0E7A-4C47-AAF1-3B3EA90E97FE}"/>
              </a:ext>
            </a:extLst>
          </p:cNvPr>
          <p:cNvSpPr>
            <a:spLocks noChangeShapeType="1"/>
          </p:cNvSpPr>
          <p:nvPr/>
        </p:nvSpPr>
        <p:spPr bwMode="auto">
          <a:xfrm flipV="1">
            <a:off x="4397167" y="5849391"/>
            <a:ext cx="247650" cy="4095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Text Box 30">
            <a:extLst>
              <a:ext uri="{FF2B5EF4-FFF2-40B4-BE49-F238E27FC236}">
                <a16:creationId xmlns:a16="http://schemas.microsoft.com/office/drawing/2014/main" id="{FDF4E109-9818-F749-8396-00CAAD03F8B7}"/>
              </a:ext>
            </a:extLst>
          </p:cNvPr>
          <p:cNvSpPr txBox="1">
            <a:spLocks noChangeArrowheads="1"/>
          </p:cNvSpPr>
          <p:nvPr/>
        </p:nvSpPr>
        <p:spPr bwMode="auto">
          <a:xfrm>
            <a:off x="6610142" y="5241379"/>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199.31.0.0/16</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31">
            <a:extLst>
              <a:ext uri="{FF2B5EF4-FFF2-40B4-BE49-F238E27FC236}">
                <a16:creationId xmlns:a16="http://schemas.microsoft.com/office/drawing/2014/main" id="{4C6923DB-B2DC-034F-AE1A-78C3B8049E53}"/>
              </a:ext>
            </a:extLst>
          </p:cNvPr>
          <p:cNvGrpSpPr>
            <a:grpSpLocks/>
          </p:cNvGrpSpPr>
          <p:nvPr/>
        </p:nvGrpSpPr>
        <p:grpSpPr bwMode="auto">
          <a:xfrm>
            <a:off x="1885742" y="4031704"/>
            <a:ext cx="2338388" cy="404812"/>
            <a:chOff x="1004" y="1639"/>
            <a:chExt cx="1473" cy="255"/>
          </a:xfrm>
        </p:grpSpPr>
        <p:sp>
          <p:nvSpPr>
            <p:cNvPr id="76" name="Freeform 32">
              <a:extLst>
                <a:ext uri="{FF2B5EF4-FFF2-40B4-BE49-F238E27FC236}">
                  <a16:creationId xmlns:a16="http://schemas.microsoft.com/office/drawing/2014/main"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Text Box 33">
              <a:extLst>
                <a:ext uri="{FF2B5EF4-FFF2-40B4-BE49-F238E27FC236}">
                  <a16:creationId xmlns:a16="http://schemas.microsoft.com/office/drawing/2014/main" id="{F6270561-036D-D141-A5B9-ABC52F684E6F}"/>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200.23.20.0/23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8" name="Text Box 34">
            <a:extLst>
              <a:ext uri="{FF2B5EF4-FFF2-40B4-BE49-F238E27FC236}">
                <a16:creationId xmlns:a16="http://schemas.microsoft.com/office/drawing/2014/main" id="{7BBF307D-51AE-C841-AD14-6D1FE73A0F18}"/>
              </a:ext>
            </a:extLst>
          </p:cNvPr>
          <p:cNvSpPr txBox="1">
            <a:spLocks noChangeArrowheads="1"/>
          </p:cNvSpPr>
          <p:nvPr/>
        </p:nvSpPr>
        <p:spPr bwMode="auto">
          <a:xfrm>
            <a:off x="1866692" y="383167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2</a:t>
            </a:r>
          </a:p>
        </p:txBody>
      </p:sp>
      <p:grpSp>
        <p:nvGrpSpPr>
          <p:cNvPr id="79" name="Group 35">
            <a:extLst>
              <a:ext uri="{FF2B5EF4-FFF2-40B4-BE49-F238E27FC236}">
                <a16:creationId xmlns:a16="http://schemas.microsoft.com/office/drawing/2014/main" id="{8A4F9659-D65C-7D45-9305-FE9BA9437E3A}"/>
              </a:ext>
            </a:extLst>
          </p:cNvPr>
          <p:cNvGrpSpPr>
            <a:grpSpLocks/>
          </p:cNvGrpSpPr>
          <p:nvPr/>
        </p:nvGrpSpPr>
        <p:grpSpPr bwMode="auto">
          <a:xfrm>
            <a:off x="3235117" y="4288879"/>
            <a:ext cx="257175" cy="663575"/>
            <a:chOff x="870" y="2941"/>
            <a:chExt cx="162" cy="418"/>
          </a:xfrm>
        </p:grpSpPr>
        <p:sp>
          <p:nvSpPr>
            <p:cNvPr id="80" name="Text Box 36">
              <a:extLst>
                <a:ext uri="{FF2B5EF4-FFF2-40B4-BE49-F238E27FC236}">
                  <a16:creationId xmlns:a16="http://schemas.microsoft.com/office/drawing/2014/main" id="{856ACC8E-1EAC-4B45-9687-D919315E528A}"/>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Text Box 37">
              <a:extLst>
                <a:ext uri="{FF2B5EF4-FFF2-40B4-BE49-F238E27FC236}">
                  <a16:creationId xmlns:a16="http://schemas.microsoft.com/office/drawing/2014/main" id="{E96A0D03-E033-D946-9D51-BCE9933B7941}"/>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Text Box 38">
              <a:extLst>
                <a:ext uri="{FF2B5EF4-FFF2-40B4-BE49-F238E27FC236}">
                  <a16:creationId xmlns:a16="http://schemas.microsoft.com/office/drawing/2014/main" id="{BD5D13DF-8C67-E648-8A1C-0F7207365CD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39">
            <a:extLst>
              <a:ext uri="{FF2B5EF4-FFF2-40B4-BE49-F238E27FC236}">
                <a16:creationId xmlns:a16="http://schemas.microsoft.com/office/drawing/2014/main" id="{1CA732F1-4ED0-4F45-8CFF-255D799EAD25}"/>
              </a:ext>
            </a:extLst>
          </p:cNvPr>
          <p:cNvGrpSpPr>
            <a:grpSpLocks/>
          </p:cNvGrpSpPr>
          <p:nvPr/>
        </p:nvGrpSpPr>
        <p:grpSpPr bwMode="auto">
          <a:xfrm>
            <a:off x="4263817" y="3993604"/>
            <a:ext cx="257175" cy="663575"/>
            <a:chOff x="870" y="2941"/>
            <a:chExt cx="162" cy="418"/>
          </a:xfrm>
        </p:grpSpPr>
        <p:sp>
          <p:nvSpPr>
            <p:cNvPr id="84" name="Text Box 40">
              <a:extLst>
                <a:ext uri="{FF2B5EF4-FFF2-40B4-BE49-F238E27FC236}">
                  <a16:creationId xmlns:a16="http://schemas.microsoft.com/office/drawing/2014/main" id="{CA317B14-5E59-2749-93F3-DE759F1E87C2}"/>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Text Box 41">
              <a:extLst>
                <a:ext uri="{FF2B5EF4-FFF2-40B4-BE49-F238E27FC236}">
                  <a16:creationId xmlns:a16="http://schemas.microsoft.com/office/drawing/2014/main" id="{0385CAA6-35F8-B54E-BEBB-87DBE85D705D}"/>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Text Box 42">
              <a:extLst>
                <a:ext uri="{FF2B5EF4-FFF2-40B4-BE49-F238E27FC236}">
                  <a16:creationId xmlns:a16="http://schemas.microsoft.com/office/drawing/2014/main" id="{D876D364-B8AB-884C-B605-DAF37D8F3F5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7" name="Text Box 43">
            <a:extLst>
              <a:ext uri="{FF2B5EF4-FFF2-40B4-BE49-F238E27FC236}">
                <a16:creationId xmlns:a16="http://schemas.microsoft.com/office/drawing/2014/main" id="{CEC375CB-DDD1-C54F-9D87-9C4EC7FCBCCD}"/>
              </a:ext>
            </a:extLst>
          </p:cNvPr>
          <p:cNvSpPr txBox="1">
            <a:spLocks noChangeArrowheads="1"/>
          </p:cNvSpPr>
          <p:nvPr/>
        </p:nvSpPr>
        <p:spPr bwMode="auto">
          <a:xfrm>
            <a:off x="741737" y="1253772"/>
            <a:ext cx="110027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0"/>
              </a:spcBef>
              <a:spcAft>
                <a:spcPct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Organization 1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moves from Fly-By-Night-ISP to ISPs-R-Us</a:t>
            </a:r>
          </a:p>
          <a:p>
            <a:pPr marL="342900" marR="0" lvl="0" indent="-342900" algn="l" defTabSz="914400" rtl="0" eaLnBrk="0" fontAlgn="base" latinLnBrk="0" hangingPunct="0">
              <a:lnSpc>
                <a:spcPct val="100000"/>
              </a:lnSpc>
              <a:spcBef>
                <a:spcPct val="0"/>
              </a:spcBef>
              <a:spcAft>
                <a:spcPct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ISPs-R-Us now advertises a more specific route to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Organization 1</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6">
            <a:extLst>
              <a:ext uri="{FF2B5EF4-FFF2-40B4-BE49-F238E27FC236}">
                <a16:creationId xmlns:a16="http://schemas.microsoft.com/office/drawing/2014/main" id="{16029FA6-37C7-AB4D-A59B-945173A1BE9B}"/>
              </a:ext>
            </a:extLst>
          </p:cNvPr>
          <p:cNvSpPr>
            <a:spLocks noChangeShapeType="1"/>
          </p:cNvSpPr>
          <p:nvPr/>
        </p:nvSpPr>
        <p:spPr bwMode="auto">
          <a:xfrm flipV="1">
            <a:off x="4303322" y="5787297"/>
            <a:ext cx="333375" cy="247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2" name="Group 1">
            <a:extLst>
              <a:ext uri="{FF2B5EF4-FFF2-40B4-BE49-F238E27FC236}">
                <a16:creationId xmlns:a16="http://schemas.microsoft.com/office/drawing/2014/main" id="{D124712F-55B8-914D-A727-D85A618B3B5F}"/>
              </a:ext>
            </a:extLst>
          </p:cNvPr>
          <p:cNvGrpSpPr/>
          <p:nvPr/>
        </p:nvGrpSpPr>
        <p:grpSpPr>
          <a:xfrm>
            <a:off x="2073587" y="5735794"/>
            <a:ext cx="2342448" cy="619828"/>
            <a:chOff x="2073587" y="5735794"/>
            <a:chExt cx="2342448" cy="619828"/>
          </a:xfrm>
        </p:grpSpPr>
        <p:grpSp>
          <p:nvGrpSpPr>
            <p:cNvPr id="46" name="Group 13">
              <a:extLst>
                <a:ext uri="{FF2B5EF4-FFF2-40B4-BE49-F238E27FC236}">
                  <a16:creationId xmlns:a16="http://schemas.microsoft.com/office/drawing/2014/main" id="{ABF1EEF6-F03D-8E48-9B4F-9694AA09D3F1}"/>
                </a:ext>
              </a:extLst>
            </p:cNvPr>
            <p:cNvGrpSpPr>
              <a:grpSpLocks/>
            </p:cNvGrpSpPr>
            <p:nvPr/>
          </p:nvGrpSpPr>
          <p:grpSpPr bwMode="auto">
            <a:xfrm>
              <a:off x="2077647" y="5950810"/>
              <a:ext cx="2338388" cy="404812"/>
              <a:chOff x="1004" y="1639"/>
              <a:chExt cx="1473" cy="255"/>
            </a:xfrm>
          </p:grpSpPr>
          <p:sp>
            <p:nvSpPr>
              <p:cNvPr id="88" name="Freeform 14">
                <a:extLst>
                  <a:ext uri="{FF2B5EF4-FFF2-40B4-BE49-F238E27FC236}">
                    <a16:creationId xmlns:a16="http://schemas.microsoft.com/office/drawing/2014/main" id="{88BD7968-23EA-EF4B-BBA8-48B02212019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 Box 15">
                <a:extLst>
                  <a:ext uri="{FF2B5EF4-FFF2-40B4-BE49-F238E27FC236}">
                    <a16:creationId xmlns:a16="http://schemas.microsoft.com/office/drawing/2014/main" id="{2EC519CF-1876-9247-BF14-91A552F9302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200.23.18.0/23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0" name="Text Box 24">
              <a:extLst>
                <a:ext uri="{FF2B5EF4-FFF2-40B4-BE49-F238E27FC236}">
                  <a16:creationId xmlns:a16="http://schemas.microsoft.com/office/drawing/2014/main" id="{354BE1BC-E9EF-404B-ACF3-655B1338290D}"/>
                </a:ext>
              </a:extLst>
            </p:cNvPr>
            <p:cNvSpPr txBox="1">
              <a:spLocks noChangeArrowheads="1"/>
            </p:cNvSpPr>
            <p:nvPr/>
          </p:nvSpPr>
          <p:spPr bwMode="auto">
            <a:xfrm>
              <a:off x="2073587" y="573579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1</a:t>
              </a:r>
            </a:p>
          </p:txBody>
        </p:sp>
      </p:grpSp>
      <p:sp>
        <p:nvSpPr>
          <p:cNvPr id="91" name="Text Box 31">
            <a:extLst>
              <a:ext uri="{FF2B5EF4-FFF2-40B4-BE49-F238E27FC236}">
                <a16:creationId xmlns:a16="http://schemas.microsoft.com/office/drawing/2014/main" id="{64C2BB30-AFAC-2341-97EB-7F0AF3F05F3D}"/>
              </a:ext>
            </a:extLst>
          </p:cNvPr>
          <p:cNvSpPr txBox="1">
            <a:spLocks noChangeArrowheads="1"/>
          </p:cNvSpPr>
          <p:nvPr/>
        </p:nvSpPr>
        <p:spPr bwMode="auto">
          <a:xfrm>
            <a:off x="6580161" y="6089469"/>
            <a:ext cx="17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 </a:t>
            </a:r>
            <a:r>
              <a:rPr kumimoji="0" lang="en-US" altLang="en-US" sz="1400" b="0" i="0" u="sng"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200.23.18.0/23</a:t>
            </a:r>
            <a:r>
              <a:rPr kumimoji="0" lang="ja-JP"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 name="Freeform 3">
            <a:extLst>
              <a:ext uri="{FF2B5EF4-FFF2-40B4-BE49-F238E27FC236}">
                <a16:creationId xmlns:a16="http://schemas.microsoft.com/office/drawing/2014/main" id="{09EB423B-4CA2-4F48-8E84-83E0AD942EC4}"/>
              </a:ext>
            </a:extLst>
          </p:cNvPr>
          <p:cNvSpPr/>
          <p:nvPr/>
        </p:nvSpPr>
        <p:spPr>
          <a:xfrm>
            <a:off x="4049486" y="4865915"/>
            <a:ext cx="5274129" cy="1257299"/>
          </a:xfrm>
          <a:custGeom>
            <a:avLst/>
            <a:gdLst>
              <a:gd name="connsiteX0" fmla="*/ 5225143 w 5225143"/>
              <a:gd name="connsiteY0" fmla="*/ 0 h 1322614"/>
              <a:gd name="connsiteX1" fmla="*/ 1583871 w 5225143"/>
              <a:gd name="connsiteY1" fmla="*/ 587829 h 1322614"/>
              <a:gd name="connsiteX2" fmla="*/ 718457 w 5225143"/>
              <a:gd name="connsiteY2" fmla="*/ 963386 h 1322614"/>
              <a:gd name="connsiteX3" fmla="*/ 0 w 5225143"/>
              <a:gd name="connsiteY3" fmla="*/ 1322614 h 1322614"/>
              <a:gd name="connsiteX0" fmla="*/ 5225143 w 5225143"/>
              <a:gd name="connsiteY0" fmla="*/ 0 h 1322614"/>
              <a:gd name="connsiteX1" fmla="*/ 1583871 w 5225143"/>
              <a:gd name="connsiteY1" fmla="*/ 587829 h 1322614"/>
              <a:gd name="connsiteX2" fmla="*/ 849085 w 5225143"/>
              <a:gd name="connsiteY2" fmla="*/ 783772 h 1322614"/>
              <a:gd name="connsiteX3" fmla="*/ 0 w 5225143"/>
              <a:gd name="connsiteY3" fmla="*/ 1322614 h 1322614"/>
              <a:gd name="connsiteX0" fmla="*/ 5225143 w 5225143"/>
              <a:gd name="connsiteY0" fmla="*/ 0 h 1322614"/>
              <a:gd name="connsiteX1" fmla="*/ 849085 w 5225143"/>
              <a:gd name="connsiteY1" fmla="*/ 783772 h 1322614"/>
              <a:gd name="connsiteX2" fmla="*/ 0 w 5225143"/>
              <a:gd name="connsiteY2" fmla="*/ 1322614 h 1322614"/>
              <a:gd name="connsiteX0" fmla="*/ 5274129 w 5274129"/>
              <a:gd name="connsiteY0" fmla="*/ 0 h 1257299"/>
              <a:gd name="connsiteX1" fmla="*/ 849085 w 5274129"/>
              <a:gd name="connsiteY1" fmla="*/ 718457 h 1257299"/>
              <a:gd name="connsiteX2" fmla="*/ 0 w 5274129"/>
              <a:gd name="connsiteY2" fmla="*/ 1257299 h 1257299"/>
            </a:gdLst>
            <a:ahLst/>
            <a:cxnLst>
              <a:cxn ang="0">
                <a:pos x="connsiteX0" y="connsiteY0"/>
              </a:cxn>
              <a:cxn ang="0">
                <a:pos x="connsiteX1" y="connsiteY1"/>
              </a:cxn>
              <a:cxn ang="0">
                <a:pos x="connsiteX2" y="connsiteY2"/>
              </a:cxn>
            </a:cxnLst>
            <a:rect l="l" t="t" r="r" b="b"/>
            <a:pathLst>
              <a:path w="5274129" h="1257299">
                <a:moveTo>
                  <a:pt x="5274129" y="0"/>
                </a:moveTo>
                <a:lnTo>
                  <a:pt x="849085" y="718457"/>
                </a:lnTo>
                <a:lnTo>
                  <a:pt x="0" y="1257299"/>
                </a:lnTo>
              </a:path>
            </a:pathLst>
          </a:custGeom>
          <a:noFill/>
          <a:ln w="76200">
            <a:solidFill>
              <a:srgbClr val="3333CC"/>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Slide Number Placeholder 3">
            <a:extLst>
              <a:ext uri="{FF2B5EF4-FFF2-40B4-BE49-F238E27FC236}">
                <a16:creationId xmlns:a16="http://schemas.microsoft.com/office/drawing/2014/main" id="{DCC1763B-1501-8747-9EA4-B88844FE1A2F}"/>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37</a:t>
            </a:fld>
            <a:endParaRPr lang="en-US" dirty="0"/>
          </a:p>
        </p:txBody>
      </p:sp>
    </p:spTree>
    <p:extLst>
      <p:ext uri="{BB962C8B-B14F-4D97-AF65-F5344CB8AC3E}">
        <p14:creationId xmlns:p14="http://schemas.microsoft.com/office/powerpoint/2010/main" val="318994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altLang="en-US" sz="4800" dirty="0">
                <a:ea typeface="ＭＳ Ｐゴシック" panose="020B0600070205080204" pitchFamily="34" charset="-128"/>
              </a:rPr>
              <a:t>IP addressing: last words ...</a:t>
            </a:r>
            <a:endParaRPr lang="en-US" sz="4800" dirty="0"/>
          </a:p>
        </p:txBody>
      </p:sp>
      <p:sp>
        <p:nvSpPr>
          <p:cNvPr id="92" name="Rectangle 3">
            <a:extLst>
              <a:ext uri="{FF2B5EF4-FFF2-40B4-BE49-F238E27FC236}">
                <a16:creationId xmlns:a16="http://schemas.microsoft.com/office/drawing/2014/main" id="{058056E2-464C-DC49-8D30-5CF2C211BBDF}"/>
              </a:ext>
            </a:extLst>
          </p:cNvPr>
          <p:cNvSpPr txBox="1">
            <a:spLocks noChangeArrowheads="1"/>
          </p:cNvSpPr>
          <p:nvPr/>
        </p:nvSpPr>
        <p:spPr>
          <a:xfrm>
            <a:off x="519278" y="1328204"/>
            <a:ext cx="5815260" cy="509909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Q:</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how does an ISP get block of addresses?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ICANN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nternet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orporation for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ssigned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ames and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umbers http://www.icann.org/</a:t>
            </a:r>
          </a:p>
          <a:p>
            <a:pPr marL="574675" marR="0" lvl="1" indent="-234950"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allocates IP addresses, through </a:t>
            </a:r>
            <a:r>
              <a:rPr kumimoji="0" lang="en-US" sz="2800" b="0" i="0" u="none" strike="noStrike" kern="1200" cap="none" spc="0" normalizeH="0" baseline="0" noProof="0" dirty="0">
                <a:ln>
                  <a:noFill/>
                </a:ln>
                <a:solidFill>
                  <a:srgbClr val="0000A3"/>
                </a:solidFill>
                <a:effectLst/>
                <a:uLnTx/>
                <a:uFillTx/>
                <a:latin typeface="Calibri" panose="020F0502020204030204"/>
                <a:ea typeface="+mn-ea"/>
                <a:cs typeface="+mn-cs"/>
              </a:rPr>
              <a:t>5 regional registries (RRs)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(who may then allocate to local registries)</a:t>
            </a:r>
          </a:p>
          <a:p>
            <a:pPr marL="574675" marR="0" lvl="1" indent="-234950"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manages DNS root zone, including delegation of individual TLD (.com, .edu , …) management </a:t>
            </a:r>
          </a:p>
          <a:p>
            <a:pPr marL="4635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3">
            <a:extLst>
              <a:ext uri="{FF2B5EF4-FFF2-40B4-BE49-F238E27FC236}">
                <a16:creationId xmlns:a16="http://schemas.microsoft.com/office/drawing/2014/main" id="{43E8044C-3653-B545-AA12-E470B06AA0C3}"/>
              </a:ext>
            </a:extLst>
          </p:cNvPr>
          <p:cNvSpPr txBox="1">
            <a:spLocks noChangeArrowheads="1"/>
          </p:cNvSpPr>
          <p:nvPr/>
        </p:nvSpPr>
        <p:spPr>
          <a:xfrm>
            <a:off x="6780931" y="1374589"/>
            <a:ext cx="5040009" cy="36347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Q:</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are there enough 32-bit IP addresses?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ICANN allocated last chunk of IPv4 addresses to RRs in 2011</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NAT (next) helps IPv4 address space exhaustion</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IPv6 has 128-bit address space</a:t>
            </a:r>
          </a:p>
        </p:txBody>
      </p:sp>
      <p:sp>
        <p:nvSpPr>
          <p:cNvPr id="2" name="TextBox 1">
            <a:extLst>
              <a:ext uri="{FF2B5EF4-FFF2-40B4-BE49-F238E27FC236}">
                <a16:creationId xmlns:a16="http://schemas.microsoft.com/office/drawing/2014/main" id="{DA23334C-B3DF-EA4F-9B01-0254D3D4FA54}"/>
              </a:ext>
            </a:extLst>
          </p:cNvPr>
          <p:cNvSpPr txBox="1"/>
          <p:nvPr/>
        </p:nvSpPr>
        <p:spPr>
          <a:xfrm flipH="1">
            <a:off x="7150541" y="5049079"/>
            <a:ext cx="451137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"Who the hell knew how much address space we needed?"  Vint Cerf (reflecting on decision to make IPv4 address 32 bits long)</a:t>
            </a:r>
          </a:p>
        </p:txBody>
      </p:sp>
      <p:sp>
        <p:nvSpPr>
          <p:cNvPr id="6" name="Slide Number Placeholder 3">
            <a:extLst>
              <a:ext uri="{FF2B5EF4-FFF2-40B4-BE49-F238E27FC236}">
                <a16:creationId xmlns:a16="http://schemas.microsoft.com/office/drawing/2014/main" id="{7B8F7CB5-70CC-E647-AF50-901B918C061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38</a:t>
            </a:fld>
            <a:endParaRPr lang="en-US" dirty="0"/>
          </a:p>
        </p:txBody>
      </p:sp>
    </p:spTree>
    <p:extLst>
      <p:ext uri="{BB962C8B-B14F-4D97-AF65-F5344CB8AC3E}">
        <p14:creationId xmlns:p14="http://schemas.microsoft.com/office/powerpoint/2010/main" val="258935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dissolve">
                                      <p:cBhvr>
                                        <p:cTn id="7" dur="500"/>
                                        <p:tgtEl>
                                          <p:spTgt spid="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Effect transition="in" filter="dissolve">
                                      <p:cBhvr>
                                        <p:cTn id="12" dur="500"/>
                                        <p:tgtEl>
                                          <p:spTgt spid="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
                                            <p:txEl>
                                              <p:pRg st="2" end="2"/>
                                            </p:txEl>
                                          </p:spTgt>
                                        </p:tgtEl>
                                        <p:attrNameLst>
                                          <p:attrName>style.visibility</p:attrName>
                                        </p:attrNameLst>
                                      </p:cBhvr>
                                      <p:to>
                                        <p:strVal val="visible"/>
                                      </p:to>
                                    </p:set>
                                    <p:animEffect transition="in" filter="dissolve">
                                      <p:cBhvr>
                                        <p:cTn id="17" dur="500"/>
                                        <p:tgtEl>
                                          <p:spTgt spid="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
                                            <p:txEl>
                                              <p:pRg st="3" end="3"/>
                                            </p:txEl>
                                          </p:spTgt>
                                        </p:tgtEl>
                                        <p:attrNameLst>
                                          <p:attrName>style.visibility</p:attrName>
                                        </p:attrNameLst>
                                      </p:cBhvr>
                                      <p:to>
                                        <p:strVal val="visible"/>
                                      </p:to>
                                    </p:set>
                                    <p:animEffect transition="in" filter="dissolve">
                                      <p:cBhvr>
                                        <p:cTn id="22" dur="500"/>
                                        <p:tgtEl>
                                          <p:spTgt spid="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dissolv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dissolve">
                                      <p:cBhvr>
                                        <p:cTn id="35" dur="500"/>
                                        <p:tgtEl>
                                          <p:spTgt spid="5">
                                            <p:txEl>
                                              <p:pRg st="2" end="2"/>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dissolve">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p:bldP spid="5" grpId="0" uiExpand="1" build="p"/>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40"/>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2657" name="Google Shape;2657;p40"/>
          <p:cNvSpPr txBox="1">
            <a:spLocks noGrp="1"/>
          </p:cNvSpPr>
          <p:nvPr>
            <p:ph type="body" idx="2"/>
          </p:nvPr>
        </p:nvSpPr>
        <p:spPr>
          <a:xfrm>
            <a:off x="570089" y="1428299"/>
            <a:ext cx="6618109" cy="5197353"/>
          </a:xfrm>
          <a:prstGeom prst="rect">
            <a:avLst/>
          </a:prstGeom>
          <a:noFill/>
          <a:ln>
            <a:noFill/>
          </a:ln>
        </p:spPr>
        <p:txBody>
          <a:bodyPr spcFirstLastPara="1" wrap="square" lIns="91425" tIns="45700" rIns="91425" bIns="45700" anchor="t" anchorCtr="0">
            <a:noAutofit/>
          </a:bodyPr>
          <a:lstStyle/>
          <a:p>
            <a:pPr marL="407988" lvl="0" indent="-277813" algn="l" rtl="0">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data plane</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control plane</a:t>
            </a:r>
            <a:endParaRPr/>
          </a:p>
          <a:p>
            <a:pPr marL="407988" lvl="0" indent="-277813" algn="l" rtl="0">
              <a:lnSpc>
                <a:spcPct val="90000"/>
              </a:lnSpc>
              <a:spcBef>
                <a:spcPts val="600"/>
              </a:spcBef>
              <a:spcAft>
                <a:spcPts val="0"/>
              </a:spcAft>
              <a:buClr>
                <a:srgbClr val="BFBFBF"/>
              </a:buClr>
              <a:buSzPts val="3200"/>
              <a:buChar char="▪"/>
            </a:pPr>
            <a:r>
              <a:rPr lang="en-US" sz="3200">
                <a:solidFill>
                  <a:srgbClr val="BFBFBF"/>
                </a:solidFill>
              </a:rPr>
              <a:t>What’s inside a router</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input ports, switching, output ports</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buffer management, scheduling</a:t>
            </a:r>
            <a:endParaRPr/>
          </a:p>
          <a:p>
            <a:pPr marL="407988" lvl="0" indent="-277813" algn="l" rtl="0">
              <a:lnSpc>
                <a:spcPct val="90000"/>
              </a:lnSpc>
              <a:spcBef>
                <a:spcPts val="600"/>
              </a:spcBef>
              <a:spcAft>
                <a:spcPts val="0"/>
              </a:spcAft>
              <a:buSzPts val="3200"/>
              <a:buChar char="▪"/>
            </a:pPr>
            <a:r>
              <a:rPr lang="en-US" sz="3200"/>
              <a:t>IP: the Internet Protocol</a:t>
            </a:r>
            <a:endParaRPr/>
          </a:p>
          <a:p>
            <a:pPr marL="695325" lvl="1" indent="-231775" algn="l" rtl="0">
              <a:lnSpc>
                <a:spcPct val="90000"/>
              </a:lnSpc>
              <a:spcBef>
                <a:spcPts val="400"/>
              </a:spcBef>
              <a:spcAft>
                <a:spcPts val="0"/>
              </a:spcAft>
              <a:buClr>
                <a:srgbClr val="0000A3"/>
              </a:buClr>
              <a:buSzPts val="2800"/>
              <a:buChar char="•"/>
            </a:pPr>
            <a:r>
              <a:rPr lang="en-US" sz="2800"/>
              <a:t>datagram format</a:t>
            </a:r>
            <a:endParaRPr/>
          </a:p>
          <a:p>
            <a:pPr marL="695325" lvl="1" indent="-231775" algn="l" rtl="0">
              <a:lnSpc>
                <a:spcPct val="90000"/>
              </a:lnSpc>
              <a:spcBef>
                <a:spcPts val="400"/>
              </a:spcBef>
              <a:spcAft>
                <a:spcPts val="0"/>
              </a:spcAft>
              <a:buClr>
                <a:srgbClr val="0000A3"/>
              </a:buClr>
              <a:buSzPts val="2800"/>
              <a:buChar char="•"/>
            </a:pPr>
            <a:r>
              <a:rPr lang="en-US" sz="2800"/>
              <a:t>addressing</a:t>
            </a:r>
            <a:endParaRPr/>
          </a:p>
          <a:p>
            <a:pPr marL="695325" lvl="1" indent="-231775" algn="l" rtl="0">
              <a:lnSpc>
                <a:spcPct val="90000"/>
              </a:lnSpc>
              <a:spcBef>
                <a:spcPts val="400"/>
              </a:spcBef>
              <a:spcAft>
                <a:spcPts val="0"/>
              </a:spcAft>
              <a:buClr>
                <a:srgbClr val="0000A3"/>
              </a:buClr>
              <a:buSzPts val="2800"/>
              <a:buChar char="•"/>
            </a:pPr>
            <a:r>
              <a:rPr lang="en-US" sz="2800">
                <a:solidFill>
                  <a:srgbClr val="0000A3"/>
                </a:solidFill>
              </a:rPr>
              <a:t>network address translation</a:t>
            </a:r>
            <a:endParaRPr/>
          </a:p>
          <a:p>
            <a:pPr marL="695325" lvl="1" indent="-231775" algn="l" rtl="0">
              <a:lnSpc>
                <a:spcPct val="90000"/>
              </a:lnSpc>
              <a:spcBef>
                <a:spcPts val="400"/>
              </a:spcBef>
              <a:spcAft>
                <a:spcPts val="0"/>
              </a:spcAft>
              <a:buClr>
                <a:srgbClr val="0000A3"/>
              </a:buClr>
              <a:buSzPts val="2800"/>
              <a:buChar char="•"/>
            </a:pPr>
            <a:r>
              <a:rPr lang="en-US" sz="2800">
                <a:solidFill>
                  <a:srgbClr val="0000A3"/>
                </a:solidFill>
              </a:rPr>
              <a:t>IPv6</a:t>
            </a:r>
            <a:endParaRPr/>
          </a:p>
        </p:txBody>
      </p:sp>
      <p:pic>
        <p:nvPicPr>
          <p:cNvPr id="2658" name="Google Shape;2658;p40" descr="A train crossing a bridge over a body of water&#10;&#10;Description automatically generated"/>
          <p:cNvPicPr preferRelativeResize="0"/>
          <p:nvPr/>
        </p:nvPicPr>
        <p:blipFill rotWithShape="1">
          <a:blip r:embed="rId3">
            <a:alphaModFix/>
          </a:blip>
          <a:srcRect/>
          <a:stretch/>
        </p:blipFill>
        <p:spPr>
          <a:xfrm>
            <a:off x="8015288" y="1379196"/>
            <a:ext cx="3102316" cy="2326737"/>
          </a:xfrm>
          <a:prstGeom prst="rect">
            <a:avLst/>
          </a:prstGeom>
          <a:noFill/>
          <a:ln>
            <a:noFill/>
          </a:ln>
        </p:spPr>
      </p:pic>
      <p:sp>
        <p:nvSpPr>
          <p:cNvPr id="2659" name="Google Shape;2659;p40"/>
          <p:cNvSpPr txBox="1"/>
          <p:nvPr/>
        </p:nvSpPr>
        <p:spPr>
          <a:xfrm>
            <a:off x="6186488" y="4277300"/>
            <a:ext cx="6005512" cy="1937764"/>
          </a:xfrm>
          <a:prstGeom prst="rect">
            <a:avLst/>
          </a:prstGeom>
          <a:noFill/>
          <a:ln>
            <a:noFill/>
          </a:ln>
        </p:spPr>
        <p:txBody>
          <a:bodyPr spcFirstLastPara="1" wrap="square" lIns="91425" tIns="45700" rIns="91425" bIns="45700" anchor="t" anchorCtr="0">
            <a:normAutofit lnSpcReduction="10000"/>
          </a:bodyPr>
          <a:lstStyle/>
          <a:p>
            <a:pPr marL="407988" marR="0" lvl="0" indent="-277813" algn="l" rtl="0">
              <a:lnSpc>
                <a:spcPct val="90000"/>
              </a:lnSpc>
              <a:spcBef>
                <a:spcPts val="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Generalized Forwarding, SDN</a:t>
            </a:r>
            <a:endParaRPr/>
          </a:p>
          <a:p>
            <a:pPr marL="695325" marR="0" lvl="1" indent="-231775" algn="l" rtl="0">
              <a:lnSpc>
                <a:spcPct val="90000"/>
              </a:lnSpc>
              <a:spcBef>
                <a:spcPts val="60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match+action</a:t>
            </a:r>
            <a:endParaRPr/>
          </a:p>
          <a:p>
            <a:pPr marL="695325" marR="0" lvl="1" indent="-231775" algn="l" rtl="0">
              <a:lnSpc>
                <a:spcPct val="90000"/>
              </a:lnSpc>
              <a:spcBef>
                <a:spcPts val="60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OpenFlow: match+action in action</a:t>
            </a:r>
            <a:endParaRPr/>
          </a:p>
          <a:p>
            <a:pPr marL="407988" marR="0" lvl="0" indent="-277813" algn="l" rtl="0">
              <a:lnSpc>
                <a:spcPct val="90000"/>
              </a:lnSpc>
              <a:spcBef>
                <a:spcPts val="60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Middleboxes</a:t>
            </a:r>
            <a:endParaRPr/>
          </a:p>
          <a:p>
            <a:pPr marL="695325" marR="0" lvl="1" indent="-79375" algn="l" rtl="0">
              <a:lnSpc>
                <a:spcPct val="90000"/>
              </a:lnSpc>
              <a:spcBef>
                <a:spcPts val="500"/>
              </a:spcBef>
              <a:spcAft>
                <a:spcPts val="0"/>
              </a:spcAft>
              <a:buClr>
                <a:srgbClr val="0000A8"/>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660" name="Google Shape;2660;p4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Network-layer  services and protocols</a:t>
            </a:r>
            <a:endParaRPr sz="4400"/>
          </a:p>
        </p:txBody>
      </p:sp>
      <p:sp>
        <p:nvSpPr>
          <p:cNvPr id="65" name="Google Shape;65;p9"/>
          <p:cNvSpPr txBox="1"/>
          <p:nvPr/>
        </p:nvSpPr>
        <p:spPr>
          <a:xfrm>
            <a:off x="681218" y="1443831"/>
            <a:ext cx="5617981" cy="5284347"/>
          </a:xfrm>
          <a:prstGeom prst="rect">
            <a:avLst/>
          </a:prstGeom>
          <a:noFill/>
          <a:ln>
            <a:noFill/>
          </a:ln>
        </p:spPr>
        <p:txBody>
          <a:bodyPr spcFirstLastPara="1" wrap="square" lIns="91425" tIns="45700" rIns="91425" bIns="45700" anchor="t" anchorCtr="0">
            <a:normAutofit fontScale="92500" lnSpcReduction="10000"/>
          </a:bodyPr>
          <a:lstStyle/>
          <a:p>
            <a:pPr marL="404813" marR="0" lvl="0" indent="-274638" algn="l" rtl="0">
              <a:lnSpc>
                <a:spcPct val="90000"/>
              </a:lnSpc>
              <a:spcBef>
                <a:spcPts val="0"/>
              </a:spcBef>
              <a:spcAft>
                <a:spcPts val="0"/>
              </a:spcAft>
              <a:buClr>
                <a:srgbClr val="0000A3"/>
              </a:buClr>
              <a:buSzPct val="100000"/>
              <a:buFont typeface="Noto Sans Symbols"/>
              <a:buChar char="▪"/>
            </a:pPr>
            <a:r>
              <a:rPr lang="en-US" sz="3000" b="0" i="0" u="none" strike="noStrike" cap="none">
                <a:solidFill>
                  <a:srgbClr val="000000"/>
                </a:solidFill>
                <a:latin typeface="Calibri"/>
                <a:ea typeface="Calibri"/>
                <a:cs typeface="Calibri"/>
                <a:sym typeface="Calibri"/>
              </a:rPr>
              <a:t>transport segment from sending to receiving host </a:t>
            </a:r>
            <a:endParaRPr/>
          </a:p>
          <a:p>
            <a:pPr marL="695325" marR="0" lvl="1" indent="-222250" algn="l" rtl="0">
              <a:lnSpc>
                <a:spcPct val="90000"/>
              </a:lnSpc>
              <a:spcBef>
                <a:spcPts val="600"/>
              </a:spcBef>
              <a:spcAft>
                <a:spcPts val="0"/>
              </a:spcAft>
              <a:buClr>
                <a:srgbClr val="0000A3"/>
              </a:buClr>
              <a:buSzPct val="100000"/>
              <a:buFont typeface="Arial"/>
              <a:buChar char="•"/>
            </a:pPr>
            <a:r>
              <a:rPr lang="en-US" sz="2600" b="0" i="0" u="none" strike="noStrike" cap="none">
                <a:solidFill>
                  <a:srgbClr val="0013A3"/>
                </a:solidFill>
                <a:latin typeface="Calibri"/>
                <a:ea typeface="Calibri"/>
                <a:cs typeface="Calibri"/>
                <a:sym typeface="Calibri"/>
              </a:rPr>
              <a:t>sender: </a:t>
            </a:r>
            <a:r>
              <a:rPr lang="en-US" sz="2600" b="0" i="0" u="none" strike="noStrike" cap="none">
                <a:solidFill>
                  <a:srgbClr val="000000"/>
                </a:solidFill>
                <a:latin typeface="Calibri"/>
                <a:ea typeface="Calibri"/>
                <a:cs typeface="Calibri"/>
                <a:sym typeface="Calibri"/>
              </a:rPr>
              <a:t>encapsulates segments into datagrams, passes to link layer</a:t>
            </a:r>
            <a:endParaRPr/>
          </a:p>
          <a:p>
            <a:pPr marL="695325" marR="0" lvl="1" indent="-222250" algn="l" rtl="0">
              <a:lnSpc>
                <a:spcPct val="90000"/>
              </a:lnSpc>
              <a:spcBef>
                <a:spcPts val="600"/>
              </a:spcBef>
              <a:spcAft>
                <a:spcPts val="0"/>
              </a:spcAft>
              <a:buClr>
                <a:srgbClr val="0000A3"/>
              </a:buClr>
              <a:buSzPct val="100000"/>
              <a:buFont typeface="Arial"/>
              <a:buChar char="•"/>
            </a:pPr>
            <a:r>
              <a:rPr lang="en-US" sz="2600" b="0" i="0" u="none" strike="noStrike" cap="none">
                <a:solidFill>
                  <a:srgbClr val="0013A3"/>
                </a:solidFill>
                <a:latin typeface="Calibri"/>
                <a:ea typeface="Calibri"/>
                <a:cs typeface="Calibri"/>
                <a:sym typeface="Calibri"/>
              </a:rPr>
              <a:t>receiver: </a:t>
            </a:r>
            <a:r>
              <a:rPr lang="en-US" sz="2600" b="0" i="0" u="none" strike="noStrike" cap="none">
                <a:solidFill>
                  <a:srgbClr val="000000"/>
                </a:solidFill>
                <a:latin typeface="Calibri"/>
                <a:ea typeface="Calibri"/>
                <a:cs typeface="Calibri"/>
                <a:sym typeface="Calibri"/>
              </a:rPr>
              <a:t>delivers segments to transport layer protocol</a:t>
            </a:r>
            <a:endParaRPr/>
          </a:p>
          <a:p>
            <a:pPr marL="404813" marR="0" lvl="0" indent="-274638" algn="l" rtl="0">
              <a:lnSpc>
                <a:spcPct val="90000"/>
              </a:lnSpc>
              <a:spcBef>
                <a:spcPts val="1000"/>
              </a:spcBef>
              <a:spcAft>
                <a:spcPts val="0"/>
              </a:spcAft>
              <a:buClr>
                <a:srgbClr val="0000A3"/>
              </a:buClr>
              <a:buSzPct val="100000"/>
              <a:buFont typeface="Noto Sans Symbols"/>
              <a:buChar char="▪"/>
            </a:pPr>
            <a:r>
              <a:rPr lang="en-US" sz="2800" b="0" i="0" u="none" strike="noStrike" cap="none">
                <a:solidFill>
                  <a:srgbClr val="000000"/>
                </a:solidFill>
                <a:latin typeface="Calibri"/>
                <a:ea typeface="Calibri"/>
                <a:cs typeface="Calibri"/>
                <a:sym typeface="Calibri"/>
              </a:rPr>
              <a:t>network layer protocols in </a:t>
            </a:r>
            <a:r>
              <a:rPr lang="en-US" sz="2800" b="0" i="1" u="none" strike="noStrike" cap="none">
                <a:solidFill>
                  <a:srgbClr val="000099"/>
                </a:solidFill>
                <a:latin typeface="Calibri"/>
                <a:ea typeface="Calibri"/>
                <a:cs typeface="Calibri"/>
                <a:sym typeface="Calibri"/>
              </a:rPr>
              <a:t>every Internet device</a:t>
            </a:r>
            <a:r>
              <a:rPr lang="en-US" sz="2800" b="0" i="0" u="none" strike="noStrike" cap="none">
                <a:solidFill>
                  <a:srgbClr val="000000"/>
                </a:solidFill>
                <a:latin typeface="Calibri"/>
                <a:ea typeface="Calibri"/>
                <a:cs typeface="Calibri"/>
                <a:sym typeface="Calibri"/>
              </a:rPr>
              <a:t>: hosts, routers</a:t>
            </a:r>
            <a:endParaRPr/>
          </a:p>
          <a:p>
            <a:pPr marL="404813" marR="0" lvl="0" indent="-274638" algn="l" rtl="0">
              <a:lnSpc>
                <a:spcPct val="90000"/>
              </a:lnSpc>
              <a:spcBef>
                <a:spcPts val="1000"/>
              </a:spcBef>
              <a:spcAft>
                <a:spcPts val="0"/>
              </a:spcAft>
              <a:buClr>
                <a:srgbClr val="0000A3"/>
              </a:buClr>
              <a:buSzPct val="100000"/>
              <a:buFont typeface="Noto Sans Symbols"/>
              <a:buChar char="▪"/>
            </a:pPr>
            <a:r>
              <a:rPr lang="en-US" sz="2800" b="0" i="0" u="none" strike="noStrike" cap="none">
                <a:solidFill>
                  <a:srgbClr val="C00000"/>
                </a:solidFill>
                <a:latin typeface="Calibri"/>
                <a:ea typeface="Calibri"/>
                <a:cs typeface="Calibri"/>
                <a:sym typeface="Calibri"/>
              </a:rPr>
              <a:t>routers</a:t>
            </a:r>
            <a:r>
              <a:rPr lang="en-US" sz="2800" b="0" i="0" u="none" strike="noStrike" cap="none">
                <a:solidFill>
                  <a:srgbClr val="000000"/>
                </a:solidFill>
                <a:latin typeface="Calibri"/>
                <a:ea typeface="Calibri"/>
                <a:cs typeface="Calibri"/>
                <a:sym typeface="Calibri"/>
              </a:rPr>
              <a:t>:</a:t>
            </a:r>
            <a:endParaRPr/>
          </a:p>
          <a:p>
            <a:pPr marL="695325" marR="0" lvl="1" indent="-292099" algn="l" rtl="0">
              <a:lnSpc>
                <a:spcPct val="99000"/>
              </a:lnSpc>
              <a:spcBef>
                <a:spcPts val="600"/>
              </a:spcBef>
              <a:spcAft>
                <a:spcPts val="0"/>
              </a:spcAft>
              <a:buClr>
                <a:srgbClr val="0000A3"/>
              </a:buClr>
              <a:buSzPct val="100000"/>
              <a:buFont typeface="Arial"/>
              <a:buChar char="•"/>
            </a:pPr>
            <a:r>
              <a:rPr lang="en-US" sz="2600" b="0" i="0" u="none" strike="noStrike" cap="none">
                <a:solidFill>
                  <a:srgbClr val="000000"/>
                </a:solidFill>
                <a:latin typeface="Calibri"/>
                <a:ea typeface="Calibri"/>
                <a:cs typeface="Calibri"/>
                <a:sym typeface="Calibri"/>
              </a:rPr>
              <a:t>examines header fields in all IP datagrams passing through it</a:t>
            </a:r>
            <a:endParaRPr/>
          </a:p>
          <a:p>
            <a:pPr marL="695325" marR="0" lvl="1" indent="-292099" algn="l" rtl="0">
              <a:lnSpc>
                <a:spcPct val="99000"/>
              </a:lnSpc>
              <a:spcBef>
                <a:spcPts val="600"/>
              </a:spcBef>
              <a:spcAft>
                <a:spcPts val="0"/>
              </a:spcAft>
              <a:buClr>
                <a:srgbClr val="0000A3"/>
              </a:buClr>
              <a:buSzPct val="100000"/>
              <a:buFont typeface="Arial"/>
              <a:buChar char="•"/>
            </a:pPr>
            <a:r>
              <a:rPr lang="en-US" sz="2600" b="0" i="0" u="none" strike="noStrike" cap="none">
                <a:solidFill>
                  <a:srgbClr val="000000"/>
                </a:solidFill>
                <a:latin typeface="Calibri"/>
                <a:ea typeface="Calibri"/>
                <a:cs typeface="Calibri"/>
                <a:sym typeface="Calibri"/>
              </a:rPr>
              <a:t>moves datagrams from input ports to output ports to transfer datagrams along end-end path</a:t>
            </a:r>
            <a:endParaRPr/>
          </a:p>
        </p:txBody>
      </p:sp>
      <p:sp>
        <p:nvSpPr>
          <p:cNvPr id="66" name="Google Shape;66;p9"/>
          <p:cNvSpPr/>
          <p:nvPr/>
        </p:nvSpPr>
        <p:spPr>
          <a:xfrm>
            <a:off x="8985188" y="3065778"/>
            <a:ext cx="1124807" cy="1337915"/>
          </a:xfrm>
          <a:custGeom>
            <a:avLst/>
            <a:gdLst/>
            <a:ahLst/>
            <a:cxnLst/>
            <a:rect l="l" t="t" r="r" b="b"/>
            <a:pathLst>
              <a:path w="1549812" h="1800235" extrusionOk="0">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7" name="Google Shape;67;p9"/>
          <p:cNvSpPr/>
          <p:nvPr/>
        </p:nvSpPr>
        <p:spPr>
          <a:xfrm>
            <a:off x="7274076" y="1826035"/>
            <a:ext cx="1736725" cy="1317704"/>
          </a:xfrm>
          <a:custGeom>
            <a:avLst/>
            <a:gdLst/>
            <a:ahLst/>
            <a:cxnLst/>
            <a:rect l="l" t="t" r="r" b="b"/>
            <a:pathLst>
              <a:path w="1036" h="675" extrusionOk="0">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68" name="Google Shape;68;p9"/>
          <p:cNvGrpSpPr/>
          <p:nvPr/>
        </p:nvGrpSpPr>
        <p:grpSpPr>
          <a:xfrm>
            <a:off x="7205350" y="3289251"/>
            <a:ext cx="1458912" cy="933450"/>
            <a:chOff x="2889" y="1631"/>
            <a:chExt cx="980" cy="743"/>
          </a:xfrm>
        </p:grpSpPr>
        <p:sp>
          <p:nvSpPr>
            <p:cNvPr id="69" name="Google Shape;69;p9"/>
            <p:cNvSpPr/>
            <p:nvPr/>
          </p:nvSpPr>
          <p:spPr>
            <a:xfrm>
              <a:off x="3046" y="1841"/>
              <a:ext cx="663" cy="533"/>
            </a:xfrm>
            <a:prstGeom prst="rect">
              <a:avLst/>
            </a:prstGeom>
            <a:solidFill>
              <a:srgbClr val="9CD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70" name="Google Shape;70;p9"/>
            <p:cNvSpPr/>
            <p:nvPr/>
          </p:nvSpPr>
          <p:spPr>
            <a:xfrm>
              <a:off x="2889" y="1631"/>
              <a:ext cx="980" cy="253"/>
            </a:xfrm>
            <a:prstGeom prst="triangle">
              <a:avLst>
                <a:gd name="adj" fmla="val 50000"/>
              </a:avLst>
            </a:prstGeom>
            <a:solidFill>
              <a:srgbClr val="9CDF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Noto Sans Symbols"/>
                <a:buNone/>
              </a:pPr>
              <a:endParaRPr sz="2400" b="0" i="0" u="none" strike="noStrike" cap="none">
                <a:solidFill>
                  <a:srgbClr val="00CCFF"/>
                </a:solidFill>
                <a:latin typeface="Arial"/>
                <a:ea typeface="Arial"/>
                <a:cs typeface="Arial"/>
                <a:sym typeface="Arial"/>
              </a:endParaRPr>
            </a:p>
          </p:txBody>
        </p:sp>
      </p:grpSp>
      <p:sp>
        <p:nvSpPr>
          <p:cNvPr id="71" name="Google Shape;71;p9"/>
          <p:cNvSpPr/>
          <p:nvPr/>
        </p:nvSpPr>
        <p:spPr>
          <a:xfrm>
            <a:off x="7712401" y="4683134"/>
            <a:ext cx="3079750" cy="1665288"/>
          </a:xfrm>
          <a:custGeom>
            <a:avLst/>
            <a:gdLst/>
            <a:ahLst/>
            <a:cxnLst/>
            <a:rect l="l" t="t" r="r" b="b"/>
            <a:pathLst>
              <a:path w="1940" h="1049" extrusionOk="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 name="Google Shape;72;p9"/>
          <p:cNvSpPr txBox="1"/>
          <p:nvPr/>
        </p:nvSpPr>
        <p:spPr>
          <a:xfrm>
            <a:off x="7679274" y="1488461"/>
            <a:ext cx="133940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Noto Sans Symbols"/>
              <a:buNone/>
            </a:pPr>
            <a:r>
              <a:rPr lang="en-US" sz="1400" b="0" i="0" u="none" strike="noStrike" cap="none">
                <a:solidFill>
                  <a:srgbClr val="000000"/>
                </a:solidFill>
                <a:latin typeface="Calibri"/>
                <a:ea typeface="Calibri"/>
                <a:cs typeface="Calibri"/>
                <a:sym typeface="Calibri"/>
              </a:rPr>
              <a:t>mobile network</a:t>
            </a:r>
            <a:endParaRPr/>
          </a:p>
        </p:txBody>
      </p:sp>
      <p:sp>
        <p:nvSpPr>
          <p:cNvPr id="73" name="Google Shape;73;p9"/>
          <p:cNvSpPr txBox="1"/>
          <p:nvPr/>
        </p:nvSpPr>
        <p:spPr>
          <a:xfrm>
            <a:off x="7306908" y="5779775"/>
            <a:ext cx="1195135" cy="44127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1400"/>
              <a:buFont typeface="Noto Sans Symbols"/>
              <a:buNone/>
            </a:pPr>
            <a:r>
              <a:rPr lang="en-US" sz="1400" b="0" i="0" u="none" strike="noStrike" cap="none">
                <a:solidFill>
                  <a:srgbClr val="000000"/>
                </a:solidFill>
                <a:latin typeface="Calibri"/>
                <a:ea typeface="Calibri"/>
                <a:cs typeface="Calibri"/>
                <a:sym typeface="Calibri"/>
              </a:rPr>
              <a:t>enterprise</a:t>
            </a:r>
            <a:endParaRPr/>
          </a:p>
          <a:p>
            <a:pPr marL="0" marR="0" lvl="0" indent="0" algn="l" rtl="0">
              <a:lnSpc>
                <a:spcPct val="80000"/>
              </a:lnSpc>
              <a:spcBef>
                <a:spcPts val="0"/>
              </a:spcBef>
              <a:spcAft>
                <a:spcPts val="0"/>
              </a:spcAft>
              <a:buClr>
                <a:srgbClr val="000000"/>
              </a:buClr>
              <a:buSzPts val="1400"/>
              <a:buFont typeface="Noto Sans Symbols"/>
              <a:buNone/>
            </a:pPr>
            <a:r>
              <a:rPr lang="en-US" sz="1400" b="0" i="0" u="none" strike="noStrike" cap="none">
                <a:solidFill>
                  <a:srgbClr val="000000"/>
                </a:solidFill>
                <a:latin typeface="Calibri"/>
                <a:ea typeface="Calibri"/>
                <a:cs typeface="Calibri"/>
                <a:sym typeface="Calibri"/>
              </a:rPr>
              <a:t>          network</a:t>
            </a:r>
            <a:endParaRPr/>
          </a:p>
        </p:txBody>
      </p:sp>
      <p:sp>
        <p:nvSpPr>
          <p:cNvPr id="74" name="Google Shape;74;p9"/>
          <p:cNvSpPr/>
          <p:nvPr/>
        </p:nvSpPr>
        <p:spPr>
          <a:xfrm>
            <a:off x="10222146" y="3179540"/>
            <a:ext cx="1273167" cy="1935748"/>
          </a:xfrm>
          <a:custGeom>
            <a:avLst/>
            <a:gdLst/>
            <a:ahLst/>
            <a:cxnLst/>
            <a:rect l="l" t="t" r="r" b="b"/>
            <a:pathLst>
              <a:path w="1447873" h="1952840" extrusionOk="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a:gsLst>
              <a:gs pos="0">
                <a:srgbClr val="9CDFF9"/>
              </a:gs>
              <a:gs pos="58999">
                <a:srgbClr val="DDEAF6"/>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75" name="Google Shape;75;p9"/>
          <p:cNvGrpSpPr/>
          <p:nvPr/>
        </p:nvGrpSpPr>
        <p:grpSpPr>
          <a:xfrm>
            <a:off x="10837700" y="3928050"/>
            <a:ext cx="687393" cy="721548"/>
            <a:chOff x="5203089" y="1751190"/>
            <a:chExt cx="858331" cy="662414"/>
          </a:xfrm>
        </p:grpSpPr>
        <p:sp>
          <p:nvSpPr>
            <p:cNvPr id="76" name="Google Shape;76;p9"/>
            <p:cNvSpPr/>
            <p:nvPr/>
          </p:nvSpPr>
          <p:spPr>
            <a:xfrm>
              <a:off x="5536769" y="1751190"/>
              <a:ext cx="524651" cy="662124"/>
            </a:xfrm>
            <a:custGeom>
              <a:avLst/>
              <a:gdLst/>
              <a:ahLst/>
              <a:cxnLst/>
              <a:rect l="l" t="t" r="r" b="b"/>
              <a:pathLst>
                <a:path w="524651" h="662124" extrusionOk="0">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7" name="Google Shape;77;p9"/>
            <p:cNvSpPr/>
            <p:nvPr/>
          </p:nvSpPr>
          <p:spPr>
            <a:xfrm>
              <a:off x="5203089" y="1921244"/>
              <a:ext cx="651290" cy="492070"/>
            </a:xfrm>
            <a:custGeom>
              <a:avLst/>
              <a:gdLst/>
              <a:ahLst/>
              <a:cxnLst/>
              <a:rect l="l" t="t" r="r" b="b"/>
              <a:pathLst>
                <a:path w="651290" h="492070" extrusionOk="0">
                  <a:moveTo>
                    <a:pt x="3618" y="492070"/>
                  </a:moveTo>
                  <a:lnTo>
                    <a:pt x="0" y="141108"/>
                  </a:lnTo>
                  <a:lnTo>
                    <a:pt x="423338" y="0"/>
                  </a:lnTo>
                  <a:lnTo>
                    <a:pt x="647672" y="57891"/>
                  </a:lnTo>
                  <a:lnTo>
                    <a:pt x="651290" y="492070"/>
                  </a:lnTo>
                  <a:lnTo>
                    <a:pt x="3618" y="492070"/>
                  </a:lnTo>
                  <a:close/>
                </a:path>
              </a:pathLst>
            </a:custGeom>
            <a:solidFill>
              <a:srgbClr val="E0EBF1"/>
            </a:solidFill>
            <a:ln w="12700" cap="flat" cmpd="sng">
              <a:solidFill>
                <a:srgbClr val="0000A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78" name="Google Shape;78;p9"/>
            <p:cNvCxnSpPr/>
            <p:nvPr/>
          </p:nvCxnSpPr>
          <p:spPr>
            <a:xfrm rot="10800000" flipH="1">
              <a:off x="5270526" y="2029553"/>
              <a:ext cx="295249" cy="73468"/>
            </a:xfrm>
            <a:prstGeom prst="straightConnector1">
              <a:avLst/>
            </a:prstGeom>
            <a:noFill/>
            <a:ln w="44450" cap="flat" cmpd="sng">
              <a:solidFill>
                <a:schemeClr val="lt1"/>
              </a:solidFill>
              <a:prstDash val="solid"/>
              <a:miter lim="800000"/>
              <a:headEnd type="none" w="sm" len="sm"/>
              <a:tailEnd type="none" w="sm" len="sm"/>
            </a:ln>
          </p:spPr>
        </p:cxnSp>
        <p:cxnSp>
          <p:nvCxnSpPr>
            <p:cNvPr id="79" name="Google Shape;79;p9"/>
            <p:cNvCxnSpPr/>
            <p:nvPr/>
          </p:nvCxnSpPr>
          <p:spPr>
            <a:xfrm rot="10800000" flipH="1">
              <a:off x="5275406" y="2261710"/>
              <a:ext cx="290369" cy="16752"/>
            </a:xfrm>
            <a:prstGeom prst="straightConnector1">
              <a:avLst/>
            </a:prstGeom>
            <a:noFill/>
            <a:ln w="44450" cap="flat" cmpd="sng">
              <a:solidFill>
                <a:schemeClr val="lt1"/>
              </a:solidFill>
              <a:prstDash val="solid"/>
              <a:miter lim="800000"/>
              <a:headEnd type="none" w="sm" len="sm"/>
              <a:tailEnd type="none" w="sm" len="sm"/>
            </a:ln>
          </p:spPr>
        </p:cxnSp>
        <p:cxnSp>
          <p:nvCxnSpPr>
            <p:cNvPr id="80" name="Google Shape;80;p9"/>
            <p:cNvCxnSpPr/>
            <p:nvPr/>
          </p:nvCxnSpPr>
          <p:spPr>
            <a:xfrm rot="10800000" flipH="1">
              <a:off x="5275406" y="2151772"/>
              <a:ext cx="290369" cy="48402"/>
            </a:xfrm>
            <a:prstGeom prst="straightConnector1">
              <a:avLst/>
            </a:prstGeom>
            <a:noFill/>
            <a:ln w="44450" cap="flat" cmpd="sng">
              <a:solidFill>
                <a:schemeClr val="lt1"/>
              </a:solidFill>
              <a:prstDash val="solid"/>
              <a:miter lim="800000"/>
              <a:headEnd type="none" w="sm" len="sm"/>
              <a:tailEnd type="none" w="sm" len="sm"/>
            </a:ln>
          </p:spPr>
        </p:cxnSp>
        <p:cxnSp>
          <p:nvCxnSpPr>
            <p:cNvPr id="81" name="Google Shape;81;p9"/>
            <p:cNvCxnSpPr/>
            <p:nvPr/>
          </p:nvCxnSpPr>
          <p:spPr>
            <a:xfrm>
              <a:off x="5270094" y="2354086"/>
              <a:ext cx="295681" cy="0"/>
            </a:xfrm>
            <a:prstGeom prst="straightConnector1">
              <a:avLst/>
            </a:prstGeom>
            <a:noFill/>
            <a:ln w="44450" cap="flat" cmpd="sng">
              <a:solidFill>
                <a:schemeClr val="lt1"/>
              </a:solidFill>
              <a:prstDash val="solid"/>
              <a:miter lim="800000"/>
              <a:headEnd type="none" w="sm" len="sm"/>
              <a:tailEnd type="none" w="sm" len="sm"/>
            </a:ln>
          </p:spPr>
        </p:cxnSp>
        <p:cxnSp>
          <p:nvCxnSpPr>
            <p:cNvPr id="82" name="Google Shape;82;p9"/>
            <p:cNvCxnSpPr/>
            <p:nvPr/>
          </p:nvCxnSpPr>
          <p:spPr>
            <a:xfrm rot="10800000">
              <a:off x="5950242" y="1866900"/>
              <a:ext cx="0" cy="465273"/>
            </a:xfrm>
            <a:prstGeom prst="straightConnector1">
              <a:avLst/>
            </a:prstGeom>
            <a:noFill/>
            <a:ln w="44450" cap="flat" cmpd="sng">
              <a:solidFill>
                <a:schemeClr val="lt1"/>
              </a:solidFill>
              <a:prstDash val="dash"/>
              <a:miter lim="800000"/>
              <a:headEnd type="none" w="sm" len="sm"/>
              <a:tailEnd type="none" w="sm" len="sm"/>
            </a:ln>
          </p:spPr>
        </p:cxnSp>
        <p:cxnSp>
          <p:nvCxnSpPr>
            <p:cNvPr id="83" name="Google Shape;83;p9"/>
            <p:cNvCxnSpPr/>
            <p:nvPr/>
          </p:nvCxnSpPr>
          <p:spPr>
            <a:xfrm>
              <a:off x="5628589" y="1936750"/>
              <a:ext cx="0" cy="476854"/>
            </a:xfrm>
            <a:prstGeom prst="straightConnector1">
              <a:avLst/>
            </a:prstGeom>
            <a:noFill/>
            <a:ln w="15875" cap="flat" cmpd="sng">
              <a:solidFill>
                <a:srgbClr val="0000A8"/>
              </a:solidFill>
              <a:prstDash val="solid"/>
              <a:miter lim="800000"/>
              <a:headEnd type="none" w="sm" len="sm"/>
              <a:tailEnd type="none" w="sm" len="sm"/>
            </a:ln>
          </p:spPr>
        </p:cxnSp>
      </p:grpSp>
      <p:grpSp>
        <p:nvGrpSpPr>
          <p:cNvPr id="84" name="Google Shape;84;p9"/>
          <p:cNvGrpSpPr/>
          <p:nvPr/>
        </p:nvGrpSpPr>
        <p:grpSpPr>
          <a:xfrm>
            <a:off x="10771171" y="3194171"/>
            <a:ext cx="594613" cy="648336"/>
            <a:chOff x="5203089" y="1751190"/>
            <a:chExt cx="858331" cy="662414"/>
          </a:xfrm>
        </p:grpSpPr>
        <p:sp>
          <p:nvSpPr>
            <p:cNvPr id="85" name="Google Shape;85;p9"/>
            <p:cNvSpPr/>
            <p:nvPr/>
          </p:nvSpPr>
          <p:spPr>
            <a:xfrm>
              <a:off x="5536769" y="1751190"/>
              <a:ext cx="524651" cy="662124"/>
            </a:xfrm>
            <a:custGeom>
              <a:avLst/>
              <a:gdLst/>
              <a:ahLst/>
              <a:cxnLst/>
              <a:rect l="l" t="t" r="r" b="b"/>
              <a:pathLst>
                <a:path w="524651" h="662124" extrusionOk="0">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6" name="Google Shape;86;p9"/>
            <p:cNvSpPr/>
            <p:nvPr/>
          </p:nvSpPr>
          <p:spPr>
            <a:xfrm>
              <a:off x="5203089" y="1921244"/>
              <a:ext cx="651290" cy="492070"/>
            </a:xfrm>
            <a:custGeom>
              <a:avLst/>
              <a:gdLst/>
              <a:ahLst/>
              <a:cxnLst/>
              <a:rect l="l" t="t" r="r" b="b"/>
              <a:pathLst>
                <a:path w="651290" h="492070" extrusionOk="0">
                  <a:moveTo>
                    <a:pt x="3618" y="492070"/>
                  </a:moveTo>
                  <a:lnTo>
                    <a:pt x="0" y="141108"/>
                  </a:lnTo>
                  <a:lnTo>
                    <a:pt x="423338" y="0"/>
                  </a:lnTo>
                  <a:lnTo>
                    <a:pt x="647672" y="57891"/>
                  </a:lnTo>
                  <a:lnTo>
                    <a:pt x="651290" y="492070"/>
                  </a:lnTo>
                  <a:lnTo>
                    <a:pt x="3618" y="492070"/>
                  </a:lnTo>
                  <a:close/>
                </a:path>
              </a:pathLst>
            </a:custGeom>
            <a:solidFill>
              <a:srgbClr val="E0EBF1"/>
            </a:solidFill>
            <a:ln w="12700" cap="flat" cmpd="sng">
              <a:solidFill>
                <a:srgbClr val="0000A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87" name="Google Shape;87;p9"/>
            <p:cNvCxnSpPr/>
            <p:nvPr/>
          </p:nvCxnSpPr>
          <p:spPr>
            <a:xfrm rot="10800000" flipH="1">
              <a:off x="5270526" y="2029553"/>
              <a:ext cx="295249" cy="73468"/>
            </a:xfrm>
            <a:prstGeom prst="straightConnector1">
              <a:avLst/>
            </a:prstGeom>
            <a:noFill/>
            <a:ln w="44450" cap="flat" cmpd="sng">
              <a:solidFill>
                <a:schemeClr val="lt1"/>
              </a:solidFill>
              <a:prstDash val="solid"/>
              <a:miter lim="800000"/>
              <a:headEnd type="none" w="sm" len="sm"/>
              <a:tailEnd type="none" w="sm" len="sm"/>
            </a:ln>
          </p:spPr>
        </p:cxnSp>
        <p:cxnSp>
          <p:nvCxnSpPr>
            <p:cNvPr id="88" name="Google Shape;88;p9"/>
            <p:cNvCxnSpPr/>
            <p:nvPr/>
          </p:nvCxnSpPr>
          <p:spPr>
            <a:xfrm rot="10800000" flipH="1">
              <a:off x="5275406" y="2261710"/>
              <a:ext cx="290369" cy="16752"/>
            </a:xfrm>
            <a:prstGeom prst="straightConnector1">
              <a:avLst/>
            </a:prstGeom>
            <a:noFill/>
            <a:ln w="44450" cap="flat" cmpd="sng">
              <a:solidFill>
                <a:schemeClr val="lt1"/>
              </a:solidFill>
              <a:prstDash val="solid"/>
              <a:miter lim="800000"/>
              <a:headEnd type="none" w="sm" len="sm"/>
              <a:tailEnd type="none" w="sm" len="sm"/>
            </a:ln>
          </p:spPr>
        </p:cxnSp>
        <p:cxnSp>
          <p:nvCxnSpPr>
            <p:cNvPr id="89" name="Google Shape;89;p9"/>
            <p:cNvCxnSpPr/>
            <p:nvPr/>
          </p:nvCxnSpPr>
          <p:spPr>
            <a:xfrm rot="10800000" flipH="1">
              <a:off x="5275406" y="2151772"/>
              <a:ext cx="290369" cy="48402"/>
            </a:xfrm>
            <a:prstGeom prst="straightConnector1">
              <a:avLst/>
            </a:prstGeom>
            <a:noFill/>
            <a:ln w="44450" cap="flat" cmpd="sng">
              <a:solidFill>
                <a:schemeClr val="lt1"/>
              </a:solidFill>
              <a:prstDash val="solid"/>
              <a:miter lim="800000"/>
              <a:headEnd type="none" w="sm" len="sm"/>
              <a:tailEnd type="none" w="sm" len="sm"/>
            </a:ln>
          </p:spPr>
        </p:cxnSp>
        <p:cxnSp>
          <p:nvCxnSpPr>
            <p:cNvPr id="90" name="Google Shape;90;p9"/>
            <p:cNvCxnSpPr/>
            <p:nvPr/>
          </p:nvCxnSpPr>
          <p:spPr>
            <a:xfrm>
              <a:off x="5270094" y="2354086"/>
              <a:ext cx="295681" cy="0"/>
            </a:xfrm>
            <a:prstGeom prst="straightConnector1">
              <a:avLst/>
            </a:prstGeom>
            <a:noFill/>
            <a:ln w="44450" cap="flat" cmpd="sng">
              <a:solidFill>
                <a:schemeClr val="lt1"/>
              </a:solidFill>
              <a:prstDash val="solid"/>
              <a:miter lim="800000"/>
              <a:headEnd type="none" w="sm" len="sm"/>
              <a:tailEnd type="none" w="sm" len="sm"/>
            </a:ln>
          </p:spPr>
        </p:cxnSp>
        <p:cxnSp>
          <p:nvCxnSpPr>
            <p:cNvPr id="91" name="Google Shape;91;p9"/>
            <p:cNvCxnSpPr/>
            <p:nvPr/>
          </p:nvCxnSpPr>
          <p:spPr>
            <a:xfrm rot="10800000">
              <a:off x="5950242" y="1866900"/>
              <a:ext cx="0" cy="465273"/>
            </a:xfrm>
            <a:prstGeom prst="straightConnector1">
              <a:avLst/>
            </a:prstGeom>
            <a:noFill/>
            <a:ln w="44450" cap="flat" cmpd="sng">
              <a:solidFill>
                <a:schemeClr val="lt1"/>
              </a:solidFill>
              <a:prstDash val="dash"/>
              <a:miter lim="800000"/>
              <a:headEnd type="none" w="sm" len="sm"/>
              <a:tailEnd type="none" w="sm" len="sm"/>
            </a:ln>
          </p:spPr>
        </p:cxnSp>
        <p:cxnSp>
          <p:nvCxnSpPr>
            <p:cNvPr id="92" name="Google Shape;92;p9"/>
            <p:cNvCxnSpPr/>
            <p:nvPr/>
          </p:nvCxnSpPr>
          <p:spPr>
            <a:xfrm>
              <a:off x="5628589" y="1936750"/>
              <a:ext cx="0" cy="476854"/>
            </a:xfrm>
            <a:prstGeom prst="straightConnector1">
              <a:avLst/>
            </a:prstGeom>
            <a:noFill/>
            <a:ln w="15875" cap="flat" cmpd="sng">
              <a:solidFill>
                <a:srgbClr val="0000A8"/>
              </a:solidFill>
              <a:prstDash val="solid"/>
              <a:miter lim="800000"/>
              <a:headEnd type="none" w="sm" len="sm"/>
              <a:tailEnd type="none" w="sm" len="sm"/>
            </a:ln>
          </p:spPr>
        </p:cxnSp>
      </p:grpSp>
      <p:sp>
        <p:nvSpPr>
          <p:cNvPr id="93" name="Google Shape;93;p9"/>
          <p:cNvSpPr/>
          <p:nvPr/>
        </p:nvSpPr>
        <p:spPr>
          <a:xfrm>
            <a:off x="9540813" y="1782042"/>
            <a:ext cx="1497864" cy="1386455"/>
          </a:xfrm>
          <a:custGeom>
            <a:avLst/>
            <a:gdLst/>
            <a:ahLst/>
            <a:cxnLst/>
            <a:rect l="l" t="t" r="r" b="b"/>
            <a:pathLst>
              <a:path w="1634267" h="1796376" extrusionOk="0">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a:gsLst>
              <a:gs pos="0">
                <a:srgbClr val="9CDFF9"/>
              </a:gs>
              <a:gs pos="57000">
                <a:srgbClr val="DDEAF6"/>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4" name="Google Shape;94;p9"/>
          <p:cNvSpPr txBox="1"/>
          <p:nvPr/>
        </p:nvSpPr>
        <p:spPr>
          <a:xfrm>
            <a:off x="9427201" y="1851195"/>
            <a:ext cx="1725088" cy="2862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national or global ISP</a:t>
            </a:r>
            <a:endParaRPr/>
          </a:p>
        </p:txBody>
      </p:sp>
      <p:sp>
        <p:nvSpPr>
          <p:cNvPr id="95" name="Google Shape;95;p9"/>
          <p:cNvSpPr/>
          <p:nvPr/>
        </p:nvSpPr>
        <p:spPr>
          <a:xfrm>
            <a:off x="9279068" y="3677908"/>
            <a:ext cx="305749" cy="197847"/>
          </a:xfrm>
          <a:prstGeom prst="rect">
            <a:avLst/>
          </a:prstGeom>
          <a:solidFill>
            <a:srgbClr val="9CDF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6" name="Google Shape;96;p9"/>
          <p:cNvSpPr txBox="1"/>
          <p:nvPr/>
        </p:nvSpPr>
        <p:spPr>
          <a:xfrm>
            <a:off x="10917767" y="4677937"/>
            <a:ext cx="813043" cy="3831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050"/>
              <a:buFont typeface="Calibri"/>
              <a:buNone/>
            </a:pPr>
            <a:r>
              <a:rPr lang="en-US" sz="1050" b="0" i="0" u="none" strike="noStrike" cap="none">
                <a:solidFill>
                  <a:srgbClr val="000000"/>
                </a:solidFill>
                <a:latin typeface="Calibri"/>
                <a:ea typeface="Calibri"/>
                <a:cs typeface="Calibri"/>
                <a:sym typeface="Calibri"/>
              </a:rPr>
              <a:t>datacenter </a:t>
            </a:r>
            <a:endParaRPr/>
          </a:p>
          <a:p>
            <a:pPr marL="0" marR="0" lvl="0" indent="0" algn="l" rtl="0">
              <a:lnSpc>
                <a:spcPct val="90000"/>
              </a:lnSpc>
              <a:spcBef>
                <a:spcPts val="0"/>
              </a:spcBef>
              <a:spcAft>
                <a:spcPts val="0"/>
              </a:spcAft>
              <a:buClr>
                <a:srgbClr val="000000"/>
              </a:buClr>
              <a:buSzPts val="1050"/>
              <a:buFont typeface="Calibri"/>
              <a:buNone/>
            </a:pPr>
            <a:r>
              <a:rPr lang="en-US" sz="1050" b="0" i="0" u="none" strike="noStrike" cap="none">
                <a:solidFill>
                  <a:srgbClr val="000000"/>
                </a:solidFill>
                <a:latin typeface="Calibri"/>
                <a:ea typeface="Calibri"/>
                <a:cs typeface="Calibri"/>
                <a:sym typeface="Calibri"/>
              </a:rPr>
              <a:t>network</a:t>
            </a:r>
            <a:endParaRPr/>
          </a:p>
        </p:txBody>
      </p:sp>
      <p:cxnSp>
        <p:nvCxnSpPr>
          <p:cNvPr id="97" name="Google Shape;97;p9"/>
          <p:cNvCxnSpPr/>
          <p:nvPr/>
        </p:nvCxnSpPr>
        <p:spPr>
          <a:xfrm rot="10800000">
            <a:off x="10559920" y="3580125"/>
            <a:ext cx="412964" cy="63712"/>
          </a:xfrm>
          <a:prstGeom prst="straightConnector1">
            <a:avLst/>
          </a:prstGeom>
          <a:noFill/>
          <a:ln w="9525" cap="flat" cmpd="sng">
            <a:solidFill>
              <a:schemeClr val="dk1"/>
            </a:solidFill>
            <a:prstDash val="solid"/>
            <a:miter lim="800000"/>
            <a:headEnd type="none" w="sm" len="sm"/>
            <a:tailEnd type="none" w="sm" len="sm"/>
          </a:ln>
        </p:spPr>
      </p:cxnSp>
      <p:cxnSp>
        <p:nvCxnSpPr>
          <p:cNvPr id="98" name="Google Shape;98;p9"/>
          <p:cNvCxnSpPr/>
          <p:nvPr/>
        </p:nvCxnSpPr>
        <p:spPr>
          <a:xfrm rot="10800000">
            <a:off x="10660835" y="3640684"/>
            <a:ext cx="345866" cy="738975"/>
          </a:xfrm>
          <a:prstGeom prst="straightConnector1">
            <a:avLst/>
          </a:prstGeom>
          <a:noFill/>
          <a:ln w="9525" cap="flat" cmpd="sng">
            <a:solidFill>
              <a:schemeClr val="dk1"/>
            </a:solidFill>
            <a:prstDash val="solid"/>
            <a:miter lim="800000"/>
            <a:headEnd type="none" w="sm" len="sm"/>
            <a:tailEnd type="none" w="sm" len="sm"/>
          </a:ln>
        </p:spPr>
      </p:cxnSp>
      <p:cxnSp>
        <p:nvCxnSpPr>
          <p:cNvPr id="99" name="Google Shape;99;p9"/>
          <p:cNvCxnSpPr/>
          <p:nvPr/>
        </p:nvCxnSpPr>
        <p:spPr>
          <a:xfrm rot="10800000" flipH="1">
            <a:off x="10636897" y="3633421"/>
            <a:ext cx="335987" cy="395340"/>
          </a:xfrm>
          <a:prstGeom prst="straightConnector1">
            <a:avLst/>
          </a:prstGeom>
          <a:noFill/>
          <a:ln w="9525" cap="flat" cmpd="sng">
            <a:solidFill>
              <a:schemeClr val="dk1"/>
            </a:solidFill>
            <a:prstDash val="solid"/>
            <a:miter lim="800000"/>
            <a:headEnd type="none" w="sm" len="sm"/>
            <a:tailEnd type="none" w="sm" len="sm"/>
          </a:ln>
        </p:spPr>
      </p:cxnSp>
      <p:cxnSp>
        <p:nvCxnSpPr>
          <p:cNvPr id="100" name="Google Shape;100;p9"/>
          <p:cNvCxnSpPr/>
          <p:nvPr/>
        </p:nvCxnSpPr>
        <p:spPr>
          <a:xfrm rot="10800000">
            <a:off x="10570774" y="3594896"/>
            <a:ext cx="1" cy="485748"/>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9"/>
          <p:cNvCxnSpPr/>
          <p:nvPr/>
        </p:nvCxnSpPr>
        <p:spPr>
          <a:xfrm rot="10800000">
            <a:off x="10550620" y="4071642"/>
            <a:ext cx="508543" cy="348647"/>
          </a:xfrm>
          <a:prstGeom prst="straightConnector1">
            <a:avLst/>
          </a:prstGeom>
          <a:noFill/>
          <a:ln w="9525" cap="flat" cmpd="sng">
            <a:solidFill>
              <a:schemeClr val="dk1"/>
            </a:solidFill>
            <a:prstDash val="solid"/>
            <a:miter lim="800000"/>
            <a:headEnd type="none" w="sm" len="sm"/>
            <a:tailEnd type="none" w="sm" len="sm"/>
          </a:ln>
        </p:spPr>
      </p:cxnSp>
      <p:cxnSp>
        <p:nvCxnSpPr>
          <p:cNvPr id="102" name="Google Shape;102;p9"/>
          <p:cNvCxnSpPr/>
          <p:nvPr/>
        </p:nvCxnSpPr>
        <p:spPr>
          <a:xfrm rot="10800000">
            <a:off x="9895195" y="4087742"/>
            <a:ext cx="655425" cy="0"/>
          </a:xfrm>
          <a:prstGeom prst="straightConnector1">
            <a:avLst/>
          </a:prstGeom>
          <a:noFill/>
          <a:ln w="9525" cap="flat" cmpd="sng">
            <a:solidFill>
              <a:schemeClr val="dk1"/>
            </a:solidFill>
            <a:prstDash val="solid"/>
            <a:miter lim="800000"/>
            <a:headEnd type="none" w="sm" len="sm"/>
            <a:tailEnd type="none" w="sm" len="sm"/>
          </a:ln>
        </p:spPr>
      </p:cxnSp>
      <p:cxnSp>
        <p:nvCxnSpPr>
          <p:cNvPr id="103" name="Google Shape;103;p9"/>
          <p:cNvCxnSpPr/>
          <p:nvPr/>
        </p:nvCxnSpPr>
        <p:spPr>
          <a:xfrm rot="10800000">
            <a:off x="9219616" y="4087742"/>
            <a:ext cx="655425" cy="0"/>
          </a:xfrm>
          <a:prstGeom prst="straightConnector1">
            <a:avLst/>
          </a:prstGeom>
          <a:noFill/>
          <a:ln w="9525" cap="flat" cmpd="sng">
            <a:solidFill>
              <a:schemeClr val="dk1"/>
            </a:solidFill>
            <a:prstDash val="solid"/>
            <a:miter lim="800000"/>
            <a:headEnd type="none" w="sm" len="sm"/>
            <a:tailEnd type="none" w="sm" len="sm"/>
          </a:ln>
        </p:spPr>
      </p:cxnSp>
      <p:cxnSp>
        <p:nvCxnSpPr>
          <p:cNvPr id="104" name="Google Shape;104;p9"/>
          <p:cNvCxnSpPr/>
          <p:nvPr/>
        </p:nvCxnSpPr>
        <p:spPr>
          <a:xfrm flipH="1">
            <a:off x="9276868" y="3507672"/>
            <a:ext cx="382424" cy="517050"/>
          </a:xfrm>
          <a:prstGeom prst="straightConnector1">
            <a:avLst/>
          </a:prstGeom>
          <a:noFill/>
          <a:ln w="9525" cap="flat" cmpd="sng">
            <a:solidFill>
              <a:schemeClr val="dk1"/>
            </a:solidFill>
            <a:prstDash val="solid"/>
            <a:miter lim="800000"/>
            <a:headEnd type="none" w="sm" len="sm"/>
            <a:tailEnd type="none" w="sm" len="sm"/>
          </a:ln>
        </p:spPr>
      </p:cxnSp>
      <p:cxnSp>
        <p:nvCxnSpPr>
          <p:cNvPr id="105" name="Google Shape;105;p9"/>
          <p:cNvCxnSpPr/>
          <p:nvPr/>
        </p:nvCxnSpPr>
        <p:spPr>
          <a:xfrm>
            <a:off x="9733069" y="3507672"/>
            <a:ext cx="0" cy="540294"/>
          </a:xfrm>
          <a:prstGeom prst="straightConnector1">
            <a:avLst/>
          </a:prstGeom>
          <a:noFill/>
          <a:ln w="9525" cap="flat" cmpd="sng">
            <a:solidFill>
              <a:schemeClr val="dk1"/>
            </a:solidFill>
            <a:prstDash val="solid"/>
            <a:miter lim="800000"/>
            <a:headEnd type="none" w="sm" len="sm"/>
            <a:tailEnd type="none" w="sm" len="sm"/>
          </a:ln>
        </p:spPr>
      </p:cxnSp>
      <p:cxnSp>
        <p:nvCxnSpPr>
          <p:cNvPr id="106" name="Google Shape;106;p9"/>
          <p:cNvCxnSpPr/>
          <p:nvPr/>
        </p:nvCxnSpPr>
        <p:spPr>
          <a:xfrm>
            <a:off x="10137668" y="2754692"/>
            <a:ext cx="488174" cy="839333"/>
          </a:xfrm>
          <a:prstGeom prst="straightConnector1">
            <a:avLst/>
          </a:prstGeom>
          <a:noFill/>
          <a:ln w="9525" cap="flat" cmpd="sng">
            <a:solidFill>
              <a:schemeClr val="dk1"/>
            </a:solidFill>
            <a:prstDash val="solid"/>
            <a:miter lim="800000"/>
            <a:headEnd type="none" w="sm" len="sm"/>
            <a:tailEnd type="none" w="sm" len="sm"/>
          </a:ln>
        </p:spPr>
      </p:cxnSp>
      <p:cxnSp>
        <p:nvCxnSpPr>
          <p:cNvPr id="107" name="Google Shape;107;p9"/>
          <p:cNvCxnSpPr/>
          <p:nvPr/>
        </p:nvCxnSpPr>
        <p:spPr>
          <a:xfrm flipH="1">
            <a:off x="9798719" y="2695013"/>
            <a:ext cx="380432" cy="694807"/>
          </a:xfrm>
          <a:prstGeom prst="straightConnector1">
            <a:avLst/>
          </a:prstGeom>
          <a:noFill/>
          <a:ln w="12700" cap="flat" cmpd="sng">
            <a:solidFill>
              <a:schemeClr val="dk1"/>
            </a:solidFill>
            <a:prstDash val="solid"/>
            <a:miter lim="800000"/>
            <a:headEnd type="none" w="sm" len="sm"/>
            <a:tailEnd type="none" w="sm" len="sm"/>
          </a:ln>
        </p:spPr>
      </p:cxnSp>
      <p:grpSp>
        <p:nvGrpSpPr>
          <p:cNvPr id="108" name="Google Shape;108;p9"/>
          <p:cNvGrpSpPr/>
          <p:nvPr/>
        </p:nvGrpSpPr>
        <p:grpSpPr>
          <a:xfrm>
            <a:off x="7562238" y="2127325"/>
            <a:ext cx="3578867" cy="3640284"/>
            <a:chOff x="7562238" y="2127325"/>
            <a:chExt cx="3578867" cy="3640284"/>
          </a:xfrm>
        </p:grpSpPr>
        <p:grpSp>
          <p:nvGrpSpPr>
            <p:cNvPr id="109" name="Google Shape;109;p9"/>
            <p:cNvGrpSpPr/>
            <p:nvPr/>
          </p:nvGrpSpPr>
          <p:grpSpPr>
            <a:xfrm>
              <a:off x="7857253" y="2127325"/>
              <a:ext cx="3283852" cy="3640284"/>
              <a:chOff x="7881336" y="2104198"/>
              <a:chExt cx="3283852" cy="3640284"/>
            </a:xfrm>
          </p:grpSpPr>
          <p:cxnSp>
            <p:nvCxnSpPr>
              <p:cNvPr id="110" name="Google Shape;110;p9"/>
              <p:cNvCxnSpPr/>
              <p:nvPr/>
            </p:nvCxnSpPr>
            <p:spPr>
              <a:xfrm rot="5400000" flipH="1">
                <a:off x="9813692" y="5228612"/>
                <a:ext cx="388062" cy="7560"/>
              </a:xfrm>
              <a:prstGeom prst="straightConnector1">
                <a:avLst/>
              </a:prstGeom>
              <a:noFill/>
              <a:ln w="12700" cap="flat" cmpd="sng">
                <a:solidFill>
                  <a:schemeClr val="dk1"/>
                </a:solidFill>
                <a:prstDash val="solid"/>
                <a:round/>
                <a:headEnd type="none" w="med" len="med"/>
                <a:tailEnd type="none" w="med" len="med"/>
              </a:ln>
            </p:spPr>
          </p:cxnSp>
          <p:cxnSp>
            <p:nvCxnSpPr>
              <p:cNvPr id="111" name="Google Shape;111;p9"/>
              <p:cNvCxnSpPr/>
              <p:nvPr/>
            </p:nvCxnSpPr>
            <p:spPr>
              <a:xfrm rot="10800000">
                <a:off x="10234009" y="5382159"/>
                <a:ext cx="0" cy="114300"/>
              </a:xfrm>
              <a:prstGeom prst="straightConnector1">
                <a:avLst/>
              </a:prstGeom>
              <a:noFill/>
              <a:ln w="12700" cap="flat" cmpd="sng">
                <a:solidFill>
                  <a:schemeClr val="dk1"/>
                </a:solidFill>
                <a:prstDash val="solid"/>
                <a:round/>
                <a:headEnd type="none" w="med" len="med"/>
                <a:tailEnd type="none" w="med" len="med"/>
              </a:ln>
            </p:spPr>
          </p:cxnSp>
          <p:cxnSp>
            <p:nvCxnSpPr>
              <p:cNvPr id="112" name="Google Shape;112;p9"/>
              <p:cNvCxnSpPr/>
              <p:nvPr/>
            </p:nvCxnSpPr>
            <p:spPr>
              <a:xfrm>
                <a:off x="9457042" y="4815390"/>
                <a:ext cx="524483" cy="261537"/>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9"/>
              <p:cNvCxnSpPr/>
              <p:nvPr/>
            </p:nvCxnSpPr>
            <p:spPr>
              <a:xfrm rot="10800000" flipH="1">
                <a:off x="8874149" y="4815390"/>
                <a:ext cx="569255" cy="246266"/>
              </a:xfrm>
              <a:prstGeom prst="straightConnector1">
                <a:avLst/>
              </a:prstGeom>
              <a:noFill/>
              <a:ln w="9525" cap="flat" cmpd="sng">
                <a:solidFill>
                  <a:schemeClr val="dk1"/>
                </a:solidFill>
                <a:prstDash val="solid"/>
                <a:round/>
                <a:headEnd type="none" w="med" len="med"/>
                <a:tailEnd type="none" w="med" len="med"/>
              </a:ln>
            </p:spPr>
          </p:cxnSp>
          <p:cxnSp>
            <p:nvCxnSpPr>
              <p:cNvPr id="114" name="Google Shape;114;p9"/>
              <p:cNvCxnSpPr/>
              <p:nvPr/>
            </p:nvCxnSpPr>
            <p:spPr>
              <a:xfrm>
                <a:off x="8845827" y="5085749"/>
                <a:ext cx="1030502"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9"/>
              <p:cNvCxnSpPr/>
              <p:nvPr/>
            </p:nvCxnSpPr>
            <p:spPr>
              <a:xfrm>
                <a:off x="8234290" y="5094207"/>
                <a:ext cx="226800" cy="1270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9"/>
              <p:cNvCxnSpPr/>
              <p:nvPr/>
            </p:nvCxnSpPr>
            <p:spPr>
              <a:xfrm rot="10800000" flipH="1">
                <a:off x="7972450" y="5267343"/>
                <a:ext cx="412750" cy="1270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9"/>
              <p:cNvCxnSpPr/>
              <p:nvPr/>
            </p:nvCxnSpPr>
            <p:spPr>
              <a:xfrm flipH="1">
                <a:off x="8397900" y="5259125"/>
                <a:ext cx="68080" cy="293968"/>
              </a:xfrm>
              <a:prstGeom prst="straightConnector1">
                <a:avLst/>
              </a:prstGeom>
              <a:noFill/>
              <a:ln w="9525" cap="flat" cmpd="sng">
                <a:solidFill>
                  <a:schemeClr val="dk1"/>
                </a:solidFill>
                <a:prstDash val="solid"/>
                <a:round/>
                <a:headEnd type="none" w="med" len="med"/>
                <a:tailEnd type="none" w="med" len="med"/>
              </a:ln>
            </p:spPr>
          </p:cxnSp>
          <p:cxnSp>
            <p:nvCxnSpPr>
              <p:cNvPr id="118" name="Google Shape;118;p9"/>
              <p:cNvCxnSpPr/>
              <p:nvPr/>
            </p:nvCxnSpPr>
            <p:spPr>
              <a:xfrm rot="10800000">
                <a:off x="8512814" y="5284804"/>
                <a:ext cx="280374" cy="269876"/>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9"/>
              <p:cNvCxnSpPr/>
              <p:nvPr/>
            </p:nvCxnSpPr>
            <p:spPr>
              <a:xfrm>
                <a:off x="8512814" y="5234921"/>
                <a:ext cx="914184" cy="468622"/>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9"/>
              <p:cNvCxnSpPr/>
              <p:nvPr/>
            </p:nvCxnSpPr>
            <p:spPr>
              <a:xfrm>
                <a:off x="8271861" y="3806843"/>
                <a:ext cx="0" cy="131762"/>
              </a:xfrm>
              <a:prstGeom prst="straightConnector1">
                <a:avLst/>
              </a:prstGeom>
              <a:noFill/>
              <a:ln w="9525" cap="flat" cmpd="sng">
                <a:solidFill>
                  <a:schemeClr val="dk1"/>
                </a:solidFill>
                <a:prstDash val="solid"/>
                <a:round/>
                <a:headEnd type="none" w="med" len="med"/>
                <a:tailEnd type="none" w="med" len="med"/>
              </a:ln>
            </p:spPr>
          </p:cxnSp>
          <p:cxnSp>
            <p:nvCxnSpPr>
              <p:cNvPr id="121" name="Google Shape;121;p9"/>
              <p:cNvCxnSpPr/>
              <p:nvPr/>
            </p:nvCxnSpPr>
            <p:spPr>
              <a:xfrm rot="10800000" flipH="1">
                <a:off x="7881336" y="4017980"/>
                <a:ext cx="168275" cy="3175"/>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9"/>
              <p:cNvCxnSpPr/>
              <p:nvPr/>
            </p:nvCxnSpPr>
            <p:spPr>
              <a:xfrm rot="5400000" flipH="1">
                <a:off x="9909628" y="5560344"/>
                <a:ext cx="366793" cy="1482"/>
              </a:xfrm>
              <a:prstGeom prst="straightConnector1">
                <a:avLst/>
              </a:prstGeom>
              <a:noFill/>
              <a:ln w="12700" cap="flat" cmpd="sng">
                <a:solidFill>
                  <a:schemeClr val="dk1"/>
                </a:solidFill>
                <a:prstDash val="solid"/>
                <a:round/>
                <a:headEnd type="none" w="med" len="med"/>
                <a:tailEnd type="none" w="med" len="med"/>
              </a:ln>
            </p:spPr>
          </p:cxnSp>
          <p:cxnSp>
            <p:nvCxnSpPr>
              <p:cNvPr id="123" name="Google Shape;123;p9"/>
              <p:cNvCxnSpPr/>
              <p:nvPr/>
            </p:nvCxnSpPr>
            <p:spPr>
              <a:xfrm rot="10800000" flipH="1">
                <a:off x="8483508" y="5013435"/>
                <a:ext cx="404236" cy="207771"/>
              </a:xfrm>
              <a:prstGeom prst="straightConnector1">
                <a:avLst/>
              </a:prstGeom>
              <a:noFill/>
              <a:ln w="9525" cap="flat" cmpd="sng">
                <a:solidFill>
                  <a:schemeClr val="dk1"/>
                </a:solidFill>
                <a:prstDash val="solid"/>
                <a:round/>
                <a:headEnd type="none" w="med" len="med"/>
                <a:tailEnd type="none" w="med" len="med"/>
              </a:ln>
            </p:spPr>
          </p:cxnSp>
          <p:cxnSp>
            <p:nvCxnSpPr>
              <p:cNvPr id="124" name="Google Shape;124;p9"/>
              <p:cNvCxnSpPr/>
              <p:nvPr/>
            </p:nvCxnSpPr>
            <p:spPr>
              <a:xfrm flipH="1">
                <a:off x="10124718" y="2146305"/>
                <a:ext cx="761467" cy="577355"/>
              </a:xfrm>
              <a:prstGeom prst="straightConnector1">
                <a:avLst/>
              </a:prstGeom>
              <a:noFill/>
              <a:ln w="12700" cap="flat" cmpd="sng">
                <a:solidFill>
                  <a:schemeClr val="dk1"/>
                </a:solidFill>
                <a:prstDash val="solid"/>
                <a:miter lim="800000"/>
                <a:headEnd type="none" w="sm" len="sm"/>
                <a:tailEnd type="none" w="sm" len="sm"/>
              </a:ln>
            </p:spPr>
          </p:cxnSp>
          <p:cxnSp>
            <p:nvCxnSpPr>
              <p:cNvPr id="125" name="Google Shape;125;p9"/>
              <p:cNvCxnSpPr/>
              <p:nvPr/>
            </p:nvCxnSpPr>
            <p:spPr>
              <a:xfrm flipH="1">
                <a:off x="10124718" y="2245186"/>
                <a:ext cx="3970" cy="518461"/>
              </a:xfrm>
              <a:prstGeom prst="straightConnector1">
                <a:avLst/>
              </a:prstGeom>
              <a:noFill/>
              <a:ln w="12700" cap="flat" cmpd="sng">
                <a:solidFill>
                  <a:schemeClr val="dk1"/>
                </a:solidFill>
                <a:prstDash val="solid"/>
                <a:miter lim="800000"/>
                <a:headEnd type="none" w="sm" len="sm"/>
                <a:tailEnd type="none" w="sm" len="sm"/>
              </a:ln>
            </p:spPr>
          </p:cxnSp>
          <p:cxnSp>
            <p:nvCxnSpPr>
              <p:cNvPr id="126" name="Google Shape;126;p9"/>
              <p:cNvCxnSpPr/>
              <p:nvPr/>
            </p:nvCxnSpPr>
            <p:spPr>
              <a:xfrm flipH="1">
                <a:off x="10696218" y="2177379"/>
                <a:ext cx="149360" cy="518461"/>
              </a:xfrm>
              <a:prstGeom prst="straightConnector1">
                <a:avLst/>
              </a:prstGeom>
              <a:noFill/>
              <a:ln w="12700" cap="flat" cmpd="sng">
                <a:solidFill>
                  <a:schemeClr val="dk1"/>
                </a:solidFill>
                <a:prstDash val="solid"/>
                <a:miter lim="800000"/>
                <a:headEnd type="none" w="sm" len="sm"/>
                <a:tailEnd type="none" w="sm" len="sm"/>
              </a:ln>
            </p:spPr>
          </p:cxnSp>
          <p:cxnSp>
            <p:nvCxnSpPr>
              <p:cNvPr id="127" name="Google Shape;127;p9"/>
              <p:cNvCxnSpPr/>
              <p:nvPr/>
            </p:nvCxnSpPr>
            <p:spPr>
              <a:xfrm flipH="1">
                <a:off x="10166249" y="2695840"/>
                <a:ext cx="574283" cy="27820"/>
              </a:xfrm>
              <a:prstGeom prst="straightConnector1">
                <a:avLst/>
              </a:prstGeom>
              <a:noFill/>
              <a:ln w="12700" cap="flat" cmpd="sng">
                <a:solidFill>
                  <a:schemeClr val="dk1"/>
                </a:solidFill>
                <a:prstDash val="solid"/>
                <a:miter lim="800000"/>
                <a:headEnd type="none" w="sm" len="sm"/>
                <a:tailEnd type="none" w="sm" len="sm"/>
              </a:ln>
            </p:spPr>
          </p:cxnSp>
          <p:cxnSp>
            <p:nvCxnSpPr>
              <p:cNvPr id="128" name="Google Shape;128;p9"/>
              <p:cNvCxnSpPr/>
              <p:nvPr/>
            </p:nvCxnSpPr>
            <p:spPr>
              <a:xfrm flipH="1">
                <a:off x="10093625" y="2146305"/>
                <a:ext cx="788589" cy="98881"/>
              </a:xfrm>
              <a:prstGeom prst="straightConnector1">
                <a:avLst/>
              </a:prstGeom>
              <a:noFill/>
              <a:ln w="12700" cap="flat" cmpd="sng">
                <a:solidFill>
                  <a:schemeClr val="dk1"/>
                </a:solidFill>
                <a:prstDash val="solid"/>
                <a:miter lim="800000"/>
                <a:headEnd type="none" w="sm" len="sm"/>
                <a:tailEnd type="none" w="sm" len="sm"/>
              </a:ln>
            </p:spPr>
          </p:cxnSp>
          <p:cxnSp>
            <p:nvCxnSpPr>
              <p:cNvPr id="129" name="Google Shape;129;p9"/>
              <p:cNvCxnSpPr/>
              <p:nvPr/>
            </p:nvCxnSpPr>
            <p:spPr>
              <a:xfrm flipH="1">
                <a:off x="10886186" y="2104198"/>
                <a:ext cx="279002" cy="42107"/>
              </a:xfrm>
              <a:prstGeom prst="straightConnector1">
                <a:avLst/>
              </a:prstGeom>
              <a:noFill/>
              <a:ln w="12700" cap="flat" cmpd="sng">
                <a:solidFill>
                  <a:schemeClr val="dk1"/>
                </a:solidFill>
                <a:prstDash val="solid"/>
                <a:miter lim="800000"/>
                <a:headEnd type="none" w="sm" len="sm"/>
                <a:tailEnd type="none" w="sm" len="sm"/>
              </a:ln>
            </p:spPr>
          </p:cxnSp>
          <p:cxnSp>
            <p:nvCxnSpPr>
              <p:cNvPr id="130" name="Google Shape;130;p9"/>
              <p:cNvCxnSpPr/>
              <p:nvPr/>
            </p:nvCxnSpPr>
            <p:spPr>
              <a:xfrm rot="10800000">
                <a:off x="10706077" y="2695840"/>
                <a:ext cx="353541" cy="67807"/>
              </a:xfrm>
              <a:prstGeom prst="straightConnector1">
                <a:avLst/>
              </a:prstGeom>
              <a:noFill/>
              <a:ln w="12700" cap="flat" cmpd="sng">
                <a:solidFill>
                  <a:schemeClr val="dk1"/>
                </a:solidFill>
                <a:prstDash val="solid"/>
                <a:miter lim="800000"/>
                <a:headEnd type="none" w="sm" len="sm"/>
                <a:tailEnd type="none" w="sm" len="sm"/>
              </a:ln>
            </p:spPr>
          </p:cxnSp>
          <p:cxnSp>
            <p:nvCxnSpPr>
              <p:cNvPr id="131" name="Google Shape;131;p9"/>
              <p:cNvCxnSpPr/>
              <p:nvPr/>
            </p:nvCxnSpPr>
            <p:spPr>
              <a:xfrm flipH="1">
                <a:off x="8793306" y="2245186"/>
                <a:ext cx="1300319" cy="606622"/>
              </a:xfrm>
              <a:prstGeom prst="straightConnector1">
                <a:avLst/>
              </a:prstGeom>
              <a:noFill/>
              <a:ln w="12700" cap="flat" cmpd="sng">
                <a:solidFill>
                  <a:schemeClr val="dk1"/>
                </a:solidFill>
                <a:prstDash val="solid"/>
                <a:miter lim="800000"/>
                <a:headEnd type="none" w="sm" len="sm"/>
                <a:tailEnd type="none" w="sm" len="sm"/>
              </a:ln>
            </p:spPr>
          </p:cxnSp>
          <p:cxnSp>
            <p:nvCxnSpPr>
              <p:cNvPr id="132" name="Google Shape;132;p9"/>
              <p:cNvCxnSpPr/>
              <p:nvPr/>
            </p:nvCxnSpPr>
            <p:spPr>
              <a:xfrm rot="10800000" flipH="1">
                <a:off x="9402788" y="4090252"/>
                <a:ext cx="429324" cy="705603"/>
              </a:xfrm>
              <a:prstGeom prst="straightConnector1">
                <a:avLst/>
              </a:prstGeom>
              <a:noFill/>
              <a:ln w="9525" cap="flat" cmpd="sng">
                <a:solidFill>
                  <a:schemeClr val="dk1"/>
                </a:solidFill>
                <a:prstDash val="solid"/>
                <a:round/>
                <a:headEnd type="none" w="med" len="med"/>
                <a:tailEnd type="none" w="med" len="med"/>
              </a:ln>
            </p:spPr>
          </p:cxnSp>
          <p:cxnSp>
            <p:nvCxnSpPr>
              <p:cNvPr id="133" name="Google Shape;133;p9"/>
              <p:cNvCxnSpPr/>
              <p:nvPr/>
            </p:nvCxnSpPr>
            <p:spPr>
              <a:xfrm rot="10800000" flipH="1">
                <a:off x="8268637" y="4024329"/>
                <a:ext cx="969051" cy="3175"/>
              </a:xfrm>
              <a:prstGeom prst="straightConnector1">
                <a:avLst/>
              </a:prstGeom>
              <a:noFill/>
              <a:ln w="9525" cap="flat" cmpd="sng">
                <a:solidFill>
                  <a:schemeClr val="dk1"/>
                </a:solidFill>
                <a:prstDash val="solid"/>
                <a:round/>
                <a:headEnd type="none" w="med" len="med"/>
                <a:tailEnd type="none" w="med" len="med"/>
              </a:ln>
            </p:spPr>
          </p:cxnSp>
        </p:grpSp>
        <p:pic>
          <p:nvPicPr>
            <p:cNvPr id="134" name="Google Shape;134;p9" descr="antenna_radiation_stylized"/>
            <p:cNvPicPr preferRelativeResize="0"/>
            <p:nvPr/>
          </p:nvPicPr>
          <p:blipFill rotWithShape="1">
            <a:blip r:embed="rId3">
              <a:alphaModFix/>
            </a:blip>
            <a:srcRect/>
            <a:stretch/>
          </p:blipFill>
          <p:spPr>
            <a:xfrm>
              <a:off x="7562238" y="3813930"/>
              <a:ext cx="506412" cy="106009"/>
            </a:xfrm>
            <a:prstGeom prst="rect">
              <a:avLst/>
            </a:prstGeom>
            <a:noFill/>
            <a:ln>
              <a:noFill/>
            </a:ln>
          </p:spPr>
        </p:pic>
        <p:pic>
          <p:nvPicPr>
            <p:cNvPr id="135" name="Google Shape;135;p9" descr="antenna_radiation_stylized"/>
            <p:cNvPicPr preferRelativeResize="0"/>
            <p:nvPr/>
          </p:nvPicPr>
          <p:blipFill rotWithShape="1">
            <a:blip r:embed="rId4">
              <a:alphaModFix/>
            </a:blip>
            <a:srcRect/>
            <a:stretch/>
          </p:blipFill>
          <p:spPr>
            <a:xfrm>
              <a:off x="9242073" y="5480938"/>
              <a:ext cx="452014" cy="95159"/>
            </a:xfrm>
            <a:prstGeom prst="rect">
              <a:avLst/>
            </a:prstGeom>
            <a:noFill/>
            <a:ln>
              <a:noFill/>
            </a:ln>
          </p:spPr>
        </p:pic>
        <p:pic>
          <p:nvPicPr>
            <p:cNvPr id="136" name="Google Shape;136;p9" descr="cell_tower_radiation copy"/>
            <p:cNvPicPr preferRelativeResize="0"/>
            <p:nvPr/>
          </p:nvPicPr>
          <p:blipFill rotWithShape="1">
            <a:blip r:embed="rId5">
              <a:alphaModFix/>
            </a:blip>
            <a:srcRect/>
            <a:stretch/>
          </p:blipFill>
          <p:spPr>
            <a:xfrm>
              <a:off x="7980866" y="2158167"/>
              <a:ext cx="457200" cy="332766"/>
            </a:xfrm>
            <a:prstGeom prst="rect">
              <a:avLst/>
            </a:prstGeom>
            <a:noFill/>
            <a:ln>
              <a:noFill/>
            </a:ln>
          </p:spPr>
        </p:pic>
        <p:sp>
          <p:nvSpPr>
            <p:cNvPr id="137" name="Google Shape;137;p9"/>
            <p:cNvSpPr/>
            <p:nvPr/>
          </p:nvSpPr>
          <p:spPr>
            <a:xfrm>
              <a:off x="8174541" y="2292995"/>
              <a:ext cx="52388" cy="49485"/>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cxnSp>
        <p:nvCxnSpPr>
          <p:cNvPr id="138" name="Google Shape;138;p9"/>
          <p:cNvCxnSpPr/>
          <p:nvPr/>
        </p:nvCxnSpPr>
        <p:spPr>
          <a:xfrm>
            <a:off x="8207860" y="2700359"/>
            <a:ext cx="227964" cy="174352"/>
          </a:xfrm>
          <a:prstGeom prst="straightConnector1">
            <a:avLst/>
          </a:prstGeom>
          <a:noFill/>
          <a:ln w="9525" cap="flat" cmpd="sng">
            <a:solidFill>
              <a:schemeClr val="dk1"/>
            </a:solidFill>
            <a:prstDash val="solid"/>
            <a:round/>
            <a:headEnd type="none" w="med" len="med"/>
            <a:tailEnd type="none" w="med" len="med"/>
          </a:ln>
        </p:spPr>
      </p:cxnSp>
      <p:grpSp>
        <p:nvGrpSpPr>
          <p:cNvPr id="139" name="Google Shape;139;p9"/>
          <p:cNvGrpSpPr/>
          <p:nvPr/>
        </p:nvGrpSpPr>
        <p:grpSpPr>
          <a:xfrm>
            <a:off x="8050698" y="2309376"/>
            <a:ext cx="298450" cy="464008"/>
            <a:chOff x="3130" y="3288"/>
            <a:chExt cx="410" cy="742"/>
          </a:xfrm>
        </p:grpSpPr>
        <p:cxnSp>
          <p:nvCxnSpPr>
            <p:cNvPr id="140" name="Google Shape;140;p9"/>
            <p:cNvCxnSpPr/>
            <p:nvPr/>
          </p:nvCxnSpPr>
          <p:spPr>
            <a:xfrm flipH="1">
              <a:off x="3130" y="3288"/>
              <a:ext cx="205" cy="672"/>
            </a:xfrm>
            <a:prstGeom prst="straightConnector1">
              <a:avLst/>
            </a:prstGeom>
            <a:noFill/>
            <a:ln w="19050" cap="flat" cmpd="sng">
              <a:solidFill>
                <a:schemeClr val="dk1"/>
              </a:solidFill>
              <a:prstDash val="solid"/>
              <a:round/>
              <a:headEnd type="none" w="med" len="med"/>
              <a:tailEnd type="none" w="med" len="med"/>
            </a:ln>
          </p:spPr>
        </p:cxnSp>
        <p:cxnSp>
          <p:nvCxnSpPr>
            <p:cNvPr id="141" name="Google Shape;141;p9"/>
            <p:cNvCxnSpPr/>
            <p:nvPr/>
          </p:nvCxnSpPr>
          <p:spPr>
            <a:xfrm>
              <a:off x="3335" y="3288"/>
              <a:ext cx="205" cy="669"/>
            </a:xfrm>
            <a:prstGeom prst="straightConnector1">
              <a:avLst/>
            </a:prstGeom>
            <a:noFill/>
            <a:ln w="19050" cap="flat" cmpd="sng">
              <a:solidFill>
                <a:schemeClr val="dk1"/>
              </a:solidFill>
              <a:prstDash val="solid"/>
              <a:round/>
              <a:headEnd type="none" w="med" len="med"/>
              <a:tailEnd type="none" w="med" len="med"/>
            </a:ln>
          </p:spPr>
        </p:cxnSp>
        <p:cxnSp>
          <p:nvCxnSpPr>
            <p:cNvPr id="142" name="Google Shape;142;p9"/>
            <p:cNvCxnSpPr/>
            <p:nvPr/>
          </p:nvCxnSpPr>
          <p:spPr>
            <a:xfrm>
              <a:off x="3130" y="3957"/>
              <a:ext cx="205" cy="73"/>
            </a:xfrm>
            <a:prstGeom prst="straightConnector1">
              <a:avLst/>
            </a:prstGeom>
            <a:noFill/>
            <a:ln w="19050" cap="flat" cmpd="sng">
              <a:solidFill>
                <a:schemeClr val="dk1"/>
              </a:solidFill>
              <a:prstDash val="solid"/>
              <a:round/>
              <a:headEnd type="none" w="med" len="med"/>
              <a:tailEnd type="none" w="med" len="med"/>
            </a:ln>
          </p:spPr>
        </p:cxnSp>
        <p:cxnSp>
          <p:nvCxnSpPr>
            <p:cNvPr id="143" name="Google Shape;143;p9"/>
            <p:cNvCxnSpPr/>
            <p:nvPr/>
          </p:nvCxnSpPr>
          <p:spPr>
            <a:xfrm flipH="1">
              <a:off x="3335" y="3957"/>
              <a:ext cx="205" cy="73"/>
            </a:xfrm>
            <a:prstGeom prst="straightConnector1">
              <a:avLst/>
            </a:prstGeom>
            <a:noFill/>
            <a:ln w="19050" cap="flat" cmpd="sng">
              <a:solidFill>
                <a:schemeClr val="dk1"/>
              </a:solidFill>
              <a:prstDash val="solid"/>
              <a:round/>
              <a:headEnd type="none" w="med" len="med"/>
              <a:tailEnd type="none" w="med" len="med"/>
            </a:ln>
          </p:spPr>
        </p:cxnSp>
        <p:cxnSp>
          <p:nvCxnSpPr>
            <p:cNvPr id="144" name="Google Shape;144;p9"/>
            <p:cNvCxnSpPr/>
            <p:nvPr/>
          </p:nvCxnSpPr>
          <p:spPr>
            <a:xfrm>
              <a:off x="3335" y="3303"/>
              <a:ext cx="0" cy="727"/>
            </a:xfrm>
            <a:prstGeom prst="straightConnector1">
              <a:avLst/>
            </a:prstGeom>
            <a:noFill/>
            <a:ln w="19050" cap="flat" cmpd="sng">
              <a:solidFill>
                <a:schemeClr val="dk1"/>
              </a:solidFill>
              <a:prstDash val="solid"/>
              <a:round/>
              <a:headEnd type="none" w="med" len="med"/>
              <a:tailEnd type="none" w="med" len="med"/>
            </a:ln>
          </p:spPr>
        </p:cxnSp>
        <p:cxnSp>
          <p:nvCxnSpPr>
            <p:cNvPr id="145" name="Google Shape;145;p9"/>
            <p:cNvCxnSpPr/>
            <p:nvPr/>
          </p:nvCxnSpPr>
          <p:spPr>
            <a:xfrm rot="10800000" flipH="1">
              <a:off x="3130" y="3888"/>
              <a:ext cx="205" cy="72"/>
            </a:xfrm>
            <a:prstGeom prst="straightConnector1">
              <a:avLst/>
            </a:prstGeom>
            <a:noFill/>
            <a:ln w="19050" cap="flat" cmpd="sng">
              <a:solidFill>
                <a:schemeClr val="dk1"/>
              </a:solidFill>
              <a:prstDash val="solid"/>
              <a:round/>
              <a:headEnd type="none" w="med" len="med"/>
              <a:tailEnd type="none" w="med" len="med"/>
            </a:ln>
          </p:spPr>
        </p:cxnSp>
        <p:cxnSp>
          <p:nvCxnSpPr>
            <p:cNvPr id="146" name="Google Shape;146;p9"/>
            <p:cNvCxnSpPr/>
            <p:nvPr/>
          </p:nvCxnSpPr>
          <p:spPr>
            <a:xfrm rot="10800000">
              <a:off x="3335" y="3888"/>
              <a:ext cx="205" cy="69"/>
            </a:xfrm>
            <a:prstGeom prst="straightConnector1">
              <a:avLst/>
            </a:prstGeom>
            <a:noFill/>
            <a:ln w="19050" cap="flat" cmpd="sng">
              <a:solidFill>
                <a:schemeClr val="dk1"/>
              </a:solidFill>
              <a:prstDash val="solid"/>
              <a:round/>
              <a:headEnd type="none" w="med" len="med"/>
              <a:tailEnd type="none" w="med" len="med"/>
            </a:ln>
          </p:spPr>
        </p:cxnSp>
        <p:cxnSp>
          <p:nvCxnSpPr>
            <p:cNvPr id="147" name="Google Shape;147;p9"/>
            <p:cNvCxnSpPr/>
            <p:nvPr/>
          </p:nvCxnSpPr>
          <p:spPr>
            <a:xfrm>
              <a:off x="3217" y="3668"/>
              <a:ext cx="118" cy="55"/>
            </a:xfrm>
            <a:prstGeom prst="straightConnector1">
              <a:avLst/>
            </a:prstGeom>
            <a:noFill/>
            <a:ln w="19050" cap="flat" cmpd="sng">
              <a:solidFill>
                <a:schemeClr val="dk1"/>
              </a:solidFill>
              <a:prstDash val="solid"/>
              <a:round/>
              <a:headEnd type="none" w="med" len="med"/>
              <a:tailEnd type="none" w="med" len="med"/>
            </a:ln>
          </p:spPr>
        </p:cxnSp>
        <p:cxnSp>
          <p:nvCxnSpPr>
            <p:cNvPr id="148" name="Google Shape;148;p9"/>
            <p:cNvCxnSpPr/>
            <p:nvPr/>
          </p:nvCxnSpPr>
          <p:spPr>
            <a:xfrm rot="10800000" flipH="1">
              <a:off x="3335" y="3668"/>
              <a:ext cx="124" cy="55"/>
            </a:xfrm>
            <a:prstGeom prst="straightConnector1">
              <a:avLst/>
            </a:prstGeom>
            <a:noFill/>
            <a:ln w="19050" cap="flat" cmpd="sng">
              <a:solidFill>
                <a:schemeClr val="dk1"/>
              </a:solidFill>
              <a:prstDash val="solid"/>
              <a:round/>
              <a:headEnd type="none" w="med" len="med"/>
              <a:tailEnd type="none" w="med" len="med"/>
            </a:ln>
          </p:spPr>
        </p:cxnSp>
        <p:cxnSp>
          <p:nvCxnSpPr>
            <p:cNvPr id="149" name="Google Shape;149;p9"/>
            <p:cNvCxnSpPr/>
            <p:nvPr/>
          </p:nvCxnSpPr>
          <p:spPr>
            <a:xfrm>
              <a:off x="3178" y="3766"/>
              <a:ext cx="152" cy="75"/>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9"/>
            <p:cNvCxnSpPr/>
            <p:nvPr/>
          </p:nvCxnSpPr>
          <p:spPr>
            <a:xfrm rot="10800000" flipH="1">
              <a:off x="3335" y="3781"/>
              <a:ext cx="153" cy="66"/>
            </a:xfrm>
            <a:prstGeom prst="straightConnector1">
              <a:avLst/>
            </a:prstGeom>
            <a:noFill/>
            <a:ln w="19050" cap="flat" cmpd="sng">
              <a:solidFill>
                <a:schemeClr val="dk1"/>
              </a:solidFill>
              <a:prstDash val="solid"/>
              <a:round/>
              <a:headEnd type="none" w="med" len="med"/>
              <a:tailEnd type="none" w="med" len="med"/>
            </a:ln>
          </p:spPr>
        </p:cxnSp>
        <p:cxnSp>
          <p:nvCxnSpPr>
            <p:cNvPr id="151" name="Google Shape;151;p9"/>
            <p:cNvCxnSpPr/>
            <p:nvPr/>
          </p:nvCxnSpPr>
          <p:spPr>
            <a:xfrm rot="10800000" flipH="1">
              <a:off x="3335" y="3567"/>
              <a:ext cx="78" cy="27"/>
            </a:xfrm>
            <a:prstGeom prst="straightConnector1">
              <a:avLst/>
            </a:prstGeom>
            <a:noFill/>
            <a:ln w="19050" cap="flat" cmpd="sng">
              <a:solidFill>
                <a:schemeClr val="dk1"/>
              </a:solidFill>
              <a:prstDash val="solid"/>
              <a:round/>
              <a:headEnd type="none" w="med" len="med"/>
              <a:tailEnd type="none" w="med" len="med"/>
            </a:ln>
          </p:spPr>
        </p:cxnSp>
        <p:cxnSp>
          <p:nvCxnSpPr>
            <p:cNvPr id="152" name="Google Shape;152;p9"/>
            <p:cNvCxnSpPr/>
            <p:nvPr/>
          </p:nvCxnSpPr>
          <p:spPr>
            <a:xfrm rot="10800000" flipH="1">
              <a:off x="3335" y="3428"/>
              <a:ext cx="49" cy="21"/>
            </a:xfrm>
            <a:prstGeom prst="straightConnector1">
              <a:avLst/>
            </a:prstGeom>
            <a:noFill/>
            <a:ln w="19050" cap="flat" cmpd="sng">
              <a:solidFill>
                <a:schemeClr val="dk1"/>
              </a:solidFill>
              <a:prstDash val="solid"/>
              <a:round/>
              <a:headEnd type="none" w="med" len="med"/>
              <a:tailEnd type="none" w="med" len="med"/>
            </a:ln>
          </p:spPr>
        </p:cxnSp>
        <p:cxnSp>
          <p:nvCxnSpPr>
            <p:cNvPr id="153" name="Google Shape;153;p9"/>
            <p:cNvCxnSpPr/>
            <p:nvPr/>
          </p:nvCxnSpPr>
          <p:spPr>
            <a:xfrm>
              <a:off x="3247" y="3558"/>
              <a:ext cx="95" cy="36"/>
            </a:xfrm>
            <a:prstGeom prst="straightConnector1">
              <a:avLst/>
            </a:prstGeom>
            <a:noFill/>
            <a:ln w="19050" cap="flat" cmpd="sng">
              <a:solidFill>
                <a:schemeClr val="dk1"/>
              </a:solidFill>
              <a:prstDash val="solid"/>
              <a:round/>
              <a:headEnd type="none" w="med" len="med"/>
              <a:tailEnd type="none" w="med" len="med"/>
            </a:ln>
          </p:spPr>
        </p:cxnSp>
        <p:cxnSp>
          <p:nvCxnSpPr>
            <p:cNvPr id="154" name="Google Shape;154;p9"/>
            <p:cNvCxnSpPr/>
            <p:nvPr/>
          </p:nvCxnSpPr>
          <p:spPr>
            <a:xfrm>
              <a:off x="3289" y="3422"/>
              <a:ext cx="55" cy="36"/>
            </a:xfrm>
            <a:prstGeom prst="straightConnector1">
              <a:avLst/>
            </a:prstGeom>
            <a:noFill/>
            <a:ln w="19050" cap="flat" cmpd="sng">
              <a:solidFill>
                <a:schemeClr val="dk1"/>
              </a:solidFill>
              <a:prstDash val="solid"/>
              <a:round/>
              <a:headEnd type="none" w="med" len="med"/>
              <a:tailEnd type="none" w="med" len="med"/>
            </a:ln>
          </p:spPr>
        </p:cxnSp>
      </p:grpSp>
      <p:pic>
        <p:nvPicPr>
          <p:cNvPr id="155" name="Google Shape;155;p9" descr="access_point_stylized_small"/>
          <p:cNvPicPr preferRelativeResize="0"/>
          <p:nvPr/>
        </p:nvPicPr>
        <p:blipFill rotWithShape="1">
          <a:blip r:embed="rId6">
            <a:alphaModFix/>
          </a:blip>
          <a:srcRect/>
          <a:stretch/>
        </p:blipFill>
        <p:spPr>
          <a:xfrm>
            <a:off x="7613882" y="3861899"/>
            <a:ext cx="370169" cy="306751"/>
          </a:xfrm>
          <a:prstGeom prst="rect">
            <a:avLst/>
          </a:prstGeom>
          <a:noFill/>
          <a:ln>
            <a:noFill/>
          </a:ln>
        </p:spPr>
      </p:pic>
      <p:pic>
        <p:nvPicPr>
          <p:cNvPr id="156" name="Google Shape;156;p9" descr="access_point_stylized_small"/>
          <p:cNvPicPr preferRelativeResize="0"/>
          <p:nvPr/>
        </p:nvPicPr>
        <p:blipFill rotWithShape="1">
          <a:blip r:embed="rId6">
            <a:alphaModFix/>
          </a:blip>
          <a:srcRect/>
          <a:stretch/>
        </p:blipFill>
        <p:spPr>
          <a:xfrm>
            <a:off x="9290610" y="5524232"/>
            <a:ext cx="380935" cy="317464"/>
          </a:xfrm>
          <a:prstGeom prst="rect">
            <a:avLst/>
          </a:prstGeom>
          <a:noFill/>
          <a:ln>
            <a:noFill/>
          </a:ln>
        </p:spPr>
      </p:pic>
      <p:grpSp>
        <p:nvGrpSpPr>
          <p:cNvPr id="157" name="Google Shape;157;p9"/>
          <p:cNvGrpSpPr/>
          <p:nvPr/>
        </p:nvGrpSpPr>
        <p:grpSpPr>
          <a:xfrm>
            <a:off x="9849365" y="5339037"/>
            <a:ext cx="309740" cy="190838"/>
            <a:chOff x="3668110" y="2448910"/>
            <a:chExt cx="3794234" cy="2165130"/>
          </a:xfrm>
        </p:grpSpPr>
        <p:sp>
          <p:nvSpPr>
            <p:cNvPr id="158" name="Google Shape;158;p9"/>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w="952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9" name="Google Shape;159;p9"/>
            <p:cNvSpPr/>
            <p:nvPr/>
          </p:nvSpPr>
          <p:spPr>
            <a:xfrm>
              <a:off x="3678620" y="2448910"/>
              <a:ext cx="3783724" cy="1324303"/>
            </a:xfrm>
            <a:custGeom>
              <a:avLst/>
              <a:gdLst/>
              <a:ahLst/>
              <a:cxnLst/>
              <a:rect l="l" t="t" r="r" b="b"/>
              <a:pathLst>
                <a:path w="3783724" h="1324303" extrusionOk="0">
                  <a:moveTo>
                    <a:pt x="0" y="1313793"/>
                  </a:moveTo>
                  <a:lnTo>
                    <a:pt x="0" y="1313793"/>
                  </a:lnTo>
                  <a:lnTo>
                    <a:pt x="252248" y="0"/>
                  </a:lnTo>
                  <a:lnTo>
                    <a:pt x="3415862" y="21020"/>
                  </a:lnTo>
                  <a:lnTo>
                    <a:pt x="3783724" y="1324303"/>
                  </a:lnTo>
                  <a:lnTo>
                    <a:pt x="0" y="1313793"/>
                  </a:lnTo>
                  <a:close/>
                </a:path>
              </a:pathLst>
            </a:cu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60" name="Google Shape;160;p9"/>
            <p:cNvGrpSpPr/>
            <p:nvPr/>
          </p:nvGrpSpPr>
          <p:grpSpPr>
            <a:xfrm>
              <a:off x="3941378" y="2603243"/>
              <a:ext cx="3202061" cy="1066110"/>
              <a:chOff x="7939341" y="3037317"/>
              <a:chExt cx="897649" cy="353919"/>
            </a:xfrm>
          </p:grpSpPr>
          <p:sp>
            <p:nvSpPr>
              <p:cNvPr id="161" name="Google Shape;161;p9"/>
              <p:cNvSpPr/>
              <p:nvPr/>
            </p:nvSpPr>
            <p:spPr>
              <a:xfrm>
                <a:off x="7964170" y="30373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2" name="Google Shape;162;p9"/>
              <p:cNvSpPr/>
              <p:nvPr/>
            </p:nvSpPr>
            <p:spPr>
              <a:xfrm>
                <a:off x="8519948" y="32067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3" name="Google Shape;163;p9"/>
              <p:cNvSpPr/>
              <p:nvPr/>
            </p:nvSpPr>
            <p:spPr>
              <a:xfrm>
                <a:off x="7939341" y="32067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4" name="Google Shape;164;p9"/>
              <p:cNvSpPr/>
              <p:nvPr/>
            </p:nvSpPr>
            <p:spPr>
              <a:xfrm>
                <a:off x="8047413" y="31234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65" name="Google Shape;165;p9"/>
          <p:cNvGrpSpPr/>
          <p:nvPr/>
        </p:nvGrpSpPr>
        <p:grpSpPr>
          <a:xfrm>
            <a:off x="8676619" y="4967420"/>
            <a:ext cx="393760" cy="218578"/>
            <a:chOff x="7493876" y="2774731"/>
            <a:chExt cx="1481958" cy="894622"/>
          </a:xfrm>
        </p:grpSpPr>
        <p:sp>
          <p:nvSpPr>
            <p:cNvPr id="166" name="Google Shape;166;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67" name="Google Shape;167;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168" name="Google Shape;168;p9"/>
            <p:cNvGrpSpPr/>
            <p:nvPr/>
          </p:nvGrpSpPr>
          <p:grpSpPr>
            <a:xfrm>
              <a:off x="7713663" y="2848339"/>
              <a:ext cx="1042107" cy="425543"/>
              <a:chOff x="7786941" y="2884917"/>
              <a:chExt cx="897649" cy="353919"/>
            </a:xfrm>
          </p:grpSpPr>
          <p:sp>
            <p:nvSpPr>
              <p:cNvPr id="169" name="Google Shape;169;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2" name="Google Shape;172;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73" name="Google Shape;173;p9"/>
          <p:cNvGrpSpPr/>
          <p:nvPr/>
        </p:nvGrpSpPr>
        <p:grpSpPr>
          <a:xfrm>
            <a:off x="8311520" y="5194433"/>
            <a:ext cx="309740" cy="190838"/>
            <a:chOff x="3668110" y="2448910"/>
            <a:chExt cx="3794234" cy="2165130"/>
          </a:xfrm>
        </p:grpSpPr>
        <p:sp>
          <p:nvSpPr>
            <p:cNvPr id="174" name="Google Shape;174;p9"/>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w="952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5" name="Google Shape;175;p9"/>
            <p:cNvSpPr/>
            <p:nvPr/>
          </p:nvSpPr>
          <p:spPr>
            <a:xfrm>
              <a:off x="3678620" y="2448910"/>
              <a:ext cx="3783724" cy="1324303"/>
            </a:xfrm>
            <a:custGeom>
              <a:avLst/>
              <a:gdLst/>
              <a:ahLst/>
              <a:cxnLst/>
              <a:rect l="l" t="t" r="r" b="b"/>
              <a:pathLst>
                <a:path w="3783724" h="1324303" extrusionOk="0">
                  <a:moveTo>
                    <a:pt x="0" y="1313793"/>
                  </a:moveTo>
                  <a:lnTo>
                    <a:pt x="0" y="1313793"/>
                  </a:lnTo>
                  <a:lnTo>
                    <a:pt x="252248" y="0"/>
                  </a:lnTo>
                  <a:lnTo>
                    <a:pt x="3415862" y="21020"/>
                  </a:lnTo>
                  <a:lnTo>
                    <a:pt x="3783724" y="1324303"/>
                  </a:lnTo>
                  <a:lnTo>
                    <a:pt x="0" y="1313793"/>
                  </a:lnTo>
                  <a:close/>
                </a:path>
              </a:pathLst>
            </a:cu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76" name="Google Shape;176;p9"/>
            <p:cNvGrpSpPr/>
            <p:nvPr/>
          </p:nvGrpSpPr>
          <p:grpSpPr>
            <a:xfrm>
              <a:off x="3941378" y="2603243"/>
              <a:ext cx="3202061" cy="1066110"/>
              <a:chOff x="7939341" y="3037317"/>
              <a:chExt cx="897649" cy="353919"/>
            </a:xfrm>
          </p:grpSpPr>
          <p:sp>
            <p:nvSpPr>
              <p:cNvPr id="177" name="Google Shape;177;p9"/>
              <p:cNvSpPr/>
              <p:nvPr/>
            </p:nvSpPr>
            <p:spPr>
              <a:xfrm>
                <a:off x="7964170" y="30373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8" name="Google Shape;178;p9"/>
              <p:cNvSpPr/>
              <p:nvPr/>
            </p:nvSpPr>
            <p:spPr>
              <a:xfrm>
                <a:off x="8519948" y="32067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9" name="Google Shape;179;p9"/>
              <p:cNvSpPr/>
              <p:nvPr/>
            </p:nvSpPr>
            <p:spPr>
              <a:xfrm>
                <a:off x="7939341" y="32067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0" name="Google Shape;180;p9"/>
              <p:cNvSpPr/>
              <p:nvPr/>
            </p:nvSpPr>
            <p:spPr>
              <a:xfrm>
                <a:off x="8047413" y="31234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81" name="Google Shape;181;p9"/>
          <p:cNvGrpSpPr/>
          <p:nvPr/>
        </p:nvGrpSpPr>
        <p:grpSpPr>
          <a:xfrm>
            <a:off x="8439827" y="2812309"/>
            <a:ext cx="353678" cy="168275"/>
            <a:chOff x="7493876" y="2774731"/>
            <a:chExt cx="1481958" cy="894622"/>
          </a:xfrm>
        </p:grpSpPr>
        <p:sp>
          <p:nvSpPr>
            <p:cNvPr id="182" name="Google Shape;182;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83" name="Google Shape;183;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184" name="Google Shape;184;p9"/>
            <p:cNvGrpSpPr/>
            <p:nvPr/>
          </p:nvGrpSpPr>
          <p:grpSpPr>
            <a:xfrm>
              <a:off x="7713663" y="2848339"/>
              <a:ext cx="1042107" cy="425543"/>
              <a:chOff x="7786941" y="2884917"/>
              <a:chExt cx="897649" cy="353919"/>
            </a:xfrm>
          </p:grpSpPr>
          <p:sp>
            <p:nvSpPr>
              <p:cNvPr id="185" name="Google Shape;185;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6" name="Google Shape;186;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7" name="Google Shape;187;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8" name="Google Shape;188;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89" name="Google Shape;189;p9"/>
          <p:cNvGrpSpPr/>
          <p:nvPr/>
        </p:nvGrpSpPr>
        <p:grpSpPr>
          <a:xfrm>
            <a:off x="10884085" y="3601365"/>
            <a:ext cx="170989" cy="97052"/>
            <a:chOff x="7493876" y="2774731"/>
            <a:chExt cx="1481958" cy="894622"/>
          </a:xfrm>
        </p:grpSpPr>
        <p:sp>
          <p:nvSpPr>
            <p:cNvPr id="190" name="Google Shape;190;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91" name="Google Shape;191;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192" name="Google Shape;192;p9"/>
            <p:cNvGrpSpPr/>
            <p:nvPr/>
          </p:nvGrpSpPr>
          <p:grpSpPr>
            <a:xfrm>
              <a:off x="7713663" y="2848339"/>
              <a:ext cx="1042107" cy="425543"/>
              <a:chOff x="7786941" y="2884917"/>
              <a:chExt cx="897649" cy="353919"/>
            </a:xfrm>
          </p:grpSpPr>
          <p:sp>
            <p:nvSpPr>
              <p:cNvPr id="193" name="Google Shape;193;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4" name="Google Shape;194;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5" name="Google Shape;195;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6" name="Google Shape;196;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97" name="Google Shape;197;p9"/>
          <p:cNvGrpSpPr/>
          <p:nvPr/>
        </p:nvGrpSpPr>
        <p:grpSpPr>
          <a:xfrm>
            <a:off x="10410609" y="3496138"/>
            <a:ext cx="353678" cy="198344"/>
            <a:chOff x="7493876" y="2774731"/>
            <a:chExt cx="1481958" cy="894622"/>
          </a:xfrm>
        </p:grpSpPr>
        <p:sp>
          <p:nvSpPr>
            <p:cNvPr id="198" name="Google Shape;198;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99" name="Google Shape;199;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00" name="Google Shape;200;p9"/>
            <p:cNvGrpSpPr/>
            <p:nvPr/>
          </p:nvGrpSpPr>
          <p:grpSpPr>
            <a:xfrm>
              <a:off x="7713663" y="2848339"/>
              <a:ext cx="1042107" cy="425543"/>
              <a:chOff x="7786941" y="2884917"/>
              <a:chExt cx="897649" cy="353919"/>
            </a:xfrm>
          </p:grpSpPr>
          <p:sp>
            <p:nvSpPr>
              <p:cNvPr id="201" name="Google Shape;201;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 name="Google Shape;202;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3" name="Google Shape;203;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4" name="Google Shape;204;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05" name="Google Shape;205;p9"/>
          <p:cNvGrpSpPr/>
          <p:nvPr/>
        </p:nvGrpSpPr>
        <p:grpSpPr>
          <a:xfrm>
            <a:off x="9948724" y="2202292"/>
            <a:ext cx="353678" cy="198344"/>
            <a:chOff x="7493876" y="2774731"/>
            <a:chExt cx="1481958" cy="894622"/>
          </a:xfrm>
        </p:grpSpPr>
        <p:sp>
          <p:nvSpPr>
            <p:cNvPr id="206" name="Google Shape;206;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07" name="Google Shape;207;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08" name="Google Shape;208;p9"/>
            <p:cNvGrpSpPr/>
            <p:nvPr/>
          </p:nvGrpSpPr>
          <p:grpSpPr>
            <a:xfrm>
              <a:off x="7713663" y="2848339"/>
              <a:ext cx="1042107" cy="425543"/>
              <a:chOff x="7786941" y="2884917"/>
              <a:chExt cx="897649" cy="353919"/>
            </a:xfrm>
          </p:grpSpPr>
          <p:sp>
            <p:nvSpPr>
              <p:cNvPr id="209" name="Google Shape;209;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 name="Google Shape;21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 name="Google Shape;211;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 name="Google Shape;212;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13" name="Google Shape;213;p9"/>
          <p:cNvGrpSpPr/>
          <p:nvPr/>
        </p:nvGrpSpPr>
        <p:grpSpPr>
          <a:xfrm>
            <a:off x="10527214" y="2613367"/>
            <a:ext cx="353678" cy="198344"/>
            <a:chOff x="7493876" y="2774731"/>
            <a:chExt cx="1481958" cy="894622"/>
          </a:xfrm>
        </p:grpSpPr>
        <p:sp>
          <p:nvSpPr>
            <p:cNvPr id="214" name="Google Shape;214;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15" name="Google Shape;215;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16" name="Google Shape;216;p9"/>
            <p:cNvGrpSpPr/>
            <p:nvPr/>
          </p:nvGrpSpPr>
          <p:grpSpPr>
            <a:xfrm>
              <a:off x="7713663" y="2848339"/>
              <a:ext cx="1042107" cy="425543"/>
              <a:chOff x="7786941" y="2884917"/>
              <a:chExt cx="897649" cy="353919"/>
            </a:xfrm>
          </p:grpSpPr>
          <p:sp>
            <p:nvSpPr>
              <p:cNvPr id="217" name="Google Shape;217;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9" name="Google Shape;219;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0" name="Google Shape;220;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21" name="Google Shape;221;p9"/>
          <p:cNvGrpSpPr/>
          <p:nvPr/>
        </p:nvGrpSpPr>
        <p:grpSpPr>
          <a:xfrm>
            <a:off x="10643825" y="2107963"/>
            <a:ext cx="353678" cy="198344"/>
            <a:chOff x="7493876" y="2774731"/>
            <a:chExt cx="1481958" cy="894622"/>
          </a:xfrm>
        </p:grpSpPr>
        <p:sp>
          <p:nvSpPr>
            <p:cNvPr id="222" name="Google Shape;222;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23" name="Google Shape;223;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24" name="Google Shape;224;p9"/>
            <p:cNvGrpSpPr/>
            <p:nvPr/>
          </p:nvGrpSpPr>
          <p:grpSpPr>
            <a:xfrm>
              <a:off x="7713663" y="2848339"/>
              <a:ext cx="1042107" cy="425543"/>
              <a:chOff x="7786941" y="2884917"/>
              <a:chExt cx="897649" cy="353919"/>
            </a:xfrm>
          </p:grpSpPr>
          <p:sp>
            <p:nvSpPr>
              <p:cNvPr id="225" name="Google Shape;225;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6" name="Google Shape;226;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7" name="Google Shape;227;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8" name="Google Shape;228;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29" name="Google Shape;229;p9"/>
          <p:cNvGrpSpPr/>
          <p:nvPr/>
        </p:nvGrpSpPr>
        <p:grpSpPr>
          <a:xfrm>
            <a:off x="9980126" y="2661565"/>
            <a:ext cx="353678" cy="198344"/>
            <a:chOff x="7493876" y="2774731"/>
            <a:chExt cx="1481958" cy="894622"/>
          </a:xfrm>
        </p:grpSpPr>
        <p:sp>
          <p:nvSpPr>
            <p:cNvPr id="230" name="Google Shape;230;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1" name="Google Shape;231;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32" name="Google Shape;232;p9"/>
            <p:cNvGrpSpPr/>
            <p:nvPr/>
          </p:nvGrpSpPr>
          <p:grpSpPr>
            <a:xfrm>
              <a:off x="7713663" y="2848339"/>
              <a:ext cx="1042107" cy="425543"/>
              <a:chOff x="7786941" y="2884917"/>
              <a:chExt cx="897649" cy="353919"/>
            </a:xfrm>
          </p:grpSpPr>
          <p:sp>
            <p:nvSpPr>
              <p:cNvPr id="233" name="Google Shape;233;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4" name="Google Shape;234;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5" name="Google Shape;235;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6" name="Google Shape;236;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37" name="Google Shape;237;p9"/>
          <p:cNvGrpSpPr/>
          <p:nvPr/>
        </p:nvGrpSpPr>
        <p:grpSpPr>
          <a:xfrm>
            <a:off x="9497138" y="3394032"/>
            <a:ext cx="367224" cy="240304"/>
            <a:chOff x="7493876" y="2774731"/>
            <a:chExt cx="1481958" cy="894622"/>
          </a:xfrm>
        </p:grpSpPr>
        <p:sp>
          <p:nvSpPr>
            <p:cNvPr id="238" name="Google Shape;238;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9" name="Google Shape;239;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40" name="Google Shape;240;p9"/>
            <p:cNvGrpSpPr/>
            <p:nvPr/>
          </p:nvGrpSpPr>
          <p:grpSpPr>
            <a:xfrm>
              <a:off x="7713663" y="2848339"/>
              <a:ext cx="1042107" cy="425543"/>
              <a:chOff x="7786941" y="2884917"/>
              <a:chExt cx="897649" cy="353919"/>
            </a:xfrm>
          </p:grpSpPr>
          <p:sp>
            <p:nvSpPr>
              <p:cNvPr id="241" name="Google Shape;241;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2" name="Google Shape;242;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3" name="Google Shape;243;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4" name="Google Shape;244;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45" name="Google Shape;245;p9"/>
          <p:cNvGrpSpPr/>
          <p:nvPr/>
        </p:nvGrpSpPr>
        <p:grpSpPr>
          <a:xfrm>
            <a:off x="10375259" y="3992325"/>
            <a:ext cx="353678" cy="198344"/>
            <a:chOff x="7493876" y="2774731"/>
            <a:chExt cx="1481958" cy="894622"/>
          </a:xfrm>
        </p:grpSpPr>
        <p:sp>
          <p:nvSpPr>
            <p:cNvPr id="246" name="Google Shape;246;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47" name="Google Shape;247;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48" name="Google Shape;248;p9"/>
            <p:cNvGrpSpPr/>
            <p:nvPr/>
          </p:nvGrpSpPr>
          <p:grpSpPr>
            <a:xfrm>
              <a:off x="7713663" y="2848339"/>
              <a:ext cx="1042107" cy="425543"/>
              <a:chOff x="7786941" y="2884917"/>
              <a:chExt cx="897649" cy="353919"/>
            </a:xfrm>
          </p:grpSpPr>
          <p:sp>
            <p:nvSpPr>
              <p:cNvPr id="249" name="Google Shape;249;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0" name="Google Shape;25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1" name="Google Shape;251;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2" name="Google Shape;252;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53" name="Google Shape;253;p9"/>
          <p:cNvGrpSpPr/>
          <p:nvPr/>
        </p:nvGrpSpPr>
        <p:grpSpPr>
          <a:xfrm>
            <a:off x="10925982" y="4369125"/>
            <a:ext cx="228295" cy="120400"/>
            <a:chOff x="7493876" y="2774731"/>
            <a:chExt cx="1481958" cy="894622"/>
          </a:xfrm>
        </p:grpSpPr>
        <p:sp>
          <p:nvSpPr>
            <p:cNvPr id="254" name="Google Shape;254;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55" name="Google Shape;255;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56" name="Google Shape;256;p9"/>
            <p:cNvGrpSpPr/>
            <p:nvPr/>
          </p:nvGrpSpPr>
          <p:grpSpPr>
            <a:xfrm>
              <a:off x="7713663" y="2848339"/>
              <a:ext cx="1042107" cy="425543"/>
              <a:chOff x="7786941" y="2884917"/>
              <a:chExt cx="897649" cy="353919"/>
            </a:xfrm>
          </p:grpSpPr>
          <p:sp>
            <p:nvSpPr>
              <p:cNvPr id="257" name="Google Shape;257;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8" name="Google Shape;258;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9" name="Google Shape;259;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0" name="Google Shape;260;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61" name="Google Shape;261;p9"/>
          <p:cNvGrpSpPr/>
          <p:nvPr/>
        </p:nvGrpSpPr>
        <p:grpSpPr>
          <a:xfrm>
            <a:off x="7439074" y="2356613"/>
            <a:ext cx="534987" cy="414882"/>
            <a:chOff x="7432700" y="2327293"/>
            <a:chExt cx="534987" cy="414882"/>
          </a:xfrm>
        </p:grpSpPr>
        <p:pic>
          <p:nvPicPr>
            <p:cNvPr id="262" name="Google Shape;262;p9" descr="antenna_stylized"/>
            <p:cNvPicPr preferRelativeResize="0"/>
            <p:nvPr/>
          </p:nvPicPr>
          <p:blipFill rotWithShape="1">
            <a:blip r:embed="rId7">
              <a:alphaModFix/>
            </a:blip>
            <a:srcRect/>
            <a:stretch/>
          </p:blipFill>
          <p:spPr>
            <a:xfrm>
              <a:off x="7432700" y="2327293"/>
              <a:ext cx="530702" cy="223756"/>
            </a:xfrm>
            <a:prstGeom prst="rect">
              <a:avLst/>
            </a:prstGeom>
            <a:noFill/>
            <a:ln>
              <a:noFill/>
            </a:ln>
          </p:spPr>
        </p:pic>
        <p:pic>
          <p:nvPicPr>
            <p:cNvPr id="263" name="Google Shape;263;p9" descr="laptop_keyboard"/>
            <p:cNvPicPr preferRelativeResize="0"/>
            <p:nvPr/>
          </p:nvPicPr>
          <p:blipFill rotWithShape="1">
            <a:blip r:embed="rId8">
              <a:alphaModFix/>
            </a:blip>
            <a:srcRect/>
            <a:stretch/>
          </p:blipFill>
          <p:spPr>
            <a:xfrm rot="109064" flipH="1">
              <a:off x="7458407" y="2575770"/>
              <a:ext cx="437221" cy="159511"/>
            </a:xfrm>
            <a:prstGeom prst="rect">
              <a:avLst/>
            </a:prstGeom>
            <a:noFill/>
            <a:ln>
              <a:noFill/>
            </a:ln>
          </p:spPr>
        </p:pic>
        <p:sp>
          <p:nvSpPr>
            <p:cNvPr id="264" name="Google Shape;264;p9"/>
            <p:cNvSpPr/>
            <p:nvPr/>
          </p:nvSpPr>
          <p:spPr>
            <a:xfrm>
              <a:off x="7603304" y="2420984"/>
              <a:ext cx="351919" cy="208167"/>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65" name="Google Shape;265;p9" descr="screen"/>
            <p:cNvPicPr preferRelativeResize="0"/>
            <p:nvPr/>
          </p:nvPicPr>
          <p:blipFill rotWithShape="1">
            <a:blip r:embed="rId9">
              <a:alphaModFix/>
            </a:blip>
            <a:srcRect/>
            <a:stretch/>
          </p:blipFill>
          <p:spPr>
            <a:xfrm>
              <a:off x="7620637" y="2426338"/>
              <a:ext cx="319785" cy="189429"/>
            </a:xfrm>
            <a:prstGeom prst="rect">
              <a:avLst/>
            </a:prstGeom>
            <a:noFill/>
            <a:ln>
              <a:noFill/>
            </a:ln>
          </p:spPr>
        </p:pic>
        <p:sp>
          <p:nvSpPr>
            <p:cNvPr id="266" name="Google Shape;266;p9"/>
            <p:cNvSpPr/>
            <p:nvPr/>
          </p:nvSpPr>
          <p:spPr>
            <a:xfrm>
              <a:off x="7667378" y="2414843"/>
              <a:ext cx="298167" cy="3873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7" name="Google Shape;267;p9"/>
            <p:cNvSpPr/>
            <p:nvPr/>
          </p:nvSpPr>
          <p:spPr>
            <a:xfrm>
              <a:off x="7600188" y="2414528"/>
              <a:ext cx="82770" cy="161243"/>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8" name="Google Shape;268;p9"/>
            <p:cNvSpPr/>
            <p:nvPr/>
          </p:nvSpPr>
          <p:spPr>
            <a:xfrm>
              <a:off x="7874205" y="2443344"/>
              <a:ext cx="89197" cy="18612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9" name="Google Shape;269;p9"/>
            <p:cNvSpPr/>
            <p:nvPr/>
          </p:nvSpPr>
          <p:spPr>
            <a:xfrm>
              <a:off x="7599214" y="2567582"/>
              <a:ext cx="327185" cy="62828"/>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0" name="Google Shape;270;p9"/>
            <p:cNvSpPr/>
            <p:nvPr/>
          </p:nvSpPr>
          <p:spPr>
            <a:xfrm>
              <a:off x="7884138" y="2444918"/>
              <a:ext cx="83549" cy="186909"/>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1" name="Google Shape;271;p9"/>
            <p:cNvSpPr/>
            <p:nvPr/>
          </p:nvSpPr>
          <p:spPr>
            <a:xfrm>
              <a:off x="7599603" y="2575928"/>
              <a:ext cx="290961" cy="62041"/>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72" name="Google Shape;272;p9"/>
            <p:cNvGrpSpPr/>
            <p:nvPr/>
          </p:nvGrpSpPr>
          <p:grpSpPr>
            <a:xfrm>
              <a:off x="7594735" y="2642220"/>
              <a:ext cx="98740" cy="36846"/>
              <a:chOff x="1740" y="2642"/>
              <a:chExt cx="752" cy="327"/>
            </a:xfrm>
          </p:grpSpPr>
          <p:sp>
            <p:nvSpPr>
              <p:cNvPr id="273" name="Google Shape;273;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4" name="Google Shape;274;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5" name="Google Shape;275;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6" name="Google Shape;276;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7" name="Google Shape;277;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8" name="Google Shape;278;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79" name="Google Shape;279;p9"/>
            <p:cNvSpPr/>
            <p:nvPr/>
          </p:nvSpPr>
          <p:spPr>
            <a:xfrm>
              <a:off x="7763780" y="2647731"/>
              <a:ext cx="119578" cy="80936"/>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0" name="Google Shape;280;p9"/>
            <p:cNvSpPr/>
            <p:nvPr/>
          </p:nvSpPr>
          <p:spPr>
            <a:xfrm>
              <a:off x="7458602" y="2654187"/>
              <a:ext cx="305957" cy="73850"/>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1" name="Google Shape;281;p9"/>
            <p:cNvSpPr/>
            <p:nvPr/>
          </p:nvSpPr>
          <p:spPr>
            <a:xfrm>
              <a:off x="7458797" y="2640645"/>
              <a:ext cx="3311" cy="14959"/>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2" name="Google Shape;282;p9"/>
            <p:cNvSpPr/>
            <p:nvPr/>
          </p:nvSpPr>
          <p:spPr>
            <a:xfrm>
              <a:off x="7458992" y="2579707"/>
              <a:ext cx="142170" cy="6188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3" name="Google Shape;283;p9"/>
            <p:cNvSpPr/>
            <p:nvPr/>
          </p:nvSpPr>
          <p:spPr>
            <a:xfrm>
              <a:off x="7468535" y="2643795"/>
              <a:ext cx="290182" cy="7101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4" name="Google Shape;284;p9"/>
            <p:cNvSpPr/>
            <p:nvPr/>
          </p:nvSpPr>
          <p:spPr>
            <a:xfrm rot="10800000" flipH="1">
              <a:off x="7758327" y="2638756"/>
              <a:ext cx="118410" cy="7353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85" name="Google Shape;285;p9"/>
          <p:cNvGrpSpPr/>
          <p:nvPr/>
        </p:nvGrpSpPr>
        <p:grpSpPr>
          <a:xfrm>
            <a:off x="8637781" y="2319727"/>
            <a:ext cx="530702" cy="478009"/>
            <a:chOff x="8631407" y="2290407"/>
            <a:chExt cx="530702" cy="478009"/>
          </a:xfrm>
        </p:grpSpPr>
        <p:pic>
          <p:nvPicPr>
            <p:cNvPr id="286" name="Google Shape;286;p9" descr="light2.png"/>
            <p:cNvPicPr preferRelativeResize="0"/>
            <p:nvPr/>
          </p:nvPicPr>
          <p:blipFill rotWithShape="1">
            <a:blip r:embed="rId10">
              <a:alphaModFix/>
            </a:blip>
            <a:srcRect/>
            <a:stretch/>
          </p:blipFill>
          <p:spPr>
            <a:xfrm flipH="1">
              <a:off x="8825293" y="2362969"/>
              <a:ext cx="92772" cy="405447"/>
            </a:xfrm>
            <a:prstGeom prst="rect">
              <a:avLst/>
            </a:prstGeom>
            <a:noFill/>
            <a:ln>
              <a:noFill/>
            </a:ln>
          </p:spPr>
        </p:pic>
        <p:pic>
          <p:nvPicPr>
            <p:cNvPr id="287" name="Google Shape;287;p9" descr="antenna_stylized"/>
            <p:cNvPicPr preferRelativeResize="0"/>
            <p:nvPr/>
          </p:nvPicPr>
          <p:blipFill rotWithShape="1">
            <a:blip r:embed="rId7">
              <a:alphaModFix/>
            </a:blip>
            <a:srcRect/>
            <a:stretch/>
          </p:blipFill>
          <p:spPr>
            <a:xfrm>
              <a:off x="8631407" y="2290407"/>
              <a:ext cx="530702" cy="223756"/>
            </a:xfrm>
            <a:prstGeom prst="rect">
              <a:avLst/>
            </a:prstGeom>
            <a:noFill/>
            <a:ln>
              <a:noFill/>
            </a:ln>
          </p:spPr>
        </p:pic>
      </p:grpSp>
      <p:grpSp>
        <p:nvGrpSpPr>
          <p:cNvPr id="288" name="Google Shape;288;p9"/>
          <p:cNvGrpSpPr/>
          <p:nvPr/>
        </p:nvGrpSpPr>
        <p:grpSpPr>
          <a:xfrm>
            <a:off x="8499539" y="2059124"/>
            <a:ext cx="849312" cy="226109"/>
            <a:chOff x="8493165" y="2029804"/>
            <a:chExt cx="849312" cy="226109"/>
          </a:xfrm>
        </p:grpSpPr>
        <p:pic>
          <p:nvPicPr>
            <p:cNvPr id="289" name="Google Shape;289;p9" descr="car_icon_small"/>
            <p:cNvPicPr preferRelativeResize="0"/>
            <p:nvPr/>
          </p:nvPicPr>
          <p:blipFill rotWithShape="1">
            <a:blip r:embed="rId11">
              <a:alphaModFix/>
            </a:blip>
            <a:srcRect/>
            <a:stretch/>
          </p:blipFill>
          <p:spPr>
            <a:xfrm>
              <a:off x="8493165" y="2087638"/>
              <a:ext cx="849312" cy="168275"/>
            </a:xfrm>
            <a:prstGeom prst="rect">
              <a:avLst/>
            </a:prstGeom>
            <a:noFill/>
            <a:ln>
              <a:noFill/>
            </a:ln>
          </p:spPr>
        </p:pic>
        <p:pic>
          <p:nvPicPr>
            <p:cNvPr id="290" name="Google Shape;290;p9" descr="antenna_stylized"/>
            <p:cNvPicPr preferRelativeResize="0"/>
            <p:nvPr/>
          </p:nvPicPr>
          <p:blipFill rotWithShape="1">
            <a:blip r:embed="rId7">
              <a:alphaModFix/>
            </a:blip>
            <a:srcRect/>
            <a:stretch/>
          </p:blipFill>
          <p:spPr>
            <a:xfrm>
              <a:off x="8704645" y="2029804"/>
              <a:ext cx="530702" cy="223756"/>
            </a:xfrm>
            <a:prstGeom prst="rect">
              <a:avLst/>
            </a:prstGeom>
            <a:noFill/>
            <a:ln>
              <a:noFill/>
            </a:ln>
          </p:spPr>
        </p:pic>
      </p:grpSp>
      <p:grpSp>
        <p:nvGrpSpPr>
          <p:cNvPr id="291" name="Google Shape;291;p9"/>
          <p:cNvGrpSpPr/>
          <p:nvPr/>
        </p:nvGrpSpPr>
        <p:grpSpPr>
          <a:xfrm>
            <a:off x="7493518" y="3325424"/>
            <a:ext cx="857739" cy="583764"/>
            <a:chOff x="7487144" y="3296104"/>
            <a:chExt cx="857739" cy="583764"/>
          </a:xfrm>
        </p:grpSpPr>
        <p:grpSp>
          <p:nvGrpSpPr>
            <p:cNvPr id="292" name="Google Shape;292;p9"/>
            <p:cNvGrpSpPr/>
            <p:nvPr/>
          </p:nvGrpSpPr>
          <p:grpSpPr>
            <a:xfrm>
              <a:off x="7487144" y="3389820"/>
              <a:ext cx="350807" cy="310034"/>
              <a:chOff x="7487144" y="3389820"/>
              <a:chExt cx="350807" cy="310034"/>
            </a:xfrm>
          </p:grpSpPr>
          <p:pic>
            <p:nvPicPr>
              <p:cNvPr id="293" name="Google Shape;293;p9" descr="antenna_stylized"/>
              <p:cNvPicPr preferRelativeResize="0"/>
              <p:nvPr/>
            </p:nvPicPr>
            <p:blipFill rotWithShape="1">
              <a:blip r:embed="rId12">
                <a:alphaModFix/>
              </a:blip>
              <a:srcRect/>
              <a:stretch/>
            </p:blipFill>
            <p:spPr>
              <a:xfrm>
                <a:off x="7487144" y="3389820"/>
                <a:ext cx="347997" cy="167557"/>
              </a:xfrm>
              <a:prstGeom prst="rect">
                <a:avLst/>
              </a:prstGeom>
              <a:noFill/>
              <a:ln>
                <a:noFill/>
              </a:ln>
            </p:spPr>
          </p:pic>
          <p:pic>
            <p:nvPicPr>
              <p:cNvPr id="294" name="Google Shape;294;p9" descr="laptop_keyboard"/>
              <p:cNvPicPr preferRelativeResize="0"/>
              <p:nvPr/>
            </p:nvPicPr>
            <p:blipFill rotWithShape="1">
              <a:blip r:embed="rId13">
                <a:alphaModFix/>
              </a:blip>
              <a:srcRect/>
              <a:stretch/>
            </p:blipFill>
            <p:spPr>
              <a:xfrm rot="109064" flipH="1">
                <a:off x="7504001" y="3575889"/>
                <a:ext cx="286699" cy="119448"/>
              </a:xfrm>
              <a:prstGeom prst="rect">
                <a:avLst/>
              </a:prstGeom>
              <a:noFill/>
              <a:ln>
                <a:noFill/>
              </a:ln>
            </p:spPr>
          </p:pic>
          <p:sp>
            <p:nvSpPr>
              <p:cNvPr id="295" name="Google Shape;295;p9"/>
              <p:cNvSpPr/>
              <p:nvPr/>
            </p:nvSpPr>
            <p:spPr>
              <a:xfrm>
                <a:off x="7599014" y="3459979"/>
                <a:ext cx="230764" cy="155883"/>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96" name="Google Shape;296;p9" descr="screen"/>
              <p:cNvPicPr preferRelativeResize="0"/>
              <p:nvPr/>
            </p:nvPicPr>
            <p:blipFill rotWithShape="1">
              <a:blip r:embed="rId14">
                <a:alphaModFix/>
              </a:blip>
              <a:srcRect/>
              <a:stretch/>
            </p:blipFill>
            <p:spPr>
              <a:xfrm>
                <a:off x="7610380" y="3463988"/>
                <a:ext cx="209692" cy="141851"/>
              </a:xfrm>
              <a:prstGeom prst="rect">
                <a:avLst/>
              </a:prstGeom>
              <a:noFill/>
              <a:ln>
                <a:noFill/>
              </a:ln>
            </p:spPr>
          </p:pic>
          <p:sp>
            <p:nvSpPr>
              <p:cNvPr id="297" name="Google Shape;297;p9"/>
              <p:cNvSpPr/>
              <p:nvPr/>
            </p:nvSpPr>
            <p:spPr>
              <a:xfrm>
                <a:off x="7641029" y="3455381"/>
                <a:ext cx="195517" cy="29007"/>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8" name="Google Shape;298;p9"/>
              <p:cNvSpPr/>
              <p:nvPr/>
            </p:nvSpPr>
            <p:spPr>
              <a:xfrm>
                <a:off x="7596971" y="3455145"/>
                <a:ext cx="54275" cy="120745"/>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9" name="Google Shape;299;p9"/>
              <p:cNvSpPr/>
              <p:nvPr/>
            </p:nvSpPr>
            <p:spPr>
              <a:xfrm>
                <a:off x="7776652" y="3476723"/>
                <a:ext cx="58489" cy="139375"/>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0" name="Google Shape;300;p9"/>
              <p:cNvSpPr/>
              <p:nvPr/>
            </p:nvSpPr>
            <p:spPr>
              <a:xfrm>
                <a:off x="7596332" y="3569758"/>
                <a:ext cx="214545" cy="47048"/>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1" name="Google Shape;301;p9"/>
              <p:cNvSpPr/>
              <p:nvPr/>
            </p:nvSpPr>
            <p:spPr>
              <a:xfrm>
                <a:off x="7783165" y="3477902"/>
                <a:ext cx="54786" cy="139965"/>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2" name="Google Shape;302;p9"/>
              <p:cNvSpPr/>
              <p:nvPr/>
            </p:nvSpPr>
            <p:spPr>
              <a:xfrm>
                <a:off x="7596588" y="3576007"/>
                <a:ext cx="190792" cy="46458"/>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03" name="Google Shape;303;p9"/>
              <p:cNvGrpSpPr/>
              <p:nvPr/>
            </p:nvGrpSpPr>
            <p:grpSpPr>
              <a:xfrm>
                <a:off x="7593395" y="3625649"/>
                <a:ext cx="64747" cy="27592"/>
                <a:chOff x="1740" y="2642"/>
                <a:chExt cx="752" cy="327"/>
              </a:xfrm>
            </p:grpSpPr>
            <p:sp>
              <p:nvSpPr>
                <p:cNvPr id="304" name="Google Shape;304;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5" name="Google Shape;305;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6" name="Google Shape;306;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7" name="Google Shape;307;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8" name="Google Shape;308;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9" name="Google Shape;309;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10" name="Google Shape;310;p9"/>
              <p:cNvSpPr/>
              <p:nvPr/>
            </p:nvSpPr>
            <p:spPr>
              <a:xfrm>
                <a:off x="7704243" y="3629776"/>
                <a:ext cx="78411" cy="60608"/>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1" name="Google Shape;311;p9"/>
              <p:cNvSpPr/>
              <p:nvPr/>
            </p:nvSpPr>
            <p:spPr>
              <a:xfrm>
                <a:off x="7504129" y="3634611"/>
                <a:ext cx="200625" cy="55302"/>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9"/>
              <p:cNvSpPr/>
              <p:nvPr/>
            </p:nvSpPr>
            <p:spPr>
              <a:xfrm>
                <a:off x="7504257" y="3624470"/>
                <a:ext cx="2171" cy="11202"/>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9"/>
              <p:cNvSpPr/>
              <p:nvPr/>
            </p:nvSpPr>
            <p:spPr>
              <a:xfrm>
                <a:off x="7504384" y="3578837"/>
                <a:ext cx="93225" cy="46340"/>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9"/>
              <p:cNvSpPr/>
              <p:nvPr/>
            </p:nvSpPr>
            <p:spPr>
              <a:xfrm>
                <a:off x="7510642" y="3626829"/>
                <a:ext cx="190281" cy="53180"/>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9"/>
              <p:cNvSpPr/>
              <p:nvPr/>
            </p:nvSpPr>
            <p:spPr>
              <a:xfrm rot="10800000" flipH="1">
                <a:off x="7700668" y="3623055"/>
                <a:ext cx="77645" cy="5506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16" name="Google Shape;316;p9"/>
            <p:cNvGrpSpPr/>
            <p:nvPr/>
          </p:nvGrpSpPr>
          <p:grpSpPr>
            <a:xfrm flipH="1">
              <a:off x="7985622" y="3537823"/>
              <a:ext cx="359261" cy="342045"/>
              <a:chOff x="2839" y="3501"/>
              <a:chExt cx="755" cy="803"/>
            </a:xfrm>
          </p:grpSpPr>
          <p:pic>
            <p:nvPicPr>
              <p:cNvPr id="317" name="Google Shape;317;p9" descr="desktop_computer_stylized_medium"/>
              <p:cNvPicPr preferRelativeResize="0"/>
              <p:nvPr/>
            </p:nvPicPr>
            <p:blipFill rotWithShape="1">
              <a:blip r:embed="rId15">
                <a:alphaModFix/>
              </a:blip>
              <a:srcRect/>
              <a:stretch/>
            </p:blipFill>
            <p:spPr>
              <a:xfrm>
                <a:off x="2839" y="3501"/>
                <a:ext cx="755" cy="803"/>
              </a:xfrm>
              <a:prstGeom prst="rect">
                <a:avLst/>
              </a:prstGeom>
              <a:noFill/>
              <a:ln>
                <a:noFill/>
              </a:ln>
            </p:spPr>
          </p:pic>
          <p:sp>
            <p:nvSpPr>
              <p:cNvPr id="318" name="Google Shape;318;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19" name="Google Shape;319;p9"/>
            <p:cNvGrpSpPr/>
            <p:nvPr/>
          </p:nvGrpSpPr>
          <p:grpSpPr>
            <a:xfrm>
              <a:off x="7797061" y="3296104"/>
              <a:ext cx="347997" cy="396620"/>
              <a:chOff x="7797061" y="3296104"/>
              <a:chExt cx="347997" cy="396620"/>
            </a:xfrm>
          </p:grpSpPr>
          <p:pic>
            <p:nvPicPr>
              <p:cNvPr id="320" name="Google Shape;320;p9" descr="fridge2.png"/>
              <p:cNvPicPr preferRelativeResize="0"/>
              <p:nvPr/>
            </p:nvPicPr>
            <p:blipFill rotWithShape="1">
              <a:blip r:embed="rId16">
                <a:alphaModFix/>
              </a:blip>
              <a:srcRect/>
              <a:stretch/>
            </p:blipFill>
            <p:spPr>
              <a:xfrm>
                <a:off x="7896825" y="3355697"/>
                <a:ext cx="189578" cy="337027"/>
              </a:xfrm>
              <a:prstGeom prst="rect">
                <a:avLst/>
              </a:prstGeom>
              <a:noFill/>
              <a:ln>
                <a:noFill/>
              </a:ln>
            </p:spPr>
          </p:pic>
          <p:pic>
            <p:nvPicPr>
              <p:cNvPr id="321" name="Google Shape;321;p9" descr="antenna_stylized"/>
              <p:cNvPicPr preferRelativeResize="0"/>
              <p:nvPr/>
            </p:nvPicPr>
            <p:blipFill rotWithShape="1">
              <a:blip r:embed="rId12">
                <a:alphaModFix/>
              </a:blip>
              <a:srcRect/>
              <a:stretch/>
            </p:blipFill>
            <p:spPr>
              <a:xfrm>
                <a:off x="7797061" y="3296104"/>
                <a:ext cx="347997" cy="167557"/>
              </a:xfrm>
              <a:prstGeom prst="rect">
                <a:avLst/>
              </a:prstGeom>
              <a:noFill/>
              <a:ln>
                <a:noFill/>
              </a:ln>
            </p:spPr>
          </p:pic>
        </p:grpSp>
      </p:grpSp>
      <p:grpSp>
        <p:nvGrpSpPr>
          <p:cNvPr id="322" name="Google Shape;322;p9"/>
          <p:cNvGrpSpPr/>
          <p:nvPr/>
        </p:nvGrpSpPr>
        <p:grpSpPr>
          <a:xfrm>
            <a:off x="11064947" y="3428485"/>
            <a:ext cx="518448" cy="1212242"/>
            <a:chOff x="11058573" y="3399165"/>
            <a:chExt cx="518448" cy="1212242"/>
          </a:xfrm>
        </p:grpSpPr>
        <p:grpSp>
          <p:nvGrpSpPr>
            <p:cNvPr id="323" name="Google Shape;323;p9"/>
            <p:cNvGrpSpPr/>
            <p:nvPr/>
          </p:nvGrpSpPr>
          <p:grpSpPr>
            <a:xfrm>
              <a:off x="11087182" y="4159591"/>
              <a:ext cx="489839" cy="451816"/>
              <a:chOff x="5103720" y="2693365"/>
              <a:chExt cx="611650" cy="414788"/>
            </a:xfrm>
          </p:grpSpPr>
          <p:cxnSp>
            <p:nvCxnSpPr>
              <p:cNvPr id="324" name="Google Shape;324;p9"/>
              <p:cNvCxnSpPr/>
              <p:nvPr/>
            </p:nvCxnSpPr>
            <p:spPr>
              <a:xfrm>
                <a:off x="5103720" y="2914214"/>
                <a:ext cx="232559" cy="0"/>
              </a:xfrm>
              <a:prstGeom prst="straightConnector1">
                <a:avLst/>
              </a:prstGeom>
              <a:noFill/>
              <a:ln w="12700" cap="flat" cmpd="sng">
                <a:solidFill>
                  <a:schemeClr val="dk1"/>
                </a:solidFill>
                <a:prstDash val="solid"/>
                <a:miter lim="800000"/>
                <a:headEnd type="none" w="sm" len="sm"/>
                <a:tailEnd type="none" w="sm" len="sm"/>
              </a:ln>
            </p:spPr>
          </p:cxnSp>
          <p:grpSp>
            <p:nvGrpSpPr>
              <p:cNvPr id="325" name="Google Shape;325;p9"/>
              <p:cNvGrpSpPr/>
              <p:nvPr/>
            </p:nvGrpSpPr>
            <p:grpSpPr>
              <a:xfrm>
                <a:off x="5275406" y="2693365"/>
                <a:ext cx="439964" cy="414788"/>
                <a:chOff x="5275406" y="2711455"/>
                <a:chExt cx="452949" cy="405518"/>
              </a:xfrm>
            </p:grpSpPr>
            <p:pic>
              <p:nvPicPr>
                <p:cNvPr id="326" name="Google Shape;326;p9" descr="server_rack.png"/>
                <p:cNvPicPr preferRelativeResize="0"/>
                <p:nvPr/>
              </p:nvPicPr>
              <p:blipFill rotWithShape="1">
                <a:blip r:embed="rId17">
                  <a:alphaModFix/>
                </a:blip>
                <a:srcRect/>
                <a:stretch/>
              </p:blipFill>
              <p:spPr>
                <a:xfrm>
                  <a:off x="5537367" y="2770786"/>
                  <a:ext cx="190988" cy="313366"/>
                </a:xfrm>
                <a:prstGeom prst="rect">
                  <a:avLst/>
                </a:prstGeom>
                <a:noFill/>
                <a:ln>
                  <a:noFill/>
                </a:ln>
              </p:spPr>
            </p:pic>
            <p:pic>
              <p:nvPicPr>
                <p:cNvPr id="327" name="Google Shape;327;p9" descr="server_rack.png"/>
                <p:cNvPicPr preferRelativeResize="0"/>
                <p:nvPr/>
              </p:nvPicPr>
              <p:blipFill rotWithShape="1">
                <a:blip r:embed="rId17">
                  <a:alphaModFix/>
                </a:blip>
                <a:srcRect/>
                <a:stretch/>
              </p:blipFill>
              <p:spPr>
                <a:xfrm>
                  <a:off x="5275406" y="2764002"/>
                  <a:ext cx="190988" cy="313366"/>
                </a:xfrm>
                <a:prstGeom prst="rect">
                  <a:avLst/>
                </a:prstGeom>
                <a:noFill/>
                <a:ln>
                  <a:noFill/>
                </a:ln>
              </p:spPr>
            </p:pic>
            <p:pic>
              <p:nvPicPr>
                <p:cNvPr id="328" name="Google Shape;328;p9" descr="server_rack.png"/>
                <p:cNvPicPr preferRelativeResize="0"/>
                <p:nvPr/>
              </p:nvPicPr>
              <p:blipFill rotWithShape="1">
                <a:blip r:embed="rId17">
                  <a:alphaModFix/>
                </a:blip>
                <a:srcRect/>
                <a:stretch/>
              </p:blipFill>
              <p:spPr>
                <a:xfrm>
                  <a:off x="5385676" y="2711455"/>
                  <a:ext cx="247152" cy="405518"/>
                </a:xfrm>
                <a:prstGeom prst="rect">
                  <a:avLst/>
                </a:prstGeom>
                <a:noFill/>
                <a:ln>
                  <a:noFill/>
                </a:ln>
              </p:spPr>
            </p:pic>
          </p:grpSp>
        </p:grpSp>
        <p:grpSp>
          <p:nvGrpSpPr>
            <p:cNvPr id="329" name="Google Shape;329;p9"/>
            <p:cNvGrpSpPr/>
            <p:nvPr/>
          </p:nvGrpSpPr>
          <p:grpSpPr>
            <a:xfrm>
              <a:off x="11058573" y="3399165"/>
              <a:ext cx="423724" cy="405973"/>
              <a:chOff x="5103720" y="2693365"/>
              <a:chExt cx="611650" cy="414788"/>
            </a:xfrm>
          </p:grpSpPr>
          <p:cxnSp>
            <p:nvCxnSpPr>
              <p:cNvPr id="330" name="Google Shape;330;p9"/>
              <p:cNvCxnSpPr/>
              <p:nvPr/>
            </p:nvCxnSpPr>
            <p:spPr>
              <a:xfrm>
                <a:off x="5103720" y="2914214"/>
                <a:ext cx="232559" cy="0"/>
              </a:xfrm>
              <a:prstGeom prst="straightConnector1">
                <a:avLst/>
              </a:prstGeom>
              <a:noFill/>
              <a:ln w="12700" cap="flat" cmpd="sng">
                <a:solidFill>
                  <a:schemeClr val="dk1"/>
                </a:solidFill>
                <a:prstDash val="solid"/>
                <a:miter lim="800000"/>
                <a:headEnd type="none" w="sm" len="sm"/>
                <a:tailEnd type="none" w="sm" len="sm"/>
              </a:ln>
            </p:spPr>
          </p:cxnSp>
          <p:grpSp>
            <p:nvGrpSpPr>
              <p:cNvPr id="331" name="Google Shape;331;p9"/>
              <p:cNvGrpSpPr/>
              <p:nvPr/>
            </p:nvGrpSpPr>
            <p:grpSpPr>
              <a:xfrm>
                <a:off x="5275406" y="2693365"/>
                <a:ext cx="439964" cy="414788"/>
                <a:chOff x="5275406" y="2711455"/>
                <a:chExt cx="452949" cy="405518"/>
              </a:xfrm>
            </p:grpSpPr>
            <p:pic>
              <p:nvPicPr>
                <p:cNvPr id="332" name="Google Shape;332;p9" descr="server_rack.png"/>
                <p:cNvPicPr preferRelativeResize="0"/>
                <p:nvPr/>
              </p:nvPicPr>
              <p:blipFill rotWithShape="1">
                <a:blip r:embed="rId17">
                  <a:alphaModFix/>
                </a:blip>
                <a:srcRect/>
                <a:stretch/>
              </p:blipFill>
              <p:spPr>
                <a:xfrm>
                  <a:off x="5537367" y="2770786"/>
                  <a:ext cx="190988" cy="313366"/>
                </a:xfrm>
                <a:prstGeom prst="rect">
                  <a:avLst/>
                </a:prstGeom>
                <a:noFill/>
                <a:ln>
                  <a:noFill/>
                </a:ln>
              </p:spPr>
            </p:pic>
            <p:pic>
              <p:nvPicPr>
                <p:cNvPr id="333" name="Google Shape;333;p9" descr="server_rack.png"/>
                <p:cNvPicPr preferRelativeResize="0"/>
                <p:nvPr/>
              </p:nvPicPr>
              <p:blipFill rotWithShape="1">
                <a:blip r:embed="rId17">
                  <a:alphaModFix/>
                </a:blip>
                <a:srcRect/>
                <a:stretch/>
              </p:blipFill>
              <p:spPr>
                <a:xfrm>
                  <a:off x="5275406" y="2764002"/>
                  <a:ext cx="190988" cy="313366"/>
                </a:xfrm>
                <a:prstGeom prst="rect">
                  <a:avLst/>
                </a:prstGeom>
                <a:noFill/>
                <a:ln>
                  <a:noFill/>
                </a:ln>
              </p:spPr>
            </p:pic>
            <p:pic>
              <p:nvPicPr>
                <p:cNvPr id="334" name="Google Shape;334;p9" descr="server_rack.png"/>
                <p:cNvPicPr preferRelativeResize="0"/>
                <p:nvPr/>
              </p:nvPicPr>
              <p:blipFill rotWithShape="1">
                <a:blip r:embed="rId17">
                  <a:alphaModFix/>
                </a:blip>
                <a:srcRect/>
                <a:stretch/>
              </p:blipFill>
              <p:spPr>
                <a:xfrm>
                  <a:off x="5385676" y="2711455"/>
                  <a:ext cx="247152" cy="405518"/>
                </a:xfrm>
                <a:prstGeom prst="rect">
                  <a:avLst/>
                </a:prstGeom>
                <a:noFill/>
                <a:ln>
                  <a:noFill/>
                </a:ln>
              </p:spPr>
            </p:pic>
          </p:grpSp>
        </p:grpSp>
      </p:grpSp>
      <p:grpSp>
        <p:nvGrpSpPr>
          <p:cNvPr id="335" name="Google Shape;335;p9"/>
          <p:cNvGrpSpPr/>
          <p:nvPr/>
        </p:nvGrpSpPr>
        <p:grpSpPr>
          <a:xfrm flipH="1">
            <a:off x="7980855" y="4900161"/>
            <a:ext cx="345630" cy="320302"/>
            <a:chOff x="2839" y="3501"/>
            <a:chExt cx="755" cy="803"/>
          </a:xfrm>
        </p:grpSpPr>
        <p:pic>
          <p:nvPicPr>
            <p:cNvPr id="336" name="Google Shape;336;p9" descr="desktop_computer_stylized_medium"/>
            <p:cNvPicPr preferRelativeResize="0"/>
            <p:nvPr/>
          </p:nvPicPr>
          <p:blipFill rotWithShape="1">
            <a:blip r:embed="rId18">
              <a:alphaModFix/>
            </a:blip>
            <a:srcRect/>
            <a:stretch/>
          </p:blipFill>
          <p:spPr>
            <a:xfrm>
              <a:off x="2839" y="3501"/>
              <a:ext cx="755" cy="803"/>
            </a:xfrm>
            <a:prstGeom prst="rect">
              <a:avLst/>
            </a:prstGeom>
            <a:noFill/>
            <a:ln>
              <a:noFill/>
            </a:ln>
          </p:spPr>
        </p:pic>
        <p:sp>
          <p:nvSpPr>
            <p:cNvPr id="337" name="Google Shape;337;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38" name="Google Shape;338;p9"/>
          <p:cNvGrpSpPr/>
          <p:nvPr/>
        </p:nvGrpSpPr>
        <p:grpSpPr>
          <a:xfrm>
            <a:off x="9201681" y="5852809"/>
            <a:ext cx="310186" cy="312008"/>
            <a:chOff x="877" y="1008"/>
            <a:chExt cx="2747" cy="2626"/>
          </a:xfrm>
        </p:grpSpPr>
        <p:pic>
          <p:nvPicPr>
            <p:cNvPr id="339" name="Google Shape;339;p9" descr="antenna_stylized"/>
            <p:cNvPicPr preferRelativeResize="0"/>
            <p:nvPr/>
          </p:nvPicPr>
          <p:blipFill rotWithShape="1">
            <a:blip r:embed="rId19">
              <a:alphaModFix/>
            </a:blip>
            <a:srcRect/>
            <a:stretch/>
          </p:blipFill>
          <p:spPr>
            <a:xfrm>
              <a:off x="877" y="1008"/>
              <a:ext cx="2725" cy="1421"/>
            </a:xfrm>
            <a:prstGeom prst="rect">
              <a:avLst/>
            </a:prstGeom>
            <a:noFill/>
            <a:ln>
              <a:noFill/>
            </a:ln>
          </p:spPr>
        </p:pic>
        <p:pic>
          <p:nvPicPr>
            <p:cNvPr id="340" name="Google Shape;340;p9" descr="laptop_keyboard"/>
            <p:cNvPicPr preferRelativeResize="0"/>
            <p:nvPr/>
          </p:nvPicPr>
          <p:blipFill rotWithShape="1">
            <a:blip r:embed="rId20">
              <a:alphaModFix/>
            </a:blip>
            <a:srcRect/>
            <a:stretch/>
          </p:blipFill>
          <p:spPr>
            <a:xfrm rot="109064" flipH="1">
              <a:off x="1009" y="2586"/>
              <a:ext cx="2245" cy="1013"/>
            </a:xfrm>
            <a:prstGeom prst="rect">
              <a:avLst/>
            </a:prstGeom>
            <a:noFill/>
            <a:ln>
              <a:noFill/>
            </a:ln>
          </p:spPr>
        </p:pic>
        <p:sp>
          <p:nvSpPr>
            <p:cNvPr id="341" name="Google Shape;341;p9"/>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342" name="Google Shape;342;p9" descr="screen"/>
            <p:cNvPicPr preferRelativeResize="0"/>
            <p:nvPr/>
          </p:nvPicPr>
          <p:blipFill rotWithShape="1">
            <a:blip r:embed="rId21">
              <a:alphaModFix/>
            </a:blip>
            <a:srcRect/>
            <a:stretch/>
          </p:blipFill>
          <p:spPr>
            <a:xfrm>
              <a:off x="1842" y="1637"/>
              <a:ext cx="1642" cy="1203"/>
            </a:xfrm>
            <a:prstGeom prst="rect">
              <a:avLst/>
            </a:prstGeom>
            <a:noFill/>
            <a:ln>
              <a:noFill/>
            </a:ln>
          </p:spPr>
        </p:pic>
        <p:sp>
          <p:nvSpPr>
            <p:cNvPr id="343" name="Google Shape;343;p9"/>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4" name="Google Shape;344;p9"/>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5" name="Google Shape;345;p9"/>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6" name="Google Shape;346;p9"/>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7" name="Google Shape;347;p9"/>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8" name="Google Shape;348;p9"/>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49" name="Google Shape;349;p9"/>
            <p:cNvGrpSpPr/>
            <p:nvPr/>
          </p:nvGrpSpPr>
          <p:grpSpPr>
            <a:xfrm>
              <a:off x="1709" y="3008"/>
              <a:ext cx="507" cy="234"/>
              <a:chOff x="1740" y="2642"/>
              <a:chExt cx="752" cy="327"/>
            </a:xfrm>
          </p:grpSpPr>
          <p:sp>
            <p:nvSpPr>
              <p:cNvPr id="350" name="Google Shape;350;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1" name="Google Shape;351;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2" name="Google Shape;352;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3" name="Google Shape;353;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4" name="Google Shape;354;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5" name="Google Shape;355;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56" name="Google Shape;356;p9"/>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7" name="Google Shape;357;p9"/>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8" name="Google Shape;358;p9"/>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9" name="Google Shape;359;p9"/>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0" name="Google Shape;360;p9"/>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1" name="Google Shape;361;p9"/>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62" name="Google Shape;362;p9"/>
          <p:cNvGrpSpPr/>
          <p:nvPr/>
        </p:nvGrpSpPr>
        <p:grpSpPr>
          <a:xfrm flipH="1">
            <a:off x="8153909" y="5504657"/>
            <a:ext cx="345630" cy="320302"/>
            <a:chOff x="2839" y="3501"/>
            <a:chExt cx="755" cy="803"/>
          </a:xfrm>
        </p:grpSpPr>
        <p:pic>
          <p:nvPicPr>
            <p:cNvPr id="363" name="Google Shape;363;p9" descr="desktop_computer_stylized_medium"/>
            <p:cNvPicPr preferRelativeResize="0"/>
            <p:nvPr/>
          </p:nvPicPr>
          <p:blipFill rotWithShape="1">
            <a:blip r:embed="rId18">
              <a:alphaModFix/>
            </a:blip>
            <a:srcRect/>
            <a:stretch/>
          </p:blipFill>
          <p:spPr>
            <a:xfrm>
              <a:off x="2839" y="3501"/>
              <a:ext cx="755" cy="803"/>
            </a:xfrm>
            <a:prstGeom prst="rect">
              <a:avLst/>
            </a:prstGeom>
            <a:noFill/>
            <a:ln>
              <a:noFill/>
            </a:ln>
          </p:spPr>
        </p:pic>
        <p:sp>
          <p:nvSpPr>
            <p:cNvPr id="364" name="Google Shape;364;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65" name="Google Shape;365;p9"/>
          <p:cNvGrpSpPr/>
          <p:nvPr/>
        </p:nvGrpSpPr>
        <p:grpSpPr>
          <a:xfrm flipH="1">
            <a:off x="8552134" y="5526130"/>
            <a:ext cx="345630" cy="320302"/>
            <a:chOff x="2839" y="3501"/>
            <a:chExt cx="755" cy="803"/>
          </a:xfrm>
        </p:grpSpPr>
        <p:pic>
          <p:nvPicPr>
            <p:cNvPr id="366" name="Google Shape;366;p9" descr="desktop_computer_stylized_medium"/>
            <p:cNvPicPr preferRelativeResize="0"/>
            <p:nvPr/>
          </p:nvPicPr>
          <p:blipFill rotWithShape="1">
            <a:blip r:embed="rId18">
              <a:alphaModFix/>
            </a:blip>
            <a:srcRect/>
            <a:stretch/>
          </p:blipFill>
          <p:spPr>
            <a:xfrm>
              <a:off x="2839" y="3501"/>
              <a:ext cx="755" cy="803"/>
            </a:xfrm>
            <a:prstGeom prst="rect">
              <a:avLst/>
            </a:prstGeom>
            <a:noFill/>
            <a:ln>
              <a:noFill/>
            </a:ln>
          </p:spPr>
        </p:pic>
        <p:sp>
          <p:nvSpPr>
            <p:cNvPr id="367" name="Google Shape;367;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68" name="Google Shape;368;p9"/>
          <p:cNvGrpSpPr/>
          <p:nvPr/>
        </p:nvGrpSpPr>
        <p:grpSpPr>
          <a:xfrm>
            <a:off x="9534746" y="5795138"/>
            <a:ext cx="319264" cy="256836"/>
            <a:chOff x="877" y="1008"/>
            <a:chExt cx="2747" cy="2626"/>
          </a:xfrm>
        </p:grpSpPr>
        <p:pic>
          <p:nvPicPr>
            <p:cNvPr id="369" name="Google Shape;369;p9" descr="antenna_stylized"/>
            <p:cNvPicPr preferRelativeResize="0"/>
            <p:nvPr/>
          </p:nvPicPr>
          <p:blipFill rotWithShape="1">
            <a:blip r:embed="rId19">
              <a:alphaModFix/>
            </a:blip>
            <a:srcRect/>
            <a:stretch/>
          </p:blipFill>
          <p:spPr>
            <a:xfrm>
              <a:off x="877" y="1008"/>
              <a:ext cx="2725" cy="1421"/>
            </a:xfrm>
            <a:prstGeom prst="rect">
              <a:avLst/>
            </a:prstGeom>
            <a:noFill/>
            <a:ln>
              <a:noFill/>
            </a:ln>
          </p:spPr>
        </p:pic>
        <p:pic>
          <p:nvPicPr>
            <p:cNvPr id="370" name="Google Shape;370;p9" descr="laptop_keyboard"/>
            <p:cNvPicPr preferRelativeResize="0"/>
            <p:nvPr/>
          </p:nvPicPr>
          <p:blipFill rotWithShape="1">
            <a:blip r:embed="rId20">
              <a:alphaModFix/>
            </a:blip>
            <a:srcRect/>
            <a:stretch/>
          </p:blipFill>
          <p:spPr>
            <a:xfrm rot="109064" flipH="1">
              <a:off x="1009" y="2586"/>
              <a:ext cx="2245" cy="1013"/>
            </a:xfrm>
            <a:prstGeom prst="rect">
              <a:avLst/>
            </a:prstGeom>
            <a:noFill/>
            <a:ln>
              <a:noFill/>
            </a:ln>
          </p:spPr>
        </p:pic>
        <p:sp>
          <p:nvSpPr>
            <p:cNvPr id="371" name="Google Shape;371;p9"/>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372" name="Google Shape;372;p9" descr="screen"/>
            <p:cNvPicPr preferRelativeResize="0"/>
            <p:nvPr/>
          </p:nvPicPr>
          <p:blipFill rotWithShape="1">
            <a:blip r:embed="rId21">
              <a:alphaModFix/>
            </a:blip>
            <a:srcRect/>
            <a:stretch/>
          </p:blipFill>
          <p:spPr>
            <a:xfrm>
              <a:off x="1842" y="1637"/>
              <a:ext cx="1642" cy="1203"/>
            </a:xfrm>
            <a:prstGeom prst="rect">
              <a:avLst/>
            </a:prstGeom>
            <a:noFill/>
            <a:ln>
              <a:noFill/>
            </a:ln>
          </p:spPr>
        </p:pic>
        <p:sp>
          <p:nvSpPr>
            <p:cNvPr id="373" name="Google Shape;373;p9"/>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4" name="Google Shape;374;p9"/>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5" name="Google Shape;375;p9"/>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6" name="Google Shape;376;p9"/>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7" name="Google Shape;377;p9"/>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8" name="Google Shape;378;p9"/>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79" name="Google Shape;379;p9"/>
            <p:cNvGrpSpPr/>
            <p:nvPr/>
          </p:nvGrpSpPr>
          <p:grpSpPr>
            <a:xfrm>
              <a:off x="1709" y="3008"/>
              <a:ext cx="507" cy="234"/>
              <a:chOff x="1740" y="2642"/>
              <a:chExt cx="752" cy="327"/>
            </a:xfrm>
          </p:grpSpPr>
          <p:sp>
            <p:nvSpPr>
              <p:cNvPr id="380" name="Google Shape;380;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1" name="Google Shape;381;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2" name="Google Shape;382;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3" name="Google Shape;383;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4" name="Google Shape;384;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5" name="Google Shape;385;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86" name="Google Shape;386;p9"/>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7" name="Google Shape;387;p9"/>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8" name="Google Shape;388;p9"/>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9" name="Google Shape;389;p9"/>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0" name="Google Shape;390;p9"/>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1" name="Google Shape;391;p9"/>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92" name="Google Shape;392;p9"/>
          <p:cNvSpPr/>
          <p:nvPr/>
        </p:nvSpPr>
        <p:spPr>
          <a:xfrm>
            <a:off x="10153593" y="5636971"/>
            <a:ext cx="34049" cy="332924"/>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3" name="Google Shape;393;p9"/>
          <p:cNvSpPr/>
          <p:nvPr/>
        </p:nvSpPr>
        <p:spPr>
          <a:xfrm>
            <a:off x="10159970" y="5656923"/>
            <a:ext cx="20333" cy="308020"/>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4" name="Google Shape;394;p9"/>
          <p:cNvSpPr/>
          <p:nvPr/>
        </p:nvSpPr>
        <p:spPr>
          <a:xfrm>
            <a:off x="10155518" y="5812753"/>
            <a:ext cx="31643" cy="27525"/>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5" name="Google Shape;395;p9"/>
          <p:cNvSpPr/>
          <p:nvPr/>
        </p:nvSpPr>
        <p:spPr>
          <a:xfrm>
            <a:off x="10026299" y="5674399"/>
            <a:ext cx="71949" cy="68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396" name="Google Shape;396;p9"/>
          <p:cNvGrpSpPr/>
          <p:nvPr/>
        </p:nvGrpSpPr>
        <p:grpSpPr>
          <a:xfrm>
            <a:off x="10091053" y="5670891"/>
            <a:ext cx="69517" cy="21877"/>
            <a:chOff x="613" y="2566"/>
            <a:chExt cx="721" cy="144"/>
          </a:xfrm>
        </p:grpSpPr>
        <p:sp>
          <p:nvSpPr>
            <p:cNvPr id="397" name="Google Shape;397;p9"/>
            <p:cNvSpPr/>
            <p:nvPr/>
          </p:nvSpPr>
          <p:spPr>
            <a:xfrm>
              <a:off x="613" y="2566"/>
              <a:ext cx="721" cy="14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398" name="Google Shape;398;p9"/>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399" name="Google Shape;399;p9"/>
          <p:cNvSpPr/>
          <p:nvPr/>
        </p:nvSpPr>
        <p:spPr>
          <a:xfrm>
            <a:off x="10027502" y="5722750"/>
            <a:ext cx="71949" cy="68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00" name="Google Shape;400;p9"/>
          <p:cNvGrpSpPr/>
          <p:nvPr/>
        </p:nvGrpSpPr>
        <p:grpSpPr>
          <a:xfrm>
            <a:off x="10091005" y="5718110"/>
            <a:ext cx="69517" cy="19515"/>
            <a:chOff x="615" y="2564"/>
            <a:chExt cx="721" cy="139"/>
          </a:xfrm>
        </p:grpSpPr>
        <p:sp>
          <p:nvSpPr>
            <p:cNvPr id="401" name="Google Shape;401;p9"/>
            <p:cNvSpPr/>
            <p:nvPr/>
          </p:nvSpPr>
          <p:spPr>
            <a:xfrm>
              <a:off x="615" y="2564"/>
              <a:ext cx="721"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02" name="Google Shape;402;p9"/>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03" name="Google Shape;403;p9"/>
          <p:cNvSpPr/>
          <p:nvPr/>
        </p:nvSpPr>
        <p:spPr>
          <a:xfrm>
            <a:off x="10027502" y="5771101"/>
            <a:ext cx="71949" cy="68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04" name="Google Shape;404;p9"/>
          <p:cNvSpPr/>
          <p:nvPr/>
        </p:nvSpPr>
        <p:spPr>
          <a:xfrm>
            <a:off x="10028705" y="5814938"/>
            <a:ext cx="71949" cy="68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05" name="Google Shape;405;p9"/>
          <p:cNvGrpSpPr/>
          <p:nvPr/>
        </p:nvGrpSpPr>
        <p:grpSpPr>
          <a:xfrm>
            <a:off x="10089851" y="5813708"/>
            <a:ext cx="69541" cy="19618"/>
            <a:chOff x="618" y="2586"/>
            <a:chExt cx="720" cy="124"/>
          </a:xfrm>
        </p:grpSpPr>
        <p:sp>
          <p:nvSpPr>
            <p:cNvPr id="406" name="Google Shape;406;p9"/>
            <p:cNvSpPr/>
            <p:nvPr/>
          </p:nvSpPr>
          <p:spPr>
            <a:xfrm>
              <a:off x="618" y="2586"/>
              <a:ext cx="720" cy="12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07" name="Google Shape;407;p9"/>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08" name="Google Shape;408;p9"/>
          <p:cNvSpPr/>
          <p:nvPr/>
        </p:nvSpPr>
        <p:spPr>
          <a:xfrm>
            <a:off x="10156000" y="5771101"/>
            <a:ext cx="31643" cy="27380"/>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09" name="Google Shape;409;p9"/>
          <p:cNvGrpSpPr/>
          <p:nvPr/>
        </p:nvGrpSpPr>
        <p:grpSpPr>
          <a:xfrm>
            <a:off x="10089849" y="5767606"/>
            <a:ext cx="70700" cy="19515"/>
            <a:chOff x="613" y="2571"/>
            <a:chExt cx="732" cy="134"/>
          </a:xfrm>
        </p:grpSpPr>
        <p:sp>
          <p:nvSpPr>
            <p:cNvPr id="410" name="Google Shape;410;p9"/>
            <p:cNvSpPr/>
            <p:nvPr/>
          </p:nvSpPr>
          <p:spPr>
            <a:xfrm>
              <a:off x="613" y="2571"/>
              <a:ext cx="732" cy="13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1" name="Google Shape;411;p9"/>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12" name="Google Shape;412;p9"/>
          <p:cNvSpPr/>
          <p:nvPr/>
        </p:nvSpPr>
        <p:spPr>
          <a:xfrm>
            <a:off x="10150946" y="5636388"/>
            <a:ext cx="8422" cy="332778"/>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3" name="Google Shape;413;p9"/>
          <p:cNvSpPr/>
          <p:nvPr/>
        </p:nvSpPr>
        <p:spPr>
          <a:xfrm>
            <a:off x="10158887" y="5720566"/>
            <a:ext cx="28515" cy="31020"/>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4" name="Google Shape;414;p9"/>
          <p:cNvSpPr/>
          <p:nvPr/>
        </p:nvSpPr>
        <p:spPr>
          <a:xfrm>
            <a:off x="10159248" y="5672943"/>
            <a:ext cx="29357" cy="34953"/>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5" name="Google Shape;415;p9"/>
          <p:cNvSpPr/>
          <p:nvPr/>
        </p:nvSpPr>
        <p:spPr>
          <a:xfrm>
            <a:off x="10183311" y="5954166"/>
            <a:ext cx="6016" cy="1383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6" name="Google Shape;416;p9"/>
          <p:cNvSpPr/>
          <p:nvPr/>
        </p:nvSpPr>
        <p:spPr>
          <a:xfrm>
            <a:off x="10157684" y="5954603"/>
            <a:ext cx="29477" cy="29127"/>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7" name="Google Shape;417;p9"/>
          <p:cNvSpPr/>
          <p:nvPr/>
        </p:nvSpPr>
        <p:spPr>
          <a:xfrm>
            <a:off x="10017877" y="5963487"/>
            <a:ext cx="143898" cy="21845"/>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8" name="Google Shape;418;p9"/>
          <p:cNvSpPr/>
          <p:nvPr/>
        </p:nvSpPr>
        <p:spPr>
          <a:xfrm>
            <a:off x="10026299" y="5969166"/>
            <a:ext cx="128257" cy="1150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9" name="Google Shape;419;p9"/>
          <p:cNvSpPr/>
          <p:nvPr/>
        </p:nvSpPr>
        <p:spPr>
          <a:xfrm>
            <a:off x="10038210" y="5920815"/>
            <a:ext cx="19130" cy="2068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20" name="Google Shape;420;p9"/>
          <p:cNvSpPr/>
          <p:nvPr/>
        </p:nvSpPr>
        <p:spPr>
          <a:xfrm>
            <a:off x="10059867" y="5920815"/>
            <a:ext cx="19130" cy="2068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Noto Sans Symbols"/>
              <a:buNone/>
            </a:pPr>
            <a:endParaRPr sz="1800" b="0" i="0" u="none" strike="noStrike" cap="none">
              <a:solidFill>
                <a:srgbClr val="FF0000"/>
              </a:solidFill>
              <a:latin typeface="Arial"/>
              <a:ea typeface="Arial"/>
              <a:cs typeface="Arial"/>
              <a:sym typeface="Arial"/>
            </a:endParaRPr>
          </a:p>
        </p:txBody>
      </p:sp>
      <p:sp>
        <p:nvSpPr>
          <p:cNvPr id="421" name="Google Shape;421;p9"/>
          <p:cNvSpPr/>
          <p:nvPr/>
        </p:nvSpPr>
        <p:spPr>
          <a:xfrm>
            <a:off x="10080201" y="5920815"/>
            <a:ext cx="19130" cy="2068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22" name="Google Shape;422;p9"/>
          <p:cNvSpPr/>
          <p:nvPr/>
        </p:nvSpPr>
        <p:spPr>
          <a:xfrm>
            <a:off x="10129410" y="5841444"/>
            <a:ext cx="9625" cy="110538"/>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23" name="Google Shape;423;p9"/>
          <p:cNvGrpSpPr/>
          <p:nvPr/>
        </p:nvGrpSpPr>
        <p:grpSpPr>
          <a:xfrm flipH="1">
            <a:off x="7773981" y="5281060"/>
            <a:ext cx="345630" cy="320302"/>
            <a:chOff x="2839" y="3501"/>
            <a:chExt cx="755" cy="803"/>
          </a:xfrm>
        </p:grpSpPr>
        <p:pic>
          <p:nvPicPr>
            <p:cNvPr id="424" name="Google Shape;424;p9" descr="desktop_computer_stylized_medium"/>
            <p:cNvPicPr preferRelativeResize="0"/>
            <p:nvPr/>
          </p:nvPicPr>
          <p:blipFill rotWithShape="1">
            <a:blip r:embed="rId18">
              <a:alphaModFix/>
            </a:blip>
            <a:srcRect/>
            <a:stretch/>
          </p:blipFill>
          <p:spPr>
            <a:xfrm>
              <a:off x="2839" y="3501"/>
              <a:ext cx="755" cy="803"/>
            </a:xfrm>
            <a:prstGeom prst="rect">
              <a:avLst/>
            </a:prstGeom>
            <a:noFill/>
            <a:ln>
              <a:noFill/>
            </a:ln>
          </p:spPr>
        </p:pic>
        <p:sp>
          <p:nvSpPr>
            <p:cNvPr id="425" name="Google Shape;425;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426" name="Google Shape;426;p9"/>
          <p:cNvGrpSpPr/>
          <p:nvPr/>
        </p:nvGrpSpPr>
        <p:grpSpPr>
          <a:xfrm>
            <a:off x="7750224" y="1859725"/>
            <a:ext cx="415925" cy="385763"/>
            <a:chOff x="2751" y="1851"/>
            <a:chExt cx="462" cy="478"/>
          </a:xfrm>
        </p:grpSpPr>
        <p:pic>
          <p:nvPicPr>
            <p:cNvPr id="427" name="Google Shape;427;p9" descr="iphone_stylized_small"/>
            <p:cNvPicPr preferRelativeResize="0"/>
            <p:nvPr/>
          </p:nvPicPr>
          <p:blipFill rotWithShape="1">
            <a:blip r:embed="rId22">
              <a:alphaModFix/>
            </a:blip>
            <a:srcRect/>
            <a:stretch/>
          </p:blipFill>
          <p:spPr>
            <a:xfrm>
              <a:off x="2928" y="1922"/>
              <a:ext cx="152" cy="407"/>
            </a:xfrm>
            <a:prstGeom prst="rect">
              <a:avLst/>
            </a:prstGeom>
            <a:noFill/>
            <a:ln>
              <a:noFill/>
            </a:ln>
          </p:spPr>
        </p:pic>
        <p:pic>
          <p:nvPicPr>
            <p:cNvPr id="428" name="Google Shape;428;p9" descr="antenna_radiation_stylized"/>
            <p:cNvPicPr preferRelativeResize="0"/>
            <p:nvPr/>
          </p:nvPicPr>
          <p:blipFill rotWithShape="1">
            <a:blip r:embed="rId23">
              <a:alphaModFix/>
            </a:blip>
            <a:srcRect/>
            <a:stretch/>
          </p:blipFill>
          <p:spPr>
            <a:xfrm>
              <a:off x="2751" y="1851"/>
              <a:ext cx="462" cy="110"/>
            </a:xfrm>
            <a:prstGeom prst="rect">
              <a:avLst/>
            </a:prstGeom>
            <a:noFill/>
            <a:ln>
              <a:noFill/>
            </a:ln>
          </p:spPr>
        </p:pic>
      </p:grpSp>
      <p:grpSp>
        <p:nvGrpSpPr>
          <p:cNvPr id="429" name="Google Shape;429;p9"/>
          <p:cNvGrpSpPr/>
          <p:nvPr/>
        </p:nvGrpSpPr>
        <p:grpSpPr>
          <a:xfrm>
            <a:off x="10253990" y="5273951"/>
            <a:ext cx="177192" cy="330833"/>
            <a:chOff x="4140" y="429"/>
            <a:chExt cx="1425" cy="2396"/>
          </a:xfrm>
        </p:grpSpPr>
        <p:sp>
          <p:nvSpPr>
            <p:cNvPr id="430" name="Google Shape;430;p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1" name="Google Shape;431;p9"/>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32" name="Google Shape;432;p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3" name="Google Shape;433;p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4" name="Google Shape;434;p9"/>
            <p:cNvSpPr/>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35" name="Google Shape;435;p9"/>
            <p:cNvGrpSpPr/>
            <p:nvPr/>
          </p:nvGrpSpPr>
          <p:grpSpPr>
            <a:xfrm>
              <a:off x="4748" y="666"/>
              <a:ext cx="578" cy="150"/>
              <a:chOff x="613" y="2566"/>
              <a:chExt cx="721" cy="144"/>
            </a:xfrm>
          </p:grpSpPr>
          <p:sp>
            <p:nvSpPr>
              <p:cNvPr id="436" name="Google Shape;436;p9"/>
              <p:cNvSpPr/>
              <p:nvPr/>
            </p:nvSpPr>
            <p:spPr>
              <a:xfrm>
                <a:off x="613" y="2566"/>
                <a:ext cx="721" cy="14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37" name="Google Shape;437;p9"/>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38" name="Google Shape;438;p9"/>
            <p:cNvSpPr/>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39" name="Google Shape;439;p9"/>
            <p:cNvGrpSpPr/>
            <p:nvPr/>
          </p:nvGrpSpPr>
          <p:grpSpPr>
            <a:xfrm>
              <a:off x="4748" y="990"/>
              <a:ext cx="578" cy="134"/>
              <a:chOff x="615" y="2564"/>
              <a:chExt cx="721" cy="139"/>
            </a:xfrm>
          </p:grpSpPr>
          <p:sp>
            <p:nvSpPr>
              <p:cNvPr id="440" name="Google Shape;440;p9"/>
              <p:cNvSpPr/>
              <p:nvPr/>
            </p:nvSpPr>
            <p:spPr>
              <a:xfrm>
                <a:off x="615" y="2564"/>
                <a:ext cx="721"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41" name="Google Shape;441;p9"/>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42" name="Google Shape;442;p9"/>
            <p:cNvSpPr/>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43" name="Google Shape;443;p9"/>
            <p:cNvSpPr/>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44" name="Google Shape;444;p9"/>
            <p:cNvGrpSpPr/>
            <p:nvPr/>
          </p:nvGrpSpPr>
          <p:grpSpPr>
            <a:xfrm>
              <a:off x="4738" y="1647"/>
              <a:ext cx="578" cy="135"/>
              <a:chOff x="618" y="2586"/>
              <a:chExt cx="720" cy="124"/>
            </a:xfrm>
          </p:grpSpPr>
          <p:sp>
            <p:nvSpPr>
              <p:cNvPr id="445" name="Google Shape;445;p9"/>
              <p:cNvSpPr/>
              <p:nvPr/>
            </p:nvSpPr>
            <p:spPr>
              <a:xfrm>
                <a:off x="618" y="2586"/>
                <a:ext cx="720" cy="12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46" name="Google Shape;446;p9"/>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47" name="Google Shape;447;p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48" name="Google Shape;448;p9"/>
            <p:cNvGrpSpPr/>
            <p:nvPr/>
          </p:nvGrpSpPr>
          <p:grpSpPr>
            <a:xfrm>
              <a:off x="4738" y="1330"/>
              <a:ext cx="588" cy="134"/>
              <a:chOff x="613" y="2571"/>
              <a:chExt cx="732" cy="134"/>
            </a:xfrm>
          </p:grpSpPr>
          <p:sp>
            <p:nvSpPr>
              <p:cNvPr id="449" name="Google Shape;449;p9"/>
              <p:cNvSpPr/>
              <p:nvPr/>
            </p:nvSpPr>
            <p:spPr>
              <a:xfrm>
                <a:off x="613" y="2571"/>
                <a:ext cx="732" cy="13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0" name="Google Shape;450;p9"/>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51" name="Google Shape;451;p9"/>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2" name="Google Shape;452;p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3" name="Google Shape;453;p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4" name="Google Shape;454;p9"/>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5" name="Google Shape;455;p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6" name="Google Shape;456;p9"/>
            <p:cNvSpPr/>
            <p:nvPr/>
          </p:nvSpPr>
          <p:spPr>
            <a:xfrm>
              <a:off x="4140" y="2675"/>
              <a:ext cx="1196" cy="15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7" name="Google Shape;457;p9"/>
            <p:cNvSpPr/>
            <p:nvPr/>
          </p:nvSpPr>
          <p:spPr>
            <a:xfrm>
              <a:off x="4210" y="2714"/>
              <a:ext cx="1066" cy="79"/>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8" name="Google Shape;458;p9"/>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9" name="Google Shape;459;p9"/>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Noto Sans Symbols"/>
                <a:buNone/>
              </a:pPr>
              <a:endParaRPr sz="1800" b="0" i="0" u="none" strike="noStrike" cap="none">
                <a:solidFill>
                  <a:srgbClr val="FF0000"/>
                </a:solidFill>
                <a:latin typeface="Arial"/>
                <a:ea typeface="Arial"/>
                <a:cs typeface="Arial"/>
                <a:sym typeface="Arial"/>
              </a:endParaRPr>
            </a:p>
          </p:txBody>
        </p:sp>
        <p:sp>
          <p:nvSpPr>
            <p:cNvPr id="460" name="Google Shape;460;p9"/>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61" name="Google Shape;461;p9"/>
            <p:cNvSpPr/>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grpSp>
        <p:nvGrpSpPr>
          <p:cNvPr id="462" name="Google Shape;462;p9"/>
          <p:cNvGrpSpPr/>
          <p:nvPr/>
        </p:nvGrpSpPr>
        <p:grpSpPr>
          <a:xfrm>
            <a:off x="6571713" y="2686293"/>
            <a:ext cx="1038308" cy="956788"/>
            <a:chOff x="6571713" y="2686293"/>
            <a:chExt cx="1038308" cy="956788"/>
          </a:xfrm>
        </p:grpSpPr>
        <p:sp>
          <p:nvSpPr>
            <p:cNvPr id="463" name="Google Shape;463;p9"/>
            <p:cNvSpPr/>
            <p:nvPr/>
          </p:nvSpPr>
          <p:spPr>
            <a:xfrm flipH="1">
              <a:off x="7291095" y="2700162"/>
              <a:ext cx="318926" cy="942919"/>
            </a:xfrm>
            <a:custGeom>
              <a:avLst/>
              <a:gdLst/>
              <a:ahLst/>
              <a:cxnLst/>
              <a:rect l="l" t="t" r="r" b="b"/>
              <a:pathLst>
                <a:path w="10319" h="10279" extrusionOk="0">
                  <a:moveTo>
                    <a:pt x="2669" y="10279"/>
                  </a:moveTo>
                  <a:lnTo>
                    <a:pt x="0" y="9878"/>
                  </a:lnTo>
                  <a:lnTo>
                    <a:pt x="10319" y="0"/>
                  </a:lnTo>
                  <a:lnTo>
                    <a:pt x="10319" y="8912"/>
                  </a:lnTo>
                  <a:lnTo>
                    <a:pt x="2669" y="10279"/>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64" name="Google Shape;464;p9"/>
            <p:cNvGrpSpPr/>
            <p:nvPr/>
          </p:nvGrpSpPr>
          <p:grpSpPr>
            <a:xfrm>
              <a:off x="6571713" y="2686293"/>
              <a:ext cx="764135" cy="854075"/>
              <a:chOff x="6571713" y="2686293"/>
              <a:chExt cx="764135" cy="854075"/>
            </a:xfrm>
          </p:grpSpPr>
          <p:sp>
            <p:nvSpPr>
              <p:cNvPr id="465" name="Google Shape;465;p9"/>
              <p:cNvSpPr/>
              <p:nvPr/>
            </p:nvSpPr>
            <p:spPr>
              <a:xfrm>
                <a:off x="6641713" y="2722275"/>
                <a:ext cx="647951" cy="777228"/>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6" name="Google Shape;466;p9"/>
              <p:cNvSpPr/>
              <p:nvPr/>
            </p:nvSpPr>
            <p:spPr>
              <a:xfrm>
                <a:off x="6642457" y="3037370"/>
                <a:ext cx="648594" cy="158772"/>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7" name="Google Shape;467;p9"/>
              <p:cNvSpPr txBox="1"/>
              <p:nvPr/>
            </p:nvSpPr>
            <p:spPr>
              <a:xfrm>
                <a:off x="6571713" y="2686293"/>
                <a:ext cx="764135" cy="8540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application</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transport</a:t>
                </a:r>
                <a:endParaRPr/>
              </a:p>
              <a:p>
                <a:pPr marL="0" marR="0" lvl="0" indent="0" algn="ctr" rtl="0">
                  <a:lnSpc>
                    <a:spcPct val="100000"/>
                  </a:lnSpc>
                  <a:spcBef>
                    <a:spcPts val="0"/>
                  </a:spcBef>
                  <a:spcAft>
                    <a:spcPts val="0"/>
                  </a:spcAft>
                  <a:buClr>
                    <a:srgbClr val="FFFFFF"/>
                  </a:buClr>
                  <a:buSzPts val="1000"/>
                  <a:buFont typeface="Calibri"/>
                  <a:buNone/>
                </a:pPr>
                <a:r>
                  <a:rPr lang="en-US" sz="10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468" name="Google Shape;468;p9"/>
              <p:cNvCxnSpPr/>
              <p:nvPr/>
            </p:nvCxnSpPr>
            <p:spPr>
              <a:xfrm>
                <a:off x="6638631" y="2891320"/>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69" name="Google Shape;469;p9"/>
              <p:cNvCxnSpPr/>
              <p:nvPr/>
            </p:nvCxnSpPr>
            <p:spPr>
              <a:xfrm>
                <a:off x="6638631" y="3040545"/>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70" name="Google Shape;470;p9"/>
              <p:cNvCxnSpPr/>
              <p:nvPr/>
            </p:nvCxnSpPr>
            <p:spPr>
              <a:xfrm>
                <a:off x="6638631" y="3189770"/>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71" name="Google Shape;471;p9"/>
              <p:cNvCxnSpPr/>
              <p:nvPr/>
            </p:nvCxnSpPr>
            <p:spPr>
              <a:xfrm>
                <a:off x="6638631" y="3338995"/>
                <a:ext cx="646461"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472" name="Google Shape;472;p9"/>
          <p:cNvGrpSpPr/>
          <p:nvPr/>
        </p:nvGrpSpPr>
        <p:grpSpPr>
          <a:xfrm>
            <a:off x="10202006" y="5357871"/>
            <a:ext cx="970347" cy="854075"/>
            <a:chOff x="10202006" y="5357871"/>
            <a:chExt cx="970347" cy="854075"/>
          </a:xfrm>
        </p:grpSpPr>
        <p:sp>
          <p:nvSpPr>
            <p:cNvPr id="473" name="Google Shape;473;p9"/>
            <p:cNvSpPr/>
            <p:nvPr/>
          </p:nvSpPr>
          <p:spPr>
            <a:xfrm>
              <a:off x="10202006" y="5397682"/>
              <a:ext cx="281273" cy="773122"/>
            </a:xfrm>
            <a:custGeom>
              <a:avLst/>
              <a:gdLst/>
              <a:ahLst/>
              <a:cxnLst/>
              <a:rect l="l" t="t" r="r" b="b"/>
              <a:pathLst>
                <a:path w="10001" h="10000" extrusionOk="0">
                  <a:moveTo>
                    <a:pt x="112" y="7638"/>
                  </a:moveTo>
                  <a:cubicBezTo>
                    <a:pt x="75" y="7370"/>
                    <a:pt x="37" y="7102"/>
                    <a:pt x="0" y="6834"/>
                  </a:cubicBezTo>
                  <a:lnTo>
                    <a:pt x="9647" y="0"/>
                  </a:lnTo>
                  <a:cubicBezTo>
                    <a:pt x="9534" y="4702"/>
                    <a:pt x="10099" y="5298"/>
                    <a:pt x="9986" y="10000"/>
                  </a:cubicBezTo>
                  <a:lnTo>
                    <a:pt x="112" y="7638"/>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74" name="Google Shape;474;p9"/>
            <p:cNvGrpSpPr/>
            <p:nvPr/>
          </p:nvGrpSpPr>
          <p:grpSpPr>
            <a:xfrm>
              <a:off x="10408218" y="5357871"/>
              <a:ext cx="764135" cy="854075"/>
              <a:chOff x="6571713" y="2686293"/>
              <a:chExt cx="764135" cy="854075"/>
            </a:xfrm>
          </p:grpSpPr>
          <p:sp>
            <p:nvSpPr>
              <p:cNvPr id="475" name="Google Shape;475;p9"/>
              <p:cNvSpPr/>
              <p:nvPr/>
            </p:nvSpPr>
            <p:spPr>
              <a:xfrm>
                <a:off x="6641713" y="2722275"/>
                <a:ext cx="647951" cy="777228"/>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76" name="Google Shape;476;p9"/>
              <p:cNvSpPr/>
              <p:nvPr/>
            </p:nvSpPr>
            <p:spPr>
              <a:xfrm>
                <a:off x="6642457" y="3037370"/>
                <a:ext cx="648594" cy="158772"/>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77" name="Google Shape;477;p9"/>
              <p:cNvSpPr txBox="1"/>
              <p:nvPr/>
            </p:nvSpPr>
            <p:spPr>
              <a:xfrm>
                <a:off x="6571713" y="2686293"/>
                <a:ext cx="764135" cy="8540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application</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transport</a:t>
                </a:r>
                <a:endParaRPr/>
              </a:p>
              <a:p>
                <a:pPr marL="0" marR="0" lvl="0" indent="0" algn="ctr" rtl="0">
                  <a:lnSpc>
                    <a:spcPct val="100000"/>
                  </a:lnSpc>
                  <a:spcBef>
                    <a:spcPts val="0"/>
                  </a:spcBef>
                  <a:spcAft>
                    <a:spcPts val="0"/>
                  </a:spcAft>
                  <a:buClr>
                    <a:srgbClr val="FFFFFF"/>
                  </a:buClr>
                  <a:buSzPts val="1000"/>
                  <a:buFont typeface="Calibri"/>
                  <a:buNone/>
                </a:pPr>
                <a:r>
                  <a:rPr lang="en-US" sz="10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478" name="Google Shape;478;p9"/>
              <p:cNvCxnSpPr/>
              <p:nvPr/>
            </p:nvCxnSpPr>
            <p:spPr>
              <a:xfrm>
                <a:off x="6638631" y="2891320"/>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79" name="Google Shape;479;p9"/>
              <p:cNvCxnSpPr/>
              <p:nvPr/>
            </p:nvCxnSpPr>
            <p:spPr>
              <a:xfrm>
                <a:off x="6638631" y="3040545"/>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80" name="Google Shape;480;p9"/>
              <p:cNvCxnSpPr/>
              <p:nvPr/>
            </p:nvCxnSpPr>
            <p:spPr>
              <a:xfrm>
                <a:off x="6638631" y="3189770"/>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81" name="Google Shape;481;p9"/>
              <p:cNvCxnSpPr/>
              <p:nvPr/>
            </p:nvCxnSpPr>
            <p:spPr>
              <a:xfrm>
                <a:off x="6638631" y="3338995"/>
                <a:ext cx="646461"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482" name="Google Shape;482;p9"/>
          <p:cNvGrpSpPr/>
          <p:nvPr/>
        </p:nvGrpSpPr>
        <p:grpSpPr>
          <a:xfrm>
            <a:off x="10002508" y="5616400"/>
            <a:ext cx="214974" cy="403920"/>
            <a:chOff x="4140" y="429"/>
            <a:chExt cx="1425" cy="2396"/>
          </a:xfrm>
        </p:grpSpPr>
        <p:sp>
          <p:nvSpPr>
            <p:cNvPr id="483" name="Google Shape;483;p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4" name="Google Shape;484;p9"/>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85" name="Google Shape;485;p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6" name="Google Shape;486;p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7" name="Google Shape;487;p9"/>
            <p:cNvSpPr/>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88" name="Google Shape;488;p9"/>
            <p:cNvGrpSpPr/>
            <p:nvPr/>
          </p:nvGrpSpPr>
          <p:grpSpPr>
            <a:xfrm>
              <a:off x="4748" y="666"/>
              <a:ext cx="578" cy="150"/>
              <a:chOff x="613" y="2566"/>
              <a:chExt cx="721" cy="144"/>
            </a:xfrm>
          </p:grpSpPr>
          <p:sp>
            <p:nvSpPr>
              <p:cNvPr id="489" name="Google Shape;489;p9"/>
              <p:cNvSpPr/>
              <p:nvPr/>
            </p:nvSpPr>
            <p:spPr>
              <a:xfrm>
                <a:off x="613" y="2566"/>
                <a:ext cx="721" cy="14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90" name="Google Shape;490;p9"/>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91" name="Google Shape;491;p9"/>
            <p:cNvSpPr/>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92" name="Google Shape;492;p9"/>
            <p:cNvGrpSpPr/>
            <p:nvPr/>
          </p:nvGrpSpPr>
          <p:grpSpPr>
            <a:xfrm>
              <a:off x="4748" y="990"/>
              <a:ext cx="578" cy="134"/>
              <a:chOff x="615" y="2564"/>
              <a:chExt cx="721" cy="139"/>
            </a:xfrm>
          </p:grpSpPr>
          <p:sp>
            <p:nvSpPr>
              <p:cNvPr id="493" name="Google Shape;493;p9"/>
              <p:cNvSpPr/>
              <p:nvPr/>
            </p:nvSpPr>
            <p:spPr>
              <a:xfrm>
                <a:off x="615" y="2564"/>
                <a:ext cx="721"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94" name="Google Shape;494;p9"/>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95" name="Google Shape;495;p9"/>
            <p:cNvSpPr/>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96" name="Google Shape;496;p9"/>
            <p:cNvSpPr/>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97" name="Google Shape;497;p9"/>
            <p:cNvGrpSpPr/>
            <p:nvPr/>
          </p:nvGrpSpPr>
          <p:grpSpPr>
            <a:xfrm>
              <a:off x="4738" y="1647"/>
              <a:ext cx="578" cy="135"/>
              <a:chOff x="618" y="2586"/>
              <a:chExt cx="720" cy="124"/>
            </a:xfrm>
          </p:grpSpPr>
          <p:sp>
            <p:nvSpPr>
              <p:cNvPr id="498" name="Google Shape;498;p9"/>
              <p:cNvSpPr/>
              <p:nvPr/>
            </p:nvSpPr>
            <p:spPr>
              <a:xfrm>
                <a:off x="618" y="2586"/>
                <a:ext cx="720" cy="12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99" name="Google Shape;499;p9"/>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500" name="Google Shape;500;p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01" name="Google Shape;501;p9"/>
            <p:cNvGrpSpPr/>
            <p:nvPr/>
          </p:nvGrpSpPr>
          <p:grpSpPr>
            <a:xfrm>
              <a:off x="4738" y="1330"/>
              <a:ext cx="588" cy="134"/>
              <a:chOff x="613" y="2571"/>
              <a:chExt cx="732" cy="134"/>
            </a:xfrm>
          </p:grpSpPr>
          <p:sp>
            <p:nvSpPr>
              <p:cNvPr id="502" name="Google Shape;502;p9"/>
              <p:cNvSpPr/>
              <p:nvPr/>
            </p:nvSpPr>
            <p:spPr>
              <a:xfrm>
                <a:off x="613" y="2571"/>
                <a:ext cx="732" cy="13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03" name="Google Shape;503;p9"/>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504" name="Google Shape;504;p9"/>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05" name="Google Shape;505;p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6" name="Google Shape;506;p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7" name="Google Shape;507;p9"/>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08" name="Google Shape;508;p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9" name="Google Shape;509;p9"/>
            <p:cNvSpPr/>
            <p:nvPr/>
          </p:nvSpPr>
          <p:spPr>
            <a:xfrm>
              <a:off x="4140" y="2675"/>
              <a:ext cx="1196" cy="15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10" name="Google Shape;510;p9"/>
            <p:cNvSpPr/>
            <p:nvPr/>
          </p:nvSpPr>
          <p:spPr>
            <a:xfrm>
              <a:off x="4210" y="2714"/>
              <a:ext cx="1066" cy="79"/>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11" name="Google Shape;511;p9"/>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12" name="Google Shape;512;p9"/>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Noto Sans Symbols"/>
                <a:buNone/>
              </a:pPr>
              <a:endParaRPr sz="1800" b="0" i="0" u="none" strike="noStrike" cap="none">
                <a:solidFill>
                  <a:srgbClr val="FF0000"/>
                </a:solidFill>
                <a:latin typeface="Arial"/>
                <a:ea typeface="Arial"/>
                <a:cs typeface="Arial"/>
                <a:sym typeface="Arial"/>
              </a:endParaRPr>
            </a:p>
          </p:txBody>
        </p:sp>
        <p:sp>
          <p:nvSpPr>
            <p:cNvPr id="513" name="Google Shape;513;p9"/>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14" name="Google Shape;514;p9"/>
            <p:cNvSpPr/>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grpSp>
        <p:nvGrpSpPr>
          <p:cNvPr id="515" name="Google Shape;515;p9"/>
          <p:cNvGrpSpPr/>
          <p:nvPr/>
        </p:nvGrpSpPr>
        <p:grpSpPr>
          <a:xfrm>
            <a:off x="9098788" y="3956624"/>
            <a:ext cx="367224" cy="240304"/>
            <a:chOff x="7493876" y="2774731"/>
            <a:chExt cx="1481958" cy="894622"/>
          </a:xfrm>
        </p:grpSpPr>
        <p:sp>
          <p:nvSpPr>
            <p:cNvPr id="516" name="Google Shape;516;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17" name="Google Shape;517;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18" name="Google Shape;518;p9"/>
            <p:cNvGrpSpPr/>
            <p:nvPr/>
          </p:nvGrpSpPr>
          <p:grpSpPr>
            <a:xfrm>
              <a:off x="7713663" y="2848339"/>
              <a:ext cx="1042107" cy="425543"/>
              <a:chOff x="7786941" y="2884917"/>
              <a:chExt cx="897649" cy="353919"/>
            </a:xfrm>
          </p:grpSpPr>
          <p:sp>
            <p:nvSpPr>
              <p:cNvPr id="519" name="Google Shape;519;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0" name="Google Shape;52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1" name="Google Shape;521;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2" name="Google Shape;522;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523" name="Google Shape;523;p9"/>
          <p:cNvGrpSpPr/>
          <p:nvPr/>
        </p:nvGrpSpPr>
        <p:grpSpPr>
          <a:xfrm>
            <a:off x="9601554" y="3999763"/>
            <a:ext cx="367224" cy="240304"/>
            <a:chOff x="7493876" y="2774731"/>
            <a:chExt cx="1481958" cy="894622"/>
          </a:xfrm>
        </p:grpSpPr>
        <p:sp>
          <p:nvSpPr>
            <p:cNvPr id="524" name="Google Shape;524;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25" name="Google Shape;525;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26" name="Google Shape;526;p9"/>
            <p:cNvGrpSpPr/>
            <p:nvPr/>
          </p:nvGrpSpPr>
          <p:grpSpPr>
            <a:xfrm>
              <a:off x="7713663" y="2848339"/>
              <a:ext cx="1042107" cy="425543"/>
              <a:chOff x="7786941" y="2884917"/>
              <a:chExt cx="897649" cy="353919"/>
            </a:xfrm>
          </p:grpSpPr>
          <p:sp>
            <p:nvSpPr>
              <p:cNvPr id="527" name="Google Shape;527;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8" name="Google Shape;528;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9" name="Google Shape;529;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0" name="Google Shape;53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531" name="Google Shape;531;p9"/>
          <p:cNvGrpSpPr/>
          <p:nvPr/>
        </p:nvGrpSpPr>
        <p:grpSpPr>
          <a:xfrm>
            <a:off x="8050070" y="3965994"/>
            <a:ext cx="354986" cy="175668"/>
            <a:chOff x="7493876" y="2774731"/>
            <a:chExt cx="1481958" cy="894622"/>
          </a:xfrm>
        </p:grpSpPr>
        <p:sp>
          <p:nvSpPr>
            <p:cNvPr id="532" name="Google Shape;532;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33" name="Google Shape;533;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34" name="Google Shape;534;p9"/>
            <p:cNvGrpSpPr/>
            <p:nvPr/>
          </p:nvGrpSpPr>
          <p:grpSpPr>
            <a:xfrm>
              <a:off x="7713663" y="2848339"/>
              <a:ext cx="1042107" cy="425543"/>
              <a:chOff x="7786941" y="2884917"/>
              <a:chExt cx="897649" cy="353919"/>
            </a:xfrm>
          </p:grpSpPr>
          <p:sp>
            <p:nvSpPr>
              <p:cNvPr id="535" name="Google Shape;535;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6" name="Google Shape;536;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7" name="Google Shape;537;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8" name="Google Shape;538;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539" name="Google Shape;539;p9"/>
          <p:cNvGrpSpPr/>
          <p:nvPr/>
        </p:nvGrpSpPr>
        <p:grpSpPr>
          <a:xfrm>
            <a:off x="9247893" y="4775686"/>
            <a:ext cx="393760" cy="218578"/>
            <a:chOff x="7493876" y="2774731"/>
            <a:chExt cx="1481958" cy="894622"/>
          </a:xfrm>
        </p:grpSpPr>
        <p:sp>
          <p:nvSpPr>
            <p:cNvPr id="540" name="Google Shape;540;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41" name="Google Shape;541;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42" name="Google Shape;542;p9"/>
            <p:cNvGrpSpPr/>
            <p:nvPr/>
          </p:nvGrpSpPr>
          <p:grpSpPr>
            <a:xfrm>
              <a:off x="7713663" y="2848339"/>
              <a:ext cx="1042107" cy="425543"/>
              <a:chOff x="7786941" y="2884917"/>
              <a:chExt cx="897649" cy="353919"/>
            </a:xfrm>
          </p:grpSpPr>
          <p:sp>
            <p:nvSpPr>
              <p:cNvPr id="543" name="Google Shape;543;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4" name="Google Shape;544;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5" name="Google Shape;545;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6" name="Google Shape;546;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547" name="Google Shape;547;p9"/>
          <p:cNvGrpSpPr/>
          <p:nvPr/>
        </p:nvGrpSpPr>
        <p:grpSpPr>
          <a:xfrm>
            <a:off x="7774998" y="3463448"/>
            <a:ext cx="3007624" cy="1690703"/>
            <a:chOff x="7774998" y="3463448"/>
            <a:chExt cx="3007624" cy="1690703"/>
          </a:xfrm>
        </p:grpSpPr>
        <p:grpSp>
          <p:nvGrpSpPr>
            <p:cNvPr id="548" name="Google Shape;548;p9"/>
            <p:cNvGrpSpPr/>
            <p:nvPr/>
          </p:nvGrpSpPr>
          <p:grpSpPr>
            <a:xfrm>
              <a:off x="7774998" y="4090572"/>
              <a:ext cx="571917" cy="577694"/>
              <a:chOff x="7774998" y="4090572"/>
              <a:chExt cx="571917" cy="577694"/>
            </a:xfrm>
          </p:grpSpPr>
          <p:sp>
            <p:nvSpPr>
              <p:cNvPr id="549" name="Google Shape;549;p9"/>
              <p:cNvSpPr/>
              <p:nvPr/>
            </p:nvSpPr>
            <p:spPr>
              <a:xfrm rot="10800000">
                <a:off x="7818844" y="4090572"/>
                <a:ext cx="487903" cy="154569"/>
              </a:xfrm>
              <a:custGeom>
                <a:avLst/>
                <a:gdLst/>
                <a:ahLst/>
                <a:cxnLst/>
                <a:rect l="l" t="t" r="r" b="b"/>
                <a:pathLst>
                  <a:path w="14245" h="10000" extrusionOk="0">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50" name="Google Shape;550;p9"/>
              <p:cNvGrpSpPr/>
              <p:nvPr/>
            </p:nvGrpSpPr>
            <p:grpSpPr>
              <a:xfrm>
                <a:off x="7774998" y="4206600"/>
                <a:ext cx="571917" cy="461666"/>
                <a:chOff x="9980560" y="726571"/>
                <a:chExt cx="659732" cy="461666"/>
              </a:xfrm>
            </p:grpSpPr>
            <p:sp>
              <p:nvSpPr>
                <p:cNvPr id="551" name="Google Shape;551;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2" name="Google Shape;552;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3" name="Google Shape;553;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54" name="Google Shape;554;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55" name="Google Shape;555;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556" name="Google Shape;556;p9"/>
            <p:cNvGrpSpPr/>
            <p:nvPr/>
          </p:nvGrpSpPr>
          <p:grpSpPr>
            <a:xfrm>
              <a:off x="8692628" y="3463448"/>
              <a:ext cx="571917" cy="574365"/>
              <a:chOff x="8692628" y="3463448"/>
              <a:chExt cx="571917" cy="574365"/>
            </a:xfrm>
          </p:grpSpPr>
          <p:sp>
            <p:nvSpPr>
              <p:cNvPr id="557" name="Google Shape;557;p9"/>
              <p:cNvSpPr/>
              <p:nvPr/>
            </p:nvSpPr>
            <p:spPr>
              <a:xfrm flipH="1">
                <a:off x="8735937" y="3883244"/>
                <a:ext cx="487903" cy="154569"/>
              </a:xfrm>
              <a:custGeom>
                <a:avLst/>
                <a:gdLst/>
                <a:ahLst/>
                <a:cxnLst/>
                <a:rect l="l" t="t" r="r" b="b"/>
                <a:pathLst>
                  <a:path w="14245" h="10000" extrusionOk="0">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58" name="Google Shape;558;p9"/>
              <p:cNvGrpSpPr/>
              <p:nvPr/>
            </p:nvGrpSpPr>
            <p:grpSpPr>
              <a:xfrm>
                <a:off x="8692628" y="3463448"/>
                <a:ext cx="571917" cy="461666"/>
                <a:chOff x="9980560" y="726571"/>
                <a:chExt cx="659732" cy="461666"/>
              </a:xfrm>
            </p:grpSpPr>
            <p:sp>
              <p:nvSpPr>
                <p:cNvPr id="559" name="Google Shape;559;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0" name="Google Shape;560;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1" name="Google Shape;561;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62" name="Google Shape;562;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63" name="Google Shape;563;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564" name="Google Shape;564;p9"/>
            <p:cNvGrpSpPr/>
            <p:nvPr/>
          </p:nvGrpSpPr>
          <p:grpSpPr>
            <a:xfrm>
              <a:off x="9846130" y="3502221"/>
              <a:ext cx="571917" cy="607211"/>
              <a:chOff x="9846130" y="3502221"/>
              <a:chExt cx="571917" cy="607211"/>
            </a:xfrm>
          </p:grpSpPr>
          <p:sp>
            <p:nvSpPr>
              <p:cNvPr id="565" name="Google Shape;565;p9"/>
              <p:cNvSpPr/>
              <p:nvPr/>
            </p:nvSpPr>
            <p:spPr>
              <a:xfrm>
                <a:off x="9904716" y="3925785"/>
                <a:ext cx="466702" cy="183647"/>
              </a:xfrm>
              <a:custGeom>
                <a:avLst/>
                <a:gdLst/>
                <a:ahLst/>
                <a:cxnLst/>
                <a:rect l="l" t="t" r="r" b="b"/>
                <a:pathLst>
                  <a:path w="10000" h="12676" extrusionOk="0">
                    <a:moveTo>
                      <a:pt x="1334" y="12676"/>
                    </a:moveTo>
                    <a:lnTo>
                      <a:pt x="51" y="7461"/>
                    </a:lnTo>
                    <a:cubicBezTo>
                      <a:pt x="-117" y="4751"/>
                      <a:pt x="199" y="2710"/>
                      <a:pt x="30" y="0"/>
                    </a:cubicBezTo>
                    <a:lnTo>
                      <a:pt x="10000" y="6"/>
                    </a:lnTo>
                    <a:lnTo>
                      <a:pt x="1334" y="12676"/>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66" name="Google Shape;566;p9"/>
              <p:cNvGrpSpPr/>
              <p:nvPr/>
            </p:nvGrpSpPr>
            <p:grpSpPr>
              <a:xfrm>
                <a:off x="9846130" y="3502221"/>
                <a:ext cx="571917" cy="461666"/>
                <a:chOff x="9980560" y="726571"/>
                <a:chExt cx="659732" cy="461666"/>
              </a:xfrm>
            </p:grpSpPr>
            <p:sp>
              <p:nvSpPr>
                <p:cNvPr id="567" name="Google Shape;567;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8" name="Google Shape;568;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9" name="Google Shape;569;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70" name="Google Shape;570;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71" name="Google Shape;571;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572" name="Google Shape;572;p9"/>
            <p:cNvGrpSpPr/>
            <p:nvPr/>
          </p:nvGrpSpPr>
          <p:grpSpPr>
            <a:xfrm>
              <a:off x="9554792" y="4299763"/>
              <a:ext cx="571917" cy="630904"/>
              <a:chOff x="9554792" y="4299763"/>
              <a:chExt cx="571917" cy="630904"/>
            </a:xfrm>
          </p:grpSpPr>
          <p:sp>
            <p:nvSpPr>
              <p:cNvPr id="573" name="Google Shape;573;p9"/>
              <p:cNvSpPr/>
              <p:nvPr/>
            </p:nvSpPr>
            <p:spPr>
              <a:xfrm>
                <a:off x="9598301" y="4724405"/>
                <a:ext cx="466702" cy="206262"/>
              </a:xfrm>
              <a:custGeom>
                <a:avLst/>
                <a:gdLst/>
                <a:ahLst/>
                <a:cxnLst/>
                <a:rect l="l" t="t" r="r" b="b"/>
                <a:pathLst>
                  <a:path w="10000" h="14237" extrusionOk="0">
                    <a:moveTo>
                      <a:pt x="434" y="14237"/>
                    </a:moveTo>
                    <a:cubicBezTo>
                      <a:pt x="306" y="11978"/>
                      <a:pt x="179" y="9720"/>
                      <a:pt x="51" y="7461"/>
                    </a:cubicBezTo>
                    <a:cubicBezTo>
                      <a:pt x="-117" y="4751"/>
                      <a:pt x="199" y="2710"/>
                      <a:pt x="30" y="0"/>
                    </a:cubicBezTo>
                    <a:lnTo>
                      <a:pt x="10000" y="6"/>
                    </a:lnTo>
                    <a:lnTo>
                      <a:pt x="434" y="14237"/>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74" name="Google Shape;574;p9"/>
              <p:cNvGrpSpPr/>
              <p:nvPr/>
            </p:nvGrpSpPr>
            <p:grpSpPr>
              <a:xfrm>
                <a:off x="9554792" y="4299763"/>
                <a:ext cx="571917" cy="461666"/>
                <a:chOff x="9980560" y="726571"/>
                <a:chExt cx="659732" cy="461666"/>
              </a:xfrm>
            </p:grpSpPr>
            <p:sp>
              <p:nvSpPr>
                <p:cNvPr id="575" name="Google Shape;575;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6" name="Google Shape;576;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7" name="Google Shape;577;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78" name="Google Shape;578;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79" name="Google Shape;579;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580" name="Google Shape;580;p9"/>
            <p:cNvGrpSpPr/>
            <p:nvPr/>
          </p:nvGrpSpPr>
          <p:grpSpPr>
            <a:xfrm>
              <a:off x="10153753" y="4577638"/>
              <a:ext cx="628869" cy="576513"/>
              <a:chOff x="10153753" y="4577638"/>
              <a:chExt cx="628869" cy="576513"/>
            </a:xfrm>
          </p:grpSpPr>
          <p:sp>
            <p:nvSpPr>
              <p:cNvPr id="581" name="Google Shape;581;p9"/>
              <p:cNvSpPr/>
              <p:nvPr/>
            </p:nvSpPr>
            <p:spPr>
              <a:xfrm>
                <a:off x="10153753" y="5002899"/>
                <a:ext cx="590332" cy="151252"/>
              </a:xfrm>
              <a:custGeom>
                <a:avLst/>
                <a:gdLst/>
                <a:ahLst/>
                <a:cxnLst/>
                <a:rect l="l" t="t" r="r" b="b"/>
                <a:pathLst>
                  <a:path w="12649" h="10440" extrusionOk="0">
                    <a:moveTo>
                      <a:pt x="175" y="10440"/>
                    </a:moveTo>
                    <a:cubicBezTo>
                      <a:pt x="47" y="8181"/>
                      <a:pt x="128" y="9045"/>
                      <a:pt x="0" y="6786"/>
                    </a:cubicBezTo>
                    <a:cubicBezTo>
                      <a:pt x="1563" y="2515"/>
                      <a:pt x="1463" y="3373"/>
                      <a:pt x="2263" y="217"/>
                    </a:cubicBezTo>
                    <a:lnTo>
                      <a:pt x="12649" y="0"/>
                    </a:lnTo>
                    <a:lnTo>
                      <a:pt x="175" y="10440"/>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82" name="Google Shape;582;p9"/>
              <p:cNvGrpSpPr/>
              <p:nvPr/>
            </p:nvGrpSpPr>
            <p:grpSpPr>
              <a:xfrm>
                <a:off x="10210705" y="4577638"/>
                <a:ext cx="571917" cy="461666"/>
                <a:chOff x="9980560" y="726571"/>
                <a:chExt cx="659732" cy="461666"/>
              </a:xfrm>
            </p:grpSpPr>
            <p:sp>
              <p:nvSpPr>
                <p:cNvPr id="583" name="Google Shape;583;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84" name="Google Shape;584;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85" name="Google Shape;585;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86" name="Google Shape;586;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87" name="Google Shape;587;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grpSp>
        <p:nvGrpSpPr>
          <p:cNvPr id="588" name="Google Shape;588;p9"/>
          <p:cNvGrpSpPr/>
          <p:nvPr/>
        </p:nvGrpSpPr>
        <p:grpSpPr>
          <a:xfrm>
            <a:off x="9783558" y="4989983"/>
            <a:ext cx="393760" cy="218578"/>
            <a:chOff x="7493876" y="2774731"/>
            <a:chExt cx="1481958" cy="894622"/>
          </a:xfrm>
        </p:grpSpPr>
        <p:sp>
          <p:nvSpPr>
            <p:cNvPr id="589" name="Google Shape;589;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90" name="Google Shape;590;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91" name="Google Shape;591;p9"/>
            <p:cNvGrpSpPr/>
            <p:nvPr/>
          </p:nvGrpSpPr>
          <p:grpSpPr>
            <a:xfrm>
              <a:off x="7713663" y="2848339"/>
              <a:ext cx="1042107" cy="425543"/>
              <a:chOff x="7786941" y="2884917"/>
              <a:chExt cx="897649" cy="353919"/>
            </a:xfrm>
          </p:grpSpPr>
          <p:sp>
            <p:nvSpPr>
              <p:cNvPr id="592" name="Google Shape;592;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93" name="Google Shape;593;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94" name="Google Shape;594;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95" name="Google Shape;595;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596" name="Google Shape;596;p9"/>
          <p:cNvSpPr/>
          <p:nvPr/>
        </p:nvSpPr>
        <p:spPr>
          <a:xfrm>
            <a:off x="7288696" y="3114260"/>
            <a:ext cx="3064097" cy="2683755"/>
          </a:xfrm>
          <a:custGeom>
            <a:avLst/>
            <a:gdLst/>
            <a:ahLst/>
            <a:cxnLst/>
            <a:rect l="l" t="t" r="r" b="b"/>
            <a:pathLst>
              <a:path w="3064097" h="2683755" extrusionOk="0">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597" name="Google Shape;597;p9"/>
          <p:cNvGrpSpPr/>
          <p:nvPr/>
        </p:nvGrpSpPr>
        <p:grpSpPr>
          <a:xfrm>
            <a:off x="6543892" y="2922262"/>
            <a:ext cx="3175" cy="379738"/>
            <a:chOff x="6543892" y="2922262"/>
            <a:chExt cx="3175" cy="379738"/>
          </a:xfrm>
        </p:grpSpPr>
        <p:cxnSp>
          <p:nvCxnSpPr>
            <p:cNvPr id="598" name="Google Shape;598;p9"/>
            <p:cNvCxnSpPr/>
            <p:nvPr/>
          </p:nvCxnSpPr>
          <p:spPr>
            <a:xfrm rot="10800000">
              <a:off x="6543892" y="2922262"/>
              <a:ext cx="0" cy="147963"/>
            </a:xfrm>
            <a:prstGeom prst="straightConnector1">
              <a:avLst/>
            </a:prstGeom>
            <a:noFill/>
            <a:ln w="28575" cap="flat" cmpd="sng">
              <a:solidFill>
                <a:srgbClr val="C00000"/>
              </a:solidFill>
              <a:prstDash val="solid"/>
              <a:miter lim="800000"/>
              <a:headEnd type="none" w="sm" len="sm"/>
              <a:tailEnd type="triangle" w="med" len="med"/>
            </a:ln>
          </p:spPr>
        </p:cxnSp>
        <p:cxnSp>
          <p:nvCxnSpPr>
            <p:cNvPr id="599" name="Google Shape;599;p9"/>
            <p:cNvCxnSpPr/>
            <p:nvPr/>
          </p:nvCxnSpPr>
          <p:spPr>
            <a:xfrm>
              <a:off x="6547067" y="3154037"/>
              <a:ext cx="0" cy="147963"/>
            </a:xfrm>
            <a:prstGeom prst="straightConnector1">
              <a:avLst/>
            </a:prstGeom>
            <a:noFill/>
            <a:ln w="28575" cap="flat" cmpd="sng">
              <a:solidFill>
                <a:srgbClr val="C00000"/>
              </a:solidFill>
              <a:prstDash val="solid"/>
              <a:miter lim="800000"/>
              <a:headEnd type="none" w="sm" len="sm"/>
              <a:tailEnd type="triangle" w="med" len="med"/>
            </a:ln>
          </p:spPr>
        </p:cxnSp>
      </p:grpSp>
      <p:grpSp>
        <p:nvGrpSpPr>
          <p:cNvPr id="600" name="Google Shape;600;p9"/>
          <p:cNvGrpSpPr/>
          <p:nvPr/>
        </p:nvGrpSpPr>
        <p:grpSpPr>
          <a:xfrm>
            <a:off x="11233367" y="5608312"/>
            <a:ext cx="3175" cy="379738"/>
            <a:chOff x="6543892" y="2922262"/>
            <a:chExt cx="3175" cy="379738"/>
          </a:xfrm>
        </p:grpSpPr>
        <p:cxnSp>
          <p:nvCxnSpPr>
            <p:cNvPr id="601" name="Google Shape;601;p9"/>
            <p:cNvCxnSpPr/>
            <p:nvPr/>
          </p:nvCxnSpPr>
          <p:spPr>
            <a:xfrm rot="10800000">
              <a:off x="6543892" y="2922262"/>
              <a:ext cx="0" cy="147963"/>
            </a:xfrm>
            <a:prstGeom prst="straightConnector1">
              <a:avLst/>
            </a:prstGeom>
            <a:noFill/>
            <a:ln w="28575" cap="flat" cmpd="sng">
              <a:solidFill>
                <a:srgbClr val="C00000"/>
              </a:solidFill>
              <a:prstDash val="solid"/>
              <a:miter lim="800000"/>
              <a:headEnd type="none" w="sm" len="sm"/>
              <a:tailEnd type="triangle" w="med" len="med"/>
            </a:ln>
          </p:spPr>
        </p:cxnSp>
        <p:cxnSp>
          <p:nvCxnSpPr>
            <p:cNvPr id="602" name="Google Shape;602;p9"/>
            <p:cNvCxnSpPr/>
            <p:nvPr/>
          </p:nvCxnSpPr>
          <p:spPr>
            <a:xfrm>
              <a:off x="6547067" y="3154037"/>
              <a:ext cx="0" cy="147963"/>
            </a:xfrm>
            <a:prstGeom prst="straightConnector1">
              <a:avLst/>
            </a:prstGeom>
            <a:noFill/>
            <a:ln w="28575" cap="flat" cmpd="sng">
              <a:solidFill>
                <a:srgbClr val="C00000"/>
              </a:solidFill>
              <a:prstDash val="solid"/>
              <a:miter lim="800000"/>
              <a:headEnd type="none" w="sm" len="sm"/>
              <a:tailEnd type="triangle" w="med" len="med"/>
            </a:ln>
          </p:spPr>
        </p:cxnSp>
      </p:grpSp>
      <p:sp>
        <p:nvSpPr>
          <p:cNvPr id="603" name="Google Shape;603;p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500"/>
                                        <p:tgtEl>
                                          <p:spTgt spid="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xEl>
                                              <p:pRg st="1" end="1"/>
                                            </p:txEl>
                                          </p:spTgt>
                                        </p:tgtEl>
                                        <p:attrNameLst>
                                          <p:attrName>style.visibility</p:attrName>
                                        </p:attrNameLst>
                                      </p:cBhvr>
                                      <p:to>
                                        <p:strVal val="visible"/>
                                      </p:to>
                                    </p:set>
                                    <p:animEffect transition="in" filter="fade">
                                      <p:cBhvr>
                                        <p:cTn id="12" dur="500"/>
                                        <p:tgtEl>
                                          <p:spTgt spid="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xEl>
                                              <p:pRg st="2" end="2"/>
                                            </p:txEl>
                                          </p:spTgt>
                                        </p:tgtEl>
                                        <p:attrNameLst>
                                          <p:attrName>style.visibility</p:attrName>
                                        </p:attrNameLst>
                                      </p:cBhvr>
                                      <p:to>
                                        <p:strVal val="visible"/>
                                      </p:to>
                                    </p:set>
                                    <p:animEffect transition="in" filter="fade">
                                      <p:cBhvr>
                                        <p:cTn id="17" dur="500"/>
                                        <p:tgtEl>
                                          <p:spTgt spid="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xEl>
                                              <p:pRg st="3" end="3"/>
                                            </p:txEl>
                                          </p:spTgt>
                                        </p:tgtEl>
                                        <p:attrNameLst>
                                          <p:attrName>style.visibility</p:attrName>
                                        </p:attrNameLst>
                                      </p:cBhvr>
                                      <p:to>
                                        <p:strVal val="visible"/>
                                      </p:to>
                                    </p:set>
                                    <p:animEffect transition="in" filter="fade">
                                      <p:cBhvr>
                                        <p:cTn id="22" dur="500"/>
                                        <p:tgtEl>
                                          <p:spTgt spid="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
                                            <p:txEl>
                                              <p:pRg st="4" end="4"/>
                                            </p:txEl>
                                          </p:spTgt>
                                        </p:tgtEl>
                                        <p:attrNameLst>
                                          <p:attrName>style.visibility</p:attrName>
                                        </p:attrNameLst>
                                      </p:cBhvr>
                                      <p:to>
                                        <p:strVal val="visible"/>
                                      </p:to>
                                    </p:set>
                                    <p:animEffect transition="in" filter="fade">
                                      <p:cBhvr>
                                        <p:cTn id="27" dur="500"/>
                                        <p:tgtEl>
                                          <p:spTgt spid="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
                                            <p:txEl>
                                              <p:pRg st="5" end="5"/>
                                            </p:txEl>
                                          </p:spTgt>
                                        </p:tgtEl>
                                        <p:attrNameLst>
                                          <p:attrName>style.visibility</p:attrName>
                                        </p:attrNameLst>
                                      </p:cBhvr>
                                      <p:to>
                                        <p:strVal val="visible"/>
                                      </p:to>
                                    </p:set>
                                    <p:animEffect transition="in" filter="fade">
                                      <p:cBhvr>
                                        <p:cTn id="32" dur="500"/>
                                        <p:tgtEl>
                                          <p:spTgt spid="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5">
                                            <p:txEl>
                                              <p:pRg st="6" end="6"/>
                                            </p:txEl>
                                          </p:spTgt>
                                        </p:tgtEl>
                                        <p:attrNameLst>
                                          <p:attrName>style.visibility</p:attrName>
                                        </p:attrNameLst>
                                      </p:cBhvr>
                                      <p:to>
                                        <p:strVal val="visible"/>
                                      </p:to>
                                    </p:set>
                                    <p:animEffect transition="in" filter="fade">
                                      <p:cBhvr>
                                        <p:cTn id="37" dur="500"/>
                                        <p:tgtEl>
                                          <p:spTgt spid="65">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62"/>
                                        </p:tgtEl>
                                        <p:attrNameLst>
                                          <p:attrName>style.visibility</p:attrName>
                                        </p:attrNameLst>
                                      </p:cBhvr>
                                      <p:to>
                                        <p:strVal val="visible"/>
                                      </p:to>
                                    </p:set>
                                    <p:animEffect transition="in" filter="fade">
                                      <p:cBhvr>
                                        <p:cTn id="40" dur="500"/>
                                        <p:tgtEl>
                                          <p:spTgt spid="462"/>
                                        </p:tgtEl>
                                      </p:cBhvr>
                                    </p:animEffect>
                                  </p:childTnLst>
                                </p:cTn>
                              </p:par>
                              <p:par>
                                <p:cTn id="41" presetID="10" presetClass="entr" presetSubtype="0" fill="hold" nodeType="withEffect">
                                  <p:stCondLst>
                                    <p:cond delay="0"/>
                                  </p:stCondLst>
                                  <p:childTnLst>
                                    <p:set>
                                      <p:cBhvr>
                                        <p:cTn id="42" dur="1" fill="hold">
                                          <p:stCondLst>
                                            <p:cond delay="0"/>
                                          </p:stCondLst>
                                        </p:cTn>
                                        <p:tgtEl>
                                          <p:spTgt spid="472"/>
                                        </p:tgtEl>
                                        <p:attrNameLst>
                                          <p:attrName>style.visibility</p:attrName>
                                        </p:attrNameLst>
                                      </p:cBhvr>
                                      <p:to>
                                        <p:strVal val="visible"/>
                                      </p:to>
                                    </p:set>
                                    <p:animEffect transition="in" filter="fade">
                                      <p:cBhvr>
                                        <p:cTn id="43" dur="500"/>
                                        <p:tgtEl>
                                          <p:spTgt spid="472"/>
                                        </p:tgtEl>
                                      </p:cBhvr>
                                    </p:animEffect>
                                  </p:childTnLst>
                                </p:cTn>
                              </p:par>
                              <p:par>
                                <p:cTn id="44" presetID="10" presetClass="entr" presetSubtype="0" fill="hold" nodeType="withEffect">
                                  <p:stCondLst>
                                    <p:cond delay="0"/>
                                  </p:stCondLst>
                                  <p:childTnLst>
                                    <p:set>
                                      <p:cBhvr>
                                        <p:cTn id="45" dur="1" fill="hold">
                                          <p:stCondLst>
                                            <p:cond delay="0"/>
                                          </p:stCondLst>
                                        </p:cTn>
                                        <p:tgtEl>
                                          <p:spTgt spid="597"/>
                                        </p:tgtEl>
                                        <p:attrNameLst>
                                          <p:attrName>style.visibility</p:attrName>
                                        </p:attrNameLst>
                                      </p:cBhvr>
                                      <p:to>
                                        <p:strVal val="visible"/>
                                      </p:to>
                                    </p:set>
                                    <p:animEffect transition="in" filter="fade">
                                      <p:cBhvr>
                                        <p:cTn id="46" dur="500"/>
                                        <p:tgtEl>
                                          <p:spTgt spid="597"/>
                                        </p:tgtEl>
                                      </p:cBhvr>
                                    </p:animEffect>
                                  </p:childTnLst>
                                </p:cTn>
                              </p:par>
                              <p:par>
                                <p:cTn id="47" presetID="10" presetClass="entr" presetSubtype="0" fill="hold" nodeType="withEffect">
                                  <p:stCondLst>
                                    <p:cond delay="0"/>
                                  </p:stCondLst>
                                  <p:childTnLst>
                                    <p:set>
                                      <p:cBhvr>
                                        <p:cTn id="48" dur="1" fill="hold">
                                          <p:stCondLst>
                                            <p:cond delay="0"/>
                                          </p:stCondLst>
                                        </p:cTn>
                                        <p:tgtEl>
                                          <p:spTgt spid="600"/>
                                        </p:tgtEl>
                                        <p:attrNameLst>
                                          <p:attrName>style.visibility</p:attrName>
                                        </p:attrNameLst>
                                      </p:cBhvr>
                                      <p:to>
                                        <p:strVal val="visible"/>
                                      </p:to>
                                    </p:set>
                                    <p:animEffect transition="in" filter="fade">
                                      <p:cBhvr>
                                        <p:cTn id="49" dur="500"/>
                                        <p:tgtEl>
                                          <p:spTgt spid="600"/>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547"/>
                                        </p:tgtEl>
                                        <p:attrNameLst>
                                          <p:attrName>style.visibility</p:attrName>
                                        </p:attrNameLst>
                                      </p:cBhvr>
                                      <p:to>
                                        <p:strVal val="visible"/>
                                      </p:to>
                                    </p:set>
                                    <p:animEffect transition="in" filter="fade">
                                      <p:cBhvr>
                                        <p:cTn id="53" dur="1000"/>
                                        <p:tgtEl>
                                          <p:spTgt spid="547"/>
                                        </p:tgtEl>
                                      </p:cBhvr>
                                    </p:animEffect>
                                  </p:childTnLst>
                                </p:cTn>
                              </p:par>
                            </p:childTnLst>
                          </p:cTn>
                        </p:par>
                        <p:par>
                          <p:cTn id="54" fill="hold">
                            <p:stCondLst>
                              <p:cond delay="1500"/>
                            </p:stCondLst>
                            <p:childTnLst>
                              <p:par>
                                <p:cTn id="55" presetID="10" presetClass="entr" presetSubtype="0" fill="hold" nodeType="afterEffect">
                                  <p:stCondLst>
                                    <p:cond delay="0"/>
                                  </p:stCondLst>
                                  <p:childTnLst>
                                    <p:set>
                                      <p:cBhvr>
                                        <p:cTn id="56" dur="1" fill="hold">
                                          <p:stCondLst>
                                            <p:cond delay="0"/>
                                          </p:stCondLst>
                                        </p:cTn>
                                        <p:tgtEl>
                                          <p:spTgt spid="596"/>
                                        </p:tgtEl>
                                        <p:attrNameLst>
                                          <p:attrName>style.visibility</p:attrName>
                                        </p:attrNameLst>
                                      </p:cBhvr>
                                      <p:to>
                                        <p:strVal val="visible"/>
                                      </p:to>
                                    </p:set>
                                    <p:animEffect transition="in" filter="fade">
                                      <p:cBhvr>
                                        <p:cTn id="57" dur="1000"/>
                                        <p:tgtEl>
                                          <p:spTgt spid="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sp>
        <p:nvSpPr>
          <p:cNvPr id="2666" name="Google Shape;2666;p41"/>
          <p:cNvSpPr/>
          <p:nvPr/>
        </p:nvSpPr>
        <p:spPr>
          <a:xfrm>
            <a:off x="6624872" y="2978590"/>
            <a:ext cx="3273778" cy="2294055"/>
          </a:xfrm>
          <a:custGeom>
            <a:avLst/>
            <a:gdLst/>
            <a:ahLst/>
            <a:cxnLst/>
            <a:rect l="l" t="t" r="r" b="b"/>
            <a:pathLst>
              <a:path w="2355" h="1699" extrusionOk="0">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67" name="Google Shape;2667;p41"/>
          <p:cNvSpPr txBox="1"/>
          <p:nvPr/>
        </p:nvSpPr>
        <p:spPr>
          <a:xfrm>
            <a:off x="9236240" y="3264692"/>
            <a:ext cx="859531"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10.0.0.1</a:t>
            </a:r>
            <a:endParaRPr/>
          </a:p>
        </p:txBody>
      </p:sp>
      <p:sp>
        <p:nvSpPr>
          <p:cNvPr id="2668" name="Google Shape;2668;p41"/>
          <p:cNvSpPr txBox="1"/>
          <p:nvPr/>
        </p:nvSpPr>
        <p:spPr>
          <a:xfrm>
            <a:off x="9181489" y="3988217"/>
            <a:ext cx="859531"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10.0.0.2</a:t>
            </a:r>
            <a:endParaRPr/>
          </a:p>
        </p:txBody>
      </p:sp>
      <p:sp>
        <p:nvSpPr>
          <p:cNvPr id="2669" name="Google Shape;2669;p41"/>
          <p:cNvSpPr txBox="1"/>
          <p:nvPr/>
        </p:nvSpPr>
        <p:spPr>
          <a:xfrm>
            <a:off x="9155136" y="4742372"/>
            <a:ext cx="859531"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10.0.0.3</a:t>
            </a:r>
            <a:endParaRPr/>
          </a:p>
        </p:txBody>
      </p:sp>
      <p:sp>
        <p:nvSpPr>
          <p:cNvPr id="2670" name="Google Shape;2670;p41"/>
          <p:cNvSpPr txBox="1"/>
          <p:nvPr/>
        </p:nvSpPr>
        <p:spPr>
          <a:xfrm>
            <a:off x="6464854" y="3424079"/>
            <a:ext cx="859531"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10.0.0.4</a:t>
            </a:r>
            <a:endParaRPr/>
          </a:p>
        </p:txBody>
      </p:sp>
      <p:cxnSp>
        <p:nvCxnSpPr>
          <p:cNvPr id="2671" name="Google Shape;2671;p41"/>
          <p:cNvCxnSpPr/>
          <p:nvPr/>
        </p:nvCxnSpPr>
        <p:spPr>
          <a:xfrm>
            <a:off x="6820885" y="3727909"/>
            <a:ext cx="2090" cy="358873"/>
          </a:xfrm>
          <a:prstGeom prst="straightConnector1">
            <a:avLst/>
          </a:prstGeom>
          <a:noFill/>
          <a:ln w="19050" cap="flat" cmpd="sng">
            <a:solidFill>
              <a:srgbClr val="000000"/>
            </a:solidFill>
            <a:prstDash val="solid"/>
            <a:round/>
            <a:headEnd type="none" w="med" len="med"/>
            <a:tailEnd type="triangle" w="med" len="med"/>
          </a:ln>
        </p:spPr>
      </p:cxnSp>
      <p:sp>
        <p:nvSpPr>
          <p:cNvPr id="2672" name="Google Shape;2672;p41"/>
          <p:cNvSpPr txBox="1"/>
          <p:nvPr/>
        </p:nvSpPr>
        <p:spPr>
          <a:xfrm>
            <a:off x="6679771" y="2473869"/>
            <a:ext cx="2802851" cy="56946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local network (e.g., home network) 10.0.0/24</a:t>
            </a:r>
            <a:endParaRPr/>
          </a:p>
        </p:txBody>
      </p:sp>
      <p:cxnSp>
        <p:nvCxnSpPr>
          <p:cNvPr id="2673" name="Google Shape;2673;p41"/>
          <p:cNvCxnSpPr/>
          <p:nvPr/>
        </p:nvCxnSpPr>
        <p:spPr>
          <a:xfrm>
            <a:off x="9417628" y="2709128"/>
            <a:ext cx="1124665" cy="0"/>
          </a:xfrm>
          <a:prstGeom prst="straightConnector1">
            <a:avLst/>
          </a:prstGeom>
          <a:noFill/>
          <a:ln w="9525" cap="flat" cmpd="sng">
            <a:solidFill>
              <a:srgbClr val="000000"/>
            </a:solidFill>
            <a:prstDash val="solid"/>
            <a:round/>
            <a:headEnd type="none" w="med" len="med"/>
            <a:tailEnd type="triangle" w="med" len="med"/>
          </a:ln>
        </p:spPr>
      </p:cxnSp>
      <p:cxnSp>
        <p:nvCxnSpPr>
          <p:cNvPr id="2674" name="Google Shape;2674;p41"/>
          <p:cNvCxnSpPr/>
          <p:nvPr/>
        </p:nvCxnSpPr>
        <p:spPr>
          <a:xfrm>
            <a:off x="6205244" y="2589251"/>
            <a:ext cx="0" cy="1128251"/>
          </a:xfrm>
          <a:prstGeom prst="straightConnector1">
            <a:avLst/>
          </a:prstGeom>
          <a:noFill/>
          <a:ln w="9525" cap="flat" cmpd="sng">
            <a:solidFill>
              <a:srgbClr val="000000"/>
            </a:solidFill>
            <a:prstDash val="solid"/>
            <a:round/>
            <a:headEnd type="none" w="med" len="med"/>
            <a:tailEnd type="none" w="med" len="med"/>
          </a:ln>
        </p:spPr>
      </p:cxnSp>
      <p:cxnSp>
        <p:nvCxnSpPr>
          <p:cNvPr id="2675" name="Google Shape;2675;p41"/>
          <p:cNvCxnSpPr/>
          <p:nvPr/>
        </p:nvCxnSpPr>
        <p:spPr>
          <a:xfrm rot="10800000">
            <a:off x="6344943" y="2721791"/>
            <a:ext cx="427910" cy="4474"/>
          </a:xfrm>
          <a:prstGeom prst="straightConnector1">
            <a:avLst/>
          </a:prstGeom>
          <a:noFill/>
          <a:ln w="9525" cap="flat" cmpd="sng">
            <a:solidFill>
              <a:srgbClr val="000000"/>
            </a:solidFill>
            <a:prstDash val="solid"/>
            <a:round/>
            <a:headEnd type="none" w="med" len="med"/>
            <a:tailEnd type="triangle" w="med" len="med"/>
          </a:ln>
        </p:spPr>
      </p:cxnSp>
      <p:grpSp>
        <p:nvGrpSpPr>
          <p:cNvPr id="2676" name="Google Shape;2676;p41"/>
          <p:cNvGrpSpPr/>
          <p:nvPr/>
        </p:nvGrpSpPr>
        <p:grpSpPr>
          <a:xfrm flipH="1">
            <a:off x="9988255" y="3097875"/>
            <a:ext cx="641350" cy="583178"/>
            <a:chOff x="-44" y="1473"/>
            <a:chExt cx="981" cy="1105"/>
          </a:xfrm>
        </p:grpSpPr>
        <p:pic>
          <p:nvPicPr>
            <p:cNvPr id="2677" name="Google Shape;2677;p4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78" name="Google Shape;2678;p4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679" name="Google Shape;2679;p41"/>
          <p:cNvGrpSpPr/>
          <p:nvPr/>
        </p:nvGrpSpPr>
        <p:grpSpPr>
          <a:xfrm flipH="1">
            <a:off x="9915055" y="3818933"/>
            <a:ext cx="641350" cy="583178"/>
            <a:chOff x="-44" y="1473"/>
            <a:chExt cx="981" cy="1105"/>
          </a:xfrm>
        </p:grpSpPr>
        <p:pic>
          <p:nvPicPr>
            <p:cNvPr id="2680" name="Google Shape;2680;p4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81" name="Google Shape;2681;p4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682" name="Google Shape;2682;p41"/>
          <p:cNvGrpSpPr/>
          <p:nvPr/>
        </p:nvGrpSpPr>
        <p:grpSpPr>
          <a:xfrm flipH="1">
            <a:off x="9934281" y="4558766"/>
            <a:ext cx="641350" cy="583178"/>
            <a:chOff x="-44" y="1473"/>
            <a:chExt cx="981" cy="1105"/>
          </a:xfrm>
        </p:grpSpPr>
        <p:pic>
          <p:nvPicPr>
            <p:cNvPr id="2683" name="Google Shape;2683;p4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84" name="Google Shape;2684;p4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685" name="Google Shape;2685;p41"/>
          <p:cNvGrpSpPr/>
          <p:nvPr/>
        </p:nvGrpSpPr>
        <p:grpSpPr>
          <a:xfrm>
            <a:off x="2171406" y="2486532"/>
            <a:ext cx="3963988" cy="2445373"/>
            <a:chOff x="2171406" y="2486532"/>
            <a:chExt cx="3963988" cy="2445373"/>
          </a:xfrm>
        </p:grpSpPr>
        <p:sp>
          <p:nvSpPr>
            <p:cNvPr id="2686" name="Google Shape;2686;p41"/>
            <p:cNvSpPr/>
            <p:nvPr/>
          </p:nvSpPr>
          <p:spPr>
            <a:xfrm>
              <a:off x="2171406" y="3444138"/>
              <a:ext cx="3640666" cy="1487767"/>
            </a:xfrm>
            <a:custGeom>
              <a:avLst/>
              <a:gdLst/>
              <a:ahLst/>
              <a:cxnLst/>
              <a:rect l="l" t="t" r="r" b="b"/>
              <a:pathLst>
                <a:path w="2425" h="898" extrusionOk="0">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a:gsLst>
                <a:gs pos="0">
                  <a:srgbClr val="FFFFFF">
                    <a:alpha val="97647"/>
                  </a:srgbClr>
                </a:gs>
                <a:gs pos="100000">
                  <a:srgbClr val="66CC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87" name="Google Shape;2687;p41"/>
            <p:cNvSpPr txBox="1"/>
            <p:nvPr/>
          </p:nvSpPr>
          <p:spPr>
            <a:xfrm>
              <a:off x="4504384" y="3410471"/>
              <a:ext cx="1172116"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138.76.29.7</a:t>
              </a:r>
              <a:endParaRPr/>
            </a:p>
          </p:txBody>
        </p:sp>
        <p:cxnSp>
          <p:nvCxnSpPr>
            <p:cNvPr id="2688" name="Google Shape;2688;p41"/>
            <p:cNvCxnSpPr/>
            <p:nvPr/>
          </p:nvCxnSpPr>
          <p:spPr>
            <a:xfrm rot="10800000">
              <a:off x="5504641" y="3720817"/>
              <a:ext cx="4440" cy="356700"/>
            </a:xfrm>
            <a:prstGeom prst="straightConnector1">
              <a:avLst/>
            </a:prstGeom>
            <a:noFill/>
            <a:ln w="19050" cap="flat" cmpd="sng">
              <a:solidFill>
                <a:srgbClr val="000000"/>
              </a:solidFill>
              <a:prstDash val="solid"/>
              <a:round/>
              <a:headEnd type="triangle" w="med" len="med"/>
              <a:tailEnd type="none" w="med" len="med"/>
            </a:ln>
          </p:spPr>
        </p:cxnSp>
        <p:cxnSp>
          <p:nvCxnSpPr>
            <p:cNvPr id="2689" name="Google Shape;2689;p41"/>
            <p:cNvCxnSpPr/>
            <p:nvPr/>
          </p:nvCxnSpPr>
          <p:spPr>
            <a:xfrm>
              <a:off x="4749506" y="2735046"/>
              <a:ext cx="1385888" cy="0"/>
            </a:xfrm>
            <a:prstGeom prst="straightConnector1">
              <a:avLst/>
            </a:prstGeom>
            <a:noFill/>
            <a:ln w="9525" cap="flat" cmpd="sng">
              <a:solidFill>
                <a:srgbClr val="000000"/>
              </a:solidFill>
              <a:prstDash val="solid"/>
              <a:round/>
              <a:headEnd type="none" w="med" len="med"/>
              <a:tailEnd type="triangle" w="med" len="med"/>
            </a:ln>
          </p:spPr>
        </p:cxnSp>
        <p:cxnSp>
          <p:nvCxnSpPr>
            <p:cNvPr id="2690" name="Google Shape;2690;p41"/>
            <p:cNvCxnSpPr/>
            <p:nvPr/>
          </p:nvCxnSpPr>
          <p:spPr>
            <a:xfrm rot="10800000">
              <a:off x="2938169" y="2721792"/>
              <a:ext cx="898525" cy="0"/>
            </a:xfrm>
            <a:prstGeom prst="straightConnector1">
              <a:avLst/>
            </a:prstGeom>
            <a:noFill/>
            <a:ln w="9525" cap="flat" cmpd="sng">
              <a:solidFill>
                <a:srgbClr val="000000"/>
              </a:solidFill>
              <a:prstDash val="solid"/>
              <a:round/>
              <a:headEnd type="none" w="med" len="med"/>
              <a:tailEnd type="triangle" w="med" len="med"/>
            </a:ln>
          </p:spPr>
        </p:cxnSp>
        <p:sp>
          <p:nvSpPr>
            <p:cNvPr id="2691" name="Google Shape;2691;p41"/>
            <p:cNvSpPr txBox="1"/>
            <p:nvPr/>
          </p:nvSpPr>
          <p:spPr>
            <a:xfrm>
              <a:off x="3829555" y="2486532"/>
              <a:ext cx="950901" cy="61671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rest of</a:t>
              </a:r>
              <a:endParaRPr/>
            </a:p>
            <a:p>
              <a:pPr marL="0" marR="0" lvl="0" indent="0" algn="ctr" rtl="0">
                <a:lnSpc>
                  <a:spcPct val="9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Internet</a:t>
              </a:r>
              <a:endParaRPr/>
            </a:p>
          </p:txBody>
        </p:sp>
        <p:cxnSp>
          <p:nvCxnSpPr>
            <p:cNvPr id="2692" name="Google Shape;2692;p41"/>
            <p:cNvCxnSpPr/>
            <p:nvPr/>
          </p:nvCxnSpPr>
          <p:spPr>
            <a:xfrm>
              <a:off x="2743200" y="4135538"/>
              <a:ext cx="2943752" cy="0"/>
            </a:xfrm>
            <a:prstGeom prst="straightConnector1">
              <a:avLst/>
            </a:prstGeom>
            <a:noFill/>
            <a:ln w="25400" cap="flat" cmpd="sng">
              <a:solidFill>
                <a:schemeClr val="dk1"/>
              </a:solidFill>
              <a:prstDash val="solid"/>
              <a:miter lim="800000"/>
              <a:headEnd type="none" w="sm" len="sm"/>
              <a:tailEnd type="none" w="sm" len="sm"/>
            </a:ln>
          </p:spPr>
        </p:cxnSp>
      </p:grpSp>
      <p:grpSp>
        <p:nvGrpSpPr>
          <p:cNvPr id="2693" name="Google Shape;2693;p41"/>
          <p:cNvGrpSpPr/>
          <p:nvPr/>
        </p:nvGrpSpPr>
        <p:grpSpPr>
          <a:xfrm>
            <a:off x="5685800" y="3913064"/>
            <a:ext cx="1040553" cy="449888"/>
            <a:chOff x="7493876" y="2774731"/>
            <a:chExt cx="1481958" cy="894622"/>
          </a:xfrm>
        </p:grpSpPr>
        <p:sp>
          <p:nvSpPr>
            <p:cNvPr id="2694" name="Google Shape;2694;p4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695" name="Google Shape;2695;p41"/>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696" name="Google Shape;2696;p41"/>
            <p:cNvGrpSpPr/>
            <p:nvPr/>
          </p:nvGrpSpPr>
          <p:grpSpPr>
            <a:xfrm>
              <a:off x="7713663" y="2848339"/>
              <a:ext cx="1042107" cy="425543"/>
              <a:chOff x="7786941" y="2884917"/>
              <a:chExt cx="897649" cy="353919"/>
            </a:xfrm>
          </p:grpSpPr>
          <p:sp>
            <p:nvSpPr>
              <p:cNvPr id="2697" name="Google Shape;2697;p4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98" name="Google Shape;2698;p4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99" name="Google Shape;2699;p4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00" name="Google Shape;2700;p4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cxnSp>
        <p:nvCxnSpPr>
          <p:cNvPr id="2701" name="Google Shape;2701;p41"/>
          <p:cNvCxnSpPr/>
          <p:nvPr/>
        </p:nvCxnSpPr>
        <p:spPr>
          <a:xfrm>
            <a:off x="9757680" y="3564123"/>
            <a:ext cx="293511" cy="0"/>
          </a:xfrm>
          <a:prstGeom prst="straightConnector1">
            <a:avLst/>
          </a:prstGeom>
          <a:noFill/>
          <a:ln w="19050" cap="flat" cmpd="sng">
            <a:solidFill>
              <a:schemeClr val="dk1"/>
            </a:solidFill>
            <a:prstDash val="solid"/>
            <a:miter lim="800000"/>
            <a:headEnd type="none" w="sm" len="sm"/>
            <a:tailEnd type="none" w="sm" len="sm"/>
          </a:ln>
        </p:spPr>
      </p:cxnSp>
      <p:cxnSp>
        <p:nvCxnSpPr>
          <p:cNvPr id="2702" name="Google Shape;2702;p41"/>
          <p:cNvCxnSpPr/>
          <p:nvPr/>
        </p:nvCxnSpPr>
        <p:spPr>
          <a:xfrm>
            <a:off x="9685290" y="4279842"/>
            <a:ext cx="293511" cy="0"/>
          </a:xfrm>
          <a:prstGeom prst="straightConnector1">
            <a:avLst/>
          </a:prstGeom>
          <a:noFill/>
          <a:ln w="19050" cap="flat" cmpd="sng">
            <a:solidFill>
              <a:schemeClr val="dk1"/>
            </a:solidFill>
            <a:prstDash val="solid"/>
            <a:miter lim="800000"/>
            <a:headEnd type="none" w="sm" len="sm"/>
            <a:tailEnd type="none" w="sm" len="sm"/>
          </a:ln>
        </p:spPr>
      </p:cxnSp>
      <p:cxnSp>
        <p:nvCxnSpPr>
          <p:cNvPr id="2703" name="Google Shape;2703;p41"/>
          <p:cNvCxnSpPr/>
          <p:nvPr/>
        </p:nvCxnSpPr>
        <p:spPr>
          <a:xfrm>
            <a:off x="9704340" y="5027371"/>
            <a:ext cx="293511" cy="0"/>
          </a:xfrm>
          <a:prstGeom prst="straightConnector1">
            <a:avLst/>
          </a:prstGeom>
          <a:noFill/>
          <a:ln w="19050" cap="flat" cmpd="sng">
            <a:solidFill>
              <a:schemeClr val="dk1"/>
            </a:solidFill>
            <a:prstDash val="solid"/>
            <a:miter lim="800000"/>
            <a:headEnd type="none" w="sm" len="sm"/>
            <a:tailEnd type="none" w="sm" len="sm"/>
          </a:ln>
        </p:spPr>
      </p:cxnSp>
      <p:sp>
        <p:nvSpPr>
          <p:cNvPr id="2704" name="Google Shape;2704;p41"/>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grpSp>
        <p:nvGrpSpPr>
          <p:cNvPr id="2705" name="Google Shape;2705;p41"/>
          <p:cNvGrpSpPr/>
          <p:nvPr/>
        </p:nvGrpSpPr>
        <p:grpSpPr>
          <a:xfrm>
            <a:off x="6231591" y="4144216"/>
            <a:ext cx="5475817" cy="2433887"/>
            <a:chOff x="6191250" y="3243263"/>
            <a:chExt cx="5475817" cy="2433887"/>
          </a:xfrm>
        </p:grpSpPr>
        <p:sp>
          <p:nvSpPr>
            <p:cNvPr id="2706" name="Google Shape;2706;p41"/>
            <p:cNvSpPr txBox="1"/>
            <p:nvPr/>
          </p:nvSpPr>
          <p:spPr>
            <a:xfrm>
              <a:off x="6191250" y="4640263"/>
              <a:ext cx="5475817" cy="1036887"/>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datagrams with source or destination in this network have 10.0.0/24 address for  source, destination (as usual)</a:t>
              </a:r>
              <a:endParaRPr/>
            </a:p>
          </p:txBody>
        </p:sp>
        <p:cxnSp>
          <p:nvCxnSpPr>
            <p:cNvPr id="2707" name="Google Shape;2707;p41"/>
            <p:cNvCxnSpPr/>
            <p:nvPr/>
          </p:nvCxnSpPr>
          <p:spPr>
            <a:xfrm rot="10800000" flipH="1">
              <a:off x="6731530" y="3243263"/>
              <a:ext cx="668337" cy="1427162"/>
            </a:xfrm>
            <a:prstGeom prst="straightConnector1">
              <a:avLst/>
            </a:prstGeom>
            <a:noFill/>
            <a:ln w="9525" cap="flat" cmpd="sng">
              <a:solidFill>
                <a:srgbClr val="CC0000"/>
              </a:solidFill>
              <a:prstDash val="solid"/>
              <a:round/>
              <a:headEnd type="none" w="med" len="med"/>
              <a:tailEnd type="none" w="med" len="med"/>
            </a:ln>
          </p:spPr>
        </p:cxnSp>
      </p:grpSp>
      <p:grpSp>
        <p:nvGrpSpPr>
          <p:cNvPr id="2708" name="Google Shape;2708;p41"/>
          <p:cNvGrpSpPr/>
          <p:nvPr/>
        </p:nvGrpSpPr>
        <p:grpSpPr>
          <a:xfrm>
            <a:off x="380010" y="4107703"/>
            <a:ext cx="5528261" cy="2475162"/>
            <a:chOff x="339669" y="3206750"/>
            <a:chExt cx="5528261" cy="2475162"/>
          </a:xfrm>
        </p:grpSpPr>
        <p:sp>
          <p:nvSpPr>
            <p:cNvPr id="2709" name="Google Shape;2709;p41"/>
            <p:cNvSpPr txBox="1"/>
            <p:nvPr/>
          </p:nvSpPr>
          <p:spPr>
            <a:xfrm>
              <a:off x="339669" y="4645025"/>
              <a:ext cx="5528261" cy="1036887"/>
            </a:xfrm>
            <a:prstGeom prst="rect">
              <a:avLst/>
            </a:prstGeom>
            <a:noFill/>
            <a:ln>
              <a:noFill/>
            </a:ln>
          </p:spPr>
          <p:txBody>
            <a:bodyPr spcFirstLastPara="1" wrap="square" lIns="91425" tIns="45700" rIns="91425" bIns="45700" anchor="t" anchorCtr="0">
              <a:spAutoFit/>
            </a:bodyPr>
            <a:lstStyle/>
            <a:p>
              <a:pPr marL="0" marR="0" lvl="0" indent="0" algn="r" rtl="0">
                <a:lnSpc>
                  <a:spcPct val="85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all</a:t>
              </a:r>
              <a:r>
                <a:rPr lang="en-US" sz="2400" b="0" i="0" u="none" strike="noStrike" cap="none">
                  <a:solidFill>
                    <a:srgbClr val="CC0000"/>
                  </a:solidFill>
                  <a:latin typeface="Calibri"/>
                  <a:ea typeface="Calibri"/>
                  <a:cs typeface="Calibri"/>
                  <a:sym typeface="Calibri"/>
                </a:rPr>
                <a:t> </a:t>
              </a:r>
              <a:r>
                <a:rPr lang="en-US" sz="2400" b="0" i="0" u="none" strike="noStrike" cap="none">
                  <a:solidFill>
                    <a:srgbClr val="000000"/>
                  </a:solidFill>
                  <a:latin typeface="Calibri"/>
                  <a:ea typeface="Calibri"/>
                  <a:cs typeface="Calibri"/>
                  <a:sym typeface="Calibri"/>
                </a:rPr>
                <a:t>datagrams </a:t>
              </a:r>
              <a:r>
                <a:rPr lang="en-US" sz="2400" b="0" i="1" u="none" strike="noStrike" cap="none">
                  <a:solidFill>
                    <a:srgbClr val="CC0000"/>
                  </a:solidFill>
                  <a:latin typeface="Calibri"/>
                  <a:ea typeface="Calibri"/>
                  <a:cs typeface="Calibri"/>
                  <a:sym typeface="Calibri"/>
                </a:rPr>
                <a:t>leaving</a:t>
              </a:r>
              <a:r>
                <a:rPr lang="en-US" sz="2400" b="0" i="0" u="none" strike="noStrike" cap="none">
                  <a:solidFill>
                    <a:srgbClr val="000000"/>
                  </a:solidFill>
                  <a:latin typeface="Calibri"/>
                  <a:ea typeface="Calibri"/>
                  <a:cs typeface="Calibri"/>
                  <a:sym typeface="Calibri"/>
                </a:rPr>
                <a:t> local network have </a:t>
              </a:r>
              <a:r>
                <a:rPr lang="en-US" sz="2400" b="0" i="1" u="none" strike="noStrike" cap="none">
                  <a:solidFill>
                    <a:srgbClr val="CC0000"/>
                  </a:solidFill>
                  <a:latin typeface="Calibri"/>
                  <a:ea typeface="Calibri"/>
                  <a:cs typeface="Calibri"/>
                  <a:sym typeface="Calibri"/>
                </a:rPr>
                <a:t>same</a:t>
              </a:r>
              <a:r>
                <a:rPr lang="en-US" sz="2400" b="0" i="0" u="none" strike="noStrike" cap="none">
                  <a:solidFill>
                    <a:srgbClr val="000000"/>
                  </a:solidFill>
                  <a:latin typeface="Calibri"/>
                  <a:ea typeface="Calibri"/>
                  <a:cs typeface="Calibri"/>
                  <a:sym typeface="Calibri"/>
                </a:rPr>
                <a:t> source NAT IP address: 138.76.29.7,  but </a:t>
              </a:r>
              <a:r>
                <a:rPr lang="en-US" sz="2400" b="0" i="1" u="none" strike="noStrike" cap="none">
                  <a:solidFill>
                    <a:srgbClr val="000000"/>
                  </a:solidFill>
                  <a:latin typeface="Calibri"/>
                  <a:ea typeface="Calibri"/>
                  <a:cs typeface="Calibri"/>
                  <a:sym typeface="Calibri"/>
                </a:rPr>
                <a:t>different</a:t>
              </a:r>
              <a:r>
                <a:rPr lang="en-US" sz="2400" b="0" i="0" u="none" strike="noStrike" cap="none">
                  <a:solidFill>
                    <a:srgbClr val="000000"/>
                  </a:solidFill>
                  <a:latin typeface="Calibri"/>
                  <a:ea typeface="Calibri"/>
                  <a:cs typeface="Calibri"/>
                  <a:sym typeface="Calibri"/>
                </a:rPr>
                <a:t> source port numbers</a:t>
              </a:r>
              <a:endParaRPr/>
            </a:p>
          </p:txBody>
        </p:sp>
        <p:cxnSp>
          <p:nvCxnSpPr>
            <p:cNvPr id="2710" name="Google Shape;2710;p41"/>
            <p:cNvCxnSpPr/>
            <p:nvPr/>
          </p:nvCxnSpPr>
          <p:spPr>
            <a:xfrm rot="10800000" flipH="1">
              <a:off x="4620155" y="3206750"/>
              <a:ext cx="668337" cy="1427163"/>
            </a:xfrm>
            <a:prstGeom prst="straightConnector1">
              <a:avLst/>
            </a:prstGeom>
            <a:noFill/>
            <a:ln w="9525" cap="flat" cmpd="sng">
              <a:solidFill>
                <a:srgbClr val="CC0000"/>
              </a:solidFill>
              <a:prstDash val="solid"/>
              <a:round/>
              <a:headEnd type="none" w="med" len="med"/>
              <a:tailEnd type="none" w="med" len="med"/>
            </a:ln>
          </p:spPr>
        </p:cxnSp>
      </p:grpSp>
      <p:sp>
        <p:nvSpPr>
          <p:cNvPr id="2711" name="Google Shape;2711;p41"/>
          <p:cNvSpPr/>
          <p:nvPr/>
        </p:nvSpPr>
        <p:spPr>
          <a:xfrm>
            <a:off x="438310" y="1328747"/>
            <a:ext cx="11125200" cy="1034129"/>
          </a:xfrm>
          <a:prstGeom prst="rect">
            <a:avLst/>
          </a:prstGeom>
          <a:noFill/>
          <a:ln>
            <a:noFill/>
          </a:ln>
        </p:spPr>
        <p:txBody>
          <a:bodyPr spcFirstLastPara="1" wrap="square" lIns="91425" tIns="45700" rIns="91425" bIns="45700" anchor="t" anchorCtr="0">
            <a:noAutofit/>
          </a:bodyPr>
          <a:lstStyle/>
          <a:p>
            <a:pPr marL="239713" marR="0" lvl="0" indent="0" algn="l" rtl="0">
              <a:lnSpc>
                <a:spcPct val="90000"/>
              </a:lnSpc>
              <a:spcBef>
                <a:spcPts val="0"/>
              </a:spcBef>
              <a:spcAft>
                <a:spcPts val="0"/>
              </a:spcAft>
              <a:buClr>
                <a:srgbClr val="0000A3"/>
              </a:buClr>
              <a:buSzPts val="3600"/>
              <a:buFont typeface="Calibri"/>
              <a:buNone/>
            </a:pPr>
            <a:r>
              <a:rPr lang="en-US" sz="3600" b="0" i="0" u="none" strike="noStrike" cap="none">
                <a:solidFill>
                  <a:srgbClr val="CC0000"/>
                </a:solidFill>
                <a:latin typeface="Calibri"/>
                <a:ea typeface="Calibri"/>
                <a:cs typeface="Calibri"/>
                <a:sym typeface="Calibri"/>
              </a:rPr>
              <a:t>NAT:</a:t>
            </a:r>
            <a:r>
              <a:rPr lang="en-US" sz="3600" b="0" i="0"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all devices in local network share just </a:t>
            </a:r>
            <a:r>
              <a:rPr lang="en-US" sz="3200" b="0" i="0" u="none" strike="noStrike" cap="none">
                <a:solidFill>
                  <a:srgbClr val="C00000"/>
                </a:solidFill>
                <a:latin typeface="Calibri"/>
                <a:ea typeface="Calibri"/>
                <a:cs typeface="Calibri"/>
                <a:sym typeface="Calibri"/>
              </a:rPr>
              <a:t>one</a:t>
            </a:r>
            <a:r>
              <a:rPr lang="en-US" sz="3200" b="0" i="0" u="none" strike="noStrike" cap="none">
                <a:solidFill>
                  <a:srgbClr val="000000"/>
                </a:solidFill>
                <a:latin typeface="Calibri"/>
                <a:ea typeface="Calibri"/>
                <a:cs typeface="Calibri"/>
                <a:sym typeface="Calibri"/>
              </a:rPr>
              <a:t> IPv4 address as far as outside world is concerned</a:t>
            </a:r>
            <a:endParaRPr/>
          </a:p>
        </p:txBody>
      </p:sp>
      <p:cxnSp>
        <p:nvCxnSpPr>
          <p:cNvPr id="2712" name="Google Shape;2712;p41"/>
          <p:cNvCxnSpPr/>
          <p:nvPr/>
        </p:nvCxnSpPr>
        <p:spPr>
          <a:xfrm>
            <a:off x="6743699" y="4124653"/>
            <a:ext cx="548895" cy="0"/>
          </a:xfrm>
          <a:prstGeom prst="straightConnector1">
            <a:avLst/>
          </a:prstGeom>
          <a:noFill/>
          <a:ln w="25400" cap="flat" cmpd="sng">
            <a:solidFill>
              <a:schemeClr val="dk1"/>
            </a:solidFill>
            <a:prstDash val="solid"/>
            <a:miter lim="800000"/>
            <a:headEnd type="none" w="sm" len="sm"/>
            <a:tailEnd type="none" w="sm" len="sm"/>
          </a:ln>
        </p:spPr>
      </p:cxnSp>
      <p:sp>
        <p:nvSpPr>
          <p:cNvPr id="2713" name="Google Shape;2713;p4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05"/>
                                        </p:tgtEl>
                                        <p:attrNameLst>
                                          <p:attrName>style.visibility</p:attrName>
                                        </p:attrNameLst>
                                      </p:cBhvr>
                                      <p:to>
                                        <p:strVal val="visible"/>
                                      </p:to>
                                    </p:set>
                                    <p:animEffect transition="in" filter="fade">
                                      <p:cBhvr>
                                        <p:cTn id="7" dur="500"/>
                                        <p:tgtEl>
                                          <p:spTgt spid="27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8"/>
                                        </p:tgtEl>
                                        <p:attrNameLst>
                                          <p:attrName>style.visibility</p:attrName>
                                        </p:attrNameLst>
                                      </p:cBhvr>
                                      <p:to>
                                        <p:strVal val="visible"/>
                                      </p:to>
                                    </p:set>
                                    <p:animEffect transition="in" filter="fade">
                                      <p:cBhvr>
                                        <p:cTn id="12" dur="500"/>
                                        <p:tgtEl>
                                          <p:spTgt spid="2708"/>
                                        </p:tgtEl>
                                      </p:cBhvr>
                                    </p:animEffect>
                                  </p:childTnLst>
                                </p:cTn>
                              </p:par>
                              <p:par>
                                <p:cTn id="13" presetID="10" presetClass="entr" presetSubtype="0" fill="hold" nodeType="withEffect">
                                  <p:stCondLst>
                                    <p:cond delay="0"/>
                                  </p:stCondLst>
                                  <p:childTnLst>
                                    <p:set>
                                      <p:cBhvr>
                                        <p:cTn id="14" dur="1" fill="hold">
                                          <p:stCondLst>
                                            <p:cond delay="0"/>
                                          </p:stCondLst>
                                        </p:cTn>
                                        <p:tgtEl>
                                          <p:spTgt spid="2685"/>
                                        </p:tgtEl>
                                        <p:attrNameLst>
                                          <p:attrName>style.visibility</p:attrName>
                                        </p:attrNameLst>
                                      </p:cBhvr>
                                      <p:to>
                                        <p:strVal val="visible"/>
                                      </p:to>
                                    </p:set>
                                    <p:animEffect transition="in" filter="fade">
                                      <p:cBhvr>
                                        <p:cTn id="15" dur="500"/>
                                        <p:tgtEl>
                                          <p:spTgt spid="2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18"/>
        <p:cNvGrpSpPr/>
        <p:nvPr/>
      </p:nvGrpSpPr>
      <p:grpSpPr>
        <a:xfrm>
          <a:off x="0" y="0"/>
          <a:ext cx="0" cy="0"/>
          <a:chOff x="0" y="0"/>
          <a:chExt cx="0" cy="0"/>
        </a:xfrm>
      </p:grpSpPr>
      <p:sp>
        <p:nvSpPr>
          <p:cNvPr id="2719" name="Google Shape;2719;p42"/>
          <p:cNvSpPr txBox="1"/>
          <p:nvPr/>
        </p:nvSpPr>
        <p:spPr>
          <a:xfrm>
            <a:off x="475014" y="1411941"/>
            <a:ext cx="10603804" cy="5284694"/>
          </a:xfrm>
          <a:prstGeom prst="rect">
            <a:avLst/>
          </a:prstGeom>
          <a:noFill/>
          <a:ln>
            <a:noFill/>
          </a:ln>
        </p:spPr>
        <p:txBody>
          <a:bodyPr spcFirstLastPara="1" wrap="square" lIns="91425" tIns="45700" rIns="91425" bIns="45700" anchor="t" anchorCtr="0">
            <a:normAutofit/>
          </a:bodyPr>
          <a:lstStyle/>
          <a:p>
            <a:pPr marL="695325" marR="0" lvl="1" indent="-290513" algn="l" rtl="0">
              <a:lnSpc>
                <a:spcPct val="90000"/>
              </a:lnSpc>
              <a:spcBef>
                <a:spcPts val="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all devices in local network have 32-bit addresses in a “private” IP address space (10/8, 172.16/12, 192.168/16 prefixes) that can only be used in local network</a:t>
            </a:r>
            <a:endParaRPr/>
          </a:p>
          <a:p>
            <a:pPr marL="695325" marR="0" lvl="1" indent="-290513"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advantages:</a:t>
            </a:r>
            <a:endParaRPr/>
          </a:p>
          <a:p>
            <a:pPr marL="1143000" marR="0" lvl="2" indent="-290513" algn="l" rtl="0">
              <a:lnSpc>
                <a:spcPct val="90000"/>
              </a:lnSpc>
              <a:spcBef>
                <a:spcPts val="50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just </a:t>
            </a:r>
            <a:r>
              <a:rPr lang="en-US" sz="2800" b="0" i="0" u="none" strike="noStrike" cap="none">
                <a:solidFill>
                  <a:srgbClr val="C00000"/>
                </a:solidFill>
                <a:latin typeface="Calibri"/>
                <a:ea typeface="Calibri"/>
                <a:cs typeface="Calibri"/>
                <a:sym typeface="Calibri"/>
              </a:rPr>
              <a:t>one</a:t>
            </a:r>
            <a:r>
              <a:rPr lang="en-US" sz="2800" b="0" i="0" u="none" strike="noStrike" cap="none">
                <a:solidFill>
                  <a:srgbClr val="000000"/>
                </a:solidFill>
                <a:latin typeface="Calibri"/>
                <a:ea typeface="Calibri"/>
                <a:cs typeface="Calibri"/>
                <a:sym typeface="Calibri"/>
              </a:rPr>
              <a:t> IP address needed from provider ISP for </a:t>
            </a:r>
            <a:r>
              <a:rPr lang="en-US" sz="2800" b="0" i="1" u="none" strike="noStrike" cap="none">
                <a:solidFill>
                  <a:srgbClr val="0000A3"/>
                </a:solidFill>
                <a:latin typeface="Calibri"/>
                <a:ea typeface="Calibri"/>
                <a:cs typeface="Calibri"/>
                <a:sym typeface="Calibri"/>
              </a:rPr>
              <a:t>all</a:t>
            </a:r>
            <a:r>
              <a:rPr lang="en-US" sz="2800" b="0" i="0" u="none" strike="noStrike" cap="none">
                <a:solidFill>
                  <a:srgbClr val="000000"/>
                </a:solidFill>
                <a:latin typeface="Calibri"/>
                <a:ea typeface="Calibri"/>
                <a:cs typeface="Calibri"/>
                <a:sym typeface="Calibri"/>
              </a:rPr>
              <a:t> devices</a:t>
            </a:r>
            <a:endParaRPr/>
          </a:p>
          <a:p>
            <a:pPr marL="1143000" marR="0" lvl="2" indent="-290513"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can change addresses of host in local network without notifying outside world</a:t>
            </a:r>
            <a:endParaRPr/>
          </a:p>
          <a:p>
            <a:pPr marL="1143000" marR="0" lvl="2" indent="-290513"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can change ISP without changing addresses of devices in local network</a:t>
            </a:r>
            <a:endParaRPr/>
          </a:p>
          <a:p>
            <a:pPr marL="1143000" marR="0" lvl="2" indent="-290513"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security: devices inside local net not directly addressable, visible by outside world</a:t>
            </a:r>
            <a:endParaRPr/>
          </a:p>
          <a:p>
            <a:pPr marL="349250" marR="0" lvl="1" indent="0"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720" name="Google Shape;2720;p42"/>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2721" name="Google Shape;2721;p4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9">
                                            <p:txEl>
                                              <p:pRg st="0" end="0"/>
                                            </p:txEl>
                                          </p:spTgt>
                                        </p:tgtEl>
                                        <p:attrNameLst>
                                          <p:attrName>style.visibility</p:attrName>
                                        </p:attrNameLst>
                                      </p:cBhvr>
                                      <p:to>
                                        <p:strVal val="visible"/>
                                      </p:to>
                                    </p:set>
                                    <p:animEffect transition="in" filter="fade">
                                      <p:cBhvr>
                                        <p:cTn id="7" dur="500"/>
                                        <p:tgtEl>
                                          <p:spTgt spid="27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9">
                                            <p:txEl>
                                              <p:pRg st="1" end="1"/>
                                            </p:txEl>
                                          </p:spTgt>
                                        </p:tgtEl>
                                        <p:attrNameLst>
                                          <p:attrName>style.visibility</p:attrName>
                                        </p:attrNameLst>
                                      </p:cBhvr>
                                      <p:to>
                                        <p:strVal val="visible"/>
                                      </p:to>
                                    </p:set>
                                    <p:animEffect transition="in" filter="fade">
                                      <p:cBhvr>
                                        <p:cTn id="12" dur="500"/>
                                        <p:tgtEl>
                                          <p:spTgt spid="27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19">
                                            <p:txEl>
                                              <p:pRg st="2" end="2"/>
                                            </p:txEl>
                                          </p:spTgt>
                                        </p:tgtEl>
                                        <p:attrNameLst>
                                          <p:attrName>style.visibility</p:attrName>
                                        </p:attrNameLst>
                                      </p:cBhvr>
                                      <p:to>
                                        <p:strVal val="visible"/>
                                      </p:to>
                                    </p:set>
                                    <p:animEffect transition="in" filter="fade">
                                      <p:cBhvr>
                                        <p:cTn id="17" dur="500"/>
                                        <p:tgtEl>
                                          <p:spTgt spid="27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19">
                                            <p:txEl>
                                              <p:pRg st="3" end="3"/>
                                            </p:txEl>
                                          </p:spTgt>
                                        </p:tgtEl>
                                        <p:attrNameLst>
                                          <p:attrName>style.visibility</p:attrName>
                                        </p:attrNameLst>
                                      </p:cBhvr>
                                      <p:to>
                                        <p:strVal val="visible"/>
                                      </p:to>
                                    </p:set>
                                    <p:animEffect transition="in" filter="fade">
                                      <p:cBhvr>
                                        <p:cTn id="22" dur="500"/>
                                        <p:tgtEl>
                                          <p:spTgt spid="27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19">
                                            <p:txEl>
                                              <p:pRg st="4" end="4"/>
                                            </p:txEl>
                                          </p:spTgt>
                                        </p:tgtEl>
                                        <p:attrNameLst>
                                          <p:attrName>style.visibility</p:attrName>
                                        </p:attrNameLst>
                                      </p:cBhvr>
                                      <p:to>
                                        <p:strVal val="visible"/>
                                      </p:to>
                                    </p:set>
                                    <p:animEffect transition="in" filter="fade">
                                      <p:cBhvr>
                                        <p:cTn id="27" dur="500"/>
                                        <p:tgtEl>
                                          <p:spTgt spid="27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19">
                                            <p:txEl>
                                              <p:pRg st="5" end="5"/>
                                            </p:txEl>
                                          </p:spTgt>
                                        </p:tgtEl>
                                        <p:attrNameLst>
                                          <p:attrName>style.visibility</p:attrName>
                                        </p:attrNameLst>
                                      </p:cBhvr>
                                      <p:to>
                                        <p:strVal val="visible"/>
                                      </p:to>
                                    </p:set>
                                    <p:animEffect transition="in" filter="fade">
                                      <p:cBhvr>
                                        <p:cTn id="32" dur="500"/>
                                        <p:tgtEl>
                                          <p:spTgt spid="27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19">
                                            <p:txEl>
                                              <p:pRg st="6" end="6"/>
                                            </p:txEl>
                                          </p:spTgt>
                                        </p:tgtEl>
                                        <p:attrNameLst>
                                          <p:attrName>style.visibility</p:attrName>
                                        </p:attrNameLst>
                                      </p:cBhvr>
                                      <p:to>
                                        <p:strVal val="visible"/>
                                      </p:to>
                                    </p:set>
                                    <p:animEffect transition="in" filter="fade">
                                      <p:cBhvr>
                                        <p:cTn id="37" dur="500"/>
                                        <p:tgtEl>
                                          <p:spTgt spid="27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26"/>
        <p:cNvGrpSpPr/>
        <p:nvPr/>
      </p:nvGrpSpPr>
      <p:grpSpPr>
        <a:xfrm>
          <a:off x="0" y="0"/>
          <a:ext cx="0" cy="0"/>
          <a:chOff x="0" y="0"/>
          <a:chExt cx="0" cy="0"/>
        </a:xfrm>
      </p:grpSpPr>
      <p:sp>
        <p:nvSpPr>
          <p:cNvPr id="2727" name="Google Shape;2727;p43"/>
          <p:cNvSpPr txBox="1"/>
          <p:nvPr/>
        </p:nvSpPr>
        <p:spPr>
          <a:xfrm>
            <a:off x="604425" y="1435933"/>
            <a:ext cx="11097244" cy="5190154"/>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80000"/>
              </a:lnSpc>
              <a:spcBef>
                <a:spcPts val="0"/>
              </a:spcBef>
              <a:spcAft>
                <a:spcPts val="0"/>
              </a:spcAft>
              <a:buClr>
                <a:srgbClr val="0000A3"/>
              </a:buClr>
              <a:buSzPts val="3200"/>
              <a:buFont typeface="Noto Sans Symbols"/>
              <a:buNone/>
            </a:pPr>
            <a:r>
              <a:rPr lang="en-US" sz="3200" b="0" i="0" u="none" strike="noStrike" cap="none">
                <a:solidFill>
                  <a:srgbClr val="FF0000"/>
                </a:solidFill>
                <a:latin typeface="Calibri"/>
                <a:ea typeface="Calibri"/>
                <a:cs typeface="Calibri"/>
                <a:sym typeface="Calibri"/>
              </a:rPr>
              <a:t> </a:t>
            </a:r>
            <a:r>
              <a:rPr lang="en-US" sz="3200" b="0" i="0" u="none" strike="noStrike" cap="none">
                <a:solidFill>
                  <a:srgbClr val="CC0000"/>
                </a:solidFill>
                <a:latin typeface="Calibri"/>
                <a:ea typeface="Calibri"/>
                <a:cs typeface="Calibri"/>
                <a:sym typeface="Calibri"/>
              </a:rPr>
              <a:t>implementation:</a:t>
            </a:r>
            <a:r>
              <a:rPr lang="en-US" sz="3200" b="0" i="0" u="none" strike="noStrike" cap="none">
                <a:solidFill>
                  <a:srgbClr val="000000"/>
                </a:solidFill>
                <a:latin typeface="Calibri"/>
                <a:ea typeface="Calibri"/>
                <a:cs typeface="Calibri"/>
                <a:sym typeface="Calibri"/>
              </a:rPr>
              <a:t> NAT router must (transparently):</a:t>
            </a:r>
            <a:endParaRPr sz="2800" b="0" i="0" u="none" strike="noStrike" cap="none">
              <a:solidFill>
                <a:srgbClr val="000000"/>
              </a:solidFill>
              <a:latin typeface="Calibri"/>
              <a:ea typeface="Calibri"/>
              <a:cs typeface="Calibri"/>
              <a:sym typeface="Calibri"/>
            </a:endParaRPr>
          </a:p>
          <a:p>
            <a:pPr marL="695325" marR="0" lvl="1" indent="-290513" algn="l" rtl="0">
              <a:lnSpc>
                <a:spcPct val="100000"/>
              </a:lnSpc>
              <a:spcBef>
                <a:spcPts val="1100"/>
              </a:spcBef>
              <a:spcAft>
                <a:spcPts val="0"/>
              </a:spcAft>
              <a:buClr>
                <a:srgbClr val="0000A8"/>
              </a:buClr>
              <a:buSzPts val="2800"/>
              <a:buFont typeface="Noto Sans Symbols"/>
              <a:buChar char="▪"/>
            </a:pPr>
            <a:r>
              <a:rPr lang="en-US" sz="2800" b="0" i="0" u="none" strike="noStrike" cap="none">
                <a:solidFill>
                  <a:srgbClr val="000099"/>
                </a:solidFill>
                <a:latin typeface="Calibri"/>
                <a:ea typeface="Calibri"/>
                <a:cs typeface="Calibri"/>
                <a:sym typeface="Calibri"/>
              </a:rPr>
              <a:t>outgoing datagrams: replace</a:t>
            </a:r>
            <a:r>
              <a:rPr lang="en-US" sz="2800" b="0" i="0" u="none" strike="noStrike" cap="none">
                <a:solidFill>
                  <a:srgbClr val="000000"/>
                </a:solidFill>
                <a:latin typeface="Calibri"/>
                <a:ea typeface="Calibri"/>
                <a:cs typeface="Calibri"/>
                <a:sym typeface="Calibri"/>
              </a:rPr>
              <a:t> (source IP address, port #) of every outgoing datagram to (NAT IP address, new port #)</a:t>
            </a:r>
            <a:endParaRPr/>
          </a:p>
          <a:p>
            <a:pPr marL="1150938" marR="0" lvl="3" indent="-287338" algn="l" rtl="0">
              <a:lnSpc>
                <a:spcPct val="100000"/>
              </a:lnSpc>
              <a:spcBef>
                <a:spcPts val="1100"/>
              </a:spcBef>
              <a:spcAft>
                <a:spcPts val="0"/>
              </a:spcAft>
              <a:buClr>
                <a:srgbClr val="0000A3"/>
              </a:buClr>
              <a:buSzPts val="2800"/>
              <a:buFont typeface="Arial"/>
              <a:buChar char="•"/>
            </a:pPr>
            <a:r>
              <a:rPr lang="en-US" sz="2800" b="0" i="0" u="none" strike="noStrike" cap="none">
                <a:solidFill>
                  <a:srgbClr val="000000"/>
                </a:solidFill>
                <a:latin typeface="Calibri"/>
                <a:ea typeface="Calibri"/>
                <a:cs typeface="Calibri"/>
                <a:sym typeface="Calibri"/>
              </a:rPr>
              <a:t>remote clients/servers will respond using (NAT IP address, new port #) as destination address</a:t>
            </a:r>
            <a:endParaRPr/>
          </a:p>
          <a:p>
            <a:pPr marL="695325" marR="0" lvl="1" indent="-290513" algn="l" rtl="0">
              <a:lnSpc>
                <a:spcPct val="100000"/>
              </a:lnSpc>
              <a:spcBef>
                <a:spcPts val="1100"/>
              </a:spcBef>
              <a:spcAft>
                <a:spcPts val="0"/>
              </a:spcAft>
              <a:buClr>
                <a:srgbClr val="0000A8"/>
              </a:buClr>
              <a:buSzPts val="2800"/>
              <a:buFont typeface="Noto Sans Symbols"/>
              <a:buChar char="▪"/>
            </a:pPr>
            <a:r>
              <a:rPr lang="en-US" sz="2800" b="0" i="0" u="none" strike="noStrike" cap="none">
                <a:solidFill>
                  <a:srgbClr val="000099"/>
                </a:solidFill>
                <a:latin typeface="Calibri"/>
                <a:ea typeface="Calibri"/>
                <a:cs typeface="Calibri"/>
                <a:sym typeface="Calibri"/>
              </a:rPr>
              <a:t>remember (in NAT translation table)</a:t>
            </a:r>
            <a:r>
              <a:rPr lang="en-US" sz="2800" b="0" i="0" u="none" strike="noStrike" cap="none">
                <a:solidFill>
                  <a:srgbClr val="ED7D31"/>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every (source IP address, port #)  to (NAT IP address, new port #) translation pair</a:t>
            </a:r>
            <a:endParaRPr/>
          </a:p>
          <a:p>
            <a:pPr marL="695325" marR="0" lvl="1" indent="-290513" algn="l" rtl="0">
              <a:lnSpc>
                <a:spcPct val="100000"/>
              </a:lnSpc>
              <a:spcBef>
                <a:spcPts val="1100"/>
              </a:spcBef>
              <a:spcAft>
                <a:spcPts val="0"/>
              </a:spcAft>
              <a:buClr>
                <a:srgbClr val="0000A8"/>
              </a:buClr>
              <a:buSzPts val="2800"/>
              <a:buFont typeface="Noto Sans Symbols"/>
              <a:buChar char="▪"/>
            </a:pPr>
            <a:r>
              <a:rPr lang="en-US" sz="2800" b="0" i="0" u="none" strike="noStrike" cap="none">
                <a:solidFill>
                  <a:srgbClr val="000099"/>
                </a:solidFill>
                <a:latin typeface="Calibri"/>
                <a:ea typeface="Calibri"/>
                <a:cs typeface="Calibri"/>
                <a:sym typeface="Calibri"/>
              </a:rPr>
              <a:t>incoming datagrams: replace</a:t>
            </a:r>
            <a:r>
              <a:rPr lang="en-US" sz="2800" b="0" i="0" u="none" strike="noStrike" cap="none">
                <a:solidFill>
                  <a:srgbClr val="000000"/>
                </a:solidFill>
                <a:latin typeface="Calibri"/>
                <a:ea typeface="Calibri"/>
                <a:cs typeface="Calibri"/>
                <a:sym typeface="Calibri"/>
              </a:rPr>
              <a:t> (NAT IP address, new port #) in destination fields of every incoming datagram with corresponding (source IP address, port #) stored in NAT table</a:t>
            </a:r>
            <a:endParaRPr sz="3200" b="0" i="1" u="none" strike="noStrike" cap="none">
              <a:solidFill>
                <a:srgbClr val="CC0000"/>
              </a:solidFill>
              <a:latin typeface="Calibri"/>
              <a:ea typeface="Calibri"/>
              <a:cs typeface="Calibri"/>
              <a:sym typeface="Calibri"/>
            </a:endParaRPr>
          </a:p>
        </p:txBody>
      </p:sp>
      <p:sp>
        <p:nvSpPr>
          <p:cNvPr id="2728" name="Google Shape;2728;p43"/>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2729" name="Google Shape;2729;p4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34"/>
        <p:cNvGrpSpPr/>
        <p:nvPr/>
      </p:nvGrpSpPr>
      <p:grpSpPr>
        <a:xfrm>
          <a:off x="0" y="0"/>
          <a:ext cx="0" cy="0"/>
          <a:chOff x="0" y="0"/>
          <a:chExt cx="0" cy="0"/>
        </a:xfrm>
      </p:grpSpPr>
      <p:sp>
        <p:nvSpPr>
          <p:cNvPr id="2735" name="Google Shape;2735;p44"/>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2736" name="Google Shape;2736;p44"/>
          <p:cNvSpPr/>
          <p:nvPr/>
        </p:nvSpPr>
        <p:spPr>
          <a:xfrm>
            <a:off x="2061197" y="3850033"/>
            <a:ext cx="4089400" cy="1355725"/>
          </a:xfrm>
          <a:custGeom>
            <a:avLst/>
            <a:gdLst/>
            <a:ahLst/>
            <a:cxnLst/>
            <a:rect l="l" t="t" r="r" b="b"/>
            <a:pathLst>
              <a:path w="2269" h="854" extrusionOk="0">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a:gsLst>
              <a:gs pos="0">
                <a:srgbClr val="FFFFFF">
                  <a:alpha val="97647"/>
                </a:srgbClr>
              </a:gs>
              <a:gs pos="100000">
                <a:srgbClr val="66CC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37" name="Google Shape;2737;p44"/>
          <p:cNvSpPr/>
          <p:nvPr/>
        </p:nvSpPr>
        <p:spPr>
          <a:xfrm>
            <a:off x="6350622" y="3121371"/>
            <a:ext cx="3738562" cy="2697162"/>
          </a:xfrm>
          <a:custGeom>
            <a:avLst/>
            <a:gdLst/>
            <a:ahLst/>
            <a:cxnLst/>
            <a:rect l="l" t="t" r="r" b="b"/>
            <a:pathLst>
              <a:path w="2355" h="1699" extrusionOk="0">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738" name="Google Shape;2738;p44"/>
          <p:cNvGrpSpPr/>
          <p:nvPr/>
        </p:nvGrpSpPr>
        <p:grpSpPr>
          <a:xfrm>
            <a:off x="7512672" y="3054696"/>
            <a:ext cx="1871662" cy="1033462"/>
            <a:chOff x="3550" y="2055"/>
            <a:chExt cx="1179" cy="651"/>
          </a:xfrm>
        </p:grpSpPr>
        <p:grpSp>
          <p:nvGrpSpPr>
            <p:cNvPr id="2739" name="Google Shape;2739;p44"/>
            <p:cNvGrpSpPr/>
            <p:nvPr/>
          </p:nvGrpSpPr>
          <p:grpSpPr>
            <a:xfrm>
              <a:off x="3550" y="2055"/>
              <a:ext cx="1179" cy="357"/>
              <a:chOff x="4381" y="786"/>
              <a:chExt cx="1108" cy="357"/>
            </a:xfrm>
          </p:grpSpPr>
          <p:sp>
            <p:nvSpPr>
              <p:cNvPr id="2740" name="Google Shape;2740;p44"/>
              <p:cNvSpPr/>
              <p:nvPr/>
            </p:nvSpPr>
            <p:spPr>
              <a:xfrm>
                <a:off x="4385" y="830"/>
                <a:ext cx="1104" cy="25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1" name="Google Shape;2741;p44"/>
              <p:cNvSpPr txBox="1"/>
              <p:nvPr/>
            </p:nvSpPr>
            <p:spPr>
              <a:xfrm>
                <a:off x="4381" y="813"/>
                <a:ext cx="1045"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S: 10.0.0.1, 3345</a:t>
                </a:r>
                <a:endParaRPr/>
              </a:p>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D: 128.119.40.186, 80</a:t>
                </a:r>
                <a:endParaRPr/>
              </a:p>
            </p:txBody>
          </p:sp>
          <p:grpSp>
            <p:nvGrpSpPr>
              <p:cNvPr id="2742" name="Google Shape;2742;p44"/>
              <p:cNvGrpSpPr/>
              <p:nvPr/>
            </p:nvGrpSpPr>
            <p:grpSpPr>
              <a:xfrm>
                <a:off x="5394" y="786"/>
                <a:ext cx="48" cy="99"/>
                <a:chOff x="5508" y="1599"/>
                <a:chExt cx="48" cy="99"/>
              </a:xfrm>
            </p:grpSpPr>
            <p:sp>
              <p:nvSpPr>
                <p:cNvPr id="2743" name="Google Shape;2743;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44" name="Google Shape;2744;p44"/>
                <p:cNvCxnSpPr/>
                <p:nvPr/>
              </p:nvCxnSpPr>
              <p:spPr>
                <a:xfrm flipH="1">
                  <a:off x="5512" y="1608"/>
                  <a:ext cx="22" cy="68"/>
                </a:xfrm>
                <a:prstGeom prst="straightConnector1">
                  <a:avLst/>
                </a:prstGeom>
                <a:noFill/>
                <a:ln w="9525" cap="flat" cmpd="sng">
                  <a:solidFill>
                    <a:srgbClr val="000000"/>
                  </a:solidFill>
                  <a:prstDash val="solid"/>
                  <a:round/>
                  <a:headEnd type="none" w="med" len="med"/>
                  <a:tailEnd type="none" w="med" len="med"/>
                </a:ln>
              </p:spPr>
            </p:cxnSp>
            <p:cxnSp>
              <p:nvCxnSpPr>
                <p:cNvPr id="2745" name="Google Shape;2745;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grpSp>
            <p:nvGrpSpPr>
              <p:cNvPr id="2746" name="Google Shape;2746;p44"/>
              <p:cNvGrpSpPr/>
              <p:nvPr/>
            </p:nvGrpSpPr>
            <p:grpSpPr>
              <a:xfrm>
                <a:off x="5382" y="1044"/>
                <a:ext cx="48" cy="99"/>
                <a:chOff x="5508" y="1599"/>
                <a:chExt cx="48" cy="99"/>
              </a:xfrm>
            </p:grpSpPr>
            <p:sp>
              <p:nvSpPr>
                <p:cNvPr id="2747" name="Google Shape;2747;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48" name="Google Shape;2748;p44"/>
                <p:cNvCxnSpPr/>
                <p:nvPr/>
              </p:nvCxnSpPr>
              <p:spPr>
                <a:xfrm flipH="1">
                  <a:off x="5512" y="1608"/>
                  <a:ext cx="22" cy="68"/>
                </a:xfrm>
                <a:prstGeom prst="straightConnector1">
                  <a:avLst/>
                </a:prstGeom>
                <a:noFill/>
                <a:ln w="9525" cap="flat" cmpd="sng">
                  <a:solidFill>
                    <a:srgbClr val="000000"/>
                  </a:solidFill>
                  <a:prstDash val="solid"/>
                  <a:round/>
                  <a:headEnd type="none" w="med" len="med"/>
                  <a:tailEnd type="none" w="med" len="med"/>
                </a:ln>
              </p:spPr>
            </p:cxnSp>
            <p:cxnSp>
              <p:nvCxnSpPr>
                <p:cNvPr id="2749" name="Google Shape;2749;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grpSp>
        <p:sp>
          <p:nvSpPr>
            <p:cNvPr id="2750" name="Google Shape;2750;p44"/>
            <p:cNvSpPr/>
            <p:nvPr/>
          </p:nvSpPr>
          <p:spPr>
            <a:xfrm>
              <a:off x="3573" y="2364"/>
              <a:ext cx="564" cy="342"/>
            </a:xfrm>
            <a:custGeom>
              <a:avLst/>
              <a:gdLst/>
              <a:ahLst/>
              <a:cxnLst/>
              <a:rect l="l" t="t" r="r" b="b"/>
              <a:pathLst>
                <a:path w="417" h="264" extrusionOk="0">
                  <a:moveTo>
                    <a:pt x="0" y="264"/>
                  </a:moveTo>
                  <a:lnTo>
                    <a:pt x="417" y="264"/>
                  </a:lnTo>
                  <a:lnTo>
                    <a:pt x="417" y="0"/>
                  </a:lnTo>
                </a:path>
              </a:pathLst>
            </a:custGeom>
            <a:noFill/>
            <a:ln w="28575" cap="flat" cmpd="sng">
              <a:solidFill>
                <a:srgbClr val="000000"/>
              </a:solidFill>
              <a:prstDash val="solid"/>
              <a:round/>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751" name="Google Shape;2751;p44"/>
            <p:cNvGrpSpPr/>
            <p:nvPr/>
          </p:nvGrpSpPr>
          <p:grpSpPr>
            <a:xfrm>
              <a:off x="4032" y="2416"/>
              <a:ext cx="218" cy="231"/>
              <a:chOff x="5140" y="400"/>
              <a:chExt cx="218" cy="231"/>
            </a:xfrm>
          </p:grpSpPr>
          <p:sp>
            <p:nvSpPr>
              <p:cNvPr id="2752" name="Google Shape;2752;p44"/>
              <p:cNvSpPr/>
              <p:nvPr/>
            </p:nvSpPr>
            <p:spPr>
              <a:xfrm>
                <a:off x="5140" y="410"/>
                <a:ext cx="218" cy="218"/>
              </a:xfrm>
              <a:prstGeom prst="ellipse">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3" name="Google Shape;2753;p44"/>
              <p:cNvSpPr txBox="1"/>
              <p:nvPr/>
            </p:nvSpPr>
            <p:spPr>
              <a:xfrm>
                <a:off x="5154" y="400"/>
                <a:ext cx="19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1</a:t>
                </a:r>
                <a:endParaRPr/>
              </a:p>
            </p:txBody>
          </p:sp>
        </p:grpSp>
      </p:grpSp>
      <p:sp>
        <p:nvSpPr>
          <p:cNvPr id="2754" name="Google Shape;2754;p44"/>
          <p:cNvSpPr txBox="1"/>
          <p:nvPr/>
        </p:nvSpPr>
        <p:spPr>
          <a:xfrm>
            <a:off x="6542534" y="4036280"/>
            <a:ext cx="85953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10.0.0.4</a:t>
            </a:r>
            <a:endParaRPr/>
          </a:p>
        </p:txBody>
      </p:sp>
      <p:sp>
        <p:nvSpPr>
          <p:cNvPr id="2755" name="Google Shape;2755;p44"/>
          <p:cNvSpPr txBox="1"/>
          <p:nvPr/>
        </p:nvSpPr>
        <p:spPr>
          <a:xfrm>
            <a:off x="4572494" y="4525035"/>
            <a:ext cx="117211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138.76.29.7</a:t>
            </a:r>
            <a:endParaRPr/>
          </a:p>
        </p:txBody>
      </p:sp>
      <p:grpSp>
        <p:nvGrpSpPr>
          <p:cNvPr id="2756" name="Google Shape;2756;p44"/>
          <p:cNvGrpSpPr/>
          <p:nvPr/>
        </p:nvGrpSpPr>
        <p:grpSpPr>
          <a:xfrm>
            <a:off x="8350874" y="1768821"/>
            <a:ext cx="3351213" cy="1389062"/>
            <a:chOff x="3944" y="989"/>
            <a:chExt cx="2111" cy="875"/>
          </a:xfrm>
        </p:grpSpPr>
        <p:sp>
          <p:nvSpPr>
            <p:cNvPr id="2757" name="Google Shape;2757;p44"/>
            <p:cNvSpPr txBox="1"/>
            <p:nvPr/>
          </p:nvSpPr>
          <p:spPr>
            <a:xfrm>
              <a:off x="4121" y="989"/>
              <a:ext cx="1934" cy="554"/>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Calibri"/>
                <a:buNone/>
              </a:pPr>
              <a:r>
                <a:rPr lang="en-US" sz="2000" b="1" i="1" u="none" strike="noStrike" cap="none">
                  <a:solidFill>
                    <a:srgbClr val="CC0000"/>
                  </a:solidFill>
                  <a:latin typeface="Calibri"/>
                  <a:ea typeface="Calibri"/>
                  <a:cs typeface="Calibri"/>
                  <a:sym typeface="Calibri"/>
                </a:rPr>
                <a:t>1:</a:t>
              </a:r>
              <a:r>
                <a:rPr lang="en-US" sz="2000" b="0" i="0" u="none" strike="noStrike" cap="none">
                  <a:solidFill>
                    <a:srgbClr val="FF0000"/>
                  </a:solidFill>
                  <a:latin typeface="Calibri"/>
                  <a:ea typeface="Calibri"/>
                  <a:cs typeface="Calibri"/>
                  <a:sym typeface="Calibri"/>
                </a:rPr>
                <a:t> </a:t>
              </a:r>
              <a:r>
                <a:rPr lang="en-US" sz="2000" b="0" i="0" u="none" strike="noStrike" cap="none">
                  <a:solidFill>
                    <a:srgbClr val="000099"/>
                  </a:solidFill>
                  <a:latin typeface="Calibri"/>
                  <a:ea typeface="Calibri"/>
                  <a:cs typeface="Calibri"/>
                  <a:sym typeface="Calibri"/>
                </a:rPr>
                <a:t>host 10.0.0.1 sends datagram to 128.119.40.186, 80</a:t>
              </a:r>
              <a:endParaRPr/>
            </a:p>
          </p:txBody>
        </p:sp>
        <p:cxnSp>
          <p:nvCxnSpPr>
            <p:cNvPr id="2758" name="Google Shape;2758;p44"/>
            <p:cNvCxnSpPr/>
            <p:nvPr/>
          </p:nvCxnSpPr>
          <p:spPr>
            <a:xfrm flipH="1">
              <a:off x="3944" y="1105"/>
              <a:ext cx="197" cy="759"/>
            </a:xfrm>
            <a:prstGeom prst="straightConnector1">
              <a:avLst/>
            </a:prstGeom>
            <a:noFill/>
            <a:ln w="12700" cap="flat" cmpd="sng">
              <a:solidFill>
                <a:srgbClr val="CC0000"/>
              </a:solidFill>
              <a:prstDash val="solid"/>
              <a:round/>
              <a:headEnd type="none" w="med" len="med"/>
              <a:tailEnd type="none" w="med" len="med"/>
            </a:ln>
          </p:spPr>
        </p:cxnSp>
      </p:grpSp>
      <p:sp>
        <p:nvSpPr>
          <p:cNvPr id="2759" name="Google Shape;2759;p44"/>
          <p:cNvSpPr/>
          <p:nvPr/>
        </p:nvSpPr>
        <p:spPr>
          <a:xfrm>
            <a:off x="4226547" y="2826096"/>
            <a:ext cx="3862387" cy="1531937"/>
          </a:xfrm>
          <a:custGeom>
            <a:avLst/>
            <a:gdLst/>
            <a:ahLst/>
            <a:cxnLst/>
            <a:rect l="l" t="t" r="r" b="b"/>
            <a:pathLst>
              <a:path w="2433" h="965" extrusionOk="0">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a:gsLst>
              <a:gs pos="0">
                <a:srgbClr val="BFBFBF"/>
              </a:gs>
              <a:gs pos="100000">
                <a:srgbClr val="FFFFF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60" name="Google Shape;2760;p44"/>
          <p:cNvSpPr/>
          <p:nvPr/>
        </p:nvSpPr>
        <p:spPr>
          <a:xfrm>
            <a:off x="4226547" y="1573558"/>
            <a:ext cx="3784600" cy="135413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1" name="Google Shape;2761;p44"/>
          <p:cNvSpPr txBox="1"/>
          <p:nvPr/>
        </p:nvSpPr>
        <p:spPr>
          <a:xfrm>
            <a:off x="4280166" y="1578252"/>
            <a:ext cx="365196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NAT translation table</a:t>
            </a:r>
            <a:endParaRPr/>
          </a:p>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WAN side addr        LAN side addr</a:t>
            </a:r>
            <a:endParaRPr/>
          </a:p>
        </p:txBody>
      </p:sp>
      <p:cxnSp>
        <p:nvCxnSpPr>
          <p:cNvPr id="2762" name="Google Shape;2762;p44"/>
          <p:cNvCxnSpPr/>
          <p:nvPr/>
        </p:nvCxnSpPr>
        <p:spPr>
          <a:xfrm rot="10800000" flipH="1">
            <a:off x="4226547" y="1946621"/>
            <a:ext cx="3790950" cy="11112"/>
          </a:xfrm>
          <a:prstGeom prst="straightConnector1">
            <a:avLst/>
          </a:prstGeom>
          <a:noFill/>
          <a:ln w="9525" cap="flat" cmpd="sng">
            <a:solidFill>
              <a:srgbClr val="000000"/>
            </a:solidFill>
            <a:prstDash val="solid"/>
            <a:round/>
            <a:headEnd type="none" w="med" len="med"/>
            <a:tailEnd type="none" w="med" len="med"/>
          </a:ln>
        </p:spPr>
      </p:cxnSp>
      <p:cxnSp>
        <p:nvCxnSpPr>
          <p:cNvPr id="2763" name="Google Shape;2763;p44"/>
          <p:cNvCxnSpPr/>
          <p:nvPr/>
        </p:nvCxnSpPr>
        <p:spPr>
          <a:xfrm rot="10800000" flipH="1">
            <a:off x="4240834" y="2224433"/>
            <a:ext cx="3749675" cy="11113"/>
          </a:xfrm>
          <a:prstGeom prst="straightConnector1">
            <a:avLst/>
          </a:prstGeom>
          <a:noFill/>
          <a:ln w="9525" cap="flat" cmpd="sng">
            <a:solidFill>
              <a:srgbClr val="000000"/>
            </a:solidFill>
            <a:prstDash val="solid"/>
            <a:round/>
            <a:headEnd type="none" w="med" len="med"/>
            <a:tailEnd type="none" w="med" len="med"/>
          </a:ln>
        </p:spPr>
      </p:cxnSp>
      <p:cxnSp>
        <p:nvCxnSpPr>
          <p:cNvPr id="2764" name="Google Shape;2764;p44"/>
          <p:cNvCxnSpPr/>
          <p:nvPr/>
        </p:nvCxnSpPr>
        <p:spPr>
          <a:xfrm>
            <a:off x="6350622" y="1968846"/>
            <a:ext cx="3175" cy="955675"/>
          </a:xfrm>
          <a:prstGeom prst="straightConnector1">
            <a:avLst/>
          </a:prstGeom>
          <a:noFill/>
          <a:ln w="9525" cap="flat" cmpd="sng">
            <a:solidFill>
              <a:srgbClr val="000000"/>
            </a:solidFill>
            <a:prstDash val="solid"/>
            <a:round/>
            <a:headEnd type="none" w="med" len="med"/>
            <a:tailEnd type="none" w="med" len="med"/>
          </a:ln>
        </p:spPr>
      </p:cxnSp>
      <p:sp>
        <p:nvSpPr>
          <p:cNvPr id="2765" name="Google Shape;2765;p44"/>
          <p:cNvSpPr txBox="1"/>
          <p:nvPr/>
        </p:nvSpPr>
        <p:spPr>
          <a:xfrm>
            <a:off x="4450607" y="2243483"/>
            <a:ext cx="336823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138.76.29.7, 5001   10.0.0.1, 3345</a:t>
            </a:r>
            <a:endParaRPr/>
          </a:p>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a:p>
        </p:txBody>
      </p:sp>
      <p:grpSp>
        <p:nvGrpSpPr>
          <p:cNvPr id="2766" name="Google Shape;2766;p44"/>
          <p:cNvGrpSpPr/>
          <p:nvPr/>
        </p:nvGrpSpPr>
        <p:grpSpPr>
          <a:xfrm>
            <a:off x="6647484" y="3634133"/>
            <a:ext cx="2784475" cy="1638300"/>
            <a:chOff x="3002" y="2417"/>
            <a:chExt cx="1754" cy="1032"/>
          </a:xfrm>
        </p:grpSpPr>
        <p:sp>
          <p:nvSpPr>
            <p:cNvPr id="2767" name="Google Shape;2767;p44"/>
            <p:cNvSpPr/>
            <p:nvPr/>
          </p:nvSpPr>
          <p:spPr>
            <a:xfrm>
              <a:off x="3002" y="3051"/>
              <a:ext cx="1175" cy="25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8" name="Google Shape;2768;p44"/>
            <p:cNvSpPr txBox="1"/>
            <p:nvPr/>
          </p:nvSpPr>
          <p:spPr>
            <a:xfrm>
              <a:off x="3104" y="3042"/>
              <a:ext cx="1112" cy="4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S: 128.119.40.186, 80 </a:t>
              </a:r>
              <a:endParaRPr/>
            </a:p>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D: 10.0.0.1, 3345</a:t>
              </a:r>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Calibri"/>
                <a:ea typeface="Calibri"/>
                <a:cs typeface="Calibri"/>
                <a:sym typeface="Calibri"/>
              </a:endParaRPr>
            </a:p>
          </p:txBody>
        </p:sp>
        <p:grpSp>
          <p:nvGrpSpPr>
            <p:cNvPr id="2769" name="Google Shape;2769;p44"/>
            <p:cNvGrpSpPr/>
            <p:nvPr/>
          </p:nvGrpSpPr>
          <p:grpSpPr>
            <a:xfrm>
              <a:off x="3054" y="3007"/>
              <a:ext cx="51" cy="99"/>
              <a:chOff x="5508" y="1599"/>
              <a:chExt cx="48" cy="99"/>
            </a:xfrm>
          </p:grpSpPr>
          <p:sp>
            <p:nvSpPr>
              <p:cNvPr id="2770" name="Google Shape;2770;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71" name="Google Shape;2771;p44"/>
              <p:cNvCxnSpPr/>
              <p:nvPr/>
            </p:nvCxnSpPr>
            <p:spPr>
              <a:xfrm flipH="1">
                <a:off x="5512" y="1608"/>
                <a:ext cx="22" cy="68"/>
              </a:xfrm>
              <a:prstGeom prst="straightConnector1">
                <a:avLst/>
              </a:prstGeom>
              <a:noFill/>
              <a:ln w="9525" cap="flat" cmpd="sng">
                <a:solidFill>
                  <a:srgbClr val="000000"/>
                </a:solidFill>
                <a:prstDash val="solid"/>
                <a:round/>
                <a:headEnd type="none" w="med" len="med"/>
                <a:tailEnd type="none" w="med" len="med"/>
              </a:ln>
            </p:spPr>
          </p:cxnSp>
          <p:cxnSp>
            <p:nvCxnSpPr>
              <p:cNvPr id="2772" name="Google Shape;2772;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grpSp>
          <p:nvGrpSpPr>
            <p:cNvPr id="2773" name="Google Shape;2773;p44"/>
            <p:cNvGrpSpPr/>
            <p:nvPr/>
          </p:nvGrpSpPr>
          <p:grpSpPr>
            <a:xfrm>
              <a:off x="3059" y="3248"/>
              <a:ext cx="51" cy="99"/>
              <a:chOff x="5508" y="1599"/>
              <a:chExt cx="48" cy="99"/>
            </a:xfrm>
          </p:grpSpPr>
          <p:sp>
            <p:nvSpPr>
              <p:cNvPr id="2774" name="Google Shape;2774;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75" name="Google Shape;2775;p44"/>
              <p:cNvCxnSpPr/>
              <p:nvPr/>
            </p:nvCxnSpPr>
            <p:spPr>
              <a:xfrm flipH="1">
                <a:off x="5512" y="1608"/>
                <a:ext cx="22" cy="68"/>
              </a:xfrm>
              <a:prstGeom prst="straightConnector1">
                <a:avLst/>
              </a:prstGeom>
              <a:noFill/>
              <a:ln w="9525" cap="flat" cmpd="sng">
                <a:solidFill>
                  <a:srgbClr val="000000"/>
                </a:solidFill>
                <a:prstDash val="solid"/>
                <a:round/>
                <a:headEnd type="none" w="med" len="med"/>
                <a:tailEnd type="none" w="med" len="med"/>
              </a:ln>
            </p:spPr>
          </p:cxnSp>
          <p:cxnSp>
            <p:nvCxnSpPr>
              <p:cNvPr id="2776" name="Google Shape;2776;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sp>
          <p:nvSpPr>
            <p:cNvPr id="2777" name="Google Shape;2777;p44"/>
            <p:cNvSpPr/>
            <p:nvPr/>
          </p:nvSpPr>
          <p:spPr>
            <a:xfrm>
              <a:off x="4179" y="2417"/>
              <a:ext cx="577" cy="768"/>
            </a:xfrm>
            <a:custGeom>
              <a:avLst/>
              <a:gdLst/>
              <a:ahLst/>
              <a:cxnLst/>
              <a:rect l="l" t="t" r="r" b="b"/>
              <a:pathLst>
                <a:path w="577" h="768" extrusionOk="0">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778" name="Google Shape;2778;p44"/>
            <p:cNvGrpSpPr/>
            <p:nvPr/>
          </p:nvGrpSpPr>
          <p:grpSpPr>
            <a:xfrm>
              <a:off x="4240" y="3061"/>
              <a:ext cx="218" cy="231"/>
              <a:chOff x="5140" y="400"/>
              <a:chExt cx="218" cy="231"/>
            </a:xfrm>
          </p:grpSpPr>
          <p:sp>
            <p:nvSpPr>
              <p:cNvPr id="2779" name="Google Shape;2779;p44"/>
              <p:cNvSpPr/>
              <p:nvPr/>
            </p:nvSpPr>
            <p:spPr>
              <a:xfrm>
                <a:off x="5140" y="410"/>
                <a:ext cx="218" cy="218"/>
              </a:xfrm>
              <a:prstGeom prst="ellipse">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0" name="Google Shape;2780;p44"/>
              <p:cNvSpPr txBox="1"/>
              <p:nvPr/>
            </p:nvSpPr>
            <p:spPr>
              <a:xfrm>
                <a:off x="5154" y="400"/>
                <a:ext cx="19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4</a:t>
                </a:r>
                <a:endParaRPr/>
              </a:p>
            </p:txBody>
          </p:sp>
        </p:grpSp>
      </p:grpSp>
      <p:grpSp>
        <p:nvGrpSpPr>
          <p:cNvPr id="2781" name="Google Shape;2781;p44"/>
          <p:cNvGrpSpPr/>
          <p:nvPr/>
        </p:nvGrpSpPr>
        <p:grpSpPr>
          <a:xfrm>
            <a:off x="3413747" y="3851621"/>
            <a:ext cx="2497137" cy="566737"/>
            <a:chOff x="1026" y="3559"/>
            <a:chExt cx="1573" cy="357"/>
          </a:xfrm>
        </p:grpSpPr>
        <p:grpSp>
          <p:nvGrpSpPr>
            <p:cNvPr id="2782" name="Google Shape;2782;p44"/>
            <p:cNvGrpSpPr/>
            <p:nvPr/>
          </p:nvGrpSpPr>
          <p:grpSpPr>
            <a:xfrm>
              <a:off x="1412" y="3559"/>
              <a:ext cx="1187" cy="357"/>
              <a:chOff x="4381" y="786"/>
              <a:chExt cx="1108" cy="357"/>
            </a:xfrm>
          </p:grpSpPr>
          <p:sp>
            <p:nvSpPr>
              <p:cNvPr id="2783" name="Google Shape;2783;p44"/>
              <p:cNvSpPr/>
              <p:nvPr/>
            </p:nvSpPr>
            <p:spPr>
              <a:xfrm>
                <a:off x="4385" y="830"/>
                <a:ext cx="1104" cy="25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4" name="Google Shape;2784;p44"/>
              <p:cNvSpPr txBox="1"/>
              <p:nvPr/>
            </p:nvSpPr>
            <p:spPr>
              <a:xfrm>
                <a:off x="4381" y="813"/>
                <a:ext cx="1045"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S: 138.76.29.7, 5001</a:t>
                </a:r>
                <a:endParaRPr/>
              </a:p>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D: 128.119.40.186, 80</a:t>
                </a:r>
                <a:endParaRPr/>
              </a:p>
            </p:txBody>
          </p:sp>
          <p:grpSp>
            <p:nvGrpSpPr>
              <p:cNvPr id="2785" name="Google Shape;2785;p44"/>
              <p:cNvGrpSpPr/>
              <p:nvPr/>
            </p:nvGrpSpPr>
            <p:grpSpPr>
              <a:xfrm>
                <a:off x="5394" y="786"/>
                <a:ext cx="49" cy="99"/>
                <a:chOff x="5508" y="1599"/>
                <a:chExt cx="49" cy="99"/>
              </a:xfrm>
            </p:grpSpPr>
            <p:sp>
              <p:nvSpPr>
                <p:cNvPr id="2786" name="Google Shape;2786;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87" name="Google Shape;2787;p44"/>
                <p:cNvCxnSpPr/>
                <p:nvPr/>
              </p:nvCxnSpPr>
              <p:spPr>
                <a:xfrm flipH="1">
                  <a:off x="5512" y="1608"/>
                  <a:ext cx="21" cy="68"/>
                </a:xfrm>
                <a:prstGeom prst="straightConnector1">
                  <a:avLst/>
                </a:prstGeom>
                <a:noFill/>
                <a:ln w="9525" cap="flat" cmpd="sng">
                  <a:solidFill>
                    <a:srgbClr val="000000"/>
                  </a:solidFill>
                  <a:prstDash val="solid"/>
                  <a:round/>
                  <a:headEnd type="none" w="med" len="med"/>
                  <a:tailEnd type="none" w="med" len="med"/>
                </a:ln>
              </p:spPr>
            </p:cxnSp>
            <p:cxnSp>
              <p:nvCxnSpPr>
                <p:cNvPr id="2788" name="Google Shape;2788;p44"/>
                <p:cNvCxnSpPr/>
                <p:nvPr/>
              </p:nvCxnSpPr>
              <p:spPr>
                <a:xfrm flipH="1">
                  <a:off x="5536" y="1620"/>
                  <a:ext cx="21" cy="68"/>
                </a:xfrm>
                <a:prstGeom prst="straightConnector1">
                  <a:avLst/>
                </a:prstGeom>
                <a:noFill/>
                <a:ln w="9525" cap="flat" cmpd="sng">
                  <a:solidFill>
                    <a:srgbClr val="000000"/>
                  </a:solidFill>
                  <a:prstDash val="solid"/>
                  <a:round/>
                  <a:headEnd type="none" w="med" len="med"/>
                  <a:tailEnd type="none" w="med" len="med"/>
                </a:ln>
              </p:spPr>
            </p:cxnSp>
          </p:grpSp>
          <p:grpSp>
            <p:nvGrpSpPr>
              <p:cNvPr id="2789" name="Google Shape;2789;p44"/>
              <p:cNvGrpSpPr/>
              <p:nvPr/>
            </p:nvGrpSpPr>
            <p:grpSpPr>
              <a:xfrm>
                <a:off x="5382" y="1044"/>
                <a:ext cx="49" cy="99"/>
                <a:chOff x="5508" y="1599"/>
                <a:chExt cx="49" cy="99"/>
              </a:xfrm>
            </p:grpSpPr>
            <p:sp>
              <p:nvSpPr>
                <p:cNvPr id="2790" name="Google Shape;2790;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91" name="Google Shape;2791;p44"/>
                <p:cNvCxnSpPr/>
                <p:nvPr/>
              </p:nvCxnSpPr>
              <p:spPr>
                <a:xfrm flipH="1">
                  <a:off x="5510" y="1608"/>
                  <a:ext cx="21" cy="68"/>
                </a:xfrm>
                <a:prstGeom prst="straightConnector1">
                  <a:avLst/>
                </a:prstGeom>
                <a:noFill/>
                <a:ln w="9525" cap="flat" cmpd="sng">
                  <a:solidFill>
                    <a:srgbClr val="000000"/>
                  </a:solidFill>
                  <a:prstDash val="solid"/>
                  <a:round/>
                  <a:headEnd type="none" w="med" len="med"/>
                  <a:tailEnd type="none" w="med" len="med"/>
                </a:ln>
              </p:spPr>
            </p:cxnSp>
            <p:cxnSp>
              <p:nvCxnSpPr>
                <p:cNvPr id="2792" name="Google Shape;2792;p44"/>
                <p:cNvCxnSpPr/>
                <p:nvPr/>
              </p:nvCxnSpPr>
              <p:spPr>
                <a:xfrm flipH="1">
                  <a:off x="5536" y="1620"/>
                  <a:ext cx="21" cy="68"/>
                </a:xfrm>
                <a:prstGeom prst="straightConnector1">
                  <a:avLst/>
                </a:prstGeom>
                <a:noFill/>
                <a:ln w="9525" cap="flat" cmpd="sng">
                  <a:solidFill>
                    <a:srgbClr val="000000"/>
                  </a:solidFill>
                  <a:prstDash val="solid"/>
                  <a:round/>
                  <a:headEnd type="none" w="med" len="med"/>
                  <a:tailEnd type="none" w="med" len="med"/>
                </a:ln>
              </p:spPr>
            </p:cxnSp>
          </p:grpSp>
        </p:grpSp>
        <p:cxnSp>
          <p:nvCxnSpPr>
            <p:cNvPr id="2793" name="Google Shape;2793;p44"/>
            <p:cNvCxnSpPr/>
            <p:nvPr/>
          </p:nvCxnSpPr>
          <p:spPr>
            <a:xfrm rot="10800000">
              <a:off x="1026" y="3729"/>
              <a:ext cx="376" cy="0"/>
            </a:xfrm>
            <a:prstGeom prst="straightConnector1">
              <a:avLst/>
            </a:prstGeom>
            <a:noFill/>
            <a:ln w="19050" cap="flat" cmpd="sng">
              <a:solidFill>
                <a:srgbClr val="000000"/>
              </a:solidFill>
              <a:prstDash val="solid"/>
              <a:round/>
              <a:headEnd type="none" w="med" len="med"/>
              <a:tailEnd type="triangle" w="med" len="med"/>
            </a:ln>
          </p:spPr>
        </p:cxnSp>
        <p:grpSp>
          <p:nvGrpSpPr>
            <p:cNvPr id="2794" name="Google Shape;2794;p44"/>
            <p:cNvGrpSpPr/>
            <p:nvPr/>
          </p:nvGrpSpPr>
          <p:grpSpPr>
            <a:xfrm>
              <a:off x="1143" y="3613"/>
              <a:ext cx="218" cy="231"/>
              <a:chOff x="5140" y="400"/>
              <a:chExt cx="218" cy="231"/>
            </a:xfrm>
          </p:grpSpPr>
          <p:sp>
            <p:nvSpPr>
              <p:cNvPr id="2795" name="Google Shape;2795;p44"/>
              <p:cNvSpPr/>
              <p:nvPr/>
            </p:nvSpPr>
            <p:spPr>
              <a:xfrm>
                <a:off x="5140" y="410"/>
                <a:ext cx="218" cy="218"/>
              </a:xfrm>
              <a:prstGeom prst="ellipse">
                <a:avLst/>
              </a:prstGeom>
              <a:solidFill>
                <a:srgbClr val="FFFFFF"/>
              </a:solid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6" name="Google Shape;2796;p44"/>
              <p:cNvSpPr txBox="1"/>
              <p:nvPr/>
            </p:nvSpPr>
            <p:spPr>
              <a:xfrm>
                <a:off x="5154" y="400"/>
                <a:ext cx="19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2</a:t>
                </a:r>
                <a:endParaRPr/>
              </a:p>
            </p:txBody>
          </p:sp>
        </p:grpSp>
      </p:grpSp>
      <p:grpSp>
        <p:nvGrpSpPr>
          <p:cNvPr id="2797" name="Google Shape;2797;p44"/>
          <p:cNvGrpSpPr/>
          <p:nvPr/>
        </p:nvGrpSpPr>
        <p:grpSpPr>
          <a:xfrm>
            <a:off x="570534" y="1870421"/>
            <a:ext cx="6465888" cy="2052637"/>
            <a:chOff x="-826" y="1306"/>
            <a:chExt cx="4073" cy="1293"/>
          </a:xfrm>
        </p:grpSpPr>
        <p:sp>
          <p:nvSpPr>
            <p:cNvPr id="2798" name="Google Shape;2798;p44"/>
            <p:cNvSpPr txBox="1"/>
            <p:nvPr/>
          </p:nvSpPr>
          <p:spPr>
            <a:xfrm>
              <a:off x="-826" y="1306"/>
              <a:ext cx="1986" cy="884"/>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Calibri"/>
                <a:buNone/>
              </a:pPr>
              <a:r>
                <a:rPr lang="en-US" sz="2000" b="1" i="1" u="none" strike="noStrike" cap="none">
                  <a:solidFill>
                    <a:srgbClr val="CC0000"/>
                  </a:solidFill>
                  <a:latin typeface="Calibri"/>
                  <a:ea typeface="Calibri"/>
                  <a:cs typeface="Calibri"/>
                  <a:sym typeface="Calibri"/>
                </a:rPr>
                <a:t>2:</a:t>
              </a:r>
              <a:r>
                <a:rPr lang="en-US" sz="2000" b="0" i="0" u="none" strike="noStrike" cap="none">
                  <a:solidFill>
                    <a:srgbClr val="FF0000"/>
                  </a:solidFill>
                  <a:latin typeface="Calibri"/>
                  <a:ea typeface="Calibri"/>
                  <a:cs typeface="Calibri"/>
                  <a:sym typeface="Calibri"/>
                </a:rPr>
                <a:t> </a:t>
              </a:r>
              <a:r>
                <a:rPr lang="en-US" sz="2000" b="0" i="0" u="none" strike="noStrike" cap="none">
                  <a:solidFill>
                    <a:srgbClr val="000099"/>
                  </a:solidFill>
                  <a:latin typeface="Calibri"/>
                  <a:ea typeface="Calibri"/>
                  <a:cs typeface="Calibri"/>
                  <a:sym typeface="Calibri"/>
                </a:rPr>
                <a:t>NAT router changes datagram source address from 10.0.0.1, 3345 to 138.76.29.7, 5001,</a:t>
              </a:r>
              <a:endParaRPr/>
            </a:p>
            <a:p>
              <a:pPr marL="0" marR="0" lvl="0" indent="0" algn="l" rtl="0">
                <a:lnSpc>
                  <a:spcPct val="85000"/>
                </a:lnSpc>
                <a:spcBef>
                  <a:spcPts val="0"/>
                </a:spcBef>
                <a:spcAft>
                  <a:spcPts val="0"/>
                </a:spcAft>
                <a:buClr>
                  <a:srgbClr val="000099"/>
                </a:buClr>
                <a:buSzPts val="2000"/>
                <a:buFont typeface="Calibri"/>
                <a:buNone/>
              </a:pPr>
              <a:r>
                <a:rPr lang="en-US" sz="2000" b="0" i="0" u="none" strike="noStrike" cap="none">
                  <a:solidFill>
                    <a:srgbClr val="000099"/>
                  </a:solidFill>
                  <a:latin typeface="Calibri"/>
                  <a:ea typeface="Calibri"/>
                  <a:cs typeface="Calibri"/>
                  <a:sym typeface="Calibri"/>
                </a:rPr>
                <a:t>updates table</a:t>
              </a:r>
              <a:endParaRPr sz="1800" b="0" i="0" u="none" strike="noStrike" cap="none">
                <a:solidFill>
                  <a:srgbClr val="000099"/>
                </a:solidFill>
                <a:latin typeface="Calibri"/>
                <a:ea typeface="Calibri"/>
                <a:cs typeface="Calibri"/>
                <a:sym typeface="Calibri"/>
              </a:endParaRPr>
            </a:p>
          </p:txBody>
        </p:sp>
        <p:cxnSp>
          <p:nvCxnSpPr>
            <p:cNvPr id="2799" name="Google Shape;2799;p44"/>
            <p:cNvCxnSpPr/>
            <p:nvPr/>
          </p:nvCxnSpPr>
          <p:spPr>
            <a:xfrm>
              <a:off x="1285" y="2243"/>
              <a:ext cx="147" cy="356"/>
            </a:xfrm>
            <a:prstGeom prst="straightConnector1">
              <a:avLst/>
            </a:prstGeom>
            <a:noFill/>
            <a:ln w="12700" cap="flat" cmpd="sng">
              <a:solidFill>
                <a:srgbClr val="CC0000"/>
              </a:solidFill>
              <a:prstDash val="solid"/>
              <a:round/>
              <a:headEnd type="none" w="med" len="med"/>
              <a:tailEnd type="none" w="med" len="med"/>
            </a:ln>
          </p:spPr>
        </p:cxnSp>
        <p:cxnSp>
          <p:nvCxnSpPr>
            <p:cNvPr id="2800" name="Google Shape;2800;p44"/>
            <p:cNvCxnSpPr/>
            <p:nvPr/>
          </p:nvCxnSpPr>
          <p:spPr>
            <a:xfrm rot="10800000" flipH="1">
              <a:off x="1275" y="1788"/>
              <a:ext cx="663" cy="455"/>
            </a:xfrm>
            <a:prstGeom prst="straightConnector1">
              <a:avLst/>
            </a:prstGeom>
            <a:noFill/>
            <a:ln w="12700" cap="flat" cmpd="sng">
              <a:solidFill>
                <a:srgbClr val="CC0000"/>
              </a:solidFill>
              <a:prstDash val="solid"/>
              <a:round/>
              <a:headEnd type="none" w="med" len="med"/>
              <a:tailEnd type="none" w="med" len="med"/>
            </a:ln>
          </p:spPr>
        </p:cxnSp>
        <p:cxnSp>
          <p:nvCxnSpPr>
            <p:cNvPr id="2801" name="Google Shape;2801;p44"/>
            <p:cNvCxnSpPr/>
            <p:nvPr/>
          </p:nvCxnSpPr>
          <p:spPr>
            <a:xfrm rot="10800000" flipH="1">
              <a:off x="1275" y="1751"/>
              <a:ext cx="1972" cy="491"/>
            </a:xfrm>
            <a:prstGeom prst="straightConnector1">
              <a:avLst/>
            </a:prstGeom>
            <a:noFill/>
            <a:ln w="12700" cap="flat" cmpd="sng">
              <a:solidFill>
                <a:srgbClr val="CC0000"/>
              </a:solidFill>
              <a:prstDash val="solid"/>
              <a:round/>
              <a:headEnd type="none" w="med" len="med"/>
              <a:tailEnd type="none" w="med" len="med"/>
            </a:ln>
          </p:spPr>
        </p:cxnSp>
      </p:grpSp>
      <p:grpSp>
        <p:nvGrpSpPr>
          <p:cNvPr id="2802" name="Google Shape;2802;p44"/>
          <p:cNvGrpSpPr/>
          <p:nvPr/>
        </p:nvGrpSpPr>
        <p:grpSpPr>
          <a:xfrm>
            <a:off x="3242297" y="4880321"/>
            <a:ext cx="2471737" cy="703262"/>
            <a:chOff x="1163" y="3752"/>
            <a:chExt cx="1557" cy="443"/>
          </a:xfrm>
        </p:grpSpPr>
        <p:sp>
          <p:nvSpPr>
            <p:cNvPr id="2803" name="Google Shape;2803;p44"/>
            <p:cNvSpPr/>
            <p:nvPr/>
          </p:nvSpPr>
          <p:spPr>
            <a:xfrm>
              <a:off x="1163" y="3796"/>
              <a:ext cx="1183" cy="25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4" name="Google Shape;2804;p44"/>
            <p:cNvSpPr txBox="1"/>
            <p:nvPr/>
          </p:nvSpPr>
          <p:spPr>
            <a:xfrm>
              <a:off x="1281" y="3788"/>
              <a:ext cx="1120" cy="4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S: 128.119.40.186, 80 </a:t>
              </a:r>
              <a:endParaRPr/>
            </a:p>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D: 138.76.29.7, 5001</a:t>
              </a:r>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Calibri"/>
                <a:ea typeface="Calibri"/>
                <a:cs typeface="Calibri"/>
                <a:sym typeface="Calibri"/>
              </a:endParaRPr>
            </a:p>
          </p:txBody>
        </p:sp>
        <p:grpSp>
          <p:nvGrpSpPr>
            <p:cNvPr id="2805" name="Google Shape;2805;p44"/>
            <p:cNvGrpSpPr/>
            <p:nvPr/>
          </p:nvGrpSpPr>
          <p:grpSpPr>
            <a:xfrm>
              <a:off x="1214" y="3752"/>
              <a:ext cx="52" cy="99"/>
              <a:chOff x="5508" y="1599"/>
              <a:chExt cx="48" cy="99"/>
            </a:xfrm>
          </p:grpSpPr>
          <p:sp>
            <p:nvSpPr>
              <p:cNvPr id="2806" name="Google Shape;2806;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807" name="Google Shape;2807;p44"/>
              <p:cNvCxnSpPr/>
              <p:nvPr/>
            </p:nvCxnSpPr>
            <p:spPr>
              <a:xfrm flipH="1">
                <a:off x="5512" y="1608"/>
                <a:ext cx="20" cy="68"/>
              </a:xfrm>
              <a:prstGeom prst="straightConnector1">
                <a:avLst/>
              </a:prstGeom>
              <a:noFill/>
              <a:ln w="9525" cap="flat" cmpd="sng">
                <a:solidFill>
                  <a:srgbClr val="000000"/>
                </a:solidFill>
                <a:prstDash val="solid"/>
                <a:round/>
                <a:headEnd type="none" w="med" len="med"/>
                <a:tailEnd type="none" w="med" len="med"/>
              </a:ln>
            </p:spPr>
          </p:cxnSp>
          <p:cxnSp>
            <p:nvCxnSpPr>
              <p:cNvPr id="2808" name="Google Shape;2808;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grpSp>
          <p:nvGrpSpPr>
            <p:cNvPr id="2809" name="Google Shape;2809;p44"/>
            <p:cNvGrpSpPr/>
            <p:nvPr/>
          </p:nvGrpSpPr>
          <p:grpSpPr>
            <a:xfrm>
              <a:off x="1193" y="3984"/>
              <a:ext cx="52" cy="99"/>
              <a:chOff x="5508" y="1599"/>
              <a:chExt cx="48" cy="99"/>
            </a:xfrm>
          </p:grpSpPr>
          <p:sp>
            <p:nvSpPr>
              <p:cNvPr id="2810" name="Google Shape;2810;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811" name="Google Shape;2811;p44"/>
              <p:cNvCxnSpPr/>
              <p:nvPr/>
            </p:nvCxnSpPr>
            <p:spPr>
              <a:xfrm flipH="1">
                <a:off x="5512" y="1608"/>
                <a:ext cx="20" cy="68"/>
              </a:xfrm>
              <a:prstGeom prst="straightConnector1">
                <a:avLst/>
              </a:prstGeom>
              <a:noFill/>
              <a:ln w="9525" cap="flat" cmpd="sng">
                <a:solidFill>
                  <a:srgbClr val="000000"/>
                </a:solidFill>
                <a:prstDash val="solid"/>
                <a:round/>
                <a:headEnd type="none" w="med" len="med"/>
                <a:tailEnd type="none" w="med" len="med"/>
              </a:ln>
            </p:spPr>
          </p:cxnSp>
          <p:cxnSp>
            <p:nvCxnSpPr>
              <p:cNvPr id="2812" name="Google Shape;2812;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cxnSp>
          <p:nvCxnSpPr>
            <p:cNvPr id="2813" name="Google Shape;2813;p44"/>
            <p:cNvCxnSpPr/>
            <p:nvPr/>
          </p:nvCxnSpPr>
          <p:spPr>
            <a:xfrm rot="10800000">
              <a:off x="2344" y="3931"/>
              <a:ext cx="376" cy="0"/>
            </a:xfrm>
            <a:prstGeom prst="straightConnector1">
              <a:avLst/>
            </a:prstGeom>
            <a:noFill/>
            <a:ln w="19050" cap="flat" cmpd="sng">
              <a:solidFill>
                <a:srgbClr val="000000"/>
              </a:solidFill>
              <a:prstDash val="solid"/>
              <a:round/>
              <a:headEnd type="triangle" w="med" len="med"/>
              <a:tailEnd type="none" w="med" len="med"/>
            </a:ln>
          </p:spPr>
        </p:cxnSp>
        <p:grpSp>
          <p:nvGrpSpPr>
            <p:cNvPr id="2814" name="Google Shape;2814;p44"/>
            <p:cNvGrpSpPr/>
            <p:nvPr/>
          </p:nvGrpSpPr>
          <p:grpSpPr>
            <a:xfrm>
              <a:off x="2409" y="3815"/>
              <a:ext cx="218" cy="231"/>
              <a:chOff x="5140" y="400"/>
              <a:chExt cx="218" cy="231"/>
            </a:xfrm>
          </p:grpSpPr>
          <p:sp>
            <p:nvSpPr>
              <p:cNvPr id="2815" name="Google Shape;2815;p44"/>
              <p:cNvSpPr/>
              <p:nvPr/>
            </p:nvSpPr>
            <p:spPr>
              <a:xfrm>
                <a:off x="5140" y="410"/>
                <a:ext cx="218" cy="218"/>
              </a:xfrm>
              <a:prstGeom prst="ellipse">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6" name="Google Shape;2816;p44"/>
              <p:cNvSpPr txBox="1"/>
              <p:nvPr/>
            </p:nvSpPr>
            <p:spPr>
              <a:xfrm>
                <a:off x="5154" y="400"/>
                <a:ext cx="19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3</a:t>
                </a:r>
                <a:endParaRPr/>
              </a:p>
            </p:txBody>
          </p:sp>
        </p:grpSp>
      </p:grpSp>
      <p:sp>
        <p:nvSpPr>
          <p:cNvPr id="2817" name="Google Shape;2817;p44"/>
          <p:cNvSpPr txBox="1"/>
          <p:nvPr/>
        </p:nvSpPr>
        <p:spPr>
          <a:xfrm>
            <a:off x="3146424" y="5435532"/>
            <a:ext cx="3559175" cy="617861"/>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Calibri"/>
              <a:buNone/>
            </a:pPr>
            <a:r>
              <a:rPr lang="en-US" sz="2000" b="1" i="1" u="none" strike="noStrike" cap="none">
                <a:solidFill>
                  <a:srgbClr val="CC0000"/>
                </a:solidFill>
                <a:latin typeface="Calibri"/>
                <a:ea typeface="Calibri"/>
                <a:cs typeface="Calibri"/>
                <a:sym typeface="Calibri"/>
              </a:rPr>
              <a:t>3:</a:t>
            </a:r>
            <a:r>
              <a:rPr lang="en-US" sz="2000" b="0" i="0" u="none" strike="noStrike" cap="none">
                <a:solidFill>
                  <a:srgbClr val="FF0000"/>
                </a:solidFill>
                <a:latin typeface="Calibri"/>
                <a:ea typeface="Calibri"/>
                <a:cs typeface="Calibri"/>
                <a:sym typeface="Calibri"/>
              </a:rPr>
              <a:t> </a:t>
            </a:r>
            <a:r>
              <a:rPr lang="en-US" sz="2000" b="0" i="0" u="none" strike="noStrike" cap="none">
                <a:solidFill>
                  <a:srgbClr val="000099"/>
                </a:solidFill>
                <a:latin typeface="Calibri"/>
                <a:ea typeface="Calibri"/>
                <a:cs typeface="Calibri"/>
                <a:sym typeface="Calibri"/>
              </a:rPr>
              <a:t>reply arrives, destination address: 138.76.29.7, 5001</a:t>
            </a:r>
            <a:endParaRPr/>
          </a:p>
        </p:txBody>
      </p:sp>
      <p:sp>
        <p:nvSpPr>
          <p:cNvPr id="2818" name="Google Shape;2818;p44"/>
          <p:cNvSpPr txBox="1"/>
          <p:nvPr/>
        </p:nvSpPr>
        <p:spPr>
          <a:xfrm>
            <a:off x="9442128" y="3445831"/>
            <a:ext cx="85953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10.0.0.1</a:t>
            </a:r>
            <a:endParaRPr/>
          </a:p>
        </p:txBody>
      </p:sp>
      <p:sp>
        <p:nvSpPr>
          <p:cNvPr id="2819" name="Google Shape;2819;p44"/>
          <p:cNvSpPr txBox="1"/>
          <p:nvPr/>
        </p:nvSpPr>
        <p:spPr>
          <a:xfrm>
            <a:off x="9387377" y="4139110"/>
            <a:ext cx="85953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10.0.0.2</a:t>
            </a:r>
            <a:endParaRPr/>
          </a:p>
        </p:txBody>
      </p:sp>
      <p:sp>
        <p:nvSpPr>
          <p:cNvPr id="2820" name="Google Shape;2820;p44"/>
          <p:cNvSpPr txBox="1"/>
          <p:nvPr/>
        </p:nvSpPr>
        <p:spPr>
          <a:xfrm>
            <a:off x="9361024" y="4861740"/>
            <a:ext cx="85953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10.0.0.3</a:t>
            </a:r>
            <a:endParaRPr/>
          </a:p>
        </p:txBody>
      </p:sp>
      <p:grpSp>
        <p:nvGrpSpPr>
          <p:cNvPr id="2821" name="Google Shape;2821;p44"/>
          <p:cNvGrpSpPr/>
          <p:nvPr/>
        </p:nvGrpSpPr>
        <p:grpSpPr>
          <a:xfrm flipH="1">
            <a:off x="10194143" y="3285987"/>
            <a:ext cx="641350" cy="558800"/>
            <a:chOff x="-44" y="1473"/>
            <a:chExt cx="981" cy="1105"/>
          </a:xfrm>
        </p:grpSpPr>
        <p:pic>
          <p:nvPicPr>
            <p:cNvPr id="2822" name="Google Shape;2822;p44"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823" name="Google Shape;2823;p4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824" name="Google Shape;2824;p44"/>
          <p:cNvGrpSpPr/>
          <p:nvPr/>
        </p:nvGrpSpPr>
        <p:grpSpPr>
          <a:xfrm flipH="1">
            <a:off x="10120943" y="3976903"/>
            <a:ext cx="641350" cy="558800"/>
            <a:chOff x="-44" y="1473"/>
            <a:chExt cx="981" cy="1105"/>
          </a:xfrm>
        </p:grpSpPr>
        <p:pic>
          <p:nvPicPr>
            <p:cNvPr id="2825" name="Google Shape;2825;p44"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826" name="Google Shape;2826;p4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827" name="Google Shape;2827;p44"/>
          <p:cNvGrpSpPr/>
          <p:nvPr/>
        </p:nvGrpSpPr>
        <p:grpSpPr>
          <a:xfrm flipH="1">
            <a:off x="10140169" y="4685809"/>
            <a:ext cx="641350" cy="558800"/>
            <a:chOff x="-44" y="1473"/>
            <a:chExt cx="981" cy="1105"/>
          </a:xfrm>
        </p:grpSpPr>
        <p:pic>
          <p:nvPicPr>
            <p:cNvPr id="2828" name="Google Shape;2828;p44"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829" name="Google Shape;2829;p4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2830" name="Google Shape;2830;p44"/>
          <p:cNvCxnSpPr/>
          <p:nvPr/>
        </p:nvCxnSpPr>
        <p:spPr>
          <a:xfrm>
            <a:off x="9963568" y="3732745"/>
            <a:ext cx="293511" cy="0"/>
          </a:xfrm>
          <a:prstGeom prst="straightConnector1">
            <a:avLst/>
          </a:prstGeom>
          <a:noFill/>
          <a:ln w="19050" cap="flat" cmpd="sng">
            <a:solidFill>
              <a:schemeClr val="dk1"/>
            </a:solidFill>
            <a:prstDash val="solid"/>
            <a:miter lim="800000"/>
            <a:headEnd type="none" w="sm" len="sm"/>
            <a:tailEnd type="none" w="sm" len="sm"/>
          </a:ln>
        </p:spPr>
      </p:cxnSp>
      <p:cxnSp>
        <p:nvCxnSpPr>
          <p:cNvPr id="2831" name="Google Shape;2831;p44"/>
          <p:cNvCxnSpPr/>
          <p:nvPr/>
        </p:nvCxnSpPr>
        <p:spPr>
          <a:xfrm>
            <a:off x="9891178" y="4418545"/>
            <a:ext cx="293511" cy="0"/>
          </a:xfrm>
          <a:prstGeom prst="straightConnector1">
            <a:avLst/>
          </a:prstGeom>
          <a:noFill/>
          <a:ln w="19050" cap="flat" cmpd="sng">
            <a:solidFill>
              <a:schemeClr val="dk1"/>
            </a:solidFill>
            <a:prstDash val="solid"/>
            <a:miter lim="800000"/>
            <a:headEnd type="none" w="sm" len="sm"/>
            <a:tailEnd type="none" w="sm" len="sm"/>
          </a:ln>
        </p:spPr>
      </p:cxnSp>
      <p:cxnSp>
        <p:nvCxnSpPr>
          <p:cNvPr id="2832" name="Google Shape;2832;p44"/>
          <p:cNvCxnSpPr/>
          <p:nvPr/>
        </p:nvCxnSpPr>
        <p:spPr>
          <a:xfrm>
            <a:off x="9910228" y="5134825"/>
            <a:ext cx="293511" cy="0"/>
          </a:xfrm>
          <a:prstGeom prst="straightConnector1">
            <a:avLst/>
          </a:prstGeom>
          <a:noFill/>
          <a:ln w="19050" cap="flat" cmpd="sng">
            <a:solidFill>
              <a:schemeClr val="dk1"/>
            </a:solidFill>
            <a:prstDash val="solid"/>
            <a:miter lim="800000"/>
            <a:headEnd type="none" w="sm" len="sm"/>
            <a:tailEnd type="none" w="sm" len="sm"/>
          </a:ln>
        </p:spPr>
      </p:cxnSp>
      <p:grpSp>
        <p:nvGrpSpPr>
          <p:cNvPr id="2833" name="Google Shape;2833;p44"/>
          <p:cNvGrpSpPr/>
          <p:nvPr/>
        </p:nvGrpSpPr>
        <p:grpSpPr>
          <a:xfrm>
            <a:off x="3937552" y="4333461"/>
            <a:ext cx="3034748" cy="304800"/>
            <a:chOff x="2454675" y="2927412"/>
            <a:chExt cx="4705166" cy="431082"/>
          </a:xfrm>
        </p:grpSpPr>
        <p:cxnSp>
          <p:nvCxnSpPr>
            <p:cNvPr id="2834" name="Google Shape;2834;p44"/>
            <p:cNvCxnSpPr/>
            <p:nvPr/>
          </p:nvCxnSpPr>
          <p:spPr>
            <a:xfrm>
              <a:off x="2454675" y="3124940"/>
              <a:ext cx="4705166" cy="0"/>
            </a:xfrm>
            <a:prstGeom prst="straightConnector1">
              <a:avLst/>
            </a:prstGeom>
            <a:noFill/>
            <a:ln w="25400" cap="flat" cmpd="sng">
              <a:solidFill>
                <a:schemeClr val="dk1"/>
              </a:solidFill>
              <a:prstDash val="solid"/>
              <a:miter lim="800000"/>
              <a:headEnd type="none" w="sm" len="sm"/>
              <a:tailEnd type="none" w="sm" len="sm"/>
            </a:ln>
          </p:spPr>
        </p:cxnSp>
        <p:grpSp>
          <p:nvGrpSpPr>
            <p:cNvPr id="2835" name="Google Shape;2835;p44"/>
            <p:cNvGrpSpPr/>
            <p:nvPr/>
          </p:nvGrpSpPr>
          <p:grpSpPr>
            <a:xfrm>
              <a:off x="5427861" y="2927412"/>
              <a:ext cx="1040553" cy="431082"/>
              <a:chOff x="7493876" y="2774731"/>
              <a:chExt cx="1481958" cy="894622"/>
            </a:xfrm>
          </p:grpSpPr>
          <p:sp>
            <p:nvSpPr>
              <p:cNvPr id="2836" name="Google Shape;2836;p44"/>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837" name="Google Shape;2837;p44"/>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838" name="Google Shape;2838;p44"/>
              <p:cNvGrpSpPr/>
              <p:nvPr/>
            </p:nvGrpSpPr>
            <p:grpSpPr>
              <a:xfrm>
                <a:off x="7713663" y="2848339"/>
                <a:ext cx="1042107" cy="425543"/>
                <a:chOff x="7786941" y="2884917"/>
                <a:chExt cx="897649" cy="353919"/>
              </a:xfrm>
            </p:grpSpPr>
            <p:sp>
              <p:nvSpPr>
                <p:cNvPr id="2839" name="Google Shape;2839;p44"/>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40" name="Google Shape;2840;p44"/>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41" name="Google Shape;2841;p44"/>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42" name="Google Shape;2842;p44"/>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cxnSp>
        <p:nvCxnSpPr>
          <p:cNvPr id="2843" name="Google Shape;2843;p44"/>
          <p:cNvCxnSpPr/>
          <p:nvPr/>
        </p:nvCxnSpPr>
        <p:spPr>
          <a:xfrm rot="10800000">
            <a:off x="5701553" y="4503542"/>
            <a:ext cx="0" cy="273831"/>
          </a:xfrm>
          <a:prstGeom prst="straightConnector1">
            <a:avLst/>
          </a:prstGeom>
          <a:noFill/>
          <a:ln w="19050" cap="flat" cmpd="sng">
            <a:solidFill>
              <a:schemeClr val="dk1"/>
            </a:solidFill>
            <a:prstDash val="solid"/>
            <a:miter lim="800000"/>
            <a:headEnd type="none" w="sm" len="sm"/>
            <a:tailEnd type="triangle" w="med" len="med"/>
          </a:ln>
        </p:spPr>
      </p:cxnSp>
      <p:cxnSp>
        <p:nvCxnSpPr>
          <p:cNvPr id="2844" name="Google Shape;2844;p44"/>
          <p:cNvCxnSpPr/>
          <p:nvPr/>
        </p:nvCxnSpPr>
        <p:spPr>
          <a:xfrm>
            <a:off x="6577649" y="4166958"/>
            <a:ext cx="0" cy="273831"/>
          </a:xfrm>
          <a:prstGeom prst="straightConnector1">
            <a:avLst/>
          </a:prstGeom>
          <a:noFill/>
          <a:ln w="19050" cap="flat" cmpd="sng">
            <a:solidFill>
              <a:schemeClr val="dk1"/>
            </a:solidFill>
            <a:prstDash val="solid"/>
            <a:miter lim="800000"/>
            <a:headEnd type="none" w="sm" len="sm"/>
            <a:tailEnd type="triangle" w="med" len="med"/>
          </a:ln>
        </p:spPr>
      </p:cxnSp>
      <p:sp>
        <p:nvSpPr>
          <p:cNvPr id="2845" name="Google Shape;2845;p4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8"/>
                                        </p:tgtEl>
                                        <p:attrNameLst>
                                          <p:attrName>style.visibility</p:attrName>
                                        </p:attrNameLst>
                                      </p:cBhvr>
                                      <p:to>
                                        <p:strVal val="visible"/>
                                      </p:to>
                                    </p:set>
                                    <p:animEffect transition="in" filter="fade">
                                      <p:cBhvr>
                                        <p:cTn id="7" dur="1000"/>
                                        <p:tgtEl>
                                          <p:spTgt spid="2738"/>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27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81"/>
                                        </p:tgtEl>
                                        <p:attrNameLst>
                                          <p:attrName>style.visibility</p:attrName>
                                        </p:attrNameLst>
                                      </p:cBhvr>
                                      <p:to>
                                        <p:strVal val="visible"/>
                                      </p:to>
                                    </p:set>
                                    <p:animEffect transition="in" filter="fade">
                                      <p:cBhvr>
                                        <p:cTn id="15" dur="1000"/>
                                        <p:tgtEl>
                                          <p:spTgt spid="2781"/>
                                        </p:tgtEl>
                                      </p:cBhvr>
                                    </p:animEffec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2765"/>
                                        </p:tgtEl>
                                        <p:attrNameLst>
                                          <p:attrName>style.visibility</p:attrName>
                                        </p:attrNameLst>
                                      </p:cBhvr>
                                      <p:to>
                                        <p:strVal val="visible"/>
                                      </p:to>
                                    </p:set>
                                  </p:childTnLst>
                                </p:cTn>
                              </p:par>
                            </p:childTnLst>
                          </p:cTn>
                        </p:par>
                        <p:par>
                          <p:cTn id="19" fill="hold">
                            <p:stCondLst>
                              <p:cond delay="1001"/>
                            </p:stCondLst>
                            <p:childTnLst>
                              <p:par>
                                <p:cTn id="20" presetID="1" presetClass="entr" presetSubtype="0" fill="hold" nodeType="afterEffect">
                                  <p:stCondLst>
                                    <p:cond delay="0"/>
                                  </p:stCondLst>
                                  <p:childTnLst>
                                    <p:set>
                                      <p:cBhvr>
                                        <p:cTn id="21" dur="1" fill="hold">
                                          <p:stCondLst>
                                            <p:cond delay="0"/>
                                          </p:stCondLst>
                                        </p:cTn>
                                        <p:tgtEl>
                                          <p:spTgt spid="279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02"/>
                                        </p:tgtEl>
                                        <p:attrNameLst>
                                          <p:attrName>style.visibility</p:attrName>
                                        </p:attrNameLst>
                                      </p:cBhvr>
                                      <p:to>
                                        <p:strVal val="visible"/>
                                      </p:to>
                                    </p:set>
                                    <p:animEffect transition="in" filter="fade">
                                      <p:cBhvr>
                                        <p:cTn id="26" dur="1000"/>
                                        <p:tgtEl>
                                          <p:spTgt spid="2802"/>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28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66"/>
                                        </p:tgtEl>
                                        <p:attrNameLst>
                                          <p:attrName>style.visibility</p:attrName>
                                        </p:attrNameLst>
                                      </p:cBhvr>
                                      <p:to>
                                        <p:strVal val="visible"/>
                                      </p:to>
                                    </p:set>
                                    <p:animEffect transition="in" filter="fade">
                                      <p:cBhvr>
                                        <p:cTn id="34" dur="1000"/>
                                        <p:tgtEl>
                                          <p:spTgt spid="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50"/>
        <p:cNvGrpSpPr/>
        <p:nvPr/>
      </p:nvGrpSpPr>
      <p:grpSpPr>
        <a:xfrm>
          <a:off x="0" y="0"/>
          <a:ext cx="0" cy="0"/>
          <a:chOff x="0" y="0"/>
          <a:chExt cx="0" cy="0"/>
        </a:xfrm>
      </p:grpSpPr>
      <p:sp>
        <p:nvSpPr>
          <p:cNvPr id="2851" name="Google Shape;2851;p45"/>
          <p:cNvSpPr txBox="1"/>
          <p:nvPr/>
        </p:nvSpPr>
        <p:spPr>
          <a:xfrm>
            <a:off x="604425" y="1435933"/>
            <a:ext cx="11097244" cy="5190154"/>
          </a:xfrm>
          <a:prstGeom prst="rect">
            <a:avLst/>
          </a:prstGeom>
          <a:noFill/>
          <a:ln>
            <a:noFill/>
          </a:ln>
        </p:spPr>
        <p:txBody>
          <a:bodyPr spcFirstLastPara="1" wrap="square" lIns="91425" tIns="45700" rIns="91425" bIns="45700" anchor="t" anchorCtr="0">
            <a:normAutofit/>
          </a:bodyPr>
          <a:lstStyle/>
          <a:p>
            <a:pPr marL="471488" marR="0" lvl="0" indent="-341313" algn="l" rtl="0">
              <a:lnSpc>
                <a:spcPct val="10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NAT has been controversial:</a:t>
            </a:r>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routers “should” only process up to layer 3</a:t>
            </a:r>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address “shortage” should be solved by IPv6</a:t>
            </a:r>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violates end-to-end argument </a:t>
            </a:r>
            <a:r>
              <a:rPr lang="en-US" sz="2400" b="0" i="0" u="none" strike="noStrike" cap="none">
                <a:solidFill>
                  <a:srgbClr val="000000"/>
                </a:solidFill>
                <a:latin typeface="Calibri"/>
                <a:ea typeface="Calibri"/>
                <a:cs typeface="Calibri"/>
                <a:sym typeface="Calibri"/>
              </a:rPr>
              <a:t>(port # manipulation by network-layer device)</a:t>
            </a:r>
            <a:endParaRPr sz="2800" b="0" i="0" u="none" strike="noStrike" cap="none">
              <a:solidFill>
                <a:srgbClr val="000000"/>
              </a:solidFill>
              <a:latin typeface="Calibri"/>
              <a:ea typeface="Calibri"/>
              <a:cs typeface="Calibri"/>
              <a:sym typeface="Calibri"/>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NAT traversal: what if client wants to connect to server behind NAT?</a:t>
            </a:r>
            <a:endParaRPr/>
          </a:p>
          <a:p>
            <a:pPr marL="471488" marR="0" lvl="0" indent="-341313" algn="l" rtl="0">
              <a:lnSpc>
                <a:spcPct val="100000"/>
              </a:lnSpc>
              <a:spcBef>
                <a:spcPts val="6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but NAT is here to stay:</a:t>
            </a:r>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extensively used in home and institutional nets, 4G/5G cellular  nets</a:t>
            </a:r>
            <a:endParaRPr/>
          </a:p>
        </p:txBody>
      </p:sp>
      <p:sp>
        <p:nvSpPr>
          <p:cNvPr id="2852" name="Google Shape;2852;p45"/>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2853" name="Google Shape;2853;p4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1">
                                            <p:txEl>
                                              <p:pRg st="0" end="0"/>
                                            </p:txEl>
                                          </p:spTgt>
                                        </p:tgtEl>
                                        <p:attrNameLst>
                                          <p:attrName>style.visibility</p:attrName>
                                        </p:attrNameLst>
                                      </p:cBhvr>
                                      <p:to>
                                        <p:strVal val="visible"/>
                                      </p:to>
                                    </p:set>
                                    <p:animEffect transition="in" filter="fade">
                                      <p:cBhvr>
                                        <p:cTn id="7" dur="500"/>
                                        <p:tgtEl>
                                          <p:spTgt spid="2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1">
                                            <p:txEl>
                                              <p:pRg st="1" end="1"/>
                                            </p:txEl>
                                          </p:spTgt>
                                        </p:tgtEl>
                                        <p:attrNameLst>
                                          <p:attrName>style.visibility</p:attrName>
                                        </p:attrNameLst>
                                      </p:cBhvr>
                                      <p:to>
                                        <p:strVal val="visible"/>
                                      </p:to>
                                    </p:set>
                                    <p:animEffect transition="in" filter="fade">
                                      <p:cBhvr>
                                        <p:cTn id="12" dur="500"/>
                                        <p:tgtEl>
                                          <p:spTgt spid="2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1">
                                            <p:txEl>
                                              <p:pRg st="2" end="2"/>
                                            </p:txEl>
                                          </p:spTgt>
                                        </p:tgtEl>
                                        <p:attrNameLst>
                                          <p:attrName>style.visibility</p:attrName>
                                        </p:attrNameLst>
                                      </p:cBhvr>
                                      <p:to>
                                        <p:strVal val="visible"/>
                                      </p:to>
                                    </p:set>
                                    <p:animEffect transition="in" filter="fade">
                                      <p:cBhvr>
                                        <p:cTn id="17" dur="500"/>
                                        <p:tgtEl>
                                          <p:spTgt spid="2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1">
                                            <p:txEl>
                                              <p:pRg st="3" end="3"/>
                                            </p:txEl>
                                          </p:spTgt>
                                        </p:tgtEl>
                                        <p:attrNameLst>
                                          <p:attrName>style.visibility</p:attrName>
                                        </p:attrNameLst>
                                      </p:cBhvr>
                                      <p:to>
                                        <p:strVal val="visible"/>
                                      </p:to>
                                    </p:set>
                                    <p:animEffect transition="in" filter="fade">
                                      <p:cBhvr>
                                        <p:cTn id="22" dur="500"/>
                                        <p:tgtEl>
                                          <p:spTgt spid="2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51">
                                            <p:txEl>
                                              <p:pRg st="4" end="4"/>
                                            </p:txEl>
                                          </p:spTgt>
                                        </p:tgtEl>
                                        <p:attrNameLst>
                                          <p:attrName>style.visibility</p:attrName>
                                        </p:attrNameLst>
                                      </p:cBhvr>
                                      <p:to>
                                        <p:strVal val="visible"/>
                                      </p:to>
                                    </p:set>
                                    <p:animEffect transition="in" filter="fade">
                                      <p:cBhvr>
                                        <p:cTn id="27" dur="500"/>
                                        <p:tgtEl>
                                          <p:spTgt spid="28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51">
                                            <p:txEl>
                                              <p:pRg st="5" end="5"/>
                                            </p:txEl>
                                          </p:spTgt>
                                        </p:tgtEl>
                                        <p:attrNameLst>
                                          <p:attrName>style.visibility</p:attrName>
                                        </p:attrNameLst>
                                      </p:cBhvr>
                                      <p:to>
                                        <p:strVal val="visible"/>
                                      </p:to>
                                    </p:set>
                                    <p:animEffect transition="in" filter="fade">
                                      <p:cBhvr>
                                        <p:cTn id="32" dur="500"/>
                                        <p:tgtEl>
                                          <p:spTgt spid="28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51">
                                            <p:txEl>
                                              <p:pRg st="6" end="6"/>
                                            </p:txEl>
                                          </p:spTgt>
                                        </p:tgtEl>
                                        <p:attrNameLst>
                                          <p:attrName>style.visibility</p:attrName>
                                        </p:attrNameLst>
                                      </p:cBhvr>
                                      <p:to>
                                        <p:strVal val="visible"/>
                                      </p:to>
                                    </p:set>
                                    <p:animEffect transition="in" filter="fade">
                                      <p:cBhvr>
                                        <p:cTn id="37" dur="500"/>
                                        <p:tgtEl>
                                          <p:spTgt spid="2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sp>
        <p:nvSpPr>
          <p:cNvPr id="2859" name="Google Shape;2859;p46"/>
          <p:cNvSpPr txBox="1"/>
          <p:nvPr/>
        </p:nvSpPr>
        <p:spPr>
          <a:xfrm>
            <a:off x="604425" y="1435933"/>
            <a:ext cx="11097244" cy="5190154"/>
          </a:xfrm>
          <a:prstGeom prst="rect">
            <a:avLst/>
          </a:prstGeom>
          <a:noFill/>
          <a:ln>
            <a:noFill/>
          </a:ln>
        </p:spPr>
        <p:txBody>
          <a:bodyPr spcFirstLastPara="1" wrap="square" lIns="91425" tIns="45700" rIns="91425" bIns="45700" anchor="t" anchorCtr="0">
            <a:normAutofit/>
          </a:bodyPr>
          <a:lstStyle/>
          <a:p>
            <a:pPr marL="471488" marR="0" lvl="0" indent="-341313"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CC0000"/>
                </a:solidFill>
                <a:latin typeface="Calibri"/>
                <a:ea typeface="Calibri"/>
                <a:cs typeface="Calibri"/>
                <a:sym typeface="Calibri"/>
              </a:rPr>
              <a:t>initial motivation:</a:t>
            </a:r>
            <a:r>
              <a:rPr lang="en-US" sz="3200" b="0" i="0" u="none" strike="noStrike" cap="none">
                <a:solidFill>
                  <a:srgbClr val="000000"/>
                </a:solidFill>
                <a:latin typeface="Calibri"/>
                <a:ea typeface="Calibri"/>
                <a:cs typeface="Calibri"/>
                <a:sym typeface="Calibri"/>
              </a:rPr>
              <a:t> 32-bit IPv4 address space would be completely allocated  </a:t>
            </a:r>
            <a:endParaRPr/>
          </a:p>
          <a:p>
            <a:pPr marL="471488" marR="0" lvl="0" indent="-341313" algn="l" rtl="0">
              <a:lnSpc>
                <a:spcPct val="90000"/>
              </a:lnSpc>
              <a:spcBef>
                <a:spcPts val="10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additional motivation:</a:t>
            </a:r>
            <a:endParaRPr/>
          </a:p>
          <a:p>
            <a:pPr marL="695325" marR="0" lvl="1" indent="-231775"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speed processing/forwarding: 40-byte fixed length header</a:t>
            </a:r>
            <a:endParaRPr/>
          </a:p>
          <a:p>
            <a:pPr marL="695325" marR="0" lvl="1" indent="-231775"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enable different network-layer treatment of “flows”</a:t>
            </a:r>
            <a:endParaRPr/>
          </a:p>
          <a:p>
            <a:pPr marL="695325" marR="0" lvl="1" indent="-53975" algn="l" rtl="0">
              <a:lnSpc>
                <a:spcPct val="90000"/>
              </a:lnSpc>
              <a:spcBef>
                <a:spcPts val="500"/>
              </a:spcBef>
              <a:spcAft>
                <a:spcPts val="0"/>
              </a:spcAft>
              <a:buClr>
                <a:srgbClr val="0000A8"/>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860" name="Google Shape;2860;p46"/>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IPv6: motivation</a:t>
            </a:r>
            <a:endParaRPr/>
          </a:p>
        </p:txBody>
      </p:sp>
      <p:sp>
        <p:nvSpPr>
          <p:cNvPr id="2861" name="Google Shape;2861;p4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9">
                                            <p:txEl>
                                              <p:pRg st="0" end="0"/>
                                            </p:txEl>
                                          </p:spTgt>
                                        </p:tgtEl>
                                        <p:attrNameLst>
                                          <p:attrName>style.visibility</p:attrName>
                                        </p:attrNameLst>
                                      </p:cBhvr>
                                      <p:to>
                                        <p:strVal val="visible"/>
                                      </p:to>
                                    </p:set>
                                    <p:animEffect transition="in" filter="fade">
                                      <p:cBhvr>
                                        <p:cTn id="7" dur="500"/>
                                        <p:tgtEl>
                                          <p:spTgt spid="2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9">
                                            <p:txEl>
                                              <p:pRg st="1" end="1"/>
                                            </p:txEl>
                                          </p:spTgt>
                                        </p:tgtEl>
                                        <p:attrNameLst>
                                          <p:attrName>style.visibility</p:attrName>
                                        </p:attrNameLst>
                                      </p:cBhvr>
                                      <p:to>
                                        <p:strVal val="visible"/>
                                      </p:to>
                                    </p:set>
                                    <p:animEffect transition="in" filter="fade">
                                      <p:cBhvr>
                                        <p:cTn id="12" dur="500"/>
                                        <p:tgtEl>
                                          <p:spTgt spid="2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9">
                                            <p:txEl>
                                              <p:pRg st="2" end="2"/>
                                            </p:txEl>
                                          </p:spTgt>
                                        </p:tgtEl>
                                        <p:attrNameLst>
                                          <p:attrName>style.visibility</p:attrName>
                                        </p:attrNameLst>
                                      </p:cBhvr>
                                      <p:to>
                                        <p:strVal val="visible"/>
                                      </p:to>
                                    </p:set>
                                    <p:animEffect transition="in" filter="fade">
                                      <p:cBhvr>
                                        <p:cTn id="17" dur="500"/>
                                        <p:tgtEl>
                                          <p:spTgt spid="28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9">
                                            <p:txEl>
                                              <p:pRg st="3" end="3"/>
                                            </p:txEl>
                                          </p:spTgt>
                                        </p:tgtEl>
                                        <p:attrNameLst>
                                          <p:attrName>style.visibility</p:attrName>
                                        </p:attrNameLst>
                                      </p:cBhvr>
                                      <p:to>
                                        <p:strVal val="visible"/>
                                      </p:to>
                                    </p:set>
                                    <p:animEffect transition="in" filter="fade">
                                      <p:cBhvr>
                                        <p:cTn id="22" dur="500"/>
                                        <p:tgtEl>
                                          <p:spTgt spid="2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59">
                                            <p:txEl>
                                              <p:pRg st="4" end="4"/>
                                            </p:txEl>
                                          </p:spTgt>
                                        </p:tgtEl>
                                        <p:attrNameLst>
                                          <p:attrName>style.visibility</p:attrName>
                                        </p:attrNameLst>
                                      </p:cBhvr>
                                      <p:to>
                                        <p:strVal val="visible"/>
                                      </p:to>
                                    </p:set>
                                    <p:animEffect transition="in" filter="fade">
                                      <p:cBhvr>
                                        <p:cTn id="27" dur="500"/>
                                        <p:tgtEl>
                                          <p:spTgt spid="2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66"/>
        <p:cNvGrpSpPr/>
        <p:nvPr/>
      </p:nvGrpSpPr>
      <p:grpSpPr>
        <a:xfrm>
          <a:off x="0" y="0"/>
          <a:ext cx="0" cy="0"/>
          <a:chOff x="0" y="0"/>
          <a:chExt cx="0" cy="0"/>
        </a:xfrm>
      </p:grpSpPr>
      <p:sp>
        <p:nvSpPr>
          <p:cNvPr id="2867" name="Google Shape;2867;p47"/>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IPv6 datagram format</a:t>
            </a:r>
            <a:endParaRPr/>
          </a:p>
        </p:txBody>
      </p:sp>
      <p:sp>
        <p:nvSpPr>
          <p:cNvPr id="2868" name="Google Shape;2868;p47"/>
          <p:cNvSpPr/>
          <p:nvPr/>
        </p:nvSpPr>
        <p:spPr>
          <a:xfrm>
            <a:off x="3731801" y="2152167"/>
            <a:ext cx="4748212" cy="2817812"/>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2869" name="Google Shape;2869;p47"/>
          <p:cNvCxnSpPr/>
          <p:nvPr/>
        </p:nvCxnSpPr>
        <p:spPr>
          <a:xfrm>
            <a:off x="3733388" y="2461729"/>
            <a:ext cx="4727575" cy="0"/>
          </a:xfrm>
          <a:prstGeom prst="straightConnector1">
            <a:avLst/>
          </a:prstGeom>
          <a:noFill/>
          <a:ln w="19050" cap="flat" cmpd="sng">
            <a:solidFill>
              <a:schemeClr val="dk1"/>
            </a:solidFill>
            <a:prstDash val="solid"/>
            <a:round/>
            <a:headEnd type="none" w="med" len="med"/>
            <a:tailEnd type="none" w="med" len="med"/>
          </a:ln>
        </p:spPr>
      </p:cxnSp>
      <p:cxnSp>
        <p:nvCxnSpPr>
          <p:cNvPr id="2870" name="Google Shape;2870;p47"/>
          <p:cNvCxnSpPr/>
          <p:nvPr/>
        </p:nvCxnSpPr>
        <p:spPr>
          <a:xfrm>
            <a:off x="4384263" y="2161692"/>
            <a:ext cx="0" cy="293687"/>
          </a:xfrm>
          <a:prstGeom prst="straightConnector1">
            <a:avLst/>
          </a:prstGeom>
          <a:noFill/>
          <a:ln w="19050" cap="flat" cmpd="sng">
            <a:solidFill>
              <a:schemeClr val="dk1"/>
            </a:solidFill>
            <a:prstDash val="solid"/>
            <a:round/>
            <a:headEnd type="none" w="med" len="med"/>
            <a:tailEnd type="none" w="med" len="med"/>
          </a:ln>
        </p:spPr>
      </p:cxnSp>
      <p:cxnSp>
        <p:nvCxnSpPr>
          <p:cNvPr id="2871" name="Google Shape;2871;p47"/>
          <p:cNvCxnSpPr/>
          <p:nvPr/>
        </p:nvCxnSpPr>
        <p:spPr>
          <a:xfrm>
            <a:off x="5073238" y="2158517"/>
            <a:ext cx="0" cy="293687"/>
          </a:xfrm>
          <a:prstGeom prst="straightConnector1">
            <a:avLst/>
          </a:prstGeom>
          <a:noFill/>
          <a:ln w="19050" cap="flat" cmpd="sng">
            <a:solidFill>
              <a:schemeClr val="dk1"/>
            </a:solidFill>
            <a:prstDash val="solid"/>
            <a:round/>
            <a:headEnd type="none" w="med" len="med"/>
            <a:tailEnd type="none" w="med" len="med"/>
          </a:ln>
        </p:spPr>
      </p:cxnSp>
      <p:cxnSp>
        <p:nvCxnSpPr>
          <p:cNvPr id="2872" name="Google Shape;2872;p47"/>
          <p:cNvCxnSpPr/>
          <p:nvPr/>
        </p:nvCxnSpPr>
        <p:spPr>
          <a:xfrm>
            <a:off x="6000338" y="2456967"/>
            <a:ext cx="0" cy="293687"/>
          </a:xfrm>
          <a:prstGeom prst="straightConnector1">
            <a:avLst/>
          </a:prstGeom>
          <a:noFill/>
          <a:ln w="19050" cap="flat" cmpd="sng">
            <a:solidFill>
              <a:schemeClr val="dk1"/>
            </a:solidFill>
            <a:prstDash val="solid"/>
            <a:round/>
            <a:headEnd type="none" w="med" len="med"/>
            <a:tailEnd type="none" w="med" len="med"/>
          </a:ln>
        </p:spPr>
      </p:cxnSp>
      <p:cxnSp>
        <p:nvCxnSpPr>
          <p:cNvPr id="2873" name="Google Shape;2873;p47"/>
          <p:cNvCxnSpPr/>
          <p:nvPr/>
        </p:nvCxnSpPr>
        <p:spPr>
          <a:xfrm>
            <a:off x="7146513" y="2460142"/>
            <a:ext cx="0" cy="293687"/>
          </a:xfrm>
          <a:prstGeom prst="straightConnector1">
            <a:avLst/>
          </a:prstGeom>
          <a:noFill/>
          <a:ln w="19050" cap="flat" cmpd="sng">
            <a:solidFill>
              <a:schemeClr val="dk1"/>
            </a:solidFill>
            <a:prstDash val="solid"/>
            <a:round/>
            <a:headEnd type="none" w="med" len="med"/>
            <a:tailEnd type="none" w="med" len="med"/>
          </a:ln>
        </p:spPr>
      </p:cxnSp>
      <p:cxnSp>
        <p:nvCxnSpPr>
          <p:cNvPr id="2874" name="Google Shape;2874;p47"/>
          <p:cNvCxnSpPr/>
          <p:nvPr/>
        </p:nvCxnSpPr>
        <p:spPr>
          <a:xfrm>
            <a:off x="3720688" y="3982554"/>
            <a:ext cx="4760913" cy="0"/>
          </a:xfrm>
          <a:prstGeom prst="straightConnector1">
            <a:avLst/>
          </a:prstGeom>
          <a:noFill/>
          <a:ln w="19050" cap="flat" cmpd="sng">
            <a:solidFill>
              <a:schemeClr val="dk1"/>
            </a:solidFill>
            <a:prstDash val="solid"/>
            <a:round/>
            <a:headEnd type="none" w="med" len="med"/>
            <a:tailEnd type="none" w="med" len="med"/>
          </a:ln>
        </p:spPr>
      </p:cxnSp>
      <p:cxnSp>
        <p:nvCxnSpPr>
          <p:cNvPr id="2875" name="Google Shape;2875;p47"/>
          <p:cNvCxnSpPr/>
          <p:nvPr/>
        </p:nvCxnSpPr>
        <p:spPr>
          <a:xfrm>
            <a:off x="3738151" y="3342792"/>
            <a:ext cx="4760912" cy="0"/>
          </a:xfrm>
          <a:prstGeom prst="straightConnector1">
            <a:avLst/>
          </a:prstGeom>
          <a:noFill/>
          <a:ln w="19050" cap="flat" cmpd="sng">
            <a:solidFill>
              <a:schemeClr val="dk1"/>
            </a:solidFill>
            <a:prstDash val="solid"/>
            <a:round/>
            <a:headEnd type="none" w="med" len="med"/>
            <a:tailEnd type="none" w="med" len="med"/>
          </a:ln>
        </p:spPr>
      </p:cxnSp>
      <p:cxnSp>
        <p:nvCxnSpPr>
          <p:cNvPr id="2876" name="Google Shape;2876;p47"/>
          <p:cNvCxnSpPr/>
          <p:nvPr/>
        </p:nvCxnSpPr>
        <p:spPr>
          <a:xfrm>
            <a:off x="3723863" y="2760179"/>
            <a:ext cx="4760913" cy="0"/>
          </a:xfrm>
          <a:prstGeom prst="straightConnector1">
            <a:avLst/>
          </a:prstGeom>
          <a:noFill/>
          <a:ln w="19050" cap="flat" cmpd="sng">
            <a:solidFill>
              <a:schemeClr val="dk1"/>
            </a:solidFill>
            <a:prstDash val="solid"/>
            <a:round/>
            <a:headEnd type="none" w="med" len="med"/>
            <a:tailEnd type="none" w="med" len="med"/>
          </a:ln>
        </p:spPr>
      </p:cxnSp>
      <p:sp>
        <p:nvSpPr>
          <p:cNvPr id="2877" name="Google Shape;2877;p47"/>
          <p:cNvSpPr txBox="1"/>
          <p:nvPr/>
        </p:nvSpPr>
        <p:spPr>
          <a:xfrm>
            <a:off x="5234225" y="4260919"/>
            <a:ext cx="172354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payload (data)</a:t>
            </a:r>
            <a:endParaRPr/>
          </a:p>
        </p:txBody>
      </p:sp>
      <p:sp>
        <p:nvSpPr>
          <p:cNvPr id="2878" name="Google Shape;2878;p47"/>
          <p:cNvSpPr txBox="1"/>
          <p:nvPr/>
        </p:nvSpPr>
        <p:spPr>
          <a:xfrm>
            <a:off x="4968463" y="3385654"/>
            <a:ext cx="2165350" cy="5588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a:t>
            </a:r>
            <a:endParaRPr/>
          </a:p>
          <a:p>
            <a:pPr marL="0" marR="0" lvl="0" indent="0" algn="ctr" rtl="0">
              <a:lnSpc>
                <a:spcPct val="85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(128 bits)</a:t>
            </a:r>
            <a:endParaRPr/>
          </a:p>
        </p:txBody>
      </p:sp>
      <p:sp>
        <p:nvSpPr>
          <p:cNvPr id="2879" name="Google Shape;2879;p47"/>
          <p:cNvSpPr txBox="1"/>
          <p:nvPr/>
        </p:nvSpPr>
        <p:spPr>
          <a:xfrm>
            <a:off x="5133563" y="2779229"/>
            <a:ext cx="1746250" cy="5588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source address</a:t>
            </a:r>
            <a:endParaRPr/>
          </a:p>
          <a:p>
            <a:pPr marL="0" marR="0" lvl="0" indent="0" algn="ctr" rtl="0">
              <a:lnSpc>
                <a:spcPct val="85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(128 bits)</a:t>
            </a:r>
            <a:endParaRPr/>
          </a:p>
        </p:txBody>
      </p:sp>
      <p:sp>
        <p:nvSpPr>
          <p:cNvPr id="2880" name="Google Shape;2880;p47"/>
          <p:cNvSpPr txBox="1"/>
          <p:nvPr/>
        </p:nvSpPr>
        <p:spPr>
          <a:xfrm>
            <a:off x="4217576" y="2426804"/>
            <a:ext cx="1352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payload len</a:t>
            </a:r>
            <a:endParaRPr/>
          </a:p>
        </p:txBody>
      </p:sp>
      <p:sp>
        <p:nvSpPr>
          <p:cNvPr id="2881" name="Google Shape;2881;p47"/>
          <p:cNvSpPr txBox="1"/>
          <p:nvPr/>
        </p:nvSpPr>
        <p:spPr>
          <a:xfrm>
            <a:off x="5998751" y="2434742"/>
            <a:ext cx="10096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next hdr</a:t>
            </a:r>
            <a:endParaRPr/>
          </a:p>
        </p:txBody>
      </p:sp>
      <p:sp>
        <p:nvSpPr>
          <p:cNvPr id="2882" name="Google Shape;2882;p47"/>
          <p:cNvSpPr txBox="1"/>
          <p:nvPr/>
        </p:nvSpPr>
        <p:spPr>
          <a:xfrm>
            <a:off x="7254463" y="2420454"/>
            <a:ext cx="1035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hop limit</a:t>
            </a:r>
            <a:endParaRPr/>
          </a:p>
        </p:txBody>
      </p:sp>
      <p:sp>
        <p:nvSpPr>
          <p:cNvPr id="2883" name="Google Shape;2883;p47"/>
          <p:cNvSpPr txBox="1"/>
          <p:nvPr/>
        </p:nvSpPr>
        <p:spPr>
          <a:xfrm>
            <a:off x="6124163" y="2126767"/>
            <a:ext cx="11366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flow label</a:t>
            </a:r>
            <a:endParaRPr/>
          </a:p>
        </p:txBody>
      </p:sp>
      <p:sp>
        <p:nvSpPr>
          <p:cNvPr id="2884" name="Google Shape;2884;p47"/>
          <p:cNvSpPr txBox="1"/>
          <p:nvPr/>
        </p:nvSpPr>
        <p:spPr>
          <a:xfrm>
            <a:off x="4503326" y="2112479"/>
            <a:ext cx="438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pri</a:t>
            </a:r>
            <a:endParaRPr sz="1800" b="0" i="0" u="none" strike="noStrike" cap="none">
              <a:solidFill>
                <a:srgbClr val="000000"/>
              </a:solidFill>
              <a:latin typeface="Arial"/>
              <a:ea typeface="Arial"/>
              <a:cs typeface="Arial"/>
              <a:sym typeface="Arial"/>
            </a:endParaRPr>
          </a:p>
        </p:txBody>
      </p:sp>
      <p:sp>
        <p:nvSpPr>
          <p:cNvPr id="2885" name="Google Shape;2885;p47"/>
          <p:cNvSpPr txBox="1"/>
          <p:nvPr/>
        </p:nvSpPr>
        <p:spPr>
          <a:xfrm>
            <a:off x="3796888" y="2120417"/>
            <a:ext cx="5016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ver</a:t>
            </a:r>
            <a:endParaRPr/>
          </a:p>
        </p:txBody>
      </p:sp>
      <p:cxnSp>
        <p:nvCxnSpPr>
          <p:cNvPr id="2886" name="Google Shape;2886;p47"/>
          <p:cNvCxnSpPr/>
          <p:nvPr/>
        </p:nvCxnSpPr>
        <p:spPr>
          <a:xfrm>
            <a:off x="3696324" y="1921565"/>
            <a:ext cx="4816475" cy="0"/>
          </a:xfrm>
          <a:prstGeom prst="straightConnector1">
            <a:avLst/>
          </a:prstGeom>
          <a:noFill/>
          <a:ln w="9525" cap="flat" cmpd="sng">
            <a:solidFill>
              <a:schemeClr val="dk1"/>
            </a:solidFill>
            <a:prstDash val="solid"/>
            <a:round/>
            <a:headEnd type="triangle" w="med" len="med"/>
            <a:tailEnd type="triangle" w="med" len="med"/>
          </a:ln>
        </p:spPr>
      </p:cxnSp>
      <p:sp>
        <p:nvSpPr>
          <p:cNvPr id="2887" name="Google Shape;2887;p47"/>
          <p:cNvSpPr txBox="1"/>
          <p:nvPr/>
        </p:nvSpPr>
        <p:spPr>
          <a:xfrm>
            <a:off x="5555286" y="1731065"/>
            <a:ext cx="864339"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32 bits</a:t>
            </a:r>
            <a:endParaRPr/>
          </a:p>
        </p:txBody>
      </p:sp>
      <p:grpSp>
        <p:nvGrpSpPr>
          <p:cNvPr id="2888" name="Google Shape;2888;p47"/>
          <p:cNvGrpSpPr/>
          <p:nvPr/>
        </p:nvGrpSpPr>
        <p:grpSpPr>
          <a:xfrm>
            <a:off x="159026" y="1902722"/>
            <a:ext cx="4399722" cy="1089529"/>
            <a:chOff x="159026" y="1902722"/>
            <a:chExt cx="4399722" cy="1089529"/>
          </a:xfrm>
        </p:grpSpPr>
        <p:sp>
          <p:nvSpPr>
            <p:cNvPr id="2889" name="Google Shape;2889;p47"/>
            <p:cNvSpPr/>
            <p:nvPr/>
          </p:nvSpPr>
          <p:spPr>
            <a:xfrm>
              <a:off x="159026" y="1902722"/>
              <a:ext cx="3072157" cy="1089529"/>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priority:  </a:t>
              </a:r>
              <a:r>
                <a:rPr lang="en-US" sz="2400" b="0" i="0" u="none" strike="noStrike" cap="none">
                  <a:solidFill>
                    <a:srgbClr val="000000"/>
                  </a:solidFill>
                  <a:latin typeface="Calibri"/>
                  <a:ea typeface="Calibri"/>
                  <a:cs typeface="Calibri"/>
                  <a:sym typeface="Calibri"/>
                </a:rPr>
                <a:t>identify priority among datagrams in flow</a:t>
              </a:r>
              <a:endParaRPr/>
            </a:p>
          </p:txBody>
        </p:sp>
        <p:cxnSp>
          <p:nvCxnSpPr>
            <p:cNvPr id="2890" name="Google Shape;2890;p47"/>
            <p:cNvCxnSpPr/>
            <p:nvPr/>
          </p:nvCxnSpPr>
          <p:spPr>
            <a:xfrm>
              <a:off x="3299791" y="2398643"/>
              <a:ext cx="1258957"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2891" name="Google Shape;2891;p47"/>
          <p:cNvGrpSpPr/>
          <p:nvPr/>
        </p:nvGrpSpPr>
        <p:grpSpPr>
          <a:xfrm>
            <a:off x="7480852" y="1426988"/>
            <a:ext cx="4499112" cy="1421928"/>
            <a:chOff x="7480852" y="1426988"/>
            <a:chExt cx="4499112" cy="1421928"/>
          </a:xfrm>
        </p:grpSpPr>
        <p:sp>
          <p:nvSpPr>
            <p:cNvPr id="2892" name="Google Shape;2892;p47"/>
            <p:cNvSpPr/>
            <p:nvPr/>
          </p:nvSpPr>
          <p:spPr>
            <a:xfrm>
              <a:off x="8742156" y="1426988"/>
              <a:ext cx="3237808" cy="14219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flow label: </a:t>
              </a:r>
              <a:r>
                <a:rPr lang="en-US" sz="2400" b="0" i="0" u="none" strike="noStrike" cap="none">
                  <a:solidFill>
                    <a:srgbClr val="000000"/>
                  </a:solidFill>
                  <a:latin typeface="Calibri"/>
                  <a:ea typeface="Calibri"/>
                  <a:cs typeface="Calibri"/>
                  <a:sym typeface="Calibri"/>
                </a:rPr>
                <a:t>identify datagrams in same "flow.” (concept of “flow” not well defined).</a:t>
              </a:r>
              <a:endParaRPr/>
            </a:p>
          </p:txBody>
        </p:sp>
        <p:cxnSp>
          <p:nvCxnSpPr>
            <p:cNvPr id="2893" name="Google Shape;2893;p47"/>
            <p:cNvCxnSpPr/>
            <p:nvPr/>
          </p:nvCxnSpPr>
          <p:spPr>
            <a:xfrm>
              <a:off x="7480852" y="2325756"/>
              <a:ext cx="1258957"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2894" name="Google Shape;2894;p47"/>
          <p:cNvGrpSpPr/>
          <p:nvPr/>
        </p:nvGrpSpPr>
        <p:grpSpPr>
          <a:xfrm>
            <a:off x="0" y="2970865"/>
            <a:ext cx="4028661" cy="757130"/>
            <a:chOff x="0" y="2970865"/>
            <a:chExt cx="4028661" cy="757130"/>
          </a:xfrm>
        </p:grpSpPr>
        <p:sp>
          <p:nvSpPr>
            <p:cNvPr id="2895" name="Google Shape;2895;p47"/>
            <p:cNvSpPr/>
            <p:nvPr/>
          </p:nvSpPr>
          <p:spPr>
            <a:xfrm>
              <a:off x="0" y="2970865"/>
              <a:ext cx="3237808" cy="75713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128-bit </a:t>
              </a:r>
              <a:endParaRPr/>
            </a:p>
            <a:p>
              <a:pPr marL="0" marR="0" lvl="0" indent="0" algn="r" rtl="0">
                <a:lnSpc>
                  <a:spcPct val="9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IPv6 addresses</a:t>
              </a:r>
              <a:endParaRPr sz="2400" b="0" i="0" u="none" strike="noStrike" cap="none">
                <a:solidFill>
                  <a:srgbClr val="000000"/>
                </a:solidFill>
                <a:latin typeface="Calibri"/>
                <a:ea typeface="Calibri"/>
                <a:cs typeface="Calibri"/>
                <a:sym typeface="Calibri"/>
              </a:endParaRPr>
            </a:p>
          </p:txBody>
        </p:sp>
        <p:cxnSp>
          <p:nvCxnSpPr>
            <p:cNvPr id="2896" name="Google Shape;2896;p47"/>
            <p:cNvCxnSpPr/>
            <p:nvPr/>
          </p:nvCxnSpPr>
          <p:spPr>
            <a:xfrm>
              <a:off x="3124200" y="3380098"/>
              <a:ext cx="904461" cy="304006"/>
            </a:xfrm>
            <a:prstGeom prst="straightConnector1">
              <a:avLst/>
            </a:prstGeom>
            <a:noFill/>
            <a:ln w="19050" cap="flat" cmpd="sng">
              <a:solidFill>
                <a:srgbClr val="C00000"/>
              </a:solidFill>
              <a:prstDash val="solid"/>
              <a:miter lim="800000"/>
              <a:headEnd type="none" w="sm" len="sm"/>
              <a:tailEnd type="none" w="sm" len="sm"/>
            </a:ln>
          </p:spPr>
        </p:cxnSp>
        <p:cxnSp>
          <p:nvCxnSpPr>
            <p:cNvPr id="2897" name="Google Shape;2897;p47"/>
            <p:cNvCxnSpPr/>
            <p:nvPr/>
          </p:nvCxnSpPr>
          <p:spPr>
            <a:xfrm rot="10800000" flipH="1">
              <a:off x="3124200" y="3055420"/>
              <a:ext cx="904461" cy="304006"/>
            </a:xfrm>
            <a:prstGeom prst="straightConnector1">
              <a:avLst/>
            </a:prstGeom>
            <a:noFill/>
            <a:ln w="19050" cap="flat" cmpd="sng">
              <a:solidFill>
                <a:srgbClr val="C00000"/>
              </a:solidFill>
              <a:prstDash val="solid"/>
              <a:miter lim="800000"/>
              <a:headEnd type="none" w="sm" len="sm"/>
              <a:tailEnd type="none" w="sm" len="sm"/>
            </a:ln>
          </p:spPr>
        </p:cxnSp>
      </p:grpSp>
      <p:sp>
        <p:nvSpPr>
          <p:cNvPr id="2898" name="Google Shape;2898;p47"/>
          <p:cNvSpPr txBox="1"/>
          <p:nvPr/>
        </p:nvSpPr>
        <p:spPr>
          <a:xfrm>
            <a:off x="1192696" y="5022574"/>
            <a:ext cx="8971722"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What’s missing (compared with IPv4): </a:t>
            </a:r>
            <a:endParaRPr/>
          </a:p>
          <a:p>
            <a:pPr marL="285750" marR="0" lvl="0" indent="-285750" algn="l" rtl="0">
              <a:lnSpc>
                <a:spcPct val="100000"/>
              </a:lnSpc>
              <a:spcBef>
                <a:spcPts val="0"/>
              </a:spcBef>
              <a:spcAft>
                <a:spcPts val="0"/>
              </a:spcAft>
              <a:buClr>
                <a:srgbClr val="0000A3"/>
              </a:buClr>
              <a:buSzPts val="2400"/>
              <a:buFont typeface="Noto Sans Symbols"/>
              <a:buChar char="▪"/>
            </a:pPr>
            <a:r>
              <a:rPr lang="en-US" sz="2400" b="0" i="0" u="none" strike="noStrike" cap="none">
                <a:solidFill>
                  <a:srgbClr val="000000"/>
                </a:solidFill>
                <a:latin typeface="Calibri"/>
                <a:ea typeface="Calibri"/>
                <a:cs typeface="Calibri"/>
                <a:sym typeface="Calibri"/>
              </a:rPr>
              <a:t>no checksum (to speed processing at routers)</a:t>
            </a:r>
            <a:endParaRPr/>
          </a:p>
          <a:p>
            <a:pPr marL="285750" marR="0" lvl="0" indent="-285750" algn="l" rtl="0">
              <a:lnSpc>
                <a:spcPct val="100000"/>
              </a:lnSpc>
              <a:spcBef>
                <a:spcPts val="0"/>
              </a:spcBef>
              <a:spcAft>
                <a:spcPts val="0"/>
              </a:spcAft>
              <a:buClr>
                <a:srgbClr val="0000A3"/>
              </a:buClr>
              <a:buSzPts val="2400"/>
              <a:buFont typeface="Noto Sans Symbols"/>
              <a:buChar char="▪"/>
            </a:pPr>
            <a:r>
              <a:rPr lang="en-US" sz="2400" b="0" i="0" u="none" strike="noStrike" cap="none">
                <a:solidFill>
                  <a:srgbClr val="000000"/>
                </a:solidFill>
                <a:latin typeface="Calibri"/>
                <a:ea typeface="Calibri"/>
                <a:cs typeface="Calibri"/>
                <a:sym typeface="Calibri"/>
              </a:rPr>
              <a:t>no fragmentation/reassembly</a:t>
            </a:r>
            <a:endParaRPr/>
          </a:p>
          <a:p>
            <a:pPr marL="285750" marR="0" lvl="0" indent="-285750" algn="l" rtl="0">
              <a:lnSpc>
                <a:spcPct val="100000"/>
              </a:lnSpc>
              <a:spcBef>
                <a:spcPts val="0"/>
              </a:spcBef>
              <a:spcAft>
                <a:spcPts val="0"/>
              </a:spcAft>
              <a:buClr>
                <a:srgbClr val="0000A3"/>
              </a:buClr>
              <a:buSzPts val="2400"/>
              <a:buFont typeface="Noto Sans Symbols"/>
              <a:buChar char="▪"/>
            </a:pPr>
            <a:r>
              <a:rPr lang="en-US" sz="2400" b="0" i="0" u="none" strike="noStrike" cap="none">
                <a:solidFill>
                  <a:srgbClr val="000000"/>
                </a:solidFill>
                <a:latin typeface="Calibri"/>
                <a:ea typeface="Calibri"/>
                <a:cs typeface="Calibri"/>
                <a:sym typeface="Calibri"/>
              </a:rPr>
              <a:t>no options (available as upper-layer, next-header protocol at router)</a:t>
            </a:r>
            <a:endParaRPr sz="1800" b="0" i="0" u="none" strike="noStrike" cap="none">
              <a:solidFill>
                <a:srgbClr val="000000"/>
              </a:solidFill>
              <a:latin typeface="Calibri"/>
              <a:ea typeface="Calibri"/>
              <a:cs typeface="Calibri"/>
              <a:sym typeface="Calibri"/>
            </a:endParaRPr>
          </a:p>
        </p:txBody>
      </p:sp>
      <p:sp>
        <p:nvSpPr>
          <p:cNvPr id="2899" name="Google Shape;2899;p4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4"/>
                                        </p:tgtEl>
                                        <p:attrNameLst>
                                          <p:attrName>style.visibility</p:attrName>
                                        </p:attrNameLst>
                                      </p:cBhvr>
                                      <p:to>
                                        <p:strVal val="visible"/>
                                      </p:to>
                                    </p:set>
                                    <p:animEffect transition="in" filter="fade">
                                      <p:cBhvr>
                                        <p:cTn id="7" dur="500"/>
                                        <p:tgtEl>
                                          <p:spTgt spid="28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1"/>
                                        </p:tgtEl>
                                        <p:attrNameLst>
                                          <p:attrName>style.visibility</p:attrName>
                                        </p:attrNameLst>
                                      </p:cBhvr>
                                      <p:to>
                                        <p:strVal val="visible"/>
                                      </p:to>
                                    </p:set>
                                    <p:animEffect transition="in" filter="fade">
                                      <p:cBhvr>
                                        <p:cTn id="12" dur="500"/>
                                        <p:tgtEl>
                                          <p:spTgt spid="28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8"/>
                                        </p:tgtEl>
                                        <p:attrNameLst>
                                          <p:attrName>style.visibility</p:attrName>
                                        </p:attrNameLst>
                                      </p:cBhvr>
                                      <p:to>
                                        <p:strVal val="visible"/>
                                      </p:to>
                                    </p:set>
                                    <p:animEffect transition="in" filter="fade">
                                      <p:cBhvr>
                                        <p:cTn id="17" dur="500"/>
                                        <p:tgtEl>
                                          <p:spTgt spid="28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98"/>
                                        </p:tgtEl>
                                        <p:attrNameLst>
                                          <p:attrName>style.visibility</p:attrName>
                                        </p:attrNameLst>
                                      </p:cBhvr>
                                      <p:to>
                                        <p:strVal val="visible"/>
                                      </p:to>
                                    </p:set>
                                    <p:animEffect transition="in" filter="fade">
                                      <p:cBhvr>
                                        <p:cTn id="22" dur="500"/>
                                        <p:tgtEl>
                                          <p:spTgt spid="2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04"/>
        <p:cNvGrpSpPr/>
        <p:nvPr/>
      </p:nvGrpSpPr>
      <p:grpSpPr>
        <a:xfrm>
          <a:off x="0" y="0"/>
          <a:ext cx="0" cy="0"/>
          <a:chOff x="0" y="0"/>
          <a:chExt cx="0" cy="0"/>
        </a:xfrm>
      </p:grpSpPr>
      <p:sp>
        <p:nvSpPr>
          <p:cNvPr id="2905" name="Google Shape;2905;p48"/>
          <p:cNvSpPr txBox="1">
            <a:spLocks noGrp="1"/>
          </p:cNvSpPr>
          <p:nvPr>
            <p:ph type="body" idx="1"/>
          </p:nvPr>
        </p:nvSpPr>
        <p:spPr>
          <a:xfrm>
            <a:off x="838200" y="1379475"/>
            <a:ext cx="10515600" cy="1193105"/>
          </a:xfrm>
          <a:prstGeom prst="rect">
            <a:avLst/>
          </a:prstGeom>
          <a:noFill/>
          <a:ln>
            <a:noFill/>
          </a:ln>
        </p:spPr>
        <p:txBody>
          <a:bodyPr spcFirstLastPara="1" wrap="square" lIns="91425" tIns="45700" rIns="91425" bIns="45700" anchor="t" anchorCtr="0">
            <a:normAutofit/>
          </a:bodyPr>
          <a:lstStyle/>
          <a:p>
            <a:pPr marL="352425" lvl="0" indent="-222250" algn="l" rtl="0">
              <a:lnSpc>
                <a:spcPct val="75000"/>
              </a:lnSpc>
              <a:spcBef>
                <a:spcPts val="0"/>
              </a:spcBef>
              <a:spcAft>
                <a:spcPts val="0"/>
              </a:spcAft>
              <a:buSzPts val="2800"/>
              <a:buChar char="▪"/>
            </a:pPr>
            <a:r>
              <a:rPr lang="en-US"/>
              <a:t>not all routers can be upgraded simultaneously</a:t>
            </a:r>
            <a:endParaRPr/>
          </a:p>
          <a:p>
            <a:pPr marL="695325" lvl="1" indent="-231775" algn="l" rtl="0">
              <a:lnSpc>
                <a:spcPct val="75000"/>
              </a:lnSpc>
              <a:spcBef>
                <a:spcPts val="500"/>
              </a:spcBef>
              <a:spcAft>
                <a:spcPts val="0"/>
              </a:spcAft>
              <a:buSzPts val="2800"/>
              <a:buChar char="•"/>
            </a:pPr>
            <a:r>
              <a:rPr lang="en-US" sz="2800"/>
              <a:t>no “flag days”</a:t>
            </a:r>
            <a:endParaRPr/>
          </a:p>
          <a:p>
            <a:pPr marL="695325" lvl="1" indent="-231775" algn="l" rtl="0">
              <a:lnSpc>
                <a:spcPct val="75000"/>
              </a:lnSpc>
              <a:spcBef>
                <a:spcPts val="500"/>
              </a:spcBef>
              <a:spcAft>
                <a:spcPts val="0"/>
              </a:spcAft>
              <a:buSzPts val="2800"/>
              <a:buChar char="•"/>
            </a:pPr>
            <a:r>
              <a:rPr lang="en-US" sz="2800"/>
              <a:t>how will network operate with mixed IPv4 and IPv6 routers? </a:t>
            </a:r>
            <a:endParaRPr/>
          </a:p>
        </p:txBody>
      </p:sp>
      <p:sp>
        <p:nvSpPr>
          <p:cNvPr id="2906" name="Google Shape;2906;p48"/>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Transition from IPv4 to IPv6</a:t>
            </a:r>
            <a:endParaRPr/>
          </a:p>
        </p:txBody>
      </p:sp>
      <p:grpSp>
        <p:nvGrpSpPr>
          <p:cNvPr id="2907" name="Google Shape;2907;p48"/>
          <p:cNvGrpSpPr/>
          <p:nvPr/>
        </p:nvGrpSpPr>
        <p:grpSpPr>
          <a:xfrm>
            <a:off x="2588799" y="4315653"/>
            <a:ext cx="6629400" cy="2227263"/>
            <a:chOff x="2588799" y="4315653"/>
            <a:chExt cx="6629400" cy="2227263"/>
          </a:xfrm>
        </p:grpSpPr>
        <p:grpSp>
          <p:nvGrpSpPr>
            <p:cNvPr id="2908" name="Google Shape;2908;p48"/>
            <p:cNvGrpSpPr/>
            <p:nvPr/>
          </p:nvGrpSpPr>
          <p:grpSpPr>
            <a:xfrm>
              <a:off x="3387311" y="5349116"/>
              <a:ext cx="4854575" cy="473075"/>
              <a:chOff x="1163" y="3504"/>
              <a:chExt cx="3058" cy="298"/>
            </a:xfrm>
          </p:grpSpPr>
          <p:sp>
            <p:nvSpPr>
              <p:cNvPr id="2909" name="Google Shape;2909;p48"/>
              <p:cNvSpPr/>
              <p:nvPr/>
            </p:nvSpPr>
            <p:spPr>
              <a:xfrm>
                <a:off x="1163" y="3505"/>
                <a:ext cx="3058" cy="295"/>
              </a:xfrm>
              <a:prstGeom prst="rect">
                <a:avLst/>
              </a:prstGeom>
              <a:gradFill>
                <a:gsLst>
                  <a:gs pos="0">
                    <a:srgbClr val="CC0000">
                      <a:alpha val="40784"/>
                    </a:srgbClr>
                  </a:gs>
                  <a:gs pos="100000">
                    <a:srgbClr val="CC0000">
                      <a:alpha val="37647"/>
                    </a:srgbClr>
                  </a:gs>
                </a:gsLst>
                <a:lin ang="5400000" scaled="0"/>
              </a:gra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2910" name="Google Shape;2910;p48"/>
              <p:cNvCxnSpPr/>
              <p:nvPr/>
            </p:nvCxnSpPr>
            <p:spPr>
              <a:xfrm>
                <a:off x="2022" y="3504"/>
                <a:ext cx="0" cy="295"/>
              </a:xfrm>
              <a:prstGeom prst="straightConnector1">
                <a:avLst/>
              </a:prstGeom>
              <a:noFill/>
              <a:ln w="9525" cap="flat" cmpd="sng">
                <a:solidFill>
                  <a:srgbClr val="CC0000"/>
                </a:solidFill>
                <a:prstDash val="solid"/>
                <a:round/>
                <a:headEnd type="none" w="med" len="med"/>
                <a:tailEnd type="none" w="med" len="med"/>
              </a:ln>
            </p:spPr>
          </p:cxnSp>
          <p:cxnSp>
            <p:nvCxnSpPr>
              <p:cNvPr id="2911" name="Google Shape;2911;p48"/>
              <p:cNvCxnSpPr/>
              <p:nvPr/>
            </p:nvCxnSpPr>
            <p:spPr>
              <a:xfrm>
                <a:off x="1781" y="3507"/>
                <a:ext cx="0" cy="295"/>
              </a:xfrm>
              <a:prstGeom prst="straightConnector1">
                <a:avLst/>
              </a:prstGeom>
              <a:noFill/>
              <a:ln w="9525" cap="flat" cmpd="sng">
                <a:solidFill>
                  <a:srgbClr val="CC0000"/>
                </a:solidFill>
                <a:prstDash val="solid"/>
                <a:round/>
                <a:headEnd type="none" w="med" len="med"/>
                <a:tailEnd type="none" w="med" len="med"/>
              </a:ln>
            </p:spPr>
          </p:cxnSp>
          <p:cxnSp>
            <p:nvCxnSpPr>
              <p:cNvPr id="2912" name="Google Shape;2912;p48"/>
              <p:cNvCxnSpPr/>
              <p:nvPr/>
            </p:nvCxnSpPr>
            <p:spPr>
              <a:xfrm>
                <a:off x="1532" y="3504"/>
                <a:ext cx="0" cy="295"/>
              </a:xfrm>
              <a:prstGeom prst="straightConnector1">
                <a:avLst/>
              </a:prstGeom>
              <a:noFill/>
              <a:ln w="9525" cap="flat" cmpd="sng">
                <a:solidFill>
                  <a:srgbClr val="CC0000"/>
                </a:solidFill>
                <a:prstDash val="solid"/>
                <a:round/>
                <a:headEnd type="none" w="med" len="med"/>
                <a:tailEnd type="none" w="med" len="med"/>
              </a:ln>
            </p:spPr>
          </p:cxnSp>
          <p:cxnSp>
            <p:nvCxnSpPr>
              <p:cNvPr id="2913" name="Google Shape;2913;p48"/>
              <p:cNvCxnSpPr/>
              <p:nvPr/>
            </p:nvCxnSpPr>
            <p:spPr>
              <a:xfrm>
                <a:off x="1187" y="3504"/>
                <a:ext cx="0" cy="56"/>
              </a:xfrm>
              <a:prstGeom prst="straightConnector1">
                <a:avLst/>
              </a:prstGeom>
              <a:noFill/>
              <a:ln w="9525" cap="flat" cmpd="sng">
                <a:solidFill>
                  <a:srgbClr val="CC0000"/>
                </a:solidFill>
                <a:prstDash val="solid"/>
                <a:round/>
                <a:headEnd type="none" w="med" len="med"/>
                <a:tailEnd type="none" w="med" len="med"/>
              </a:ln>
            </p:spPr>
          </p:cxnSp>
          <p:cxnSp>
            <p:nvCxnSpPr>
              <p:cNvPr id="2914" name="Google Shape;2914;p48"/>
              <p:cNvCxnSpPr/>
              <p:nvPr/>
            </p:nvCxnSpPr>
            <p:spPr>
              <a:xfrm>
                <a:off x="1187" y="3742"/>
                <a:ext cx="0" cy="56"/>
              </a:xfrm>
              <a:prstGeom prst="straightConnector1">
                <a:avLst/>
              </a:prstGeom>
              <a:noFill/>
              <a:ln w="9525" cap="flat" cmpd="sng">
                <a:solidFill>
                  <a:srgbClr val="CC0000"/>
                </a:solidFill>
                <a:prstDash val="solid"/>
                <a:round/>
                <a:headEnd type="none" w="med" len="med"/>
                <a:tailEnd type="none" w="med" len="med"/>
              </a:ln>
            </p:spPr>
          </p:cxnSp>
          <p:cxnSp>
            <p:nvCxnSpPr>
              <p:cNvPr id="2915" name="Google Shape;2915;p48"/>
              <p:cNvCxnSpPr/>
              <p:nvPr/>
            </p:nvCxnSpPr>
            <p:spPr>
              <a:xfrm>
                <a:off x="1283" y="3504"/>
                <a:ext cx="0" cy="56"/>
              </a:xfrm>
              <a:prstGeom prst="straightConnector1">
                <a:avLst/>
              </a:prstGeom>
              <a:noFill/>
              <a:ln w="9525" cap="flat" cmpd="sng">
                <a:solidFill>
                  <a:srgbClr val="CC0000"/>
                </a:solidFill>
                <a:prstDash val="solid"/>
                <a:round/>
                <a:headEnd type="none" w="med" len="med"/>
                <a:tailEnd type="none" w="med" len="med"/>
              </a:ln>
            </p:spPr>
          </p:cxnSp>
          <p:cxnSp>
            <p:nvCxnSpPr>
              <p:cNvPr id="2916" name="Google Shape;2916;p48"/>
              <p:cNvCxnSpPr/>
              <p:nvPr/>
            </p:nvCxnSpPr>
            <p:spPr>
              <a:xfrm>
                <a:off x="1283" y="3742"/>
                <a:ext cx="0" cy="56"/>
              </a:xfrm>
              <a:prstGeom prst="straightConnector1">
                <a:avLst/>
              </a:prstGeom>
              <a:noFill/>
              <a:ln w="9525" cap="flat" cmpd="sng">
                <a:solidFill>
                  <a:srgbClr val="CC0000"/>
                </a:solidFill>
                <a:prstDash val="solid"/>
                <a:round/>
                <a:headEnd type="none" w="med" len="med"/>
                <a:tailEnd type="none" w="med" len="med"/>
              </a:ln>
            </p:spPr>
          </p:cxnSp>
          <p:cxnSp>
            <p:nvCxnSpPr>
              <p:cNvPr id="2917" name="Google Shape;2917;p48"/>
              <p:cNvCxnSpPr/>
              <p:nvPr/>
            </p:nvCxnSpPr>
            <p:spPr>
              <a:xfrm>
                <a:off x="1379" y="3504"/>
                <a:ext cx="0" cy="56"/>
              </a:xfrm>
              <a:prstGeom prst="straightConnector1">
                <a:avLst/>
              </a:prstGeom>
              <a:noFill/>
              <a:ln w="9525" cap="flat" cmpd="sng">
                <a:solidFill>
                  <a:srgbClr val="CC0000"/>
                </a:solidFill>
                <a:prstDash val="solid"/>
                <a:round/>
                <a:headEnd type="none" w="med" len="med"/>
                <a:tailEnd type="none" w="med" len="med"/>
              </a:ln>
            </p:spPr>
          </p:cxnSp>
          <p:cxnSp>
            <p:nvCxnSpPr>
              <p:cNvPr id="2918" name="Google Shape;2918;p48"/>
              <p:cNvCxnSpPr/>
              <p:nvPr/>
            </p:nvCxnSpPr>
            <p:spPr>
              <a:xfrm>
                <a:off x="1379" y="3742"/>
                <a:ext cx="0" cy="56"/>
              </a:xfrm>
              <a:prstGeom prst="straightConnector1">
                <a:avLst/>
              </a:prstGeom>
              <a:noFill/>
              <a:ln w="9525" cap="flat" cmpd="sng">
                <a:solidFill>
                  <a:srgbClr val="CC0000"/>
                </a:solidFill>
                <a:prstDash val="solid"/>
                <a:round/>
                <a:headEnd type="none" w="med" len="med"/>
                <a:tailEnd type="none" w="med" len="med"/>
              </a:ln>
            </p:spPr>
          </p:cxnSp>
          <p:cxnSp>
            <p:nvCxnSpPr>
              <p:cNvPr id="2919" name="Google Shape;2919;p48"/>
              <p:cNvCxnSpPr/>
              <p:nvPr/>
            </p:nvCxnSpPr>
            <p:spPr>
              <a:xfrm>
                <a:off x="1475" y="3504"/>
                <a:ext cx="0" cy="56"/>
              </a:xfrm>
              <a:prstGeom prst="straightConnector1">
                <a:avLst/>
              </a:prstGeom>
              <a:noFill/>
              <a:ln w="9525" cap="flat" cmpd="sng">
                <a:solidFill>
                  <a:srgbClr val="CC0000"/>
                </a:solidFill>
                <a:prstDash val="solid"/>
                <a:round/>
                <a:headEnd type="none" w="med" len="med"/>
                <a:tailEnd type="none" w="med" len="med"/>
              </a:ln>
            </p:spPr>
          </p:cxnSp>
          <p:cxnSp>
            <p:nvCxnSpPr>
              <p:cNvPr id="2920" name="Google Shape;2920;p48"/>
              <p:cNvCxnSpPr/>
              <p:nvPr/>
            </p:nvCxnSpPr>
            <p:spPr>
              <a:xfrm>
                <a:off x="1475" y="3742"/>
                <a:ext cx="0" cy="56"/>
              </a:xfrm>
              <a:prstGeom prst="straightConnector1">
                <a:avLst/>
              </a:prstGeom>
              <a:noFill/>
              <a:ln w="9525" cap="flat" cmpd="sng">
                <a:solidFill>
                  <a:srgbClr val="CC0000"/>
                </a:solidFill>
                <a:prstDash val="solid"/>
                <a:round/>
                <a:headEnd type="none" w="med" len="med"/>
                <a:tailEnd type="none" w="med" len="med"/>
              </a:ln>
            </p:spPr>
          </p:cxnSp>
          <p:cxnSp>
            <p:nvCxnSpPr>
              <p:cNvPr id="2921" name="Google Shape;2921;p48"/>
              <p:cNvCxnSpPr/>
              <p:nvPr/>
            </p:nvCxnSpPr>
            <p:spPr>
              <a:xfrm>
                <a:off x="1327" y="3506"/>
                <a:ext cx="0" cy="56"/>
              </a:xfrm>
              <a:prstGeom prst="straightConnector1">
                <a:avLst/>
              </a:prstGeom>
              <a:noFill/>
              <a:ln w="9525" cap="flat" cmpd="sng">
                <a:solidFill>
                  <a:srgbClr val="CC0000"/>
                </a:solidFill>
                <a:prstDash val="solid"/>
                <a:round/>
                <a:headEnd type="none" w="med" len="med"/>
                <a:tailEnd type="none" w="med" len="med"/>
              </a:ln>
            </p:spPr>
          </p:cxnSp>
          <p:cxnSp>
            <p:nvCxnSpPr>
              <p:cNvPr id="2922" name="Google Shape;2922;p48"/>
              <p:cNvCxnSpPr/>
              <p:nvPr/>
            </p:nvCxnSpPr>
            <p:spPr>
              <a:xfrm>
                <a:off x="1327" y="3744"/>
                <a:ext cx="0" cy="56"/>
              </a:xfrm>
              <a:prstGeom prst="straightConnector1">
                <a:avLst/>
              </a:prstGeom>
              <a:noFill/>
              <a:ln w="9525" cap="flat" cmpd="sng">
                <a:solidFill>
                  <a:srgbClr val="CC0000"/>
                </a:solidFill>
                <a:prstDash val="solid"/>
                <a:round/>
                <a:headEnd type="none" w="med" len="med"/>
                <a:tailEnd type="none" w="med" len="med"/>
              </a:ln>
            </p:spPr>
          </p:cxnSp>
          <p:cxnSp>
            <p:nvCxnSpPr>
              <p:cNvPr id="2923" name="Google Shape;2923;p48"/>
              <p:cNvCxnSpPr/>
              <p:nvPr/>
            </p:nvCxnSpPr>
            <p:spPr>
              <a:xfrm>
                <a:off x="1213" y="3508"/>
                <a:ext cx="0" cy="56"/>
              </a:xfrm>
              <a:prstGeom prst="straightConnector1">
                <a:avLst/>
              </a:prstGeom>
              <a:noFill/>
              <a:ln w="9525" cap="flat" cmpd="sng">
                <a:solidFill>
                  <a:srgbClr val="CC0000"/>
                </a:solidFill>
                <a:prstDash val="solid"/>
                <a:round/>
                <a:headEnd type="none" w="med" len="med"/>
                <a:tailEnd type="none" w="med" len="med"/>
              </a:ln>
            </p:spPr>
          </p:cxnSp>
          <p:cxnSp>
            <p:nvCxnSpPr>
              <p:cNvPr id="2924" name="Google Shape;2924;p48"/>
              <p:cNvCxnSpPr/>
              <p:nvPr/>
            </p:nvCxnSpPr>
            <p:spPr>
              <a:xfrm>
                <a:off x="1213" y="3746"/>
                <a:ext cx="0" cy="56"/>
              </a:xfrm>
              <a:prstGeom prst="straightConnector1">
                <a:avLst/>
              </a:prstGeom>
              <a:noFill/>
              <a:ln w="9525" cap="flat" cmpd="sng">
                <a:solidFill>
                  <a:srgbClr val="CC0000"/>
                </a:solidFill>
                <a:prstDash val="solid"/>
                <a:round/>
                <a:headEnd type="none" w="med" len="med"/>
                <a:tailEnd type="none" w="med" len="med"/>
              </a:ln>
            </p:spPr>
          </p:cxnSp>
        </p:grpSp>
        <p:sp>
          <p:nvSpPr>
            <p:cNvPr id="2925" name="Google Shape;2925;p48"/>
            <p:cNvSpPr txBox="1"/>
            <p:nvPr/>
          </p:nvSpPr>
          <p:spPr>
            <a:xfrm>
              <a:off x="2882486" y="4547428"/>
              <a:ext cx="20066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IPv4 source, dest addr </a:t>
              </a:r>
              <a:endParaRPr/>
            </a:p>
          </p:txBody>
        </p:sp>
        <p:sp>
          <p:nvSpPr>
            <p:cNvPr id="2926" name="Google Shape;2926;p48"/>
            <p:cNvSpPr txBox="1"/>
            <p:nvPr/>
          </p:nvSpPr>
          <p:spPr>
            <a:xfrm>
              <a:off x="2588799" y="4315653"/>
              <a:ext cx="16525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IPv4 header fields </a:t>
              </a:r>
              <a:endParaRPr/>
            </a:p>
          </p:txBody>
        </p:sp>
        <p:cxnSp>
          <p:nvCxnSpPr>
            <p:cNvPr id="2927" name="Google Shape;2927;p48"/>
            <p:cNvCxnSpPr/>
            <p:nvPr/>
          </p:nvCxnSpPr>
          <p:spPr>
            <a:xfrm>
              <a:off x="4141374" y="4806191"/>
              <a:ext cx="0" cy="738187"/>
            </a:xfrm>
            <a:prstGeom prst="straightConnector1">
              <a:avLst/>
            </a:prstGeom>
            <a:noFill/>
            <a:ln w="9525" cap="flat" cmpd="sng">
              <a:solidFill>
                <a:srgbClr val="CC0000"/>
              </a:solidFill>
              <a:prstDash val="solid"/>
              <a:round/>
              <a:headEnd type="none" w="med" len="med"/>
              <a:tailEnd type="none" w="med" len="med"/>
            </a:ln>
          </p:spPr>
        </p:cxnSp>
        <p:cxnSp>
          <p:nvCxnSpPr>
            <p:cNvPr id="2928" name="Google Shape;2928;p48"/>
            <p:cNvCxnSpPr/>
            <p:nvPr/>
          </p:nvCxnSpPr>
          <p:spPr>
            <a:xfrm>
              <a:off x="4146136" y="4801428"/>
              <a:ext cx="381000" cy="738188"/>
            </a:xfrm>
            <a:prstGeom prst="straightConnector1">
              <a:avLst/>
            </a:prstGeom>
            <a:noFill/>
            <a:ln w="9525" cap="flat" cmpd="sng">
              <a:solidFill>
                <a:srgbClr val="CC0000"/>
              </a:solidFill>
              <a:prstDash val="solid"/>
              <a:round/>
              <a:headEnd type="none" w="med" len="med"/>
              <a:tailEnd type="none" w="med" len="med"/>
            </a:ln>
          </p:spPr>
        </p:cxnSp>
        <p:cxnSp>
          <p:nvCxnSpPr>
            <p:cNvPr id="2929" name="Google Shape;2929;p48"/>
            <p:cNvCxnSpPr/>
            <p:nvPr/>
          </p:nvCxnSpPr>
          <p:spPr>
            <a:xfrm>
              <a:off x="3546061" y="4558541"/>
              <a:ext cx="0" cy="976312"/>
            </a:xfrm>
            <a:prstGeom prst="straightConnector1">
              <a:avLst/>
            </a:prstGeom>
            <a:noFill/>
            <a:ln w="9525" cap="flat" cmpd="sng">
              <a:solidFill>
                <a:srgbClr val="CC0000"/>
              </a:solidFill>
              <a:prstDash val="solid"/>
              <a:round/>
              <a:headEnd type="none" w="med" len="med"/>
              <a:tailEnd type="none" w="med" len="med"/>
            </a:ln>
          </p:spPr>
        </p:cxnSp>
        <p:sp>
          <p:nvSpPr>
            <p:cNvPr id="2930" name="Google Shape;2930;p48"/>
            <p:cNvSpPr txBox="1"/>
            <p:nvPr/>
          </p:nvSpPr>
          <p:spPr>
            <a:xfrm>
              <a:off x="4949411" y="6176203"/>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IPv4 datagram</a:t>
              </a:r>
              <a:endParaRPr/>
            </a:p>
          </p:txBody>
        </p:sp>
        <p:cxnSp>
          <p:nvCxnSpPr>
            <p:cNvPr id="2931" name="Google Shape;2931;p48"/>
            <p:cNvCxnSpPr/>
            <p:nvPr/>
          </p:nvCxnSpPr>
          <p:spPr>
            <a:xfrm>
              <a:off x="6570249" y="6365116"/>
              <a:ext cx="1695450" cy="0"/>
            </a:xfrm>
            <a:prstGeom prst="straightConnector1">
              <a:avLst/>
            </a:prstGeom>
            <a:noFill/>
            <a:ln w="9525" cap="flat" cmpd="sng">
              <a:solidFill>
                <a:schemeClr val="dk1"/>
              </a:solidFill>
              <a:prstDash val="solid"/>
              <a:round/>
              <a:headEnd type="none" w="med" len="med"/>
              <a:tailEnd type="triangle" w="med" len="med"/>
            </a:ln>
          </p:spPr>
        </p:cxnSp>
        <p:cxnSp>
          <p:nvCxnSpPr>
            <p:cNvPr id="2932" name="Google Shape;2932;p48"/>
            <p:cNvCxnSpPr/>
            <p:nvPr/>
          </p:nvCxnSpPr>
          <p:spPr>
            <a:xfrm rot="10800000">
              <a:off x="3380961" y="6365116"/>
              <a:ext cx="1606550" cy="0"/>
            </a:xfrm>
            <a:prstGeom prst="straightConnector1">
              <a:avLst/>
            </a:prstGeom>
            <a:noFill/>
            <a:ln w="9525" cap="flat" cmpd="sng">
              <a:solidFill>
                <a:schemeClr val="dk1"/>
              </a:solidFill>
              <a:prstDash val="solid"/>
              <a:round/>
              <a:headEnd type="none" w="med" len="med"/>
              <a:tailEnd type="triangle" w="med" len="med"/>
            </a:ln>
          </p:spPr>
        </p:cxnSp>
        <p:sp>
          <p:nvSpPr>
            <p:cNvPr id="2933" name="Google Shape;2933;p48"/>
            <p:cNvSpPr txBox="1"/>
            <p:nvPr/>
          </p:nvSpPr>
          <p:spPr>
            <a:xfrm>
              <a:off x="5670136" y="5826953"/>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IPv6 datagram</a:t>
              </a:r>
              <a:endParaRPr/>
            </a:p>
          </p:txBody>
        </p:sp>
        <p:cxnSp>
          <p:nvCxnSpPr>
            <p:cNvPr id="2934" name="Google Shape;2934;p48"/>
            <p:cNvCxnSpPr/>
            <p:nvPr/>
          </p:nvCxnSpPr>
          <p:spPr>
            <a:xfrm>
              <a:off x="7306849" y="5996816"/>
              <a:ext cx="857250" cy="0"/>
            </a:xfrm>
            <a:prstGeom prst="straightConnector1">
              <a:avLst/>
            </a:prstGeom>
            <a:noFill/>
            <a:ln w="9525" cap="flat" cmpd="sng">
              <a:solidFill>
                <a:schemeClr val="dk1"/>
              </a:solidFill>
              <a:prstDash val="solid"/>
              <a:round/>
              <a:headEnd type="none" w="med" len="med"/>
              <a:tailEnd type="triangle" w="med" len="med"/>
            </a:ln>
          </p:spPr>
        </p:cxnSp>
        <p:cxnSp>
          <p:nvCxnSpPr>
            <p:cNvPr id="2935" name="Google Shape;2935;p48"/>
            <p:cNvCxnSpPr/>
            <p:nvPr/>
          </p:nvCxnSpPr>
          <p:spPr>
            <a:xfrm rot="10800000">
              <a:off x="4808124" y="5996816"/>
              <a:ext cx="925512" cy="0"/>
            </a:xfrm>
            <a:prstGeom prst="straightConnector1">
              <a:avLst/>
            </a:prstGeom>
            <a:noFill/>
            <a:ln w="9525" cap="flat" cmpd="sng">
              <a:solidFill>
                <a:schemeClr val="dk1"/>
              </a:solidFill>
              <a:prstDash val="solid"/>
              <a:round/>
              <a:headEnd type="none" w="med" len="med"/>
              <a:tailEnd type="triangle" w="med" len="med"/>
            </a:ln>
          </p:spPr>
        </p:cxnSp>
        <p:sp>
          <p:nvSpPr>
            <p:cNvPr id="2936" name="Google Shape;2936;p48"/>
            <p:cNvSpPr/>
            <p:nvPr/>
          </p:nvSpPr>
          <p:spPr>
            <a:xfrm>
              <a:off x="4776374" y="5384041"/>
              <a:ext cx="3422650" cy="401637"/>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937" name="Google Shape;2937;p48"/>
            <p:cNvGrpSpPr/>
            <p:nvPr/>
          </p:nvGrpSpPr>
          <p:grpSpPr>
            <a:xfrm>
              <a:off x="5838411" y="4414078"/>
              <a:ext cx="3379788" cy="1109663"/>
              <a:chOff x="2868" y="2782"/>
              <a:chExt cx="2129" cy="699"/>
            </a:xfrm>
          </p:grpSpPr>
          <p:sp>
            <p:nvSpPr>
              <p:cNvPr id="2938" name="Google Shape;2938;p48"/>
              <p:cNvSpPr txBox="1"/>
              <p:nvPr/>
            </p:nvSpPr>
            <p:spPr>
              <a:xfrm>
                <a:off x="4204" y="2782"/>
                <a:ext cx="793"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IPv4 payload </a:t>
                </a:r>
                <a:endParaRPr/>
              </a:p>
            </p:txBody>
          </p:sp>
          <p:cxnSp>
            <p:nvCxnSpPr>
              <p:cNvPr id="2939" name="Google Shape;2939;p48"/>
              <p:cNvCxnSpPr/>
              <p:nvPr/>
            </p:nvCxnSpPr>
            <p:spPr>
              <a:xfrm flipH="1">
                <a:off x="2868" y="2979"/>
                <a:ext cx="1532" cy="502"/>
              </a:xfrm>
              <a:prstGeom prst="straightConnector1">
                <a:avLst/>
              </a:prstGeom>
              <a:noFill/>
              <a:ln w="9525" cap="flat" cmpd="sng">
                <a:solidFill>
                  <a:srgbClr val="CC0000"/>
                </a:solidFill>
                <a:prstDash val="solid"/>
                <a:round/>
                <a:headEnd type="none" w="med" len="med"/>
                <a:tailEnd type="none" w="med" len="med"/>
              </a:ln>
            </p:spPr>
          </p:cxnSp>
        </p:grpSp>
      </p:grpSp>
      <p:grpSp>
        <p:nvGrpSpPr>
          <p:cNvPr id="2940" name="Google Shape;2940;p48"/>
          <p:cNvGrpSpPr/>
          <p:nvPr/>
        </p:nvGrpSpPr>
        <p:grpSpPr>
          <a:xfrm>
            <a:off x="4792249" y="4318828"/>
            <a:ext cx="3402012" cy="1476375"/>
            <a:chOff x="2280" y="1247"/>
            <a:chExt cx="2143" cy="930"/>
          </a:xfrm>
        </p:grpSpPr>
        <p:sp>
          <p:nvSpPr>
            <p:cNvPr id="2941" name="Google Shape;2941;p48"/>
            <p:cNvSpPr/>
            <p:nvPr/>
          </p:nvSpPr>
          <p:spPr>
            <a:xfrm>
              <a:off x="2280" y="1918"/>
              <a:ext cx="2143" cy="253"/>
            </a:xfrm>
            <a:prstGeom prst="rect">
              <a:avLst/>
            </a:prstGeom>
            <a:solidFill>
              <a:srgbClr val="66CC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2942" name="Google Shape;2942;p48"/>
            <p:cNvCxnSpPr/>
            <p:nvPr/>
          </p:nvCxnSpPr>
          <p:spPr>
            <a:xfrm>
              <a:off x="2333" y="1918"/>
              <a:ext cx="0" cy="254"/>
            </a:xfrm>
            <a:prstGeom prst="straightConnector1">
              <a:avLst/>
            </a:prstGeom>
            <a:noFill/>
            <a:ln w="9525" cap="flat" cmpd="sng">
              <a:solidFill>
                <a:schemeClr val="dk1"/>
              </a:solidFill>
              <a:prstDash val="solid"/>
              <a:round/>
              <a:headEnd type="none" w="med" len="med"/>
              <a:tailEnd type="none" w="med" len="med"/>
            </a:ln>
          </p:spPr>
        </p:cxnSp>
        <p:cxnSp>
          <p:nvCxnSpPr>
            <p:cNvPr id="2943" name="Google Shape;2943;p48"/>
            <p:cNvCxnSpPr/>
            <p:nvPr/>
          </p:nvCxnSpPr>
          <p:spPr>
            <a:xfrm>
              <a:off x="2307" y="1917"/>
              <a:ext cx="0" cy="254"/>
            </a:xfrm>
            <a:prstGeom prst="straightConnector1">
              <a:avLst/>
            </a:prstGeom>
            <a:noFill/>
            <a:ln w="9525" cap="flat" cmpd="sng">
              <a:solidFill>
                <a:schemeClr val="dk1"/>
              </a:solidFill>
              <a:prstDash val="solid"/>
              <a:round/>
              <a:headEnd type="none" w="med" len="med"/>
              <a:tailEnd type="none" w="med" len="med"/>
            </a:ln>
          </p:spPr>
        </p:cxnSp>
        <p:cxnSp>
          <p:nvCxnSpPr>
            <p:cNvPr id="2944" name="Google Shape;2944;p48"/>
            <p:cNvCxnSpPr/>
            <p:nvPr/>
          </p:nvCxnSpPr>
          <p:spPr>
            <a:xfrm>
              <a:off x="2381" y="1918"/>
              <a:ext cx="0" cy="254"/>
            </a:xfrm>
            <a:prstGeom prst="straightConnector1">
              <a:avLst/>
            </a:prstGeom>
            <a:noFill/>
            <a:ln w="9525" cap="flat" cmpd="sng">
              <a:solidFill>
                <a:schemeClr val="dk1"/>
              </a:solidFill>
              <a:prstDash val="solid"/>
              <a:round/>
              <a:headEnd type="none" w="med" len="med"/>
              <a:tailEnd type="none" w="med" len="med"/>
            </a:ln>
          </p:spPr>
        </p:cxnSp>
        <p:cxnSp>
          <p:nvCxnSpPr>
            <p:cNvPr id="2945" name="Google Shape;2945;p48"/>
            <p:cNvCxnSpPr/>
            <p:nvPr/>
          </p:nvCxnSpPr>
          <p:spPr>
            <a:xfrm>
              <a:off x="2407" y="1916"/>
              <a:ext cx="0" cy="254"/>
            </a:xfrm>
            <a:prstGeom prst="straightConnector1">
              <a:avLst/>
            </a:prstGeom>
            <a:noFill/>
            <a:ln w="9525" cap="flat" cmpd="sng">
              <a:solidFill>
                <a:schemeClr val="dk1"/>
              </a:solidFill>
              <a:prstDash val="solid"/>
              <a:round/>
              <a:headEnd type="none" w="med" len="med"/>
              <a:tailEnd type="none" w="med" len="med"/>
            </a:ln>
          </p:spPr>
        </p:cxnSp>
        <p:cxnSp>
          <p:nvCxnSpPr>
            <p:cNvPr id="2946" name="Google Shape;2946;p48"/>
            <p:cNvCxnSpPr/>
            <p:nvPr/>
          </p:nvCxnSpPr>
          <p:spPr>
            <a:xfrm>
              <a:off x="2441" y="1916"/>
              <a:ext cx="0" cy="254"/>
            </a:xfrm>
            <a:prstGeom prst="straightConnector1">
              <a:avLst/>
            </a:prstGeom>
            <a:noFill/>
            <a:ln w="9525" cap="flat" cmpd="sng">
              <a:solidFill>
                <a:schemeClr val="dk1"/>
              </a:solidFill>
              <a:prstDash val="solid"/>
              <a:round/>
              <a:headEnd type="none" w="med" len="med"/>
              <a:tailEnd type="none" w="med" len="med"/>
            </a:ln>
          </p:spPr>
        </p:cxnSp>
        <p:cxnSp>
          <p:nvCxnSpPr>
            <p:cNvPr id="2947" name="Google Shape;2947;p48"/>
            <p:cNvCxnSpPr/>
            <p:nvPr/>
          </p:nvCxnSpPr>
          <p:spPr>
            <a:xfrm>
              <a:off x="2483" y="1916"/>
              <a:ext cx="0" cy="254"/>
            </a:xfrm>
            <a:prstGeom prst="straightConnector1">
              <a:avLst/>
            </a:prstGeom>
            <a:noFill/>
            <a:ln w="9525" cap="flat" cmpd="sng">
              <a:solidFill>
                <a:schemeClr val="dk1"/>
              </a:solidFill>
              <a:prstDash val="solid"/>
              <a:round/>
              <a:headEnd type="none" w="med" len="med"/>
              <a:tailEnd type="none" w="med" len="med"/>
            </a:ln>
          </p:spPr>
        </p:cxnSp>
        <p:cxnSp>
          <p:nvCxnSpPr>
            <p:cNvPr id="2948" name="Google Shape;2948;p48"/>
            <p:cNvCxnSpPr/>
            <p:nvPr/>
          </p:nvCxnSpPr>
          <p:spPr>
            <a:xfrm>
              <a:off x="2679" y="1923"/>
              <a:ext cx="0" cy="254"/>
            </a:xfrm>
            <a:prstGeom prst="straightConnector1">
              <a:avLst/>
            </a:prstGeom>
            <a:noFill/>
            <a:ln w="9525" cap="flat" cmpd="sng">
              <a:solidFill>
                <a:schemeClr val="dk1"/>
              </a:solidFill>
              <a:prstDash val="solid"/>
              <a:round/>
              <a:headEnd type="none" w="med" len="med"/>
              <a:tailEnd type="none" w="med" len="med"/>
            </a:ln>
          </p:spPr>
        </p:cxnSp>
        <p:cxnSp>
          <p:nvCxnSpPr>
            <p:cNvPr id="2949" name="Google Shape;2949;p48"/>
            <p:cNvCxnSpPr/>
            <p:nvPr/>
          </p:nvCxnSpPr>
          <p:spPr>
            <a:xfrm>
              <a:off x="2915" y="1923"/>
              <a:ext cx="0" cy="254"/>
            </a:xfrm>
            <a:prstGeom prst="straightConnector1">
              <a:avLst/>
            </a:prstGeom>
            <a:noFill/>
            <a:ln w="9525" cap="flat" cmpd="sng">
              <a:solidFill>
                <a:schemeClr val="dk1"/>
              </a:solidFill>
              <a:prstDash val="solid"/>
              <a:round/>
              <a:headEnd type="none" w="med" len="med"/>
              <a:tailEnd type="none" w="med" len="med"/>
            </a:ln>
          </p:spPr>
        </p:cxnSp>
        <p:sp>
          <p:nvSpPr>
            <p:cNvPr id="2950" name="Google Shape;2950;p48"/>
            <p:cNvSpPr txBox="1"/>
            <p:nvPr/>
          </p:nvSpPr>
          <p:spPr>
            <a:xfrm>
              <a:off x="2672" y="1557"/>
              <a:ext cx="1030"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UDP/TCP payload</a:t>
              </a:r>
              <a:endParaRPr/>
            </a:p>
          </p:txBody>
        </p:sp>
        <p:sp>
          <p:nvSpPr>
            <p:cNvPr id="2951" name="Google Shape;2951;p48"/>
            <p:cNvSpPr txBox="1"/>
            <p:nvPr/>
          </p:nvSpPr>
          <p:spPr>
            <a:xfrm>
              <a:off x="2500" y="1396"/>
              <a:ext cx="1202" cy="172"/>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IPv6 source dest addr</a:t>
              </a:r>
              <a:endParaRPr/>
            </a:p>
          </p:txBody>
        </p:sp>
        <p:sp>
          <p:nvSpPr>
            <p:cNvPr id="2952" name="Google Shape;2952;p48"/>
            <p:cNvSpPr txBox="1"/>
            <p:nvPr/>
          </p:nvSpPr>
          <p:spPr>
            <a:xfrm>
              <a:off x="2314" y="1247"/>
              <a:ext cx="1010" cy="172"/>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IPv6 header fields</a:t>
              </a:r>
              <a:endParaRPr/>
            </a:p>
          </p:txBody>
        </p:sp>
        <p:cxnSp>
          <p:nvCxnSpPr>
            <p:cNvPr id="2953" name="Google Shape;2953;p48"/>
            <p:cNvCxnSpPr/>
            <p:nvPr/>
          </p:nvCxnSpPr>
          <p:spPr>
            <a:xfrm>
              <a:off x="2602" y="1543"/>
              <a:ext cx="3" cy="442"/>
            </a:xfrm>
            <a:prstGeom prst="straightConnector1">
              <a:avLst/>
            </a:prstGeom>
            <a:noFill/>
            <a:ln w="9525" cap="flat" cmpd="sng">
              <a:solidFill>
                <a:srgbClr val="CC0000"/>
              </a:solidFill>
              <a:prstDash val="solid"/>
              <a:round/>
              <a:headEnd type="none" w="med" len="med"/>
              <a:tailEnd type="none" w="med" len="med"/>
            </a:ln>
          </p:spPr>
        </p:cxnSp>
        <p:cxnSp>
          <p:nvCxnSpPr>
            <p:cNvPr id="2954" name="Google Shape;2954;p48"/>
            <p:cNvCxnSpPr/>
            <p:nvPr/>
          </p:nvCxnSpPr>
          <p:spPr>
            <a:xfrm>
              <a:off x="2594" y="1546"/>
              <a:ext cx="174" cy="440"/>
            </a:xfrm>
            <a:prstGeom prst="straightConnector1">
              <a:avLst/>
            </a:prstGeom>
            <a:noFill/>
            <a:ln w="9525" cap="flat" cmpd="sng">
              <a:solidFill>
                <a:srgbClr val="CC0000"/>
              </a:solidFill>
              <a:prstDash val="solid"/>
              <a:round/>
              <a:headEnd type="none" w="med" len="med"/>
              <a:tailEnd type="none" w="med" len="med"/>
            </a:ln>
          </p:spPr>
        </p:cxnSp>
        <p:cxnSp>
          <p:nvCxnSpPr>
            <p:cNvPr id="2955" name="Google Shape;2955;p48"/>
            <p:cNvCxnSpPr/>
            <p:nvPr/>
          </p:nvCxnSpPr>
          <p:spPr>
            <a:xfrm>
              <a:off x="2386" y="1399"/>
              <a:ext cx="0" cy="549"/>
            </a:xfrm>
            <a:prstGeom prst="straightConnector1">
              <a:avLst/>
            </a:prstGeom>
            <a:noFill/>
            <a:ln w="9525" cap="flat" cmpd="sng">
              <a:solidFill>
                <a:srgbClr val="CC0000"/>
              </a:solidFill>
              <a:prstDash val="solid"/>
              <a:round/>
              <a:headEnd type="none" w="med" len="med"/>
              <a:tailEnd type="none" w="med" len="med"/>
            </a:ln>
          </p:spPr>
        </p:cxnSp>
        <p:cxnSp>
          <p:nvCxnSpPr>
            <p:cNvPr id="2956" name="Google Shape;2956;p48"/>
            <p:cNvCxnSpPr/>
            <p:nvPr/>
          </p:nvCxnSpPr>
          <p:spPr>
            <a:xfrm>
              <a:off x="3334" y="1720"/>
              <a:ext cx="0" cy="252"/>
            </a:xfrm>
            <a:prstGeom prst="straightConnector1">
              <a:avLst/>
            </a:prstGeom>
            <a:noFill/>
            <a:ln w="9525" cap="flat" cmpd="sng">
              <a:solidFill>
                <a:srgbClr val="CC0000"/>
              </a:solidFill>
              <a:prstDash val="solid"/>
              <a:round/>
              <a:headEnd type="none" w="med" len="med"/>
              <a:tailEnd type="none" w="med" len="med"/>
            </a:ln>
          </p:spPr>
        </p:cxnSp>
      </p:grpSp>
      <p:sp>
        <p:nvSpPr>
          <p:cNvPr id="2957" name="Google Shape;2957;p48"/>
          <p:cNvSpPr txBox="1"/>
          <p:nvPr/>
        </p:nvSpPr>
        <p:spPr>
          <a:xfrm>
            <a:off x="844826" y="2618555"/>
            <a:ext cx="10515600" cy="1396858"/>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2800"/>
              <a:buFont typeface="Noto Sans Symbols"/>
              <a:buChar char="▪"/>
            </a:pPr>
            <a:r>
              <a:rPr lang="en-US" sz="2800" b="0" i="0" u="none" strike="noStrike" cap="none">
                <a:solidFill>
                  <a:srgbClr val="C00000"/>
                </a:solidFill>
                <a:latin typeface="Calibri"/>
                <a:ea typeface="Calibri"/>
                <a:cs typeface="Calibri"/>
                <a:sym typeface="Calibri"/>
              </a:rPr>
              <a:t>tunneling: </a:t>
            </a:r>
            <a:r>
              <a:rPr lang="en-US" sz="2800" b="0" i="0" u="none" strike="noStrike" cap="none">
                <a:solidFill>
                  <a:srgbClr val="000000"/>
                </a:solidFill>
                <a:latin typeface="Calibri"/>
                <a:ea typeface="Calibri"/>
                <a:cs typeface="Calibri"/>
                <a:sym typeface="Calibri"/>
              </a:rPr>
              <a:t>IPv6 datagram carried as </a:t>
            </a:r>
            <a:r>
              <a:rPr lang="en-US" sz="2800" b="0" i="1" u="none" strike="noStrike" cap="none">
                <a:solidFill>
                  <a:srgbClr val="000000"/>
                </a:solidFill>
                <a:latin typeface="Calibri"/>
                <a:ea typeface="Calibri"/>
                <a:cs typeface="Calibri"/>
                <a:sym typeface="Calibri"/>
              </a:rPr>
              <a:t>payload</a:t>
            </a:r>
            <a:r>
              <a:rPr lang="en-US" sz="2800" b="0" i="0" u="none" strike="noStrike" cap="none">
                <a:solidFill>
                  <a:srgbClr val="000000"/>
                </a:solidFill>
                <a:latin typeface="Calibri"/>
                <a:ea typeface="Calibri"/>
                <a:cs typeface="Calibri"/>
                <a:sym typeface="Calibri"/>
              </a:rPr>
              <a:t> in IPv4 datagram among IPv4 </a:t>
            </a:r>
            <a:r>
              <a:rPr lang="en-US" sz="2400" b="0" i="0" u="none" strike="noStrike" cap="none">
                <a:solidFill>
                  <a:srgbClr val="000000"/>
                </a:solidFill>
                <a:latin typeface="Calibri"/>
                <a:ea typeface="Calibri"/>
                <a:cs typeface="Calibri"/>
                <a:sym typeface="Calibri"/>
              </a:rPr>
              <a:t>routers (“packet within a packet”)</a:t>
            </a:r>
            <a:endParaRPr/>
          </a:p>
          <a:p>
            <a:pPr marL="695325" marR="0" lvl="1" indent="-231775"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tunneling used extensively in other contexts (4G/5G)</a:t>
            </a:r>
            <a:endParaRPr/>
          </a:p>
          <a:p>
            <a:pPr marL="352425" marR="0" lvl="0" indent="-44450" algn="l" rtl="0">
              <a:lnSpc>
                <a:spcPct val="90000"/>
              </a:lnSpc>
              <a:spcBef>
                <a:spcPts val="1000"/>
              </a:spcBef>
              <a:spcAft>
                <a:spcPts val="0"/>
              </a:spcAft>
              <a:buClr>
                <a:srgbClr val="0000A3"/>
              </a:buClr>
              <a:buSzPts val="2800"/>
              <a:buFont typeface="Noto Sans Symbols"/>
              <a:buNone/>
            </a:pPr>
            <a:endParaRPr sz="2800" b="0" i="0" u="none" strike="noStrike" cap="none">
              <a:solidFill>
                <a:srgbClr val="000000"/>
              </a:solidFill>
              <a:latin typeface="Calibri"/>
              <a:ea typeface="Calibri"/>
              <a:cs typeface="Calibri"/>
              <a:sym typeface="Calibri"/>
            </a:endParaRPr>
          </a:p>
        </p:txBody>
      </p:sp>
      <p:sp>
        <p:nvSpPr>
          <p:cNvPr id="2958" name="Google Shape;2958;p4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7"/>
                                        </p:tgtEl>
                                        <p:attrNameLst>
                                          <p:attrName>style.visibility</p:attrName>
                                        </p:attrNameLst>
                                      </p:cBhvr>
                                      <p:to>
                                        <p:strVal val="visible"/>
                                      </p:to>
                                    </p:set>
                                    <p:animEffect transition="in" filter="fade">
                                      <p:cBhvr>
                                        <p:cTn id="7" dur="500"/>
                                        <p:tgtEl>
                                          <p:spTgt spid="29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7"/>
                                        </p:tgtEl>
                                        <p:attrNameLst>
                                          <p:attrName>style.visibility</p:attrName>
                                        </p:attrNameLst>
                                      </p:cBhvr>
                                      <p:to>
                                        <p:strVal val="visible"/>
                                      </p:to>
                                    </p:set>
                                    <p:animEffect transition="in" filter="fade">
                                      <p:cBhvr>
                                        <p:cTn id="12" dur="500"/>
                                        <p:tgtEl>
                                          <p:spTgt spid="29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40"/>
                                        </p:tgtEl>
                                        <p:attrNameLst>
                                          <p:attrName>style.visibility</p:attrName>
                                        </p:attrNameLst>
                                      </p:cBhvr>
                                      <p:to>
                                        <p:strVal val="visible"/>
                                      </p:to>
                                    </p:set>
                                    <p:animEffect transition="in" filter="fade">
                                      <p:cBhvr>
                                        <p:cTn id="17" dur="500"/>
                                        <p:tgtEl>
                                          <p:spTgt spid="2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63"/>
        <p:cNvGrpSpPr/>
        <p:nvPr/>
      </p:nvGrpSpPr>
      <p:grpSpPr>
        <a:xfrm>
          <a:off x="0" y="0"/>
          <a:ext cx="0" cy="0"/>
          <a:chOff x="0" y="0"/>
          <a:chExt cx="0" cy="0"/>
        </a:xfrm>
      </p:grpSpPr>
      <p:sp>
        <p:nvSpPr>
          <p:cNvPr id="2964" name="Google Shape;2964;p49"/>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Tunneling and encapsulation</a:t>
            </a:r>
            <a:endParaRPr/>
          </a:p>
        </p:txBody>
      </p:sp>
      <p:sp>
        <p:nvSpPr>
          <p:cNvPr id="2965" name="Google Shape;2965;p49"/>
          <p:cNvSpPr txBox="1"/>
          <p:nvPr/>
        </p:nvSpPr>
        <p:spPr>
          <a:xfrm>
            <a:off x="888274" y="1697883"/>
            <a:ext cx="275952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Ethernet connecting two IPv6 routers:</a:t>
            </a:r>
            <a:endParaRPr/>
          </a:p>
        </p:txBody>
      </p:sp>
      <p:grpSp>
        <p:nvGrpSpPr>
          <p:cNvPr id="2966" name="Google Shape;2966;p49"/>
          <p:cNvGrpSpPr/>
          <p:nvPr/>
        </p:nvGrpSpPr>
        <p:grpSpPr>
          <a:xfrm>
            <a:off x="4274280" y="1626442"/>
            <a:ext cx="5834767" cy="995120"/>
            <a:chOff x="3663591" y="1108282"/>
            <a:chExt cx="5834767" cy="995120"/>
          </a:xfrm>
        </p:grpSpPr>
        <p:sp>
          <p:nvSpPr>
            <p:cNvPr id="2967" name="Google Shape;2967;p49"/>
            <p:cNvSpPr/>
            <p:nvPr/>
          </p:nvSpPr>
          <p:spPr>
            <a:xfrm>
              <a:off x="5385352" y="1616420"/>
              <a:ext cx="2405062" cy="66675"/>
            </a:xfrm>
            <a:prstGeom prst="rect">
              <a:avLst/>
            </a:prstGeom>
            <a:solidFill>
              <a:srgbClr val="CC0000"/>
            </a:soli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8" name="Google Shape;2968;p49"/>
            <p:cNvSpPr txBox="1"/>
            <p:nvPr/>
          </p:nvSpPr>
          <p:spPr>
            <a:xfrm>
              <a:off x="5480234" y="1110007"/>
              <a:ext cx="2471780" cy="510909"/>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Ethernet connects two IPv6 routers</a:t>
              </a:r>
              <a:endParaRPr/>
            </a:p>
          </p:txBody>
        </p:sp>
        <p:grpSp>
          <p:nvGrpSpPr>
            <p:cNvPr id="2969" name="Google Shape;2969;p49"/>
            <p:cNvGrpSpPr/>
            <p:nvPr/>
          </p:nvGrpSpPr>
          <p:grpSpPr>
            <a:xfrm>
              <a:off x="3663591" y="1108282"/>
              <a:ext cx="1764058" cy="965200"/>
              <a:chOff x="3670217" y="2254595"/>
              <a:chExt cx="1764058" cy="965200"/>
            </a:xfrm>
          </p:grpSpPr>
          <p:sp>
            <p:nvSpPr>
              <p:cNvPr id="2970" name="Google Shape;2970;p49"/>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2971" name="Google Shape;2971;p49"/>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2972" name="Google Shape;2972;p49"/>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2973" name="Google Shape;2973;p49"/>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2974" name="Google Shape;2974;p49"/>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2975" name="Google Shape;2975;p49"/>
              <p:cNvGrpSpPr/>
              <p:nvPr/>
            </p:nvGrpSpPr>
            <p:grpSpPr>
              <a:xfrm>
                <a:off x="3670217" y="2586162"/>
                <a:ext cx="731126" cy="344556"/>
                <a:chOff x="7493876" y="2774731"/>
                <a:chExt cx="1481958" cy="894622"/>
              </a:xfrm>
            </p:grpSpPr>
            <p:sp>
              <p:nvSpPr>
                <p:cNvPr id="2976" name="Google Shape;2976;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977" name="Google Shape;2977;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978" name="Google Shape;2978;p49"/>
                <p:cNvGrpSpPr/>
                <p:nvPr/>
              </p:nvGrpSpPr>
              <p:grpSpPr>
                <a:xfrm>
                  <a:off x="7713663" y="2848339"/>
                  <a:ext cx="1042107" cy="425543"/>
                  <a:chOff x="7786941" y="2884917"/>
                  <a:chExt cx="897649" cy="353919"/>
                </a:xfrm>
              </p:grpSpPr>
              <p:sp>
                <p:nvSpPr>
                  <p:cNvPr id="2979" name="Google Shape;2979;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0" name="Google Shape;2980;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1" name="Google Shape;2981;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2" name="Google Shape;2982;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983" name="Google Shape;2983;p49"/>
              <p:cNvGrpSpPr/>
              <p:nvPr/>
            </p:nvGrpSpPr>
            <p:grpSpPr>
              <a:xfrm>
                <a:off x="4703149" y="2589549"/>
                <a:ext cx="731126" cy="344556"/>
                <a:chOff x="7493876" y="2774731"/>
                <a:chExt cx="1481958" cy="894622"/>
              </a:xfrm>
            </p:grpSpPr>
            <p:sp>
              <p:nvSpPr>
                <p:cNvPr id="2984" name="Google Shape;2984;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985" name="Google Shape;2985;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986" name="Google Shape;2986;p49"/>
                <p:cNvGrpSpPr/>
                <p:nvPr/>
              </p:nvGrpSpPr>
              <p:grpSpPr>
                <a:xfrm>
                  <a:off x="7713663" y="2848339"/>
                  <a:ext cx="1042107" cy="425543"/>
                  <a:chOff x="7786941" y="2884917"/>
                  <a:chExt cx="897649" cy="353919"/>
                </a:xfrm>
              </p:grpSpPr>
              <p:sp>
                <p:nvSpPr>
                  <p:cNvPr id="2987" name="Google Shape;2987;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8" name="Google Shape;2988;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9" name="Google Shape;2989;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90" name="Google Shape;2990;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2991" name="Google Shape;2991;p49"/>
            <p:cNvGrpSpPr/>
            <p:nvPr/>
          </p:nvGrpSpPr>
          <p:grpSpPr>
            <a:xfrm>
              <a:off x="7734300" y="1138202"/>
              <a:ext cx="1764058" cy="965200"/>
              <a:chOff x="3670217" y="2254595"/>
              <a:chExt cx="1764058" cy="965200"/>
            </a:xfrm>
          </p:grpSpPr>
          <p:sp>
            <p:nvSpPr>
              <p:cNvPr id="2992" name="Google Shape;2992;p49"/>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2993" name="Google Shape;2993;p49"/>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2994" name="Google Shape;2994;p49"/>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2995" name="Google Shape;2995;p49"/>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2996" name="Google Shape;2996;p49"/>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2997" name="Google Shape;2997;p49"/>
              <p:cNvGrpSpPr/>
              <p:nvPr/>
            </p:nvGrpSpPr>
            <p:grpSpPr>
              <a:xfrm>
                <a:off x="3670217" y="2586162"/>
                <a:ext cx="731126" cy="344556"/>
                <a:chOff x="7493876" y="2774731"/>
                <a:chExt cx="1481958" cy="894622"/>
              </a:xfrm>
            </p:grpSpPr>
            <p:sp>
              <p:nvSpPr>
                <p:cNvPr id="2998" name="Google Shape;2998;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999" name="Google Shape;2999;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00" name="Google Shape;3000;p49"/>
                <p:cNvGrpSpPr/>
                <p:nvPr/>
              </p:nvGrpSpPr>
              <p:grpSpPr>
                <a:xfrm>
                  <a:off x="7713663" y="2848339"/>
                  <a:ext cx="1042107" cy="425543"/>
                  <a:chOff x="7786941" y="2884917"/>
                  <a:chExt cx="897649" cy="353919"/>
                </a:xfrm>
              </p:grpSpPr>
              <p:sp>
                <p:nvSpPr>
                  <p:cNvPr id="3001" name="Google Shape;3001;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02" name="Google Shape;3002;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03" name="Google Shape;3003;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04" name="Google Shape;3004;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005" name="Google Shape;3005;p49"/>
              <p:cNvGrpSpPr/>
              <p:nvPr/>
            </p:nvGrpSpPr>
            <p:grpSpPr>
              <a:xfrm>
                <a:off x="4703149" y="2589549"/>
                <a:ext cx="731126" cy="344556"/>
                <a:chOff x="7493876" y="2774731"/>
                <a:chExt cx="1481958" cy="894622"/>
              </a:xfrm>
            </p:grpSpPr>
            <p:sp>
              <p:nvSpPr>
                <p:cNvPr id="3006" name="Google Shape;3006;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07" name="Google Shape;3007;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08" name="Google Shape;3008;p49"/>
                <p:cNvGrpSpPr/>
                <p:nvPr/>
              </p:nvGrpSpPr>
              <p:grpSpPr>
                <a:xfrm>
                  <a:off x="7713663" y="2848339"/>
                  <a:ext cx="1042107" cy="425543"/>
                  <a:chOff x="7786941" y="2884917"/>
                  <a:chExt cx="897649" cy="353919"/>
                </a:xfrm>
              </p:grpSpPr>
              <p:sp>
                <p:nvSpPr>
                  <p:cNvPr id="3009" name="Google Shape;3009;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10" name="Google Shape;3010;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11" name="Google Shape;3011;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12" name="Google Shape;3012;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grpSp>
        <p:nvGrpSpPr>
          <p:cNvPr id="3013" name="Google Shape;3013;p49"/>
          <p:cNvGrpSpPr/>
          <p:nvPr/>
        </p:nvGrpSpPr>
        <p:grpSpPr>
          <a:xfrm>
            <a:off x="3244703" y="3195320"/>
            <a:ext cx="1748069" cy="467910"/>
            <a:chOff x="3229463" y="3119120"/>
            <a:chExt cx="1748069" cy="467910"/>
          </a:xfrm>
        </p:grpSpPr>
        <p:cxnSp>
          <p:nvCxnSpPr>
            <p:cNvPr id="3014" name="Google Shape;3014;p49"/>
            <p:cNvCxnSpPr/>
            <p:nvPr/>
          </p:nvCxnSpPr>
          <p:spPr>
            <a:xfrm flipH="1">
              <a:off x="4023360" y="3119120"/>
              <a:ext cx="954172" cy="187960"/>
            </a:xfrm>
            <a:prstGeom prst="straightConnector1">
              <a:avLst/>
            </a:prstGeom>
            <a:noFill/>
            <a:ln w="9525" cap="flat" cmpd="sng">
              <a:solidFill>
                <a:srgbClr val="CC0000"/>
              </a:solidFill>
              <a:prstDash val="solid"/>
              <a:round/>
              <a:headEnd type="none" w="med" len="med"/>
              <a:tailEnd type="none" w="med" len="med"/>
            </a:ln>
          </p:spPr>
        </p:cxnSp>
        <p:sp>
          <p:nvSpPr>
            <p:cNvPr id="3015" name="Google Shape;3015;p49"/>
            <p:cNvSpPr txBox="1"/>
            <p:nvPr/>
          </p:nvSpPr>
          <p:spPr>
            <a:xfrm>
              <a:off x="3229463" y="3311570"/>
              <a:ext cx="1516761" cy="27546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Link-layer frame</a:t>
              </a:r>
              <a:endParaRPr/>
            </a:p>
          </p:txBody>
        </p:sp>
      </p:grpSp>
      <p:grpSp>
        <p:nvGrpSpPr>
          <p:cNvPr id="3016" name="Google Shape;3016;p49"/>
          <p:cNvGrpSpPr/>
          <p:nvPr/>
        </p:nvGrpSpPr>
        <p:grpSpPr>
          <a:xfrm>
            <a:off x="4809173" y="2446973"/>
            <a:ext cx="4886325" cy="951547"/>
            <a:chOff x="4672013" y="2614613"/>
            <a:chExt cx="4886325" cy="1157209"/>
          </a:xfrm>
        </p:grpSpPr>
        <p:grpSp>
          <p:nvGrpSpPr>
            <p:cNvPr id="3017" name="Google Shape;3017;p49"/>
            <p:cNvGrpSpPr/>
            <p:nvPr/>
          </p:nvGrpSpPr>
          <p:grpSpPr>
            <a:xfrm>
              <a:off x="4674002" y="3295572"/>
              <a:ext cx="4854575" cy="476250"/>
              <a:chOff x="1427882" y="4286172"/>
              <a:chExt cx="4854575" cy="476250"/>
            </a:xfrm>
          </p:grpSpPr>
          <p:sp>
            <p:nvSpPr>
              <p:cNvPr id="3018" name="Google Shape;3018;p49"/>
              <p:cNvSpPr/>
              <p:nvPr/>
            </p:nvSpPr>
            <p:spPr>
              <a:xfrm>
                <a:off x="1427882" y="4289347"/>
                <a:ext cx="4854575" cy="468313"/>
              </a:xfrm>
              <a:prstGeom prst="rect">
                <a:avLst/>
              </a:prstGeom>
              <a:gradFill>
                <a:gsLst>
                  <a:gs pos="0">
                    <a:srgbClr val="CC0000">
                      <a:alpha val="40784"/>
                    </a:srgbClr>
                  </a:gs>
                  <a:gs pos="100000">
                    <a:srgbClr val="CC0000">
                      <a:alpha val="37647"/>
                    </a:srgbClr>
                  </a:gs>
                </a:gsLst>
                <a:lin ang="5400000" scaled="0"/>
              </a:gra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019" name="Google Shape;3019;p49"/>
              <p:cNvCxnSpPr/>
              <p:nvPr/>
            </p:nvCxnSpPr>
            <p:spPr>
              <a:xfrm>
                <a:off x="2791545" y="4287759"/>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020" name="Google Shape;3020;p49"/>
              <p:cNvCxnSpPr/>
              <p:nvPr/>
            </p:nvCxnSpPr>
            <p:spPr>
              <a:xfrm>
                <a:off x="2313707" y="4286172"/>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021" name="Google Shape;3021;p49"/>
              <p:cNvCxnSpPr/>
              <p:nvPr/>
            </p:nvCxnSpPr>
            <p:spPr>
              <a:xfrm>
                <a:off x="1867620" y="4294109"/>
                <a:ext cx="0" cy="468313"/>
              </a:xfrm>
              <a:prstGeom prst="straightConnector1">
                <a:avLst/>
              </a:prstGeom>
              <a:noFill/>
              <a:ln w="9525" cap="flat" cmpd="sng">
                <a:solidFill>
                  <a:srgbClr val="CC0000"/>
                </a:solidFill>
                <a:prstDash val="solid"/>
                <a:round/>
                <a:headEnd type="none" w="med" len="med"/>
                <a:tailEnd type="none" w="med" len="med"/>
              </a:ln>
            </p:spPr>
          </p:cxnSp>
          <p:grpSp>
            <p:nvGrpSpPr>
              <p:cNvPr id="3022" name="Google Shape;3022;p49"/>
              <p:cNvGrpSpPr/>
              <p:nvPr/>
            </p:nvGrpSpPr>
            <p:grpSpPr>
              <a:xfrm>
                <a:off x="2865478" y="4319509"/>
                <a:ext cx="3402012" cy="414337"/>
                <a:chOff x="8090620" y="3748009"/>
                <a:chExt cx="3402012" cy="414337"/>
              </a:xfrm>
            </p:grpSpPr>
            <p:cxnSp>
              <p:nvCxnSpPr>
                <p:cNvPr id="3023" name="Google Shape;3023;p49"/>
                <p:cNvCxnSpPr/>
                <p:nvPr/>
              </p:nvCxnSpPr>
              <p:spPr>
                <a:xfrm>
                  <a:off x="8743763" y="4053716"/>
                  <a:ext cx="857250" cy="0"/>
                </a:xfrm>
                <a:prstGeom prst="straightConnector1">
                  <a:avLst/>
                </a:prstGeom>
                <a:noFill/>
                <a:ln w="9525" cap="flat" cmpd="sng">
                  <a:solidFill>
                    <a:schemeClr val="dk1"/>
                  </a:solidFill>
                  <a:prstDash val="solid"/>
                  <a:round/>
                  <a:headEnd type="none" w="med" len="med"/>
                  <a:tailEnd type="triangle" w="med" len="med"/>
                </a:ln>
              </p:spPr>
            </p:cxnSp>
            <p:sp>
              <p:nvSpPr>
                <p:cNvPr id="3024" name="Google Shape;3024;p49"/>
                <p:cNvSpPr/>
                <p:nvPr/>
              </p:nvSpPr>
              <p:spPr>
                <a:xfrm>
                  <a:off x="8090620" y="3751184"/>
                  <a:ext cx="3402012" cy="401638"/>
                </a:xfrm>
                <a:prstGeom prst="rect">
                  <a:avLst/>
                </a:prstGeom>
                <a:solidFill>
                  <a:srgbClr val="66CC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025" name="Google Shape;3025;p49"/>
                <p:cNvCxnSpPr/>
                <p:nvPr/>
              </p:nvCxnSpPr>
              <p:spPr>
                <a:xfrm>
                  <a:off x="81747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26" name="Google Shape;3026;p49"/>
                <p:cNvCxnSpPr/>
                <p:nvPr/>
              </p:nvCxnSpPr>
              <p:spPr>
                <a:xfrm>
                  <a:off x="8133482" y="3749596"/>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27" name="Google Shape;3027;p49"/>
                <p:cNvCxnSpPr/>
                <p:nvPr/>
              </p:nvCxnSpPr>
              <p:spPr>
                <a:xfrm>
                  <a:off x="82509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28" name="Google Shape;3028;p49"/>
                <p:cNvCxnSpPr/>
                <p:nvPr/>
              </p:nvCxnSpPr>
              <p:spPr>
                <a:xfrm>
                  <a:off x="829223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29" name="Google Shape;3029;p49"/>
                <p:cNvCxnSpPr/>
                <p:nvPr/>
              </p:nvCxnSpPr>
              <p:spPr>
                <a:xfrm>
                  <a:off x="8346207"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30" name="Google Shape;3030;p49"/>
                <p:cNvCxnSpPr/>
                <p:nvPr/>
              </p:nvCxnSpPr>
              <p:spPr>
                <a:xfrm>
                  <a:off x="841288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31" name="Google Shape;3031;p49"/>
                <p:cNvCxnSpPr/>
                <p:nvPr/>
              </p:nvCxnSpPr>
              <p:spPr>
                <a:xfrm>
                  <a:off x="8724032" y="3759121"/>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32" name="Google Shape;3032;p49"/>
                <p:cNvCxnSpPr/>
                <p:nvPr/>
              </p:nvCxnSpPr>
              <p:spPr>
                <a:xfrm>
                  <a:off x="9098682" y="3759121"/>
                  <a:ext cx="0" cy="403225"/>
                </a:xfrm>
                <a:prstGeom prst="straightConnector1">
                  <a:avLst/>
                </a:prstGeom>
                <a:noFill/>
                <a:ln w="9525" cap="flat" cmpd="sng">
                  <a:solidFill>
                    <a:schemeClr val="dk1"/>
                  </a:solidFill>
                  <a:prstDash val="solid"/>
                  <a:round/>
                  <a:headEnd type="none" w="med" len="med"/>
                  <a:tailEnd type="none" w="med" len="med"/>
                </a:ln>
              </p:spPr>
            </p:cxnSp>
          </p:grpSp>
          <p:sp>
            <p:nvSpPr>
              <p:cNvPr id="3033" name="Google Shape;3033;p49"/>
              <p:cNvSpPr/>
              <p:nvPr/>
            </p:nvSpPr>
            <p:spPr>
              <a:xfrm>
                <a:off x="2901848" y="4384275"/>
                <a:ext cx="3244616" cy="285690"/>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4" name="Google Shape;3034;p49"/>
              <p:cNvSpPr txBox="1"/>
              <p:nvPr/>
            </p:nvSpPr>
            <p:spPr>
              <a:xfrm>
                <a:off x="4133520" y="4301715"/>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IPv6 datagram</a:t>
                </a:r>
                <a:endParaRPr/>
              </a:p>
            </p:txBody>
          </p:sp>
        </p:grpSp>
        <p:sp>
          <p:nvSpPr>
            <p:cNvPr id="3035" name="Google Shape;3035;p49"/>
            <p:cNvSpPr/>
            <p:nvPr/>
          </p:nvSpPr>
          <p:spPr>
            <a:xfrm>
              <a:off x="4672013" y="2614613"/>
              <a:ext cx="4886325" cy="685800"/>
            </a:xfrm>
            <a:custGeom>
              <a:avLst/>
              <a:gdLst/>
              <a:ahLst/>
              <a:cxnLst/>
              <a:rect l="l" t="t" r="r" b="b"/>
              <a:pathLst>
                <a:path w="4886325" h="685800" extrusionOk="0">
                  <a:moveTo>
                    <a:pt x="0" y="685800"/>
                  </a:moveTo>
                  <a:lnTo>
                    <a:pt x="2171700" y="0"/>
                  </a:lnTo>
                  <a:lnTo>
                    <a:pt x="2443162" y="157162"/>
                  </a:lnTo>
                  <a:lnTo>
                    <a:pt x="2493168" y="150018"/>
                  </a:lnTo>
                  <a:lnTo>
                    <a:pt x="4886325" y="685800"/>
                  </a:lnTo>
                  <a:lnTo>
                    <a:pt x="0" y="685800"/>
                  </a:lnTo>
                  <a:close/>
                </a:path>
              </a:pathLst>
            </a:custGeom>
            <a:gradFill>
              <a:gsLst>
                <a:gs pos="0">
                  <a:srgbClr val="F5F7FC"/>
                </a:gs>
                <a:gs pos="100000">
                  <a:srgbClr val="D8D8D8"/>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3036" name="Google Shape;3036;p49"/>
          <p:cNvGrpSpPr/>
          <p:nvPr/>
        </p:nvGrpSpPr>
        <p:grpSpPr>
          <a:xfrm>
            <a:off x="6964680" y="2244997"/>
            <a:ext cx="838200" cy="376149"/>
            <a:chOff x="6827520" y="2412637"/>
            <a:chExt cx="838200" cy="376149"/>
          </a:xfrm>
        </p:grpSpPr>
        <p:sp>
          <p:nvSpPr>
            <p:cNvPr id="3037" name="Google Shape;3037;p49"/>
            <p:cNvSpPr/>
            <p:nvPr/>
          </p:nvSpPr>
          <p:spPr>
            <a:xfrm>
              <a:off x="7178040" y="2468880"/>
              <a:ext cx="487680" cy="304800"/>
            </a:xfrm>
            <a:prstGeom prst="rightArrow">
              <a:avLst>
                <a:gd name="adj1" fmla="val 50000"/>
                <a:gd name="adj2" fmla="val 50000"/>
              </a:avLst>
            </a:prstGeom>
            <a:gradFill>
              <a:gsLst>
                <a:gs pos="0">
                  <a:srgbClr val="F5F7FC"/>
                </a:gs>
                <a:gs pos="100000">
                  <a:srgbClr val="CC000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038" name="Google Shape;3038;p49"/>
            <p:cNvGrpSpPr/>
            <p:nvPr/>
          </p:nvGrpSpPr>
          <p:grpSpPr>
            <a:xfrm>
              <a:off x="6827520" y="2412637"/>
              <a:ext cx="334944" cy="376149"/>
              <a:chOff x="335231" y="4406992"/>
              <a:chExt cx="1251280" cy="2136350"/>
            </a:xfrm>
          </p:grpSpPr>
          <p:sp>
            <p:nvSpPr>
              <p:cNvPr id="3039" name="Google Shape;3039;p49"/>
              <p:cNvSpPr/>
              <p:nvPr/>
            </p:nvSpPr>
            <p:spPr>
              <a:xfrm>
                <a:off x="335231" y="4406992"/>
                <a:ext cx="965619" cy="2136350"/>
              </a:xfrm>
              <a:custGeom>
                <a:avLst/>
                <a:gdLst/>
                <a:ahLst/>
                <a:cxnLst/>
                <a:rect l="l" t="t" r="r" b="b"/>
                <a:pathLst>
                  <a:path w="966787" h="2138362" extrusionOk="0">
                    <a:moveTo>
                      <a:pt x="0" y="0"/>
                    </a:moveTo>
                    <a:lnTo>
                      <a:pt x="0" y="1190625"/>
                    </a:lnTo>
                    <a:lnTo>
                      <a:pt x="966787" y="2138362"/>
                    </a:lnTo>
                    <a:cubicBezTo>
                      <a:pt x="965200" y="1673225"/>
                      <a:pt x="963612" y="1208087"/>
                      <a:pt x="962025" y="742950"/>
                    </a:cubicBezTo>
                    <a:lnTo>
                      <a:pt x="0" y="0"/>
                    </a:lnTo>
                    <a:close/>
                  </a:path>
                </a:pathLst>
              </a:custGeom>
              <a:solidFill>
                <a:srgbClr val="CC00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40" name="Google Shape;3040;p49"/>
              <p:cNvSpPr/>
              <p:nvPr/>
            </p:nvSpPr>
            <p:spPr>
              <a:xfrm>
                <a:off x="351325" y="4411451"/>
                <a:ext cx="1235186" cy="771586"/>
              </a:xfrm>
              <a:custGeom>
                <a:avLst/>
                <a:gdLst/>
                <a:ahLst/>
                <a:cxnLst/>
                <a:rect l="l" t="t" r="r" b="b"/>
                <a:pathLst>
                  <a:path w="1238250" h="757496" extrusionOk="0">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41" name="Google Shape;3041;p49"/>
              <p:cNvSpPr/>
              <p:nvPr/>
            </p:nvSpPr>
            <p:spPr>
              <a:xfrm>
                <a:off x="1296825" y="5178575"/>
                <a:ext cx="289686" cy="1351389"/>
              </a:xfrm>
              <a:prstGeom prst="rect">
                <a:avLst/>
              </a:prstGeom>
              <a:solidFill>
                <a:srgbClr val="EBAD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3042" name="Google Shape;3042;p49"/>
          <p:cNvSpPr txBox="1"/>
          <p:nvPr/>
        </p:nvSpPr>
        <p:spPr>
          <a:xfrm>
            <a:off x="4831080" y="3383280"/>
            <a:ext cx="48790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usual: datagram as payload in link-layer frame</a:t>
            </a:r>
            <a:endParaRPr/>
          </a:p>
        </p:txBody>
      </p:sp>
      <p:grpSp>
        <p:nvGrpSpPr>
          <p:cNvPr id="3043" name="Google Shape;3043;p49"/>
          <p:cNvGrpSpPr/>
          <p:nvPr/>
        </p:nvGrpSpPr>
        <p:grpSpPr>
          <a:xfrm>
            <a:off x="4282206" y="4080603"/>
            <a:ext cx="5834767" cy="1826360"/>
            <a:chOff x="4282206" y="4080603"/>
            <a:chExt cx="5834767" cy="1826360"/>
          </a:xfrm>
        </p:grpSpPr>
        <p:grpSp>
          <p:nvGrpSpPr>
            <p:cNvPr id="3044" name="Google Shape;3044;p49"/>
            <p:cNvGrpSpPr/>
            <p:nvPr/>
          </p:nvGrpSpPr>
          <p:grpSpPr>
            <a:xfrm>
              <a:off x="5980176" y="4080603"/>
              <a:ext cx="2432304" cy="1726090"/>
              <a:chOff x="5705856" y="2038443"/>
              <a:chExt cx="2432304" cy="1726090"/>
            </a:xfrm>
          </p:grpSpPr>
          <p:sp>
            <p:nvSpPr>
              <p:cNvPr id="3045" name="Google Shape;3045;p49"/>
              <p:cNvSpPr/>
              <p:nvPr/>
            </p:nvSpPr>
            <p:spPr>
              <a:xfrm rot="659626">
                <a:off x="5879224" y="2228808"/>
                <a:ext cx="2125934" cy="1345360"/>
              </a:xfrm>
              <a:custGeom>
                <a:avLst/>
                <a:gdLst/>
                <a:ahLst/>
                <a:cxnLst/>
                <a:rect l="l" t="t" r="r" b="b"/>
                <a:pathLst>
                  <a:path w="10003" h="11611" extrusionOk="0">
                    <a:moveTo>
                      <a:pt x="5770" y="126"/>
                    </a:moveTo>
                    <a:cubicBezTo>
                      <a:pt x="5196" y="245"/>
                      <a:pt x="4120" y="456"/>
                      <a:pt x="3456" y="756"/>
                    </a:cubicBezTo>
                    <a:cubicBezTo>
                      <a:pt x="2793" y="1055"/>
                      <a:pt x="2166" y="1460"/>
                      <a:pt x="1806" y="1896"/>
                    </a:cubicBezTo>
                    <a:cubicBezTo>
                      <a:pt x="1448" y="2331"/>
                      <a:pt x="1600" y="2977"/>
                      <a:pt x="1322" y="3397"/>
                    </a:cubicBezTo>
                    <a:cubicBezTo>
                      <a:pt x="1044" y="3816"/>
                      <a:pt x="354" y="3846"/>
                      <a:pt x="156" y="4417"/>
                    </a:cubicBezTo>
                    <a:cubicBezTo>
                      <a:pt x="-41" y="4987"/>
                      <a:pt x="-52" y="6057"/>
                      <a:pt x="121" y="6847"/>
                    </a:cubicBezTo>
                    <a:cubicBezTo>
                      <a:pt x="294" y="7637"/>
                      <a:pt x="660" y="8634"/>
                      <a:pt x="1194" y="9155"/>
                    </a:cubicBezTo>
                    <a:cubicBezTo>
                      <a:pt x="1728" y="9676"/>
                      <a:pt x="2691" y="9563"/>
                      <a:pt x="3328" y="9972"/>
                    </a:cubicBezTo>
                    <a:cubicBezTo>
                      <a:pt x="3965" y="10381"/>
                      <a:pt x="4455" y="11637"/>
                      <a:pt x="5017" y="11611"/>
                    </a:cubicBezTo>
                    <a:cubicBezTo>
                      <a:pt x="5579" y="11585"/>
                      <a:pt x="6246" y="10107"/>
                      <a:pt x="6703" y="9818"/>
                    </a:cubicBezTo>
                    <a:cubicBezTo>
                      <a:pt x="7160" y="9529"/>
                      <a:pt x="7465" y="10013"/>
                      <a:pt x="7761" y="9878"/>
                    </a:cubicBezTo>
                    <a:cubicBezTo>
                      <a:pt x="8057" y="9743"/>
                      <a:pt x="8317" y="9548"/>
                      <a:pt x="8496" y="9007"/>
                    </a:cubicBezTo>
                    <a:cubicBezTo>
                      <a:pt x="8675" y="8468"/>
                      <a:pt x="8604" y="7361"/>
                      <a:pt x="8855" y="6638"/>
                    </a:cubicBezTo>
                    <a:cubicBezTo>
                      <a:pt x="9106" y="5915"/>
                      <a:pt x="9957" y="5511"/>
                      <a:pt x="10001" y="4671"/>
                    </a:cubicBezTo>
                    <a:cubicBezTo>
                      <a:pt x="10047" y="3830"/>
                      <a:pt x="9402" y="2308"/>
                      <a:pt x="9124" y="1566"/>
                    </a:cubicBezTo>
                    <a:cubicBezTo>
                      <a:pt x="8846" y="823"/>
                      <a:pt x="8702" y="471"/>
                      <a:pt x="8334" y="216"/>
                    </a:cubicBezTo>
                    <a:cubicBezTo>
                      <a:pt x="7968" y="-39"/>
                      <a:pt x="7349" y="20"/>
                      <a:pt x="6918" y="5"/>
                    </a:cubicBezTo>
                    <a:cubicBezTo>
                      <a:pt x="6488" y="-9"/>
                      <a:pt x="6345" y="5"/>
                      <a:pt x="5770" y="126"/>
                    </a:cubicBezTo>
                    <a:close/>
                  </a:path>
                </a:pathLst>
              </a:custGeom>
              <a:solidFill>
                <a:srgbClr val="9CDF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046" name="Google Shape;3046;p49"/>
              <p:cNvGrpSpPr/>
              <p:nvPr/>
            </p:nvGrpSpPr>
            <p:grpSpPr>
              <a:xfrm>
                <a:off x="5705856" y="2321052"/>
                <a:ext cx="2432304" cy="1054608"/>
                <a:chOff x="5705856" y="2321052"/>
                <a:chExt cx="2432304" cy="1054608"/>
              </a:xfrm>
            </p:grpSpPr>
            <p:cxnSp>
              <p:nvCxnSpPr>
                <p:cNvPr id="3047" name="Google Shape;3047;p49"/>
                <p:cNvCxnSpPr/>
                <p:nvPr/>
              </p:nvCxnSpPr>
              <p:spPr>
                <a:xfrm>
                  <a:off x="5705856" y="2811780"/>
                  <a:ext cx="2432304" cy="0"/>
                </a:xfrm>
                <a:prstGeom prst="straightConnector1">
                  <a:avLst/>
                </a:prstGeom>
                <a:noFill/>
                <a:ln w="19050" cap="flat" cmpd="sng">
                  <a:solidFill>
                    <a:schemeClr val="dk1"/>
                  </a:solidFill>
                  <a:prstDash val="solid"/>
                  <a:miter lim="800000"/>
                  <a:headEnd type="none" w="sm" len="sm"/>
                  <a:tailEnd type="none" w="sm" len="sm"/>
                </a:ln>
              </p:spPr>
            </p:cxnSp>
            <p:cxnSp>
              <p:nvCxnSpPr>
                <p:cNvPr id="3048" name="Google Shape;3048;p49"/>
                <p:cNvCxnSpPr>
                  <a:stCxn id="3049" idx="5"/>
                </p:cNvCxnSpPr>
                <p:nvPr/>
              </p:nvCxnSpPr>
              <p:spPr>
                <a:xfrm rot="10800000" flipH="1">
                  <a:off x="6858545" y="2397201"/>
                  <a:ext cx="83400" cy="885000"/>
                </a:xfrm>
                <a:prstGeom prst="straightConnector1">
                  <a:avLst/>
                </a:prstGeom>
                <a:noFill/>
                <a:ln w="19050" cap="flat" cmpd="sng">
                  <a:solidFill>
                    <a:schemeClr val="dk1"/>
                  </a:solidFill>
                  <a:prstDash val="solid"/>
                  <a:miter lim="800000"/>
                  <a:headEnd type="none" w="sm" len="sm"/>
                  <a:tailEnd type="none" w="sm" len="sm"/>
                </a:ln>
              </p:spPr>
            </p:cxnSp>
            <p:cxnSp>
              <p:nvCxnSpPr>
                <p:cNvPr id="3050" name="Google Shape;3050;p49"/>
                <p:cNvCxnSpPr>
                  <a:stCxn id="3051" idx="2"/>
                </p:cNvCxnSpPr>
                <p:nvPr/>
              </p:nvCxnSpPr>
              <p:spPr>
                <a:xfrm rot="10800000" flipH="1">
                  <a:off x="6858272" y="2805810"/>
                  <a:ext cx="734400" cy="396000"/>
                </a:xfrm>
                <a:prstGeom prst="straightConnector1">
                  <a:avLst/>
                </a:prstGeom>
                <a:noFill/>
                <a:ln w="19050" cap="flat" cmpd="sng">
                  <a:solidFill>
                    <a:schemeClr val="dk1"/>
                  </a:solidFill>
                  <a:prstDash val="solid"/>
                  <a:miter lim="800000"/>
                  <a:headEnd type="none" w="sm" len="sm"/>
                  <a:tailEnd type="none" w="sm" len="sm"/>
                </a:ln>
              </p:spPr>
            </p:cxnSp>
            <p:cxnSp>
              <p:nvCxnSpPr>
                <p:cNvPr id="3052" name="Google Shape;3052;p49"/>
                <p:cNvCxnSpPr>
                  <a:stCxn id="3053" idx="2"/>
                  <a:endCxn id="3054" idx="2"/>
                </p:cNvCxnSpPr>
                <p:nvPr/>
              </p:nvCxnSpPr>
              <p:spPr>
                <a:xfrm rot="10800000" flipH="1">
                  <a:off x="6218192" y="2413998"/>
                  <a:ext cx="714900" cy="387000"/>
                </a:xfrm>
                <a:prstGeom prst="straightConnector1">
                  <a:avLst/>
                </a:prstGeom>
                <a:noFill/>
                <a:ln w="19050" cap="flat" cmpd="sng">
                  <a:solidFill>
                    <a:schemeClr val="dk1"/>
                  </a:solidFill>
                  <a:prstDash val="solid"/>
                  <a:miter lim="800000"/>
                  <a:headEnd type="none" w="sm" len="sm"/>
                  <a:tailEnd type="none" w="sm" len="sm"/>
                </a:ln>
              </p:spPr>
            </p:cxnSp>
            <p:cxnSp>
              <p:nvCxnSpPr>
                <p:cNvPr id="3055" name="Google Shape;3055;p49"/>
                <p:cNvCxnSpPr>
                  <a:stCxn id="3056" idx="4"/>
                </p:cNvCxnSpPr>
                <p:nvPr/>
              </p:nvCxnSpPr>
              <p:spPr>
                <a:xfrm>
                  <a:off x="6219784" y="2880798"/>
                  <a:ext cx="646200" cy="321000"/>
                </a:xfrm>
                <a:prstGeom prst="straightConnector1">
                  <a:avLst/>
                </a:prstGeom>
                <a:noFill/>
                <a:ln w="19050" cap="flat" cmpd="sng">
                  <a:solidFill>
                    <a:schemeClr val="dk1"/>
                  </a:solidFill>
                  <a:prstDash val="solid"/>
                  <a:miter lim="800000"/>
                  <a:headEnd type="none" w="sm" len="sm"/>
                  <a:tailEnd type="none" w="sm" len="sm"/>
                </a:ln>
              </p:spPr>
            </p:cxnSp>
            <p:cxnSp>
              <p:nvCxnSpPr>
                <p:cNvPr id="3057" name="Google Shape;3057;p49"/>
                <p:cNvCxnSpPr>
                  <a:endCxn id="3058" idx="2"/>
                </p:cNvCxnSpPr>
                <p:nvPr/>
              </p:nvCxnSpPr>
              <p:spPr>
                <a:xfrm>
                  <a:off x="6943685" y="2415978"/>
                  <a:ext cx="661200" cy="374400"/>
                </a:xfrm>
                <a:prstGeom prst="straightConnector1">
                  <a:avLst/>
                </a:prstGeom>
                <a:noFill/>
                <a:ln w="19050" cap="flat" cmpd="sng">
                  <a:solidFill>
                    <a:schemeClr val="dk1"/>
                  </a:solidFill>
                  <a:prstDash val="solid"/>
                  <a:miter lim="800000"/>
                  <a:headEnd type="none" w="sm" len="sm"/>
                  <a:tailEnd type="none" w="sm" len="sm"/>
                </a:ln>
              </p:spPr>
            </p:cxnSp>
            <p:grpSp>
              <p:nvGrpSpPr>
                <p:cNvPr id="3059" name="Google Shape;3059;p49"/>
                <p:cNvGrpSpPr/>
                <p:nvPr/>
              </p:nvGrpSpPr>
              <p:grpSpPr>
                <a:xfrm>
                  <a:off x="5974080" y="2321052"/>
                  <a:ext cx="1878278" cy="1054608"/>
                  <a:chOff x="5974080" y="2321052"/>
                  <a:chExt cx="1878278" cy="1054608"/>
                </a:xfrm>
              </p:grpSpPr>
              <p:grpSp>
                <p:nvGrpSpPr>
                  <p:cNvPr id="3060" name="Google Shape;3060;p49"/>
                  <p:cNvGrpSpPr/>
                  <p:nvPr/>
                </p:nvGrpSpPr>
                <p:grpSpPr>
                  <a:xfrm>
                    <a:off x="5974080" y="2708148"/>
                    <a:ext cx="491438" cy="266700"/>
                    <a:chOff x="7493876" y="2774731"/>
                    <a:chExt cx="1481958" cy="894622"/>
                  </a:xfrm>
                </p:grpSpPr>
                <p:sp>
                  <p:nvSpPr>
                    <p:cNvPr id="3061" name="Google Shape;3061;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56" name="Google Shape;3056;p49"/>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62" name="Google Shape;3062;p49"/>
                    <p:cNvGrpSpPr/>
                    <p:nvPr/>
                  </p:nvGrpSpPr>
                  <p:grpSpPr>
                    <a:xfrm>
                      <a:off x="7713663" y="2848339"/>
                      <a:ext cx="1042107" cy="425543"/>
                      <a:chOff x="7786941" y="2884917"/>
                      <a:chExt cx="897649" cy="353919"/>
                    </a:xfrm>
                  </p:grpSpPr>
                  <p:sp>
                    <p:nvSpPr>
                      <p:cNvPr id="3063" name="Google Shape;3063;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64" name="Google Shape;3064;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65" name="Google Shape;3065;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53" name="Google Shape;3053;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066" name="Google Shape;3066;p49"/>
                  <p:cNvGrpSpPr/>
                  <p:nvPr/>
                </p:nvGrpSpPr>
                <p:grpSpPr>
                  <a:xfrm>
                    <a:off x="7360920" y="2697480"/>
                    <a:ext cx="491438" cy="266700"/>
                    <a:chOff x="7493876" y="2774731"/>
                    <a:chExt cx="1481958" cy="894622"/>
                  </a:xfrm>
                </p:grpSpPr>
                <p:sp>
                  <p:nvSpPr>
                    <p:cNvPr id="3067" name="Google Shape;3067;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68" name="Google Shape;3068;p49"/>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69" name="Google Shape;3069;p49"/>
                    <p:cNvGrpSpPr/>
                    <p:nvPr/>
                  </p:nvGrpSpPr>
                  <p:grpSpPr>
                    <a:xfrm>
                      <a:off x="7713663" y="2848339"/>
                      <a:ext cx="1042107" cy="425543"/>
                      <a:chOff x="7786941" y="2884917"/>
                      <a:chExt cx="897649" cy="353919"/>
                    </a:xfrm>
                  </p:grpSpPr>
                  <p:sp>
                    <p:nvSpPr>
                      <p:cNvPr id="3070" name="Google Shape;3070;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1" name="Google Shape;3071;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2" name="Google Shape;3072;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58" name="Google Shape;3058;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073" name="Google Shape;3073;p49"/>
                  <p:cNvGrpSpPr/>
                  <p:nvPr/>
                </p:nvGrpSpPr>
                <p:grpSpPr>
                  <a:xfrm>
                    <a:off x="6614160" y="3108960"/>
                    <a:ext cx="491438" cy="266700"/>
                    <a:chOff x="7493876" y="2774731"/>
                    <a:chExt cx="1481958" cy="894622"/>
                  </a:xfrm>
                </p:grpSpPr>
                <p:sp>
                  <p:nvSpPr>
                    <p:cNvPr id="3049" name="Google Shape;3049;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74" name="Google Shape;3074;p49"/>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75" name="Google Shape;3075;p49"/>
                    <p:cNvGrpSpPr/>
                    <p:nvPr/>
                  </p:nvGrpSpPr>
                  <p:grpSpPr>
                    <a:xfrm>
                      <a:off x="7713663" y="2848339"/>
                      <a:ext cx="1042107" cy="425543"/>
                      <a:chOff x="7786941" y="2884917"/>
                      <a:chExt cx="897649" cy="353919"/>
                    </a:xfrm>
                  </p:grpSpPr>
                  <p:sp>
                    <p:nvSpPr>
                      <p:cNvPr id="3076" name="Google Shape;3076;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7" name="Google Shape;3077;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8" name="Google Shape;3078;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51" name="Google Shape;3051;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079" name="Google Shape;3079;p49"/>
                  <p:cNvGrpSpPr/>
                  <p:nvPr/>
                </p:nvGrpSpPr>
                <p:grpSpPr>
                  <a:xfrm>
                    <a:off x="6688836" y="2321052"/>
                    <a:ext cx="491438" cy="266700"/>
                    <a:chOff x="7493876" y="2774731"/>
                    <a:chExt cx="1481958" cy="894622"/>
                  </a:xfrm>
                </p:grpSpPr>
                <p:sp>
                  <p:nvSpPr>
                    <p:cNvPr id="3080" name="Google Shape;3080;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81" name="Google Shape;3081;p49"/>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82" name="Google Shape;3082;p49"/>
                    <p:cNvGrpSpPr/>
                    <p:nvPr/>
                  </p:nvGrpSpPr>
                  <p:grpSpPr>
                    <a:xfrm>
                      <a:off x="7713663" y="2848339"/>
                      <a:ext cx="1042107" cy="425543"/>
                      <a:chOff x="7786941" y="2884917"/>
                      <a:chExt cx="897649" cy="353919"/>
                    </a:xfrm>
                  </p:grpSpPr>
                  <p:sp>
                    <p:nvSpPr>
                      <p:cNvPr id="3083" name="Google Shape;3083;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84" name="Google Shape;3084;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85" name="Google Shape;3085;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54" name="Google Shape;3054;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grpSp>
        <p:grpSp>
          <p:nvGrpSpPr>
            <p:cNvPr id="3086" name="Google Shape;3086;p49"/>
            <p:cNvGrpSpPr/>
            <p:nvPr/>
          </p:nvGrpSpPr>
          <p:grpSpPr>
            <a:xfrm>
              <a:off x="4282206" y="4335896"/>
              <a:ext cx="1830222" cy="967204"/>
              <a:chOff x="3670217" y="2254595"/>
              <a:chExt cx="1830222" cy="967204"/>
            </a:xfrm>
          </p:grpSpPr>
          <p:sp>
            <p:nvSpPr>
              <p:cNvPr id="3087" name="Google Shape;3087;p49"/>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088" name="Google Shape;3088;p49"/>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089" name="Google Shape;3089;p49"/>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090" name="Google Shape;3090;p49"/>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091" name="Google Shape;3091;p49"/>
              <p:cNvSpPr txBox="1"/>
              <p:nvPr/>
            </p:nvSpPr>
            <p:spPr>
              <a:xfrm>
                <a:off x="4631290" y="2883245"/>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grpSp>
            <p:nvGrpSpPr>
              <p:cNvPr id="3092" name="Google Shape;3092;p49"/>
              <p:cNvGrpSpPr/>
              <p:nvPr/>
            </p:nvGrpSpPr>
            <p:grpSpPr>
              <a:xfrm>
                <a:off x="3670217" y="2586162"/>
                <a:ext cx="731126" cy="344556"/>
                <a:chOff x="7493876" y="2774731"/>
                <a:chExt cx="1481958" cy="894622"/>
              </a:xfrm>
            </p:grpSpPr>
            <p:sp>
              <p:nvSpPr>
                <p:cNvPr id="3093" name="Google Shape;3093;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94" name="Google Shape;3094;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95" name="Google Shape;3095;p49"/>
                <p:cNvGrpSpPr/>
                <p:nvPr/>
              </p:nvGrpSpPr>
              <p:grpSpPr>
                <a:xfrm>
                  <a:off x="7713663" y="2848339"/>
                  <a:ext cx="1042107" cy="425543"/>
                  <a:chOff x="7786941" y="2884917"/>
                  <a:chExt cx="897649" cy="353919"/>
                </a:xfrm>
              </p:grpSpPr>
              <p:sp>
                <p:nvSpPr>
                  <p:cNvPr id="3096" name="Google Shape;3096;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97" name="Google Shape;3097;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98" name="Google Shape;3098;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99" name="Google Shape;3099;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100" name="Google Shape;3100;p49"/>
              <p:cNvGrpSpPr/>
              <p:nvPr/>
            </p:nvGrpSpPr>
            <p:grpSpPr>
              <a:xfrm>
                <a:off x="4703149" y="2589549"/>
                <a:ext cx="731126" cy="344556"/>
                <a:chOff x="7493876" y="2774731"/>
                <a:chExt cx="1481958" cy="894622"/>
              </a:xfrm>
            </p:grpSpPr>
            <p:sp>
              <p:nvSpPr>
                <p:cNvPr id="3101" name="Google Shape;3101;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02" name="Google Shape;3102;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03" name="Google Shape;3103;p49"/>
                <p:cNvGrpSpPr/>
                <p:nvPr/>
              </p:nvGrpSpPr>
              <p:grpSpPr>
                <a:xfrm>
                  <a:off x="7713663" y="2848339"/>
                  <a:ext cx="1042107" cy="425543"/>
                  <a:chOff x="7786941" y="2884917"/>
                  <a:chExt cx="897649" cy="353919"/>
                </a:xfrm>
              </p:grpSpPr>
              <p:sp>
                <p:nvSpPr>
                  <p:cNvPr id="3104" name="Google Shape;3104;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05" name="Google Shape;3105;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06" name="Google Shape;3106;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07" name="Google Shape;3107;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108" name="Google Shape;3108;p49"/>
            <p:cNvGrpSpPr/>
            <p:nvPr/>
          </p:nvGrpSpPr>
          <p:grpSpPr>
            <a:xfrm>
              <a:off x="8298305" y="4365816"/>
              <a:ext cx="1818668" cy="965617"/>
              <a:chOff x="3615607" y="2254595"/>
              <a:chExt cx="1818668" cy="965617"/>
            </a:xfrm>
          </p:grpSpPr>
          <p:sp>
            <p:nvSpPr>
              <p:cNvPr id="3109" name="Google Shape;3109;p49"/>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3110" name="Google Shape;3110;p49"/>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3111" name="Google Shape;3111;p49"/>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112" name="Google Shape;3112;p49"/>
              <p:cNvSpPr txBox="1"/>
              <p:nvPr/>
            </p:nvSpPr>
            <p:spPr>
              <a:xfrm>
                <a:off x="3615607" y="2881658"/>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sp>
            <p:nvSpPr>
              <p:cNvPr id="3113" name="Google Shape;3113;p49"/>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114" name="Google Shape;3114;p49"/>
              <p:cNvGrpSpPr/>
              <p:nvPr/>
            </p:nvGrpSpPr>
            <p:grpSpPr>
              <a:xfrm>
                <a:off x="3670217" y="2586162"/>
                <a:ext cx="731126" cy="344556"/>
                <a:chOff x="7493876" y="2774731"/>
                <a:chExt cx="1481958" cy="894622"/>
              </a:xfrm>
            </p:grpSpPr>
            <p:sp>
              <p:nvSpPr>
                <p:cNvPr id="3115" name="Google Shape;3115;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16" name="Google Shape;3116;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17" name="Google Shape;3117;p49"/>
                <p:cNvGrpSpPr/>
                <p:nvPr/>
              </p:nvGrpSpPr>
              <p:grpSpPr>
                <a:xfrm>
                  <a:off x="7713663" y="2848339"/>
                  <a:ext cx="1042107" cy="425543"/>
                  <a:chOff x="7786941" y="2884917"/>
                  <a:chExt cx="897649" cy="353919"/>
                </a:xfrm>
              </p:grpSpPr>
              <p:sp>
                <p:nvSpPr>
                  <p:cNvPr id="3118" name="Google Shape;3118;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9" name="Google Shape;3119;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0" name="Google Shape;3120;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1" name="Google Shape;3121;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122" name="Google Shape;3122;p49"/>
              <p:cNvGrpSpPr/>
              <p:nvPr/>
            </p:nvGrpSpPr>
            <p:grpSpPr>
              <a:xfrm>
                <a:off x="4703149" y="2589549"/>
                <a:ext cx="731126" cy="344556"/>
                <a:chOff x="7493876" y="2774731"/>
                <a:chExt cx="1481958" cy="894622"/>
              </a:xfrm>
            </p:grpSpPr>
            <p:sp>
              <p:nvSpPr>
                <p:cNvPr id="3123" name="Google Shape;3123;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24" name="Google Shape;3124;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25" name="Google Shape;3125;p49"/>
                <p:cNvGrpSpPr/>
                <p:nvPr/>
              </p:nvGrpSpPr>
              <p:grpSpPr>
                <a:xfrm>
                  <a:off x="7713663" y="2848339"/>
                  <a:ext cx="1042107" cy="425543"/>
                  <a:chOff x="7786941" y="2884917"/>
                  <a:chExt cx="897649" cy="353919"/>
                </a:xfrm>
              </p:grpSpPr>
              <p:sp>
                <p:nvSpPr>
                  <p:cNvPr id="3126" name="Google Shape;3126;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7" name="Google Shape;3127;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8" name="Google Shape;3128;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9" name="Google Shape;3129;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sp>
          <p:nvSpPr>
            <p:cNvPr id="3130" name="Google Shape;3130;p49"/>
            <p:cNvSpPr txBox="1"/>
            <p:nvPr/>
          </p:nvSpPr>
          <p:spPr>
            <a:xfrm>
              <a:off x="6655028" y="5568409"/>
              <a:ext cx="128291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IPv4 network</a:t>
              </a:r>
              <a:endParaRPr sz="1800" b="0" i="0" u="none" strike="noStrike" cap="none">
                <a:solidFill>
                  <a:srgbClr val="000000"/>
                </a:solidFill>
                <a:latin typeface="Calibri"/>
                <a:ea typeface="Calibri"/>
                <a:cs typeface="Calibri"/>
                <a:sym typeface="Calibri"/>
              </a:endParaRPr>
            </a:p>
          </p:txBody>
        </p:sp>
      </p:grpSp>
      <p:sp>
        <p:nvSpPr>
          <p:cNvPr id="3131" name="Google Shape;3131;p49"/>
          <p:cNvSpPr txBox="1"/>
          <p:nvPr/>
        </p:nvSpPr>
        <p:spPr>
          <a:xfrm>
            <a:off x="861060" y="4222280"/>
            <a:ext cx="2560319"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IPv4 network connecting two IPv6 routers</a:t>
            </a:r>
            <a:endParaRPr/>
          </a:p>
        </p:txBody>
      </p:sp>
      <p:sp>
        <p:nvSpPr>
          <p:cNvPr id="3132" name="Google Shape;3132;p49"/>
          <p:cNvSpPr/>
          <p:nvPr/>
        </p:nvSpPr>
        <p:spPr>
          <a:xfrm>
            <a:off x="822960" y="1356360"/>
            <a:ext cx="10058400" cy="2407920"/>
          </a:xfrm>
          <a:prstGeom prst="rect">
            <a:avLst/>
          </a:prstGeom>
          <a:solidFill>
            <a:schemeClr val="lt1">
              <a:alpha val="6274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33" name="Google Shape;3133;p4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6"/>
                                        </p:tgtEl>
                                        <p:attrNameLst>
                                          <p:attrName>style.visibility</p:attrName>
                                        </p:attrNameLst>
                                      </p:cBhvr>
                                      <p:to>
                                        <p:strVal val="visible"/>
                                      </p:to>
                                    </p:set>
                                    <p:animEffect transition="in" filter="fade">
                                      <p:cBhvr>
                                        <p:cTn id="7" dur="500"/>
                                        <p:tgtEl>
                                          <p:spTgt spid="30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6"/>
                                        </p:tgtEl>
                                        <p:attrNameLst>
                                          <p:attrName>style.visibility</p:attrName>
                                        </p:attrNameLst>
                                      </p:cBhvr>
                                      <p:to>
                                        <p:strVal val="visible"/>
                                      </p:to>
                                    </p:set>
                                    <p:animEffect transition="in" filter="fade">
                                      <p:cBhvr>
                                        <p:cTn id="12" dur="500"/>
                                        <p:tgtEl>
                                          <p:spTgt spid="3016"/>
                                        </p:tgtEl>
                                      </p:cBhvr>
                                    </p:animEffect>
                                  </p:childTnLst>
                                </p:cTn>
                              </p:par>
                            </p:childTnLst>
                          </p:cTn>
                        </p:par>
                        <p:par>
                          <p:cTn id="13" fill="hold">
                            <p:stCondLst>
                              <p:cond delay="500"/>
                            </p:stCondLst>
                            <p:childTnLst>
                              <p:par>
                                <p:cTn id="14" presetID="10" presetClass="entr" presetSubtype="0" fill="hold" nodeType="afterEffect">
                                  <p:stCondLst>
                                    <p:cond delay="500"/>
                                  </p:stCondLst>
                                  <p:childTnLst>
                                    <p:set>
                                      <p:cBhvr>
                                        <p:cTn id="15" dur="1" fill="hold">
                                          <p:stCondLst>
                                            <p:cond delay="0"/>
                                          </p:stCondLst>
                                        </p:cTn>
                                        <p:tgtEl>
                                          <p:spTgt spid="3013"/>
                                        </p:tgtEl>
                                        <p:attrNameLst>
                                          <p:attrName>style.visibility</p:attrName>
                                        </p:attrNameLst>
                                      </p:cBhvr>
                                      <p:to>
                                        <p:strVal val="visible"/>
                                      </p:to>
                                    </p:set>
                                    <p:animEffect transition="in" filter="fade">
                                      <p:cBhvr>
                                        <p:cTn id="16" dur="500"/>
                                        <p:tgtEl>
                                          <p:spTgt spid="3013"/>
                                        </p:tgtEl>
                                      </p:cBhvr>
                                    </p:animEffect>
                                  </p:childTnLst>
                                </p:cTn>
                              </p:par>
                            </p:childTnLst>
                          </p:cTn>
                        </p:par>
                        <p:par>
                          <p:cTn id="17" fill="hold">
                            <p:stCondLst>
                              <p:cond delay="1000"/>
                            </p:stCondLst>
                            <p:childTnLst>
                              <p:par>
                                <p:cTn id="18" presetID="10" presetClass="entr" presetSubtype="0" fill="hold" nodeType="afterEffect">
                                  <p:stCondLst>
                                    <p:cond delay="500"/>
                                  </p:stCondLst>
                                  <p:childTnLst>
                                    <p:set>
                                      <p:cBhvr>
                                        <p:cTn id="19" dur="1" fill="hold">
                                          <p:stCondLst>
                                            <p:cond delay="0"/>
                                          </p:stCondLst>
                                        </p:cTn>
                                        <p:tgtEl>
                                          <p:spTgt spid="3042"/>
                                        </p:tgtEl>
                                        <p:attrNameLst>
                                          <p:attrName>style.visibility</p:attrName>
                                        </p:attrNameLst>
                                      </p:cBhvr>
                                      <p:to>
                                        <p:strVal val="visible"/>
                                      </p:to>
                                    </p:set>
                                    <p:animEffect transition="in" filter="fade">
                                      <p:cBhvr>
                                        <p:cTn id="20" dur="500"/>
                                        <p:tgtEl>
                                          <p:spTgt spid="30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43"/>
                                        </p:tgtEl>
                                        <p:attrNameLst>
                                          <p:attrName>style.visibility</p:attrName>
                                        </p:attrNameLst>
                                      </p:cBhvr>
                                      <p:to>
                                        <p:strVal val="visible"/>
                                      </p:to>
                                    </p:set>
                                    <p:animEffect transition="in" filter="fade">
                                      <p:cBhvr>
                                        <p:cTn id="25" dur="500"/>
                                        <p:tgtEl>
                                          <p:spTgt spid="3043"/>
                                        </p:tgtEl>
                                      </p:cBhvr>
                                    </p:animEffect>
                                  </p:childTnLst>
                                </p:cTn>
                              </p:par>
                              <p:par>
                                <p:cTn id="26" presetID="10" presetClass="entr" presetSubtype="0" fill="hold" nodeType="withEffect">
                                  <p:stCondLst>
                                    <p:cond delay="0"/>
                                  </p:stCondLst>
                                  <p:childTnLst>
                                    <p:set>
                                      <p:cBhvr>
                                        <p:cTn id="27" dur="1" fill="hold">
                                          <p:stCondLst>
                                            <p:cond delay="0"/>
                                          </p:stCondLst>
                                        </p:cTn>
                                        <p:tgtEl>
                                          <p:spTgt spid="3131"/>
                                        </p:tgtEl>
                                        <p:attrNameLst>
                                          <p:attrName>style.visibility</p:attrName>
                                        </p:attrNameLst>
                                      </p:cBhvr>
                                      <p:to>
                                        <p:strVal val="visible"/>
                                      </p:to>
                                    </p:set>
                                    <p:animEffect transition="in" filter="fade">
                                      <p:cBhvr>
                                        <p:cTn id="28" dur="500"/>
                                        <p:tgtEl>
                                          <p:spTgt spid="3131"/>
                                        </p:tgtEl>
                                      </p:cBhvr>
                                    </p:animEffect>
                                  </p:childTnLst>
                                </p:cTn>
                              </p:par>
                              <p:par>
                                <p:cTn id="29" presetID="10" presetClass="entr" presetSubtype="0" fill="hold" nodeType="withEffect">
                                  <p:stCondLst>
                                    <p:cond delay="0"/>
                                  </p:stCondLst>
                                  <p:childTnLst>
                                    <p:set>
                                      <p:cBhvr>
                                        <p:cTn id="30" dur="1" fill="hold">
                                          <p:stCondLst>
                                            <p:cond delay="0"/>
                                          </p:stCondLst>
                                        </p:cTn>
                                        <p:tgtEl>
                                          <p:spTgt spid="3132"/>
                                        </p:tgtEl>
                                        <p:attrNameLst>
                                          <p:attrName>style.visibility</p:attrName>
                                        </p:attrNameLst>
                                      </p:cBhvr>
                                      <p:to>
                                        <p:strVal val="visible"/>
                                      </p:to>
                                    </p:set>
                                    <p:animEffect transition="in" filter="fade">
                                      <p:cBhvr>
                                        <p:cTn id="31" dur="500"/>
                                        <p:tgtEl>
                                          <p:spTgt spid="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38"/>
        <p:cNvGrpSpPr/>
        <p:nvPr/>
      </p:nvGrpSpPr>
      <p:grpSpPr>
        <a:xfrm>
          <a:off x="0" y="0"/>
          <a:ext cx="0" cy="0"/>
          <a:chOff x="0" y="0"/>
          <a:chExt cx="0" cy="0"/>
        </a:xfrm>
      </p:grpSpPr>
      <p:sp>
        <p:nvSpPr>
          <p:cNvPr id="3139" name="Google Shape;3139;p50"/>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Tunneling and encapsulation</a:t>
            </a:r>
            <a:endParaRPr/>
          </a:p>
        </p:txBody>
      </p:sp>
      <p:sp>
        <p:nvSpPr>
          <p:cNvPr id="3140" name="Google Shape;3140;p50"/>
          <p:cNvSpPr txBox="1"/>
          <p:nvPr/>
        </p:nvSpPr>
        <p:spPr>
          <a:xfrm>
            <a:off x="888274" y="1697883"/>
            <a:ext cx="275952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Ethernet connecting two IPv6 routers:</a:t>
            </a:r>
            <a:endParaRPr/>
          </a:p>
        </p:txBody>
      </p:sp>
      <p:grpSp>
        <p:nvGrpSpPr>
          <p:cNvPr id="3141" name="Google Shape;3141;p50"/>
          <p:cNvGrpSpPr/>
          <p:nvPr/>
        </p:nvGrpSpPr>
        <p:grpSpPr>
          <a:xfrm>
            <a:off x="4274280" y="1626442"/>
            <a:ext cx="5834767" cy="995120"/>
            <a:chOff x="3663591" y="1108282"/>
            <a:chExt cx="5834767" cy="995120"/>
          </a:xfrm>
        </p:grpSpPr>
        <p:sp>
          <p:nvSpPr>
            <p:cNvPr id="3142" name="Google Shape;3142;p50"/>
            <p:cNvSpPr/>
            <p:nvPr/>
          </p:nvSpPr>
          <p:spPr>
            <a:xfrm>
              <a:off x="5385352" y="1616420"/>
              <a:ext cx="2405062" cy="66675"/>
            </a:xfrm>
            <a:prstGeom prst="rect">
              <a:avLst/>
            </a:prstGeom>
            <a:solidFill>
              <a:srgbClr val="CC0000"/>
            </a:soli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43" name="Google Shape;3143;p50"/>
            <p:cNvSpPr txBox="1"/>
            <p:nvPr/>
          </p:nvSpPr>
          <p:spPr>
            <a:xfrm>
              <a:off x="5480234" y="1110007"/>
              <a:ext cx="2471780" cy="510909"/>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Ethernet connects two IPv6 routers</a:t>
              </a:r>
              <a:endParaRPr/>
            </a:p>
          </p:txBody>
        </p:sp>
        <p:grpSp>
          <p:nvGrpSpPr>
            <p:cNvPr id="3144" name="Google Shape;3144;p50"/>
            <p:cNvGrpSpPr/>
            <p:nvPr/>
          </p:nvGrpSpPr>
          <p:grpSpPr>
            <a:xfrm>
              <a:off x="3663591" y="1108282"/>
              <a:ext cx="1764058" cy="965200"/>
              <a:chOff x="3670217" y="2254595"/>
              <a:chExt cx="1764058" cy="965200"/>
            </a:xfrm>
          </p:grpSpPr>
          <p:sp>
            <p:nvSpPr>
              <p:cNvPr id="3145" name="Google Shape;3145;p50"/>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146" name="Google Shape;3146;p50"/>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147" name="Google Shape;3147;p50"/>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148" name="Google Shape;3148;p50"/>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149" name="Google Shape;3149;p50"/>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150" name="Google Shape;3150;p50"/>
              <p:cNvGrpSpPr/>
              <p:nvPr/>
            </p:nvGrpSpPr>
            <p:grpSpPr>
              <a:xfrm>
                <a:off x="3670217" y="2586162"/>
                <a:ext cx="731126" cy="344556"/>
                <a:chOff x="7493876" y="2774731"/>
                <a:chExt cx="1481958" cy="894622"/>
              </a:xfrm>
            </p:grpSpPr>
            <p:sp>
              <p:nvSpPr>
                <p:cNvPr id="3151" name="Google Shape;3151;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52" name="Google Shape;3152;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53" name="Google Shape;3153;p50"/>
                <p:cNvGrpSpPr/>
                <p:nvPr/>
              </p:nvGrpSpPr>
              <p:grpSpPr>
                <a:xfrm>
                  <a:off x="7713663" y="2848339"/>
                  <a:ext cx="1042107" cy="425543"/>
                  <a:chOff x="7786941" y="2884917"/>
                  <a:chExt cx="897649" cy="353919"/>
                </a:xfrm>
              </p:grpSpPr>
              <p:sp>
                <p:nvSpPr>
                  <p:cNvPr id="3154" name="Google Shape;3154;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55" name="Google Shape;3155;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56" name="Google Shape;3156;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57" name="Google Shape;3157;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158" name="Google Shape;3158;p50"/>
              <p:cNvGrpSpPr/>
              <p:nvPr/>
            </p:nvGrpSpPr>
            <p:grpSpPr>
              <a:xfrm>
                <a:off x="4703149" y="2589549"/>
                <a:ext cx="731126" cy="344556"/>
                <a:chOff x="7493876" y="2774731"/>
                <a:chExt cx="1481958" cy="894622"/>
              </a:xfrm>
            </p:grpSpPr>
            <p:sp>
              <p:nvSpPr>
                <p:cNvPr id="3159" name="Google Shape;3159;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60" name="Google Shape;3160;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61" name="Google Shape;3161;p50"/>
                <p:cNvGrpSpPr/>
                <p:nvPr/>
              </p:nvGrpSpPr>
              <p:grpSpPr>
                <a:xfrm>
                  <a:off x="7713663" y="2848339"/>
                  <a:ext cx="1042107" cy="425543"/>
                  <a:chOff x="7786941" y="2884917"/>
                  <a:chExt cx="897649" cy="353919"/>
                </a:xfrm>
              </p:grpSpPr>
              <p:sp>
                <p:nvSpPr>
                  <p:cNvPr id="3162" name="Google Shape;3162;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63" name="Google Shape;3163;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64" name="Google Shape;3164;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65" name="Google Shape;3165;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166" name="Google Shape;3166;p50"/>
            <p:cNvGrpSpPr/>
            <p:nvPr/>
          </p:nvGrpSpPr>
          <p:grpSpPr>
            <a:xfrm>
              <a:off x="7734300" y="1138202"/>
              <a:ext cx="1764058" cy="965200"/>
              <a:chOff x="3670217" y="2254595"/>
              <a:chExt cx="1764058" cy="965200"/>
            </a:xfrm>
          </p:grpSpPr>
          <p:sp>
            <p:nvSpPr>
              <p:cNvPr id="3167" name="Google Shape;3167;p50"/>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3168" name="Google Shape;3168;p50"/>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3169" name="Google Shape;3169;p50"/>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170" name="Google Shape;3170;p50"/>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171" name="Google Shape;3171;p50"/>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172" name="Google Shape;3172;p50"/>
              <p:cNvGrpSpPr/>
              <p:nvPr/>
            </p:nvGrpSpPr>
            <p:grpSpPr>
              <a:xfrm>
                <a:off x="3670217" y="2586162"/>
                <a:ext cx="731126" cy="344556"/>
                <a:chOff x="7493876" y="2774731"/>
                <a:chExt cx="1481958" cy="894622"/>
              </a:xfrm>
            </p:grpSpPr>
            <p:sp>
              <p:nvSpPr>
                <p:cNvPr id="3173" name="Google Shape;3173;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74" name="Google Shape;3174;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75" name="Google Shape;3175;p50"/>
                <p:cNvGrpSpPr/>
                <p:nvPr/>
              </p:nvGrpSpPr>
              <p:grpSpPr>
                <a:xfrm>
                  <a:off x="7713663" y="2848339"/>
                  <a:ext cx="1042107" cy="425543"/>
                  <a:chOff x="7786941" y="2884917"/>
                  <a:chExt cx="897649" cy="353919"/>
                </a:xfrm>
              </p:grpSpPr>
              <p:sp>
                <p:nvSpPr>
                  <p:cNvPr id="3176" name="Google Shape;3176;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77" name="Google Shape;3177;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78" name="Google Shape;3178;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79" name="Google Shape;3179;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180" name="Google Shape;3180;p50"/>
              <p:cNvGrpSpPr/>
              <p:nvPr/>
            </p:nvGrpSpPr>
            <p:grpSpPr>
              <a:xfrm>
                <a:off x="4703149" y="2589549"/>
                <a:ext cx="731126" cy="344556"/>
                <a:chOff x="7493876" y="2774731"/>
                <a:chExt cx="1481958" cy="894622"/>
              </a:xfrm>
            </p:grpSpPr>
            <p:sp>
              <p:nvSpPr>
                <p:cNvPr id="3181" name="Google Shape;3181;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82" name="Google Shape;3182;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83" name="Google Shape;3183;p50"/>
                <p:cNvGrpSpPr/>
                <p:nvPr/>
              </p:nvGrpSpPr>
              <p:grpSpPr>
                <a:xfrm>
                  <a:off x="7713663" y="2848339"/>
                  <a:ext cx="1042107" cy="425543"/>
                  <a:chOff x="7786941" y="2884917"/>
                  <a:chExt cx="897649" cy="353919"/>
                </a:xfrm>
              </p:grpSpPr>
              <p:sp>
                <p:nvSpPr>
                  <p:cNvPr id="3184" name="Google Shape;3184;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85" name="Google Shape;3185;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86" name="Google Shape;3186;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87" name="Google Shape;3187;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sp>
        <p:nvSpPr>
          <p:cNvPr id="3188" name="Google Shape;3188;p50"/>
          <p:cNvSpPr txBox="1"/>
          <p:nvPr/>
        </p:nvSpPr>
        <p:spPr>
          <a:xfrm>
            <a:off x="861060" y="4222280"/>
            <a:ext cx="2560319"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IPv4 tunnel connecting two IPv6 routers</a:t>
            </a:r>
            <a:endParaRPr/>
          </a:p>
        </p:txBody>
      </p:sp>
      <p:grpSp>
        <p:nvGrpSpPr>
          <p:cNvPr id="3189" name="Google Shape;3189;p50"/>
          <p:cNvGrpSpPr/>
          <p:nvPr/>
        </p:nvGrpSpPr>
        <p:grpSpPr>
          <a:xfrm>
            <a:off x="6003967" y="4337621"/>
            <a:ext cx="2430462" cy="573088"/>
            <a:chOff x="6003967" y="4337621"/>
            <a:chExt cx="2430462" cy="573088"/>
          </a:xfrm>
        </p:grpSpPr>
        <p:sp>
          <p:nvSpPr>
            <p:cNvPr id="3190" name="Google Shape;3190;p50"/>
            <p:cNvSpPr/>
            <p:nvPr/>
          </p:nvSpPr>
          <p:spPr>
            <a:xfrm>
              <a:off x="6003967" y="4844034"/>
              <a:ext cx="2405062" cy="66675"/>
            </a:xfrm>
            <a:prstGeom prst="rect">
              <a:avLst/>
            </a:prstGeom>
            <a:solidFill>
              <a:srgbClr val="CC0000"/>
            </a:soli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91" name="Google Shape;3191;p50"/>
            <p:cNvSpPr txBox="1"/>
            <p:nvPr/>
          </p:nvSpPr>
          <p:spPr>
            <a:xfrm>
              <a:off x="6115092" y="4337621"/>
              <a:ext cx="2319337" cy="5080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IPv4 tunnel </a:t>
              </a:r>
              <a:endParaRPr/>
            </a:p>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connecting IPv6 routers</a:t>
              </a:r>
              <a:endParaRPr/>
            </a:p>
          </p:txBody>
        </p:sp>
      </p:grpSp>
      <p:grpSp>
        <p:nvGrpSpPr>
          <p:cNvPr id="3192" name="Google Shape;3192;p50"/>
          <p:cNvGrpSpPr/>
          <p:nvPr/>
        </p:nvGrpSpPr>
        <p:grpSpPr>
          <a:xfrm>
            <a:off x="4282206" y="4335896"/>
            <a:ext cx="1764058" cy="963613"/>
            <a:chOff x="3670217" y="2254595"/>
            <a:chExt cx="1764058" cy="963613"/>
          </a:xfrm>
        </p:grpSpPr>
        <p:sp>
          <p:nvSpPr>
            <p:cNvPr id="3193" name="Google Shape;3193;p50"/>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194" name="Google Shape;3194;p50"/>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195" name="Google Shape;3195;p50"/>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196" name="Google Shape;3196;p50"/>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197" name="Google Shape;3197;p50"/>
            <p:cNvGrpSpPr/>
            <p:nvPr/>
          </p:nvGrpSpPr>
          <p:grpSpPr>
            <a:xfrm>
              <a:off x="3670217" y="2586162"/>
              <a:ext cx="731126" cy="344556"/>
              <a:chOff x="7493876" y="2774731"/>
              <a:chExt cx="1481958" cy="894622"/>
            </a:xfrm>
          </p:grpSpPr>
          <p:sp>
            <p:nvSpPr>
              <p:cNvPr id="3198" name="Google Shape;3198;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99" name="Google Shape;3199;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200" name="Google Shape;3200;p50"/>
              <p:cNvGrpSpPr/>
              <p:nvPr/>
            </p:nvGrpSpPr>
            <p:grpSpPr>
              <a:xfrm>
                <a:off x="7713663" y="2848339"/>
                <a:ext cx="1042107" cy="425543"/>
                <a:chOff x="7786941" y="2884917"/>
                <a:chExt cx="897649" cy="353919"/>
              </a:xfrm>
            </p:grpSpPr>
            <p:sp>
              <p:nvSpPr>
                <p:cNvPr id="3201" name="Google Shape;3201;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02" name="Google Shape;3202;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03" name="Google Shape;3203;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04" name="Google Shape;3204;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205" name="Google Shape;3205;p50"/>
            <p:cNvGrpSpPr/>
            <p:nvPr/>
          </p:nvGrpSpPr>
          <p:grpSpPr>
            <a:xfrm>
              <a:off x="4703149" y="2589549"/>
              <a:ext cx="731126" cy="344556"/>
              <a:chOff x="7493876" y="2774731"/>
              <a:chExt cx="1481958" cy="894622"/>
            </a:xfrm>
          </p:grpSpPr>
          <p:sp>
            <p:nvSpPr>
              <p:cNvPr id="3206" name="Google Shape;3206;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207" name="Google Shape;3207;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208" name="Google Shape;3208;p50"/>
              <p:cNvGrpSpPr/>
              <p:nvPr/>
            </p:nvGrpSpPr>
            <p:grpSpPr>
              <a:xfrm>
                <a:off x="7713663" y="2848339"/>
                <a:ext cx="1042107" cy="425543"/>
                <a:chOff x="7786941" y="2884917"/>
                <a:chExt cx="897649" cy="353919"/>
              </a:xfrm>
            </p:grpSpPr>
            <p:sp>
              <p:nvSpPr>
                <p:cNvPr id="3209" name="Google Shape;3209;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10" name="Google Shape;3210;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11" name="Google Shape;3211;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12" name="Google Shape;3212;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213" name="Google Shape;3213;p50"/>
          <p:cNvGrpSpPr/>
          <p:nvPr/>
        </p:nvGrpSpPr>
        <p:grpSpPr>
          <a:xfrm>
            <a:off x="8352915" y="4365816"/>
            <a:ext cx="1764058" cy="965200"/>
            <a:chOff x="3670217" y="2254595"/>
            <a:chExt cx="1764058" cy="965200"/>
          </a:xfrm>
        </p:grpSpPr>
        <p:sp>
          <p:nvSpPr>
            <p:cNvPr id="3214" name="Google Shape;3214;p50"/>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3215" name="Google Shape;3215;p50"/>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3216" name="Google Shape;3216;p50"/>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217" name="Google Shape;3217;p50"/>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218" name="Google Shape;3218;p50"/>
            <p:cNvGrpSpPr/>
            <p:nvPr/>
          </p:nvGrpSpPr>
          <p:grpSpPr>
            <a:xfrm>
              <a:off x="3670217" y="2586162"/>
              <a:ext cx="731126" cy="344556"/>
              <a:chOff x="7493876" y="2774731"/>
              <a:chExt cx="1481958" cy="894622"/>
            </a:xfrm>
          </p:grpSpPr>
          <p:sp>
            <p:nvSpPr>
              <p:cNvPr id="3219" name="Google Shape;3219;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220" name="Google Shape;3220;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221" name="Google Shape;3221;p50"/>
              <p:cNvGrpSpPr/>
              <p:nvPr/>
            </p:nvGrpSpPr>
            <p:grpSpPr>
              <a:xfrm>
                <a:off x="7713663" y="2848339"/>
                <a:ext cx="1042107" cy="425543"/>
                <a:chOff x="7786941" y="2884917"/>
                <a:chExt cx="897649" cy="353919"/>
              </a:xfrm>
            </p:grpSpPr>
            <p:sp>
              <p:nvSpPr>
                <p:cNvPr id="3222" name="Google Shape;3222;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23" name="Google Shape;3223;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24" name="Google Shape;3224;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25" name="Google Shape;3225;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226" name="Google Shape;3226;p50"/>
            <p:cNvGrpSpPr/>
            <p:nvPr/>
          </p:nvGrpSpPr>
          <p:grpSpPr>
            <a:xfrm>
              <a:off x="4703149" y="2589549"/>
              <a:ext cx="731126" cy="344556"/>
              <a:chOff x="7493876" y="2774731"/>
              <a:chExt cx="1481958" cy="894622"/>
            </a:xfrm>
          </p:grpSpPr>
          <p:sp>
            <p:nvSpPr>
              <p:cNvPr id="3227" name="Google Shape;3227;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228" name="Google Shape;3228;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229" name="Google Shape;3229;p50"/>
              <p:cNvGrpSpPr/>
              <p:nvPr/>
            </p:nvGrpSpPr>
            <p:grpSpPr>
              <a:xfrm>
                <a:off x="7713663" y="2848339"/>
                <a:ext cx="1042107" cy="425543"/>
                <a:chOff x="7786941" y="2884917"/>
                <a:chExt cx="897649" cy="353919"/>
              </a:xfrm>
            </p:grpSpPr>
            <p:sp>
              <p:nvSpPr>
                <p:cNvPr id="3230" name="Google Shape;3230;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31" name="Google Shape;3231;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32" name="Google Shape;3232;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33" name="Google Shape;3233;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234" name="Google Shape;3234;p50"/>
          <p:cNvGrpSpPr/>
          <p:nvPr/>
        </p:nvGrpSpPr>
        <p:grpSpPr>
          <a:xfrm>
            <a:off x="3244703" y="3195320"/>
            <a:ext cx="1748069" cy="467910"/>
            <a:chOff x="3229463" y="3119120"/>
            <a:chExt cx="1748069" cy="467910"/>
          </a:xfrm>
        </p:grpSpPr>
        <p:cxnSp>
          <p:nvCxnSpPr>
            <p:cNvPr id="3235" name="Google Shape;3235;p50"/>
            <p:cNvCxnSpPr/>
            <p:nvPr/>
          </p:nvCxnSpPr>
          <p:spPr>
            <a:xfrm flipH="1">
              <a:off x="4023360" y="3119120"/>
              <a:ext cx="954172" cy="187960"/>
            </a:xfrm>
            <a:prstGeom prst="straightConnector1">
              <a:avLst/>
            </a:prstGeom>
            <a:noFill/>
            <a:ln w="9525" cap="flat" cmpd="sng">
              <a:solidFill>
                <a:srgbClr val="CC0000"/>
              </a:solidFill>
              <a:prstDash val="solid"/>
              <a:round/>
              <a:headEnd type="none" w="med" len="med"/>
              <a:tailEnd type="none" w="med" len="med"/>
            </a:ln>
          </p:spPr>
        </p:cxnSp>
        <p:sp>
          <p:nvSpPr>
            <p:cNvPr id="3236" name="Google Shape;3236;p50"/>
            <p:cNvSpPr txBox="1"/>
            <p:nvPr/>
          </p:nvSpPr>
          <p:spPr>
            <a:xfrm>
              <a:off x="3229463" y="3311570"/>
              <a:ext cx="1516761" cy="27546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Link-layer frame</a:t>
              </a:r>
              <a:endParaRPr/>
            </a:p>
          </p:txBody>
        </p:sp>
      </p:grpSp>
      <p:grpSp>
        <p:nvGrpSpPr>
          <p:cNvPr id="3237" name="Google Shape;3237;p50"/>
          <p:cNvGrpSpPr/>
          <p:nvPr/>
        </p:nvGrpSpPr>
        <p:grpSpPr>
          <a:xfrm>
            <a:off x="4809173" y="2446973"/>
            <a:ext cx="4886325" cy="951547"/>
            <a:chOff x="4672013" y="2614613"/>
            <a:chExt cx="4886325" cy="1157209"/>
          </a:xfrm>
        </p:grpSpPr>
        <p:grpSp>
          <p:nvGrpSpPr>
            <p:cNvPr id="3238" name="Google Shape;3238;p50"/>
            <p:cNvGrpSpPr/>
            <p:nvPr/>
          </p:nvGrpSpPr>
          <p:grpSpPr>
            <a:xfrm>
              <a:off x="4674002" y="3295572"/>
              <a:ext cx="4854575" cy="476250"/>
              <a:chOff x="1427882" y="4286172"/>
              <a:chExt cx="4854575" cy="476250"/>
            </a:xfrm>
          </p:grpSpPr>
          <p:sp>
            <p:nvSpPr>
              <p:cNvPr id="3239" name="Google Shape;3239;p50"/>
              <p:cNvSpPr/>
              <p:nvPr/>
            </p:nvSpPr>
            <p:spPr>
              <a:xfrm>
                <a:off x="1427882" y="4289347"/>
                <a:ext cx="4854575" cy="468313"/>
              </a:xfrm>
              <a:prstGeom prst="rect">
                <a:avLst/>
              </a:prstGeom>
              <a:gradFill>
                <a:gsLst>
                  <a:gs pos="0">
                    <a:srgbClr val="CC0000">
                      <a:alpha val="40784"/>
                    </a:srgbClr>
                  </a:gs>
                  <a:gs pos="100000">
                    <a:srgbClr val="CC0000">
                      <a:alpha val="37647"/>
                    </a:srgbClr>
                  </a:gs>
                </a:gsLst>
                <a:lin ang="5400000" scaled="0"/>
              </a:gra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240" name="Google Shape;3240;p50"/>
              <p:cNvCxnSpPr/>
              <p:nvPr/>
            </p:nvCxnSpPr>
            <p:spPr>
              <a:xfrm>
                <a:off x="2791545" y="4287759"/>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241" name="Google Shape;3241;p50"/>
              <p:cNvCxnSpPr/>
              <p:nvPr/>
            </p:nvCxnSpPr>
            <p:spPr>
              <a:xfrm>
                <a:off x="2313707" y="4286172"/>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242" name="Google Shape;3242;p50"/>
              <p:cNvCxnSpPr/>
              <p:nvPr/>
            </p:nvCxnSpPr>
            <p:spPr>
              <a:xfrm>
                <a:off x="1867620" y="4294109"/>
                <a:ext cx="0" cy="468313"/>
              </a:xfrm>
              <a:prstGeom prst="straightConnector1">
                <a:avLst/>
              </a:prstGeom>
              <a:noFill/>
              <a:ln w="9525" cap="flat" cmpd="sng">
                <a:solidFill>
                  <a:srgbClr val="CC0000"/>
                </a:solidFill>
                <a:prstDash val="solid"/>
                <a:round/>
                <a:headEnd type="none" w="med" len="med"/>
                <a:tailEnd type="none" w="med" len="med"/>
              </a:ln>
            </p:spPr>
          </p:cxnSp>
          <p:grpSp>
            <p:nvGrpSpPr>
              <p:cNvPr id="3243" name="Google Shape;3243;p50"/>
              <p:cNvGrpSpPr/>
              <p:nvPr/>
            </p:nvGrpSpPr>
            <p:grpSpPr>
              <a:xfrm>
                <a:off x="2865478" y="4319509"/>
                <a:ext cx="3402012" cy="414337"/>
                <a:chOff x="8090620" y="3748009"/>
                <a:chExt cx="3402012" cy="414337"/>
              </a:xfrm>
            </p:grpSpPr>
            <p:cxnSp>
              <p:nvCxnSpPr>
                <p:cNvPr id="3244" name="Google Shape;3244;p50"/>
                <p:cNvCxnSpPr/>
                <p:nvPr/>
              </p:nvCxnSpPr>
              <p:spPr>
                <a:xfrm>
                  <a:off x="8743763" y="4053716"/>
                  <a:ext cx="857250" cy="0"/>
                </a:xfrm>
                <a:prstGeom prst="straightConnector1">
                  <a:avLst/>
                </a:prstGeom>
                <a:noFill/>
                <a:ln w="9525" cap="flat" cmpd="sng">
                  <a:solidFill>
                    <a:schemeClr val="dk1"/>
                  </a:solidFill>
                  <a:prstDash val="solid"/>
                  <a:round/>
                  <a:headEnd type="none" w="med" len="med"/>
                  <a:tailEnd type="triangle" w="med" len="med"/>
                </a:ln>
              </p:spPr>
            </p:cxnSp>
            <p:sp>
              <p:nvSpPr>
                <p:cNvPr id="3245" name="Google Shape;3245;p50"/>
                <p:cNvSpPr/>
                <p:nvPr/>
              </p:nvSpPr>
              <p:spPr>
                <a:xfrm>
                  <a:off x="8090620" y="3751184"/>
                  <a:ext cx="3402012" cy="401638"/>
                </a:xfrm>
                <a:prstGeom prst="rect">
                  <a:avLst/>
                </a:prstGeom>
                <a:solidFill>
                  <a:srgbClr val="66CC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246" name="Google Shape;3246;p50"/>
                <p:cNvCxnSpPr/>
                <p:nvPr/>
              </p:nvCxnSpPr>
              <p:spPr>
                <a:xfrm>
                  <a:off x="81747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47" name="Google Shape;3247;p50"/>
                <p:cNvCxnSpPr/>
                <p:nvPr/>
              </p:nvCxnSpPr>
              <p:spPr>
                <a:xfrm>
                  <a:off x="8133482" y="3749596"/>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48" name="Google Shape;3248;p50"/>
                <p:cNvCxnSpPr/>
                <p:nvPr/>
              </p:nvCxnSpPr>
              <p:spPr>
                <a:xfrm>
                  <a:off x="82509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49" name="Google Shape;3249;p50"/>
                <p:cNvCxnSpPr/>
                <p:nvPr/>
              </p:nvCxnSpPr>
              <p:spPr>
                <a:xfrm>
                  <a:off x="829223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50" name="Google Shape;3250;p50"/>
                <p:cNvCxnSpPr/>
                <p:nvPr/>
              </p:nvCxnSpPr>
              <p:spPr>
                <a:xfrm>
                  <a:off x="8346207"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51" name="Google Shape;3251;p50"/>
                <p:cNvCxnSpPr/>
                <p:nvPr/>
              </p:nvCxnSpPr>
              <p:spPr>
                <a:xfrm>
                  <a:off x="841288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52" name="Google Shape;3252;p50"/>
                <p:cNvCxnSpPr/>
                <p:nvPr/>
              </p:nvCxnSpPr>
              <p:spPr>
                <a:xfrm>
                  <a:off x="8724032" y="3759121"/>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53" name="Google Shape;3253;p50"/>
                <p:cNvCxnSpPr/>
                <p:nvPr/>
              </p:nvCxnSpPr>
              <p:spPr>
                <a:xfrm>
                  <a:off x="9098682" y="3759121"/>
                  <a:ext cx="0" cy="403225"/>
                </a:xfrm>
                <a:prstGeom prst="straightConnector1">
                  <a:avLst/>
                </a:prstGeom>
                <a:noFill/>
                <a:ln w="9525" cap="flat" cmpd="sng">
                  <a:solidFill>
                    <a:schemeClr val="dk1"/>
                  </a:solidFill>
                  <a:prstDash val="solid"/>
                  <a:round/>
                  <a:headEnd type="none" w="med" len="med"/>
                  <a:tailEnd type="none" w="med" len="med"/>
                </a:ln>
              </p:spPr>
            </p:cxnSp>
          </p:grpSp>
          <p:sp>
            <p:nvSpPr>
              <p:cNvPr id="3254" name="Google Shape;3254;p50"/>
              <p:cNvSpPr/>
              <p:nvPr/>
            </p:nvSpPr>
            <p:spPr>
              <a:xfrm>
                <a:off x="2901848" y="4384275"/>
                <a:ext cx="3244616" cy="285690"/>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5" name="Google Shape;3255;p50"/>
              <p:cNvSpPr txBox="1"/>
              <p:nvPr/>
            </p:nvSpPr>
            <p:spPr>
              <a:xfrm>
                <a:off x="4133520" y="4301715"/>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IPv6 datagram</a:t>
                </a:r>
                <a:endParaRPr/>
              </a:p>
            </p:txBody>
          </p:sp>
        </p:grpSp>
        <p:sp>
          <p:nvSpPr>
            <p:cNvPr id="3256" name="Google Shape;3256;p50"/>
            <p:cNvSpPr/>
            <p:nvPr/>
          </p:nvSpPr>
          <p:spPr>
            <a:xfrm>
              <a:off x="4672013" y="2614613"/>
              <a:ext cx="4886325" cy="685800"/>
            </a:xfrm>
            <a:custGeom>
              <a:avLst/>
              <a:gdLst/>
              <a:ahLst/>
              <a:cxnLst/>
              <a:rect l="l" t="t" r="r" b="b"/>
              <a:pathLst>
                <a:path w="4886325" h="685800" extrusionOk="0">
                  <a:moveTo>
                    <a:pt x="0" y="685800"/>
                  </a:moveTo>
                  <a:lnTo>
                    <a:pt x="2171700" y="0"/>
                  </a:lnTo>
                  <a:lnTo>
                    <a:pt x="2443162" y="157162"/>
                  </a:lnTo>
                  <a:lnTo>
                    <a:pt x="2493168" y="150018"/>
                  </a:lnTo>
                  <a:lnTo>
                    <a:pt x="4886325" y="685800"/>
                  </a:lnTo>
                  <a:lnTo>
                    <a:pt x="0" y="685800"/>
                  </a:lnTo>
                  <a:close/>
                </a:path>
              </a:pathLst>
            </a:custGeom>
            <a:gradFill>
              <a:gsLst>
                <a:gs pos="0">
                  <a:srgbClr val="F5F7FC"/>
                </a:gs>
                <a:gs pos="100000">
                  <a:srgbClr val="D8D8D8"/>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3257" name="Google Shape;3257;p50"/>
          <p:cNvGrpSpPr/>
          <p:nvPr/>
        </p:nvGrpSpPr>
        <p:grpSpPr>
          <a:xfrm>
            <a:off x="6964680" y="2244997"/>
            <a:ext cx="838200" cy="376149"/>
            <a:chOff x="6827520" y="2412637"/>
            <a:chExt cx="838200" cy="376149"/>
          </a:xfrm>
        </p:grpSpPr>
        <p:sp>
          <p:nvSpPr>
            <p:cNvPr id="3258" name="Google Shape;3258;p50"/>
            <p:cNvSpPr/>
            <p:nvPr/>
          </p:nvSpPr>
          <p:spPr>
            <a:xfrm>
              <a:off x="7178040" y="2468880"/>
              <a:ext cx="487680" cy="304800"/>
            </a:xfrm>
            <a:prstGeom prst="rightArrow">
              <a:avLst>
                <a:gd name="adj1" fmla="val 50000"/>
                <a:gd name="adj2" fmla="val 50000"/>
              </a:avLst>
            </a:prstGeom>
            <a:gradFill>
              <a:gsLst>
                <a:gs pos="0">
                  <a:srgbClr val="F5F7FC"/>
                </a:gs>
                <a:gs pos="100000">
                  <a:srgbClr val="CC000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259" name="Google Shape;3259;p50"/>
            <p:cNvGrpSpPr/>
            <p:nvPr/>
          </p:nvGrpSpPr>
          <p:grpSpPr>
            <a:xfrm>
              <a:off x="6827520" y="2412637"/>
              <a:ext cx="334944" cy="376149"/>
              <a:chOff x="335231" y="4406992"/>
              <a:chExt cx="1251280" cy="2136350"/>
            </a:xfrm>
          </p:grpSpPr>
          <p:sp>
            <p:nvSpPr>
              <p:cNvPr id="3260" name="Google Shape;3260;p50"/>
              <p:cNvSpPr/>
              <p:nvPr/>
            </p:nvSpPr>
            <p:spPr>
              <a:xfrm>
                <a:off x="335231" y="4406992"/>
                <a:ext cx="965619" cy="2136350"/>
              </a:xfrm>
              <a:custGeom>
                <a:avLst/>
                <a:gdLst/>
                <a:ahLst/>
                <a:cxnLst/>
                <a:rect l="l" t="t" r="r" b="b"/>
                <a:pathLst>
                  <a:path w="966787" h="2138362" extrusionOk="0">
                    <a:moveTo>
                      <a:pt x="0" y="0"/>
                    </a:moveTo>
                    <a:lnTo>
                      <a:pt x="0" y="1190625"/>
                    </a:lnTo>
                    <a:lnTo>
                      <a:pt x="966787" y="2138362"/>
                    </a:lnTo>
                    <a:cubicBezTo>
                      <a:pt x="965200" y="1673225"/>
                      <a:pt x="963612" y="1208087"/>
                      <a:pt x="962025" y="742950"/>
                    </a:cubicBezTo>
                    <a:lnTo>
                      <a:pt x="0" y="0"/>
                    </a:lnTo>
                    <a:close/>
                  </a:path>
                </a:pathLst>
              </a:custGeom>
              <a:solidFill>
                <a:srgbClr val="CC00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61" name="Google Shape;3261;p50"/>
              <p:cNvSpPr/>
              <p:nvPr/>
            </p:nvSpPr>
            <p:spPr>
              <a:xfrm>
                <a:off x="351325" y="4411451"/>
                <a:ext cx="1235186" cy="771586"/>
              </a:xfrm>
              <a:custGeom>
                <a:avLst/>
                <a:gdLst/>
                <a:ahLst/>
                <a:cxnLst/>
                <a:rect l="l" t="t" r="r" b="b"/>
                <a:pathLst>
                  <a:path w="1238250" h="757496" extrusionOk="0">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62" name="Google Shape;3262;p50"/>
              <p:cNvSpPr/>
              <p:nvPr/>
            </p:nvSpPr>
            <p:spPr>
              <a:xfrm>
                <a:off x="1296825" y="5178575"/>
                <a:ext cx="289686" cy="1351389"/>
              </a:xfrm>
              <a:prstGeom prst="rect">
                <a:avLst/>
              </a:prstGeom>
              <a:solidFill>
                <a:srgbClr val="EBAD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3263" name="Google Shape;3263;p50"/>
          <p:cNvSpPr txBox="1"/>
          <p:nvPr/>
        </p:nvSpPr>
        <p:spPr>
          <a:xfrm>
            <a:off x="4831080" y="3383280"/>
            <a:ext cx="48790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usual: datagram as payload in link-layer frame</a:t>
            </a:r>
            <a:endParaRPr/>
          </a:p>
        </p:txBody>
      </p:sp>
      <p:grpSp>
        <p:nvGrpSpPr>
          <p:cNvPr id="3264" name="Google Shape;3264;p50"/>
          <p:cNvGrpSpPr/>
          <p:nvPr/>
        </p:nvGrpSpPr>
        <p:grpSpPr>
          <a:xfrm>
            <a:off x="2834599" y="5970990"/>
            <a:ext cx="2306635" cy="467910"/>
            <a:chOff x="2670897" y="3119120"/>
            <a:chExt cx="2306635" cy="467910"/>
          </a:xfrm>
        </p:grpSpPr>
        <p:cxnSp>
          <p:nvCxnSpPr>
            <p:cNvPr id="3265" name="Google Shape;3265;p50"/>
            <p:cNvCxnSpPr/>
            <p:nvPr/>
          </p:nvCxnSpPr>
          <p:spPr>
            <a:xfrm flipH="1">
              <a:off x="4023360" y="3119120"/>
              <a:ext cx="954172" cy="187960"/>
            </a:xfrm>
            <a:prstGeom prst="straightConnector1">
              <a:avLst/>
            </a:prstGeom>
            <a:noFill/>
            <a:ln w="9525" cap="flat" cmpd="sng">
              <a:solidFill>
                <a:srgbClr val="CC0000"/>
              </a:solidFill>
              <a:prstDash val="solid"/>
              <a:round/>
              <a:headEnd type="none" w="med" len="med"/>
              <a:tailEnd type="none" w="med" len="med"/>
            </a:ln>
          </p:spPr>
        </p:cxnSp>
        <p:sp>
          <p:nvSpPr>
            <p:cNvPr id="3266" name="Google Shape;3266;p50"/>
            <p:cNvSpPr txBox="1"/>
            <p:nvPr/>
          </p:nvSpPr>
          <p:spPr>
            <a:xfrm>
              <a:off x="2670897" y="3311570"/>
              <a:ext cx="1348447" cy="27546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IPv4 datagram</a:t>
              </a:r>
              <a:endParaRPr/>
            </a:p>
          </p:txBody>
        </p:sp>
      </p:grpSp>
      <p:grpSp>
        <p:nvGrpSpPr>
          <p:cNvPr id="3267" name="Google Shape;3267;p50"/>
          <p:cNvGrpSpPr/>
          <p:nvPr/>
        </p:nvGrpSpPr>
        <p:grpSpPr>
          <a:xfrm>
            <a:off x="4511040" y="5222642"/>
            <a:ext cx="5332920" cy="956237"/>
            <a:chOff x="4225418" y="2614613"/>
            <a:chExt cx="5332920" cy="1162913"/>
          </a:xfrm>
        </p:grpSpPr>
        <p:grpSp>
          <p:nvGrpSpPr>
            <p:cNvPr id="3268" name="Google Shape;3268;p50"/>
            <p:cNvGrpSpPr/>
            <p:nvPr/>
          </p:nvGrpSpPr>
          <p:grpSpPr>
            <a:xfrm>
              <a:off x="4225418" y="3289252"/>
              <a:ext cx="5303159" cy="488274"/>
              <a:chOff x="979298" y="4279852"/>
              <a:chExt cx="5303159" cy="488274"/>
            </a:xfrm>
          </p:grpSpPr>
          <p:sp>
            <p:nvSpPr>
              <p:cNvPr id="3269" name="Google Shape;3269;p50"/>
              <p:cNvSpPr/>
              <p:nvPr/>
            </p:nvSpPr>
            <p:spPr>
              <a:xfrm>
                <a:off x="979298" y="4289347"/>
                <a:ext cx="5303159" cy="468314"/>
              </a:xfrm>
              <a:prstGeom prst="rect">
                <a:avLst/>
              </a:prstGeom>
              <a:gradFill>
                <a:gsLst>
                  <a:gs pos="0">
                    <a:srgbClr val="CC0000">
                      <a:alpha val="40784"/>
                    </a:srgbClr>
                  </a:gs>
                  <a:gs pos="100000">
                    <a:srgbClr val="CC0000">
                      <a:alpha val="37647"/>
                    </a:srgbClr>
                  </a:gs>
                </a:gsLst>
                <a:lin ang="5400000" scaled="0"/>
              </a:gra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270" name="Google Shape;3270;p50"/>
              <p:cNvCxnSpPr/>
              <p:nvPr/>
            </p:nvCxnSpPr>
            <p:spPr>
              <a:xfrm>
                <a:off x="2791545" y="4287759"/>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271" name="Google Shape;3271;p50"/>
              <p:cNvCxnSpPr/>
              <p:nvPr/>
            </p:nvCxnSpPr>
            <p:spPr>
              <a:xfrm>
                <a:off x="2313707" y="4286172"/>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272" name="Google Shape;3272;p50"/>
              <p:cNvCxnSpPr/>
              <p:nvPr/>
            </p:nvCxnSpPr>
            <p:spPr>
              <a:xfrm>
                <a:off x="2129045" y="4299810"/>
                <a:ext cx="0" cy="468314"/>
              </a:xfrm>
              <a:prstGeom prst="straightConnector1">
                <a:avLst/>
              </a:prstGeom>
              <a:noFill/>
              <a:ln w="9525" cap="flat" cmpd="sng">
                <a:solidFill>
                  <a:srgbClr val="CC0000"/>
                </a:solidFill>
                <a:prstDash val="solid"/>
                <a:round/>
                <a:headEnd type="none" w="med" len="med"/>
                <a:tailEnd type="none" w="med" len="med"/>
              </a:ln>
            </p:spPr>
          </p:cxnSp>
          <p:grpSp>
            <p:nvGrpSpPr>
              <p:cNvPr id="3273" name="Google Shape;3273;p50"/>
              <p:cNvGrpSpPr/>
              <p:nvPr/>
            </p:nvGrpSpPr>
            <p:grpSpPr>
              <a:xfrm>
                <a:off x="2865478" y="4319509"/>
                <a:ext cx="3402012" cy="414337"/>
                <a:chOff x="8090620" y="3748009"/>
                <a:chExt cx="3402012" cy="414337"/>
              </a:xfrm>
            </p:grpSpPr>
            <p:cxnSp>
              <p:nvCxnSpPr>
                <p:cNvPr id="3274" name="Google Shape;3274;p50"/>
                <p:cNvCxnSpPr/>
                <p:nvPr/>
              </p:nvCxnSpPr>
              <p:spPr>
                <a:xfrm>
                  <a:off x="8743763" y="4053716"/>
                  <a:ext cx="857250" cy="0"/>
                </a:xfrm>
                <a:prstGeom prst="straightConnector1">
                  <a:avLst/>
                </a:prstGeom>
                <a:noFill/>
                <a:ln w="9525" cap="flat" cmpd="sng">
                  <a:solidFill>
                    <a:schemeClr val="dk1"/>
                  </a:solidFill>
                  <a:prstDash val="solid"/>
                  <a:round/>
                  <a:headEnd type="none" w="med" len="med"/>
                  <a:tailEnd type="triangle" w="med" len="med"/>
                </a:ln>
              </p:spPr>
            </p:cxnSp>
            <p:sp>
              <p:nvSpPr>
                <p:cNvPr id="3275" name="Google Shape;3275;p50"/>
                <p:cNvSpPr/>
                <p:nvPr/>
              </p:nvSpPr>
              <p:spPr>
                <a:xfrm>
                  <a:off x="8090620" y="3751184"/>
                  <a:ext cx="3402012" cy="401638"/>
                </a:xfrm>
                <a:prstGeom prst="rect">
                  <a:avLst/>
                </a:prstGeom>
                <a:solidFill>
                  <a:srgbClr val="66CC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276" name="Google Shape;3276;p50"/>
                <p:cNvCxnSpPr/>
                <p:nvPr/>
              </p:nvCxnSpPr>
              <p:spPr>
                <a:xfrm>
                  <a:off x="81747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77" name="Google Shape;3277;p50"/>
                <p:cNvCxnSpPr/>
                <p:nvPr/>
              </p:nvCxnSpPr>
              <p:spPr>
                <a:xfrm>
                  <a:off x="8133482" y="3749596"/>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78" name="Google Shape;3278;p50"/>
                <p:cNvCxnSpPr/>
                <p:nvPr/>
              </p:nvCxnSpPr>
              <p:spPr>
                <a:xfrm>
                  <a:off x="82509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79" name="Google Shape;3279;p50"/>
                <p:cNvCxnSpPr/>
                <p:nvPr/>
              </p:nvCxnSpPr>
              <p:spPr>
                <a:xfrm>
                  <a:off x="829223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80" name="Google Shape;3280;p50"/>
                <p:cNvCxnSpPr/>
                <p:nvPr/>
              </p:nvCxnSpPr>
              <p:spPr>
                <a:xfrm>
                  <a:off x="8346207"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81" name="Google Shape;3281;p50"/>
                <p:cNvCxnSpPr/>
                <p:nvPr/>
              </p:nvCxnSpPr>
              <p:spPr>
                <a:xfrm>
                  <a:off x="841288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82" name="Google Shape;3282;p50"/>
                <p:cNvCxnSpPr/>
                <p:nvPr/>
              </p:nvCxnSpPr>
              <p:spPr>
                <a:xfrm>
                  <a:off x="8724032" y="3759121"/>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83" name="Google Shape;3283;p50"/>
                <p:cNvCxnSpPr/>
                <p:nvPr/>
              </p:nvCxnSpPr>
              <p:spPr>
                <a:xfrm>
                  <a:off x="9098682" y="3759121"/>
                  <a:ext cx="0" cy="403225"/>
                </a:xfrm>
                <a:prstGeom prst="straightConnector1">
                  <a:avLst/>
                </a:prstGeom>
                <a:noFill/>
                <a:ln w="9525" cap="flat" cmpd="sng">
                  <a:solidFill>
                    <a:schemeClr val="dk1"/>
                  </a:solidFill>
                  <a:prstDash val="solid"/>
                  <a:round/>
                  <a:headEnd type="none" w="med" len="med"/>
                  <a:tailEnd type="none" w="med" len="med"/>
                </a:ln>
              </p:spPr>
            </p:cxnSp>
          </p:grpSp>
          <p:sp>
            <p:nvSpPr>
              <p:cNvPr id="3284" name="Google Shape;3284;p50"/>
              <p:cNvSpPr/>
              <p:nvPr/>
            </p:nvSpPr>
            <p:spPr>
              <a:xfrm>
                <a:off x="2901848" y="4384275"/>
                <a:ext cx="3244616" cy="285690"/>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5" name="Google Shape;3285;p50"/>
              <p:cNvSpPr txBox="1"/>
              <p:nvPr/>
            </p:nvSpPr>
            <p:spPr>
              <a:xfrm>
                <a:off x="4133520" y="4301715"/>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IPv6 datagram</a:t>
                </a:r>
                <a:endParaRPr/>
              </a:p>
            </p:txBody>
          </p:sp>
          <p:cxnSp>
            <p:nvCxnSpPr>
              <p:cNvPr id="3286" name="Google Shape;3286;p50"/>
              <p:cNvCxnSpPr/>
              <p:nvPr/>
            </p:nvCxnSpPr>
            <p:spPr>
              <a:xfrm>
                <a:off x="1141962" y="4285554"/>
                <a:ext cx="0" cy="468314"/>
              </a:xfrm>
              <a:prstGeom prst="straightConnector1">
                <a:avLst/>
              </a:prstGeom>
              <a:noFill/>
              <a:ln w="9525" cap="flat" cmpd="sng">
                <a:solidFill>
                  <a:srgbClr val="CC0000"/>
                </a:solidFill>
                <a:prstDash val="solid"/>
                <a:round/>
                <a:headEnd type="none" w="med" len="med"/>
                <a:tailEnd type="none" w="med" len="med"/>
              </a:ln>
            </p:spPr>
          </p:cxnSp>
          <p:cxnSp>
            <p:nvCxnSpPr>
              <p:cNvPr id="3287" name="Google Shape;3287;p50"/>
              <p:cNvCxnSpPr/>
              <p:nvPr/>
            </p:nvCxnSpPr>
            <p:spPr>
              <a:xfrm>
                <a:off x="1214646" y="4294108"/>
                <a:ext cx="0" cy="468314"/>
              </a:xfrm>
              <a:prstGeom prst="straightConnector1">
                <a:avLst/>
              </a:prstGeom>
              <a:noFill/>
              <a:ln w="9525" cap="flat" cmpd="sng">
                <a:solidFill>
                  <a:srgbClr val="CC0000"/>
                </a:solidFill>
                <a:prstDash val="solid"/>
                <a:round/>
                <a:headEnd type="none" w="med" len="med"/>
                <a:tailEnd type="none" w="med" len="med"/>
              </a:ln>
            </p:spPr>
          </p:cxnSp>
          <p:cxnSp>
            <p:nvCxnSpPr>
              <p:cNvPr id="3288" name="Google Shape;3288;p50"/>
              <p:cNvCxnSpPr/>
              <p:nvPr/>
            </p:nvCxnSpPr>
            <p:spPr>
              <a:xfrm>
                <a:off x="1024733" y="4279852"/>
                <a:ext cx="0" cy="468314"/>
              </a:xfrm>
              <a:prstGeom prst="straightConnector1">
                <a:avLst/>
              </a:prstGeom>
              <a:noFill/>
              <a:ln w="9525" cap="flat" cmpd="sng">
                <a:solidFill>
                  <a:srgbClr val="CC0000"/>
                </a:solidFill>
                <a:prstDash val="solid"/>
                <a:round/>
                <a:headEnd type="none" w="med" len="med"/>
                <a:tailEnd type="none" w="med" len="med"/>
              </a:ln>
            </p:spPr>
          </p:cxnSp>
          <p:cxnSp>
            <p:nvCxnSpPr>
              <p:cNvPr id="3289" name="Google Shape;3289;p50"/>
              <p:cNvCxnSpPr/>
              <p:nvPr/>
            </p:nvCxnSpPr>
            <p:spPr>
              <a:xfrm>
                <a:off x="1749220" y="4299812"/>
                <a:ext cx="0" cy="468314"/>
              </a:xfrm>
              <a:prstGeom prst="straightConnector1">
                <a:avLst/>
              </a:prstGeom>
              <a:noFill/>
              <a:ln w="9525" cap="flat" cmpd="sng">
                <a:solidFill>
                  <a:srgbClr val="CC0000"/>
                </a:solidFill>
                <a:prstDash val="solid"/>
                <a:round/>
                <a:headEnd type="none" w="med" len="med"/>
                <a:tailEnd type="none" w="med" len="med"/>
              </a:ln>
            </p:spPr>
          </p:cxnSp>
        </p:grpSp>
        <p:sp>
          <p:nvSpPr>
            <p:cNvPr id="3290" name="Google Shape;3290;p50"/>
            <p:cNvSpPr/>
            <p:nvPr/>
          </p:nvSpPr>
          <p:spPr>
            <a:xfrm>
              <a:off x="4672013" y="2614613"/>
              <a:ext cx="4886325" cy="685800"/>
            </a:xfrm>
            <a:custGeom>
              <a:avLst/>
              <a:gdLst/>
              <a:ahLst/>
              <a:cxnLst/>
              <a:rect l="l" t="t" r="r" b="b"/>
              <a:pathLst>
                <a:path w="4886325" h="685800" extrusionOk="0">
                  <a:moveTo>
                    <a:pt x="0" y="685800"/>
                  </a:moveTo>
                  <a:lnTo>
                    <a:pt x="2171700" y="0"/>
                  </a:lnTo>
                  <a:lnTo>
                    <a:pt x="2443162" y="157162"/>
                  </a:lnTo>
                  <a:lnTo>
                    <a:pt x="2493168" y="150018"/>
                  </a:lnTo>
                  <a:lnTo>
                    <a:pt x="4886325" y="685800"/>
                  </a:lnTo>
                  <a:lnTo>
                    <a:pt x="0" y="685800"/>
                  </a:lnTo>
                  <a:close/>
                </a:path>
              </a:pathLst>
            </a:custGeom>
            <a:gradFill>
              <a:gsLst>
                <a:gs pos="0">
                  <a:srgbClr val="F5F7FC"/>
                </a:gs>
                <a:gs pos="100000">
                  <a:srgbClr val="D8D8D8"/>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291" name="Google Shape;3291;p50"/>
          <p:cNvSpPr txBox="1"/>
          <p:nvPr/>
        </p:nvSpPr>
        <p:spPr>
          <a:xfrm>
            <a:off x="4979542" y="6158950"/>
            <a:ext cx="537397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tunneling: IPv6 datagram as payload in a IPv4 datagram</a:t>
            </a:r>
            <a:endParaRPr/>
          </a:p>
        </p:txBody>
      </p:sp>
      <p:grpSp>
        <p:nvGrpSpPr>
          <p:cNvPr id="3292" name="Google Shape;3292;p50"/>
          <p:cNvGrpSpPr/>
          <p:nvPr/>
        </p:nvGrpSpPr>
        <p:grpSpPr>
          <a:xfrm>
            <a:off x="6903720" y="4965337"/>
            <a:ext cx="838200" cy="376149"/>
            <a:chOff x="6827520" y="2412637"/>
            <a:chExt cx="838200" cy="376149"/>
          </a:xfrm>
        </p:grpSpPr>
        <p:sp>
          <p:nvSpPr>
            <p:cNvPr id="3293" name="Google Shape;3293;p50"/>
            <p:cNvSpPr/>
            <p:nvPr/>
          </p:nvSpPr>
          <p:spPr>
            <a:xfrm>
              <a:off x="7178040" y="2468880"/>
              <a:ext cx="487680" cy="304800"/>
            </a:xfrm>
            <a:prstGeom prst="rightArrow">
              <a:avLst>
                <a:gd name="adj1" fmla="val 50000"/>
                <a:gd name="adj2" fmla="val 50000"/>
              </a:avLst>
            </a:prstGeom>
            <a:gradFill>
              <a:gsLst>
                <a:gs pos="0">
                  <a:srgbClr val="F5F7FC"/>
                </a:gs>
                <a:gs pos="100000">
                  <a:srgbClr val="CC000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294" name="Google Shape;3294;p50"/>
            <p:cNvGrpSpPr/>
            <p:nvPr/>
          </p:nvGrpSpPr>
          <p:grpSpPr>
            <a:xfrm>
              <a:off x="6827520" y="2412637"/>
              <a:ext cx="334944" cy="376149"/>
              <a:chOff x="335231" y="4406992"/>
              <a:chExt cx="1251280" cy="2136350"/>
            </a:xfrm>
          </p:grpSpPr>
          <p:sp>
            <p:nvSpPr>
              <p:cNvPr id="3295" name="Google Shape;3295;p50"/>
              <p:cNvSpPr/>
              <p:nvPr/>
            </p:nvSpPr>
            <p:spPr>
              <a:xfrm>
                <a:off x="335231" y="4406992"/>
                <a:ext cx="965619" cy="2136350"/>
              </a:xfrm>
              <a:custGeom>
                <a:avLst/>
                <a:gdLst/>
                <a:ahLst/>
                <a:cxnLst/>
                <a:rect l="l" t="t" r="r" b="b"/>
                <a:pathLst>
                  <a:path w="966787" h="2138362" extrusionOk="0">
                    <a:moveTo>
                      <a:pt x="0" y="0"/>
                    </a:moveTo>
                    <a:lnTo>
                      <a:pt x="0" y="1190625"/>
                    </a:lnTo>
                    <a:lnTo>
                      <a:pt x="966787" y="2138362"/>
                    </a:lnTo>
                    <a:cubicBezTo>
                      <a:pt x="965200" y="1673225"/>
                      <a:pt x="963612" y="1208087"/>
                      <a:pt x="962025" y="742950"/>
                    </a:cubicBezTo>
                    <a:lnTo>
                      <a:pt x="0" y="0"/>
                    </a:lnTo>
                    <a:close/>
                  </a:path>
                </a:pathLst>
              </a:custGeom>
              <a:solidFill>
                <a:srgbClr val="CC00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96" name="Google Shape;3296;p50"/>
              <p:cNvSpPr/>
              <p:nvPr/>
            </p:nvSpPr>
            <p:spPr>
              <a:xfrm>
                <a:off x="351325" y="4411451"/>
                <a:ext cx="1235186" cy="771586"/>
              </a:xfrm>
              <a:custGeom>
                <a:avLst/>
                <a:gdLst/>
                <a:ahLst/>
                <a:cxnLst/>
                <a:rect l="l" t="t" r="r" b="b"/>
                <a:pathLst>
                  <a:path w="1238250" h="757496" extrusionOk="0">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97" name="Google Shape;3297;p50"/>
              <p:cNvSpPr/>
              <p:nvPr/>
            </p:nvSpPr>
            <p:spPr>
              <a:xfrm>
                <a:off x="1296825" y="5178575"/>
                <a:ext cx="289686" cy="1351389"/>
              </a:xfrm>
              <a:prstGeom prst="rect">
                <a:avLst/>
              </a:prstGeom>
              <a:solidFill>
                <a:srgbClr val="EBAD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3298" name="Google Shape;3298;p50"/>
          <p:cNvSpPr/>
          <p:nvPr/>
        </p:nvSpPr>
        <p:spPr>
          <a:xfrm>
            <a:off x="822960" y="1356360"/>
            <a:ext cx="10058400" cy="2407920"/>
          </a:xfrm>
          <a:prstGeom prst="rect">
            <a:avLst/>
          </a:prstGeom>
          <a:solidFill>
            <a:schemeClr val="lt1">
              <a:alpha val="6274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299" name="Google Shape;3299;p50"/>
          <p:cNvGrpSpPr/>
          <p:nvPr/>
        </p:nvGrpSpPr>
        <p:grpSpPr>
          <a:xfrm>
            <a:off x="5243279" y="4964546"/>
            <a:ext cx="3924175" cy="366887"/>
            <a:chOff x="5243279" y="4964546"/>
            <a:chExt cx="3924175" cy="366887"/>
          </a:xfrm>
        </p:grpSpPr>
        <p:sp>
          <p:nvSpPr>
            <p:cNvPr id="3300" name="Google Shape;3300;p50"/>
            <p:cNvSpPr txBox="1"/>
            <p:nvPr/>
          </p:nvSpPr>
          <p:spPr>
            <a:xfrm>
              <a:off x="5243279" y="4964546"/>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sp>
          <p:nvSpPr>
            <p:cNvPr id="3301" name="Google Shape;3301;p50"/>
            <p:cNvSpPr txBox="1"/>
            <p:nvPr/>
          </p:nvSpPr>
          <p:spPr>
            <a:xfrm>
              <a:off x="8298305" y="4992879"/>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grpSp>
      <p:sp>
        <p:nvSpPr>
          <p:cNvPr id="3302" name="Google Shape;3302;p5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9"/>
                                        </p:tgtEl>
                                        <p:attrNameLst>
                                          <p:attrName>style.visibility</p:attrName>
                                        </p:attrNameLst>
                                      </p:cBhvr>
                                      <p:to>
                                        <p:strVal val="visible"/>
                                      </p:to>
                                    </p:set>
                                    <p:animEffect transition="in" filter="fade">
                                      <p:cBhvr>
                                        <p:cTn id="7" dur="500"/>
                                        <p:tgtEl>
                                          <p:spTgt spid="3189"/>
                                        </p:tgtEl>
                                      </p:cBhvr>
                                    </p:animEffect>
                                  </p:childTnLst>
                                </p:cTn>
                              </p:par>
                              <p:par>
                                <p:cTn id="8" presetID="10" presetClass="entr" presetSubtype="0" fill="hold" nodeType="withEffect">
                                  <p:stCondLst>
                                    <p:cond delay="0"/>
                                  </p:stCondLst>
                                  <p:childTnLst>
                                    <p:set>
                                      <p:cBhvr>
                                        <p:cTn id="9" dur="1" fill="hold">
                                          <p:stCondLst>
                                            <p:cond delay="0"/>
                                          </p:stCondLst>
                                        </p:cTn>
                                        <p:tgtEl>
                                          <p:spTgt spid="3188"/>
                                        </p:tgtEl>
                                        <p:attrNameLst>
                                          <p:attrName>style.visibility</p:attrName>
                                        </p:attrNameLst>
                                      </p:cBhvr>
                                      <p:to>
                                        <p:strVal val="visible"/>
                                      </p:to>
                                    </p:set>
                                    <p:animEffect transition="in" filter="fade">
                                      <p:cBhvr>
                                        <p:cTn id="10" dur="500"/>
                                        <p:tgtEl>
                                          <p:spTgt spid="31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92"/>
                                        </p:tgtEl>
                                        <p:attrNameLst>
                                          <p:attrName>style.visibility</p:attrName>
                                        </p:attrNameLst>
                                      </p:cBhvr>
                                      <p:to>
                                        <p:strVal val="visible"/>
                                      </p:to>
                                    </p:set>
                                    <p:animEffect transition="in" filter="fade">
                                      <p:cBhvr>
                                        <p:cTn id="15" dur="500"/>
                                        <p:tgtEl>
                                          <p:spTgt spid="329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67"/>
                                        </p:tgtEl>
                                        <p:attrNameLst>
                                          <p:attrName>style.visibility</p:attrName>
                                        </p:attrNameLst>
                                      </p:cBhvr>
                                      <p:to>
                                        <p:strVal val="visible"/>
                                      </p:to>
                                    </p:set>
                                    <p:animEffect transition="in" filter="fade">
                                      <p:cBhvr>
                                        <p:cTn id="20" dur="500"/>
                                        <p:tgtEl>
                                          <p:spTgt spid="3267"/>
                                        </p:tgtEl>
                                      </p:cBhvr>
                                    </p:animEffect>
                                  </p:childTnLst>
                                </p:cTn>
                              </p:par>
                            </p:childTnLst>
                          </p:cTn>
                        </p:par>
                        <p:par>
                          <p:cTn id="21" fill="hold">
                            <p:stCondLst>
                              <p:cond delay="500"/>
                            </p:stCondLst>
                            <p:childTnLst>
                              <p:par>
                                <p:cTn id="22" presetID="10" presetClass="entr" presetSubtype="0" fill="hold" nodeType="afterEffect">
                                  <p:stCondLst>
                                    <p:cond delay="500"/>
                                  </p:stCondLst>
                                  <p:childTnLst>
                                    <p:set>
                                      <p:cBhvr>
                                        <p:cTn id="23" dur="1" fill="hold">
                                          <p:stCondLst>
                                            <p:cond delay="0"/>
                                          </p:stCondLst>
                                        </p:cTn>
                                        <p:tgtEl>
                                          <p:spTgt spid="3264"/>
                                        </p:tgtEl>
                                        <p:attrNameLst>
                                          <p:attrName>style.visibility</p:attrName>
                                        </p:attrNameLst>
                                      </p:cBhvr>
                                      <p:to>
                                        <p:strVal val="visible"/>
                                      </p:to>
                                    </p:set>
                                    <p:animEffect transition="in" filter="fade">
                                      <p:cBhvr>
                                        <p:cTn id="24" dur="500"/>
                                        <p:tgtEl>
                                          <p:spTgt spid="3264"/>
                                        </p:tgtEl>
                                      </p:cBhvr>
                                    </p:animEffect>
                                  </p:childTnLst>
                                </p:cTn>
                              </p:par>
                            </p:childTnLst>
                          </p:cTn>
                        </p:par>
                        <p:par>
                          <p:cTn id="25" fill="hold">
                            <p:stCondLst>
                              <p:cond delay="1000"/>
                            </p:stCondLst>
                            <p:childTnLst>
                              <p:par>
                                <p:cTn id="26" presetID="10" presetClass="entr" presetSubtype="0" fill="hold" nodeType="afterEffect">
                                  <p:stCondLst>
                                    <p:cond delay="500"/>
                                  </p:stCondLst>
                                  <p:childTnLst>
                                    <p:set>
                                      <p:cBhvr>
                                        <p:cTn id="27" dur="1" fill="hold">
                                          <p:stCondLst>
                                            <p:cond delay="0"/>
                                          </p:stCondLst>
                                        </p:cTn>
                                        <p:tgtEl>
                                          <p:spTgt spid="3291"/>
                                        </p:tgtEl>
                                        <p:attrNameLst>
                                          <p:attrName>style.visibility</p:attrName>
                                        </p:attrNameLst>
                                      </p:cBhvr>
                                      <p:to>
                                        <p:strVal val="visible"/>
                                      </p:to>
                                    </p:set>
                                    <p:animEffect transition="in" filter="fade">
                                      <p:cBhvr>
                                        <p:cTn id="28" dur="500"/>
                                        <p:tgtEl>
                                          <p:spTgt spid="3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0"/>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Two key network-layer functions</a:t>
            </a:r>
            <a:endParaRPr/>
          </a:p>
        </p:txBody>
      </p:sp>
      <p:sp>
        <p:nvSpPr>
          <p:cNvPr id="610" name="Google Shape;610;p10"/>
          <p:cNvSpPr txBox="1">
            <a:spLocks noGrp="1"/>
          </p:cNvSpPr>
          <p:nvPr>
            <p:ph type="body" idx="1"/>
          </p:nvPr>
        </p:nvSpPr>
        <p:spPr>
          <a:xfrm>
            <a:off x="877956" y="1666601"/>
            <a:ext cx="5181600" cy="18907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200"/>
              <a:buNone/>
            </a:pPr>
            <a:r>
              <a:rPr lang="en-US" sz="3200">
                <a:solidFill>
                  <a:srgbClr val="CC0000"/>
                </a:solidFill>
              </a:rPr>
              <a:t>network-layer functions:</a:t>
            </a:r>
            <a:endParaRPr/>
          </a:p>
          <a:p>
            <a:pPr marL="352425" lvl="0" indent="-234950" algn="l" rtl="0">
              <a:lnSpc>
                <a:spcPct val="90000"/>
              </a:lnSpc>
              <a:spcBef>
                <a:spcPts val="600"/>
              </a:spcBef>
              <a:spcAft>
                <a:spcPts val="0"/>
              </a:spcAft>
              <a:buSzPts val="2800"/>
              <a:buChar char="▪"/>
            </a:pPr>
            <a:r>
              <a:rPr lang="en-US" i="1">
                <a:solidFill>
                  <a:srgbClr val="000099"/>
                </a:solidFill>
              </a:rPr>
              <a:t>forwarding:</a:t>
            </a:r>
            <a:r>
              <a:rPr lang="en-US"/>
              <a:t> move packets from a router’s input link to appropriate router output link</a:t>
            </a:r>
            <a:endParaRPr/>
          </a:p>
          <a:p>
            <a:pPr marL="352425" lvl="0" indent="-44450" algn="l" rtl="0">
              <a:lnSpc>
                <a:spcPct val="90000"/>
              </a:lnSpc>
              <a:spcBef>
                <a:spcPts val="1000"/>
              </a:spcBef>
              <a:spcAft>
                <a:spcPts val="0"/>
              </a:spcAft>
              <a:buSzPts val="2800"/>
              <a:buNone/>
            </a:pPr>
            <a:endParaRPr/>
          </a:p>
        </p:txBody>
      </p:sp>
      <p:sp>
        <p:nvSpPr>
          <p:cNvPr id="611" name="Google Shape;611;p10"/>
          <p:cNvSpPr txBox="1">
            <a:spLocks noGrp="1"/>
          </p:cNvSpPr>
          <p:nvPr>
            <p:ph type="body" idx="2"/>
          </p:nvPr>
        </p:nvSpPr>
        <p:spPr>
          <a:xfrm>
            <a:off x="6172200" y="1693105"/>
            <a:ext cx="5181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85000"/>
              </a:lnSpc>
              <a:spcBef>
                <a:spcPts val="0"/>
              </a:spcBef>
              <a:spcAft>
                <a:spcPts val="0"/>
              </a:spcAft>
              <a:buClr>
                <a:srgbClr val="000099"/>
              </a:buClr>
              <a:buSzPts val="2080"/>
              <a:buFont typeface="Noto Sans Symbols"/>
              <a:buNone/>
            </a:pPr>
            <a:r>
              <a:rPr lang="en-US" sz="3200">
                <a:solidFill>
                  <a:srgbClr val="CC0000"/>
                </a:solidFill>
              </a:rPr>
              <a:t>analogy: taking a trip</a:t>
            </a:r>
            <a:endParaRPr/>
          </a:p>
          <a:p>
            <a:pPr marL="352425" lvl="0" indent="-234950" algn="l" rtl="0">
              <a:lnSpc>
                <a:spcPct val="85000"/>
              </a:lnSpc>
              <a:spcBef>
                <a:spcPts val="600"/>
              </a:spcBef>
              <a:spcAft>
                <a:spcPts val="0"/>
              </a:spcAft>
              <a:buClr>
                <a:srgbClr val="000099"/>
              </a:buClr>
              <a:buSzPts val="2800"/>
              <a:buFont typeface="Noto Sans Symbols"/>
              <a:buChar char="▪"/>
            </a:pPr>
            <a:r>
              <a:rPr lang="en-US" i="1">
                <a:solidFill>
                  <a:srgbClr val="000099"/>
                </a:solidFill>
              </a:rPr>
              <a:t>forwarding</a:t>
            </a:r>
            <a:r>
              <a:rPr lang="en-US" i="1">
                <a:solidFill>
                  <a:schemeClr val="accent2"/>
                </a:solidFill>
              </a:rPr>
              <a:t>:</a:t>
            </a:r>
            <a:r>
              <a:rPr lang="en-US"/>
              <a:t> process of getting through single interchange</a:t>
            </a:r>
            <a:endParaRPr/>
          </a:p>
          <a:p>
            <a:pPr marL="130175" lvl="0" indent="0" algn="l" rtl="0">
              <a:lnSpc>
                <a:spcPct val="90000"/>
              </a:lnSpc>
              <a:spcBef>
                <a:spcPts val="1000"/>
              </a:spcBef>
              <a:spcAft>
                <a:spcPts val="0"/>
              </a:spcAft>
              <a:buSzPts val="2800"/>
              <a:buNone/>
            </a:pPr>
            <a:endParaRPr/>
          </a:p>
        </p:txBody>
      </p:sp>
      <p:grpSp>
        <p:nvGrpSpPr>
          <p:cNvPr id="612" name="Google Shape;612;p10"/>
          <p:cNvGrpSpPr/>
          <p:nvPr/>
        </p:nvGrpSpPr>
        <p:grpSpPr>
          <a:xfrm>
            <a:off x="6519334" y="4075932"/>
            <a:ext cx="2227101" cy="1745933"/>
            <a:chOff x="6519334" y="4075932"/>
            <a:chExt cx="2227101" cy="1745933"/>
          </a:xfrm>
        </p:grpSpPr>
        <p:pic>
          <p:nvPicPr>
            <p:cNvPr id="613" name="Google Shape;613;p10" descr="Why traffic apps make congestion worse | Berkeley News"/>
            <p:cNvPicPr preferRelativeResize="0"/>
            <p:nvPr/>
          </p:nvPicPr>
          <p:blipFill rotWithShape="1">
            <a:blip r:embed="rId3">
              <a:alphaModFix/>
            </a:blip>
            <a:srcRect/>
            <a:stretch/>
          </p:blipFill>
          <p:spPr>
            <a:xfrm>
              <a:off x="6606213" y="4075932"/>
              <a:ext cx="2140222" cy="1426815"/>
            </a:xfrm>
            <a:prstGeom prst="rect">
              <a:avLst/>
            </a:prstGeom>
            <a:noFill/>
            <a:ln>
              <a:noFill/>
            </a:ln>
          </p:spPr>
        </p:pic>
        <p:sp>
          <p:nvSpPr>
            <p:cNvPr id="614" name="Google Shape;614;p10"/>
            <p:cNvSpPr txBox="1"/>
            <p:nvPr/>
          </p:nvSpPr>
          <p:spPr>
            <a:xfrm>
              <a:off x="6519334" y="5452533"/>
              <a:ext cx="120924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forwarding</a:t>
              </a:r>
              <a:endParaRPr/>
            </a:p>
          </p:txBody>
        </p:sp>
      </p:grpSp>
      <p:grpSp>
        <p:nvGrpSpPr>
          <p:cNvPr id="615" name="Google Shape;615;p10"/>
          <p:cNvGrpSpPr/>
          <p:nvPr/>
        </p:nvGrpSpPr>
        <p:grpSpPr>
          <a:xfrm>
            <a:off x="8314267" y="4706696"/>
            <a:ext cx="2953118" cy="1640102"/>
            <a:chOff x="8314267" y="4706696"/>
            <a:chExt cx="2953118" cy="1640102"/>
          </a:xfrm>
        </p:grpSpPr>
        <p:pic>
          <p:nvPicPr>
            <p:cNvPr id="616" name="Google Shape;616;p10"/>
            <p:cNvPicPr preferRelativeResize="0"/>
            <p:nvPr/>
          </p:nvPicPr>
          <p:blipFill rotWithShape="1">
            <a:blip r:embed="rId4">
              <a:alphaModFix/>
            </a:blip>
            <a:srcRect/>
            <a:stretch/>
          </p:blipFill>
          <p:spPr>
            <a:xfrm>
              <a:off x="8415131" y="4706696"/>
              <a:ext cx="2852254" cy="1323319"/>
            </a:xfrm>
            <a:prstGeom prst="rect">
              <a:avLst/>
            </a:prstGeom>
            <a:noFill/>
            <a:ln>
              <a:noFill/>
            </a:ln>
          </p:spPr>
        </p:pic>
        <p:sp>
          <p:nvSpPr>
            <p:cNvPr id="617" name="Google Shape;617;p10"/>
            <p:cNvSpPr txBox="1"/>
            <p:nvPr/>
          </p:nvSpPr>
          <p:spPr>
            <a:xfrm>
              <a:off x="8314267" y="5977466"/>
              <a:ext cx="865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routing</a:t>
              </a:r>
              <a:endParaRPr/>
            </a:p>
          </p:txBody>
        </p:sp>
      </p:grpSp>
      <p:sp>
        <p:nvSpPr>
          <p:cNvPr id="618" name="Google Shape;618;p10"/>
          <p:cNvSpPr txBox="1"/>
          <p:nvPr/>
        </p:nvSpPr>
        <p:spPr>
          <a:xfrm>
            <a:off x="6183682" y="3026965"/>
            <a:ext cx="5181600" cy="879225"/>
          </a:xfrm>
          <a:prstGeom prst="rect">
            <a:avLst/>
          </a:prstGeom>
          <a:noFill/>
          <a:ln>
            <a:noFill/>
          </a:ln>
        </p:spPr>
        <p:txBody>
          <a:bodyPr spcFirstLastPara="1" wrap="square" lIns="91425" tIns="45700" rIns="91425" bIns="45700" anchor="t" anchorCtr="0">
            <a:normAutofit/>
          </a:bodyPr>
          <a:lstStyle/>
          <a:p>
            <a:pPr marL="352425" marR="0" lvl="0" indent="-234950" algn="l" rtl="0">
              <a:lnSpc>
                <a:spcPct val="90000"/>
              </a:lnSpc>
              <a:spcBef>
                <a:spcPts val="0"/>
              </a:spcBef>
              <a:spcAft>
                <a:spcPts val="0"/>
              </a:spcAft>
              <a:buClr>
                <a:srgbClr val="0000A3"/>
              </a:buClr>
              <a:buSzPts val="2800"/>
              <a:buFont typeface="Noto Sans Symbols"/>
              <a:buChar char="▪"/>
            </a:pPr>
            <a:r>
              <a:rPr lang="en-US" sz="2800" b="0" i="1" u="none" strike="noStrike" cap="none">
                <a:solidFill>
                  <a:srgbClr val="000099"/>
                </a:solidFill>
                <a:latin typeface="Calibri"/>
                <a:ea typeface="Calibri"/>
                <a:cs typeface="Calibri"/>
                <a:sym typeface="Calibri"/>
              </a:rPr>
              <a:t>routing:</a:t>
            </a:r>
            <a:r>
              <a:rPr lang="en-US" sz="2800" b="0" i="0" u="none" strike="noStrike" cap="none">
                <a:solidFill>
                  <a:srgbClr val="000000"/>
                </a:solidFill>
                <a:latin typeface="Calibri"/>
                <a:ea typeface="Calibri"/>
                <a:cs typeface="Calibri"/>
                <a:sym typeface="Calibri"/>
              </a:rPr>
              <a:t> process of planning trip from source to destination</a:t>
            </a:r>
            <a:endParaRPr/>
          </a:p>
          <a:p>
            <a:pPr marL="352425" marR="0" lvl="0" indent="-44450" algn="l" rtl="0">
              <a:lnSpc>
                <a:spcPct val="90000"/>
              </a:lnSpc>
              <a:spcBef>
                <a:spcPts val="1000"/>
              </a:spcBef>
              <a:spcAft>
                <a:spcPts val="0"/>
              </a:spcAft>
              <a:buClr>
                <a:srgbClr val="0000A3"/>
              </a:buClr>
              <a:buSzPts val="2800"/>
              <a:buFont typeface="Noto Sans Symbols"/>
              <a:buNone/>
            </a:pPr>
            <a:endParaRPr sz="2800" b="0" i="0" u="none" strike="noStrike" cap="none">
              <a:solidFill>
                <a:srgbClr val="000000"/>
              </a:solidFill>
              <a:latin typeface="Calibri"/>
              <a:ea typeface="Calibri"/>
              <a:cs typeface="Calibri"/>
              <a:sym typeface="Calibri"/>
            </a:endParaRPr>
          </a:p>
        </p:txBody>
      </p:sp>
      <p:sp>
        <p:nvSpPr>
          <p:cNvPr id="619" name="Google Shape;619;p10"/>
          <p:cNvSpPr txBox="1"/>
          <p:nvPr/>
        </p:nvSpPr>
        <p:spPr>
          <a:xfrm>
            <a:off x="880044" y="3441526"/>
            <a:ext cx="5181600" cy="1856984"/>
          </a:xfrm>
          <a:prstGeom prst="rect">
            <a:avLst/>
          </a:prstGeom>
          <a:noFill/>
          <a:ln>
            <a:noFill/>
          </a:ln>
        </p:spPr>
        <p:txBody>
          <a:bodyPr spcFirstLastPara="1" wrap="square" lIns="91425" tIns="45700" rIns="91425" bIns="45700" anchor="t" anchorCtr="0">
            <a:normAutofit/>
          </a:bodyPr>
          <a:lstStyle/>
          <a:p>
            <a:pPr marL="352425" marR="0" lvl="0" indent="-234950" algn="l" rtl="0">
              <a:lnSpc>
                <a:spcPct val="90000"/>
              </a:lnSpc>
              <a:spcBef>
                <a:spcPts val="0"/>
              </a:spcBef>
              <a:spcAft>
                <a:spcPts val="0"/>
              </a:spcAft>
              <a:buClr>
                <a:srgbClr val="0000A3"/>
              </a:buClr>
              <a:buSzPts val="2800"/>
              <a:buFont typeface="Noto Sans Symbols"/>
              <a:buChar char="▪"/>
            </a:pPr>
            <a:r>
              <a:rPr lang="en-US" sz="2800" b="0" i="1" u="none" strike="noStrike" cap="none">
                <a:solidFill>
                  <a:srgbClr val="000099"/>
                </a:solidFill>
                <a:latin typeface="Calibri"/>
                <a:ea typeface="Calibri"/>
                <a:cs typeface="Calibri"/>
                <a:sym typeface="Calibri"/>
              </a:rPr>
              <a:t>routing:</a:t>
            </a:r>
            <a:r>
              <a:rPr lang="en-US" sz="2800" b="0" i="0" u="none" strike="noStrike" cap="none">
                <a:solidFill>
                  <a:srgbClr val="000000"/>
                </a:solidFill>
                <a:latin typeface="Calibri"/>
                <a:ea typeface="Calibri"/>
                <a:cs typeface="Calibri"/>
                <a:sym typeface="Calibri"/>
              </a:rPr>
              <a:t> determine route taken by packets from source to destination</a:t>
            </a:r>
            <a:endParaRPr/>
          </a:p>
          <a:p>
            <a:pPr marL="695325" marR="0" lvl="1" indent="-231775" algn="l" rtl="0">
              <a:lnSpc>
                <a:spcPct val="90000"/>
              </a:lnSpc>
              <a:spcBef>
                <a:spcPts val="600"/>
              </a:spcBef>
              <a:spcAft>
                <a:spcPts val="0"/>
              </a:spcAft>
              <a:buClr>
                <a:srgbClr val="0000A8"/>
              </a:buClr>
              <a:buSzPts val="2800"/>
              <a:buFont typeface="Arial"/>
              <a:buChar char="•"/>
            </a:pPr>
            <a:r>
              <a:rPr lang="en-US" sz="2800" b="0" i="1" u="none" strike="noStrike" cap="none">
                <a:solidFill>
                  <a:srgbClr val="000000"/>
                </a:solidFill>
                <a:latin typeface="Calibri"/>
                <a:ea typeface="Calibri"/>
                <a:cs typeface="Calibri"/>
                <a:sym typeface="Calibri"/>
              </a:rPr>
              <a:t>routing algorithms</a:t>
            </a:r>
            <a:endParaRPr sz="2800" b="0" i="0" u="none" strike="noStrike" cap="none">
              <a:solidFill>
                <a:srgbClr val="000000"/>
              </a:solidFill>
              <a:latin typeface="Calibri"/>
              <a:ea typeface="Calibri"/>
              <a:cs typeface="Calibri"/>
              <a:sym typeface="Calibri"/>
            </a:endParaRPr>
          </a:p>
          <a:p>
            <a:pPr marL="352425" marR="0" lvl="0" indent="-44450" algn="l" rtl="0">
              <a:lnSpc>
                <a:spcPct val="90000"/>
              </a:lnSpc>
              <a:spcBef>
                <a:spcPts val="1000"/>
              </a:spcBef>
              <a:spcAft>
                <a:spcPts val="0"/>
              </a:spcAft>
              <a:buClr>
                <a:srgbClr val="0000A3"/>
              </a:buClr>
              <a:buSzPts val="2800"/>
              <a:buFont typeface="Noto Sans Symbols"/>
              <a:buNone/>
            </a:pPr>
            <a:endParaRPr sz="2800" b="0" i="0" u="none" strike="noStrike" cap="none">
              <a:solidFill>
                <a:srgbClr val="000000"/>
              </a:solidFill>
              <a:latin typeface="Calibri"/>
              <a:ea typeface="Calibri"/>
              <a:cs typeface="Calibri"/>
              <a:sym typeface="Calibri"/>
            </a:endParaRPr>
          </a:p>
        </p:txBody>
      </p:sp>
      <p:sp>
        <p:nvSpPr>
          <p:cNvPr id="620" name="Google Shape;620;p1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9"/>
                                        </p:tgtEl>
                                        <p:attrNameLst>
                                          <p:attrName>style.visibility</p:attrName>
                                        </p:attrNameLst>
                                      </p:cBhvr>
                                      <p:to>
                                        <p:strVal val="visible"/>
                                      </p:to>
                                    </p:set>
                                    <p:animEffect transition="in" filter="fade">
                                      <p:cBhvr>
                                        <p:cTn id="7" dur="500"/>
                                        <p:tgtEl>
                                          <p:spTgt spid="6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1"/>
                                        </p:tgtEl>
                                        <p:attrNameLst>
                                          <p:attrName>style.visibility</p:attrName>
                                        </p:attrNameLst>
                                      </p:cBhvr>
                                      <p:to>
                                        <p:strVal val="visible"/>
                                      </p:to>
                                    </p:set>
                                    <p:animEffect transition="in" filter="fade">
                                      <p:cBhvr>
                                        <p:cTn id="12" dur="500"/>
                                        <p:tgtEl>
                                          <p:spTgt spid="611"/>
                                        </p:tgtEl>
                                      </p:cBhvr>
                                    </p:animEffect>
                                  </p:childTnLst>
                                </p:cTn>
                              </p:par>
                              <p:par>
                                <p:cTn id="13" presetID="10" presetClass="entr" presetSubtype="0" fill="hold" nodeType="withEffect">
                                  <p:stCondLst>
                                    <p:cond delay="0"/>
                                  </p:stCondLst>
                                  <p:childTnLst>
                                    <p:set>
                                      <p:cBhvr>
                                        <p:cTn id="14" dur="1" fill="hold">
                                          <p:stCondLst>
                                            <p:cond delay="0"/>
                                          </p:stCondLst>
                                        </p:cTn>
                                        <p:tgtEl>
                                          <p:spTgt spid="612"/>
                                        </p:tgtEl>
                                        <p:attrNameLst>
                                          <p:attrName>style.visibility</p:attrName>
                                        </p:attrNameLst>
                                      </p:cBhvr>
                                      <p:to>
                                        <p:strVal val="visible"/>
                                      </p:to>
                                    </p:set>
                                    <p:animEffect transition="in" filter="fade">
                                      <p:cBhvr>
                                        <p:cTn id="15" dur="500"/>
                                        <p:tgtEl>
                                          <p:spTgt spid="6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8"/>
                                        </p:tgtEl>
                                        <p:attrNameLst>
                                          <p:attrName>style.visibility</p:attrName>
                                        </p:attrNameLst>
                                      </p:cBhvr>
                                      <p:to>
                                        <p:strVal val="visible"/>
                                      </p:to>
                                    </p:set>
                                    <p:animEffect transition="in" filter="fade">
                                      <p:cBhvr>
                                        <p:cTn id="20" dur="500"/>
                                        <p:tgtEl>
                                          <p:spTgt spid="618"/>
                                        </p:tgtEl>
                                      </p:cBhvr>
                                    </p:animEffect>
                                  </p:childTnLst>
                                </p:cTn>
                              </p:par>
                              <p:par>
                                <p:cTn id="21" presetID="10" presetClass="entr" presetSubtype="0" fill="hold" nodeType="withEffect">
                                  <p:stCondLst>
                                    <p:cond delay="0"/>
                                  </p:stCondLst>
                                  <p:childTnLst>
                                    <p:set>
                                      <p:cBhvr>
                                        <p:cTn id="22" dur="1" fill="hold">
                                          <p:stCondLst>
                                            <p:cond delay="0"/>
                                          </p:stCondLst>
                                        </p:cTn>
                                        <p:tgtEl>
                                          <p:spTgt spid="615"/>
                                        </p:tgtEl>
                                        <p:attrNameLst>
                                          <p:attrName>style.visibility</p:attrName>
                                        </p:attrNameLst>
                                      </p:cBhvr>
                                      <p:to>
                                        <p:strVal val="visible"/>
                                      </p:to>
                                    </p:set>
                                    <p:animEffect transition="in" filter="fade">
                                      <p:cBhvr>
                                        <p:cTn id="23" dur="500"/>
                                        <p:tgtEl>
                                          <p:spTgt spid="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grpSp>
        <p:nvGrpSpPr>
          <p:cNvPr id="3308" name="Google Shape;3308;p51"/>
          <p:cNvGrpSpPr/>
          <p:nvPr/>
        </p:nvGrpSpPr>
        <p:grpSpPr>
          <a:xfrm>
            <a:off x="6285630" y="3268207"/>
            <a:ext cx="1176337" cy="3330575"/>
            <a:chOff x="3507" y="2128"/>
            <a:chExt cx="741" cy="2098"/>
          </a:xfrm>
        </p:grpSpPr>
        <p:cxnSp>
          <p:nvCxnSpPr>
            <p:cNvPr id="3309" name="Google Shape;3309;p51"/>
            <p:cNvCxnSpPr/>
            <p:nvPr/>
          </p:nvCxnSpPr>
          <p:spPr>
            <a:xfrm>
              <a:off x="3627" y="2128"/>
              <a:ext cx="434" cy="0"/>
            </a:xfrm>
            <a:prstGeom prst="straightConnector1">
              <a:avLst/>
            </a:prstGeom>
            <a:noFill/>
            <a:ln w="19050" cap="flat" cmpd="sng">
              <a:solidFill>
                <a:schemeClr val="dk1"/>
              </a:solidFill>
              <a:prstDash val="solid"/>
              <a:round/>
              <a:headEnd type="none" w="med" len="med"/>
              <a:tailEnd type="triangle" w="med" len="med"/>
            </a:ln>
          </p:spPr>
        </p:cxnSp>
        <p:sp>
          <p:nvSpPr>
            <p:cNvPr id="3310" name="Google Shape;3310;p51"/>
            <p:cNvSpPr txBox="1"/>
            <p:nvPr/>
          </p:nvSpPr>
          <p:spPr>
            <a:xfrm>
              <a:off x="3507" y="3775"/>
              <a:ext cx="741" cy="451"/>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B-to-C:</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 inside</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IPv4</a:t>
              </a:r>
              <a:endParaRPr/>
            </a:p>
          </p:txBody>
        </p:sp>
        <p:cxnSp>
          <p:nvCxnSpPr>
            <p:cNvPr id="3311" name="Google Shape;3311;p51"/>
            <p:cNvCxnSpPr/>
            <p:nvPr/>
          </p:nvCxnSpPr>
          <p:spPr>
            <a:xfrm>
              <a:off x="3883" y="3640"/>
              <a:ext cx="0" cy="116"/>
            </a:xfrm>
            <a:prstGeom prst="straightConnector1">
              <a:avLst/>
            </a:prstGeom>
            <a:noFill/>
            <a:ln w="9525" cap="flat" cmpd="sng">
              <a:solidFill>
                <a:schemeClr val="dk1"/>
              </a:solidFill>
              <a:prstDash val="solid"/>
              <a:round/>
              <a:headEnd type="triangle" w="med" len="med"/>
              <a:tailEnd type="none" w="med" len="med"/>
            </a:ln>
          </p:spPr>
        </p:cxnSp>
        <p:grpSp>
          <p:nvGrpSpPr>
            <p:cNvPr id="3312" name="Google Shape;3312;p51"/>
            <p:cNvGrpSpPr/>
            <p:nvPr/>
          </p:nvGrpSpPr>
          <p:grpSpPr>
            <a:xfrm>
              <a:off x="3558" y="2220"/>
              <a:ext cx="583" cy="1388"/>
              <a:chOff x="478" y="2082"/>
              <a:chExt cx="583" cy="1388"/>
            </a:xfrm>
          </p:grpSpPr>
          <p:sp>
            <p:nvSpPr>
              <p:cNvPr id="3313" name="Google Shape;3313;p51"/>
              <p:cNvSpPr/>
              <p:nvPr/>
            </p:nvSpPr>
            <p:spPr>
              <a:xfrm>
                <a:off x="478" y="2088"/>
                <a:ext cx="583" cy="1382"/>
              </a:xfrm>
              <a:prstGeom prst="rect">
                <a:avLst/>
              </a:prstGeom>
              <a:solidFill>
                <a:srgbClr val="CC0000"/>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314" name="Google Shape;3314;p51"/>
              <p:cNvGrpSpPr/>
              <p:nvPr/>
            </p:nvGrpSpPr>
            <p:grpSpPr>
              <a:xfrm>
                <a:off x="499" y="2471"/>
                <a:ext cx="493" cy="908"/>
                <a:chOff x="4869" y="143"/>
                <a:chExt cx="493" cy="908"/>
              </a:xfrm>
            </p:grpSpPr>
            <p:sp>
              <p:nvSpPr>
                <p:cNvPr id="3315" name="Google Shape;3315;p51"/>
                <p:cNvSpPr/>
                <p:nvPr/>
              </p:nvSpPr>
              <p:spPr>
                <a:xfrm>
                  <a:off x="4893" y="143"/>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16" name="Google Shape;3316;p51"/>
                <p:cNvSpPr txBox="1"/>
                <p:nvPr/>
              </p:nvSpPr>
              <p:spPr>
                <a:xfrm>
                  <a:off x="4869" y="161"/>
                  <a:ext cx="493"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sp>
            <p:nvSpPr>
              <p:cNvPr id="3317" name="Google Shape;3317;p51"/>
              <p:cNvSpPr txBox="1"/>
              <p:nvPr/>
            </p:nvSpPr>
            <p:spPr>
              <a:xfrm>
                <a:off x="491" y="2082"/>
                <a:ext cx="564" cy="4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src:B</a:t>
                </a:r>
                <a:endParaRPr/>
              </a:p>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dest: E</a:t>
                </a:r>
                <a:endParaRPr/>
              </a:p>
            </p:txBody>
          </p:sp>
        </p:grpSp>
      </p:grpSp>
      <p:sp>
        <p:nvSpPr>
          <p:cNvPr id="3318" name="Google Shape;3318;p51"/>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Tunneling</a:t>
            </a:r>
            <a:endParaRPr/>
          </a:p>
        </p:txBody>
      </p:sp>
      <p:sp>
        <p:nvSpPr>
          <p:cNvPr id="3319" name="Google Shape;3319;p51"/>
          <p:cNvSpPr txBox="1"/>
          <p:nvPr/>
        </p:nvSpPr>
        <p:spPr>
          <a:xfrm>
            <a:off x="1638577" y="2479069"/>
            <a:ext cx="190808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physical view:</a:t>
            </a:r>
            <a:endParaRPr/>
          </a:p>
        </p:txBody>
      </p:sp>
      <p:cxnSp>
        <p:nvCxnSpPr>
          <p:cNvPr id="3320" name="Google Shape;3320;p51"/>
          <p:cNvCxnSpPr/>
          <p:nvPr/>
        </p:nvCxnSpPr>
        <p:spPr>
          <a:xfrm>
            <a:off x="5432976" y="2762595"/>
            <a:ext cx="2750903" cy="0"/>
          </a:xfrm>
          <a:prstGeom prst="straightConnector1">
            <a:avLst/>
          </a:prstGeom>
          <a:noFill/>
          <a:ln w="19050" cap="flat" cmpd="sng">
            <a:solidFill>
              <a:srgbClr val="CC0001"/>
            </a:solidFill>
            <a:prstDash val="solid"/>
            <a:round/>
            <a:headEnd type="none" w="med" len="med"/>
            <a:tailEnd type="none" w="med" len="med"/>
          </a:ln>
        </p:spPr>
      </p:cxnSp>
      <p:sp>
        <p:nvSpPr>
          <p:cNvPr id="3321" name="Google Shape;3321;p51"/>
          <p:cNvSpPr txBox="1"/>
          <p:nvPr/>
        </p:nvSpPr>
        <p:spPr>
          <a:xfrm>
            <a:off x="5807990" y="2886420"/>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600"/>
              <a:buFont typeface="Arial"/>
              <a:buNone/>
            </a:pPr>
            <a:r>
              <a:rPr lang="en-US" sz="1600" b="0" i="0" u="none" strike="noStrike" cap="none">
                <a:solidFill>
                  <a:srgbClr val="CC0000"/>
                </a:solidFill>
                <a:latin typeface="Arial"/>
                <a:ea typeface="Arial"/>
                <a:cs typeface="Arial"/>
                <a:sym typeface="Arial"/>
              </a:rPr>
              <a:t>IPv4</a:t>
            </a:r>
            <a:endParaRPr/>
          </a:p>
        </p:txBody>
      </p:sp>
      <p:sp>
        <p:nvSpPr>
          <p:cNvPr id="3322" name="Google Shape;3322;p51"/>
          <p:cNvSpPr txBox="1"/>
          <p:nvPr/>
        </p:nvSpPr>
        <p:spPr>
          <a:xfrm>
            <a:off x="7170020" y="2888007"/>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600"/>
              <a:buFont typeface="Arial"/>
              <a:buNone/>
            </a:pPr>
            <a:r>
              <a:rPr lang="en-US" sz="1600" b="0" i="0" u="none" strike="noStrike" cap="none">
                <a:solidFill>
                  <a:srgbClr val="CC0000"/>
                </a:solidFill>
                <a:latin typeface="Arial"/>
                <a:ea typeface="Arial"/>
                <a:cs typeface="Arial"/>
                <a:sym typeface="Arial"/>
              </a:rPr>
              <a:t>IPv4</a:t>
            </a:r>
            <a:endParaRPr/>
          </a:p>
        </p:txBody>
      </p:sp>
      <p:sp>
        <p:nvSpPr>
          <p:cNvPr id="3323" name="Google Shape;3323;p51"/>
          <p:cNvSpPr txBox="1"/>
          <p:nvPr/>
        </p:nvSpPr>
        <p:spPr>
          <a:xfrm>
            <a:off x="8317782" y="2256182"/>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cxnSp>
        <p:nvCxnSpPr>
          <p:cNvPr id="3324" name="Google Shape;3324;p51"/>
          <p:cNvCxnSpPr/>
          <p:nvPr/>
        </p:nvCxnSpPr>
        <p:spPr>
          <a:xfrm>
            <a:off x="8857532" y="2753070"/>
            <a:ext cx="323850" cy="0"/>
          </a:xfrm>
          <a:prstGeom prst="straightConnector1">
            <a:avLst/>
          </a:prstGeom>
          <a:noFill/>
          <a:ln w="19050" cap="flat" cmpd="sng">
            <a:solidFill>
              <a:schemeClr val="dk1"/>
            </a:solidFill>
            <a:prstDash val="solid"/>
            <a:round/>
            <a:headEnd type="none" w="med" len="med"/>
            <a:tailEnd type="none" w="med" len="med"/>
          </a:ln>
        </p:spPr>
      </p:cxnSp>
      <p:sp>
        <p:nvSpPr>
          <p:cNvPr id="3325" name="Google Shape;3325;p51"/>
          <p:cNvSpPr txBox="1"/>
          <p:nvPr/>
        </p:nvSpPr>
        <p:spPr>
          <a:xfrm>
            <a:off x="8099025" y="2875307"/>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sp>
        <p:nvSpPr>
          <p:cNvPr id="3326" name="Google Shape;3326;p51"/>
          <p:cNvSpPr txBox="1"/>
          <p:nvPr/>
        </p:nvSpPr>
        <p:spPr>
          <a:xfrm>
            <a:off x="9202020" y="2878482"/>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327" name="Google Shape;3327;p51"/>
          <p:cNvSpPr txBox="1"/>
          <p:nvPr/>
        </p:nvSpPr>
        <p:spPr>
          <a:xfrm>
            <a:off x="9334991" y="2262532"/>
            <a:ext cx="3238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sp>
        <p:nvSpPr>
          <p:cNvPr id="3328" name="Google Shape;3328;p51"/>
          <p:cNvSpPr txBox="1"/>
          <p:nvPr/>
        </p:nvSpPr>
        <p:spPr>
          <a:xfrm>
            <a:off x="5923515" y="2249832"/>
            <a:ext cx="3492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a:t>
            </a:r>
            <a:endParaRPr/>
          </a:p>
        </p:txBody>
      </p:sp>
      <p:sp>
        <p:nvSpPr>
          <p:cNvPr id="3329" name="Google Shape;3329;p51"/>
          <p:cNvSpPr txBox="1"/>
          <p:nvPr/>
        </p:nvSpPr>
        <p:spPr>
          <a:xfrm>
            <a:off x="7311307" y="2253007"/>
            <a:ext cx="3492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a:t>
            </a:r>
            <a:endParaRPr/>
          </a:p>
        </p:txBody>
      </p:sp>
      <p:grpSp>
        <p:nvGrpSpPr>
          <p:cNvPr id="3330" name="Google Shape;3330;p51"/>
          <p:cNvGrpSpPr/>
          <p:nvPr/>
        </p:nvGrpSpPr>
        <p:grpSpPr>
          <a:xfrm>
            <a:off x="5730326" y="2580911"/>
            <a:ext cx="735192" cy="352789"/>
            <a:chOff x="7493876" y="2774731"/>
            <a:chExt cx="1481958" cy="894622"/>
          </a:xfrm>
        </p:grpSpPr>
        <p:sp>
          <p:nvSpPr>
            <p:cNvPr id="3331" name="Google Shape;3331;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32" name="Google Shape;3332;p51"/>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33" name="Google Shape;3333;p51"/>
            <p:cNvGrpSpPr/>
            <p:nvPr/>
          </p:nvGrpSpPr>
          <p:grpSpPr>
            <a:xfrm>
              <a:off x="7713663" y="2848339"/>
              <a:ext cx="1042107" cy="425543"/>
              <a:chOff x="7786941" y="2884917"/>
              <a:chExt cx="897649" cy="353919"/>
            </a:xfrm>
          </p:grpSpPr>
          <p:sp>
            <p:nvSpPr>
              <p:cNvPr id="3334" name="Google Shape;3334;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35" name="Google Shape;3335;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36" name="Google Shape;3336;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37" name="Google Shape;3337;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338" name="Google Shape;3338;p51"/>
          <p:cNvGrpSpPr/>
          <p:nvPr/>
        </p:nvGrpSpPr>
        <p:grpSpPr>
          <a:xfrm>
            <a:off x="3670217" y="2228091"/>
            <a:ext cx="1845462" cy="967204"/>
            <a:chOff x="3670217" y="2254595"/>
            <a:chExt cx="1845462" cy="967204"/>
          </a:xfrm>
        </p:grpSpPr>
        <p:sp>
          <p:nvSpPr>
            <p:cNvPr id="3339" name="Google Shape;3339;p51"/>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340" name="Google Shape;3340;p51"/>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341" name="Google Shape;3341;p51"/>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342" name="Google Shape;3342;p51"/>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343" name="Google Shape;3343;p51"/>
            <p:cNvSpPr txBox="1"/>
            <p:nvPr/>
          </p:nvSpPr>
          <p:spPr>
            <a:xfrm>
              <a:off x="4646530" y="2883245"/>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grpSp>
          <p:nvGrpSpPr>
            <p:cNvPr id="3344" name="Google Shape;3344;p51"/>
            <p:cNvGrpSpPr/>
            <p:nvPr/>
          </p:nvGrpSpPr>
          <p:grpSpPr>
            <a:xfrm>
              <a:off x="3670217" y="2586162"/>
              <a:ext cx="731126" cy="344556"/>
              <a:chOff x="7493876" y="2774731"/>
              <a:chExt cx="1481958" cy="894622"/>
            </a:xfrm>
          </p:grpSpPr>
          <p:sp>
            <p:nvSpPr>
              <p:cNvPr id="3345" name="Google Shape;3345;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46" name="Google Shape;3346;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47" name="Google Shape;3347;p51"/>
              <p:cNvGrpSpPr/>
              <p:nvPr/>
            </p:nvGrpSpPr>
            <p:grpSpPr>
              <a:xfrm>
                <a:off x="7713663" y="2848339"/>
                <a:ext cx="1042107" cy="425543"/>
                <a:chOff x="7786941" y="2884917"/>
                <a:chExt cx="897649" cy="353919"/>
              </a:xfrm>
            </p:grpSpPr>
            <p:sp>
              <p:nvSpPr>
                <p:cNvPr id="3348" name="Google Shape;3348;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49" name="Google Shape;3349;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0" name="Google Shape;3350;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1" name="Google Shape;3351;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352" name="Google Shape;3352;p51"/>
            <p:cNvGrpSpPr/>
            <p:nvPr/>
          </p:nvGrpSpPr>
          <p:grpSpPr>
            <a:xfrm>
              <a:off x="4703149" y="2589549"/>
              <a:ext cx="731126" cy="344556"/>
              <a:chOff x="7493876" y="2774731"/>
              <a:chExt cx="1481958" cy="894622"/>
            </a:xfrm>
          </p:grpSpPr>
          <p:sp>
            <p:nvSpPr>
              <p:cNvPr id="3353" name="Google Shape;3353;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54" name="Google Shape;3354;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55" name="Google Shape;3355;p51"/>
              <p:cNvGrpSpPr/>
              <p:nvPr/>
            </p:nvGrpSpPr>
            <p:grpSpPr>
              <a:xfrm>
                <a:off x="7713663" y="2848339"/>
                <a:ext cx="1042107" cy="425543"/>
                <a:chOff x="7786941" y="2884917"/>
                <a:chExt cx="897649" cy="353919"/>
              </a:xfrm>
            </p:grpSpPr>
            <p:sp>
              <p:nvSpPr>
                <p:cNvPr id="3356" name="Google Shape;3356;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7" name="Google Shape;3357;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8" name="Google Shape;3358;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9" name="Google Shape;3359;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360" name="Google Shape;3360;p51"/>
          <p:cNvGrpSpPr/>
          <p:nvPr/>
        </p:nvGrpSpPr>
        <p:grpSpPr>
          <a:xfrm>
            <a:off x="8149080" y="2589144"/>
            <a:ext cx="731126" cy="344556"/>
            <a:chOff x="7493876" y="2774731"/>
            <a:chExt cx="1481958" cy="894622"/>
          </a:xfrm>
        </p:grpSpPr>
        <p:sp>
          <p:nvSpPr>
            <p:cNvPr id="3361" name="Google Shape;3361;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62" name="Google Shape;3362;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63" name="Google Shape;3363;p51"/>
            <p:cNvGrpSpPr/>
            <p:nvPr/>
          </p:nvGrpSpPr>
          <p:grpSpPr>
            <a:xfrm>
              <a:off x="7713663" y="2848339"/>
              <a:ext cx="1042107" cy="425543"/>
              <a:chOff x="7786941" y="2884917"/>
              <a:chExt cx="897649" cy="353919"/>
            </a:xfrm>
          </p:grpSpPr>
          <p:sp>
            <p:nvSpPr>
              <p:cNvPr id="3364" name="Google Shape;3364;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65" name="Google Shape;3365;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66" name="Google Shape;3366;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67" name="Google Shape;3367;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368" name="Google Shape;3368;p51"/>
          <p:cNvGrpSpPr/>
          <p:nvPr/>
        </p:nvGrpSpPr>
        <p:grpSpPr>
          <a:xfrm>
            <a:off x="9154917" y="2589144"/>
            <a:ext cx="731126" cy="344556"/>
            <a:chOff x="7493876" y="2774731"/>
            <a:chExt cx="1481958" cy="894622"/>
          </a:xfrm>
        </p:grpSpPr>
        <p:sp>
          <p:nvSpPr>
            <p:cNvPr id="3369" name="Google Shape;3369;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70" name="Google Shape;3370;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71" name="Google Shape;3371;p51"/>
            <p:cNvGrpSpPr/>
            <p:nvPr/>
          </p:nvGrpSpPr>
          <p:grpSpPr>
            <a:xfrm>
              <a:off x="7713663" y="2848339"/>
              <a:ext cx="1042107" cy="425543"/>
              <a:chOff x="7786941" y="2884917"/>
              <a:chExt cx="897649" cy="353919"/>
            </a:xfrm>
          </p:grpSpPr>
          <p:sp>
            <p:nvSpPr>
              <p:cNvPr id="3372" name="Google Shape;3372;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73" name="Google Shape;3373;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74" name="Google Shape;3374;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75" name="Google Shape;3375;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376" name="Google Shape;3376;p51"/>
          <p:cNvGrpSpPr/>
          <p:nvPr/>
        </p:nvGrpSpPr>
        <p:grpSpPr>
          <a:xfrm>
            <a:off x="7115503" y="2580911"/>
            <a:ext cx="735192" cy="352789"/>
            <a:chOff x="7493876" y="2774731"/>
            <a:chExt cx="1481958" cy="894622"/>
          </a:xfrm>
        </p:grpSpPr>
        <p:sp>
          <p:nvSpPr>
            <p:cNvPr id="3377" name="Google Shape;3377;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78" name="Google Shape;3378;p51"/>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79" name="Google Shape;3379;p51"/>
            <p:cNvGrpSpPr/>
            <p:nvPr/>
          </p:nvGrpSpPr>
          <p:grpSpPr>
            <a:xfrm>
              <a:off x="7713663" y="2848339"/>
              <a:ext cx="1042107" cy="425543"/>
              <a:chOff x="7786941" y="2884917"/>
              <a:chExt cx="897649" cy="353919"/>
            </a:xfrm>
          </p:grpSpPr>
          <p:sp>
            <p:nvSpPr>
              <p:cNvPr id="3380" name="Google Shape;3380;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81" name="Google Shape;3381;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82" name="Google Shape;3382;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83" name="Google Shape;3383;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3384" name="Google Shape;3384;p51"/>
          <p:cNvSpPr/>
          <p:nvPr/>
        </p:nvSpPr>
        <p:spPr>
          <a:xfrm>
            <a:off x="5385351" y="1603264"/>
            <a:ext cx="2751341" cy="76275"/>
          </a:xfrm>
          <a:prstGeom prst="rect">
            <a:avLst/>
          </a:prstGeom>
          <a:solidFill>
            <a:srgbClr val="CC0000"/>
          </a:soli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5" name="Google Shape;3385;p51"/>
          <p:cNvSpPr txBox="1"/>
          <p:nvPr/>
        </p:nvSpPr>
        <p:spPr>
          <a:xfrm>
            <a:off x="1850265" y="1375666"/>
            <a:ext cx="17098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logical view:</a:t>
            </a:r>
            <a:endParaRPr/>
          </a:p>
        </p:txBody>
      </p:sp>
      <p:sp>
        <p:nvSpPr>
          <p:cNvPr id="3386" name="Google Shape;3386;p51"/>
          <p:cNvSpPr txBox="1"/>
          <p:nvPr/>
        </p:nvSpPr>
        <p:spPr>
          <a:xfrm>
            <a:off x="5677401" y="1119786"/>
            <a:ext cx="2319337" cy="5080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IPv4 tunnel </a:t>
            </a:r>
            <a:endParaRPr/>
          </a:p>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connecting IPv6 routers</a:t>
            </a:r>
            <a:endParaRPr/>
          </a:p>
        </p:txBody>
      </p:sp>
      <p:grpSp>
        <p:nvGrpSpPr>
          <p:cNvPr id="3387" name="Google Shape;3387;p51"/>
          <p:cNvGrpSpPr/>
          <p:nvPr/>
        </p:nvGrpSpPr>
        <p:grpSpPr>
          <a:xfrm>
            <a:off x="3663591" y="1108282"/>
            <a:ext cx="1860702" cy="967204"/>
            <a:chOff x="3670217" y="2254595"/>
            <a:chExt cx="1860702" cy="967204"/>
          </a:xfrm>
        </p:grpSpPr>
        <p:sp>
          <p:nvSpPr>
            <p:cNvPr id="3388" name="Google Shape;3388;p51"/>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389" name="Google Shape;3389;p51"/>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390" name="Google Shape;3390;p51"/>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391" name="Google Shape;3391;p51"/>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392" name="Google Shape;3392;p51"/>
            <p:cNvSpPr txBox="1"/>
            <p:nvPr/>
          </p:nvSpPr>
          <p:spPr>
            <a:xfrm>
              <a:off x="4661770" y="2883245"/>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grpSp>
          <p:nvGrpSpPr>
            <p:cNvPr id="3393" name="Google Shape;3393;p51"/>
            <p:cNvGrpSpPr/>
            <p:nvPr/>
          </p:nvGrpSpPr>
          <p:grpSpPr>
            <a:xfrm>
              <a:off x="3670217" y="2586162"/>
              <a:ext cx="731126" cy="344556"/>
              <a:chOff x="7493876" y="2774731"/>
              <a:chExt cx="1481958" cy="894622"/>
            </a:xfrm>
          </p:grpSpPr>
          <p:sp>
            <p:nvSpPr>
              <p:cNvPr id="3394" name="Google Shape;3394;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95" name="Google Shape;3395;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96" name="Google Shape;3396;p51"/>
              <p:cNvGrpSpPr/>
              <p:nvPr/>
            </p:nvGrpSpPr>
            <p:grpSpPr>
              <a:xfrm>
                <a:off x="7713663" y="2848339"/>
                <a:ext cx="1042107" cy="425543"/>
                <a:chOff x="7786941" y="2884917"/>
                <a:chExt cx="897649" cy="353919"/>
              </a:xfrm>
            </p:grpSpPr>
            <p:sp>
              <p:nvSpPr>
                <p:cNvPr id="3397" name="Google Shape;3397;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98" name="Google Shape;3398;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99" name="Google Shape;3399;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00" name="Google Shape;3400;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401" name="Google Shape;3401;p51"/>
            <p:cNvGrpSpPr/>
            <p:nvPr/>
          </p:nvGrpSpPr>
          <p:grpSpPr>
            <a:xfrm>
              <a:off x="4703149" y="2589549"/>
              <a:ext cx="731126" cy="344556"/>
              <a:chOff x="7493876" y="2774731"/>
              <a:chExt cx="1481958" cy="894622"/>
            </a:xfrm>
          </p:grpSpPr>
          <p:sp>
            <p:nvSpPr>
              <p:cNvPr id="3402" name="Google Shape;3402;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403" name="Google Shape;3403;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404" name="Google Shape;3404;p51"/>
              <p:cNvGrpSpPr/>
              <p:nvPr/>
            </p:nvGrpSpPr>
            <p:grpSpPr>
              <a:xfrm>
                <a:off x="7713663" y="2848339"/>
                <a:ext cx="1042107" cy="425543"/>
                <a:chOff x="7786941" y="2884917"/>
                <a:chExt cx="897649" cy="353919"/>
              </a:xfrm>
            </p:grpSpPr>
            <p:sp>
              <p:nvSpPr>
                <p:cNvPr id="3405" name="Google Shape;3405;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06" name="Google Shape;3406;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07" name="Google Shape;3407;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08" name="Google Shape;3408;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409" name="Google Shape;3409;p51"/>
          <p:cNvGrpSpPr/>
          <p:nvPr/>
        </p:nvGrpSpPr>
        <p:grpSpPr>
          <a:xfrm>
            <a:off x="8121650" y="1138202"/>
            <a:ext cx="1788188" cy="965617"/>
            <a:chOff x="3646087" y="2254595"/>
            <a:chExt cx="1788188" cy="965617"/>
          </a:xfrm>
        </p:grpSpPr>
        <p:sp>
          <p:nvSpPr>
            <p:cNvPr id="3410" name="Google Shape;3410;p51"/>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3411" name="Google Shape;3411;p51"/>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3412" name="Google Shape;3412;p51"/>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413" name="Google Shape;3413;p51"/>
            <p:cNvSpPr txBox="1"/>
            <p:nvPr/>
          </p:nvSpPr>
          <p:spPr>
            <a:xfrm>
              <a:off x="3646087" y="2881658"/>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sp>
          <p:nvSpPr>
            <p:cNvPr id="3414" name="Google Shape;3414;p51"/>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415" name="Google Shape;3415;p51"/>
            <p:cNvGrpSpPr/>
            <p:nvPr/>
          </p:nvGrpSpPr>
          <p:grpSpPr>
            <a:xfrm>
              <a:off x="3670217" y="2586162"/>
              <a:ext cx="731126" cy="344556"/>
              <a:chOff x="7493876" y="2774731"/>
              <a:chExt cx="1481958" cy="894622"/>
            </a:xfrm>
          </p:grpSpPr>
          <p:sp>
            <p:nvSpPr>
              <p:cNvPr id="3416" name="Google Shape;3416;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417" name="Google Shape;3417;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418" name="Google Shape;3418;p51"/>
              <p:cNvGrpSpPr/>
              <p:nvPr/>
            </p:nvGrpSpPr>
            <p:grpSpPr>
              <a:xfrm>
                <a:off x="7713663" y="2848339"/>
                <a:ext cx="1042107" cy="425543"/>
                <a:chOff x="7786941" y="2884917"/>
                <a:chExt cx="897649" cy="353919"/>
              </a:xfrm>
            </p:grpSpPr>
            <p:sp>
              <p:nvSpPr>
                <p:cNvPr id="3419" name="Google Shape;3419;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0" name="Google Shape;3420;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1" name="Google Shape;3421;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2" name="Google Shape;3422;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423" name="Google Shape;3423;p51"/>
            <p:cNvGrpSpPr/>
            <p:nvPr/>
          </p:nvGrpSpPr>
          <p:grpSpPr>
            <a:xfrm>
              <a:off x="4703149" y="2589549"/>
              <a:ext cx="731126" cy="344556"/>
              <a:chOff x="7493876" y="2774731"/>
              <a:chExt cx="1481958" cy="894622"/>
            </a:xfrm>
          </p:grpSpPr>
          <p:sp>
            <p:nvSpPr>
              <p:cNvPr id="3424" name="Google Shape;3424;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425" name="Google Shape;3425;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426" name="Google Shape;3426;p51"/>
              <p:cNvGrpSpPr/>
              <p:nvPr/>
            </p:nvGrpSpPr>
            <p:grpSpPr>
              <a:xfrm>
                <a:off x="7713663" y="2848339"/>
                <a:ext cx="1042107" cy="425543"/>
                <a:chOff x="7786941" y="2884917"/>
                <a:chExt cx="897649" cy="353919"/>
              </a:xfrm>
            </p:grpSpPr>
            <p:sp>
              <p:nvSpPr>
                <p:cNvPr id="3427" name="Google Shape;3427;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8" name="Google Shape;3428;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9" name="Google Shape;3429;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30" name="Google Shape;3430;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431" name="Google Shape;3431;p51"/>
          <p:cNvGrpSpPr/>
          <p:nvPr/>
        </p:nvGrpSpPr>
        <p:grpSpPr>
          <a:xfrm>
            <a:off x="4068210" y="3305037"/>
            <a:ext cx="817562" cy="2981325"/>
            <a:chOff x="1611" y="2132"/>
            <a:chExt cx="515" cy="1878"/>
          </a:xfrm>
        </p:grpSpPr>
        <p:grpSp>
          <p:nvGrpSpPr>
            <p:cNvPr id="3432" name="Google Shape;3432;p51"/>
            <p:cNvGrpSpPr/>
            <p:nvPr/>
          </p:nvGrpSpPr>
          <p:grpSpPr>
            <a:xfrm>
              <a:off x="1634" y="2200"/>
              <a:ext cx="476" cy="908"/>
              <a:chOff x="652" y="2144"/>
              <a:chExt cx="476" cy="908"/>
            </a:xfrm>
          </p:grpSpPr>
          <p:sp>
            <p:nvSpPr>
              <p:cNvPr id="3433" name="Google Shape;3433;p51"/>
              <p:cNvSpPr/>
              <p:nvPr/>
            </p:nvSpPr>
            <p:spPr>
              <a:xfrm>
                <a:off x="652" y="2144"/>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34" name="Google Shape;3434;p51"/>
              <p:cNvSpPr txBox="1"/>
              <p:nvPr/>
            </p:nvSpPr>
            <p:spPr>
              <a:xfrm>
                <a:off x="667" y="2162"/>
                <a:ext cx="461"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cxnSp>
          <p:nvCxnSpPr>
            <p:cNvPr id="3435" name="Google Shape;3435;p51"/>
            <p:cNvCxnSpPr/>
            <p:nvPr/>
          </p:nvCxnSpPr>
          <p:spPr>
            <a:xfrm>
              <a:off x="1661" y="2132"/>
              <a:ext cx="434" cy="0"/>
            </a:xfrm>
            <a:prstGeom prst="straightConnector1">
              <a:avLst/>
            </a:prstGeom>
            <a:noFill/>
            <a:ln w="19050" cap="flat" cmpd="sng">
              <a:solidFill>
                <a:schemeClr val="dk1"/>
              </a:solidFill>
              <a:prstDash val="solid"/>
              <a:round/>
              <a:headEnd type="none" w="med" len="med"/>
              <a:tailEnd type="triangle" w="med" len="med"/>
            </a:ln>
          </p:spPr>
        </p:cxnSp>
        <p:sp>
          <p:nvSpPr>
            <p:cNvPr id="3436" name="Google Shape;3436;p51"/>
            <p:cNvSpPr txBox="1"/>
            <p:nvPr/>
          </p:nvSpPr>
          <p:spPr>
            <a:xfrm>
              <a:off x="1611" y="3690"/>
              <a:ext cx="515" cy="32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A-to-B:</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cxnSp>
          <p:nvCxnSpPr>
            <p:cNvPr id="3437" name="Google Shape;3437;p51"/>
            <p:cNvCxnSpPr/>
            <p:nvPr/>
          </p:nvCxnSpPr>
          <p:spPr>
            <a:xfrm>
              <a:off x="1856" y="3230"/>
              <a:ext cx="0" cy="495"/>
            </a:xfrm>
            <a:prstGeom prst="straightConnector1">
              <a:avLst/>
            </a:prstGeom>
            <a:noFill/>
            <a:ln w="9525" cap="flat" cmpd="sng">
              <a:solidFill>
                <a:schemeClr val="dk1"/>
              </a:solidFill>
              <a:prstDash val="solid"/>
              <a:round/>
              <a:headEnd type="triangle" w="med" len="med"/>
              <a:tailEnd type="none" w="med" len="med"/>
            </a:ln>
          </p:spPr>
        </p:cxnSp>
      </p:grpSp>
      <p:grpSp>
        <p:nvGrpSpPr>
          <p:cNvPr id="3438" name="Google Shape;3438;p51"/>
          <p:cNvGrpSpPr/>
          <p:nvPr/>
        </p:nvGrpSpPr>
        <p:grpSpPr>
          <a:xfrm>
            <a:off x="5052460" y="3297100"/>
            <a:ext cx="1176337" cy="3319462"/>
            <a:chOff x="2231" y="2127"/>
            <a:chExt cx="741" cy="2091"/>
          </a:xfrm>
        </p:grpSpPr>
        <p:grpSp>
          <p:nvGrpSpPr>
            <p:cNvPr id="3439" name="Google Shape;3439;p51"/>
            <p:cNvGrpSpPr/>
            <p:nvPr/>
          </p:nvGrpSpPr>
          <p:grpSpPr>
            <a:xfrm>
              <a:off x="2262" y="2194"/>
              <a:ext cx="583" cy="1388"/>
              <a:chOff x="478" y="2082"/>
              <a:chExt cx="583" cy="1388"/>
            </a:xfrm>
          </p:grpSpPr>
          <p:sp>
            <p:nvSpPr>
              <p:cNvPr id="3440" name="Google Shape;3440;p51"/>
              <p:cNvSpPr/>
              <p:nvPr/>
            </p:nvSpPr>
            <p:spPr>
              <a:xfrm>
                <a:off x="478" y="2088"/>
                <a:ext cx="583" cy="1382"/>
              </a:xfrm>
              <a:prstGeom prst="rect">
                <a:avLst/>
              </a:prstGeom>
              <a:solidFill>
                <a:srgbClr val="CC0000"/>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441" name="Google Shape;3441;p51"/>
              <p:cNvGrpSpPr/>
              <p:nvPr/>
            </p:nvGrpSpPr>
            <p:grpSpPr>
              <a:xfrm>
                <a:off x="499" y="2471"/>
                <a:ext cx="493" cy="908"/>
                <a:chOff x="4869" y="143"/>
                <a:chExt cx="493" cy="908"/>
              </a:xfrm>
            </p:grpSpPr>
            <p:sp>
              <p:nvSpPr>
                <p:cNvPr id="3442" name="Google Shape;3442;p51"/>
                <p:cNvSpPr/>
                <p:nvPr/>
              </p:nvSpPr>
              <p:spPr>
                <a:xfrm>
                  <a:off x="4893" y="143"/>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43" name="Google Shape;3443;p51"/>
                <p:cNvSpPr txBox="1"/>
                <p:nvPr/>
              </p:nvSpPr>
              <p:spPr>
                <a:xfrm>
                  <a:off x="4869" y="161"/>
                  <a:ext cx="493"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sp>
            <p:nvSpPr>
              <p:cNvPr id="3444" name="Google Shape;3444;p51"/>
              <p:cNvSpPr txBox="1"/>
              <p:nvPr/>
            </p:nvSpPr>
            <p:spPr>
              <a:xfrm>
                <a:off x="481" y="2082"/>
                <a:ext cx="564" cy="4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src:B</a:t>
                </a:r>
                <a:endParaRPr/>
              </a:p>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dest: E</a:t>
                </a:r>
                <a:endParaRPr/>
              </a:p>
            </p:txBody>
          </p:sp>
        </p:grpSp>
        <p:cxnSp>
          <p:nvCxnSpPr>
            <p:cNvPr id="3445" name="Google Shape;3445;p51"/>
            <p:cNvCxnSpPr/>
            <p:nvPr/>
          </p:nvCxnSpPr>
          <p:spPr>
            <a:xfrm>
              <a:off x="2345" y="2127"/>
              <a:ext cx="434" cy="0"/>
            </a:xfrm>
            <a:prstGeom prst="straightConnector1">
              <a:avLst/>
            </a:prstGeom>
            <a:noFill/>
            <a:ln w="19050" cap="flat" cmpd="sng">
              <a:solidFill>
                <a:schemeClr val="dk1"/>
              </a:solidFill>
              <a:prstDash val="solid"/>
              <a:round/>
              <a:headEnd type="none" w="med" len="med"/>
              <a:tailEnd type="triangle" w="med" len="med"/>
            </a:ln>
          </p:spPr>
        </p:cxnSp>
        <p:sp>
          <p:nvSpPr>
            <p:cNvPr id="3446" name="Google Shape;3446;p51"/>
            <p:cNvSpPr txBox="1"/>
            <p:nvPr/>
          </p:nvSpPr>
          <p:spPr>
            <a:xfrm>
              <a:off x="2231" y="3767"/>
              <a:ext cx="741" cy="451"/>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B-to-C:</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 inside</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IPv4</a:t>
              </a:r>
              <a:endParaRPr/>
            </a:p>
          </p:txBody>
        </p:sp>
        <p:cxnSp>
          <p:nvCxnSpPr>
            <p:cNvPr id="3447" name="Google Shape;3447;p51"/>
            <p:cNvCxnSpPr/>
            <p:nvPr/>
          </p:nvCxnSpPr>
          <p:spPr>
            <a:xfrm>
              <a:off x="2588" y="3604"/>
              <a:ext cx="0" cy="116"/>
            </a:xfrm>
            <a:prstGeom prst="straightConnector1">
              <a:avLst/>
            </a:prstGeom>
            <a:noFill/>
            <a:ln w="9525" cap="flat" cmpd="sng">
              <a:solidFill>
                <a:schemeClr val="dk1"/>
              </a:solidFill>
              <a:prstDash val="solid"/>
              <a:round/>
              <a:headEnd type="triangle" w="med" len="med"/>
              <a:tailEnd type="none" w="med" len="med"/>
            </a:ln>
          </p:spPr>
        </p:cxnSp>
      </p:grpSp>
      <p:grpSp>
        <p:nvGrpSpPr>
          <p:cNvPr id="3448" name="Google Shape;3448;p51"/>
          <p:cNvGrpSpPr/>
          <p:nvPr/>
        </p:nvGrpSpPr>
        <p:grpSpPr>
          <a:xfrm>
            <a:off x="8670690" y="3300275"/>
            <a:ext cx="881062" cy="2998787"/>
            <a:chOff x="4251" y="2129"/>
            <a:chExt cx="555" cy="1889"/>
          </a:xfrm>
        </p:grpSpPr>
        <p:cxnSp>
          <p:nvCxnSpPr>
            <p:cNvPr id="3449" name="Google Shape;3449;p51"/>
            <p:cNvCxnSpPr/>
            <p:nvPr/>
          </p:nvCxnSpPr>
          <p:spPr>
            <a:xfrm>
              <a:off x="4292" y="2129"/>
              <a:ext cx="434" cy="0"/>
            </a:xfrm>
            <a:prstGeom prst="straightConnector1">
              <a:avLst/>
            </a:prstGeom>
            <a:noFill/>
            <a:ln w="19050" cap="flat" cmpd="sng">
              <a:solidFill>
                <a:schemeClr val="dk1"/>
              </a:solidFill>
              <a:prstDash val="solid"/>
              <a:round/>
              <a:headEnd type="none" w="med" len="med"/>
              <a:tailEnd type="triangle" w="med" len="med"/>
            </a:ln>
          </p:spPr>
        </p:cxnSp>
        <p:sp>
          <p:nvSpPr>
            <p:cNvPr id="3450" name="Google Shape;3450;p51"/>
            <p:cNvSpPr txBox="1"/>
            <p:nvPr/>
          </p:nvSpPr>
          <p:spPr>
            <a:xfrm>
              <a:off x="4298" y="3698"/>
              <a:ext cx="508" cy="32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E-to-F:</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cxnSp>
          <p:nvCxnSpPr>
            <p:cNvPr id="3451" name="Google Shape;3451;p51"/>
            <p:cNvCxnSpPr/>
            <p:nvPr/>
          </p:nvCxnSpPr>
          <p:spPr>
            <a:xfrm>
              <a:off x="4540" y="3238"/>
              <a:ext cx="0" cy="495"/>
            </a:xfrm>
            <a:prstGeom prst="straightConnector1">
              <a:avLst/>
            </a:prstGeom>
            <a:noFill/>
            <a:ln w="9525" cap="flat" cmpd="sng">
              <a:solidFill>
                <a:schemeClr val="dk1"/>
              </a:solidFill>
              <a:prstDash val="solid"/>
              <a:round/>
              <a:headEnd type="triangle" w="med" len="med"/>
              <a:tailEnd type="none" w="med" len="med"/>
            </a:ln>
          </p:spPr>
        </p:cxnSp>
        <p:grpSp>
          <p:nvGrpSpPr>
            <p:cNvPr id="3452" name="Google Shape;3452;p51"/>
            <p:cNvGrpSpPr/>
            <p:nvPr/>
          </p:nvGrpSpPr>
          <p:grpSpPr>
            <a:xfrm>
              <a:off x="4251" y="2205"/>
              <a:ext cx="471" cy="908"/>
              <a:chOff x="643" y="2144"/>
              <a:chExt cx="471" cy="908"/>
            </a:xfrm>
          </p:grpSpPr>
          <p:sp>
            <p:nvSpPr>
              <p:cNvPr id="3453" name="Google Shape;3453;p51"/>
              <p:cNvSpPr/>
              <p:nvPr/>
            </p:nvSpPr>
            <p:spPr>
              <a:xfrm>
                <a:off x="652" y="2144"/>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54" name="Google Shape;3454;p51"/>
              <p:cNvSpPr txBox="1"/>
              <p:nvPr/>
            </p:nvSpPr>
            <p:spPr>
              <a:xfrm>
                <a:off x="643" y="2169"/>
                <a:ext cx="461"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grpSp>
      <p:grpSp>
        <p:nvGrpSpPr>
          <p:cNvPr id="3455" name="Google Shape;3455;p51"/>
          <p:cNvGrpSpPr/>
          <p:nvPr/>
        </p:nvGrpSpPr>
        <p:grpSpPr>
          <a:xfrm>
            <a:off x="7489590" y="3298687"/>
            <a:ext cx="1176337" cy="3330575"/>
            <a:chOff x="3507" y="2128"/>
            <a:chExt cx="741" cy="2098"/>
          </a:xfrm>
        </p:grpSpPr>
        <p:cxnSp>
          <p:nvCxnSpPr>
            <p:cNvPr id="3456" name="Google Shape;3456;p51"/>
            <p:cNvCxnSpPr/>
            <p:nvPr/>
          </p:nvCxnSpPr>
          <p:spPr>
            <a:xfrm>
              <a:off x="3627" y="2128"/>
              <a:ext cx="434" cy="0"/>
            </a:xfrm>
            <a:prstGeom prst="straightConnector1">
              <a:avLst/>
            </a:prstGeom>
            <a:noFill/>
            <a:ln w="19050" cap="flat" cmpd="sng">
              <a:solidFill>
                <a:schemeClr val="dk1"/>
              </a:solidFill>
              <a:prstDash val="solid"/>
              <a:round/>
              <a:headEnd type="none" w="med" len="med"/>
              <a:tailEnd type="triangle" w="med" len="med"/>
            </a:ln>
          </p:spPr>
        </p:cxnSp>
        <p:sp>
          <p:nvSpPr>
            <p:cNvPr id="3457" name="Google Shape;3457;p51"/>
            <p:cNvSpPr txBox="1"/>
            <p:nvPr/>
          </p:nvSpPr>
          <p:spPr>
            <a:xfrm>
              <a:off x="3507" y="3775"/>
              <a:ext cx="741" cy="451"/>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B-to-C:</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 inside</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IPv4</a:t>
              </a:r>
              <a:endParaRPr/>
            </a:p>
          </p:txBody>
        </p:sp>
        <p:cxnSp>
          <p:nvCxnSpPr>
            <p:cNvPr id="3458" name="Google Shape;3458;p51"/>
            <p:cNvCxnSpPr/>
            <p:nvPr/>
          </p:nvCxnSpPr>
          <p:spPr>
            <a:xfrm>
              <a:off x="3883" y="3640"/>
              <a:ext cx="0" cy="116"/>
            </a:xfrm>
            <a:prstGeom prst="straightConnector1">
              <a:avLst/>
            </a:prstGeom>
            <a:noFill/>
            <a:ln w="9525" cap="flat" cmpd="sng">
              <a:solidFill>
                <a:schemeClr val="dk1"/>
              </a:solidFill>
              <a:prstDash val="solid"/>
              <a:round/>
              <a:headEnd type="triangle" w="med" len="med"/>
              <a:tailEnd type="none" w="med" len="med"/>
            </a:ln>
          </p:spPr>
        </p:cxnSp>
        <p:grpSp>
          <p:nvGrpSpPr>
            <p:cNvPr id="3459" name="Google Shape;3459;p51"/>
            <p:cNvGrpSpPr/>
            <p:nvPr/>
          </p:nvGrpSpPr>
          <p:grpSpPr>
            <a:xfrm>
              <a:off x="3558" y="2220"/>
              <a:ext cx="583" cy="1388"/>
              <a:chOff x="478" y="2082"/>
              <a:chExt cx="583" cy="1388"/>
            </a:xfrm>
          </p:grpSpPr>
          <p:sp>
            <p:nvSpPr>
              <p:cNvPr id="3460" name="Google Shape;3460;p51"/>
              <p:cNvSpPr/>
              <p:nvPr/>
            </p:nvSpPr>
            <p:spPr>
              <a:xfrm>
                <a:off x="478" y="2088"/>
                <a:ext cx="583" cy="1382"/>
              </a:xfrm>
              <a:prstGeom prst="rect">
                <a:avLst/>
              </a:prstGeom>
              <a:solidFill>
                <a:srgbClr val="CC0000"/>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461" name="Google Shape;3461;p51"/>
              <p:cNvGrpSpPr/>
              <p:nvPr/>
            </p:nvGrpSpPr>
            <p:grpSpPr>
              <a:xfrm>
                <a:off x="499" y="2471"/>
                <a:ext cx="493" cy="908"/>
                <a:chOff x="4869" y="143"/>
                <a:chExt cx="493" cy="908"/>
              </a:xfrm>
            </p:grpSpPr>
            <p:sp>
              <p:nvSpPr>
                <p:cNvPr id="3462" name="Google Shape;3462;p51"/>
                <p:cNvSpPr/>
                <p:nvPr/>
              </p:nvSpPr>
              <p:spPr>
                <a:xfrm>
                  <a:off x="4893" y="143"/>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63" name="Google Shape;3463;p51"/>
                <p:cNvSpPr txBox="1"/>
                <p:nvPr/>
              </p:nvSpPr>
              <p:spPr>
                <a:xfrm>
                  <a:off x="4869" y="161"/>
                  <a:ext cx="493"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sp>
            <p:nvSpPr>
              <p:cNvPr id="3464" name="Google Shape;3464;p51"/>
              <p:cNvSpPr txBox="1"/>
              <p:nvPr/>
            </p:nvSpPr>
            <p:spPr>
              <a:xfrm>
                <a:off x="481" y="2082"/>
                <a:ext cx="564" cy="4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src:B</a:t>
                </a:r>
                <a:endParaRPr/>
              </a:p>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dest: E</a:t>
                </a:r>
                <a:endParaRPr/>
              </a:p>
            </p:txBody>
          </p:sp>
        </p:grpSp>
      </p:grpSp>
      <p:sp>
        <p:nvSpPr>
          <p:cNvPr id="3465" name="Google Shape;3465;p51"/>
          <p:cNvSpPr/>
          <p:nvPr/>
        </p:nvSpPr>
        <p:spPr>
          <a:xfrm>
            <a:off x="5400881" y="1522904"/>
            <a:ext cx="45719" cy="210509"/>
          </a:xfrm>
          <a:prstGeom prst="rect">
            <a:avLst/>
          </a:prstGeom>
          <a:solidFill>
            <a:srgbClr val="CC0001"/>
          </a:solidFill>
          <a:ln w="12700" cap="flat" cmpd="sng">
            <a:solidFill>
              <a:srgbClr val="CC00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66" name="Google Shape;3466;p51"/>
          <p:cNvSpPr/>
          <p:nvPr/>
        </p:nvSpPr>
        <p:spPr>
          <a:xfrm>
            <a:off x="8135639" y="1540447"/>
            <a:ext cx="45719" cy="210509"/>
          </a:xfrm>
          <a:prstGeom prst="rect">
            <a:avLst/>
          </a:prstGeom>
          <a:solidFill>
            <a:srgbClr val="CC0001"/>
          </a:solidFill>
          <a:ln w="12700" cap="flat" cmpd="sng">
            <a:solidFill>
              <a:srgbClr val="CC00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67" name="Google Shape;3467;p51"/>
          <p:cNvSpPr/>
          <p:nvPr/>
        </p:nvSpPr>
        <p:spPr>
          <a:xfrm>
            <a:off x="5408555" y="2639042"/>
            <a:ext cx="45719" cy="210509"/>
          </a:xfrm>
          <a:prstGeom prst="rect">
            <a:avLst/>
          </a:prstGeom>
          <a:solidFill>
            <a:srgbClr val="CC0001"/>
          </a:solidFill>
          <a:ln w="12700" cap="flat" cmpd="sng">
            <a:solidFill>
              <a:srgbClr val="CC00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68" name="Google Shape;3468;p51"/>
          <p:cNvSpPr/>
          <p:nvPr/>
        </p:nvSpPr>
        <p:spPr>
          <a:xfrm>
            <a:off x="8123579" y="2663164"/>
            <a:ext cx="45719" cy="210509"/>
          </a:xfrm>
          <a:prstGeom prst="rect">
            <a:avLst/>
          </a:prstGeom>
          <a:solidFill>
            <a:srgbClr val="CC0001"/>
          </a:solidFill>
          <a:ln w="12700" cap="flat" cmpd="sng">
            <a:solidFill>
              <a:srgbClr val="CC00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69" name="Google Shape;3469;p51"/>
          <p:cNvGrpSpPr/>
          <p:nvPr/>
        </p:nvGrpSpPr>
        <p:grpSpPr>
          <a:xfrm>
            <a:off x="1285129" y="3401170"/>
            <a:ext cx="8091447" cy="2055959"/>
            <a:chOff x="-2159111" y="3797410"/>
            <a:chExt cx="8091447" cy="2055959"/>
          </a:xfrm>
        </p:grpSpPr>
        <p:grpSp>
          <p:nvGrpSpPr>
            <p:cNvPr id="3470" name="Google Shape;3470;p51"/>
            <p:cNvGrpSpPr/>
            <p:nvPr/>
          </p:nvGrpSpPr>
          <p:grpSpPr>
            <a:xfrm>
              <a:off x="-2159111" y="3797410"/>
              <a:ext cx="8091447" cy="2055959"/>
              <a:chOff x="1300369" y="3385930"/>
              <a:chExt cx="8091447" cy="2055959"/>
            </a:xfrm>
          </p:grpSpPr>
          <p:grpSp>
            <p:nvGrpSpPr>
              <p:cNvPr id="3471" name="Google Shape;3471;p51"/>
              <p:cNvGrpSpPr/>
              <p:nvPr/>
            </p:nvGrpSpPr>
            <p:grpSpPr>
              <a:xfrm>
                <a:off x="1300369" y="3385930"/>
                <a:ext cx="8091447" cy="2055959"/>
                <a:chOff x="1300369" y="3385930"/>
                <a:chExt cx="8091447" cy="2055959"/>
              </a:xfrm>
            </p:grpSpPr>
            <p:sp>
              <p:nvSpPr>
                <p:cNvPr id="3472" name="Google Shape;3472;p51"/>
                <p:cNvSpPr/>
                <p:nvPr/>
              </p:nvSpPr>
              <p:spPr>
                <a:xfrm>
                  <a:off x="4108174" y="3670852"/>
                  <a:ext cx="715617" cy="530087"/>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73" name="Google Shape;3473;p51"/>
                <p:cNvSpPr/>
                <p:nvPr/>
              </p:nvSpPr>
              <p:spPr>
                <a:xfrm>
                  <a:off x="5044440" y="3385930"/>
                  <a:ext cx="1023731" cy="66923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74" name="Google Shape;3474;p51"/>
                <p:cNvSpPr/>
                <p:nvPr/>
              </p:nvSpPr>
              <p:spPr>
                <a:xfrm>
                  <a:off x="7533861" y="3432312"/>
                  <a:ext cx="974035" cy="66923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75" name="Google Shape;3475;p51"/>
                <p:cNvSpPr/>
                <p:nvPr/>
              </p:nvSpPr>
              <p:spPr>
                <a:xfrm>
                  <a:off x="8676199" y="3678803"/>
                  <a:ext cx="715617" cy="542677"/>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76" name="Google Shape;3476;p51"/>
                <p:cNvSpPr txBox="1"/>
                <p:nvPr/>
              </p:nvSpPr>
              <p:spPr>
                <a:xfrm>
                  <a:off x="1300369" y="4426226"/>
                  <a:ext cx="1933161" cy="101566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Note source and destination addresses!</a:t>
                  </a:r>
                  <a:endParaRPr/>
                </a:p>
              </p:txBody>
            </p:sp>
            <p:cxnSp>
              <p:nvCxnSpPr>
                <p:cNvPr id="3477" name="Google Shape;3477;p51"/>
                <p:cNvCxnSpPr>
                  <a:stCxn id="3472" idx="2"/>
                  <a:endCxn id="3476" idx="3"/>
                </p:cNvCxnSpPr>
                <p:nvPr/>
              </p:nvCxnSpPr>
              <p:spPr>
                <a:xfrm flipH="1">
                  <a:off x="3233674" y="3935896"/>
                  <a:ext cx="874500" cy="998100"/>
                </a:xfrm>
                <a:prstGeom prst="straightConnector1">
                  <a:avLst/>
                </a:prstGeom>
                <a:noFill/>
                <a:ln w="9525" cap="flat" cmpd="sng">
                  <a:solidFill>
                    <a:schemeClr val="dk1"/>
                  </a:solidFill>
                  <a:prstDash val="solid"/>
                  <a:miter lim="800000"/>
                  <a:headEnd type="none" w="sm" len="sm"/>
                  <a:tailEnd type="none" w="sm" len="sm"/>
                </a:ln>
              </p:spPr>
            </p:cxnSp>
            <p:cxnSp>
              <p:nvCxnSpPr>
                <p:cNvPr id="3478" name="Google Shape;3478;p51"/>
                <p:cNvCxnSpPr>
                  <a:endCxn id="3476" idx="3"/>
                </p:cNvCxnSpPr>
                <p:nvPr/>
              </p:nvCxnSpPr>
              <p:spPr>
                <a:xfrm flipH="1">
                  <a:off x="3233530" y="3690857"/>
                  <a:ext cx="1769100" cy="1243200"/>
                </a:xfrm>
                <a:prstGeom prst="straightConnector1">
                  <a:avLst/>
                </a:prstGeom>
                <a:noFill/>
                <a:ln w="9525" cap="flat" cmpd="sng">
                  <a:solidFill>
                    <a:schemeClr val="dk1"/>
                  </a:solidFill>
                  <a:prstDash val="solid"/>
                  <a:miter lim="800000"/>
                  <a:headEnd type="none" w="sm" len="sm"/>
                  <a:tailEnd type="none" w="sm" len="sm"/>
                </a:ln>
              </p:spPr>
            </p:cxnSp>
            <p:cxnSp>
              <p:nvCxnSpPr>
                <p:cNvPr id="3479" name="Google Shape;3479;p51"/>
                <p:cNvCxnSpPr>
                  <a:stCxn id="3474" idx="2"/>
                  <a:endCxn id="3476" idx="3"/>
                </p:cNvCxnSpPr>
                <p:nvPr/>
              </p:nvCxnSpPr>
              <p:spPr>
                <a:xfrm flipH="1">
                  <a:off x="3233661" y="3766930"/>
                  <a:ext cx="4300200" cy="1167000"/>
                </a:xfrm>
                <a:prstGeom prst="straightConnector1">
                  <a:avLst/>
                </a:prstGeom>
                <a:noFill/>
                <a:ln w="9525" cap="flat" cmpd="sng">
                  <a:solidFill>
                    <a:schemeClr val="dk1"/>
                  </a:solidFill>
                  <a:prstDash val="solid"/>
                  <a:miter lim="800000"/>
                  <a:headEnd type="none" w="sm" len="sm"/>
                  <a:tailEnd type="none" w="sm" len="sm"/>
                </a:ln>
              </p:spPr>
            </p:cxnSp>
          </p:grpSp>
          <p:cxnSp>
            <p:nvCxnSpPr>
              <p:cNvPr id="3480" name="Google Shape;3480;p51"/>
              <p:cNvCxnSpPr>
                <a:stCxn id="3475" idx="2"/>
                <a:endCxn id="3476" idx="3"/>
              </p:cNvCxnSpPr>
              <p:nvPr/>
            </p:nvCxnSpPr>
            <p:spPr>
              <a:xfrm flipH="1">
                <a:off x="3233599" y="3950142"/>
                <a:ext cx="5442600" cy="984000"/>
              </a:xfrm>
              <a:prstGeom prst="straightConnector1">
                <a:avLst/>
              </a:prstGeom>
              <a:noFill/>
              <a:ln w="9525" cap="flat" cmpd="sng">
                <a:solidFill>
                  <a:schemeClr val="dk1"/>
                </a:solidFill>
                <a:prstDash val="solid"/>
                <a:miter lim="800000"/>
                <a:headEnd type="none" w="sm" len="sm"/>
                <a:tailEnd type="none" w="sm" len="sm"/>
              </a:ln>
            </p:spPr>
          </p:cxnSp>
        </p:grpSp>
        <p:sp>
          <p:nvSpPr>
            <p:cNvPr id="3481" name="Google Shape;3481;p51"/>
            <p:cNvSpPr/>
            <p:nvPr/>
          </p:nvSpPr>
          <p:spPr>
            <a:xfrm>
              <a:off x="2880360" y="3803100"/>
              <a:ext cx="1023731" cy="66923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3482" name="Google Shape;3482;p51"/>
            <p:cNvCxnSpPr>
              <a:endCxn id="3476" idx="3"/>
            </p:cNvCxnSpPr>
            <p:nvPr/>
          </p:nvCxnSpPr>
          <p:spPr>
            <a:xfrm flipH="1">
              <a:off x="-225950" y="4267338"/>
              <a:ext cx="3182400" cy="1078200"/>
            </a:xfrm>
            <a:prstGeom prst="straightConnector1">
              <a:avLst/>
            </a:prstGeom>
            <a:noFill/>
            <a:ln w="9525" cap="flat" cmpd="sng">
              <a:solidFill>
                <a:schemeClr val="dk1"/>
              </a:solidFill>
              <a:prstDash val="solid"/>
              <a:miter lim="800000"/>
              <a:headEnd type="none" w="sm" len="sm"/>
              <a:tailEnd type="none" w="sm" len="sm"/>
            </a:ln>
          </p:spPr>
        </p:cxnSp>
      </p:grpSp>
      <p:sp>
        <p:nvSpPr>
          <p:cNvPr id="3483" name="Google Shape;3483;p5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1"/>
                                        </p:tgtEl>
                                        <p:attrNameLst>
                                          <p:attrName>style.visibility</p:attrName>
                                        </p:attrNameLst>
                                      </p:cBhvr>
                                      <p:to>
                                        <p:strVal val="visible"/>
                                      </p:to>
                                    </p:set>
                                    <p:animEffect transition="in" filter="fade">
                                      <p:cBhvr>
                                        <p:cTn id="7" dur="500"/>
                                        <p:tgtEl>
                                          <p:spTgt spid="34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8"/>
                                        </p:tgtEl>
                                        <p:attrNameLst>
                                          <p:attrName>style.visibility</p:attrName>
                                        </p:attrNameLst>
                                      </p:cBhvr>
                                      <p:to>
                                        <p:strVal val="visible"/>
                                      </p:to>
                                    </p:set>
                                    <p:animEffect transition="in" filter="fade">
                                      <p:cBhvr>
                                        <p:cTn id="12" dur="500"/>
                                        <p:tgtEl>
                                          <p:spTgt spid="34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08"/>
                                        </p:tgtEl>
                                        <p:attrNameLst>
                                          <p:attrName>style.visibility</p:attrName>
                                        </p:attrNameLst>
                                      </p:cBhvr>
                                      <p:to>
                                        <p:strVal val="visible"/>
                                      </p:to>
                                    </p:set>
                                    <p:animEffect transition="in" filter="fade">
                                      <p:cBhvr>
                                        <p:cTn id="17" dur="500"/>
                                        <p:tgtEl>
                                          <p:spTgt spid="33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55"/>
                                        </p:tgtEl>
                                        <p:attrNameLst>
                                          <p:attrName>style.visibility</p:attrName>
                                        </p:attrNameLst>
                                      </p:cBhvr>
                                      <p:to>
                                        <p:strVal val="visible"/>
                                      </p:to>
                                    </p:set>
                                    <p:animEffect transition="in" filter="fade">
                                      <p:cBhvr>
                                        <p:cTn id="22" dur="500"/>
                                        <p:tgtEl>
                                          <p:spTgt spid="34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48"/>
                                        </p:tgtEl>
                                        <p:attrNameLst>
                                          <p:attrName>style.visibility</p:attrName>
                                        </p:attrNameLst>
                                      </p:cBhvr>
                                      <p:to>
                                        <p:strVal val="visible"/>
                                      </p:to>
                                    </p:set>
                                    <p:animEffect transition="in" filter="fade">
                                      <p:cBhvr>
                                        <p:cTn id="27" dur="500"/>
                                        <p:tgtEl>
                                          <p:spTgt spid="34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69"/>
                                        </p:tgtEl>
                                        <p:attrNameLst>
                                          <p:attrName>style.visibility</p:attrName>
                                        </p:attrNameLst>
                                      </p:cBhvr>
                                      <p:to>
                                        <p:strVal val="visible"/>
                                      </p:to>
                                    </p:set>
                                    <p:animEffect transition="in" filter="fade">
                                      <p:cBhvr>
                                        <p:cTn id="32" dur="500"/>
                                        <p:tgtEl>
                                          <p:spTgt spid="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88"/>
        <p:cNvGrpSpPr/>
        <p:nvPr/>
      </p:nvGrpSpPr>
      <p:grpSpPr>
        <a:xfrm>
          <a:off x="0" y="0"/>
          <a:ext cx="0" cy="0"/>
          <a:chOff x="0" y="0"/>
          <a:chExt cx="0" cy="0"/>
        </a:xfrm>
      </p:grpSpPr>
      <p:sp>
        <p:nvSpPr>
          <p:cNvPr id="3489" name="Google Shape;3489;p52"/>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3490" name="Google Shape;3490;p52"/>
          <p:cNvSpPr txBox="1">
            <a:spLocks noGrp="1"/>
          </p:cNvSpPr>
          <p:nvPr>
            <p:ph type="body" idx="2"/>
          </p:nvPr>
        </p:nvSpPr>
        <p:spPr>
          <a:xfrm>
            <a:off x="570089" y="1428299"/>
            <a:ext cx="6618109" cy="5001077"/>
          </a:xfrm>
          <a:prstGeom prst="rect">
            <a:avLst/>
          </a:prstGeom>
          <a:noFill/>
          <a:ln>
            <a:noFill/>
          </a:ln>
        </p:spPr>
        <p:txBody>
          <a:bodyPr spcFirstLastPara="1" wrap="square" lIns="91425" tIns="45700" rIns="91425" bIns="45700" anchor="t" anchorCtr="0">
            <a:noAutofit/>
          </a:bodyPr>
          <a:lstStyle/>
          <a:p>
            <a:pPr marL="407988" lvl="0" indent="-277813" algn="l" rtl="0">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marL="695325" lvl="1" indent="-231775" algn="l" rtl="0">
              <a:lnSpc>
                <a:spcPct val="90000"/>
              </a:lnSpc>
              <a:spcBef>
                <a:spcPts val="0"/>
              </a:spcBef>
              <a:spcAft>
                <a:spcPts val="0"/>
              </a:spcAft>
              <a:buClr>
                <a:srgbClr val="BFBFBF"/>
              </a:buClr>
              <a:buSzPts val="2800"/>
              <a:buChar char="•"/>
            </a:pPr>
            <a:r>
              <a:rPr lang="en-US" sz="2800">
                <a:solidFill>
                  <a:srgbClr val="BFBFBF"/>
                </a:solidFill>
              </a:rPr>
              <a:t>data plane</a:t>
            </a:r>
            <a:endParaRPr/>
          </a:p>
          <a:p>
            <a:pPr marL="695325" lvl="1" indent="-231775" algn="l" rtl="0">
              <a:lnSpc>
                <a:spcPct val="90000"/>
              </a:lnSpc>
              <a:spcBef>
                <a:spcPts val="0"/>
              </a:spcBef>
              <a:spcAft>
                <a:spcPts val="0"/>
              </a:spcAft>
              <a:buClr>
                <a:srgbClr val="BFBFBF"/>
              </a:buClr>
              <a:buSzPts val="2800"/>
              <a:buChar char="•"/>
            </a:pPr>
            <a:r>
              <a:rPr lang="en-US" sz="2800">
                <a:solidFill>
                  <a:srgbClr val="BFBFBF"/>
                </a:solidFill>
              </a:rPr>
              <a:t>control plane</a:t>
            </a:r>
            <a:endParaRPr/>
          </a:p>
        </p:txBody>
      </p:sp>
      <p:pic>
        <p:nvPicPr>
          <p:cNvPr id="3491" name="Google Shape;3491;p52" descr="A train crossing a bridge over a body of water&#10;&#10;Description automatically generated"/>
          <p:cNvPicPr preferRelativeResize="0"/>
          <p:nvPr/>
        </p:nvPicPr>
        <p:blipFill rotWithShape="1">
          <a:blip r:embed="rId3">
            <a:alphaModFix/>
          </a:blip>
          <a:srcRect/>
          <a:stretch/>
        </p:blipFill>
        <p:spPr>
          <a:xfrm>
            <a:off x="8015288" y="1379196"/>
            <a:ext cx="3102316" cy="2326737"/>
          </a:xfrm>
          <a:prstGeom prst="rect">
            <a:avLst/>
          </a:prstGeom>
          <a:noFill/>
          <a:ln>
            <a:noFill/>
          </a:ln>
        </p:spPr>
      </p:pic>
      <p:sp>
        <p:nvSpPr>
          <p:cNvPr id="3492" name="Google Shape;3492;p52"/>
          <p:cNvSpPr txBox="1"/>
          <p:nvPr/>
        </p:nvSpPr>
        <p:spPr>
          <a:xfrm>
            <a:off x="6186488" y="4277300"/>
            <a:ext cx="6005512" cy="2110248"/>
          </a:xfrm>
          <a:prstGeom prst="rect">
            <a:avLst/>
          </a:prstGeom>
          <a:noFill/>
          <a:ln>
            <a:noFill/>
          </a:ln>
        </p:spPr>
        <p:txBody>
          <a:bodyPr spcFirstLastPara="1" wrap="square" lIns="91425" tIns="45700" rIns="91425" bIns="45700" anchor="t" anchorCtr="0">
            <a:normAutofit/>
          </a:bodyPr>
          <a:lstStyle/>
          <a:p>
            <a:pPr marL="407988" marR="0" lvl="0" indent="-277813" algn="l" rtl="0">
              <a:lnSpc>
                <a:spcPct val="100000"/>
              </a:lnSpc>
              <a:spcBef>
                <a:spcPts val="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Generalized Forwarding, SDN</a:t>
            </a:r>
            <a:endParaRPr/>
          </a:p>
          <a:p>
            <a:pPr marL="695325" marR="0" lvl="1" indent="-231775" algn="l" rtl="0">
              <a:lnSpc>
                <a:spcPct val="10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Match+action</a:t>
            </a:r>
            <a:endParaRPr/>
          </a:p>
          <a:p>
            <a:pPr marL="695325" marR="0" lvl="1" indent="-231775" algn="l" rtl="0">
              <a:lnSpc>
                <a:spcPct val="10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OpenFlow: match+action in action</a:t>
            </a:r>
            <a:endParaRPr/>
          </a:p>
          <a:p>
            <a:pPr marL="407988" marR="0" lvl="0" indent="-277813" algn="l" rtl="0">
              <a:lnSpc>
                <a:spcPct val="100000"/>
              </a:lnSpc>
              <a:spcBef>
                <a:spcPts val="60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Middleboxes</a:t>
            </a:r>
            <a:endParaRPr/>
          </a:p>
          <a:p>
            <a:pPr marL="695325" marR="0" lvl="1" indent="-79375" algn="l" rtl="0">
              <a:lnSpc>
                <a:spcPct val="90000"/>
              </a:lnSpc>
              <a:spcBef>
                <a:spcPts val="500"/>
              </a:spcBef>
              <a:spcAft>
                <a:spcPts val="0"/>
              </a:spcAft>
              <a:buClr>
                <a:srgbClr val="0000A8"/>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493" name="Google Shape;3493;p5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51</a:t>
            </a:fld>
            <a:endParaRPr/>
          </a:p>
        </p:txBody>
      </p:sp>
      <p:sp>
        <p:nvSpPr>
          <p:cNvPr id="3494" name="Google Shape;3494;p52"/>
          <p:cNvSpPr txBox="1"/>
          <p:nvPr/>
        </p:nvSpPr>
        <p:spPr>
          <a:xfrm>
            <a:off x="563462" y="2806957"/>
            <a:ext cx="6618109" cy="3461321"/>
          </a:xfrm>
          <a:prstGeom prst="rect">
            <a:avLst/>
          </a:prstGeom>
          <a:noFill/>
          <a:ln>
            <a:noFill/>
          </a:ln>
        </p:spPr>
        <p:txBody>
          <a:bodyPr spcFirstLastPara="1" wrap="square" lIns="91425" tIns="45700" rIns="91425" bIns="45700" anchor="t" anchorCtr="0">
            <a:noAutofit/>
          </a:bodyPr>
          <a:lstStyle/>
          <a:p>
            <a:pPr marL="407988" marR="0" lvl="0" indent="-277813" algn="l" rtl="0">
              <a:lnSpc>
                <a:spcPct val="90000"/>
              </a:lnSpc>
              <a:spcBef>
                <a:spcPts val="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What’s inside a router</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input ports, switching, output ports</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buffer management, scheduling</a:t>
            </a:r>
            <a:endParaRPr/>
          </a:p>
          <a:p>
            <a:pPr marL="407988" marR="0" lvl="0" indent="-277813" algn="l" rtl="0">
              <a:lnSpc>
                <a:spcPct val="90000"/>
              </a:lnSpc>
              <a:spcBef>
                <a:spcPts val="60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IP: the Internet Protocol</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datagram format</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addressing</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network address translation</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IPv6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99"/>
        <p:cNvGrpSpPr/>
        <p:nvPr/>
      </p:nvGrpSpPr>
      <p:grpSpPr>
        <a:xfrm>
          <a:off x="0" y="0"/>
          <a:ext cx="0" cy="0"/>
          <a:chOff x="0" y="0"/>
          <a:chExt cx="0" cy="0"/>
        </a:xfrm>
      </p:grpSpPr>
      <p:grpSp>
        <p:nvGrpSpPr>
          <p:cNvPr id="3500" name="Google Shape;3500;p53"/>
          <p:cNvGrpSpPr/>
          <p:nvPr/>
        </p:nvGrpSpPr>
        <p:grpSpPr>
          <a:xfrm>
            <a:off x="2020188" y="2244830"/>
            <a:ext cx="6996667" cy="1258851"/>
            <a:chOff x="1372488" y="5470630"/>
            <a:chExt cx="6996667" cy="1258851"/>
          </a:xfrm>
        </p:grpSpPr>
        <p:sp>
          <p:nvSpPr>
            <p:cNvPr id="3501" name="Google Shape;3501;p53"/>
            <p:cNvSpPr/>
            <p:nvPr/>
          </p:nvSpPr>
          <p:spPr>
            <a:xfrm>
              <a:off x="4341668" y="5789681"/>
              <a:ext cx="4027487" cy="939800"/>
            </a:xfrm>
            <a:custGeom>
              <a:avLst/>
              <a:gdLst/>
              <a:ahLst/>
              <a:cxnLst/>
              <a:rect l="l" t="t" r="r" b="b"/>
              <a:pathLst>
                <a:path w="10001" h="10125" extrusionOk="0">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02" name="Google Shape;3502;p53"/>
            <p:cNvCxnSpPr/>
            <p:nvPr/>
          </p:nvCxnSpPr>
          <p:spPr>
            <a:xfrm rot="10800000" flipH="1">
              <a:off x="5011593" y="5940494"/>
              <a:ext cx="1316037" cy="131762"/>
            </a:xfrm>
            <a:prstGeom prst="straightConnector1">
              <a:avLst/>
            </a:prstGeom>
            <a:noFill/>
            <a:ln w="12700" cap="flat" cmpd="sng">
              <a:solidFill>
                <a:srgbClr val="000000"/>
              </a:solidFill>
              <a:prstDash val="solid"/>
              <a:round/>
              <a:headEnd type="none" w="sm" len="sm"/>
              <a:tailEnd type="none" w="sm" len="sm"/>
            </a:ln>
          </p:spPr>
        </p:cxnSp>
        <p:cxnSp>
          <p:nvCxnSpPr>
            <p:cNvPr id="3503" name="Google Shape;3503;p53"/>
            <p:cNvCxnSpPr/>
            <p:nvPr/>
          </p:nvCxnSpPr>
          <p:spPr>
            <a:xfrm>
              <a:off x="4900468" y="6127819"/>
              <a:ext cx="2259012" cy="298450"/>
            </a:xfrm>
            <a:prstGeom prst="straightConnector1">
              <a:avLst/>
            </a:prstGeom>
            <a:noFill/>
            <a:ln w="12700" cap="flat" cmpd="sng">
              <a:solidFill>
                <a:srgbClr val="000000"/>
              </a:solidFill>
              <a:prstDash val="solid"/>
              <a:round/>
              <a:headEnd type="none" w="sm" len="sm"/>
              <a:tailEnd type="none" w="sm" len="sm"/>
            </a:ln>
          </p:spPr>
        </p:cxnSp>
        <p:cxnSp>
          <p:nvCxnSpPr>
            <p:cNvPr id="3504" name="Google Shape;3504;p53"/>
            <p:cNvCxnSpPr/>
            <p:nvPr/>
          </p:nvCxnSpPr>
          <p:spPr>
            <a:xfrm>
              <a:off x="4913168" y="6232594"/>
              <a:ext cx="714375" cy="276225"/>
            </a:xfrm>
            <a:prstGeom prst="straightConnector1">
              <a:avLst/>
            </a:prstGeom>
            <a:noFill/>
            <a:ln w="12700" cap="flat" cmpd="sng">
              <a:solidFill>
                <a:srgbClr val="000000"/>
              </a:solidFill>
              <a:prstDash val="solid"/>
              <a:round/>
              <a:headEnd type="none" w="sm" len="sm"/>
              <a:tailEnd type="none" w="sm" len="sm"/>
            </a:ln>
          </p:spPr>
        </p:cxnSp>
        <p:cxnSp>
          <p:nvCxnSpPr>
            <p:cNvPr id="3505" name="Google Shape;3505;p53"/>
            <p:cNvCxnSpPr/>
            <p:nvPr/>
          </p:nvCxnSpPr>
          <p:spPr>
            <a:xfrm rot="10800000" flipH="1">
              <a:off x="5930755" y="6426269"/>
              <a:ext cx="1247775" cy="82550"/>
            </a:xfrm>
            <a:prstGeom prst="straightConnector1">
              <a:avLst/>
            </a:prstGeom>
            <a:noFill/>
            <a:ln w="12700" cap="flat" cmpd="sng">
              <a:solidFill>
                <a:srgbClr val="000000"/>
              </a:solidFill>
              <a:prstDash val="solid"/>
              <a:round/>
              <a:headEnd type="none" w="sm" len="sm"/>
              <a:tailEnd type="none" w="sm" len="sm"/>
            </a:ln>
          </p:spPr>
        </p:cxnSp>
        <p:cxnSp>
          <p:nvCxnSpPr>
            <p:cNvPr id="3506" name="Google Shape;3506;p53"/>
            <p:cNvCxnSpPr/>
            <p:nvPr/>
          </p:nvCxnSpPr>
          <p:spPr>
            <a:xfrm>
              <a:off x="6591155" y="5973831"/>
              <a:ext cx="1057275" cy="123825"/>
            </a:xfrm>
            <a:prstGeom prst="straightConnector1">
              <a:avLst/>
            </a:prstGeom>
            <a:noFill/>
            <a:ln w="12700" cap="flat" cmpd="sng">
              <a:solidFill>
                <a:srgbClr val="000000"/>
              </a:solidFill>
              <a:prstDash val="solid"/>
              <a:round/>
              <a:headEnd type="none" w="sm" len="sm"/>
              <a:tailEnd type="none" w="sm" len="sm"/>
            </a:ln>
          </p:spPr>
        </p:cxnSp>
        <p:cxnSp>
          <p:nvCxnSpPr>
            <p:cNvPr id="3507" name="Google Shape;3507;p53"/>
            <p:cNvCxnSpPr/>
            <p:nvPr/>
          </p:nvCxnSpPr>
          <p:spPr>
            <a:xfrm rot="10800000" flipH="1">
              <a:off x="5875193" y="6127819"/>
              <a:ext cx="1790700" cy="298450"/>
            </a:xfrm>
            <a:prstGeom prst="straightConnector1">
              <a:avLst/>
            </a:prstGeom>
            <a:noFill/>
            <a:ln w="12700" cap="flat" cmpd="sng">
              <a:solidFill>
                <a:srgbClr val="000000"/>
              </a:solidFill>
              <a:prstDash val="solid"/>
              <a:round/>
              <a:headEnd type="none" w="sm" len="sm"/>
              <a:tailEnd type="none" w="sm" len="sm"/>
            </a:ln>
          </p:spPr>
        </p:cxnSp>
        <p:cxnSp>
          <p:nvCxnSpPr>
            <p:cNvPr id="3508" name="Google Shape;3508;p53"/>
            <p:cNvCxnSpPr/>
            <p:nvPr/>
          </p:nvCxnSpPr>
          <p:spPr>
            <a:xfrm rot="10800000" flipH="1">
              <a:off x="7202343" y="6156394"/>
              <a:ext cx="588962" cy="269875"/>
            </a:xfrm>
            <a:prstGeom prst="straightConnector1">
              <a:avLst/>
            </a:prstGeom>
            <a:noFill/>
            <a:ln w="12700" cap="flat" cmpd="sng">
              <a:solidFill>
                <a:srgbClr val="000000"/>
              </a:solidFill>
              <a:prstDash val="solid"/>
              <a:round/>
              <a:headEnd type="none" w="sm" len="sm"/>
              <a:tailEnd type="none" w="sm" len="sm"/>
            </a:ln>
          </p:spPr>
        </p:cxnSp>
        <p:cxnSp>
          <p:nvCxnSpPr>
            <p:cNvPr id="3509" name="Google Shape;3509;p53"/>
            <p:cNvCxnSpPr/>
            <p:nvPr/>
          </p:nvCxnSpPr>
          <p:spPr>
            <a:xfrm>
              <a:off x="6345093" y="5940494"/>
              <a:ext cx="814387" cy="401637"/>
            </a:xfrm>
            <a:prstGeom prst="straightConnector1">
              <a:avLst/>
            </a:prstGeom>
            <a:noFill/>
            <a:ln w="12700" cap="flat" cmpd="sng">
              <a:solidFill>
                <a:srgbClr val="000000"/>
              </a:solidFill>
              <a:prstDash val="solid"/>
              <a:round/>
              <a:headEnd type="none" w="sm" len="sm"/>
              <a:tailEnd type="none" w="sm" len="sm"/>
            </a:ln>
          </p:spPr>
        </p:cxnSp>
        <p:grpSp>
          <p:nvGrpSpPr>
            <p:cNvPr id="3510" name="Google Shape;3510;p53"/>
            <p:cNvGrpSpPr/>
            <p:nvPr/>
          </p:nvGrpSpPr>
          <p:grpSpPr>
            <a:xfrm>
              <a:off x="7605568" y="5983356"/>
              <a:ext cx="588962" cy="242888"/>
              <a:chOff x="1871277" y="1576300"/>
              <a:chExt cx="1128371" cy="437861"/>
            </a:xfrm>
          </p:grpSpPr>
          <p:sp>
            <p:nvSpPr>
              <p:cNvPr id="3511" name="Google Shape;3511;p53"/>
              <p:cNvSpPr/>
              <p:nvPr/>
            </p:nvSpPr>
            <p:spPr>
              <a:xfrm rot="10800000" flipH="1">
                <a:off x="1874317" y="1693636"/>
                <a:ext cx="1125331" cy="320525"/>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12" name="Google Shape;3512;p53"/>
              <p:cNvSpPr/>
              <p:nvPr/>
            </p:nvSpPr>
            <p:spPr>
              <a:xfrm>
                <a:off x="1871277" y="1739425"/>
                <a:ext cx="1128371" cy="117334"/>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13" name="Google Shape;3513;p53"/>
              <p:cNvSpPr/>
              <p:nvPr/>
            </p:nvSpPr>
            <p:spPr>
              <a:xfrm rot="10800000" flipH="1">
                <a:off x="1871277" y="1576300"/>
                <a:ext cx="1125331" cy="320525"/>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14" name="Google Shape;3514;p53"/>
              <p:cNvSpPr/>
              <p:nvPr/>
            </p:nvSpPr>
            <p:spPr>
              <a:xfrm>
                <a:off x="2160212" y="1673602"/>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15" name="Google Shape;3515;p53"/>
              <p:cNvSpPr/>
              <p:nvPr/>
            </p:nvSpPr>
            <p:spPr>
              <a:xfrm>
                <a:off x="2102426" y="1633537"/>
                <a:ext cx="663033" cy="111612"/>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16" name="Google Shape;3516;p53"/>
              <p:cNvSpPr/>
              <p:nvPr/>
            </p:nvSpPr>
            <p:spPr>
              <a:xfrm>
                <a:off x="2537350" y="1727978"/>
                <a:ext cx="243315" cy="97302"/>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17" name="Google Shape;3517;p53"/>
              <p:cNvSpPr/>
              <p:nvPr/>
            </p:nvSpPr>
            <p:spPr>
              <a:xfrm>
                <a:off x="2090260" y="1730839"/>
                <a:ext cx="240272" cy="97302"/>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18" name="Google Shape;3518;p53"/>
              <p:cNvCxnSpPr>
                <a:endCxn id="3513"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19" name="Google Shape;3519;p53"/>
              <p:cNvCxnSpPr/>
              <p:nvPr/>
            </p:nvCxnSpPr>
            <p:spPr>
              <a:xfrm rot="10800000">
                <a:off x="2996608" y="1733702"/>
                <a:ext cx="3040" cy="123058"/>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3520" name="Google Shape;3520;p53"/>
            <p:cNvGrpSpPr/>
            <p:nvPr/>
          </p:nvGrpSpPr>
          <p:grpSpPr>
            <a:xfrm>
              <a:off x="6124430" y="5842069"/>
              <a:ext cx="588963" cy="242887"/>
              <a:chOff x="1871277" y="1576300"/>
              <a:chExt cx="1128371" cy="437861"/>
            </a:xfrm>
          </p:grpSpPr>
          <p:sp>
            <p:nvSpPr>
              <p:cNvPr id="3521" name="Google Shape;3521;p53"/>
              <p:cNvSpPr/>
              <p:nvPr/>
            </p:nvSpPr>
            <p:spPr>
              <a:xfrm rot="10800000" flipH="1">
                <a:off x="1874319" y="1693635"/>
                <a:ext cx="1125329"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22" name="Google Shape;3522;p5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23" name="Google Shape;3523;p53"/>
              <p:cNvSpPr/>
              <p:nvPr/>
            </p:nvSpPr>
            <p:spPr>
              <a:xfrm rot="10800000" flipH="1">
                <a:off x="1871277" y="1576300"/>
                <a:ext cx="1125329"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24" name="Google Shape;3524;p53"/>
              <p:cNvSpPr/>
              <p:nvPr/>
            </p:nvSpPr>
            <p:spPr>
              <a:xfrm>
                <a:off x="2160214" y="1673603"/>
                <a:ext cx="547457"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25" name="Google Shape;3525;p53"/>
              <p:cNvSpPr/>
              <p:nvPr/>
            </p:nvSpPr>
            <p:spPr>
              <a:xfrm>
                <a:off x="2102426" y="1633537"/>
                <a:ext cx="663031"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26" name="Google Shape;3526;p53"/>
              <p:cNvSpPr/>
              <p:nvPr/>
            </p:nvSpPr>
            <p:spPr>
              <a:xfrm>
                <a:off x="2537351" y="1727977"/>
                <a:ext cx="243314"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27" name="Google Shape;3527;p53"/>
              <p:cNvSpPr/>
              <p:nvPr/>
            </p:nvSpPr>
            <p:spPr>
              <a:xfrm>
                <a:off x="2090260" y="1730839"/>
                <a:ext cx="240274"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28" name="Google Shape;3528;p53"/>
              <p:cNvCxnSpPr>
                <a:endCxn id="3523"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29" name="Google Shape;3529;p53"/>
              <p:cNvCxnSpPr/>
              <p:nvPr/>
            </p:nvCxnSpPr>
            <p:spPr>
              <a:xfrm rot="10800000">
                <a:off x="2996606" y="1733700"/>
                <a:ext cx="3042"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3530" name="Google Shape;3530;p53"/>
            <p:cNvGrpSpPr/>
            <p:nvPr/>
          </p:nvGrpSpPr>
          <p:grpSpPr>
            <a:xfrm>
              <a:off x="6916593" y="6302444"/>
              <a:ext cx="588962" cy="242887"/>
              <a:chOff x="1871277" y="1576300"/>
              <a:chExt cx="1128371" cy="437861"/>
            </a:xfrm>
          </p:grpSpPr>
          <p:sp>
            <p:nvSpPr>
              <p:cNvPr id="3531" name="Google Shape;3531;p53"/>
              <p:cNvSpPr/>
              <p:nvPr/>
            </p:nvSpPr>
            <p:spPr>
              <a:xfrm rot="10800000" flipH="1">
                <a:off x="1874317" y="1693635"/>
                <a:ext cx="1125331"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32" name="Google Shape;3532;p5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33" name="Google Shape;3533;p53"/>
              <p:cNvSpPr/>
              <p:nvPr/>
            </p:nvSpPr>
            <p:spPr>
              <a:xfrm rot="10800000" flipH="1">
                <a:off x="1871277" y="1576300"/>
                <a:ext cx="1125331"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34" name="Google Shape;3534;p53"/>
              <p:cNvSpPr/>
              <p:nvPr/>
            </p:nvSpPr>
            <p:spPr>
              <a:xfrm>
                <a:off x="2160212" y="1673603"/>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35" name="Google Shape;3535;p53"/>
              <p:cNvSpPr/>
              <p:nvPr/>
            </p:nvSpPr>
            <p:spPr>
              <a:xfrm>
                <a:off x="2102426" y="1633537"/>
                <a:ext cx="663033"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36" name="Google Shape;3536;p53"/>
              <p:cNvSpPr/>
              <p:nvPr/>
            </p:nvSpPr>
            <p:spPr>
              <a:xfrm>
                <a:off x="2537350" y="1727977"/>
                <a:ext cx="243315"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37" name="Google Shape;3537;p53"/>
              <p:cNvSpPr/>
              <p:nvPr/>
            </p:nvSpPr>
            <p:spPr>
              <a:xfrm>
                <a:off x="2090260" y="1730839"/>
                <a:ext cx="240272"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38" name="Google Shape;3538;p53"/>
              <p:cNvCxnSpPr>
                <a:endCxn id="3533"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39" name="Google Shape;3539;p53"/>
              <p:cNvCxnSpPr/>
              <p:nvPr/>
            </p:nvCxnSpPr>
            <p:spPr>
              <a:xfrm rot="10800000">
                <a:off x="2996608" y="1733700"/>
                <a:ext cx="3040"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3540" name="Google Shape;3540;p53"/>
            <p:cNvGrpSpPr/>
            <p:nvPr/>
          </p:nvGrpSpPr>
          <p:grpSpPr>
            <a:xfrm>
              <a:off x="5452918" y="6394519"/>
              <a:ext cx="588962" cy="242887"/>
              <a:chOff x="1871277" y="1576300"/>
              <a:chExt cx="1128371" cy="437861"/>
            </a:xfrm>
          </p:grpSpPr>
          <p:sp>
            <p:nvSpPr>
              <p:cNvPr id="3541" name="Google Shape;3541;p53"/>
              <p:cNvSpPr/>
              <p:nvPr/>
            </p:nvSpPr>
            <p:spPr>
              <a:xfrm rot="10800000" flipH="1">
                <a:off x="1874317" y="1693635"/>
                <a:ext cx="1125331"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42" name="Google Shape;3542;p5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43" name="Google Shape;3543;p53"/>
              <p:cNvSpPr/>
              <p:nvPr/>
            </p:nvSpPr>
            <p:spPr>
              <a:xfrm rot="10800000" flipH="1">
                <a:off x="1871277" y="1576300"/>
                <a:ext cx="1125331"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44" name="Google Shape;3544;p53"/>
              <p:cNvSpPr/>
              <p:nvPr/>
            </p:nvSpPr>
            <p:spPr>
              <a:xfrm>
                <a:off x="2160212" y="1673603"/>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45" name="Google Shape;3545;p53"/>
              <p:cNvSpPr/>
              <p:nvPr/>
            </p:nvSpPr>
            <p:spPr>
              <a:xfrm>
                <a:off x="2102426" y="1633537"/>
                <a:ext cx="663033"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46" name="Google Shape;3546;p53"/>
              <p:cNvSpPr/>
              <p:nvPr/>
            </p:nvSpPr>
            <p:spPr>
              <a:xfrm>
                <a:off x="2537350" y="1727977"/>
                <a:ext cx="243315"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47" name="Google Shape;3547;p53"/>
              <p:cNvSpPr/>
              <p:nvPr/>
            </p:nvSpPr>
            <p:spPr>
              <a:xfrm>
                <a:off x="2090260" y="1730839"/>
                <a:ext cx="240272"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48" name="Google Shape;3548;p53"/>
              <p:cNvCxnSpPr>
                <a:endCxn id="3543"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49" name="Google Shape;3549;p53"/>
              <p:cNvCxnSpPr/>
              <p:nvPr/>
            </p:nvCxnSpPr>
            <p:spPr>
              <a:xfrm rot="10800000">
                <a:off x="2996608" y="1733700"/>
                <a:ext cx="3040"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3550" name="Google Shape;3550;p53"/>
            <p:cNvGrpSpPr/>
            <p:nvPr/>
          </p:nvGrpSpPr>
          <p:grpSpPr>
            <a:xfrm>
              <a:off x="2687493" y="5652658"/>
              <a:ext cx="2698750" cy="818062"/>
              <a:chOff x="938213" y="5322389"/>
              <a:chExt cx="2698750" cy="818061"/>
            </a:xfrm>
          </p:grpSpPr>
          <p:cxnSp>
            <p:nvCxnSpPr>
              <p:cNvPr id="3551" name="Google Shape;3551;p53"/>
              <p:cNvCxnSpPr/>
              <p:nvPr/>
            </p:nvCxnSpPr>
            <p:spPr>
              <a:xfrm flipH="1">
                <a:off x="1282700" y="5802312"/>
                <a:ext cx="1508125" cy="1588"/>
              </a:xfrm>
              <a:prstGeom prst="straightConnector1">
                <a:avLst/>
              </a:prstGeom>
              <a:noFill/>
              <a:ln w="9525" cap="flat" cmpd="sng">
                <a:solidFill>
                  <a:srgbClr val="000000"/>
                </a:solidFill>
                <a:prstDash val="solid"/>
                <a:round/>
                <a:headEnd type="none" w="sm" len="sm"/>
                <a:tailEnd type="none" w="sm" len="sm"/>
              </a:ln>
            </p:spPr>
          </p:cxnSp>
          <p:sp>
            <p:nvSpPr>
              <p:cNvPr id="3552" name="Google Shape;3552;p53"/>
              <p:cNvSpPr txBox="1"/>
              <p:nvPr/>
            </p:nvSpPr>
            <p:spPr>
              <a:xfrm>
                <a:off x="3198813" y="5473700"/>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3553" name="Google Shape;3553;p53"/>
              <p:cNvSpPr txBox="1"/>
              <p:nvPr/>
            </p:nvSpPr>
            <p:spPr>
              <a:xfrm>
                <a:off x="3373438" y="5761038"/>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grpSp>
            <p:nvGrpSpPr>
              <p:cNvPr id="3554" name="Google Shape;3554;p53"/>
              <p:cNvGrpSpPr/>
              <p:nvPr/>
            </p:nvGrpSpPr>
            <p:grpSpPr>
              <a:xfrm>
                <a:off x="938213" y="5322389"/>
                <a:ext cx="1616075" cy="402139"/>
                <a:chOff x="-4079003" y="2802821"/>
                <a:chExt cx="1616718" cy="403057"/>
              </a:xfrm>
            </p:grpSpPr>
            <p:sp>
              <p:nvSpPr>
                <p:cNvPr id="3555" name="Google Shape;3555;p53"/>
                <p:cNvSpPr/>
                <p:nvPr/>
              </p:nvSpPr>
              <p:spPr>
                <a:xfrm>
                  <a:off x="-4079003" y="2985994"/>
                  <a:ext cx="1281675" cy="208750"/>
                </a:xfrm>
                <a:prstGeom prst="rect">
                  <a:avLst/>
                </a:prstGeom>
                <a:solidFill>
                  <a:srgbClr val="3333CC"/>
                </a:solidFill>
                <a:ln w="9525" cap="flat" cmpd="sng">
                  <a:solidFill>
                    <a:srgbClr val="000000"/>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556" name="Google Shape;3556;p53"/>
                <p:cNvCxnSpPr/>
                <p:nvPr/>
              </p:nvCxnSpPr>
              <p:spPr>
                <a:xfrm>
                  <a:off x="-2933828" y="3101502"/>
                  <a:ext cx="471543" cy="0"/>
                </a:xfrm>
                <a:prstGeom prst="straightConnector1">
                  <a:avLst/>
                </a:prstGeom>
                <a:noFill/>
                <a:ln w="9525" cap="flat" cmpd="sng">
                  <a:solidFill>
                    <a:srgbClr val="3333CC"/>
                  </a:solidFill>
                  <a:prstDash val="solid"/>
                  <a:round/>
                  <a:headEnd type="none" w="med" len="med"/>
                  <a:tailEnd type="triangle" w="med" len="med"/>
                </a:ln>
              </p:spPr>
            </p:cxnSp>
            <p:sp>
              <p:nvSpPr>
                <p:cNvPr id="3557" name="Google Shape;3557;p53"/>
                <p:cNvSpPr/>
                <p:nvPr/>
              </p:nvSpPr>
              <p:spPr>
                <a:xfrm>
                  <a:off x="-3377007" y="2988777"/>
                  <a:ext cx="476861" cy="210142"/>
                </a:xfrm>
                <a:prstGeom prst="rect">
                  <a:avLst/>
                </a:prstGeom>
                <a:solidFill>
                  <a:srgbClr val="00CC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8" name="Google Shape;3558;p53"/>
                <p:cNvSpPr txBox="1"/>
                <p:nvPr/>
              </p:nvSpPr>
              <p:spPr>
                <a:xfrm>
                  <a:off x="-3430189" y="2965119"/>
                  <a:ext cx="581451" cy="2407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0111</a:t>
                  </a:r>
                  <a:endParaRPr/>
                </a:p>
              </p:txBody>
            </p:sp>
            <p:cxnSp>
              <p:nvCxnSpPr>
                <p:cNvPr id="3559" name="Google Shape;3559;p53"/>
                <p:cNvCxnSpPr/>
                <p:nvPr/>
              </p:nvCxnSpPr>
              <p:spPr>
                <a:xfrm>
                  <a:off x="-3940114" y="2802821"/>
                  <a:ext cx="724425" cy="215182"/>
                </a:xfrm>
                <a:prstGeom prst="straightConnector1">
                  <a:avLst/>
                </a:prstGeom>
                <a:noFill/>
                <a:ln w="15875" cap="flat" cmpd="sng">
                  <a:solidFill>
                    <a:srgbClr val="C00000"/>
                  </a:solidFill>
                  <a:prstDash val="solid"/>
                  <a:round/>
                  <a:headEnd type="none" w="med" len="med"/>
                  <a:tailEnd type="triangle" w="med" len="med"/>
                </a:ln>
              </p:spPr>
            </p:cxnSp>
          </p:grpSp>
          <p:grpSp>
            <p:nvGrpSpPr>
              <p:cNvPr id="3560" name="Google Shape;3560;p53"/>
              <p:cNvGrpSpPr/>
              <p:nvPr/>
            </p:nvGrpSpPr>
            <p:grpSpPr>
              <a:xfrm>
                <a:off x="2714625" y="5659438"/>
                <a:ext cx="565150" cy="293688"/>
                <a:chOff x="1871277" y="1576300"/>
                <a:chExt cx="1128371" cy="437862"/>
              </a:xfrm>
            </p:grpSpPr>
            <p:sp>
              <p:nvSpPr>
                <p:cNvPr id="3561" name="Google Shape;3561;p53"/>
                <p:cNvSpPr/>
                <p:nvPr/>
              </p:nvSpPr>
              <p:spPr>
                <a:xfrm rot="10800000" flipH="1">
                  <a:off x="1874448" y="1694641"/>
                  <a:ext cx="1125200" cy="319521"/>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62" name="Google Shape;3562;p53"/>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63" name="Google Shape;3563;p53"/>
                <p:cNvSpPr/>
                <p:nvPr/>
              </p:nvSpPr>
              <p:spPr>
                <a:xfrm rot="10800000" flipH="1">
                  <a:off x="1871277" y="1576300"/>
                  <a:ext cx="1125202" cy="319521"/>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64" name="Google Shape;3564;p53"/>
                <p:cNvSpPr/>
                <p:nvPr/>
              </p:nvSpPr>
              <p:spPr>
                <a:xfrm>
                  <a:off x="2159710" y="1673340"/>
                  <a:ext cx="548337" cy="160944"/>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65" name="Google Shape;3565;p53"/>
                <p:cNvSpPr/>
                <p:nvPr/>
              </p:nvSpPr>
              <p:spPr>
                <a:xfrm>
                  <a:off x="2102657" y="1633104"/>
                  <a:ext cx="662442" cy="11124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66" name="Google Shape;3566;p53"/>
                <p:cNvSpPr/>
                <p:nvPr/>
              </p:nvSpPr>
              <p:spPr>
                <a:xfrm>
                  <a:off x="2536889" y="1727776"/>
                  <a:ext cx="244059" cy="9704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67" name="Google Shape;3567;p53"/>
                <p:cNvSpPr/>
                <p:nvPr/>
              </p:nvSpPr>
              <p:spPr>
                <a:xfrm>
                  <a:off x="2089979" y="1730144"/>
                  <a:ext cx="240888" cy="97039"/>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68" name="Google Shape;3568;p53"/>
                <p:cNvCxnSpPr>
                  <a:endCxn id="3563" idx="2"/>
                </p:cNvCxnSpPr>
                <p:nvPr/>
              </p:nvCxnSpPr>
              <p:spPr>
                <a:xfrm rot="10800000">
                  <a:off x="1871277" y="1736061"/>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69" name="Google Shape;3569;p53"/>
                <p:cNvCxnSpPr/>
                <p:nvPr/>
              </p:nvCxnSpPr>
              <p:spPr>
                <a:xfrm rot="10800000">
                  <a:off x="2996479" y="1734878"/>
                  <a:ext cx="3169" cy="12307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sp>
            <p:nvSpPr>
              <p:cNvPr id="3570" name="Google Shape;3570;p53"/>
              <p:cNvSpPr txBox="1"/>
              <p:nvPr/>
            </p:nvSpPr>
            <p:spPr>
              <a:xfrm>
                <a:off x="3068638" y="5862638"/>
                <a:ext cx="261937"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3571" name="Google Shape;3571;p53"/>
              <p:cNvSpPr/>
              <p:nvPr/>
            </p:nvSpPr>
            <p:spPr>
              <a:xfrm>
                <a:off x="2493963" y="5668963"/>
                <a:ext cx="982662" cy="233362"/>
              </a:xfrm>
              <a:custGeom>
                <a:avLst/>
                <a:gdLst/>
                <a:ahLst/>
                <a:cxnLst/>
                <a:rect l="l" t="t" r="r" b="b"/>
                <a:pathLst>
                  <a:path w="554" h="167" extrusionOk="0">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3572" name="Google Shape;3572;p53"/>
            <p:cNvSpPr txBox="1"/>
            <p:nvPr/>
          </p:nvSpPr>
          <p:spPr>
            <a:xfrm>
              <a:off x="1372488" y="5470630"/>
              <a:ext cx="1992313"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values in arriving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 header</a:t>
              </a:r>
              <a:endParaRPr sz="1800" b="0" i="0" u="none" strike="noStrike" cap="none">
                <a:solidFill>
                  <a:srgbClr val="000000"/>
                </a:solidFill>
                <a:latin typeface="Arial"/>
                <a:ea typeface="Arial"/>
                <a:cs typeface="Arial"/>
                <a:sym typeface="Arial"/>
              </a:endParaRPr>
            </a:p>
          </p:txBody>
        </p:sp>
      </p:grpSp>
      <p:sp>
        <p:nvSpPr>
          <p:cNvPr id="3573" name="Google Shape;3573;p53"/>
          <p:cNvSpPr txBox="1">
            <a:spLocks noGrp="1"/>
          </p:cNvSpPr>
          <p:nvPr>
            <p:ph type="title"/>
          </p:nvPr>
        </p:nvSpPr>
        <p:spPr>
          <a:xfrm>
            <a:off x="838199" y="279543"/>
            <a:ext cx="10847119"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99"/>
              </a:buClr>
              <a:buSzPts val="4800"/>
              <a:buFont typeface="Calibri"/>
              <a:buNone/>
            </a:pPr>
            <a:r>
              <a:rPr lang="en-US" sz="4800" b="0">
                <a:solidFill>
                  <a:srgbClr val="000099"/>
                </a:solidFill>
                <a:latin typeface="Calibri"/>
                <a:ea typeface="Calibri"/>
                <a:cs typeface="Calibri"/>
                <a:sym typeface="Calibri"/>
              </a:rPr>
              <a:t>Generalized forwarding: match plus action</a:t>
            </a:r>
            <a:endParaRPr/>
          </a:p>
        </p:txBody>
      </p:sp>
      <p:sp>
        <p:nvSpPr>
          <p:cNvPr id="3574" name="Google Shape;3574;p53"/>
          <p:cNvSpPr txBox="1"/>
          <p:nvPr/>
        </p:nvSpPr>
        <p:spPr>
          <a:xfrm>
            <a:off x="847174" y="1217384"/>
            <a:ext cx="1125965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1" u="none" strike="noStrike" cap="none">
                <a:solidFill>
                  <a:srgbClr val="000000"/>
                </a:solidFill>
                <a:latin typeface="Calibri"/>
                <a:ea typeface="Calibri"/>
                <a:cs typeface="Calibri"/>
                <a:sym typeface="Calibri"/>
              </a:rPr>
              <a:t>Review:  </a:t>
            </a:r>
            <a:r>
              <a:rPr lang="en-US" sz="2800" b="0" i="0" u="none" strike="noStrike" cap="none">
                <a:solidFill>
                  <a:srgbClr val="000000"/>
                </a:solidFill>
                <a:latin typeface="Calibri"/>
                <a:ea typeface="Calibri"/>
                <a:cs typeface="Calibri"/>
                <a:sym typeface="Calibri"/>
              </a:rPr>
              <a:t>each router contains a </a:t>
            </a:r>
            <a:r>
              <a:rPr lang="en-US" sz="2800" b="0" i="0" u="none" strike="noStrike" cap="none">
                <a:solidFill>
                  <a:srgbClr val="CC0000"/>
                </a:solidFill>
                <a:latin typeface="Calibri"/>
                <a:ea typeface="Calibri"/>
                <a:cs typeface="Calibri"/>
                <a:sym typeface="Calibri"/>
              </a:rPr>
              <a:t>forwarding table </a:t>
            </a:r>
            <a:endParaRPr sz="2800" b="0" i="0" u="none" strike="noStrike" cap="none">
              <a:solidFill>
                <a:srgbClr val="000000"/>
              </a:solidFill>
              <a:latin typeface="Calibri"/>
              <a:ea typeface="Calibri"/>
              <a:cs typeface="Calibri"/>
              <a:sym typeface="Calibri"/>
            </a:endParaRPr>
          </a:p>
          <a:p>
            <a:pPr marL="457200" marR="0" lvl="0" indent="-285750" algn="l" rtl="0">
              <a:lnSpc>
                <a:spcPct val="100000"/>
              </a:lnSpc>
              <a:spcBef>
                <a:spcPts val="0"/>
              </a:spcBef>
              <a:spcAft>
                <a:spcPts val="0"/>
              </a:spcAft>
              <a:buClr>
                <a:srgbClr val="0013A3"/>
              </a:buClr>
              <a:buSzPts val="2800"/>
              <a:buFont typeface="Noto Sans Symbols"/>
              <a:buChar char="▪"/>
            </a:pPr>
            <a:r>
              <a:rPr lang="en-US" sz="2800" b="0" i="0" u="none" strike="noStrike" cap="none">
                <a:solidFill>
                  <a:srgbClr val="CC0000"/>
                </a:solidFill>
                <a:latin typeface="Calibri"/>
                <a:ea typeface="Calibri"/>
                <a:cs typeface="Calibri"/>
                <a:sym typeface="Calibri"/>
              </a:rPr>
              <a:t>“match plus action” </a:t>
            </a:r>
            <a:r>
              <a:rPr lang="en-US" sz="2800" b="0" i="0" u="none" strike="noStrike" cap="none">
                <a:solidFill>
                  <a:srgbClr val="000000"/>
                </a:solidFill>
                <a:latin typeface="Calibri"/>
                <a:ea typeface="Calibri"/>
                <a:cs typeface="Calibri"/>
                <a:sym typeface="Calibri"/>
              </a:rPr>
              <a:t>abstraction: match bits in arriving packet, take action</a:t>
            </a:r>
            <a:endParaRPr/>
          </a:p>
        </p:txBody>
      </p:sp>
      <p:grpSp>
        <p:nvGrpSpPr>
          <p:cNvPr id="3575" name="Google Shape;3575;p53"/>
          <p:cNvGrpSpPr/>
          <p:nvPr/>
        </p:nvGrpSpPr>
        <p:grpSpPr>
          <a:xfrm>
            <a:off x="3590654" y="4136605"/>
            <a:ext cx="5200654" cy="2273665"/>
            <a:chOff x="3590654" y="4136605"/>
            <a:chExt cx="5200654" cy="2273665"/>
          </a:xfrm>
        </p:grpSpPr>
        <p:grpSp>
          <p:nvGrpSpPr>
            <p:cNvPr id="3576" name="Google Shape;3576;p53"/>
            <p:cNvGrpSpPr/>
            <p:nvPr/>
          </p:nvGrpSpPr>
          <p:grpSpPr>
            <a:xfrm>
              <a:off x="3590654" y="4136605"/>
              <a:ext cx="1298579" cy="1913670"/>
              <a:chOff x="3590654" y="4136605"/>
              <a:chExt cx="1298579" cy="1913670"/>
            </a:xfrm>
          </p:grpSpPr>
          <p:sp>
            <p:nvSpPr>
              <p:cNvPr id="3577" name="Google Shape;3577;p53"/>
              <p:cNvSpPr/>
              <p:nvPr/>
            </p:nvSpPr>
            <p:spPr>
              <a:xfrm>
                <a:off x="3608120" y="5291450"/>
                <a:ext cx="1281113" cy="758825"/>
              </a:xfrm>
              <a:custGeom>
                <a:avLst/>
                <a:gdLst/>
                <a:ahLst/>
                <a:cxnLst/>
                <a:rect l="l" t="t" r="r" b="b"/>
                <a:pathLst>
                  <a:path w="1280499" h="759828" extrusionOk="0">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rgbClr val="F2F2F2"/>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78" name="Google Shape;3578;p53"/>
              <p:cNvSpPr/>
              <p:nvPr/>
            </p:nvSpPr>
            <p:spPr>
              <a:xfrm rot="10800000">
                <a:off x="3610169" y="4392826"/>
                <a:ext cx="1027113" cy="447284"/>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3579" name="Google Shape;3579;p53"/>
              <p:cNvGrpSpPr/>
              <p:nvPr/>
            </p:nvGrpSpPr>
            <p:grpSpPr>
              <a:xfrm>
                <a:off x="3590654" y="5050151"/>
                <a:ext cx="1035050" cy="360363"/>
                <a:chOff x="4129067" y="3606966"/>
                <a:chExt cx="567968" cy="338045"/>
              </a:xfrm>
            </p:grpSpPr>
            <p:sp>
              <p:nvSpPr>
                <p:cNvPr id="3580" name="Google Shape;3580;p53"/>
                <p:cNvSpPr/>
                <p:nvPr/>
              </p:nvSpPr>
              <p:spPr>
                <a:xfrm>
                  <a:off x="4130589" y="3720144"/>
                  <a:ext cx="566445" cy="224867"/>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81" name="Google Shape;3581;p53"/>
                <p:cNvSpPr/>
                <p:nvPr/>
              </p:nvSpPr>
              <p:spPr>
                <a:xfrm>
                  <a:off x="4129067" y="3720144"/>
                  <a:ext cx="567968" cy="111689"/>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82" name="Google Shape;3582;p53"/>
                <p:cNvSpPr/>
                <p:nvPr/>
              </p:nvSpPr>
              <p:spPr>
                <a:xfrm>
                  <a:off x="4129067" y="3606966"/>
                  <a:ext cx="567968" cy="224867"/>
                </a:xfrm>
                <a:prstGeom prst="ellipse">
                  <a:avLst/>
                </a:prstGeom>
                <a:solidFill>
                  <a:srgbClr val="8383E0">
                    <a:alpha val="6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583" name="Google Shape;3583;p53"/>
                <p:cNvCxnSpPr/>
                <p:nvPr/>
              </p:nvCxnSpPr>
              <p:spPr>
                <a:xfrm>
                  <a:off x="4697035" y="3720144"/>
                  <a:ext cx="0" cy="111689"/>
                </a:xfrm>
                <a:prstGeom prst="straightConnector1">
                  <a:avLst/>
                </a:prstGeom>
                <a:noFill/>
                <a:ln w="9525" cap="flat" cmpd="sng">
                  <a:solidFill>
                    <a:srgbClr val="000000"/>
                  </a:solidFill>
                  <a:prstDash val="solid"/>
                  <a:round/>
                  <a:headEnd type="none" w="sm" len="sm"/>
                  <a:tailEnd type="none" w="sm" len="sm"/>
                </a:ln>
              </p:spPr>
            </p:cxnSp>
            <p:cxnSp>
              <p:nvCxnSpPr>
                <p:cNvPr id="3584" name="Google Shape;3584;p53"/>
                <p:cNvCxnSpPr/>
                <p:nvPr/>
              </p:nvCxnSpPr>
              <p:spPr>
                <a:xfrm>
                  <a:off x="4129067" y="3720144"/>
                  <a:ext cx="0" cy="111689"/>
                </a:xfrm>
                <a:prstGeom prst="straightConnector1">
                  <a:avLst/>
                </a:prstGeom>
                <a:noFill/>
                <a:ln w="9525" cap="flat" cmpd="sng">
                  <a:solidFill>
                    <a:srgbClr val="000000"/>
                  </a:solidFill>
                  <a:prstDash val="solid"/>
                  <a:round/>
                  <a:headEnd type="none" w="sm" len="sm"/>
                  <a:tailEnd type="none" w="sm" len="sm"/>
                </a:ln>
              </p:spPr>
            </p:cxnSp>
          </p:grpSp>
          <p:sp>
            <p:nvSpPr>
              <p:cNvPr id="3585" name="Google Shape;3585;p53"/>
              <p:cNvSpPr/>
              <p:nvPr/>
            </p:nvSpPr>
            <p:spPr>
              <a:xfrm>
                <a:off x="3592076" y="4851683"/>
                <a:ext cx="1028700" cy="336579"/>
              </a:xfrm>
              <a:prstGeom prst="rect">
                <a:avLst/>
              </a:prstGeom>
              <a:gradFill>
                <a:gsLst>
                  <a:gs pos="0">
                    <a:srgbClr val="ACACEA"/>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586" name="Google Shape;3586;p53"/>
              <p:cNvCxnSpPr/>
              <p:nvPr/>
            </p:nvCxnSpPr>
            <p:spPr>
              <a:xfrm>
                <a:off x="3609708" y="5243825"/>
                <a:ext cx="0" cy="0"/>
              </a:xfrm>
              <a:prstGeom prst="straightConnector1">
                <a:avLst/>
              </a:prstGeom>
              <a:noFill/>
              <a:ln w="9525" cap="flat" cmpd="sng">
                <a:solidFill>
                  <a:srgbClr val="000000"/>
                </a:solidFill>
                <a:prstDash val="dash"/>
                <a:round/>
                <a:headEnd type="none" w="sm" len="sm"/>
                <a:tailEnd type="none" w="sm" len="sm"/>
              </a:ln>
            </p:spPr>
          </p:cxnSp>
          <p:cxnSp>
            <p:nvCxnSpPr>
              <p:cNvPr id="3587" name="Google Shape;3587;p53"/>
              <p:cNvCxnSpPr/>
              <p:nvPr/>
            </p:nvCxnSpPr>
            <p:spPr>
              <a:xfrm>
                <a:off x="4625708" y="4396154"/>
                <a:ext cx="0" cy="806396"/>
              </a:xfrm>
              <a:prstGeom prst="straightConnector1">
                <a:avLst/>
              </a:prstGeom>
              <a:noFill/>
              <a:ln w="9525" cap="flat" cmpd="sng">
                <a:solidFill>
                  <a:srgbClr val="000000"/>
                </a:solidFill>
                <a:prstDash val="dash"/>
                <a:round/>
                <a:headEnd type="none" w="sm" len="sm"/>
                <a:tailEnd type="none" w="sm" len="sm"/>
              </a:ln>
            </p:spPr>
          </p:cxnSp>
          <p:grpSp>
            <p:nvGrpSpPr>
              <p:cNvPr id="3588" name="Google Shape;3588;p53"/>
              <p:cNvGrpSpPr/>
              <p:nvPr/>
            </p:nvGrpSpPr>
            <p:grpSpPr>
              <a:xfrm>
                <a:off x="3609241" y="4136605"/>
                <a:ext cx="1019775" cy="398462"/>
                <a:chOff x="2183302" y="1574638"/>
                <a:chExt cx="1199996" cy="429505"/>
              </a:xfrm>
            </p:grpSpPr>
            <p:sp>
              <p:nvSpPr>
                <p:cNvPr id="3589" name="Google Shape;3589;p53"/>
                <p:cNvSpPr/>
                <p:nvPr/>
              </p:nvSpPr>
              <p:spPr>
                <a:xfrm rot="10800000" flipH="1">
                  <a:off x="2185125" y="1689286"/>
                  <a:ext cx="1196349" cy="314857"/>
                </a:xfrm>
                <a:prstGeom prst="ellipse">
                  <a:avLst/>
                </a:prstGeom>
                <a:gradFill>
                  <a:gsLst>
                    <a:gs pos="0">
                      <a:srgbClr val="262699"/>
                    </a:gs>
                    <a:gs pos="31000">
                      <a:srgbClr val="8383E0"/>
                    </a:gs>
                    <a:gs pos="100000">
                      <a:srgbClr val="D5D5F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90" name="Google Shape;3590;p53"/>
                <p:cNvSpPr/>
                <p:nvPr/>
              </p:nvSpPr>
              <p:spPr>
                <a:xfrm>
                  <a:off x="2183302" y="1735489"/>
                  <a:ext cx="1198172" cy="112938"/>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91" name="Google Shape;3591;p53"/>
                <p:cNvSpPr/>
                <p:nvPr/>
              </p:nvSpPr>
              <p:spPr>
                <a:xfrm rot="10800000" flipH="1">
                  <a:off x="2183302" y="1574638"/>
                  <a:ext cx="1196349" cy="31485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92" name="Google Shape;3592;p53"/>
                <p:cNvSpPr/>
                <p:nvPr/>
              </p:nvSpPr>
              <p:spPr>
                <a:xfrm>
                  <a:off x="2489684" y="1670464"/>
                  <a:ext cx="581761" cy="157429"/>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93" name="Google Shape;3593;p53"/>
                <p:cNvSpPr/>
                <p:nvPr/>
              </p:nvSpPr>
              <p:spPr>
                <a:xfrm>
                  <a:off x="2429501" y="1629396"/>
                  <a:ext cx="703949" cy="11122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94" name="Google Shape;3594;p53"/>
                <p:cNvSpPr/>
                <p:nvPr/>
              </p:nvSpPr>
              <p:spPr>
                <a:xfrm>
                  <a:off x="2892722" y="1723510"/>
                  <a:ext cx="257143" cy="95826"/>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95" name="Google Shape;3595;p53"/>
                <p:cNvSpPr/>
                <p:nvPr/>
              </p:nvSpPr>
              <p:spPr>
                <a:xfrm>
                  <a:off x="2416736" y="1725222"/>
                  <a:ext cx="255318" cy="94114"/>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96" name="Google Shape;3596;p53"/>
                <p:cNvCxnSpPr>
                  <a:endCxn id="3591" idx="2"/>
                </p:cNvCxnSpPr>
                <p:nvPr/>
              </p:nvCxnSpPr>
              <p:spPr>
                <a:xfrm rot="10800000">
                  <a:off x="2183302" y="1732067"/>
                  <a:ext cx="1800" cy="1215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97" name="Google Shape;3597;p53"/>
                <p:cNvCxnSpPr/>
                <p:nvPr/>
              </p:nvCxnSpPr>
              <p:spPr>
                <a:xfrm rot="10800000">
                  <a:off x="3381474" y="1728644"/>
                  <a:ext cx="1824" cy="121493"/>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cxnSp>
            <p:nvCxnSpPr>
              <p:cNvPr id="3598" name="Google Shape;3598;p53"/>
              <p:cNvCxnSpPr/>
              <p:nvPr/>
            </p:nvCxnSpPr>
            <p:spPr>
              <a:xfrm>
                <a:off x="3607035" y="4388133"/>
                <a:ext cx="0" cy="806396"/>
              </a:xfrm>
              <a:prstGeom prst="straightConnector1">
                <a:avLst/>
              </a:prstGeom>
              <a:noFill/>
              <a:ln w="9525" cap="flat" cmpd="sng">
                <a:solidFill>
                  <a:srgbClr val="000000"/>
                </a:solidFill>
                <a:prstDash val="dash"/>
                <a:round/>
                <a:headEnd type="none" w="sm" len="sm"/>
                <a:tailEnd type="none" w="sm" len="sm"/>
              </a:ln>
            </p:spPr>
          </p:cxnSp>
        </p:grpSp>
        <p:grpSp>
          <p:nvGrpSpPr>
            <p:cNvPr id="3599" name="Google Shape;3599;p53"/>
            <p:cNvGrpSpPr/>
            <p:nvPr/>
          </p:nvGrpSpPr>
          <p:grpSpPr>
            <a:xfrm>
              <a:off x="5292458" y="4247491"/>
              <a:ext cx="573087" cy="2162779"/>
              <a:chOff x="5292458" y="4247491"/>
              <a:chExt cx="573087" cy="2162779"/>
            </a:xfrm>
          </p:grpSpPr>
          <p:sp>
            <p:nvSpPr>
              <p:cNvPr id="3600" name="Google Shape;3600;p53"/>
              <p:cNvSpPr/>
              <p:nvPr/>
            </p:nvSpPr>
            <p:spPr>
              <a:xfrm>
                <a:off x="5292458" y="5394637"/>
                <a:ext cx="573087" cy="1015633"/>
              </a:xfrm>
              <a:custGeom>
                <a:avLst/>
                <a:gdLst/>
                <a:ahLst/>
                <a:cxnLst/>
                <a:rect l="l" t="t" r="r" b="b"/>
                <a:pathLst>
                  <a:path w="574100" h="1014877" extrusionOk="0">
                    <a:moveTo>
                      <a:pt x="323648" y="1001558"/>
                    </a:moveTo>
                    <a:cubicBezTo>
                      <a:pt x="144359" y="448953"/>
                      <a:pt x="295574" y="908506"/>
                      <a:pt x="0" y="4757"/>
                    </a:cubicBezTo>
                    <a:cubicBezTo>
                      <a:pt x="166537" y="861"/>
                      <a:pt x="336246" y="3896"/>
                      <a:pt x="502783" y="0"/>
                    </a:cubicBezTo>
                    <a:cubicBezTo>
                      <a:pt x="555943" y="995541"/>
                      <a:pt x="537473" y="350120"/>
                      <a:pt x="574100" y="1014877"/>
                    </a:cubicBezTo>
                    <a:cubicBezTo>
                      <a:pt x="492318" y="996974"/>
                      <a:pt x="472137" y="977884"/>
                      <a:pt x="323648" y="1001558"/>
                    </a:cubicBezTo>
                    <a:close/>
                  </a:path>
                </a:pathLst>
              </a:custGeom>
              <a:gradFill>
                <a:gsLst>
                  <a:gs pos="0">
                    <a:srgbClr val="F2F2F2">
                      <a:alpha val="54901"/>
                    </a:srgbClr>
                  </a:gs>
                  <a:gs pos="100000">
                    <a:srgbClr val="BFBFB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01" name="Google Shape;3601;p53"/>
              <p:cNvSpPr/>
              <p:nvPr/>
            </p:nvSpPr>
            <p:spPr>
              <a:xfrm rot="10800000">
                <a:off x="5300268" y="4416668"/>
                <a:ext cx="498084" cy="353991"/>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02" name="Google Shape;3602;p53"/>
              <p:cNvCxnSpPr>
                <a:stCxn id="3603" idx="3"/>
              </p:cNvCxnSpPr>
              <p:nvPr/>
            </p:nvCxnSpPr>
            <p:spPr>
              <a:xfrm>
                <a:off x="5798598" y="4376078"/>
                <a:ext cx="11400" cy="969300"/>
              </a:xfrm>
              <a:prstGeom prst="straightConnector1">
                <a:avLst/>
              </a:prstGeom>
              <a:noFill/>
              <a:ln w="9525" cap="flat" cmpd="sng">
                <a:solidFill>
                  <a:srgbClr val="000000"/>
                </a:solidFill>
                <a:prstDash val="dash"/>
                <a:round/>
                <a:headEnd type="none" w="sm" len="sm"/>
                <a:tailEnd type="none" w="sm" len="sm"/>
              </a:ln>
            </p:spPr>
          </p:cxnSp>
          <p:grpSp>
            <p:nvGrpSpPr>
              <p:cNvPr id="3604" name="Google Shape;3604;p53"/>
              <p:cNvGrpSpPr/>
              <p:nvPr/>
            </p:nvGrpSpPr>
            <p:grpSpPr>
              <a:xfrm>
                <a:off x="5301983" y="5267638"/>
                <a:ext cx="508000" cy="225425"/>
                <a:chOff x="4128204" y="3600527"/>
                <a:chExt cx="568606" cy="344310"/>
              </a:xfrm>
            </p:grpSpPr>
            <p:sp>
              <p:nvSpPr>
                <p:cNvPr id="3605" name="Google Shape;3605;p53"/>
                <p:cNvSpPr/>
                <p:nvPr/>
              </p:nvSpPr>
              <p:spPr>
                <a:xfrm>
                  <a:off x="4128204" y="3719337"/>
                  <a:ext cx="568606" cy="22550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06" name="Google Shape;3606;p53"/>
                <p:cNvSpPr/>
                <p:nvPr/>
              </p:nvSpPr>
              <p:spPr>
                <a:xfrm>
                  <a:off x="4128204" y="3719337"/>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07" name="Google Shape;3607;p53"/>
                <p:cNvSpPr/>
                <p:nvPr/>
              </p:nvSpPr>
              <p:spPr>
                <a:xfrm>
                  <a:off x="4128204" y="3600527"/>
                  <a:ext cx="568606" cy="230348"/>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08" name="Google Shape;3608;p53"/>
                <p:cNvCxnSpPr/>
                <p:nvPr/>
              </p:nvCxnSpPr>
              <p:spPr>
                <a:xfrm>
                  <a:off x="4696810" y="3719337"/>
                  <a:ext cx="0" cy="111537"/>
                </a:xfrm>
                <a:prstGeom prst="straightConnector1">
                  <a:avLst/>
                </a:prstGeom>
                <a:noFill/>
                <a:ln w="9525" cap="flat" cmpd="sng">
                  <a:solidFill>
                    <a:srgbClr val="000000"/>
                  </a:solidFill>
                  <a:prstDash val="solid"/>
                  <a:round/>
                  <a:headEnd type="none" w="sm" len="sm"/>
                  <a:tailEnd type="none" w="sm" len="sm"/>
                </a:ln>
              </p:spPr>
            </p:cxnSp>
            <p:cxnSp>
              <p:nvCxnSpPr>
                <p:cNvPr id="3609" name="Google Shape;3609;p53"/>
                <p:cNvCxnSpPr/>
                <p:nvPr/>
              </p:nvCxnSpPr>
              <p:spPr>
                <a:xfrm>
                  <a:off x="4128204" y="3719337"/>
                  <a:ext cx="0" cy="111537"/>
                </a:xfrm>
                <a:prstGeom prst="straightConnector1">
                  <a:avLst/>
                </a:prstGeom>
                <a:noFill/>
                <a:ln w="9525" cap="flat" cmpd="sng">
                  <a:solidFill>
                    <a:srgbClr val="000000"/>
                  </a:solidFill>
                  <a:prstDash val="solid"/>
                  <a:round/>
                  <a:headEnd type="none" w="sm" len="sm"/>
                  <a:tailEnd type="none" w="sm" len="sm"/>
                </a:ln>
              </p:spPr>
            </p:cxnSp>
          </p:grpSp>
          <p:sp>
            <p:nvSpPr>
              <p:cNvPr id="3610" name="Google Shape;3610;p53"/>
              <p:cNvSpPr/>
              <p:nvPr/>
            </p:nvSpPr>
            <p:spPr>
              <a:xfrm>
                <a:off x="5303570" y="4851684"/>
                <a:ext cx="496888" cy="496916"/>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11" name="Google Shape;3611;p53"/>
              <p:cNvCxnSpPr>
                <a:stCxn id="3612" idx="2"/>
              </p:cNvCxnSpPr>
              <p:nvPr/>
            </p:nvCxnSpPr>
            <p:spPr>
              <a:xfrm flipH="1">
                <a:off x="5297160" y="4407035"/>
                <a:ext cx="4800" cy="1032000"/>
              </a:xfrm>
              <a:prstGeom prst="straightConnector1">
                <a:avLst/>
              </a:prstGeom>
              <a:noFill/>
              <a:ln w="9525" cap="flat" cmpd="sng">
                <a:solidFill>
                  <a:srgbClr val="000000"/>
                </a:solidFill>
                <a:prstDash val="dash"/>
                <a:round/>
                <a:headEnd type="none" w="sm" len="sm"/>
                <a:tailEnd type="none" w="sm" len="sm"/>
              </a:ln>
            </p:spPr>
          </p:cxnSp>
          <p:grpSp>
            <p:nvGrpSpPr>
              <p:cNvPr id="3613" name="Google Shape;3613;p53"/>
              <p:cNvGrpSpPr/>
              <p:nvPr/>
            </p:nvGrpSpPr>
            <p:grpSpPr>
              <a:xfrm>
                <a:off x="5300389" y="4247491"/>
                <a:ext cx="498209" cy="247651"/>
                <a:chOff x="2184877" y="1564501"/>
                <a:chExt cx="1198749" cy="439187"/>
              </a:xfrm>
            </p:grpSpPr>
            <p:sp>
              <p:nvSpPr>
                <p:cNvPr id="3612" name="Google Shape;3612;p53"/>
                <p:cNvSpPr/>
                <p:nvPr/>
              </p:nvSpPr>
              <p:spPr>
                <a:xfrm rot="10800000" flipH="1">
                  <a:off x="2188659" y="1691189"/>
                  <a:ext cx="1194966" cy="3124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03" name="Google Shape;3603;p53"/>
                <p:cNvSpPr/>
                <p:nvPr/>
              </p:nvSpPr>
              <p:spPr>
                <a:xfrm>
                  <a:off x="2184877" y="1736233"/>
                  <a:ext cx="1198749"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14" name="Google Shape;3614;p53"/>
                <p:cNvSpPr/>
                <p:nvPr/>
              </p:nvSpPr>
              <p:spPr>
                <a:xfrm rot="10800000" flipH="1">
                  <a:off x="2184877" y="1564501"/>
                  <a:ext cx="1194966" cy="31249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15" name="Google Shape;3615;p53"/>
                <p:cNvSpPr/>
                <p:nvPr/>
              </p:nvSpPr>
              <p:spPr>
                <a:xfrm>
                  <a:off x="2491182" y="1671482"/>
                  <a:ext cx="582357" cy="1548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16" name="Google Shape;3616;p53"/>
                <p:cNvSpPr/>
                <p:nvPr/>
              </p:nvSpPr>
              <p:spPr>
                <a:xfrm>
                  <a:off x="2430678" y="1629252"/>
                  <a:ext cx="703366" cy="10979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17" name="Google Shape;3617;p53"/>
                <p:cNvSpPr/>
                <p:nvPr/>
              </p:nvSpPr>
              <p:spPr>
                <a:xfrm>
                  <a:off x="2892025" y="1722158"/>
                  <a:ext cx="260925"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18" name="Google Shape;3618;p53"/>
                <p:cNvSpPr/>
                <p:nvPr/>
              </p:nvSpPr>
              <p:spPr>
                <a:xfrm>
                  <a:off x="2419332" y="1724972"/>
                  <a:ext cx="253364"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619" name="Google Shape;3619;p53"/>
                <p:cNvCxnSpPr>
                  <a:endCxn id="3614" idx="2"/>
                </p:cNvCxnSpPr>
                <p:nvPr/>
              </p:nvCxnSpPr>
              <p:spPr>
                <a:xfrm rot="10800000">
                  <a:off x="2184877" y="1720750"/>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620" name="Google Shape;3620;p53"/>
                <p:cNvCxnSpPr/>
                <p:nvPr/>
              </p:nvCxnSpPr>
              <p:spPr>
                <a:xfrm rot="10800000">
                  <a:off x="3379842" y="1727788"/>
                  <a:ext cx="3783" cy="121057"/>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3621" name="Google Shape;3621;p53"/>
            <p:cNvGrpSpPr/>
            <p:nvPr/>
          </p:nvGrpSpPr>
          <p:grpSpPr>
            <a:xfrm>
              <a:off x="6071920" y="4247489"/>
              <a:ext cx="520700" cy="1626575"/>
              <a:chOff x="6071920" y="4247489"/>
              <a:chExt cx="520700" cy="1626575"/>
            </a:xfrm>
          </p:grpSpPr>
          <p:sp>
            <p:nvSpPr>
              <p:cNvPr id="3622" name="Google Shape;3622;p53"/>
              <p:cNvSpPr/>
              <p:nvPr/>
            </p:nvSpPr>
            <p:spPr>
              <a:xfrm>
                <a:off x="6071920" y="5431150"/>
                <a:ext cx="514350" cy="442914"/>
              </a:xfrm>
              <a:custGeom>
                <a:avLst/>
                <a:gdLst/>
                <a:ahLst/>
                <a:cxnLst/>
                <a:rect l="l" t="t" r="r" b="b"/>
                <a:pathLst>
                  <a:path w="514180" h="443525" extrusionOk="0">
                    <a:moveTo>
                      <a:pt x="110303" y="443525"/>
                    </a:moveTo>
                    <a:cubicBezTo>
                      <a:pt x="70106" y="235553"/>
                      <a:pt x="112501" y="273531"/>
                      <a:pt x="0" y="0"/>
                    </a:cubicBezTo>
                    <a:lnTo>
                      <a:pt x="514180" y="10891"/>
                    </a:lnTo>
                    <a:cubicBezTo>
                      <a:pt x="417353" y="348331"/>
                      <a:pt x="456724" y="233015"/>
                      <a:pt x="448695" y="424553"/>
                    </a:cubicBezTo>
                    <a:cubicBezTo>
                      <a:pt x="373684" y="393884"/>
                      <a:pt x="178402" y="416624"/>
                      <a:pt x="110303" y="443525"/>
                    </a:cubicBezTo>
                    <a:close/>
                  </a:path>
                </a:pathLst>
              </a:custGeom>
              <a:gradFill>
                <a:gsLst>
                  <a:gs pos="0">
                    <a:srgbClr val="F2F2F2">
                      <a:alpha val="54901"/>
                    </a:srgbClr>
                  </a:gs>
                  <a:gs pos="100000">
                    <a:srgbClr val="BFBFB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23" name="Google Shape;3623;p53"/>
              <p:cNvSpPr/>
              <p:nvPr/>
            </p:nvSpPr>
            <p:spPr>
              <a:xfrm rot="10800000">
                <a:off x="6074112" y="4416669"/>
                <a:ext cx="498084" cy="364440"/>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24" name="Google Shape;3624;p53"/>
              <p:cNvCxnSpPr>
                <a:stCxn id="3625" idx="6"/>
              </p:cNvCxnSpPr>
              <p:nvPr/>
            </p:nvCxnSpPr>
            <p:spPr>
              <a:xfrm>
                <a:off x="6572320" y="4407033"/>
                <a:ext cx="15900" cy="943200"/>
              </a:xfrm>
              <a:prstGeom prst="straightConnector1">
                <a:avLst/>
              </a:prstGeom>
              <a:noFill/>
              <a:ln w="9525" cap="flat" cmpd="sng">
                <a:solidFill>
                  <a:srgbClr val="000000"/>
                </a:solidFill>
                <a:prstDash val="dash"/>
                <a:round/>
                <a:headEnd type="none" w="sm" len="sm"/>
                <a:tailEnd type="none" w="sm" len="sm"/>
              </a:ln>
            </p:spPr>
          </p:cxnSp>
          <p:grpSp>
            <p:nvGrpSpPr>
              <p:cNvPr id="3626" name="Google Shape;3626;p53"/>
              <p:cNvGrpSpPr/>
              <p:nvPr/>
            </p:nvGrpSpPr>
            <p:grpSpPr>
              <a:xfrm>
                <a:off x="6084620" y="5272400"/>
                <a:ext cx="508000" cy="225425"/>
                <a:chOff x="4128204" y="3600524"/>
                <a:chExt cx="568606" cy="344310"/>
              </a:xfrm>
            </p:grpSpPr>
            <p:sp>
              <p:nvSpPr>
                <p:cNvPr id="3627" name="Google Shape;3627;p53"/>
                <p:cNvSpPr/>
                <p:nvPr/>
              </p:nvSpPr>
              <p:spPr>
                <a:xfrm>
                  <a:off x="4128204" y="3719336"/>
                  <a:ext cx="568606" cy="225498"/>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28" name="Google Shape;3628;p53"/>
                <p:cNvSpPr/>
                <p:nvPr/>
              </p:nvSpPr>
              <p:spPr>
                <a:xfrm>
                  <a:off x="4128204" y="3719336"/>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29" name="Google Shape;3629;p53"/>
                <p:cNvSpPr/>
                <p:nvPr/>
              </p:nvSpPr>
              <p:spPr>
                <a:xfrm>
                  <a:off x="4128204" y="3600524"/>
                  <a:ext cx="568606" cy="230349"/>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30" name="Google Shape;3630;p53"/>
                <p:cNvCxnSpPr/>
                <p:nvPr/>
              </p:nvCxnSpPr>
              <p:spPr>
                <a:xfrm>
                  <a:off x="4696810" y="3719336"/>
                  <a:ext cx="0" cy="111537"/>
                </a:xfrm>
                <a:prstGeom prst="straightConnector1">
                  <a:avLst/>
                </a:prstGeom>
                <a:noFill/>
                <a:ln w="9525" cap="flat" cmpd="sng">
                  <a:solidFill>
                    <a:srgbClr val="000000"/>
                  </a:solidFill>
                  <a:prstDash val="solid"/>
                  <a:round/>
                  <a:headEnd type="none" w="sm" len="sm"/>
                  <a:tailEnd type="none" w="sm" len="sm"/>
                </a:ln>
              </p:spPr>
            </p:cxnSp>
            <p:cxnSp>
              <p:nvCxnSpPr>
                <p:cNvPr id="3631" name="Google Shape;3631;p53"/>
                <p:cNvCxnSpPr/>
                <p:nvPr/>
              </p:nvCxnSpPr>
              <p:spPr>
                <a:xfrm>
                  <a:off x="4128204" y="3719336"/>
                  <a:ext cx="0" cy="111537"/>
                </a:xfrm>
                <a:prstGeom prst="straightConnector1">
                  <a:avLst/>
                </a:prstGeom>
                <a:noFill/>
                <a:ln w="9525" cap="flat" cmpd="sng">
                  <a:solidFill>
                    <a:srgbClr val="000000"/>
                  </a:solidFill>
                  <a:prstDash val="solid"/>
                  <a:round/>
                  <a:headEnd type="none" w="sm" len="sm"/>
                  <a:tailEnd type="none" w="sm" len="sm"/>
                </a:ln>
              </p:spPr>
            </p:cxnSp>
          </p:grpSp>
          <p:sp>
            <p:nvSpPr>
              <p:cNvPr id="3632" name="Google Shape;3632;p53"/>
              <p:cNvSpPr/>
              <p:nvPr/>
            </p:nvSpPr>
            <p:spPr>
              <a:xfrm>
                <a:off x="6086208" y="4886407"/>
                <a:ext cx="496887" cy="466955"/>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33" name="Google Shape;3633;p53"/>
              <p:cNvCxnSpPr>
                <a:stCxn id="3634" idx="1"/>
              </p:cNvCxnSpPr>
              <p:nvPr/>
            </p:nvCxnSpPr>
            <p:spPr>
              <a:xfrm>
                <a:off x="6074234" y="4376077"/>
                <a:ext cx="1200" cy="1067700"/>
              </a:xfrm>
              <a:prstGeom prst="straightConnector1">
                <a:avLst/>
              </a:prstGeom>
              <a:noFill/>
              <a:ln w="9525" cap="flat" cmpd="sng">
                <a:solidFill>
                  <a:srgbClr val="000000"/>
                </a:solidFill>
                <a:prstDash val="dash"/>
                <a:round/>
                <a:headEnd type="none" w="sm" len="sm"/>
                <a:tailEnd type="none" w="sm" len="sm"/>
              </a:ln>
            </p:spPr>
          </p:cxnSp>
          <p:grpSp>
            <p:nvGrpSpPr>
              <p:cNvPr id="3635" name="Google Shape;3635;p53"/>
              <p:cNvGrpSpPr/>
              <p:nvPr/>
            </p:nvGrpSpPr>
            <p:grpSpPr>
              <a:xfrm>
                <a:off x="6074234" y="4247489"/>
                <a:ext cx="498086" cy="247650"/>
                <a:chOff x="2184879" y="1564498"/>
                <a:chExt cx="1198746" cy="439186"/>
              </a:xfrm>
            </p:grpSpPr>
            <p:sp>
              <p:nvSpPr>
                <p:cNvPr id="3625" name="Google Shape;3625;p53"/>
                <p:cNvSpPr/>
                <p:nvPr/>
              </p:nvSpPr>
              <p:spPr>
                <a:xfrm rot="10800000" flipH="1">
                  <a:off x="2188659" y="1691187"/>
                  <a:ext cx="1194966" cy="312497"/>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34" name="Google Shape;3634;p53"/>
                <p:cNvSpPr/>
                <p:nvPr/>
              </p:nvSpPr>
              <p:spPr>
                <a:xfrm>
                  <a:off x="2184879" y="1736232"/>
                  <a:ext cx="1198746"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36" name="Google Shape;3636;p53"/>
                <p:cNvSpPr/>
                <p:nvPr/>
              </p:nvSpPr>
              <p:spPr>
                <a:xfrm rot="10800000" flipH="1">
                  <a:off x="2184879" y="1564498"/>
                  <a:ext cx="1194966" cy="312499"/>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37" name="Google Shape;3637;p53"/>
                <p:cNvSpPr/>
                <p:nvPr/>
              </p:nvSpPr>
              <p:spPr>
                <a:xfrm>
                  <a:off x="2491182" y="1671479"/>
                  <a:ext cx="582357" cy="154842"/>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38" name="Google Shape;3638;p53"/>
                <p:cNvSpPr/>
                <p:nvPr/>
              </p:nvSpPr>
              <p:spPr>
                <a:xfrm>
                  <a:off x="2430678" y="1629250"/>
                  <a:ext cx="703366" cy="10979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39" name="Google Shape;3639;p53"/>
                <p:cNvSpPr/>
                <p:nvPr/>
              </p:nvSpPr>
              <p:spPr>
                <a:xfrm>
                  <a:off x="2892025" y="1722154"/>
                  <a:ext cx="260927"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40" name="Google Shape;3640;p53"/>
                <p:cNvSpPr/>
                <p:nvPr/>
              </p:nvSpPr>
              <p:spPr>
                <a:xfrm>
                  <a:off x="2419334" y="1724970"/>
                  <a:ext cx="253362"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641" name="Google Shape;3641;p53"/>
                <p:cNvCxnSpPr>
                  <a:endCxn id="3636" idx="2"/>
                </p:cNvCxnSpPr>
                <p:nvPr/>
              </p:nvCxnSpPr>
              <p:spPr>
                <a:xfrm rot="10800000">
                  <a:off x="2184879" y="1720747"/>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642" name="Google Shape;3642;p53"/>
                <p:cNvCxnSpPr/>
                <p:nvPr/>
              </p:nvCxnSpPr>
              <p:spPr>
                <a:xfrm rot="10800000">
                  <a:off x="3379845" y="1727785"/>
                  <a:ext cx="3780" cy="121059"/>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3643" name="Google Shape;3643;p53"/>
            <p:cNvGrpSpPr/>
            <p:nvPr/>
          </p:nvGrpSpPr>
          <p:grpSpPr>
            <a:xfrm>
              <a:off x="7108559" y="4371636"/>
              <a:ext cx="687445" cy="1948722"/>
              <a:chOff x="7108559" y="4371636"/>
              <a:chExt cx="687445" cy="1948722"/>
            </a:xfrm>
          </p:grpSpPr>
          <p:sp>
            <p:nvSpPr>
              <p:cNvPr id="3644" name="Google Shape;3644;p53"/>
              <p:cNvSpPr/>
              <p:nvPr/>
            </p:nvSpPr>
            <p:spPr>
              <a:xfrm>
                <a:off x="7108559" y="5401721"/>
                <a:ext cx="676275" cy="918637"/>
              </a:xfrm>
              <a:custGeom>
                <a:avLst/>
                <a:gdLst/>
                <a:ahLst/>
                <a:cxnLst/>
                <a:rect l="l" t="t" r="r" b="b"/>
                <a:pathLst>
                  <a:path w="675040" h="918268" extrusionOk="0">
                    <a:moveTo>
                      <a:pt x="0" y="894029"/>
                    </a:moveTo>
                    <a:cubicBezTo>
                      <a:pt x="111484" y="603455"/>
                      <a:pt x="127519" y="615275"/>
                      <a:pt x="186623" y="1724"/>
                    </a:cubicBezTo>
                    <a:cubicBezTo>
                      <a:pt x="431451" y="14348"/>
                      <a:pt x="449377" y="35256"/>
                      <a:pt x="675040" y="0"/>
                    </a:cubicBezTo>
                    <a:cubicBezTo>
                      <a:pt x="377586" y="467035"/>
                      <a:pt x="377233" y="643076"/>
                      <a:pt x="270986" y="918268"/>
                    </a:cubicBezTo>
                    <a:cubicBezTo>
                      <a:pt x="136701" y="889632"/>
                      <a:pt x="92525" y="908114"/>
                      <a:pt x="0" y="894029"/>
                    </a:cubicBezTo>
                    <a:close/>
                  </a:path>
                </a:pathLst>
              </a:custGeom>
              <a:gradFill>
                <a:gsLst>
                  <a:gs pos="0">
                    <a:srgbClr val="F2F2F2">
                      <a:alpha val="54901"/>
                    </a:srgbClr>
                  </a:gs>
                  <a:gs pos="100000">
                    <a:srgbClr val="BFBFB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45" name="Google Shape;3645;p53"/>
              <p:cNvSpPr/>
              <p:nvPr/>
            </p:nvSpPr>
            <p:spPr>
              <a:xfrm rot="10800000">
                <a:off x="7290624" y="4495800"/>
                <a:ext cx="498084" cy="412662"/>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46" name="Google Shape;3646;p53"/>
              <p:cNvCxnSpPr>
                <a:stCxn id="3647" idx="6"/>
              </p:cNvCxnSpPr>
              <p:nvPr/>
            </p:nvCxnSpPr>
            <p:spPr>
              <a:xfrm>
                <a:off x="7792404" y="4459742"/>
                <a:ext cx="3600" cy="873000"/>
              </a:xfrm>
              <a:prstGeom prst="straightConnector1">
                <a:avLst/>
              </a:prstGeom>
              <a:noFill/>
              <a:ln w="9525" cap="flat" cmpd="sng">
                <a:solidFill>
                  <a:srgbClr val="000000"/>
                </a:solidFill>
                <a:prstDash val="dash"/>
                <a:round/>
                <a:headEnd type="none" w="sm" len="sm"/>
                <a:tailEnd type="none" w="sm" len="sm"/>
              </a:ln>
            </p:spPr>
          </p:cxnSp>
          <p:grpSp>
            <p:nvGrpSpPr>
              <p:cNvPr id="3648" name="Google Shape;3648;p53"/>
              <p:cNvGrpSpPr/>
              <p:nvPr/>
            </p:nvGrpSpPr>
            <p:grpSpPr>
              <a:xfrm>
                <a:off x="7287945" y="5254938"/>
                <a:ext cx="508000" cy="225425"/>
                <a:chOff x="4128205" y="3600530"/>
                <a:chExt cx="568606" cy="344311"/>
              </a:xfrm>
            </p:grpSpPr>
            <p:sp>
              <p:nvSpPr>
                <p:cNvPr id="3649" name="Google Shape;3649;p53"/>
                <p:cNvSpPr/>
                <p:nvPr/>
              </p:nvSpPr>
              <p:spPr>
                <a:xfrm>
                  <a:off x="4128205" y="3719341"/>
                  <a:ext cx="568606" cy="22550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50" name="Google Shape;3650;p53"/>
                <p:cNvSpPr/>
                <p:nvPr/>
              </p:nvSpPr>
              <p:spPr>
                <a:xfrm>
                  <a:off x="4128205" y="3719341"/>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51" name="Google Shape;3651;p53"/>
                <p:cNvSpPr/>
                <p:nvPr/>
              </p:nvSpPr>
              <p:spPr>
                <a:xfrm>
                  <a:off x="4128205" y="3600530"/>
                  <a:ext cx="568606" cy="230348"/>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52" name="Google Shape;3652;p53"/>
                <p:cNvCxnSpPr/>
                <p:nvPr/>
              </p:nvCxnSpPr>
              <p:spPr>
                <a:xfrm>
                  <a:off x="4696811" y="3719341"/>
                  <a:ext cx="0" cy="111537"/>
                </a:xfrm>
                <a:prstGeom prst="straightConnector1">
                  <a:avLst/>
                </a:prstGeom>
                <a:noFill/>
                <a:ln w="9525" cap="flat" cmpd="sng">
                  <a:solidFill>
                    <a:srgbClr val="000000"/>
                  </a:solidFill>
                  <a:prstDash val="solid"/>
                  <a:round/>
                  <a:headEnd type="none" w="sm" len="sm"/>
                  <a:tailEnd type="none" w="sm" len="sm"/>
                </a:ln>
              </p:spPr>
            </p:cxnSp>
            <p:cxnSp>
              <p:nvCxnSpPr>
                <p:cNvPr id="3653" name="Google Shape;3653;p53"/>
                <p:cNvCxnSpPr/>
                <p:nvPr/>
              </p:nvCxnSpPr>
              <p:spPr>
                <a:xfrm>
                  <a:off x="4128205" y="3719341"/>
                  <a:ext cx="0" cy="111537"/>
                </a:xfrm>
                <a:prstGeom prst="straightConnector1">
                  <a:avLst/>
                </a:prstGeom>
                <a:noFill/>
                <a:ln w="9525" cap="flat" cmpd="sng">
                  <a:solidFill>
                    <a:srgbClr val="000000"/>
                  </a:solidFill>
                  <a:prstDash val="solid"/>
                  <a:round/>
                  <a:headEnd type="none" w="sm" len="sm"/>
                  <a:tailEnd type="none" w="sm" len="sm"/>
                </a:ln>
              </p:spPr>
            </p:cxnSp>
          </p:grpSp>
          <p:sp>
            <p:nvSpPr>
              <p:cNvPr id="3654" name="Google Shape;3654;p53"/>
              <p:cNvSpPr/>
              <p:nvPr/>
            </p:nvSpPr>
            <p:spPr>
              <a:xfrm>
                <a:off x="7289533" y="4897315"/>
                <a:ext cx="496887" cy="438584"/>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55" name="Google Shape;3655;p53"/>
              <p:cNvCxnSpPr>
                <a:stCxn id="3647" idx="2"/>
              </p:cNvCxnSpPr>
              <p:nvPr/>
            </p:nvCxnSpPr>
            <p:spPr>
              <a:xfrm flipH="1">
                <a:off x="7283254" y="4459742"/>
                <a:ext cx="7500" cy="966600"/>
              </a:xfrm>
              <a:prstGeom prst="straightConnector1">
                <a:avLst/>
              </a:prstGeom>
              <a:noFill/>
              <a:ln w="9525" cap="flat" cmpd="sng">
                <a:solidFill>
                  <a:srgbClr val="000000"/>
                </a:solidFill>
                <a:prstDash val="dash"/>
                <a:round/>
                <a:headEnd type="none" w="sm" len="sm"/>
                <a:tailEnd type="none" w="sm" len="sm"/>
              </a:ln>
            </p:spPr>
          </p:cxnSp>
          <p:grpSp>
            <p:nvGrpSpPr>
              <p:cNvPr id="3656" name="Google Shape;3656;p53"/>
              <p:cNvGrpSpPr/>
              <p:nvPr/>
            </p:nvGrpSpPr>
            <p:grpSpPr>
              <a:xfrm>
                <a:off x="7290754" y="4371636"/>
                <a:ext cx="503237" cy="247650"/>
                <a:chOff x="2184881" y="1564505"/>
                <a:chExt cx="1198747" cy="439186"/>
              </a:xfrm>
            </p:grpSpPr>
            <p:sp>
              <p:nvSpPr>
                <p:cNvPr id="3657" name="Google Shape;3657;p53"/>
                <p:cNvSpPr/>
                <p:nvPr/>
              </p:nvSpPr>
              <p:spPr>
                <a:xfrm rot="10800000" flipH="1">
                  <a:off x="2188662" y="1691192"/>
                  <a:ext cx="1194966" cy="3124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58" name="Google Shape;3658;p53"/>
                <p:cNvSpPr/>
                <p:nvPr/>
              </p:nvSpPr>
              <p:spPr>
                <a:xfrm>
                  <a:off x="2184881" y="1736237"/>
                  <a:ext cx="1198746"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47" name="Google Shape;3647;p53"/>
                <p:cNvSpPr/>
                <p:nvPr/>
              </p:nvSpPr>
              <p:spPr>
                <a:xfrm rot="10800000" flipH="1">
                  <a:off x="2184881" y="1564505"/>
                  <a:ext cx="1194966" cy="31249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59" name="Google Shape;3659;p53"/>
                <p:cNvSpPr/>
                <p:nvPr/>
              </p:nvSpPr>
              <p:spPr>
                <a:xfrm>
                  <a:off x="2491185" y="1671486"/>
                  <a:ext cx="582357" cy="1548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60" name="Google Shape;3660;p53"/>
                <p:cNvSpPr/>
                <p:nvPr/>
              </p:nvSpPr>
              <p:spPr>
                <a:xfrm>
                  <a:off x="2430680" y="1629256"/>
                  <a:ext cx="703366" cy="10979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61" name="Google Shape;3661;p53"/>
                <p:cNvSpPr/>
                <p:nvPr/>
              </p:nvSpPr>
              <p:spPr>
                <a:xfrm>
                  <a:off x="2892028" y="1722161"/>
                  <a:ext cx="260927"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62" name="Google Shape;3662;p53"/>
                <p:cNvSpPr/>
                <p:nvPr/>
              </p:nvSpPr>
              <p:spPr>
                <a:xfrm>
                  <a:off x="2419337" y="1724976"/>
                  <a:ext cx="253362"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663" name="Google Shape;3663;p53"/>
                <p:cNvCxnSpPr>
                  <a:endCxn id="3647" idx="2"/>
                </p:cNvCxnSpPr>
                <p:nvPr/>
              </p:nvCxnSpPr>
              <p:spPr>
                <a:xfrm rot="10800000">
                  <a:off x="2184881" y="1720754"/>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664" name="Google Shape;3664;p53"/>
                <p:cNvCxnSpPr/>
                <p:nvPr/>
              </p:nvCxnSpPr>
              <p:spPr>
                <a:xfrm rot="10800000">
                  <a:off x="3379847" y="1727792"/>
                  <a:ext cx="3780" cy="121057"/>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3665" name="Google Shape;3665;p53"/>
            <p:cNvGrpSpPr/>
            <p:nvPr/>
          </p:nvGrpSpPr>
          <p:grpSpPr>
            <a:xfrm>
              <a:off x="7920869" y="4329546"/>
              <a:ext cx="870439" cy="1680309"/>
              <a:chOff x="7920869" y="4329546"/>
              <a:chExt cx="870439" cy="1680309"/>
            </a:xfrm>
          </p:grpSpPr>
          <p:sp>
            <p:nvSpPr>
              <p:cNvPr id="3666" name="Google Shape;3666;p53"/>
              <p:cNvSpPr/>
              <p:nvPr/>
            </p:nvSpPr>
            <p:spPr>
              <a:xfrm>
                <a:off x="7920869" y="5455817"/>
                <a:ext cx="865187" cy="554038"/>
              </a:xfrm>
              <a:custGeom>
                <a:avLst/>
                <a:gdLst/>
                <a:ahLst/>
                <a:cxnLst/>
                <a:rect l="l" t="t" r="r" b="b"/>
                <a:pathLst>
                  <a:path w="866251" h="553361" extrusionOk="0">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rgbClr val="F2F2F2">
                      <a:alpha val="54901"/>
                    </a:srgbClr>
                  </a:gs>
                  <a:gs pos="100000">
                    <a:srgbClr val="BFBFB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67" name="Google Shape;3667;p53"/>
              <p:cNvSpPr/>
              <p:nvPr/>
            </p:nvSpPr>
            <p:spPr>
              <a:xfrm rot="10800000">
                <a:off x="8288771" y="4495799"/>
                <a:ext cx="498084" cy="361962"/>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68" name="Google Shape;3668;p53"/>
              <p:cNvCxnSpPr>
                <a:stCxn id="3669" idx="6"/>
              </p:cNvCxnSpPr>
              <p:nvPr/>
            </p:nvCxnSpPr>
            <p:spPr>
              <a:xfrm>
                <a:off x="8783370" y="4418446"/>
                <a:ext cx="7800" cy="955800"/>
              </a:xfrm>
              <a:prstGeom prst="straightConnector1">
                <a:avLst/>
              </a:prstGeom>
              <a:noFill/>
              <a:ln w="9525" cap="flat" cmpd="sng">
                <a:solidFill>
                  <a:srgbClr val="000000"/>
                </a:solidFill>
                <a:prstDash val="dash"/>
                <a:round/>
                <a:headEnd type="none" w="sm" len="sm"/>
                <a:tailEnd type="none" w="sm" len="sm"/>
              </a:ln>
            </p:spPr>
          </p:cxnSp>
          <p:grpSp>
            <p:nvGrpSpPr>
              <p:cNvPr id="3670" name="Google Shape;3670;p53"/>
              <p:cNvGrpSpPr/>
              <p:nvPr/>
            </p:nvGrpSpPr>
            <p:grpSpPr>
              <a:xfrm>
                <a:off x="8283308" y="5299752"/>
                <a:ext cx="508000" cy="222250"/>
                <a:chOff x="4128205" y="3605704"/>
                <a:chExt cx="568606" cy="339138"/>
              </a:xfrm>
            </p:grpSpPr>
            <p:sp>
              <p:nvSpPr>
                <p:cNvPr id="3671" name="Google Shape;3671;p53"/>
                <p:cNvSpPr/>
                <p:nvPr/>
              </p:nvSpPr>
              <p:spPr>
                <a:xfrm>
                  <a:off x="4128205" y="3719558"/>
                  <a:ext cx="568606" cy="225284"/>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72" name="Google Shape;3672;p53"/>
                <p:cNvSpPr/>
                <p:nvPr/>
              </p:nvSpPr>
              <p:spPr>
                <a:xfrm>
                  <a:off x="4128205" y="3719558"/>
                  <a:ext cx="568606" cy="111431"/>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73" name="Google Shape;3673;p53"/>
                <p:cNvSpPr/>
                <p:nvPr/>
              </p:nvSpPr>
              <p:spPr>
                <a:xfrm>
                  <a:off x="4128205" y="3605704"/>
                  <a:ext cx="568606" cy="225286"/>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74" name="Google Shape;3674;p53"/>
                <p:cNvCxnSpPr/>
                <p:nvPr/>
              </p:nvCxnSpPr>
              <p:spPr>
                <a:xfrm>
                  <a:off x="4696811" y="3719558"/>
                  <a:ext cx="0" cy="111431"/>
                </a:xfrm>
                <a:prstGeom prst="straightConnector1">
                  <a:avLst/>
                </a:prstGeom>
                <a:noFill/>
                <a:ln w="9525" cap="flat" cmpd="sng">
                  <a:solidFill>
                    <a:srgbClr val="000000"/>
                  </a:solidFill>
                  <a:prstDash val="solid"/>
                  <a:round/>
                  <a:headEnd type="none" w="sm" len="sm"/>
                  <a:tailEnd type="none" w="sm" len="sm"/>
                </a:ln>
              </p:spPr>
            </p:cxnSp>
            <p:cxnSp>
              <p:nvCxnSpPr>
                <p:cNvPr id="3675" name="Google Shape;3675;p53"/>
                <p:cNvCxnSpPr/>
                <p:nvPr/>
              </p:nvCxnSpPr>
              <p:spPr>
                <a:xfrm>
                  <a:off x="4128205" y="3719558"/>
                  <a:ext cx="0" cy="111431"/>
                </a:xfrm>
                <a:prstGeom prst="straightConnector1">
                  <a:avLst/>
                </a:prstGeom>
                <a:noFill/>
                <a:ln w="9525" cap="flat" cmpd="sng">
                  <a:solidFill>
                    <a:srgbClr val="000000"/>
                  </a:solidFill>
                  <a:prstDash val="solid"/>
                  <a:round/>
                  <a:headEnd type="none" w="sm" len="sm"/>
                  <a:tailEnd type="none" w="sm" len="sm"/>
                </a:ln>
              </p:spPr>
            </p:cxnSp>
          </p:grpSp>
          <p:sp>
            <p:nvSpPr>
              <p:cNvPr id="3676" name="Google Shape;3676;p53"/>
              <p:cNvSpPr/>
              <p:nvPr/>
            </p:nvSpPr>
            <p:spPr>
              <a:xfrm>
                <a:off x="8284895" y="4904436"/>
                <a:ext cx="496888" cy="473104"/>
              </a:xfrm>
              <a:prstGeom prst="rect">
                <a:avLst/>
              </a:prstGeom>
              <a:gradFill>
                <a:gsLst>
                  <a:gs pos="0">
                    <a:srgbClr val="8383E0"/>
                  </a:gs>
                  <a:gs pos="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77" name="Google Shape;3677;p53"/>
              <p:cNvCxnSpPr>
                <a:stCxn id="3669" idx="2"/>
              </p:cNvCxnSpPr>
              <p:nvPr/>
            </p:nvCxnSpPr>
            <p:spPr>
              <a:xfrm flipH="1">
                <a:off x="8278420" y="4418446"/>
                <a:ext cx="3300" cy="1049700"/>
              </a:xfrm>
              <a:prstGeom prst="straightConnector1">
                <a:avLst/>
              </a:prstGeom>
              <a:noFill/>
              <a:ln w="9525" cap="flat" cmpd="sng">
                <a:solidFill>
                  <a:srgbClr val="000000"/>
                </a:solidFill>
                <a:prstDash val="dash"/>
                <a:round/>
                <a:headEnd type="none" w="sm" len="sm"/>
                <a:tailEnd type="none" w="sm" len="sm"/>
              </a:ln>
            </p:spPr>
          </p:cxnSp>
          <p:grpSp>
            <p:nvGrpSpPr>
              <p:cNvPr id="3678" name="Google Shape;3678;p53"/>
              <p:cNvGrpSpPr/>
              <p:nvPr/>
            </p:nvGrpSpPr>
            <p:grpSpPr>
              <a:xfrm>
                <a:off x="8281720" y="4329546"/>
                <a:ext cx="503238" cy="249237"/>
                <a:chOff x="2184879" y="1564508"/>
                <a:chExt cx="1198749" cy="441581"/>
              </a:xfrm>
            </p:grpSpPr>
            <p:sp>
              <p:nvSpPr>
                <p:cNvPr id="3679" name="Google Shape;3679;p53"/>
                <p:cNvSpPr/>
                <p:nvPr/>
              </p:nvSpPr>
              <p:spPr>
                <a:xfrm rot="10800000" flipH="1">
                  <a:off x="2188662" y="1691075"/>
                  <a:ext cx="1194966" cy="315014"/>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80" name="Google Shape;3680;p53"/>
                <p:cNvSpPr/>
                <p:nvPr/>
              </p:nvSpPr>
              <p:spPr>
                <a:xfrm>
                  <a:off x="2184879" y="1736077"/>
                  <a:ext cx="1198749" cy="112505"/>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69" name="Google Shape;3669;p53"/>
                <p:cNvSpPr/>
                <p:nvPr/>
              </p:nvSpPr>
              <p:spPr>
                <a:xfrm rot="10800000" flipH="1">
                  <a:off x="2184879" y="1564508"/>
                  <a:ext cx="1194966" cy="315014"/>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81" name="Google Shape;3681;p53"/>
                <p:cNvSpPr/>
                <p:nvPr/>
              </p:nvSpPr>
              <p:spPr>
                <a:xfrm>
                  <a:off x="2491185" y="1671388"/>
                  <a:ext cx="582357" cy="157507"/>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82" name="Google Shape;3682;p53"/>
                <p:cNvSpPr/>
                <p:nvPr/>
              </p:nvSpPr>
              <p:spPr>
                <a:xfrm>
                  <a:off x="2430680" y="1629198"/>
                  <a:ext cx="703366" cy="112505"/>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83" name="Google Shape;3683;p53"/>
                <p:cNvSpPr/>
                <p:nvPr/>
              </p:nvSpPr>
              <p:spPr>
                <a:xfrm>
                  <a:off x="2892028" y="1724827"/>
                  <a:ext cx="260925" cy="9562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84" name="Google Shape;3684;p53"/>
                <p:cNvSpPr/>
                <p:nvPr/>
              </p:nvSpPr>
              <p:spPr>
                <a:xfrm>
                  <a:off x="2419334" y="1727640"/>
                  <a:ext cx="253364" cy="92816"/>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685" name="Google Shape;3685;p53"/>
                <p:cNvCxnSpPr>
                  <a:endCxn id="3669" idx="2"/>
                </p:cNvCxnSpPr>
                <p:nvPr/>
              </p:nvCxnSpPr>
              <p:spPr>
                <a:xfrm rot="10800000">
                  <a:off x="2184879" y="1722015"/>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686" name="Google Shape;3686;p53"/>
                <p:cNvCxnSpPr/>
                <p:nvPr/>
              </p:nvCxnSpPr>
              <p:spPr>
                <a:xfrm rot="10800000">
                  <a:off x="3379845" y="1730452"/>
                  <a:ext cx="3783" cy="120944"/>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grpSp>
        <p:nvGrpSpPr>
          <p:cNvPr id="3687" name="Google Shape;3687;p53"/>
          <p:cNvGrpSpPr/>
          <p:nvPr/>
        </p:nvGrpSpPr>
        <p:grpSpPr>
          <a:xfrm>
            <a:off x="3766922" y="4729232"/>
            <a:ext cx="4980243" cy="692147"/>
            <a:chOff x="2056656" y="4691836"/>
            <a:chExt cx="4979352" cy="692748"/>
          </a:xfrm>
        </p:grpSpPr>
        <p:grpSp>
          <p:nvGrpSpPr>
            <p:cNvPr id="3688" name="Google Shape;3688;p53"/>
            <p:cNvGrpSpPr/>
            <p:nvPr/>
          </p:nvGrpSpPr>
          <p:grpSpPr>
            <a:xfrm>
              <a:off x="3621810" y="5055687"/>
              <a:ext cx="428216" cy="328897"/>
              <a:chOff x="2948176" y="3912858"/>
              <a:chExt cx="428535" cy="329059"/>
            </a:xfrm>
          </p:grpSpPr>
          <p:sp>
            <p:nvSpPr>
              <p:cNvPr id="3689" name="Google Shape;3689;p53"/>
              <p:cNvSpPr/>
              <p:nvPr/>
            </p:nvSpPr>
            <p:spPr>
              <a:xfrm>
                <a:off x="2951022" y="3912858"/>
                <a:ext cx="425689" cy="32905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90" name="Google Shape;3690;p53"/>
              <p:cNvCxnSpPr/>
              <p:nvPr/>
            </p:nvCxnSpPr>
            <p:spPr>
              <a:xfrm>
                <a:off x="2948177" y="4005058"/>
                <a:ext cx="425689" cy="0"/>
              </a:xfrm>
              <a:prstGeom prst="straightConnector1">
                <a:avLst/>
              </a:prstGeom>
              <a:noFill/>
              <a:ln w="9525" cap="flat" cmpd="sng">
                <a:solidFill>
                  <a:srgbClr val="CC0000"/>
                </a:solidFill>
                <a:prstDash val="solid"/>
                <a:round/>
                <a:headEnd type="none" w="sm" len="sm"/>
                <a:tailEnd type="none" w="sm" len="sm"/>
              </a:ln>
            </p:spPr>
          </p:cxnSp>
          <p:cxnSp>
            <p:nvCxnSpPr>
              <p:cNvPr id="3691" name="Google Shape;3691;p53"/>
              <p:cNvCxnSpPr/>
              <p:nvPr/>
            </p:nvCxnSpPr>
            <p:spPr>
              <a:xfrm>
                <a:off x="2948176" y="4068645"/>
                <a:ext cx="425689" cy="0"/>
              </a:xfrm>
              <a:prstGeom prst="straightConnector1">
                <a:avLst/>
              </a:prstGeom>
              <a:noFill/>
              <a:ln w="9525" cap="flat" cmpd="sng">
                <a:solidFill>
                  <a:srgbClr val="CC0000"/>
                </a:solidFill>
                <a:prstDash val="solid"/>
                <a:round/>
                <a:headEnd type="none" w="sm" len="sm"/>
                <a:tailEnd type="none" w="sm" len="sm"/>
              </a:ln>
            </p:spPr>
          </p:cxnSp>
          <p:cxnSp>
            <p:nvCxnSpPr>
              <p:cNvPr id="3692" name="Google Shape;3692;p53"/>
              <p:cNvCxnSpPr>
                <a:stCxn id="3689" idx="2"/>
              </p:cNvCxnSpPr>
              <p:nvPr/>
            </p:nvCxnSpPr>
            <p:spPr>
              <a:xfrm rot="10800000">
                <a:off x="3162367" y="4004917"/>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3693" name="Google Shape;3693;p53"/>
            <p:cNvGrpSpPr/>
            <p:nvPr/>
          </p:nvGrpSpPr>
          <p:grpSpPr>
            <a:xfrm>
              <a:off x="4404307" y="5055687"/>
              <a:ext cx="429383" cy="328897"/>
              <a:chOff x="2948037" y="3912924"/>
              <a:chExt cx="429703" cy="329059"/>
            </a:xfrm>
          </p:grpSpPr>
          <p:sp>
            <p:nvSpPr>
              <p:cNvPr id="3694" name="Google Shape;3694;p53"/>
              <p:cNvSpPr/>
              <p:nvPr/>
            </p:nvSpPr>
            <p:spPr>
              <a:xfrm>
                <a:off x="2950882" y="3912924"/>
                <a:ext cx="425689" cy="32905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95" name="Google Shape;3695;p53"/>
              <p:cNvCxnSpPr/>
              <p:nvPr/>
            </p:nvCxnSpPr>
            <p:spPr>
              <a:xfrm>
                <a:off x="2952051" y="4005125"/>
                <a:ext cx="425689" cy="0"/>
              </a:xfrm>
              <a:prstGeom prst="straightConnector1">
                <a:avLst/>
              </a:prstGeom>
              <a:noFill/>
              <a:ln w="9525" cap="flat" cmpd="sng">
                <a:solidFill>
                  <a:srgbClr val="CC0000"/>
                </a:solidFill>
                <a:prstDash val="solid"/>
                <a:round/>
                <a:headEnd type="none" w="sm" len="sm"/>
                <a:tailEnd type="none" w="sm" len="sm"/>
              </a:ln>
            </p:spPr>
          </p:cxnSp>
          <p:cxnSp>
            <p:nvCxnSpPr>
              <p:cNvPr id="3696" name="Google Shape;3696;p53"/>
              <p:cNvCxnSpPr/>
              <p:nvPr/>
            </p:nvCxnSpPr>
            <p:spPr>
              <a:xfrm>
                <a:off x="2948037" y="4068711"/>
                <a:ext cx="425689" cy="0"/>
              </a:xfrm>
              <a:prstGeom prst="straightConnector1">
                <a:avLst/>
              </a:prstGeom>
              <a:noFill/>
              <a:ln w="9525" cap="flat" cmpd="sng">
                <a:solidFill>
                  <a:srgbClr val="CC0000"/>
                </a:solidFill>
                <a:prstDash val="solid"/>
                <a:round/>
                <a:headEnd type="none" w="sm" len="sm"/>
                <a:tailEnd type="none" w="sm" len="sm"/>
              </a:ln>
            </p:spPr>
          </p:cxnSp>
          <p:cxnSp>
            <p:nvCxnSpPr>
              <p:cNvPr id="3697" name="Google Shape;3697;p53"/>
              <p:cNvCxnSpPr>
                <a:stCxn id="3694" idx="2"/>
              </p:cNvCxnSpPr>
              <p:nvPr/>
            </p:nvCxnSpPr>
            <p:spPr>
              <a:xfrm rot="10800000">
                <a:off x="3162227" y="4004983"/>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3698" name="Google Shape;3698;p53"/>
            <p:cNvGrpSpPr/>
            <p:nvPr/>
          </p:nvGrpSpPr>
          <p:grpSpPr>
            <a:xfrm>
              <a:off x="5611440" y="5052513"/>
              <a:ext cx="430135" cy="328897"/>
              <a:chOff x="2951837" y="3912722"/>
              <a:chExt cx="430454" cy="329058"/>
            </a:xfrm>
          </p:grpSpPr>
          <p:sp>
            <p:nvSpPr>
              <p:cNvPr id="3699" name="Google Shape;3699;p53"/>
              <p:cNvSpPr/>
              <p:nvPr/>
            </p:nvSpPr>
            <p:spPr>
              <a:xfrm>
                <a:off x="2956602" y="3912722"/>
                <a:ext cx="425689" cy="329058"/>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00" name="Google Shape;3700;p53"/>
              <p:cNvCxnSpPr/>
              <p:nvPr/>
            </p:nvCxnSpPr>
            <p:spPr>
              <a:xfrm>
                <a:off x="2951837" y="4004922"/>
                <a:ext cx="425689" cy="0"/>
              </a:xfrm>
              <a:prstGeom prst="straightConnector1">
                <a:avLst/>
              </a:prstGeom>
              <a:noFill/>
              <a:ln w="9525" cap="flat" cmpd="sng">
                <a:solidFill>
                  <a:srgbClr val="CC0000"/>
                </a:solidFill>
                <a:prstDash val="solid"/>
                <a:round/>
                <a:headEnd type="none" w="sm" len="sm"/>
                <a:tailEnd type="none" w="sm" len="sm"/>
              </a:ln>
            </p:spPr>
          </p:cxnSp>
          <p:cxnSp>
            <p:nvCxnSpPr>
              <p:cNvPr id="3701" name="Google Shape;3701;p53"/>
              <p:cNvCxnSpPr/>
              <p:nvPr/>
            </p:nvCxnSpPr>
            <p:spPr>
              <a:xfrm>
                <a:off x="2955849" y="4068509"/>
                <a:ext cx="425689" cy="0"/>
              </a:xfrm>
              <a:prstGeom prst="straightConnector1">
                <a:avLst/>
              </a:prstGeom>
              <a:noFill/>
              <a:ln w="9525" cap="flat" cmpd="sng">
                <a:solidFill>
                  <a:srgbClr val="CC0000"/>
                </a:solidFill>
                <a:prstDash val="solid"/>
                <a:round/>
                <a:headEnd type="none" w="sm" len="sm"/>
                <a:tailEnd type="none" w="sm" len="sm"/>
              </a:ln>
            </p:spPr>
          </p:cxnSp>
          <p:cxnSp>
            <p:nvCxnSpPr>
              <p:cNvPr id="3702" name="Google Shape;3702;p53"/>
              <p:cNvCxnSpPr>
                <a:stCxn id="3699" idx="2"/>
              </p:cNvCxnSpPr>
              <p:nvPr/>
            </p:nvCxnSpPr>
            <p:spPr>
              <a:xfrm rot="10800000">
                <a:off x="3167947" y="4004780"/>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3703" name="Google Shape;3703;p53"/>
            <p:cNvGrpSpPr/>
            <p:nvPr/>
          </p:nvGrpSpPr>
          <p:grpSpPr>
            <a:xfrm>
              <a:off x="6605874" y="5046158"/>
              <a:ext cx="430134" cy="328898"/>
              <a:chOff x="2955740" y="3913102"/>
              <a:chExt cx="430453" cy="328747"/>
            </a:xfrm>
          </p:grpSpPr>
          <p:sp>
            <p:nvSpPr>
              <p:cNvPr id="3704" name="Google Shape;3704;p53"/>
              <p:cNvSpPr/>
              <p:nvPr/>
            </p:nvSpPr>
            <p:spPr>
              <a:xfrm>
                <a:off x="2960504" y="3913102"/>
                <a:ext cx="425689" cy="328747"/>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05" name="Google Shape;3705;p53"/>
              <p:cNvCxnSpPr/>
              <p:nvPr/>
            </p:nvCxnSpPr>
            <p:spPr>
              <a:xfrm>
                <a:off x="2955740" y="4005215"/>
                <a:ext cx="425689" cy="0"/>
              </a:xfrm>
              <a:prstGeom prst="straightConnector1">
                <a:avLst/>
              </a:prstGeom>
              <a:noFill/>
              <a:ln w="9525" cap="flat" cmpd="sng">
                <a:solidFill>
                  <a:srgbClr val="CC0000"/>
                </a:solidFill>
                <a:prstDash val="solid"/>
                <a:round/>
                <a:headEnd type="none" w="sm" len="sm"/>
                <a:tailEnd type="none" w="sm" len="sm"/>
              </a:ln>
            </p:spPr>
          </p:cxnSp>
          <p:cxnSp>
            <p:nvCxnSpPr>
              <p:cNvPr id="3706" name="Google Shape;3706;p53"/>
              <p:cNvCxnSpPr/>
              <p:nvPr/>
            </p:nvCxnSpPr>
            <p:spPr>
              <a:xfrm>
                <a:off x="2959751" y="4067152"/>
                <a:ext cx="425689" cy="0"/>
              </a:xfrm>
              <a:prstGeom prst="straightConnector1">
                <a:avLst/>
              </a:prstGeom>
              <a:noFill/>
              <a:ln w="9525" cap="flat" cmpd="sng">
                <a:solidFill>
                  <a:srgbClr val="CC0000"/>
                </a:solidFill>
                <a:prstDash val="solid"/>
                <a:round/>
                <a:headEnd type="none" w="sm" len="sm"/>
                <a:tailEnd type="none" w="sm" len="sm"/>
              </a:ln>
            </p:spPr>
          </p:cxnSp>
          <p:cxnSp>
            <p:nvCxnSpPr>
              <p:cNvPr id="3707" name="Google Shape;3707;p53"/>
              <p:cNvCxnSpPr>
                <a:stCxn id="3704" idx="2"/>
              </p:cNvCxnSpPr>
              <p:nvPr/>
            </p:nvCxnSpPr>
            <p:spPr>
              <a:xfrm rot="10800000">
                <a:off x="3171849" y="4005149"/>
                <a:ext cx="1500" cy="236700"/>
              </a:xfrm>
              <a:prstGeom prst="straightConnector1">
                <a:avLst/>
              </a:prstGeom>
              <a:noFill/>
              <a:ln w="9525" cap="flat" cmpd="sng">
                <a:solidFill>
                  <a:srgbClr val="CC0000"/>
                </a:solidFill>
                <a:prstDash val="solid"/>
                <a:round/>
                <a:headEnd type="none" w="sm" len="sm"/>
                <a:tailEnd type="none" w="sm" len="sm"/>
              </a:ln>
            </p:spPr>
          </p:cxnSp>
        </p:grpSp>
        <p:grpSp>
          <p:nvGrpSpPr>
            <p:cNvPr id="3708" name="Google Shape;3708;p53"/>
            <p:cNvGrpSpPr/>
            <p:nvPr/>
          </p:nvGrpSpPr>
          <p:grpSpPr>
            <a:xfrm>
              <a:off x="2056656" y="4691836"/>
              <a:ext cx="674567" cy="519563"/>
              <a:chOff x="2932675" y="3913607"/>
              <a:chExt cx="429970" cy="328266"/>
            </a:xfrm>
          </p:grpSpPr>
          <p:sp>
            <p:nvSpPr>
              <p:cNvPr id="3709" name="Google Shape;3709;p53"/>
              <p:cNvSpPr/>
              <p:nvPr/>
            </p:nvSpPr>
            <p:spPr>
              <a:xfrm>
                <a:off x="2936722" y="3913607"/>
                <a:ext cx="425923" cy="328266"/>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10" name="Google Shape;3710;p53"/>
              <p:cNvCxnSpPr/>
              <p:nvPr/>
            </p:nvCxnSpPr>
            <p:spPr>
              <a:xfrm>
                <a:off x="2932675" y="4004959"/>
                <a:ext cx="424911" cy="0"/>
              </a:xfrm>
              <a:prstGeom prst="straightConnector1">
                <a:avLst/>
              </a:prstGeom>
              <a:noFill/>
              <a:ln w="9525" cap="flat" cmpd="sng">
                <a:solidFill>
                  <a:srgbClr val="CC0000"/>
                </a:solidFill>
                <a:prstDash val="solid"/>
                <a:round/>
                <a:headEnd type="none" w="sm" len="sm"/>
                <a:tailEnd type="none" w="sm" len="sm"/>
              </a:ln>
            </p:spPr>
          </p:cxnSp>
          <p:cxnSp>
            <p:nvCxnSpPr>
              <p:cNvPr id="3711" name="Google Shape;3711;p53"/>
              <p:cNvCxnSpPr/>
              <p:nvPr/>
            </p:nvCxnSpPr>
            <p:spPr>
              <a:xfrm>
                <a:off x="2932675" y="4069207"/>
                <a:ext cx="424911" cy="0"/>
              </a:xfrm>
              <a:prstGeom prst="straightConnector1">
                <a:avLst/>
              </a:prstGeom>
              <a:noFill/>
              <a:ln w="9525" cap="flat" cmpd="sng">
                <a:solidFill>
                  <a:srgbClr val="CC0000"/>
                </a:solidFill>
                <a:prstDash val="solid"/>
                <a:round/>
                <a:headEnd type="none" w="sm" len="sm"/>
                <a:tailEnd type="none" w="sm" len="sm"/>
              </a:ln>
            </p:spPr>
          </p:cxnSp>
          <p:cxnSp>
            <p:nvCxnSpPr>
              <p:cNvPr id="3712" name="Google Shape;3712;p53"/>
              <p:cNvCxnSpPr>
                <a:stCxn id="3709" idx="2"/>
              </p:cNvCxnSpPr>
              <p:nvPr/>
            </p:nvCxnSpPr>
            <p:spPr>
              <a:xfrm rot="10800000">
                <a:off x="3148784" y="4004873"/>
                <a:ext cx="900" cy="237000"/>
              </a:xfrm>
              <a:prstGeom prst="straightConnector1">
                <a:avLst/>
              </a:prstGeom>
              <a:noFill/>
              <a:ln w="9525" cap="flat" cmpd="sng">
                <a:solidFill>
                  <a:srgbClr val="CC0000"/>
                </a:solidFill>
                <a:prstDash val="solid"/>
                <a:round/>
                <a:headEnd type="none" w="sm" len="sm"/>
                <a:tailEnd type="none" w="sm" len="sm"/>
              </a:ln>
            </p:spPr>
          </p:cxnSp>
        </p:grpSp>
      </p:grpSp>
      <p:sp>
        <p:nvSpPr>
          <p:cNvPr id="3713" name="Google Shape;3713;p53"/>
          <p:cNvSpPr txBox="1"/>
          <p:nvPr/>
        </p:nvSpPr>
        <p:spPr>
          <a:xfrm>
            <a:off x="834474" y="2563584"/>
            <a:ext cx="11259652" cy="1323439"/>
          </a:xfrm>
          <a:prstGeom prst="rect">
            <a:avLst/>
          </a:prstGeom>
          <a:noFill/>
          <a:ln>
            <a:noFill/>
          </a:ln>
        </p:spPr>
        <p:txBody>
          <a:bodyPr spcFirstLastPara="1" wrap="square" lIns="91425" tIns="45700" rIns="91425" bIns="45700" anchor="t" anchorCtr="0">
            <a:spAutoFit/>
          </a:bodyPr>
          <a:lstStyle/>
          <a:p>
            <a:pPr marL="914400" marR="0" lvl="1" indent="-292100" algn="l" rtl="0">
              <a:lnSpc>
                <a:spcPct val="100000"/>
              </a:lnSpc>
              <a:spcBef>
                <a:spcPts val="0"/>
              </a:spcBef>
              <a:spcAft>
                <a:spcPts val="0"/>
              </a:spcAft>
              <a:buClr>
                <a:srgbClr val="0013A3"/>
              </a:buClr>
              <a:buSzPts val="2800"/>
              <a:buFont typeface="Arial"/>
              <a:buChar char="•"/>
            </a:pPr>
            <a:r>
              <a:rPr lang="en-US" sz="2800" b="0" i="1" u="none" strike="noStrike" cap="none">
                <a:solidFill>
                  <a:srgbClr val="0013A3"/>
                </a:solidFill>
                <a:latin typeface="Calibri"/>
                <a:ea typeface="Calibri"/>
                <a:cs typeface="Calibri"/>
                <a:sym typeface="Calibri"/>
              </a:rPr>
              <a:t>generalized forwarding</a:t>
            </a:r>
            <a:r>
              <a:rPr lang="en-US" sz="2800" b="0" i="0" u="none" strike="noStrike" cap="none">
                <a:solidFill>
                  <a:srgbClr val="000000"/>
                </a:solidFill>
                <a:latin typeface="Calibri"/>
                <a:ea typeface="Calibri"/>
                <a:cs typeface="Calibri"/>
                <a:sym typeface="Calibri"/>
              </a:rPr>
              <a:t>: </a:t>
            </a:r>
            <a:endParaRPr/>
          </a:p>
          <a:p>
            <a:pPr marL="1314450" marR="0" lvl="2" indent="-292100" algn="l" rtl="0">
              <a:lnSpc>
                <a:spcPct val="100000"/>
              </a:lnSpc>
              <a:spcBef>
                <a:spcPts val="0"/>
              </a:spcBef>
              <a:spcAft>
                <a:spcPts val="0"/>
              </a:spcAft>
              <a:buClr>
                <a:srgbClr val="0013A3"/>
              </a:buClr>
              <a:buSzPts val="2600"/>
              <a:buFont typeface="Arial"/>
              <a:buChar char="•"/>
            </a:pPr>
            <a:r>
              <a:rPr lang="en-US" sz="2600" b="0" i="0" u="none" strike="noStrike" cap="none">
                <a:solidFill>
                  <a:srgbClr val="000000"/>
                </a:solidFill>
                <a:latin typeface="Calibri"/>
                <a:ea typeface="Calibri"/>
                <a:cs typeface="Calibri"/>
                <a:sym typeface="Calibri"/>
              </a:rPr>
              <a:t>many header fields can determine action</a:t>
            </a:r>
            <a:endParaRPr/>
          </a:p>
          <a:p>
            <a:pPr marL="1314450" marR="0" lvl="2" indent="-292100" algn="l" rtl="0">
              <a:lnSpc>
                <a:spcPct val="100000"/>
              </a:lnSpc>
              <a:spcBef>
                <a:spcPts val="0"/>
              </a:spcBef>
              <a:spcAft>
                <a:spcPts val="0"/>
              </a:spcAft>
              <a:buClr>
                <a:srgbClr val="0013A3"/>
              </a:buClr>
              <a:buSzPts val="2600"/>
              <a:buFont typeface="Arial"/>
              <a:buChar char="•"/>
            </a:pPr>
            <a:r>
              <a:rPr lang="en-US" sz="2600" b="0" i="0" u="none" strike="noStrike" cap="none">
                <a:solidFill>
                  <a:srgbClr val="000000"/>
                </a:solidFill>
                <a:latin typeface="Calibri"/>
                <a:ea typeface="Calibri"/>
                <a:cs typeface="Calibri"/>
                <a:sym typeface="Calibri"/>
              </a:rPr>
              <a:t>many action possible: drop/copy/modify/log packet</a:t>
            </a:r>
            <a:endParaRPr/>
          </a:p>
        </p:txBody>
      </p:sp>
      <p:grpSp>
        <p:nvGrpSpPr>
          <p:cNvPr id="3714" name="Google Shape;3714;p53"/>
          <p:cNvGrpSpPr/>
          <p:nvPr/>
        </p:nvGrpSpPr>
        <p:grpSpPr>
          <a:xfrm>
            <a:off x="1232001" y="4781571"/>
            <a:ext cx="2463699" cy="307777"/>
            <a:chOff x="1232001" y="4781571"/>
            <a:chExt cx="2463699" cy="307777"/>
          </a:xfrm>
        </p:grpSpPr>
        <p:sp>
          <p:nvSpPr>
            <p:cNvPr id="3715" name="Google Shape;3715;p53"/>
            <p:cNvSpPr txBox="1"/>
            <p:nvPr/>
          </p:nvSpPr>
          <p:spPr>
            <a:xfrm>
              <a:off x="1232001" y="4781571"/>
              <a:ext cx="19923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forwarding table</a:t>
              </a:r>
              <a:endParaRPr sz="1800" b="0" i="0" u="none" strike="noStrike" cap="none">
                <a:solidFill>
                  <a:srgbClr val="000000"/>
                </a:solidFill>
                <a:latin typeface="Arial"/>
                <a:ea typeface="Arial"/>
                <a:cs typeface="Arial"/>
                <a:sym typeface="Arial"/>
              </a:endParaRPr>
            </a:p>
          </p:txBody>
        </p:sp>
        <p:cxnSp>
          <p:nvCxnSpPr>
            <p:cNvPr id="3716" name="Google Shape;3716;p53"/>
            <p:cNvCxnSpPr/>
            <p:nvPr/>
          </p:nvCxnSpPr>
          <p:spPr>
            <a:xfrm>
              <a:off x="2641600" y="4953000"/>
              <a:ext cx="1054100" cy="0"/>
            </a:xfrm>
            <a:prstGeom prst="straightConnector1">
              <a:avLst/>
            </a:prstGeom>
            <a:noFill/>
            <a:ln w="12700" cap="flat" cmpd="sng">
              <a:solidFill>
                <a:srgbClr val="C00000"/>
              </a:solidFill>
              <a:prstDash val="solid"/>
              <a:miter lim="800000"/>
              <a:headEnd type="none" w="sm" len="sm"/>
              <a:tailEnd type="triangle" w="med" len="med"/>
            </a:ln>
          </p:spPr>
        </p:cxnSp>
      </p:grpSp>
      <p:grpSp>
        <p:nvGrpSpPr>
          <p:cNvPr id="3717" name="Google Shape;3717;p53"/>
          <p:cNvGrpSpPr/>
          <p:nvPr/>
        </p:nvGrpSpPr>
        <p:grpSpPr>
          <a:xfrm>
            <a:off x="1253574" y="1255484"/>
            <a:ext cx="9389026" cy="4030693"/>
            <a:chOff x="1253574" y="1255484"/>
            <a:chExt cx="9389026" cy="4030693"/>
          </a:xfrm>
        </p:grpSpPr>
        <p:sp>
          <p:nvSpPr>
            <p:cNvPr id="3718" name="Google Shape;3718;p53"/>
            <p:cNvSpPr txBox="1"/>
            <p:nvPr/>
          </p:nvSpPr>
          <p:spPr>
            <a:xfrm>
              <a:off x="8022674" y="1255484"/>
              <a:ext cx="261992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(aka:</a:t>
              </a:r>
              <a:r>
                <a:rPr lang="en-US" sz="2800" b="0" i="0" u="none" strike="noStrike" cap="none">
                  <a:solidFill>
                    <a:srgbClr val="CC0000"/>
                  </a:solidFill>
                  <a:latin typeface="Calibri"/>
                  <a:ea typeface="Calibri"/>
                  <a:cs typeface="Calibri"/>
                  <a:sym typeface="Calibri"/>
                </a:rPr>
                <a:t> flow table</a:t>
              </a:r>
              <a:r>
                <a:rPr lang="en-US" sz="2800" b="0" i="0" u="none" strike="noStrike" cap="none">
                  <a:solidFill>
                    <a:srgbClr val="000000"/>
                  </a:solidFill>
                  <a:latin typeface="Calibri"/>
                  <a:ea typeface="Calibri"/>
                  <a:cs typeface="Calibri"/>
                  <a:sym typeface="Calibri"/>
                </a:rPr>
                <a:t>)</a:t>
              </a:r>
              <a:endParaRPr/>
            </a:p>
          </p:txBody>
        </p:sp>
        <p:sp>
          <p:nvSpPr>
            <p:cNvPr id="3719" name="Google Shape;3719;p53"/>
            <p:cNvSpPr txBox="1"/>
            <p:nvPr/>
          </p:nvSpPr>
          <p:spPr>
            <a:xfrm>
              <a:off x="1253574" y="4978400"/>
              <a:ext cx="15531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(aka:</a:t>
              </a:r>
              <a:r>
                <a:rPr lang="en-US" sz="1400" b="0" i="0" u="none" strike="noStrike" cap="none">
                  <a:solidFill>
                    <a:srgbClr val="CC0000"/>
                  </a:solidFill>
                  <a:latin typeface="Calibri"/>
                  <a:ea typeface="Calibri"/>
                  <a:cs typeface="Calibri"/>
                  <a:sym typeface="Calibri"/>
                </a:rPr>
                <a:t> flow table</a:t>
              </a:r>
              <a:r>
                <a:rPr lang="en-US" sz="1400" b="0" i="0" u="none" strike="noStrike" cap="none">
                  <a:solidFill>
                    <a:srgbClr val="000000"/>
                  </a:solidFill>
                  <a:latin typeface="Calibri"/>
                  <a:ea typeface="Calibri"/>
                  <a:cs typeface="Calibri"/>
                  <a:sym typeface="Calibri"/>
                </a:rPr>
                <a:t>)</a:t>
              </a:r>
              <a:endParaRPr/>
            </a:p>
          </p:txBody>
        </p:sp>
      </p:grpSp>
      <p:sp>
        <p:nvSpPr>
          <p:cNvPr id="3720" name="Google Shape;3720;p53"/>
          <p:cNvSpPr txBox="1"/>
          <p:nvPr/>
        </p:nvSpPr>
        <p:spPr>
          <a:xfrm>
            <a:off x="836023" y="2139218"/>
            <a:ext cx="11259652" cy="523220"/>
          </a:xfrm>
          <a:prstGeom prst="rect">
            <a:avLst/>
          </a:prstGeom>
          <a:noFill/>
          <a:ln>
            <a:noFill/>
          </a:ln>
        </p:spPr>
        <p:txBody>
          <a:bodyPr spcFirstLastPara="1" wrap="square" lIns="91425" tIns="45700" rIns="91425" bIns="45700" anchor="t" anchorCtr="0">
            <a:spAutoFit/>
          </a:bodyPr>
          <a:lstStyle/>
          <a:p>
            <a:pPr marL="914400" marR="0" lvl="1" indent="-292100" algn="l" rtl="0">
              <a:lnSpc>
                <a:spcPct val="100000"/>
              </a:lnSpc>
              <a:spcBef>
                <a:spcPts val="0"/>
              </a:spcBef>
              <a:spcAft>
                <a:spcPts val="0"/>
              </a:spcAft>
              <a:buClr>
                <a:srgbClr val="0013A3"/>
              </a:buClr>
              <a:buSzPts val="2800"/>
              <a:buFont typeface="Arial"/>
              <a:buChar char="•"/>
            </a:pPr>
            <a:r>
              <a:rPr lang="en-US" sz="2800" b="0" i="1" u="none" strike="noStrike" cap="none">
                <a:solidFill>
                  <a:srgbClr val="0013A3"/>
                </a:solidFill>
                <a:latin typeface="Calibri"/>
                <a:ea typeface="Calibri"/>
                <a:cs typeface="Calibri"/>
                <a:sym typeface="Calibri"/>
              </a:rPr>
              <a:t>destination-based forwarding: </a:t>
            </a:r>
            <a:r>
              <a:rPr lang="en-US" sz="2800" b="0" i="0" u="none" strike="noStrike" cap="none">
                <a:solidFill>
                  <a:srgbClr val="000000"/>
                </a:solidFill>
                <a:latin typeface="Calibri"/>
                <a:ea typeface="Calibri"/>
                <a:cs typeface="Calibri"/>
                <a:sym typeface="Calibri"/>
              </a:rPr>
              <a:t>forward based on dest. IP address</a:t>
            </a:r>
            <a:endParaRPr/>
          </a:p>
        </p:txBody>
      </p:sp>
      <p:sp>
        <p:nvSpPr>
          <p:cNvPr id="3721" name="Google Shape;3721;p5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75"/>
                                        </p:tgtEl>
                                        <p:attrNameLst>
                                          <p:attrName>style.visibility</p:attrName>
                                        </p:attrNameLst>
                                      </p:cBhvr>
                                      <p:to>
                                        <p:strVal val="visible"/>
                                      </p:to>
                                    </p:set>
                                    <p:animEffect transition="in" filter="fade">
                                      <p:cBhvr>
                                        <p:cTn id="7" dur="500"/>
                                        <p:tgtEl>
                                          <p:spTgt spid="35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87"/>
                                        </p:tgtEl>
                                        <p:attrNameLst>
                                          <p:attrName>style.visibility</p:attrName>
                                        </p:attrNameLst>
                                      </p:cBhvr>
                                      <p:to>
                                        <p:strVal val="visible"/>
                                      </p:to>
                                    </p:set>
                                    <p:animEffect transition="in" filter="fade">
                                      <p:cBhvr>
                                        <p:cTn id="11" dur="1000"/>
                                        <p:tgtEl>
                                          <p:spTgt spid="3687"/>
                                        </p:tgtEl>
                                      </p:cBhvr>
                                    </p:animEffect>
                                  </p:childTnLst>
                                </p:cTn>
                              </p:par>
                              <p:par>
                                <p:cTn id="12" presetID="10" presetClass="entr" presetSubtype="0" fill="hold" nodeType="withEffect">
                                  <p:stCondLst>
                                    <p:cond delay="0"/>
                                  </p:stCondLst>
                                  <p:childTnLst>
                                    <p:set>
                                      <p:cBhvr>
                                        <p:cTn id="13" dur="1" fill="hold">
                                          <p:stCondLst>
                                            <p:cond delay="0"/>
                                          </p:stCondLst>
                                        </p:cTn>
                                        <p:tgtEl>
                                          <p:spTgt spid="3714"/>
                                        </p:tgtEl>
                                        <p:attrNameLst>
                                          <p:attrName>style.visibility</p:attrName>
                                        </p:attrNameLst>
                                      </p:cBhvr>
                                      <p:to>
                                        <p:strVal val="visible"/>
                                      </p:to>
                                    </p:set>
                                    <p:animEffect transition="in" filter="fade">
                                      <p:cBhvr>
                                        <p:cTn id="14" dur="500"/>
                                        <p:tgtEl>
                                          <p:spTgt spid="3714"/>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3574"/>
                                        </p:tgtEl>
                                        <p:attrNameLst>
                                          <p:attrName>style.visibility</p:attrName>
                                        </p:attrNameLst>
                                      </p:cBhvr>
                                      <p:to>
                                        <p:strVal val="visible"/>
                                      </p:to>
                                    </p:set>
                                    <p:animEffect transition="in" filter="fade">
                                      <p:cBhvr>
                                        <p:cTn id="18" dur="500"/>
                                        <p:tgtEl>
                                          <p:spTgt spid="35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720"/>
                                        </p:tgtEl>
                                        <p:attrNameLst>
                                          <p:attrName>style.visibility</p:attrName>
                                        </p:attrNameLst>
                                      </p:cBhvr>
                                      <p:to>
                                        <p:strVal val="visible"/>
                                      </p:to>
                                    </p:set>
                                    <p:animEffect transition="in" filter="fade">
                                      <p:cBhvr>
                                        <p:cTn id="23" dur="500"/>
                                        <p:tgtEl>
                                          <p:spTgt spid="37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13"/>
                                        </p:tgtEl>
                                        <p:attrNameLst>
                                          <p:attrName>style.visibility</p:attrName>
                                        </p:attrNameLst>
                                      </p:cBhvr>
                                      <p:to>
                                        <p:strVal val="visible"/>
                                      </p:to>
                                    </p:set>
                                    <p:animEffect transition="in" filter="fade">
                                      <p:cBhvr>
                                        <p:cTn id="28" dur="500"/>
                                        <p:tgtEl>
                                          <p:spTgt spid="3713"/>
                                        </p:tgtEl>
                                      </p:cBhvr>
                                    </p:animEffect>
                                  </p:childTnLst>
                                </p:cTn>
                              </p:par>
                              <p:par>
                                <p:cTn id="29" presetID="10" presetClass="entr" presetSubtype="0" fill="hold" nodeType="withEffect">
                                  <p:stCondLst>
                                    <p:cond delay="0"/>
                                  </p:stCondLst>
                                  <p:childTnLst>
                                    <p:set>
                                      <p:cBhvr>
                                        <p:cTn id="30" dur="1" fill="hold">
                                          <p:stCondLst>
                                            <p:cond delay="0"/>
                                          </p:stCondLst>
                                        </p:cTn>
                                        <p:tgtEl>
                                          <p:spTgt spid="3717"/>
                                        </p:tgtEl>
                                        <p:attrNameLst>
                                          <p:attrName>style.visibility</p:attrName>
                                        </p:attrNameLst>
                                      </p:cBhvr>
                                      <p:to>
                                        <p:strVal val="visible"/>
                                      </p:to>
                                    </p:set>
                                    <p:animEffect transition="in" filter="fade">
                                      <p:cBhvr>
                                        <p:cTn id="31" dur="500"/>
                                        <p:tgtEl>
                                          <p:spTgt spid="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26"/>
        <p:cNvGrpSpPr/>
        <p:nvPr/>
      </p:nvGrpSpPr>
      <p:grpSpPr>
        <a:xfrm>
          <a:off x="0" y="0"/>
          <a:ext cx="0" cy="0"/>
          <a:chOff x="0" y="0"/>
          <a:chExt cx="0" cy="0"/>
        </a:xfrm>
      </p:grpSpPr>
      <p:sp>
        <p:nvSpPr>
          <p:cNvPr id="3727" name="Google Shape;3727;p54"/>
          <p:cNvSpPr txBox="1">
            <a:spLocks noGrp="1"/>
          </p:cNvSpPr>
          <p:nvPr>
            <p:ph type="body" idx="1"/>
          </p:nvPr>
        </p:nvSpPr>
        <p:spPr>
          <a:xfrm>
            <a:off x="838200" y="1326467"/>
            <a:ext cx="10854128" cy="3046751"/>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2800"/>
              <a:buChar char="▪"/>
            </a:pPr>
            <a:r>
              <a:rPr lang="en-US">
                <a:solidFill>
                  <a:srgbClr val="C00000"/>
                </a:solidFill>
                <a:latin typeface="Calibri"/>
                <a:ea typeface="Calibri"/>
                <a:cs typeface="Calibri"/>
                <a:sym typeface="Calibri"/>
              </a:rPr>
              <a:t>flow: </a:t>
            </a:r>
            <a:r>
              <a:rPr lang="en-US">
                <a:latin typeface="Calibri"/>
                <a:ea typeface="Calibri"/>
                <a:cs typeface="Calibri"/>
                <a:sym typeface="Calibri"/>
              </a:rPr>
              <a:t>defined by header field values </a:t>
            </a:r>
            <a:r>
              <a:rPr lang="en-US" sz="2400">
                <a:latin typeface="Calibri"/>
                <a:ea typeface="Calibri"/>
                <a:cs typeface="Calibri"/>
                <a:sym typeface="Calibri"/>
              </a:rPr>
              <a:t>(in link-, network-, transport-layer fields)</a:t>
            </a:r>
            <a:endParaRPr>
              <a:latin typeface="Calibri"/>
              <a:ea typeface="Calibri"/>
              <a:cs typeface="Calibri"/>
              <a:sym typeface="Calibri"/>
            </a:endParaRPr>
          </a:p>
          <a:p>
            <a:pPr marL="352425" lvl="0" indent="-222250" algn="l" rtl="0">
              <a:lnSpc>
                <a:spcPct val="90000"/>
              </a:lnSpc>
              <a:spcBef>
                <a:spcPts val="1000"/>
              </a:spcBef>
              <a:spcAft>
                <a:spcPts val="0"/>
              </a:spcAft>
              <a:buSzPts val="2800"/>
              <a:buChar char="▪"/>
            </a:pPr>
            <a:r>
              <a:rPr lang="en-US">
                <a:solidFill>
                  <a:srgbClr val="C00000"/>
                </a:solidFill>
                <a:latin typeface="Calibri"/>
                <a:ea typeface="Calibri"/>
                <a:cs typeface="Calibri"/>
                <a:sym typeface="Calibri"/>
              </a:rPr>
              <a:t>generalized forwarding: </a:t>
            </a:r>
            <a:r>
              <a:rPr lang="en-US">
                <a:latin typeface="Calibri"/>
                <a:ea typeface="Calibri"/>
                <a:cs typeface="Calibri"/>
                <a:sym typeface="Calibri"/>
              </a:rPr>
              <a:t>simple</a:t>
            </a:r>
            <a:r>
              <a:rPr lang="en-US">
                <a:solidFill>
                  <a:srgbClr val="C00000"/>
                </a:solidFill>
                <a:latin typeface="Calibri"/>
                <a:ea typeface="Calibri"/>
                <a:cs typeface="Calibri"/>
                <a:sym typeface="Calibri"/>
              </a:rPr>
              <a:t> </a:t>
            </a:r>
            <a:r>
              <a:rPr lang="en-US">
                <a:latin typeface="Calibri"/>
                <a:ea typeface="Calibri"/>
                <a:cs typeface="Calibri"/>
                <a:sym typeface="Calibri"/>
              </a:rPr>
              <a:t>packet-handling rules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match:</a:t>
            </a:r>
            <a:r>
              <a:rPr lang="en-US">
                <a:solidFill>
                  <a:srgbClr val="000090"/>
                </a:solidFill>
                <a:latin typeface="Calibri"/>
                <a:ea typeface="Calibri"/>
                <a:cs typeface="Calibri"/>
                <a:sym typeface="Calibri"/>
              </a:rPr>
              <a:t> </a:t>
            </a:r>
            <a:r>
              <a:rPr lang="en-US">
                <a:latin typeface="Calibri"/>
                <a:ea typeface="Calibri"/>
                <a:cs typeface="Calibri"/>
                <a:sym typeface="Calibri"/>
              </a:rPr>
              <a:t>pattern</a:t>
            </a:r>
            <a:r>
              <a:rPr lang="en-US">
                <a:solidFill>
                  <a:srgbClr val="000090"/>
                </a:solidFill>
                <a:latin typeface="Calibri"/>
                <a:ea typeface="Calibri"/>
                <a:cs typeface="Calibri"/>
                <a:sym typeface="Calibri"/>
              </a:rPr>
              <a:t> </a:t>
            </a:r>
            <a:r>
              <a:rPr lang="en-US">
                <a:latin typeface="Calibri"/>
                <a:ea typeface="Calibri"/>
                <a:cs typeface="Calibri"/>
                <a:sym typeface="Calibri"/>
              </a:rPr>
              <a:t>values in packet header fields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actions: </a:t>
            </a:r>
            <a:r>
              <a:rPr lang="en-US">
                <a:latin typeface="Calibri"/>
                <a:ea typeface="Calibri"/>
                <a:cs typeface="Calibri"/>
                <a:sym typeface="Calibri"/>
              </a:rPr>
              <a:t>for matched packet: drop, forward, modify, matched packet or send matched packet to controller </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priority: </a:t>
            </a:r>
            <a:r>
              <a:rPr lang="en-US">
                <a:latin typeface="Calibri"/>
                <a:ea typeface="Calibri"/>
                <a:cs typeface="Calibri"/>
                <a:sym typeface="Calibri"/>
              </a:rPr>
              <a:t>disambiguate overlapping patterns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counters: </a:t>
            </a:r>
            <a:r>
              <a:rPr lang="en-US">
                <a:latin typeface="Calibri"/>
                <a:ea typeface="Calibri"/>
                <a:cs typeface="Calibri"/>
                <a:sym typeface="Calibri"/>
              </a:rPr>
              <a:t>#bytes and #packets</a:t>
            </a:r>
            <a:endParaRPr/>
          </a:p>
        </p:txBody>
      </p:sp>
      <p:sp>
        <p:nvSpPr>
          <p:cNvPr id="3728" name="Google Shape;3728;p54"/>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Flow table abstraction</a:t>
            </a:r>
            <a:endParaRPr/>
          </a:p>
        </p:txBody>
      </p:sp>
      <p:grpSp>
        <p:nvGrpSpPr>
          <p:cNvPr id="3729" name="Google Shape;3729;p54"/>
          <p:cNvGrpSpPr/>
          <p:nvPr/>
        </p:nvGrpSpPr>
        <p:grpSpPr>
          <a:xfrm>
            <a:off x="847391" y="4483100"/>
            <a:ext cx="7244522" cy="2202828"/>
            <a:chOff x="848139" y="4484689"/>
            <a:chExt cx="7244522" cy="2202828"/>
          </a:xfrm>
        </p:grpSpPr>
        <p:cxnSp>
          <p:nvCxnSpPr>
            <p:cNvPr id="3730" name="Google Shape;3730;p54"/>
            <p:cNvCxnSpPr/>
            <p:nvPr/>
          </p:nvCxnSpPr>
          <p:spPr>
            <a:xfrm>
              <a:off x="848139" y="6202017"/>
              <a:ext cx="5194852" cy="0"/>
            </a:xfrm>
            <a:prstGeom prst="straightConnector1">
              <a:avLst/>
            </a:prstGeom>
            <a:noFill/>
            <a:ln w="31750" cap="flat" cmpd="sng">
              <a:solidFill>
                <a:schemeClr val="dk1"/>
              </a:solidFill>
              <a:prstDash val="solid"/>
              <a:miter lim="800000"/>
              <a:headEnd type="none" w="sm" len="sm"/>
              <a:tailEnd type="none" w="sm" len="sm"/>
            </a:ln>
          </p:spPr>
        </p:cxnSp>
        <p:grpSp>
          <p:nvGrpSpPr>
            <p:cNvPr id="3731" name="Google Shape;3731;p54"/>
            <p:cNvGrpSpPr/>
            <p:nvPr/>
          </p:nvGrpSpPr>
          <p:grpSpPr>
            <a:xfrm>
              <a:off x="2117350" y="5637144"/>
              <a:ext cx="2269120" cy="1028699"/>
              <a:chOff x="7493876" y="2774731"/>
              <a:chExt cx="1481958" cy="894622"/>
            </a:xfrm>
          </p:grpSpPr>
          <p:sp>
            <p:nvSpPr>
              <p:cNvPr id="3732" name="Google Shape;3732;p54"/>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733" name="Google Shape;3733;p54"/>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734" name="Google Shape;3734;p54"/>
              <p:cNvGrpSpPr/>
              <p:nvPr/>
            </p:nvGrpSpPr>
            <p:grpSpPr>
              <a:xfrm>
                <a:off x="7713663" y="2848339"/>
                <a:ext cx="1042107" cy="425543"/>
                <a:chOff x="7786941" y="2884917"/>
                <a:chExt cx="897649" cy="353919"/>
              </a:xfrm>
            </p:grpSpPr>
            <p:sp>
              <p:nvSpPr>
                <p:cNvPr id="3735" name="Google Shape;3735;p54"/>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36" name="Google Shape;3736;p54"/>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37" name="Google Shape;3737;p54"/>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38" name="Google Shape;3738;p54"/>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3739" name="Google Shape;3739;p54"/>
            <p:cNvSpPr txBox="1"/>
            <p:nvPr/>
          </p:nvSpPr>
          <p:spPr>
            <a:xfrm>
              <a:off x="4737100" y="4484689"/>
              <a:ext cx="3355561"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Router’s flow table define router’s match+action rules</a:t>
              </a:r>
              <a:endParaRPr/>
            </a:p>
          </p:txBody>
        </p:sp>
        <p:grpSp>
          <p:nvGrpSpPr>
            <p:cNvPr id="3740" name="Google Shape;3740;p54"/>
            <p:cNvGrpSpPr/>
            <p:nvPr/>
          </p:nvGrpSpPr>
          <p:grpSpPr>
            <a:xfrm>
              <a:off x="2535862" y="4518992"/>
              <a:ext cx="1998847" cy="1325048"/>
              <a:chOff x="8327282" y="4055165"/>
              <a:chExt cx="2091509" cy="1325048"/>
            </a:xfrm>
          </p:grpSpPr>
          <p:grpSp>
            <p:nvGrpSpPr>
              <p:cNvPr id="3741" name="Google Shape;3741;p54"/>
              <p:cNvGrpSpPr/>
              <p:nvPr/>
            </p:nvGrpSpPr>
            <p:grpSpPr>
              <a:xfrm>
                <a:off x="8327282" y="4121430"/>
                <a:ext cx="2091509" cy="1258783"/>
                <a:chOff x="2932675" y="3919324"/>
                <a:chExt cx="429970" cy="319189"/>
              </a:xfrm>
            </p:grpSpPr>
            <p:sp>
              <p:nvSpPr>
                <p:cNvPr id="3742" name="Google Shape;3742;p54"/>
                <p:cNvSpPr/>
                <p:nvPr/>
              </p:nvSpPr>
              <p:spPr>
                <a:xfrm>
                  <a:off x="2936722" y="3919324"/>
                  <a:ext cx="425923" cy="319189"/>
                </a:xfrm>
                <a:prstGeom prst="rect">
                  <a:avLst/>
                </a:prstGeom>
                <a:solidFill>
                  <a:srgbClr val="FFFFFF"/>
                </a:solidFill>
                <a:ln w="25400"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43" name="Google Shape;3743;p54"/>
                <p:cNvCxnSpPr/>
                <p:nvPr/>
              </p:nvCxnSpPr>
              <p:spPr>
                <a:xfrm>
                  <a:off x="2932675" y="4004959"/>
                  <a:ext cx="424911" cy="0"/>
                </a:xfrm>
                <a:prstGeom prst="straightConnector1">
                  <a:avLst/>
                </a:prstGeom>
                <a:noFill/>
                <a:ln w="25400" cap="flat" cmpd="sng">
                  <a:solidFill>
                    <a:srgbClr val="CC0000"/>
                  </a:solidFill>
                  <a:prstDash val="solid"/>
                  <a:round/>
                  <a:headEnd type="none" w="sm" len="sm"/>
                  <a:tailEnd type="none" w="sm" len="sm"/>
                </a:ln>
              </p:spPr>
            </p:cxnSp>
            <p:cxnSp>
              <p:nvCxnSpPr>
                <p:cNvPr id="3744" name="Google Shape;3744;p54"/>
                <p:cNvCxnSpPr/>
                <p:nvPr/>
              </p:nvCxnSpPr>
              <p:spPr>
                <a:xfrm>
                  <a:off x="2932675" y="4069207"/>
                  <a:ext cx="424911" cy="0"/>
                </a:xfrm>
                <a:prstGeom prst="straightConnector1">
                  <a:avLst/>
                </a:prstGeom>
                <a:noFill/>
                <a:ln w="25400" cap="flat" cmpd="sng">
                  <a:solidFill>
                    <a:srgbClr val="CC0000"/>
                  </a:solidFill>
                  <a:prstDash val="solid"/>
                  <a:round/>
                  <a:headEnd type="none" w="sm" len="sm"/>
                  <a:tailEnd type="none" w="sm" len="sm"/>
                </a:ln>
              </p:spPr>
            </p:cxnSp>
            <p:cxnSp>
              <p:nvCxnSpPr>
                <p:cNvPr id="3745" name="Google Shape;3745;p54"/>
                <p:cNvCxnSpPr>
                  <a:stCxn id="3742" idx="2"/>
                </p:cNvCxnSpPr>
                <p:nvPr/>
              </p:nvCxnSpPr>
              <p:spPr>
                <a:xfrm rot="10800000">
                  <a:off x="3148184" y="4001513"/>
                  <a:ext cx="1500" cy="237000"/>
                </a:xfrm>
                <a:prstGeom prst="straightConnector1">
                  <a:avLst/>
                </a:prstGeom>
                <a:noFill/>
                <a:ln w="25400" cap="flat" cmpd="sng">
                  <a:solidFill>
                    <a:srgbClr val="CC0000"/>
                  </a:solidFill>
                  <a:prstDash val="solid"/>
                  <a:round/>
                  <a:headEnd type="none" w="sm" len="sm"/>
                  <a:tailEnd type="none" w="sm" len="sm"/>
                </a:ln>
              </p:spPr>
            </p:cxnSp>
          </p:grpSp>
          <p:sp>
            <p:nvSpPr>
              <p:cNvPr id="3746" name="Google Shape;3746;p54"/>
              <p:cNvSpPr txBox="1"/>
              <p:nvPr/>
            </p:nvSpPr>
            <p:spPr>
              <a:xfrm>
                <a:off x="8759686" y="4055165"/>
                <a:ext cx="126573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Flow table</a:t>
                </a:r>
                <a:endParaRPr/>
              </a:p>
            </p:txBody>
          </p:sp>
          <p:sp>
            <p:nvSpPr>
              <p:cNvPr id="3747" name="Google Shape;3747;p54"/>
              <p:cNvSpPr txBox="1"/>
              <p:nvPr/>
            </p:nvSpPr>
            <p:spPr>
              <a:xfrm>
                <a:off x="8461513" y="4379843"/>
                <a:ext cx="83798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match</a:t>
                </a:r>
                <a:endParaRPr/>
              </a:p>
            </p:txBody>
          </p:sp>
          <p:sp>
            <p:nvSpPr>
              <p:cNvPr id="3748" name="Google Shape;3748;p54"/>
              <p:cNvSpPr txBox="1"/>
              <p:nvPr/>
            </p:nvSpPr>
            <p:spPr>
              <a:xfrm>
                <a:off x="9409044" y="4386470"/>
                <a:ext cx="8322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action</a:t>
                </a:r>
                <a:endParaRPr/>
              </a:p>
            </p:txBody>
          </p:sp>
        </p:grpSp>
        <p:cxnSp>
          <p:nvCxnSpPr>
            <p:cNvPr id="3749" name="Google Shape;3749;p54"/>
            <p:cNvCxnSpPr>
              <a:stCxn id="3732" idx="0"/>
            </p:cNvCxnSpPr>
            <p:nvPr/>
          </p:nvCxnSpPr>
          <p:spPr>
            <a:xfrm rot="10800000" flipH="1">
              <a:off x="4386238" y="5804314"/>
              <a:ext cx="2398800" cy="190500"/>
            </a:xfrm>
            <a:prstGeom prst="straightConnector1">
              <a:avLst/>
            </a:prstGeom>
            <a:noFill/>
            <a:ln w="31750" cap="flat" cmpd="sng">
              <a:solidFill>
                <a:schemeClr val="dk1"/>
              </a:solidFill>
              <a:prstDash val="solid"/>
              <a:miter lim="800000"/>
              <a:headEnd type="none" w="sm" len="sm"/>
              <a:tailEnd type="none" w="sm" len="sm"/>
            </a:ln>
          </p:spPr>
        </p:cxnSp>
        <p:cxnSp>
          <p:nvCxnSpPr>
            <p:cNvPr id="3750" name="Google Shape;3750;p54"/>
            <p:cNvCxnSpPr/>
            <p:nvPr/>
          </p:nvCxnSpPr>
          <p:spPr>
            <a:xfrm>
              <a:off x="4399722" y="6361044"/>
              <a:ext cx="755373" cy="326473"/>
            </a:xfrm>
            <a:prstGeom prst="straightConnector1">
              <a:avLst/>
            </a:prstGeom>
            <a:noFill/>
            <a:ln w="31750" cap="flat" cmpd="sng">
              <a:solidFill>
                <a:schemeClr val="dk1"/>
              </a:solidFill>
              <a:prstDash val="solid"/>
              <a:miter lim="800000"/>
              <a:headEnd type="none" w="sm" len="sm"/>
              <a:tailEnd type="none" w="sm" len="sm"/>
            </a:ln>
          </p:spPr>
        </p:cxnSp>
      </p:grpSp>
      <p:sp>
        <p:nvSpPr>
          <p:cNvPr id="3751" name="Google Shape;3751;p5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29"/>
                                        </p:tgtEl>
                                        <p:attrNameLst>
                                          <p:attrName>style.visibility</p:attrName>
                                        </p:attrNameLst>
                                      </p:cBhvr>
                                      <p:to>
                                        <p:strVal val="visible"/>
                                      </p:to>
                                    </p:set>
                                    <p:animEffect transition="in" filter="fade">
                                      <p:cBhvr>
                                        <p:cTn id="7" dur="500"/>
                                        <p:tgtEl>
                                          <p:spTgt spid="37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27">
                                            <p:txEl>
                                              <p:pRg st="0" end="0"/>
                                            </p:txEl>
                                          </p:spTgt>
                                        </p:tgtEl>
                                        <p:attrNameLst>
                                          <p:attrName>style.visibility</p:attrName>
                                        </p:attrNameLst>
                                      </p:cBhvr>
                                      <p:to>
                                        <p:strVal val="visible"/>
                                      </p:to>
                                    </p:set>
                                    <p:animEffect transition="in" filter="fade">
                                      <p:cBhvr>
                                        <p:cTn id="12" dur="500"/>
                                        <p:tgtEl>
                                          <p:spTgt spid="37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27">
                                            <p:txEl>
                                              <p:pRg st="1" end="1"/>
                                            </p:txEl>
                                          </p:spTgt>
                                        </p:tgtEl>
                                        <p:attrNameLst>
                                          <p:attrName>style.visibility</p:attrName>
                                        </p:attrNameLst>
                                      </p:cBhvr>
                                      <p:to>
                                        <p:strVal val="visible"/>
                                      </p:to>
                                    </p:set>
                                    <p:animEffect transition="in" filter="fade">
                                      <p:cBhvr>
                                        <p:cTn id="17" dur="500"/>
                                        <p:tgtEl>
                                          <p:spTgt spid="37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27">
                                            <p:txEl>
                                              <p:pRg st="2" end="2"/>
                                            </p:txEl>
                                          </p:spTgt>
                                        </p:tgtEl>
                                        <p:attrNameLst>
                                          <p:attrName>style.visibility</p:attrName>
                                        </p:attrNameLst>
                                      </p:cBhvr>
                                      <p:to>
                                        <p:strVal val="visible"/>
                                      </p:to>
                                    </p:set>
                                    <p:animEffect transition="in" filter="fade">
                                      <p:cBhvr>
                                        <p:cTn id="22" dur="500"/>
                                        <p:tgtEl>
                                          <p:spTgt spid="37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27">
                                            <p:txEl>
                                              <p:pRg st="3" end="3"/>
                                            </p:txEl>
                                          </p:spTgt>
                                        </p:tgtEl>
                                        <p:attrNameLst>
                                          <p:attrName>style.visibility</p:attrName>
                                        </p:attrNameLst>
                                      </p:cBhvr>
                                      <p:to>
                                        <p:strVal val="visible"/>
                                      </p:to>
                                    </p:set>
                                    <p:animEffect transition="in" filter="fade">
                                      <p:cBhvr>
                                        <p:cTn id="27" dur="500"/>
                                        <p:tgtEl>
                                          <p:spTgt spid="37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27">
                                            <p:txEl>
                                              <p:pRg st="4" end="4"/>
                                            </p:txEl>
                                          </p:spTgt>
                                        </p:tgtEl>
                                        <p:attrNameLst>
                                          <p:attrName>style.visibility</p:attrName>
                                        </p:attrNameLst>
                                      </p:cBhvr>
                                      <p:to>
                                        <p:strVal val="visible"/>
                                      </p:to>
                                    </p:set>
                                    <p:animEffect transition="in" filter="fade">
                                      <p:cBhvr>
                                        <p:cTn id="32" dur="500"/>
                                        <p:tgtEl>
                                          <p:spTgt spid="37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27">
                                            <p:txEl>
                                              <p:pRg st="5" end="5"/>
                                            </p:txEl>
                                          </p:spTgt>
                                        </p:tgtEl>
                                        <p:attrNameLst>
                                          <p:attrName>style.visibility</p:attrName>
                                        </p:attrNameLst>
                                      </p:cBhvr>
                                      <p:to>
                                        <p:strVal val="visible"/>
                                      </p:to>
                                    </p:set>
                                    <p:animEffect transition="in" filter="fade">
                                      <p:cBhvr>
                                        <p:cTn id="37" dur="500"/>
                                        <p:tgtEl>
                                          <p:spTgt spid="37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55"/>
          <p:cNvSpPr txBox="1">
            <a:spLocks noGrp="1"/>
          </p:cNvSpPr>
          <p:nvPr>
            <p:ph type="body" idx="1"/>
          </p:nvPr>
        </p:nvSpPr>
        <p:spPr>
          <a:xfrm>
            <a:off x="838200" y="1326467"/>
            <a:ext cx="10515600" cy="3046751"/>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2800"/>
              <a:buChar char="▪"/>
            </a:pPr>
            <a:r>
              <a:rPr lang="en-US">
                <a:solidFill>
                  <a:srgbClr val="C00000"/>
                </a:solidFill>
                <a:latin typeface="Calibri"/>
                <a:ea typeface="Calibri"/>
                <a:cs typeface="Calibri"/>
                <a:sym typeface="Calibri"/>
              </a:rPr>
              <a:t>flow: </a:t>
            </a:r>
            <a:r>
              <a:rPr lang="en-US">
                <a:latin typeface="Calibri"/>
                <a:ea typeface="Calibri"/>
                <a:cs typeface="Calibri"/>
                <a:sym typeface="Calibri"/>
              </a:rPr>
              <a:t>defined by header fields</a:t>
            </a:r>
            <a:endParaRPr/>
          </a:p>
          <a:p>
            <a:pPr marL="352425" lvl="0" indent="-222250" algn="l" rtl="0">
              <a:lnSpc>
                <a:spcPct val="90000"/>
              </a:lnSpc>
              <a:spcBef>
                <a:spcPts val="1000"/>
              </a:spcBef>
              <a:spcAft>
                <a:spcPts val="0"/>
              </a:spcAft>
              <a:buSzPts val="2800"/>
              <a:buChar char="▪"/>
            </a:pPr>
            <a:r>
              <a:rPr lang="en-US">
                <a:solidFill>
                  <a:srgbClr val="C00000"/>
                </a:solidFill>
                <a:latin typeface="Calibri"/>
                <a:ea typeface="Calibri"/>
                <a:cs typeface="Calibri"/>
                <a:sym typeface="Calibri"/>
              </a:rPr>
              <a:t>generalized forwarding: simple </a:t>
            </a:r>
            <a:r>
              <a:rPr lang="en-US">
                <a:latin typeface="Calibri"/>
                <a:ea typeface="Calibri"/>
                <a:cs typeface="Calibri"/>
                <a:sym typeface="Calibri"/>
              </a:rPr>
              <a:t>packet-handling rules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match:</a:t>
            </a:r>
            <a:r>
              <a:rPr lang="en-US">
                <a:solidFill>
                  <a:srgbClr val="000090"/>
                </a:solidFill>
                <a:latin typeface="Calibri"/>
                <a:ea typeface="Calibri"/>
                <a:cs typeface="Calibri"/>
                <a:sym typeface="Calibri"/>
              </a:rPr>
              <a:t> </a:t>
            </a:r>
            <a:r>
              <a:rPr lang="en-US">
                <a:latin typeface="Calibri"/>
                <a:ea typeface="Calibri"/>
                <a:cs typeface="Calibri"/>
                <a:sym typeface="Calibri"/>
              </a:rPr>
              <a:t>pattern</a:t>
            </a:r>
            <a:r>
              <a:rPr lang="en-US">
                <a:solidFill>
                  <a:srgbClr val="000090"/>
                </a:solidFill>
                <a:latin typeface="Calibri"/>
                <a:ea typeface="Calibri"/>
                <a:cs typeface="Calibri"/>
                <a:sym typeface="Calibri"/>
              </a:rPr>
              <a:t> </a:t>
            </a:r>
            <a:r>
              <a:rPr lang="en-US">
                <a:latin typeface="Calibri"/>
                <a:ea typeface="Calibri"/>
                <a:cs typeface="Calibri"/>
                <a:sym typeface="Calibri"/>
              </a:rPr>
              <a:t>values in packet header fields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actions: </a:t>
            </a:r>
            <a:r>
              <a:rPr lang="en-US">
                <a:latin typeface="Calibri"/>
                <a:ea typeface="Calibri"/>
                <a:cs typeface="Calibri"/>
                <a:sym typeface="Calibri"/>
              </a:rPr>
              <a:t>for matched packet: drop, forward, modify, matched packet or send matched packet to controller </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priority: </a:t>
            </a:r>
            <a:r>
              <a:rPr lang="en-US">
                <a:latin typeface="Calibri"/>
                <a:ea typeface="Calibri"/>
                <a:cs typeface="Calibri"/>
                <a:sym typeface="Calibri"/>
              </a:rPr>
              <a:t>disambiguate overlapping patterns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counters: </a:t>
            </a:r>
            <a:r>
              <a:rPr lang="en-US">
                <a:latin typeface="Calibri"/>
                <a:ea typeface="Calibri"/>
                <a:cs typeface="Calibri"/>
                <a:sym typeface="Calibri"/>
              </a:rPr>
              <a:t>#bytes and #packets</a:t>
            </a:r>
            <a:endParaRPr/>
          </a:p>
        </p:txBody>
      </p:sp>
      <p:cxnSp>
        <p:nvCxnSpPr>
          <p:cNvPr id="3758" name="Google Shape;3758;p55"/>
          <p:cNvCxnSpPr/>
          <p:nvPr/>
        </p:nvCxnSpPr>
        <p:spPr>
          <a:xfrm>
            <a:off x="848139" y="6202017"/>
            <a:ext cx="5194852" cy="0"/>
          </a:xfrm>
          <a:prstGeom prst="straightConnector1">
            <a:avLst/>
          </a:prstGeom>
          <a:noFill/>
          <a:ln w="31750" cap="flat" cmpd="sng">
            <a:solidFill>
              <a:schemeClr val="dk1"/>
            </a:solidFill>
            <a:prstDash val="solid"/>
            <a:miter lim="800000"/>
            <a:headEnd type="none" w="sm" len="sm"/>
            <a:tailEnd type="none" w="sm" len="sm"/>
          </a:ln>
        </p:spPr>
      </p:cxnSp>
      <p:grpSp>
        <p:nvGrpSpPr>
          <p:cNvPr id="3759" name="Google Shape;3759;p55"/>
          <p:cNvGrpSpPr/>
          <p:nvPr/>
        </p:nvGrpSpPr>
        <p:grpSpPr>
          <a:xfrm>
            <a:off x="2117350" y="5637144"/>
            <a:ext cx="2269120" cy="1028699"/>
            <a:chOff x="7493876" y="2774731"/>
            <a:chExt cx="1481958" cy="894622"/>
          </a:xfrm>
        </p:grpSpPr>
        <p:sp>
          <p:nvSpPr>
            <p:cNvPr id="3760" name="Google Shape;3760;p55"/>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761" name="Google Shape;3761;p55"/>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762" name="Google Shape;3762;p55"/>
            <p:cNvGrpSpPr/>
            <p:nvPr/>
          </p:nvGrpSpPr>
          <p:grpSpPr>
            <a:xfrm>
              <a:off x="7713663" y="2848339"/>
              <a:ext cx="1042107" cy="425543"/>
              <a:chOff x="7786941" y="2884917"/>
              <a:chExt cx="897649" cy="353919"/>
            </a:xfrm>
          </p:grpSpPr>
          <p:sp>
            <p:nvSpPr>
              <p:cNvPr id="3763" name="Google Shape;3763;p55"/>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64" name="Google Shape;3764;p55"/>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65" name="Google Shape;3765;p55"/>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66" name="Google Shape;3766;p55"/>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767" name="Google Shape;3767;p55"/>
          <p:cNvGrpSpPr/>
          <p:nvPr/>
        </p:nvGrpSpPr>
        <p:grpSpPr>
          <a:xfrm>
            <a:off x="2535862" y="4518992"/>
            <a:ext cx="1998847" cy="1325048"/>
            <a:chOff x="8327282" y="4055165"/>
            <a:chExt cx="2091509" cy="1325048"/>
          </a:xfrm>
        </p:grpSpPr>
        <p:grpSp>
          <p:nvGrpSpPr>
            <p:cNvPr id="3768" name="Google Shape;3768;p55"/>
            <p:cNvGrpSpPr/>
            <p:nvPr/>
          </p:nvGrpSpPr>
          <p:grpSpPr>
            <a:xfrm>
              <a:off x="8327282" y="4121430"/>
              <a:ext cx="2091509" cy="1258783"/>
              <a:chOff x="2932675" y="3919324"/>
              <a:chExt cx="429970" cy="319189"/>
            </a:xfrm>
          </p:grpSpPr>
          <p:sp>
            <p:nvSpPr>
              <p:cNvPr id="3769" name="Google Shape;3769;p55"/>
              <p:cNvSpPr/>
              <p:nvPr/>
            </p:nvSpPr>
            <p:spPr>
              <a:xfrm>
                <a:off x="2936722" y="3919324"/>
                <a:ext cx="425923" cy="319189"/>
              </a:xfrm>
              <a:prstGeom prst="rect">
                <a:avLst/>
              </a:prstGeom>
              <a:solidFill>
                <a:srgbClr val="FFFFFF"/>
              </a:solidFill>
              <a:ln w="25400"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70" name="Google Shape;3770;p55"/>
              <p:cNvCxnSpPr/>
              <p:nvPr/>
            </p:nvCxnSpPr>
            <p:spPr>
              <a:xfrm>
                <a:off x="2932675" y="4004959"/>
                <a:ext cx="424911" cy="0"/>
              </a:xfrm>
              <a:prstGeom prst="straightConnector1">
                <a:avLst/>
              </a:prstGeom>
              <a:noFill/>
              <a:ln w="25400" cap="flat" cmpd="sng">
                <a:solidFill>
                  <a:srgbClr val="CC0000"/>
                </a:solidFill>
                <a:prstDash val="solid"/>
                <a:round/>
                <a:headEnd type="none" w="sm" len="sm"/>
                <a:tailEnd type="none" w="sm" len="sm"/>
              </a:ln>
            </p:spPr>
          </p:cxnSp>
          <p:cxnSp>
            <p:nvCxnSpPr>
              <p:cNvPr id="3771" name="Google Shape;3771;p55"/>
              <p:cNvCxnSpPr/>
              <p:nvPr/>
            </p:nvCxnSpPr>
            <p:spPr>
              <a:xfrm>
                <a:off x="2932675" y="4069207"/>
                <a:ext cx="424911" cy="0"/>
              </a:xfrm>
              <a:prstGeom prst="straightConnector1">
                <a:avLst/>
              </a:prstGeom>
              <a:noFill/>
              <a:ln w="25400" cap="flat" cmpd="sng">
                <a:solidFill>
                  <a:srgbClr val="CC0000"/>
                </a:solidFill>
                <a:prstDash val="solid"/>
                <a:round/>
                <a:headEnd type="none" w="sm" len="sm"/>
                <a:tailEnd type="none" w="sm" len="sm"/>
              </a:ln>
            </p:spPr>
          </p:cxnSp>
          <p:cxnSp>
            <p:nvCxnSpPr>
              <p:cNvPr id="3772" name="Google Shape;3772;p55"/>
              <p:cNvCxnSpPr>
                <a:stCxn id="3769" idx="2"/>
              </p:cNvCxnSpPr>
              <p:nvPr/>
            </p:nvCxnSpPr>
            <p:spPr>
              <a:xfrm rot="10800000">
                <a:off x="3148184" y="4001513"/>
                <a:ext cx="1500" cy="237000"/>
              </a:xfrm>
              <a:prstGeom prst="straightConnector1">
                <a:avLst/>
              </a:prstGeom>
              <a:noFill/>
              <a:ln w="25400" cap="flat" cmpd="sng">
                <a:solidFill>
                  <a:srgbClr val="CC0000"/>
                </a:solidFill>
                <a:prstDash val="solid"/>
                <a:round/>
                <a:headEnd type="none" w="sm" len="sm"/>
                <a:tailEnd type="none" w="sm" len="sm"/>
              </a:ln>
            </p:spPr>
          </p:cxnSp>
        </p:grpSp>
        <p:sp>
          <p:nvSpPr>
            <p:cNvPr id="3773" name="Google Shape;3773;p55"/>
            <p:cNvSpPr txBox="1"/>
            <p:nvPr/>
          </p:nvSpPr>
          <p:spPr>
            <a:xfrm>
              <a:off x="8759686" y="4055165"/>
              <a:ext cx="126573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Flow table</a:t>
              </a:r>
              <a:endParaRPr/>
            </a:p>
          </p:txBody>
        </p:sp>
        <p:sp>
          <p:nvSpPr>
            <p:cNvPr id="3774" name="Google Shape;3774;p55"/>
            <p:cNvSpPr txBox="1"/>
            <p:nvPr/>
          </p:nvSpPr>
          <p:spPr>
            <a:xfrm>
              <a:off x="8461513" y="4379843"/>
              <a:ext cx="83798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match</a:t>
              </a:r>
              <a:endParaRPr/>
            </a:p>
          </p:txBody>
        </p:sp>
        <p:sp>
          <p:nvSpPr>
            <p:cNvPr id="3775" name="Google Shape;3775;p55"/>
            <p:cNvSpPr txBox="1"/>
            <p:nvPr/>
          </p:nvSpPr>
          <p:spPr>
            <a:xfrm>
              <a:off x="9409044" y="4386470"/>
              <a:ext cx="8322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action</a:t>
              </a:r>
              <a:endParaRPr/>
            </a:p>
          </p:txBody>
        </p:sp>
      </p:grpSp>
      <p:cxnSp>
        <p:nvCxnSpPr>
          <p:cNvPr id="3776" name="Google Shape;3776;p55"/>
          <p:cNvCxnSpPr>
            <a:stCxn id="3760" idx="0"/>
          </p:cNvCxnSpPr>
          <p:nvPr/>
        </p:nvCxnSpPr>
        <p:spPr>
          <a:xfrm rot="10800000" flipH="1">
            <a:off x="4386238" y="5804314"/>
            <a:ext cx="2398800" cy="190500"/>
          </a:xfrm>
          <a:prstGeom prst="straightConnector1">
            <a:avLst/>
          </a:prstGeom>
          <a:noFill/>
          <a:ln w="31750" cap="flat" cmpd="sng">
            <a:solidFill>
              <a:schemeClr val="dk1"/>
            </a:solidFill>
            <a:prstDash val="solid"/>
            <a:miter lim="800000"/>
            <a:headEnd type="none" w="sm" len="sm"/>
            <a:tailEnd type="none" w="sm" len="sm"/>
          </a:ln>
        </p:spPr>
      </p:cxnSp>
      <p:cxnSp>
        <p:nvCxnSpPr>
          <p:cNvPr id="3777" name="Google Shape;3777;p55"/>
          <p:cNvCxnSpPr/>
          <p:nvPr/>
        </p:nvCxnSpPr>
        <p:spPr>
          <a:xfrm>
            <a:off x="4399722" y="6361044"/>
            <a:ext cx="755373" cy="326473"/>
          </a:xfrm>
          <a:prstGeom prst="straightConnector1">
            <a:avLst/>
          </a:prstGeom>
          <a:noFill/>
          <a:ln w="31750" cap="flat" cmpd="sng">
            <a:solidFill>
              <a:schemeClr val="dk1"/>
            </a:solidFill>
            <a:prstDash val="solid"/>
            <a:miter lim="800000"/>
            <a:headEnd type="none" w="sm" len="sm"/>
            <a:tailEnd type="none" w="sm" len="sm"/>
          </a:ln>
        </p:spPr>
      </p:cxnSp>
      <p:sp>
        <p:nvSpPr>
          <p:cNvPr id="3778" name="Google Shape;3778;p55"/>
          <p:cNvSpPr txBox="1"/>
          <p:nvPr/>
        </p:nvSpPr>
        <p:spPr>
          <a:xfrm>
            <a:off x="1828800" y="5870713"/>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p:txBody>
      </p:sp>
      <p:sp>
        <p:nvSpPr>
          <p:cNvPr id="3779" name="Google Shape;3779;p55"/>
          <p:cNvSpPr txBox="1"/>
          <p:nvPr/>
        </p:nvSpPr>
        <p:spPr>
          <a:xfrm>
            <a:off x="4340087" y="6367669"/>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2</a:t>
            </a:r>
            <a:endParaRPr/>
          </a:p>
        </p:txBody>
      </p:sp>
      <p:sp>
        <p:nvSpPr>
          <p:cNvPr id="3780" name="Google Shape;3780;p55"/>
          <p:cNvSpPr txBox="1"/>
          <p:nvPr/>
        </p:nvSpPr>
        <p:spPr>
          <a:xfrm>
            <a:off x="4784035" y="6149009"/>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3</a:t>
            </a:r>
            <a:endParaRPr/>
          </a:p>
        </p:txBody>
      </p:sp>
      <p:sp>
        <p:nvSpPr>
          <p:cNvPr id="3781" name="Google Shape;3781;p55"/>
          <p:cNvSpPr txBox="1"/>
          <p:nvPr/>
        </p:nvSpPr>
        <p:spPr>
          <a:xfrm>
            <a:off x="4565375" y="5784575"/>
            <a:ext cx="301686"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4</a:t>
            </a:r>
            <a:endParaRPr/>
          </a:p>
        </p:txBody>
      </p:sp>
      <p:grpSp>
        <p:nvGrpSpPr>
          <p:cNvPr id="3782" name="Google Shape;3782;p55"/>
          <p:cNvGrpSpPr/>
          <p:nvPr/>
        </p:nvGrpSpPr>
        <p:grpSpPr>
          <a:xfrm>
            <a:off x="4533981" y="4345979"/>
            <a:ext cx="6820091" cy="1571138"/>
            <a:chOff x="4518991" y="4315999"/>
            <a:chExt cx="6820091" cy="1571138"/>
          </a:xfrm>
        </p:grpSpPr>
        <p:sp>
          <p:nvSpPr>
            <p:cNvPr id="3783" name="Google Shape;3783;p55"/>
            <p:cNvSpPr txBox="1"/>
            <p:nvPr/>
          </p:nvSpPr>
          <p:spPr>
            <a:xfrm>
              <a:off x="7424876" y="5517805"/>
              <a:ext cx="13131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wildcard</a:t>
              </a:r>
              <a:endParaRPr/>
            </a:p>
          </p:txBody>
        </p:sp>
        <p:sp>
          <p:nvSpPr>
            <p:cNvPr id="3784" name="Google Shape;3784;p55"/>
            <p:cNvSpPr/>
            <p:nvPr/>
          </p:nvSpPr>
          <p:spPr>
            <a:xfrm>
              <a:off x="4518991" y="4320209"/>
              <a:ext cx="808383" cy="1497495"/>
            </a:xfrm>
            <a:custGeom>
              <a:avLst/>
              <a:gdLst/>
              <a:ahLst/>
              <a:cxnLst/>
              <a:rect l="l" t="t" r="r" b="b"/>
              <a:pathLst>
                <a:path w="808383" h="1497495" extrusionOk="0">
                  <a:moveTo>
                    <a:pt x="13252" y="1497495"/>
                  </a:moveTo>
                  <a:lnTo>
                    <a:pt x="808383" y="1192695"/>
                  </a:lnTo>
                  <a:lnTo>
                    <a:pt x="795131" y="0"/>
                  </a:lnTo>
                  <a:lnTo>
                    <a:pt x="0" y="887895"/>
                  </a:lnTo>
                  <a:lnTo>
                    <a:pt x="13252" y="1497495"/>
                  </a:lnTo>
                  <a:close/>
                </a:path>
              </a:pathLst>
            </a:custGeom>
            <a:gradFill>
              <a:gsLst>
                <a:gs pos="0">
                  <a:srgbClr val="F2F2F2"/>
                </a:gs>
                <a:gs pos="100000">
                  <a:srgbClr val="D8D8D8"/>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3785" name="Google Shape;3785;p55"/>
            <p:cNvCxnSpPr/>
            <p:nvPr/>
          </p:nvCxnSpPr>
          <p:spPr>
            <a:xfrm>
              <a:off x="8691768" y="4315999"/>
              <a:ext cx="0" cy="1200150"/>
            </a:xfrm>
            <a:prstGeom prst="straightConnector1">
              <a:avLst/>
            </a:prstGeom>
            <a:noFill/>
            <a:ln w="25400" cap="flat" cmpd="sng">
              <a:solidFill>
                <a:srgbClr val="7F7F7F"/>
              </a:solidFill>
              <a:prstDash val="solid"/>
              <a:miter lim="800000"/>
              <a:headEnd type="none" w="sm" len="sm"/>
              <a:tailEnd type="none" w="sm" len="sm"/>
            </a:ln>
          </p:spPr>
        </p:cxnSp>
        <p:sp>
          <p:nvSpPr>
            <p:cNvPr id="3786" name="Google Shape;3786;p55"/>
            <p:cNvSpPr/>
            <p:nvPr/>
          </p:nvSpPr>
          <p:spPr>
            <a:xfrm>
              <a:off x="5318056" y="4334323"/>
              <a:ext cx="3362117" cy="1191833"/>
            </a:xfrm>
            <a:prstGeom prst="rect">
              <a:avLst/>
            </a:prstGeom>
            <a:solidFill>
              <a:srgbClr val="BB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87" name="Google Shape;3787;p55"/>
            <p:cNvSpPr/>
            <p:nvPr/>
          </p:nvSpPr>
          <p:spPr>
            <a:xfrm>
              <a:off x="8712339" y="4334323"/>
              <a:ext cx="2618270" cy="1191834"/>
            </a:xfrm>
            <a:prstGeom prst="rect">
              <a:avLst/>
            </a:prstGeom>
            <a:solidFill>
              <a:srgbClr val="E1EF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88" name="Google Shape;3788;p55"/>
            <p:cNvSpPr/>
            <p:nvPr/>
          </p:nvSpPr>
          <p:spPr>
            <a:xfrm>
              <a:off x="5322405" y="5059180"/>
              <a:ext cx="5981700" cy="46166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src=10.1.2.3, dest=*.*.*.*     send to controller</a:t>
              </a:r>
              <a:endParaRPr sz="2400" b="0" i="0" u="none" strike="noStrike" cap="none">
                <a:solidFill>
                  <a:srgbClr val="000000"/>
                </a:solidFill>
                <a:latin typeface="Calibri"/>
                <a:ea typeface="Calibri"/>
                <a:cs typeface="Calibri"/>
                <a:sym typeface="Calibri"/>
              </a:endParaRPr>
            </a:p>
          </p:txBody>
        </p:sp>
        <p:sp>
          <p:nvSpPr>
            <p:cNvPr id="3789" name="Google Shape;3789;p55"/>
            <p:cNvSpPr/>
            <p:nvPr/>
          </p:nvSpPr>
          <p:spPr>
            <a:xfrm>
              <a:off x="5339894" y="4686925"/>
              <a:ext cx="598170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src=1.2.*.*, dest=*.*.*.*       drop                        </a:t>
              </a:r>
              <a:endParaRPr/>
            </a:p>
          </p:txBody>
        </p:sp>
        <p:sp>
          <p:nvSpPr>
            <p:cNvPr id="3790" name="Google Shape;3790;p55"/>
            <p:cNvSpPr/>
            <p:nvPr/>
          </p:nvSpPr>
          <p:spPr>
            <a:xfrm>
              <a:off x="5357382" y="4344648"/>
              <a:ext cx="598170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src = *.*.*.*, dest=3.4.*.*     forward(2)</a:t>
              </a:r>
              <a:endParaRPr/>
            </a:p>
          </p:txBody>
        </p:sp>
      </p:grpSp>
      <p:sp>
        <p:nvSpPr>
          <p:cNvPr id="3791" name="Google Shape;3791;p55"/>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Flow table abstraction</a:t>
            </a:r>
            <a:endParaRPr/>
          </a:p>
        </p:txBody>
      </p:sp>
      <p:sp>
        <p:nvSpPr>
          <p:cNvPr id="3792" name="Google Shape;3792;p5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2"/>
                                        </p:tgtEl>
                                        <p:attrNameLst>
                                          <p:attrName>style.visibility</p:attrName>
                                        </p:attrNameLst>
                                      </p:cBhvr>
                                      <p:to>
                                        <p:strVal val="visible"/>
                                      </p:to>
                                    </p:set>
                                    <p:animEffect transition="in" filter="fade">
                                      <p:cBhvr>
                                        <p:cTn id="7" dur="500"/>
                                        <p:tgtEl>
                                          <p:spTgt spid="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97"/>
        <p:cNvGrpSpPr/>
        <p:nvPr/>
      </p:nvGrpSpPr>
      <p:grpSpPr>
        <a:xfrm>
          <a:off x="0" y="0"/>
          <a:ext cx="0" cy="0"/>
          <a:chOff x="0" y="0"/>
          <a:chExt cx="0" cy="0"/>
        </a:xfrm>
      </p:grpSpPr>
      <p:sp>
        <p:nvSpPr>
          <p:cNvPr id="3798" name="Google Shape;3798;p56"/>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flow table entries</a:t>
            </a:r>
            <a:endParaRPr/>
          </a:p>
        </p:txBody>
      </p:sp>
      <p:sp>
        <p:nvSpPr>
          <p:cNvPr id="3799" name="Google Shape;3799;p56"/>
          <p:cNvSpPr/>
          <p:nvPr/>
        </p:nvSpPr>
        <p:spPr>
          <a:xfrm>
            <a:off x="2071274" y="1501983"/>
            <a:ext cx="1446212" cy="687387"/>
          </a:xfrm>
          <a:prstGeom prst="rect">
            <a:avLst/>
          </a:prstGeom>
          <a:solidFill>
            <a:srgbClr val="BBE0E3"/>
          </a:solidFill>
          <a:ln w="12700" cap="flat" cmpd="sng">
            <a:solidFill>
              <a:srgbClr val="00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0" name="Google Shape;3800;p56"/>
          <p:cNvSpPr/>
          <p:nvPr/>
        </p:nvSpPr>
        <p:spPr>
          <a:xfrm>
            <a:off x="2412586" y="1705589"/>
            <a:ext cx="599395" cy="27699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Match</a:t>
            </a:r>
            <a:endParaRPr/>
          </a:p>
        </p:txBody>
      </p:sp>
      <p:sp>
        <p:nvSpPr>
          <p:cNvPr id="3801" name="Google Shape;3801;p56"/>
          <p:cNvSpPr/>
          <p:nvPr/>
        </p:nvSpPr>
        <p:spPr>
          <a:xfrm>
            <a:off x="3517486" y="1501983"/>
            <a:ext cx="1446213" cy="687387"/>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2" name="Google Shape;3802;p56"/>
          <p:cNvSpPr/>
          <p:nvPr/>
        </p:nvSpPr>
        <p:spPr>
          <a:xfrm>
            <a:off x="3690524" y="1705183"/>
            <a:ext cx="603250" cy="2778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Action</a:t>
            </a:r>
            <a:endParaRPr/>
          </a:p>
        </p:txBody>
      </p:sp>
      <p:sp>
        <p:nvSpPr>
          <p:cNvPr id="3803" name="Google Shape;3803;p56"/>
          <p:cNvSpPr/>
          <p:nvPr/>
        </p:nvSpPr>
        <p:spPr>
          <a:xfrm>
            <a:off x="4963699" y="1501983"/>
            <a:ext cx="1447800" cy="687387"/>
          </a:xfrm>
          <a:prstGeom prst="rect">
            <a:avLst/>
          </a:prstGeom>
          <a:solidFill>
            <a:srgbClr val="F2F2F2"/>
          </a:solidFill>
          <a:ln w="12700" cap="flat" cmpd="sng">
            <a:solidFill>
              <a:srgbClr val="80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4" name="Google Shape;3804;p56"/>
          <p:cNvSpPr/>
          <p:nvPr/>
        </p:nvSpPr>
        <p:spPr>
          <a:xfrm>
            <a:off x="5403642" y="1705183"/>
            <a:ext cx="460375" cy="2778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Stats</a:t>
            </a:r>
            <a:endParaRPr/>
          </a:p>
        </p:txBody>
      </p:sp>
      <p:grpSp>
        <p:nvGrpSpPr>
          <p:cNvPr id="3805" name="Google Shape;3805;p56"/>
          <p:cNvGrpSpPr/>
          <p:nvPr/>
        </p:nvGrpSpPr>
        <p:grpSpPr>
          <a:xfrm>
            <a:off x="3169824" y="2200944"/>
            <a:ext cx="5634037" cy="2162712"/>
            <a:chOff x="3169824" y="2200944"/>
            <a:chExt cx="5634037" cy="2162712"/>
          </a:xfrm>
        </p:grpSpPr>
        <p:sp>
          <p:nvSpPr>
            <p:cNvPr id="3806" name="Google Shape;3806;p56"/>
            <p:cNvSpPr/>
            <p:nvPr/>
          </p:nvSpPr>
          <p:spPr>
            <a:xfrm>
              <a:off x="3169824" y="2967245"/>
              <a:ext cx="5634037" cy="1396411"/>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ctr" anchorCtr="0">
              <a:noAutofit/>
            </a:bodyPr>
            <a:lstStyle/>
            <a:p>
              <a:pPr marL="357188" marR="0" lvl="0" indent="-330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Calibri"/>
                  <a:ea typeface="Calibri"/>
                  <a:cs typeface="Calibri"/>
                  <a:sym typeface="Calibri"/>
                </a:rPr>
                <a:t>Forward packet to port(s)</a:t>
              </a:r>
              <a:endParaRPr/>
            </a:p>
            <a:p>
              <a:pPr marL="357188" marR="0" lvl="0" indent="-330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Calibri"/>
                  <a:ea typeface="Calibri"/>
                  <a:cs typeface="Calibri"/>
                  <a:sym typeface="Calibri"/>
                </a:rPr>
                <a:t>Drop packet</a:t>
              </a:r>
              <a:endParaRPr/>
            </a:p>
            <a:p>
              <a:pPr marL="357188" marR="0" lvl="0" indent="-330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Calibri"/>
                  <a:ea typeface="Calibri"/>
                  <a:cs typeface="Calibri"/>
                  <a:sym typeface="Calibri"/>
                </a:rPr>
                <a:t>Modify fields in header(s)</a:t>
              </a:r>
              <a:endParaRPr/>
            </a:p>
            <a:p>
              <a:pPr marL="357188" marR="0" lvl="0" indent="-330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Calibri"/>
                  <a:ea typeface="Calibri"/>
                  <a:cs typeface="Calibri"/>
                  <a:sym typeface="Calibri"/>
                </a:rPr>
                <a:t>Encapsulate and forward to controller</a:t>
              </a:r>
              <a:endParaRPr/>
            </a:p>
          </p:txBody>
        </p:sp>
        <p:cxnSp>
          <p:nvCxnSpPr>
            <p:cNvPr id="3807" name="Google Shape;3807;p56"/>
            <p:cNvCxnSpPr/>
            <p:nvPr/>
          </p:nvCxnSpPr>
          <p:spPr>
            <a:xfrm>
              <a:off x="3616272" y="2200944"/>
              <a:ext cx="1588" cy="758825"/>
            </a:xfrm>
            <a:prstGeom prst="straightConnector1">
              <a:avLst/>
            </a:prstGeom>
            <a:noFill/>
            <a:ln w="38100" cap="flat" cmpd="sng">
              <a:solidFill>
                <a:srgbClr val="000000"/>
              </a:solidFill>
              <a:prstDash val="dot"/>
              <a:round/>
              <a:headEnd type="none" w="med" len="med"/>
              <a:tailEnd type="none" w="med" len="med"/>
            </a:ln>
          </p:spPr>
        </p:cxnSp>
      </p:grpSp>
      <p:grpSp>
        <p:nvGrpSpPr>
          <p:cNvPr id="3808" name="Google Shape;3808;p56"/>
          <p:cNvGrpSpPr/>
          <p:nvPr/>
        </p:nvGrpSpPr>
        <p:grpSpPr>
          <a:xfrm>
            <a:off x="5035074" y="2200945"/>
            <a:ext cx="3044825" cy="623425"/>
            <a:chOff x="5116099" y="2200945"/>
            <a:chExt cx="3044825" cy="623425"/>
          </a:xfrm>
        </p:grpSpPr>
        <p:sp>
          <p:nvSpPr>
            <p:cNvPr id="3809" name="Google Shape;3809;p56"/>
            <p:cNvSpPr/>
            <p:nvPr/>
          </p:nvSpPr>
          <p:spPr>
            <a:xfrm>
              <a:off x="5116099" y="2440195"/>
              <a:ext cx="3044825" cy="384175"/>
            </a:xfrm>
            <a:prstGeom prst="rect">
              <a:avLst/>
            </a:prstGeom>
            <a:solidFill>
              <a:srgbClr val="F2F2F2"/>
            </a:solidFill>
            <a:ln w="12700" cap="flat" cmpd="sng">
              <a:solidFill>
                <a:srgbClr val="80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810" name="Google Shape;3810;p56"/>
            <p:cNvGrpSpPr/>
            <p:nvPr/>
          </p:nvGrpSpPr>
          <p:grpSpPr>
            <a:xfrm>
              <a:off x="5187757" y="2200945"/>
              <a:ext cx="2652492" cy="599613"/>
              <a:chOff x="5187757" y="2200945"/>
              <a:chExt cx="2652492" cy="599613"/>
            </a:xfrm>
          </p:grpSpPr>
          <p:sp>
            <p:nvSpPr>
              <p:cNvPr id="3811" name="Google Shape;3811;p56"/>
              <p:cNvSpPr/>
              <p:nvPr/>
            </p:nvSpPr>
            <p:spPr>
              <a:xfrm>
                <a:off x="5258974" y="2462420"/>
                <a:ext cx="2581275" cy="338138"/>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Packet + byte counters</a:t>
                </a:r>
                <a:endParaRPr/>
              </a:p>
            </p:txBody>
          </p:sp>
          <p:cxnSp>
            <p:nvCxnSpPr>
              <p:cNvPr id="3812" name="Google Shape;3812;p56"/>
              <p:cNvCxnSpPr/>
              <p:nvPr/>
            </p:nvCxnSpPr>
            <p:spPr>
              <a:xfrm rot="10800000" flipH="1">
                <a:off x="5187757" y="2200945"/>
                <a:ext cx="1587" cy="231775"/>
              </a:xfrm>
              <a:prstGeom prst="straightConnector1">
                <a:avLst/>
              </a:prstGeom>
              <a:noFill/>
              <a:ln w="38100" cap="flat" cmpd="sng">
                <a:solidFill>
                  <a:srgbClr val="000000"/>
                </a:solidFill>
                <a:prstDash val="dot"/>
                <a:round/>
                <a:headEnd type="none" w="med" len="med"/>
                <a:tailEnd type="none" w="med" len="med"/>
              </a:ln>
            </p:spPr>
          </p:cxnSp>
        </p:grpSp>
      </p:grpSp>
      <p:grpSp>
        <p:nvGrpSpPr>
          <p:cNvPr id="3813" name="Google Shape;3813;p56"/>
          <p:cNvGrpSpPr/>
          <p:nvPr/>
        </p:nvGrpSpPr>
        <p:grpSpPr>
          <a:xfrm>
            <a:off x="2117511" y="2200761"/>
            <a:ext cx="8446528" cy="3709144"/>
            <a:chOff x="2117511" y="2200761"/>
            <a:chExt cx="8446528" cy="3709144"/>
          </a:xfrm>
        </p:grpSpPr>
        <p:sp>
          <p:nvSpPr>
            <p:cNvPr id="3814" name="Google Shape;3814;p56"/>
            <p:cNvSpPr txBox="1"/>
            <p:nvPr/>
          </p:nvSpPr>
          <p:spPr>
            <a:xfrm>
              <a:off x="2154100" y="4847642"/>
              <a:ext cx="2429474"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Header fields to match:</a:t>
              </a:r>
              <a:endParaRPr sz="1800" b="0" i="0" u="none" strike="noStrike" cap="none">
                <a:solidFill>
                  <a:srgbClr val="000000"/>
                </a:solidFill>
                <a:latin typeface="Calibri"/>
                <a:ea typeface="Calibri"/>
                <a:cs typeface="Calibri"/>
                <a:sym typeface="Calibri"/>
              </a:endParaRPr>
            </a:p>
          </p:txBody>
        </p:sp>
        <p:cxnSp>
          <p:nvCxnSpPr>
            <p:cNvPr id="3815" name="Google Shape;3815;p56"/>
            <p:cNvCxnSpPr/>
            <p:nvPr/>
          </p:nvCxnSpPr>
          <p:spPr>
            <a:xfrm>
              <a:off x="2127885" y="2200761"/>
              <a:ext cx="1858" cy="3054145"/>
            </a:xfrm>
            <a:prstGeom prst="straightConnector1">
              <a:avLst/>
            </a:prstGeom>
            <a:noFill/>
            <a:ln w="38100" cap="flat" cmpd="sng">
              <a:solidFill>
                <a:srgbClr val="000000"/>
              </a:solidFill>
              <a:prstDash val="dot"/>
              <a:round/>
              <a:headEnd type="none" w="med" len="med"/>
              <a:tailEnd type="none" w="med" len="med"/>
            </a:ln>
          </p:spPr>
        </p:cxnSp>
        <p:sp>
          <p:nvSpPr>
            <p:cNvPr id="3816" name="Google Shape;3816;p56"/>
            <p:cNvSpPr/>
            <p:nvPr/>
          </p:nvSpPr>
          <p:spPr>
            <a:xfrm>
              <a:off x="2117511" y="5262205"/>
              <a:ext cx="771961" cy="6477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Ingress Port</a:t>
              </a:r>
              <a:endParaRPr sz="1400" b="0" i="0" u="none" strike="noStrike" cap="none">
                <a:solidFill>
                  <a:srgbClr val="FFFFFF"/>
                </a:solidFill>
                <a:latin typeface="Calibri"/>
                <a:ea typeface="Calibri"/>
                <a:cs typeface="Calibri"/>
                <a:sym typeface="Calibri"/>
              </a:endParaRPr>
            </a:p>
          </p:txBody>
        </p:sp>
        <p:sp>
          <p:nvSpPr>
            <p:cNvPr id="3817" name="Google Shape;3817;p56"/>
            <p:cNvSpPr/>
            <p:nvPr/>
          </p:nvSpPr>
          <p:spPr>
            <a:xfrm>
              <a:off x="2889472"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Src MAC</a:t>
              </a:r>
              <a:endParaRPr sz="1400" b="0" i="0" u="none" strike="noStrike" cap="none">
                <a:solidFill>
                  <a:srgbClr val="FFFFFF"/>
                </a:solidFill>
                <a:latin typeface="Calibri"/>
                <a:ea typeface="Calibri"/>
                <a:cs typeface="Calibri"/>
                <a:sym typeface="Calibri"/>
              </a:endParaRPr>
            </a:p>
          </p:txBody>
        </p:sp>
        <p:sp>
          <p:nvSpPr>
            <p:cNvPr id="3818" name="Google Shape;3818;p56"/>
            <p:cNvSpPr/>
            <p:nvPr/>
          </p:nvSpPr>
          <p:spPr>
            <a:xfrm>
              <a:off x="3544933"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Dst MAC</a:t>
              </a:r>
              <a:endParaRPr sz="1400" b="0" i="0" u="none" strike="noStrike" cap="none">
                <a:solidFill>
                  <a:srgbClr val="FFFFFF"/>
                </a:solidFill>
                <a:latin typeface="Calibri"/>
                <a:ea typeface="Calibri"/>
                <a:cs typeface="Calibri"/>
                <a:sym typeface="Calibri"/>
              </a:endParaRPr>
            </a:p>
          </p:txBody>
        </p:sp>
        <p:sp>
          <p:nvSpPr>
            <p:cNvPr id="3819" name="Google Shape;3819;p56"/>
            <p:cNvSpPr/>
            <p:nvPr/>
          </p:nvSpPr>
          <p:spPr>
            <a:xfrm>
              <a:off x="4200392"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Eth Type</a:t>
              </a:r>
              <a:endParaRPr sz="1400" b="0" i="0" u="none" strike="noStrike" cap="none">
                <a:solidFill>
                  <a:srgbClr val="FFFFFF"/>
                </a:solidFill>
                <a:latin typeface="Calibri"/>
                <a:ea typeface="Calibri"/>
                <a:cs typeface="Calibri"/>
                <a:sym typeface="Calibri"/>
              </a:endParaRPr>
            </a:p>
          </p:txBody>
        </p:sp>
        <p:sp>
          <p:nvSpPr>
            <p:cNvPr id="3820" name="Google Shape;3820;p56"/>
            <p:cNvSpPr/>
            <p:nvPr/>
          </p:nvSpPr>
          <p:spPr>
            <a:xfrm>
              <a:off x="4855852"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VLAN</a:t>
              </a:r>
              <a:endParaRPr/>
            </a:p>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 ID</a:t>
              </a:r>
              <a:endParaRPr sz="1400" b="0" i="0" u="none" strike="noStrike" cap="none">
                <a:solidFill>
                  <a:srgbClr val="FFFFFF"/>
                </a:solidFill>
                <a:latin typeface="Calibri"/>
                <a:ea typeface="Calibri"/>
                <a:cs typeface="Calibri"/>
                <a:sym typeface="Calibri"/>
              </a:endParaRPr>
            </a:p>
          </p:txBody>
        </p:sp>
        <p:sp>
          <p:nvSpPr>
            <p:cNvPr id="3821" name="Google Shape;3821;p56"/>
            <p:cNvSpPr/>
            <p:nvPr/>
          </p:nvSpPr>
          <p:spPr>
            <a:xfrm>
              <a:off x="8068323"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IP</a:t>
              </a:r>
              <a:endParaRPr/>
            </a:p>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ToS</a:t>
              </a:r>
              <a:endParaRPr sz="1400" b="0" i="0" u="none" strike="noStrike" cap="none">
                <a:solidFill>
                  <a:srgbClr val="FFFFFF"/>
                </a:solidFill>
                <a:latin typeface="Calibri"/>
                <a:ea typeface="Calibri"/>
                <a:cs typeface="Calibri"/>
                <a:sym typeface="Calibri"/>
              </a:endParaRPr>
            </a:p>
          </p:txBody>
        </p:sp>
        <p:sp>
          <p:nvSpPr>
            <p:cNvPr id="3822" name="Google Shape;3822;p56"/>
            <p:cNvSpPr/>
            <p:nvPr/>
          </p:nvSpPr>
          <p:spPr>
            <a:xfrm>
              <a:off x="7437016"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IP Proto</a:t>
              </a:r>
              <a:endParaRPr sz="1400" b="0" i="0" u="none" strike="noStrike" cap="none">
                <a:solidFill>
                  <a:srgbClr val="FFFFFF"/>
                </a:solidFill>
                <a:latin typeface="Calibri"/>
                <a:ea typeface="Calibri"/>
                <a:cs typeface="Calibri"/>
                <a:sym typeface="Calibri"/>
              </a:endParaRPr>
            </a:p>
          </p:txBody>
        </p:sp>
        <p:sp>
          <p:nvSpPr>
            <p:cNvPr id="3823" name="Google Shape;3823;p56"/>
            <p:cNvSpPr/>
            <p:nvPr/>
          </p:nvSpPr>
          <p:spPr>
            <a:xfrm>
              <a:off x="6174401"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IP Src</a:t>
              </a:r>
              <a:endParaRPr sz="1400" b="0" i="0" u="none" strike="noStrike" cap="none">
                <a:solidFill>
                  <a:srgbClr val="FFFFFF"/>
                </a:solidFill>
                <a:latin typeface="Calibri"/>
                <a:ea typeface="Calibri"/>
                <a:cs typeface="Calibri"/>
                <a:sym typeface="Calibri"/>
              </a:endParaRPr>
            </a:p>
          </p:txBody>
        </p:sp>
        <p:sp>
          <p:nvSpPr>
            <p:cNvPr id="3824" name="Google Shape;3824;p56"/>
            <p:cNvSpPr/>
            <p:nvPr/>
          </p:nvSpPr>
          <p:spPr>
            <a:xfrm>
              <a:off x="6805709"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IP Dst</a:t>
              </a:r>
              <a:endParaRPr sz="1400" b="0" i="0" u="none" strike="noStrike" cap="none">
                <a:solidFill>
                  <a:srgbClr val="FFFFFF"/>
                </a:solidFill>
                <a:latin typeface="Calibri"/>
                <a:ea typeface="Calibri"/>
                <a:cs typeface="Calibri"/>
                <a:sym typeface="Calibri"/>
              </a:endParaRPr>
            </a:p>
          </p:txBody>
        </p:sp>
        <p:sp>
          <p:nvSpPr>
            <p:cNvPr id="3825" name="Google Shape;3825;p56"/>
            <p:cNvSpPr/>
            <p:nvPr/>
          </p:nvSpPr>
          <p:spPr>
            <a:xfrm>
              <a:off x="8706447" y="5262205"/>
              <a:ext cx="928796" cy="647700"/>
            </a:xfrm>
            <a:prstGeom prst="rect">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5714"/>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TCP/UDP Src Port</a:t>
              </a:r>
              <a:endParaRPr sz="1400" b="0" i="0" u="none" strike="noStrike" cap="none">
                <a:solidFill>
                  <a:srgbClr val="FFFFFF"/>
                </a:solidFill>
                <a:latin typeface="Calibri"/>
                <a:ea typeface="Calibri"/>
                <a:cs typeface="Calibri"/>
                <a:sym typeface="Calibri"/>
              </a:endParaRPr>
            </a:p>
          </p:txBody>
        </p:sp>
        <p:sp>
          <p:nvSpPr>
            <p:cNvPr id="3826" name="Google Shape;3826;p56"/>
            <p:cNvSpPr/>
            <p:nvPr/>
          </p:nvSpPr>
          <p:spPr>
            <a:xfrm>
              <a:off x="5511311"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VLAN</a:t>
              </a:r>
              <a:endParaRPr/>
            </a:p>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 Pri</a:t>
              </a:r>
              <a:endParaRPr sz="1400" b="0" i="0" u="none" strike="noStrike" cap="none">
                <a:solidFill>
                  <a:srgbClr val="FFFFFF"/>
                </a:solidFill>
                <a:latin typeface="Calibri"/>
                <a:ea typeface="Calibri"/>
                <a:cs typeface="Calibri"/>
                <a:sym typeface="Calibri"/>
              </a:endParaRPr>
            </a:p>
          </p:txBody>
        </p:sp>
        <p:sp>
          <p:nvSpPr>
            <p:cNvPr id="3827" name="Google Shape;3827;p56"/>
            <p:cNvSpPr/>
            <p:nvPr/>
          </p:nvSpPr>
          <p:spPr>
            <a:xfrm>
              <a:off x="9635243" y="5262205"/>
              <a:ext cx="928796" cy="647700"/>
            </a:xfrm>
            <a:prstGeom prst="rect">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5714"/>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TCP/UDP Dst Port</a:t>
              </a:r>
              <a:endParaRPr sz="1400" b="0" i="0" u="none" strike="noStrike" cap="none">
                <a:solidFill>
                  <a:srgbClr val="FFFFFF"/>
                </a:solidFill>
                <a:latin typeface="Calibri"/>
                <a:ea typeface="Calibri"/>
                <a:cs typeface="Calibri"/>
                <a:sym typeface="Calibri"/>
              </a:endParaRPr>
            </a:p>
          </p:txBody>
        </p:sp>
      </p:grpSp>
      <p:grpSp>
        <p:nvGrpSpPr>
          <p:cNvPr id="3828" name="Google Shape;3828;p56"/>
          <p:cNvGrpSpPr/>
          <p:nvPr/>
        </p:nvGrpSpPr>
        <p:grpSpPr>
          <a:xfrm>
            <a:off x="2930744" y="6077944"/>
            <a:ext cx="3235564" cy="549153"/>
            <a:chOff x="2826569" y="5888454"/>
            <a:chExt cx="3235564" cy="549153"/>
          </a:xfrm>
        </p:grpSpPr>
        <p:sp>
          <p:nvSpPr>
            <p:cNvPr id="3829" name="Google Shape;3829;p56"/>
            <p:cNvSpPr txBox="1"/>
            <p:nvPr/>
          </p:nvSpPr>
          <p:spPr>
            <a:xfrm>
              <a:off x="3946642" y="6069307"/>
              <a:ext cx="960438"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Link layer</a:t>
              </a:r>
              <a:endParaRPr sz="1800" b="0" i="0" u="none" strike="noStrike" cap="none">
                <a:solidFill>
                  <a:srgbClr val="000000"/>
                </a:solidFill>
                <a:latin typeface="Calibri"/>
                <a:ea typeface="Calibri"/>
                <a:cs typeface="Calibri"/>
                <a:sym typeface="Calibri"/>
              </a:endParaRPr>
            </a:p>
          </p:txBody>
        </p:sp>
        <p:sp>
          <p:nvSpPr>
            <p:cNvPr id="3830" name="Google Shape;3830;p56"/>
            <p:cNvSpPr/>
            <p:nvPr/>
          </p:nvSpPr>
          <p:spPr>
            <a:xfrm rot="-5400000">
              <a:off x="4340578" y="4374445"/>
              <a:ext cx="207546" cy="3235564"/>
            </a:xfrm>
            <a:prstGeom prst="leftBrace">
              <a:avLst>
                <a:gd name="adj1" fmla="val 8333"/>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831" name="Google Shape;3831;p56"/>
          <p:cNvGrpSpPr/>
          <p:nvPr/>
        </p:nvGrpSpPr>
        <p:grpSpPr>
          <a:xfrm>
            <a:off x="6210167" y="6082290"/>
            <a:ext cx="2473565" cy="543987"/>
            <a:chOff x="6105992" y="5892799"/>
            <a:chExt cx="2473565" cy="543988"/>
          </a:xfrm>
        </p:grpSpPr>
        <p:sp>
          <p:nvSpPr>
            <p:cNvPr id="3832" name="Google Shape;3832;p56"/>
            <p:cNvSpPr txBox="1"/>
            <p:nvPr/>
          </p:nvSpPr>
          <p:spPr>
            <a:xfrm>
              <a:off x="6643718" y="6066899"/>
              <a:ext cx="1350963"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Network layer</a:t>
              </a:r>
              <a:endParaRPr sz="1800" b="0" i="0" u="none" strike="noStrike" cap="none">
                <a:solidFill>
                  <a:srgbClr val="000000"/>
                </a:solidFill>
                <a:latin typeface="Calibri"/>
                <a:ea typeface="Calibri"/>
                <a:cs typeface="Calibri"/>
                <a:sym typeface="Calibri"/>
              </a:endParaRPr>
            </a:p>
          </p:txBody>
        </p:sp>
        <p:sp>
          <p:nvSpPr>
            <p:cNvPr id="3833" name="Google Shape;3833;p56"/>
            <p:cNvSpPr/>
            <p:nvPr/>
          </p:nvSpPr>
          <p:spPr>
            <a:xfrm rot="-5400000">
              <a:off x="7238352" y="4760439"/>
              <a:ext cx="208844" cy="2473565"/>
            </a:xfrm>
            <a:prstGeom prst="leftBrace">
              <a:avLst>
                <a:gd name="adj1" fmla="val 8333"/>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834" name="Google Shape;3834;p56"/>
          <p:cNvGrpSpPr/>
          <p:nvPr/>
        </p:nvGrpSpPr>
        <p:grpSpPr>
          <a:xfrm>
            <a:off x="8436668" y="6082291"/>
            <a:ext cx="2349500" cy="547817"/>
            <a:chOff x="8332493" y="5892801"/>
            <a:chExt cx="2349500" cy="547816"/>
          </a:xfrm>
        </p:grpSpPr>
        <p:sp>
          <p:nvSpPr>
            <p:cNvPr id="3835" name="Google Shape;3835;p56"/>
            <p:cNvSpPr txBox="1"/>
            <p:nvPr/>
          </p:nvSpPr>
          <p:spPr>
            <a:xfrm>
              <a:off x="8332493" y="6070729"/>
              <a:ext cx="2349500" cy="3698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Transport layer</a:t>
              </a:r>
              <a:endParaRPr sz="1800" b="0" i="0" u="none" strike="noStrike" cap="none">
                <a:solidFill>
                  <a:srgbClr val="000000"/>
                </a:solidFill>
                <a:latin typeface="Calibri"/>
                <a:ea typeface="Calibri"/>
                <a:cs typeface="Calibri"/>
                <a:sym typeface="Calibri"/>
              </a:endParaRPr>
            </a:p>
          </p:txBody>
        </p:sp>
        <p:sp>
          <p:nvSpPr>
            <p:cNvPr id="3836" name="Google Shape;3836;p56"/>
            <p:cNvSpPr/>
            <p:nvPr/>
          </p:nvSpPr>
          <p:spPr>
            <a:xfrm rot="-5400000">
              <a:off x="9405820" y="5104751"/>
              <a:ext cx="214489" cy="1790588"/>
            </a:xfrm>
            <a:prstGeom prst="leftBrace">
              <a:avLst>
                <a:gd name="adj1" fmla="val 8333"/>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837" name="Google Shape;3837;p5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3"/>
                                        </p:tgtEl>
                                        <p:attrNameLst>
                                          <p:attrName>style.visibility</p:attrName>
                                        </p:attrNameLst>
                                      </p:cBhvr>
                                      <p:to>
                                        <p:strVal val="visible"/>
                                      </p:to>
                                    </p:set>
                                    <p:animEffect transition="in" filter="fade">
                                      <p:cBhvr>
                                        <p:cTn id="7" dur="500"/>
                                        <p:tgtEl>
                                          <p:spTgt spid="38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31"/>
                                        </p:tgtEl>
                                        <p:attrNameLst>
                                          <p:attrName>style.visibility</p:attrName>
                                        </p:attrNameLst>
                                      </p:cBhvr>
                                      <p:to>
                                        <p:strVal val="visible"/>
                                      </p:to>
                                    </p:set>
                                    <p:animEffect transition="in" filter="fade">
                                      <p:cBhvr>
                                        <p:cTn id="12" dur="500"/>
                                        <p:tgtEl>
                                          <p:spTgt spid="38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34"/>
                                        </p:tgtEl>
                                        <p:attrNameLst>
                                          <p:attrName>style.visibility</p:attrName>
                                        </p:attrNameLst>
                                      </p:cBhvr>
                                      <p:to>
                                        <p:strVal val="visible"/>
                                      </p:to>
                                    </p:set>
                                    <p:animEffect transition="in" filter="fade">
                                      <p:cBhvr>
                                        <p:cTn id="17" dur="500"/>
                                        <p:tgtEl>
                                          <p:spTgt spid="38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28"/>
                                        </p:tgtEl>
                                        <p:attrNameLst>
                                          <p:attrName>style.visibility</p:attrName>
                                        </p:attrNameLst>
                                      </p:cBhvr>
                                      <p:to>
                                        <p:strVal val="visible"/>
                                      </p:to>
                                    </p:set>
                                    <p:animEffect transition="in" filter="fade">
                                      <p:cBhvr>
                                        <p:cTn id="22" dur="500"/>
                                        <p:tgtEl>
                                          <p:spTgt spid="38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05"/>
                                        </p:tgtEl>
                                        <p:attrNameLst>
                                          <p:attrName>style.visibility</p:attrName>
                                        </p:attrNameLst>
                                      </p:cBhvr>
                                      <p:to>
                                        <p:strVal val="visible"/>
                                      </p:to>
                                    </p:set>
                                    <p:animEffect transition="in" filter="fade">
                                      <p:cBhvr>
                                        <p:cTn id="27" dur="500"/>
                                        <p:tgtEl>
                                          <p:spTgt spid="38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08"/>
                                        </p:tgtEl>
                                        <p:attrNameLst>
                                          <p:attrName>style.visibility</p:attrName>
                                        </p:attrNameLst>
                                      </p:cBhvr>
                                      <p:to>
                                        <p:strVal val="visible"/>
                                      </p:to>
                                    </p:set>
                                    <p:animEffect transition="in" filter="fade">
                                      <p:cBhvr>
                                        <p:cTn id="32" dur="500"/>
                                        <p:tgtEl>
                                          <p:spTgt spid="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42"/>
        <p:cNvGrpSpPr/>
        <p:nvPr/>
      </p:nvGrpSpPr>
      <p:grpSpPr>
        <a:xfrm>
          <a:off x="0" y="0"/>
          <a:ext cx="0" cy="0"/>
          <a:chOff x="0" y="0"/>
          <a:chExt cx="0" cy="0"/>
        </a:xfrm>
      </p:grpSpPr>
      <p:sp>
        <p:nvSpPr>
          <p:cNvPr id="3843" name="Google Shape;3843;p57"/>
          <p:cNvSpPr txBox="1">
            <a:spLocks noGrp="1"/>
          </p:cNvSpPr>
          <p:nvPr>
            <p:ph type="title"/>
          </p:nvPr>
        </p:nvSpPr>
        <p:spPr>
          <a:xfrm>
            <a:off x="914400" y="248378"/>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examples</a:t>
            </a:r>
            <a:endParaRPr/>
          </a:p>
        </p:txBody>
      </p:sp>
      <p:sp>
        <p:nvSpPr>
          <p:cNvPr id="3844" name="Google Shape;3844;p57"/>
          <p:cNvSpPr/>
          <p:nvPr/>
        </p:nvSpPr>
        <p:spPr>
          <a:xfrm>
            <a:off x="798077" y="2691365"/>
            <a:ext cx="9342781" cy="307777"/>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IP datagrams destined to IP address  51.6.0.8 should be forwarded to router output port 6 </a:t>
            </a:r>
            <a:endParaRPr/>
          </a:p>
        </p:txBody>
      </p:sp>
      <p:sp>
        <p:nvSpPr>
          <p:cNvPr id="3845" name="Google Shape;3845;p57"/>
          <p:cNvSpPr/>
          <p:nvPr/>
        </p:nvSpPr>
        <p:spPr>
          <a:xfrm>
            <a:off x="887520" y="4590922"/>
            <a:ext cx="7781917" cy="30777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Block (do not forward) all datagrams destined to TCP  port 22 (ssh port #)</a:t>
            </a:r>
            <a:endParaRPr/>
          </a:p>
        </p:txBody>
      </p:sp>
      <p:sp>
        <p:nvSpPr>
          <p:cNvPr id="3846" name="Google Shape;3846;p57"/>
          <p:cNvSpPr/>
          <p:nvPr/>
        </p:nvSpPr>
        <p:spPr>
          <a:xfrm>
            <a:off x="182298" y="6039302"/>
            <a:ext cx="7067480" cy="307777"/>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Block (do not forward) all datagrams sent by host 128.119.1.1</a:t>
            </a:r>
            <a:endParaRPr/>
          </a:p>
        </p:txBody>
      </p:sp>
      <p:grpSp>
        <p:nvGrpSpPr>
          <p:cNvPr id="3847" name="Google Shape;3847;p57"/>
          <p:cNvGrpSpPr/>
          <p:nvPr/>
        </p:nvGrpSpPr>
        <p:grpSpPr>
          <a:xfrm>
            <a:off x="899508" y="1408083"/>
            <a:ext cx="8825324" cy="1339207"/>
            <a:chOff x="899508" y="1408083"/>
            <a:chExt cx="8825324" cy="1339207"/>
          </a:xfrm>
        </p:grpSpPr>
        <p:sp>
          <p:nvSpPr>
            <p:cNvPr id="3848" name="Google Shape;3848;p57"/>
            <p:cNvSpPr/>
            <p:nvPr/>
          </p:nvSpPr>
          <p:spPr>
            <a:xfrm>
              <a:off x="899508" y="1408083"/>
              <a:ext cx="3791487" cy="3693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90"/>
                </a:buClr>
                <a:buSzPts val="2400"/>
                <a:buFont typeface="Calibri"/>
                <a:buNone/>
              </a:pPr>
              <a:r>
                <a:rPr lang="en-US" sz="2400" b="0" i="0" u="none" strike="noStrike" cap="none">
                  <a:solidFill>
                    <a:srgbClr val="000090"/>
                  </a:solidFill>
                  <a:latin typeface="Calibri"/>
                  <a:ea typeface="Calibri"/>
                  <a:cs typeface="Calibri"/>
                  <a:sym typeface="Calibri"/>
                </a:rPr>
                <a:t>Destination-based forwarding:</a:t>
              </a:r>
              <a:endParaRPr/>
            </a:p>
          </p:txBody>
        </p:sp>
        <p:sp>
          <p:nvSpPr>
            <p:cNvPr id="3849" name="Google Shape;3849;p57"/>
            <p:cNvSpPr/>
            <p:nvPr/>
          </p:nvSpPr>
          <p:spPr>
            <a:xfrm>
              <a:off x="914523"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0" name="Google Shape;3850;p57"/>
            <p:cNvSpPr/>
            <p:nvPr/>
          </p:nvSpPr>
          <p:spPr>
            <a:xfrm>
              <a:off x="1574923"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1" name="Google Shape;3851;p57"/>
            <p:cNvSpPr/>
            <p:nvPr/>
          </p:nvSpPr>
          <p:spPr>
            <a:xfrm>
              <a:off x="2003548" y="2420970"/>
              <a:ext cx="1133475"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2" name="Google Shape;3852;p57"/>
            <p:cNvSpPr/>
            <p:nvPr/>
          </p:nvSpPr>
          <p:spPr>
            <a:xfrm>
              <a:off x="2895723" y="2420970"/>
              <a:ext cx="661988"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3" name="Google Shape;3853;p57"/>
            <p:cNvSpPr/>
            <p:nvPr/>
          </p:nvSpPr>
          <p:spPr>
            <a:xfrm>
              <a:off x="3557711"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4" name="Google Shape;3854;p57"/>
            <p:cNvSpPr/>
            <p:nvPr/>
          </p:nvSpPr>
          <p:spPr>
            <a:xfrm>
              <a:off x="4218111"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5" name="Google Shape;3855;p57"/>
            <p:cNvSpPr/>
            <p:nvPr/>
          </p:nvSpPr>
          <p:spPr>
            <a:xfrm>
              <a:off x="5619044" y="2384457"/>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51.6.0.8</a:t>
              </a:r>
              <a:endParaRPr/>
            </a:p>
          </p:txBody>
        </p:sp>
        <p:sp>
          <p:nvSpPr>
            <p:cNvPr id="3856" name="Google Shape;3856;p57"/>
            <p:cNvSpPr/>
            <p:nvPr/>
          </p:nvSpPr>
          <p:spPr>
            <a:xfrm>
              <a:off x="6288969"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7" name="Google Shape;3857;p57"/>
            <p:cNvSpPr/>
            <p:nvPr/>
          </p:nvSpPr>
          <p:spPr>
            <a:xfrm>
              <a:off x="6949369" y="2420970"/>
              <a:ext cx="661987"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8" name="Google Shape;3858;p57"/>
            <p:cNvSpPr/>
            <p:nvPr/>
          </p:nvSpPr>
          <p:spPr>
            <a:xfrm>
              <a:off x="7576455" y="241748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9" name="Google Shape;3859;p57"/>
            <p:cNvSpPr/>
            <p:nvPr/>
          </p:nvSpPr>
          <p:spPr>
            <a:xfrm>
              <a:off x="8967593" y="2364472"/>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port6</a:t>
              </a:r>
              <a:endParaRPr/>
            </a:p>
          </p:txBody>
        </p:sp>
        <p:grpSp>
          <p:nvGrpSpPr>
            <p:cNvPr id="3860" name="Google Shape;3860;p57"/>
            <p:cNvGrpSpPr/>
            <p:nvPr/>
          </p:nvGrpSpPr>
          <p:grpSpPr>
            <a:xfrm>
              <a:off x="908298" y="1842896"/>
              <a:ext cx="8816534" cy="537306"/>
              <a:chOff x="908298" y="1842896"/>
              <a:chExt cx="8816534" cy="537306"/>
            </a:xfrm>
          </p:grpSpPr>
          <p:sp>
            <p:nvSpPr>
              <p:cNvPr id="3861" name="Google Shape;3861;p57"/>
              <p:cNvSpPr/>
              <p:nvPr/>
            </p:nvSpPr>
            <p:spPr>
              <a:xfrm>
                <a:off x="916112"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2" name="Google Shape;3862;p57"/>
              <p:cNvSpPr/>
              <p:nvPr/>
            </p:nvSpPr>
            <p:spPr>
              <a:xfrm>
                <a:off x="908298" y="1851027"/>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Switch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a:t>
                </a:r>
                <a:endParaRPr/>
              </a:p>
            </p:txBody>
          </p:sp>
          <p:sp>
            <p:nvSpPr>
              <p:cNvPr id="3863" name="Google Shape;3863;p57"/>
              <p:cNvSpPr/>
              <p:nvPr/>
            </p:nvSpPr>
            <p:spPr>
              <a:xfrm>
                <a:off x="157694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4" name="Google Shape;3864;p57"/>
              <p:cNvSpPr/>
              <p:nvPr/>
            </p:nvSpPr>
            <p:spPr>
              <a:xfrm>
                <a:off x="1572479"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865" name="Google Shape;3865;p57"/>
              <p:cNvSpPr/>
              <p:nvPr/>
            </p:nvSpPr>
            <p:spPr>
              <a:xfrm>
                <a:off x="223889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6" name="Google Shape;3866;p57"/>
              <p:cNvSpPr/>
              <p:nvPr/>
            </p:nvSpPr>
            <p:spPr>
              <a:xfrm>
                <a:off x="2269031" y="1842896"/>
                <a:ext cx="63292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867" name="Google Shape;3867;p57"/>
              <p:cNvSpPr/>
              <p:nvPr/>
            </p:nvSpPr>
            <p:spPr>
              <a:xfrm>
                <a:off x="290865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8" name="Google Shape;3868;p57"/>
              <p:cNvSpPr/>
              <p:nvPr/>
            </p:nvSpPr>
            <p:spPr>
              <a:xfrm>
                <a:off x="2906422"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Eth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type</a:t>
                </a:r>
                <a:endParaRPr/>
              </a:p>
            </p:txBody>
          </p:sp>
          <p:sp>
            <p:nvSpPr>
              <p:cNvPr id="3869" name="Google Shape;3869;p57"/>
              <p:cNvSpPr/>
              <p:nvPr/>
            </p:nvSpPr>
            <p:spPr>
              <a:xfrm>
                <a:off x="357060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0" name="Google Shape;3870;p57"/>
              <p:cNvSpPr/>
              <p:nvPr/>
            </p:nvSpPr>
            <p:spPr>
              <a:xfrm>
                <a:off x="3572835"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ID</a:t>
                </a:r>
                <a:endParaRPr/>
              </a:p>
            </p:txBody>
          </p:sp>
          <p:sp>
            <p:nvSpPr>
              <p:cNvPr id="3871" name="Google Shape;3871;p57"/>
              <p:cNvSpPr/>
              <p:nvPr/>
            </p:nvSpPr>
            <p:spPr>
              <a:xfrm>
                <a:off x="4898598"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2" name="Google Shape;3872;p57"/>
              <p:cNvSpPr/>
              <p:nvPr/>
            </p:nvSpPr>
            <p:spPr>
              <a:xfrm>
                <a:off x="4905295"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873" name="Google Shape;3873;p57"/>
              <p:cNvSpPr/>
              <p:nvPr/>
            </p:nvSpPr>
            <p:spPr>
              <a:xfrm>
                <a:off x="5568360"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4" name="Google Shape;3874;p57"/>
              <p:cNvSpPr/>
              <p:nvPr/>
            </p:nvSpPr>
            <p:spPr>
              <a:xfrm>
                <a:off x="5563895" y="184289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875" name="Google Shape;3875;p57"/>
              <p:cNvSpPr/>
              <p:nvPr/>
            </p:nvSpPr>
            <p:spPr>
              <a:xfrm>
                <a:off x="6230308"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6" name="Google Shape;3876;p57"/>
              <p:cNvSpPr/>
              <p:nvPr/>
            </p:nvSpPr>
            <p:spPr>
              <a:xfrm>
                <a:off x="6231424" y="1842896"/>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Prot</a:t>
                </a:r>
                <a:endParaRPr/>
              </a:p>
            </p:txBody>
          </p:sp>
          <p:sp>
            <p:nvSpPr>
              <p:cNvPr id="3877" name="Google Shape;3877;p57"/>
              <p:cNvSpPr/>
              <p:nvPr/>
            </p:nvSpPr>
            <p:spPr>
              <a:xfrm>
                <a:off x="7551454"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8" name="Google Shape;3878;p57"/>
              <p:cNvSpPr/>
              <p:nvPr/>
            </p:nvSpPr>
            <p:spPr>
              <a:xfrm>
                <a:off x="7589786" y="1849876"/>
                <a:ext cx="665297"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s-port</a:t>
                </a:r>
                <a:endParaRPr/>
              </a:p>
            </p:txBody>
          </p:sp>
          <p:sp>
            <p:nvSpPr>
              <p:cNvPr id="3879" name="Google Shape;3879;p57"/>
              <p:cNvSpPr/>
              <p:nvPr/>
            </p:nvSpPr>
            <p:spPr>
              <a:xfrm>
                <a:off x="8221216"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0" name="Google Shape;3880;p57"/>
              <p:cNvSpPr/>
              <p:nvPr/>
            </p:nvSpPr>
            <p:spPr>
              <a:xfrm>
                <a:off x="8215634" y="184987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d-port</a:t>
                </a:r>
                <a:endParaRPr/>
              </a:p>
            </p:txBody>
          </p:sp>
          <p:sp>
            <p:nvSpPr>
              <p:cNvPr id="3881" name="Google Shape;3881;p57"/>
              <p:cNvSpPr/>
              <p:nvPr/>
            </p:nvSpPr>
            <p:spPr>
              <a:xfrm>
                <a:off x="8887488" y="1852728"/>
                <a:ext cx="834970" cy="495980"/>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2" name="Google Shape;3882;p57"/>
              <p:cNvSpPr/>
              <p:nvPr/>
            </p:nvSpPr>
            <p:spPr>
              <a:xfrm>
                <a:off x="8882048" y="1972855"/>
                <a:ext cx="842784" cy="292709"/>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Action</a:t>
                </a:r>
                <a:endParaRPr/>
              </a:p>
            </p:txBody>
          </p:sp>
          <p:sp>
            <p:nvSpPr>
              <p:cNvPr id="3883" name="Google Shape;3883;p57"/>
              <p:cNvSpPr/>
              <p:nvPr/>
            </p:nvSpPr>
            <p:spPr>
              <a:xfrm>
                <a:off x="4231002" y="1846643"/>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4" name="Google Shape;3884;p57"/>
              <p:cNvSpPr/>
              <p:nvPr/>
            </p:nvSpPr>
            <p:spPr>
              <a:xfrm>
                <a:off x="4221946" y="1859830"/>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Pri</a:t>
                </a:r>
                <a:endParaRPr/>
              </a:p>
            </p:txBody>
          </p:sp>
          <p:sp>
            <p:nvSpPr>
              <p:cNvPr id="3885" name="Google Shape;3885;p57"/>
              <p:cNvSpPr/>
              <p:nvPr/>
            </p:nvSpPr>
            <p:spPr>
              <a:xfrm>
                <a:off x="6890708" y="1853623"/>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6" name="Google Shape;3886;p57"/>
              <p:cNvSpPr/>
              <p:nvPr/>
            </p:nvSpPr>
            <p:spPr>
              <a:xfrm>
                <a:off x="6891824" y="1848541"/>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ToS</a:t>
                </a:r>
                <a:endParaRPr/>
              </a:p>
            </p:txBody>
          </p:sp>
        </p:grpSp>
        <p:sp>
          <p:nvSpPr>
            <p:cNvPr id="3887" name="Google Shape;3887;p57"/>
            <p:cNvSpPr/>
            <p:nvPr/>
          </p:nvSpPr>
          <p:spPr>
            <a:xfrm>
              <a:off x="8181445" y="2426615"/>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88" name="Google Shape;3888;p57"/>
            <p:cNvSpPr/>
            <p:nvPr/>
          </p:nvSpPr>
          <p:spPr>
            <a:xfrm>
              <a:off x="4865811"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grpSp>
      <p:grpSp>
        <p:nvGrpSpPr>
          <p:cNvPr id="3889" name="Google Shape;3889;p57"/>
          <p:cNvGrpSpPr/>
          <p:nvPr/>
        </p:nvGrpSpPr>
        <p:grpSpPr>
          <a:xfrm>
            <a:off x="914400" y="3333754"/>
            <a:ext cx="8816534" cy="1376391"/>
            <a:chOff x="914400" y="3333754"/>
            <a:chExt cx="8816534" cy="1376391"/>
          </a:xfrm>
        </p:grpSpPr>
        <p:sp>
          <p:nvSpPr>
            <p:cNvPr id="3890" name="Google Shape;3890;p57"/>
            <p:cNvSpPr/>
            <p:nvPr/>
          </p:nvSpPr>
          <p:spPr>
            <a:xfrm>
              <a:off x="920625"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1" name="Google Shape;3891;p57"/>
            <p:cNvSpPr/>
            <p:nvPr/>
          </p:nvSpPr>
          <p:spPr>
            <a:xfrm>
              <a:off x="1581025"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2" name="Google Shape;3892;p57"/>
            <p:cNvSpPr/>
            <p:nvPr/>
          </p:nvSpPr>
          <p:spPr>
            <a:xfrm>
              <a:off x="2009650" y="4389470"/>
              <a:ext cx="1133475"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3" name="Google Shape;3893;p57"/>
            <p:cNvSpPr/>
            <p:nvPr/>
          </p:nvSpPr>
          <p:spPr>
            <a:xfrm>
              <a:off x="2901825" y="4389470"/>
              <a:ext cx="661988"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4" name="Google Shape;3894;p57"/>
            <p:cNvSpPr/>
            <p:nvPr/>
          </p:nvSpPr>
          <p:spPr>
            <a:xfrm>
              <a:off x="3563813"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5" name="Google Shape;3895;p57"/>
            <p:cNvSpPr/>
            <p:nvPr/>
          </p:nvSpPr>
          <p:spPr>
            <a:xfrm>
              <a:off x="4224213"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6" name="Google Shape;3896;p57"/>
            <p:cNvSpPr/>
            <p:nvPr/>
          </p:nvSpPr>
          <p:spPr>
            <a:xfrm>
              <a:off x="5625146" y="4379333"/>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a:t>
              </a:r>
              <a:endParaRPr/>
            </a:p>
          </p:txBody>
        </p:sp>
        <p:sp>
          <p:nvSpPr>
            <p:cNvPr id="3897" name="Google Shape;3897;p57"/>
            <p:cNvSpPr/>
            <p:nvPr/>
          </p:nvSpPr>
          <p:spPr>
            <a:xfrm>
              <a:off x="6295071"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8" name="Google Shape;3898;p57"/>
            <p:cNvSpPr/>
            <p:nvPr/>
          </p:nvSpPr>
          <p:spPr>
            <a:xfrm>
              <a:off x="6955471" y="4389470"/>
              <a:ext cx="661987"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9" name="Google Shape;3899;p57"/>
            <p:cNvSpPr/>
            <p:nvPr/>
          </p:nvSpPr>
          <p:spPr>
            <a:xfrm>
              <a:off x="7582557" y="438598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00" name="Google Shape;3900;p57"/>
            <p:cNvSpPr/>
            <p:nvPr/>
          </p:nvSpPr>
          <p:spPr>
            <a:xfrm>
              <a:off x="914400" y="3333754"/>
              <a:ext cx="1053815" cy="3693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90"/>
                </a:buClr>
                <a:buSzPts val="2400"/>
                <a:buFont typeface="Calibri"/>
                <a:buNone/>
              </a:pPr>
              <a:r>
                <a:rPr lang="en-US" sz="2400" b="0" i="0" u="none" strike="noStrike" cap="none">
                  <a:solidFill>
                    <a:srgbClr val="000090"/>
                  </a:solidFill>
                  <a:latin typeface="Calibri"/>
                  <a:ea typeface="Calibri"/>
                  <a:cs typeface="Calibri"/>
                  <a:sym typeface="Calibri"/>
                </a:rPr>
                <a:t>Firewall:</a:t>
              </a:r>
              <a:endParaRPr/>
            </a:p>
          </p:txBody>
        </p:sp>
        <p:sp>
          <p:nvSpPr>
            <p:cNvPr id="3901" name="Google Shape;3901;p57"/>
            <p:cNvSpPr/>
            <p:nvPr/>
          </p:nvSpPr>
          <p:spPr>
            <a:xfrm>
              <a:off x="8973695" y="433199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drop</a:t>
              </a:r>
              <a:endParaRPr/>
            </a:p>
          </p:txBody>
        </p:sp>
        <p:grpSp>
          <p:nvGrpSpPr>
            <p:cNvPr id="3902" name="Google Shape;3902;p57"/>
            <p:cNvGrpSpPr/>
            <p:nvPr/>
          </p:nvGrpSpPr>
          <p:grpSpPr>
            <a:xfrm>
              <a:off x="914400" y="3811396"/>
              <a:ext cx="8816534" cy="537306"/>
              <a:chOff x="908298" y="1842896"/>
              <a:chExt cx="8816534" cy="537306"/>
            </a:xfrm>
          </p:grpSpPr>
          <p:sp>
            <p:nvSpPr>
              <p:cNvPr id="3903" name="Google Shape;3903;p57"/>
              <p:cNvSpPr/>
              <p:nvPr/>
            </p:nvSpPr>
            <p:spPr>
              <a:xfrm>
                <a:off x="916112"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4" name="Google Shape;3904;p57"/>
              <p:cNvSpPr/>
              <p:nvPr/>
            </p:nvSpPr>
            <p:spPr>
              <a:xfrm>
                <a:off x="908298" y="1851027"/>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Switch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a:t>
                </a:r>
                <a:endParaRPr/>
              </a:p>
            </p:txBody>
          </p:sp>
          <p:sp>
            <p:nvSpPr>
              <p:cNvPr id="3905" name="Google Shape;3905;p57"/>
              <p:cNvSpPr/>
              <p:nvPr/>
            </p:nvSpPr>
            <p:spPr>
              <a:xfrm>
                <a:off x="157694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6" name="Google Shape;3906;p57"/>
              <p:cNvSpPr/>
              <p:nvPr/>
            </p:nvSpPr>
            <p:spPr>
              <a:xfrm>
                <a:off x="1572479"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907" name="Google Shape;3907;p57"/>
              <p:cNvSpPr/>
              <p:nvPr/>
            </p:nvSpPr>
            <p:spPr>
              <a:xfrm>
                <a:off x="223889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8" name="Google Shape;3908;p57"/>
              <p:cNvSpPr/>
              <p:nvPr/>
            </p:nvSpPr>
            <p:spPr>
              <a:xfrm>
                <a:off x="2269031" y="1842896"/>
                <a:ext cx="63292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909" name="Google Shape;3909;p57"/>
              <p:cNvSpPr/>
              <p:nvPr/>
            </p:nvSpPr>
            <p:spPr>
              <a:xfrm>
                <a:off x="290865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0" name="Google Shape;3910;p57"/>
              <p:cNvSpPr/>
              <p:nvPr/>
            </p:nvSpPr>
            <p:spPr>
              <a:xfrm>
                <a:off x="2906422"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Eth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type</a:t>
                </a:r>
                <a:endParaRPr/>
              </a:p>
            </p:txBody>
          </p:sp>
          <p:sp>
            <p:nvSpPr>
              <p:cNvPr id="3911" name="Google Shape;3911;p57"/>
              <p:cNvSpPr/>
              <p:nvPr/>
            </p:nvSpPr>
            <p:spPr>
              <a:xfrm>
                <a:off x="357060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2" name="Google Shape;3912;p57"/>
              <p:cNvSpPr/>
              <p:nvPr/>
            </p:nvSpPr>
            <p:spPr>
              <a:xfrm>
                <a:off x="3572835"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ID</a:t>
                </a:r>
                <a:endParaRPr/>
              </a:p>
            </p:txBody>
          </p:sp>
          <p:sp>
            <p:nvSpPr>
              <p:cNvPr id="3913" name="Google Shape;3913;p57"/>
              <p:cNvSpPr/>
              <p:nvPr/>
            </p:nvSpPr>
            <p:spPr>
              <a:xfrm>
                <a:off x="4898598"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4" name="Google Shape;3914;p57"/>
              <p:cNvSpPr/>
              <p:nvPr/>
            </p:nvSpPr>
            <p:spPr>
              <a:xfrm>
                <a:off x="4905295"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915" name="Google Shape;3915;p57"/>
              <p:cNvSpPr/>
              <p:nvPr/>
            </p:nvSpPr>
            <p:spPr>
              <a:xfrm>
                <a:off x="5568360"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6" name="Google Shape;3916;p57"/>
              <p:cNvSpPr/>
              <p:nvPr/>
            </p:nvSpPr>
            <p:spPr>
              <a:xfrm>
                <a:off x="5563895" y="184289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917" name="Google Shape;3917;p57"/>
              <p:cNvSpPr/>
              <p:nvPr/>
            </p:nvSpPr>
            <p:spPr>
              <a:xfrm>
                <a:off x="6230308"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8" name="Google Shape;3918;p57"/>
              <p:cNvSpPr/>
              <p:nvPr/>
            </p:nvSpPr>
            <p:spPr>
              <a:xfrm>
                <a:off x="6231424" y="1842896"/>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Prot</a:t>
                </a:r>
                <a:endParaRPr/>
              </a:p>
            </p:txBody>
          </p:sp>
          <p:sp>
            <p:nvSpPr>
              <p:cNvPr id="3919" name="Google Shape;3919;p57"/>
              <p:cNvSpPr/>
              <p:nvPr/>
            </p:nvSpPr>
            <p:spPr>
              <a:xfrm>
                <a:off x="7551454"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0" name="Google Shape;3920;p57"/>
              <p:cNvSpPr/>
              <p:nvPr/>
            </p:nvSpPr>
            <p:spPr>
              <a:xfrm>
                <a:off x="7589786" y="1849876"/>
                <a:ext cx="665297"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s-port</a:t>
                </a:r>
                <a:endParaRPr/>
              </a:p>
            </p:txBody>
          </p:sp>
          <p:sp>
            <p:nvSpPr>
              <p:cNvPr id="3921" name="Google Shape;3921;p57"/>
              <p:cNvSpPr/>
              <p:nvPr/>
            </p:nvSpPr>
            <p:spPr>
              <a:xfrm>
                <a:off x="8221216"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2" name="Google Shape;3922;p57"/>
              <p:cNvSpPr/>
              <p:nvPr/>
            </p:nvSpPr>
            <p:spPr>
              <a:xfrm>
                <a:off x="8215634" y="184987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d-port</a:t>
                </a:r>
                <a:endParaRPr/>
              </a:p>
            </p:txBody>
          </p:sp>
          <p:sp>
            <p:nvSpPr>
              <p:cNvPr id="3923" name="Google Shape;3923;p57"/>
              <p:cNvSpPr/>
              <p:nvPr/>
            </p:nvSpPr>
            <p:spPr>
              <a:xfrm>
                <a:off x="8887488" y="1852728"/>
                <a:ext cx="834970" cy="495980"/>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4" name="Google Shape;3924;p57"/>
              <p:cNvSpPr/>
              <p:nvPr/>
            </p:nvSpPr>
            <p:spPr>
              <a:xfrm>
                <a:off x="8882048" y="1972855"/>
                <a:ext cx="842784" cy="292709"/>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Action</a:t>
                </a:r>
                <a:endParaRPr/>
              </a:p>
            </p:txBody>
          </p:sp>
          <p:sp>
            <p:nvSpPr>
              <p:cNvPr id="3925" name="Google Shape;3925;p57"/>
              <p:cNvSpPr/>
              <p:nvPr/>
            </p:nvSpPr>
            <p:spPr>
              <a:xfrm>
                <a:off x="4231002" y="1846643"/>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6" name="Google Shape;3926;p57"/>
              <p:cNvSpPr/>
              <p:nvPr/>
            </p:nvSpPr>
            <p:spPr>
              <a:xfrm>
                <a:off x="4221946" y="1859830"/>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Pri</a:t>
                </a:r>
                <a:endParaRPr/>
              </a:p>
            </p:txBody>
          </p:sp>
          <p:sp>
            <p:nvSpPr>
              <p:cNvPr id="3927" name="Google Shape;3927;p57"/>
              <p:cNvSpPr/>
              <p:nvPr/>
            </p:nvSpPr>
            <p:spPr>
              <a:xfrm>
                <a:off x="6890708" y="1853623"/>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8" name="Google Shape;3928;p57"/>
              <p:cNvSpPr/>
              <p:nvPr/>
            </p:nvSpPr>
            <p:spPr>
              <a:xfrm>
                <a:off x="6891824" y="1848541"/>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ToS</a:t>
                </a:r>
                <a:endParaRPr/>
              </a:p>
            </p:txBody>
          </p:sp>
        </p:grpSp>
        <p:sp>
          <p:nvSpPr>
            <p:cNvPr id="3929" name="Google Shape;3929;p57"/>
            <p:cNvSpPr/>
            <p:nvPr/>
          </p:nvSpPr>
          <p:spPr>
            <a:xfrm>
              <a:off x="8187547" y="4342363"/>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22</a:t>
              </a:r>
              <a:endParaRPr/>
            </a:p>
          </p:txBody>
        </p:sp>
        <p:sp>
          <p:nvSpPr>
            <p:cNvPr id="3930" name="Google Shape;3930;p57"/>
            <p:cNvSpPr/>
            <p:nvPr/>
          </p:nvSpPr>
          <p:spPr>
            <a:xfrm>
              <a:off x="4898315" y="4382264"/>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a:t>
              </a:r>
              <a:endParaRPr/>
            </a:p>
          </p:txBody>
        </p:sp>
      </p:grpSp>
      <p:grpSp>
        <p:nvGrpSpPr>
          <p:cNvPr id="3931" name="Google Shape;3931;p57"/>
          <p:cNvGrpSpPr/>
          <p:nvPr/>
        </p:nvGrpSpPr>
        <p:grpSpPr>
          <a:xfrm>
            <a:off x="914400" y="5202287"/>
            <a:ext cx="8816534" cy="910324"/>
            <a:chOff x="914400" y="5202287"/>
            <a:chExt cx="8816534" cy="910324"/>
          </a:xfrm>
        </p:grpSpPr>
        <p:grpSp>
          <p:nvGrpSpPr>
            <p:cNvPr id="3932" name="Google Shape;3932;p57"/>
            <p:cNvGrpSpPr/>
            <p:nvPr/>
          </p:nvGrpSpPr>
          <p:grpSpPr>
            <a:xfrm>
              <a:off x="914400" y="5202287"/>
              <a:ext cx="8816534" cy="537306"/>
              <a:chOff x="908298" y="1842896"/>
              <a:chExt cx="8816534" cy="537306"/>
            </a:xfrm>
          </p:grpSpPr>
          <p:sp>
            <p:nvSpPr>
              <p:cNvPr id="3933" name="Google Shape;3933;p57"/>
              <p:cNvSpPr/>
              <p:nvPr/>
            </p:nvSpPr>
            <p:spPr>
              <a:xfrm>
                <a:off x="916112"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4" name="Google Shape;3934;p57"/>
              <p:cNvSpPr/>
              <p:nvPr/>
            </p:nvSpPr>
            <p:spPr>
              <a:xfrm>
                <a:off x="908298" y="1851027"/>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Switch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a:t>
                </a:r>
                <a:endParaRPr/>
              </a:p>
            </p:txBody>
          </p:sp>
          <p:sp>
            <p:nvSpPr>
              <p:cNvPr id="3935" name="Google Shape;3935;p57"/>
              <p:cNvSpPr/>
              <p:nvPr/>
            </p:nvSpPr>
            <p:spPr>
              <a:xfrm>
                <a:off x="157694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6" name="Google Shape;3936;p57"/>
              <p:cNvSpPr/>
              <p:nvPr/>
            </p:nvSpPr>
            <p:spPr>
              <a:xfrm>
                <a:off x="1572479"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937" name="Google Shape;3937;p57"/>
              <p:cNvSpPr/>
              <p:nvPr/>
            </p:nvSpPr>
            <p:spPr>
              <a:xfrm>
                <a:off x="223889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8" name="Google Shape;3938;p57"/>
              <p:cNvSpPr/>
              <p:nvPr/>
            </p:nvSpPr>
            <p:spPr>
              <a:xfrm>
                <a:off x="2269031" y="1842896"/>
                <a:ext cx="63292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939" name="Google Shape;3939;p57"/>
              <p:cNvSpPr/>
              <p:nvPr/>
            </p:nvSpPr>
            <p:spPr>
              <a:xfrm>
                <a:off x="290865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0" name="Google Shape;3940;p57"/>
              <p:cNvSpPr/>
              <p:nvPr/>
            </p:nvSpPr>
            <p:spPr>
              <a:xfrm>
                <a:off x="2906422"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Eth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type</a:t>
                </a:r>
                <a:endParaRPr/>
              </a:p>
            </p:txBody>
          </p:sp>
          <p:sp>
            <p:nvSpPr>
              <p:cNvPr id="3941" name="Google Shape;3941;p57"/>
              <p:cNvSpPr/>
              <p:nvPr/>
            </p:nvSpPr>
            <p:spPr>
              <a:xfrm>
                <a:off x="357060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2" name="Google Shape;3942;p57"/>
              <p:cNvSpPr/>
              <p:nvPr/>
            </p:nvSpPr>
            <p:spPr>
              <a:xfrm>
                <a:off x="3572835"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ID</a:t>
                </a:r>
                <a:endParaRPr/>
              </a:p>
            </p:txBody>
          </p:sp>
          <p:sp>
            <p:nvSpPr>
              <p:cNvPr id="3943" name="Google Shape;3943;p57"/>
              <p:cNvSpPr/>
              <p:nvPr/>
            </p:nvSpPr>
            <p:spPr>
              <a:xfrm>
                <a:off x="4898598"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4" name="Google Shape;3944;p57"/>
              <p:cNvSpPr/>
              <p:nvPr/>
            </p:nvSpPr>
            <p:spPr>
              <a:xfrm>
                <a:off x="4905295"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945" name="Google Shape;3945;p57"/>
              <p:cNvSpPr/>
              <p:nvPr/>
            </p:nvSpPr>
            <p:spPr>
              <a:xfrm>
                <a:off x="5568360"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6" name="Google Shape;3946;p57"/>
              <p:cNvSpPr/>
              <p:nvPr/>
            </p:nvSpPr>
            <p:spPr>
              <a:xfrm>
                <a:off x="5563895" y="184289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947" name="Google Shape;3947;p57"/>
              <p:cNvSpPr/>
              <p:nvPr/>
            </p:nvSpPr>
            <p:spPr>
              <a:xfrm>
                <a:off x="6230308"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8" name="Google Shape;3948;p57"/>
              <p:cNvSpPr/>
              <p:nvPr/>
            </p:nvSpPr>
            <p:spPr>
              <a:xfrm>
                <a:off x="6231424" y="1842896"/>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Prot</a:t>
                </a:r>
                <a:endParaRPr/>
              </a:p>
            </p:txBody>
          </p:sp>
          <p:sp>
            <p:nvSpPr>
              <p:cNvPr id="3949" name="Google Shape;3949;p57"/>
              <p:cNvSpPr/>
              <p:nvPr/>
            </p:nvSpPr>
            <p:spPr>
              <a:xfrm>
                <a:off x="7551454"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0" name="Google Shape;3950;p57"/>
              <p:cNvSpPr/>
              <p:nvPr/>
            </p:nvSpPr>
            <p:spPr>
              <a:xfrm>
                <a:off x="7589786" y="1849876"/>
                <a:ext cx="665297"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s-port</a:t>
                </a:r>
                <a:endParaRPr/>
              </a:p>
            </p:txBody>
          </p:sp>
          <p:sp>
            <p:nvSpPr>
              <p:cNvPr id="3951" name="Google Shape;3951;p57"/>
              <p:cNvSpPr/>
              <p:nvPr/>
            </p:nvSpPr>
            <p:spPr>
              <a:xfrm>
                <a:off x="8221216"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2" name="Google Shape;3952;p57"/>
              <p:cNvSpPr/>
              <p:nvPr/>
            </p:nvSpPr>
            <p:spPr>
              <a:xfrm>
                <a:off x="8215634" y="184987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d-port</a:t>
                </a:r>
                <a:endParaRPr/>
              </a:p>
            </p:txBody>
          </p:sp>
          <p:sp>
            <p:nvSpPr>
              <p:cNvPr id="3953" name="Google Shape;3953;p57"/>
              <p:cNvSpPr/>
              <p:nvPr/>
            </p:nvSpPr>
            <p:spPr>
              <a:xfrm>
                <a:off x="8887488" y="1852728"/>
                <a:ext cx="834970" cy="495980"/>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4" name="Google Shape;3954;p57"/>
              <p:cNvSpPr/>
              <p:nvPr/>
            </p:nvSpPr>
            <p:spPr>
              <a:xfrm>
                <a:off x="8882048" y="1972855"/>
                <a:ext cx="842784" cy="292709"/>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Action</a:t>
                </a:r>
                <a:endParaRPr/>
              </a:p>
            </p:txBody>
          </p:sp>
          <p:sp>
            <p:nvSpPr>
              <p:cNvPr id="3955" name="Google Shape;3955;p57"/>
              <p:cNvSpPr/>
              <p:nvPr/>
            </p:nvSpPr>
            <p:spPr>
              <a:xfrm>
                <a:off x="4231002" y="1846643"/>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6" name="Google Shape;3956;p57"/>
              <p:cNvSpPr/>
              <p:nvPr/>
            </p:nvSpPr>
            <p:spPr>
              <a:xfrm>
                <a:off x="4221946" y="1859830"/>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Pri</a:t>
                </a:r>
                <a:endParaRPr/>
              </a:p>
            </p:txBody>
          </p:sp>
          <p:sp>
            <p:nvSpPr>
              <p:cNvPr id="3957" name="Google Shape;3957;p57"/>
              <p:cNvSpPr/>
              <p:nvPr/>
            </p:nvSpPr>
            <p:spPr>
              <a:xfrm>
                <a:off x="6890708" y="1853623"/>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8" name="Google Shape;3958;p57"/>
              <p:cNvSpPr/>
              <p:nvPr/>
            </p:nvSpPr>
            <p:spPr>
              <a:xfrm>
                <a:off x="6891824" y="1848541"/>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ToS</a:t>
                </a:r>
                <a:endParaRPr/>
              </a:p>
            </p:txBody>
          </p:sp>
        </p:grpSp>
        <p:sp>
          <p:nvSpPr>
            <p:cNvPr id="3959" name="Google Shape;3959;p57"/>
            <p:cNvSpPr/>
            <p:nvPr/>
          </p:nvSpPr>
          <p:spPr>
            <a:xfrm>
              <a:off x="914400"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0" name="Google Shape;3960;p57"/>
            <p:cNvSpPr/>
            <p:nvPr/>
          </p:nvSpPr>
          <p:spPr>
            <a:xfrm>
              <a:off x="1574800"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1" name="Google Shape;3961;p57"/>
            <p:cNvSpPr/>
            <p:nvPr/>
          </p:nvSpPr>
          <p:spPr>
            <a:xfrm>
              <a:off x="2003425" y="5791936"/>
              <a:ext cx="1133475"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2" name="Google Shape;3962;p57"/>
            <p:cNvSpPr/>
            <p:nvPr/>
          </p:nvSpPr>
          <p:spPr>
            <a:xfrm>
              <a:off x="2895600" y="5791936"/>
              <a:ext cx="661988"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3" name="Google Shape;3963;p57"/>
            <p:cNvSpPr/>
            <p:nvPr/>
          </p:nvSpPr>
          <p:spPr>
            <a:xfrm>
              <a:off x="3557588"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4" name="Google Shape;3964;p57"/>
            <p:cNvSpPr/>
            <p:nvPr/>
          </p:nvSpPr>
          <p:spPr>
            <a:xfrm>
              <a:off x="4217988"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5" name="Google Shape;3965;p57"/>
            <p:cNvSpPr/>
            <p:nvPr/>
          </p:nvSpPr>
          <p:spPr>
            <a:xfrm>
              <a:off x="5618921" y="5781799"/>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a:t>
              </a:r>
              <a:endParaRPr/>
            </a:p>
          </p:txBody>
        </p:sp>
        <p:sp>
          <p:nvSpPr>
            <p:cNvPr id="3966" name="Google Shape;3966;p57"/>
            <p:cNvSpPr/>
            <p:nvPr/>
          </p:nvSpPr>
          <p:spPr>
            <a:xfrm>
              <a:off x="6288846"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7" name="Google Shape;3967;p57"/>
            <p:cNvSpPr/>
            <p:nvPr/>
          </p:nvSpPr>
          <p:spPr>
            <a:xfrm>
              <a:off x="6949246" y="5791936"/>
              <a:ext cx="661987"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8" name="Google Shape;3968;p57"/>
            <p:cNvSpPr/>
            <p:nvPr/>
          </p:nvSpPr>
          <p:spPr>
            <a:xfrm>
              <a:off x="7576332" y="578844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9" name="Google Shape;3969;p57"/>
            <p:cNvSpPr/>
            <p:nvPr/>
          </p:nvSpPr>
          <p:spPr>
            <a:xfrm>
              <a:off x="8967470" y="5734462"/>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drop</a:t>
              </a:r>
              <a:endParaRPr/>
            </a:p>
          </p:txBody>
        </p:sp>
        <p:sp>
          <p:nvSpPr>
            <p:cNvPr id="3970" name="Google Shape;3970;p57"/>
            <p:cNvSpPr/>
            <p:nvPr/>
          </p:nvSpPr>
          <p:spPr>
            <a:xfrm>
              <a:off x="8181322" y="5791129"/>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71" name="Google Shape;3971;p57"/>
            <p:cNvSpPr/>
            <p:nvPr/>
          </p:nvSpPr>
          <p:spPr>
            <a:xfrm>
              <a:off x="4834217" y="5750006"/>
              <a:ext cx="79108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128.119.1.1</a:t>
              </a:r>
              <a:endParaRPr/>
            </a:p>
          </p:txBody>
        </p:sp>
      </p:grpSp>
      <p:sp>
        <p:nvSpPr>
          <p:cNvPr id="3972" name="Google Shape;3972;p5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47"/>
                                        </p:tgtEl>
                                        <p:attrNameLst>
                                          <p:attrName>style.visibility</p:attrName>
                                        </p:attrNameLst>
                                      </p:cBhvr>
                                      <p:to>
                                        <p:strVal val="visible"/>
                                      </p:to>
                                    </p:set>
                                    <p:animEffect transition="in" filter="fade">
                                      <p:cBhvr>
                                        <p:cTn id="7" dur="500"/>
                                        <p:tgtEl>
                                          <p:spTgt spid="3847"/>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3844"/>
                                        </p:tgtEl>
                                        <p:attrNameLst>
                                          <p:attrName>style.visibility</p:attrName>
                                        </p:attrNameLst>
                                      </p:cBhvr>
                                      <p:to>
                                        <p:strVal val="visible"/>
                                      </p:to>
                                    </p:set>
                                    <p:animEffect transition="in" filter="fade">
                                      <p:cBhvr>
                                        <p:cTn id="11" dur="500"/>
                                        <p:tgtEl>
                                          <p:spTgt spid="38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889"/>
                                        </p:tgtEl>
                                        <p:attrNameLst>
                                          <p:attrName>style.visibility</p:attrName>
                                        </p:attrNameLst>
                                      </p:cBhvr>
                                      <p:to>
                                        <p:strVal val="visible"/>
                                      </p:to>
                                    </p:set>
                                    <p:animEffect transition="in" filter="fade">
                                      <p:cBhvr>
                                        <p:cTn id="16" dur="500"/>
                                        <p:tgtEl>
                                          <p:spTgt spid="3889"/>
                                        </p:tgtEl>
                                      </p:cBhvr>
                                    </p:animEffect>
                                  </p:childTnLst>
                                </p:cTn>
                              </p:par>
                            </p:childTnLst>
                          </p:cTn>
                        </p:par>
                        <p:par>
                          <p:cTn id="17" fill="hold">
                            <p:stCondLst>
                              <p:cond delay="500"/>
                            </p:stCondLst>
                            <p:childTnLst>
                              <p:par>
                                <p:cTn id="18" presetID="10" presetClass="entr" presetSubtype="0" fill="hold" nodeType="afterEffect">
                                  <p:stCondLst>
                                    <p:cond delay="1000"/>
                                  </p:stCondLst>
                                  <p:childTnLst>
                                    <p:set>
                                      <p:cBhvr>
                                        <p:cTn id="19" dur="1" fill="hold">
                                          <p:stCondLst>
                                            <p:cond delay="0"/>
                                          </p:stCondLst>
                                        </p:cTn>
                                        <p:tgtEl>
                                          <p:spTgt spid="3845"/>
                                        </p:tgtEl>
                                        <p:attrNameLst>
                                          <p:attrName>style.visibility</p:attrName>
                                        </p:attrNameLst>
                                      </p:cBhvr>
                                      <p:to>
                                        <p:strVal val="visible"/>
                                      </p:to>
                                    </p:set>
                                    <p:animEffect transition="in" filter="fade">
                                      <p:cBhvr>
                                        <p:cTn id="20" dur="500"/>
                                        <p:tgtEl>
                                          <p:spTgt spid="384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31"/>
                                        </p:tgtEl>
                                        <p:attrNameLst>
                                          <p:attrName>style.visibility</p:attrName>
                                        </p:attrNameLst>
                                      </p:cBhvr>
                                      <p:to>
                                        <p:strVal val="visible"/>
                                      </p:to>
                                    </p:set>
                                    <p:animEffect transition="in" filter="fade">
                                      <p:cBhvr>
                                        <p:cTn id="25" dur="500"/>
                                        <p:tgtEl>
                                          <p:spTgt spid="3931"/>
                                        </p:tgtEl>
                                      </p:cBhvr>
                                    </p:animEffect>
                                  </p:childTnLst>
                                </p:cTn>
                              </p:par>
                            </p:childTnLst>
                          </p:cTn>
                        </p:par>
                        <p:par>
                          <p:cTn id="26" fill="hold">
                            <p:stCondLst>
                              <p:cond delay="500"/>
                            </p:stCondLst>
                            <p:childTnLst>
                              <p:par>
                                <p:cTn id="27" presetID="10" presetClass="entr" presetSubtype="0" fill="hold" nodeType="afterEffect">
                                  <p:stCondLst>
                                    <p:cond delay="1000"/>
                                  </p:stCondLst>
                                  <p:childTnLst>
                                    <p:set>
                                      <p:cBhvr>
                                        <p:cTn id="28" dur="1" fill="hold">
                                          <p:stCondLst>
                                            <p:cond delay="0"/>
                                          </p:stCondLst>
                                        </p:cTn>
                                        <p:tgtEl>
                                          <p:spTgt spid="3846"/>
                                        </p:tgtEl>
                                        <p:attrNameLst>
                                          <p:attrName>style.visibility</p:attrName>
                                        </p:attrNameLst>
                                      </p:cBhvr>
                                      <p:to>
                                        <p:strVal val="visible"/>
                                      </p:to>
                                    </p:set>
                                    <p:animEffect transition="in" filter="fade">
                                      <p:cBhvr>
                                        <p:cTn id="29" dur="500"/>
                                        <p:tgtEl>
                                          <p:spTgt spid="3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77"/>
        <p:cNvGrpSpPr/>
        <p:nvPr/>
      </p:nvGrpSpPr>
      <p:grpSpPr>
        <a:xfrm>
          <a:off x="0" y="0"/>
          <a:ext cx="0" cy="0"/>
          <a:chOff x="0" y="0"/>
          <a:chExt cx="0" cy="0"/>
        </a:xfrm>
      </p:grpSpPr>
      <p:sp>
        <p:nvSpPr>
          <p:cNvPr id="3978" name="Google Shape;3978;p58"/>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examples</a:t>
            </a:r>
            <a:endParaRPr/>
          </a:p>
        </p:txBody>
      </p:sp>
      <p:sp>
        <p:nvSpPr>
          <p:cNvPr id="3979" name="Google Shape;3979;p58"/>
          <p:cNvSpPr/>
          <p:nvPr/>
        </p:nvSpPr>
        <p:spPr>
          <a:xfrm>
            <a:off x="914400" y="1558262"/>
            <a:ext cx="4726166" cy="3693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90"/>
              </a:buClr>
              <a:buSzPts val="2400"/>
              <a:buFont typeface="Calibri"/>
              <a:buNone/>
            </a:pPr>
            <a:r>
              <a:rPr lang="en-US" sz="2400" b="0" i="0" u="none" strike="noStrike" cap="none">
                <a:solidFill>
                  <a:srgbClr val="000090"/>
                </a:solidFill>
                <a:latin typeface="Calibri"/>
                <a:ea typeface="Calibri"/>
                <a:cs typeface="Calibri"/>
                <a:sym typeface="Calibri"/>
              </a:rPr>
              <a:t>Layer 2 destination-based forwarding:</a:t>
            </a:r>
            <a:endParaRPr/>
          </a:p>
        </p:txBody>
      </p:sp>
      <p:sp>
        <p:nvSpPr>
          <p:cNvPr id="3980" name="Google Shape;3980;p58"/>
          <p:cNvSpPr/>
          <p:nvPr/>
        </p:nvSpPr>
        <p:spPr>
          <a:xfrm>
            <a:off x="914400" y="3287099"/>
            <a:ext cx="9342781" cy="61555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layer 2 frames with destination  MAC address 22:A7:23:11:E1:02 should be forwarded to output port 3 </a:t>
            </a:r>
            <a:endParaRPr/>
          </a:p>
        </p:txBody>
      </p:sp>
      <p:grpSp>
        <p:nvGrpSpPr>
          <p:cNvPr id="3981" name="Google Shape;3981;p58"/>
          <p:cNvGrpSpPr/>
          <p:nvPr/>
        </p:nvGrpSpPr>
        <p:grpSpPr>
          <a:xfrm>
            <a:off x="914400" y="2912790"/>
            <a:ext cx="8729763" cy="396694"/>
            <a:chOff x="685800" y="2252402"/>
            <a:chExt cx="8729763" cy="396694"/>
          </a:xfrm>
        </p:grpSpPr>
        <p:sp>
          <p:nvSpPr>
            <p:cNvPr id="3982" name="Google Shape;3982;p58"/>
            <p:cNvSpPr/>
            <p:nvPr/>
          </p:nvSpPr>
          <p:spPr>
            <a:xfrm>
              <a:off x="685800"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3" name="Google Shape;3983;p58"/>
            <p:cNvSpPr/>
            <p:nvPr/>
          </p:nvSpPr>
          <p:spPr>
            <a:xfrm>
              <a:off x="1116937" y="2301413"/>
              <a:ext cx="1133475"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4" name="Google Shape;3984;p58"/>
            <p:cNvSpPr/>
            <p:nvPr/>
          </p:nvSpPr>
          <p:spPr>
            <a:xfrm>
              <a:off x="2667000" y="2312988"/>
              <a:ext cx="661988"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5" name="Google Shape;3985;p58"/>
            <p:cNvSpPr/>
            <p:nvPr/>
          </p:nvSpPr>
          <p:spPr>
            <a:xfrm>
              <a:off x="3328988"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6" name="Google Shape;3986;p58"/>
            <p:cNvSpPr/>
            <p:nvPr/>
          </p:nvSpPr>
          <p:spPr>
            <a:xfrm>
              <a:off x="3989388"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7" name="Google Shape;3987;p58"/>
            <p:cNvSpPr/>
            <p:nvPr/>
          </p:nvSpPr>
          <p:spPr>
            <a:xfrm>
              <a:off x="4649788"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8" name="Google Shape;3988;p58"/>
            <p:cNvSpPr/>
            <p:nvPr/>
          </p:nvSpPr>
          <p:spPr>
            <a:xfrm>
              <a:off x="5319713"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9" name="Google Shape;3989;p58"/>
            <p:cNvSpPr/>
            <p:nvPr/>
          </p:nvSpPr>
          <p:spPr>
            <a:xfrm>
              <a:off x="5980113" y="2312988"/>
              <a:ext cx="661987"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90" name="Google Shape;3990;p58"/>
            <p:cNvSpPr/>
            <p:nvPr/>
          </p:nvSpPr>
          <p:spPr>
            <a:xfrm>
              <a:off x="6642100"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91" name="Google Shape;3991;p58"/>
            <p:cNvSpPr/>
            <p:nvPr/>
          </p:nvSpPr>
          <p:spPr>
            <a:xfrm>
              <a:off x="8755163" y="2255115"/>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port3</a:t>
              </a:r>
              <a:endParaRPr/>
            </a:p>
          </p:txBody>
        </p:sp>
        <p:sp>
          <p:nvSpPr>
            <p:cNvPr id="3992" name="Google Shape;3992;p58"/>
            <p:cNvSpPr/>
            <p:nvPr/>
          </p:nvSpPr>
          <p:spPr>
            <a:xfrm>
              <a:off x="2026856" y="2252402"/>
              <a:ext cx="658813" cy="31115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22:A7:23:</a:t>
              </a:r>
              <a:endParaRPr/>
            </a:p>
            <a:p>
              <a:pPr marL="0" marR="0" lvl="0" indent="0" algn="ctr" rtl="0">
                <a:lnSpc>
                  <a:spcPct val="100000"/>
                </a:lnSpc>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11:E1:02</a:t>
              </a:r>
              <a:endParaRPr/>
            </a:p>
          </p:txBody>
        </p:sp>
        <p:sp>
          <p:nvSpPr>
            <p:cNvPr id="3993" name="Google Shape;3993;p58"/>
            <p:cNvSpPr/>
            <p:nvPr/>
          </p:nvSpPr>
          <p:spPr>
            <a:xfrm>
              <a:off x="7303786" y="2326492"/>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94" name="Google Shape;3994;p58"/>
            <p:cNvSpPr/>
            <p:nvPr/>
          </p:nvSpPr>
          <p:spPr>
            <a:xfrm>
              <a:off x="7965472" y="2328421"/>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grpSp>
      <p:grpSp>
        <p:nvGrpSpPr>
          <p:cNvPr id="3995" name="Google Shape;3995;p58"/>
          <p:cNvGrpSpPr/>
          <p:nvPr/>
        </p:nvGrpSpPr>
        <p:grpSpPr>
          <a:xfrm>
            <a:off x="914400" y="2179365"/>
            <a:ext cx="8816534" cy="537306"/>
            <a:chOff x="908298" y="1842896"/>
            <a:chExt cx="8816534" cy="537306"/>
          </a:xfrm>
        </p:grpSpPr>
        <p:sp>
          <p:nvSpPr>
            <p:cNvPr id="3996" name="Google Shape;3996;p58"/>
            <p:cNvSpPr/>
            <p:nvPr/>
          </p:nvSpPr>
          <p:spPr>
            <a:xfrm>
              <a:off x="916112"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97" name="Google Shape;3997;p58"/>
            <p:cNvSpPr/>
            <p:nvPr/>
          </p:nvSpPr>
          <p:spPr>
            <a:xfrm>
              <a:off x="908298" y="1851027"/>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Switch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a:t>
              </a:r>
              <a:endParaRPr/>
            </a:p>
          </p:txBody>
        </p:sp>
        <p:sp>
          <p:nvSpPr>
            <p:cNvPr id="3998" name="Google Shape;3998;p58"/>
            <p:cNvSpPr/>
            <p:nvPr/>
          </p:nvSpPr>
          <p:spPr>
            <a:xfrm>
              <a:off x="157694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99" name="Google Shape;3999;p58"/>
            <p:cNvSpPr/>
            <p:nvPr/>
          </p:nvSpPr>
          <p:spPr>
            <a:xfrm>
              <a:off x="1572479"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4000" name="Google Shape;4000;p58"/>
            <p:cNvSpPr/>
            <p:nvPr/>
          </p:nvSpPr>
          <p:spPr>
            <a:xfrm>
              <a:off x="223889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1" name="Google Shape;4001;p58"/>
            <p:cNvSpPr/>
            <p:nvPr/>
          </p:nvSpPr>
          <p:spPr>
            <a:xfrm>
              <a:off x="2269031" y="1842896"/>
              <a:ext cx="63292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4002" name="Google Shape;4002;p58"/>
            <p:cNvSpPr/>
            <p:nvPr/>
          </p:nvSpPr>
          <p:spPr>
            <a:xfrm>
              <a:off x="290865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3" name="Google Shape;4003;p58"/>
            <p:cNvSpPr/>
            <p:nvPr/>
          </p:nvSpPr>
          <p:spPr>
            <a:xfrm>
              <a:off x="2906422"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Eth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type</a:t>
              </a:r>
              <a:endParaRPr/>
            </a:p>
          </p:txBody>
        </p:sp>
        <p:sp>
          <p:nvSpPr>
            <p:cNvPr id="4004" name="Google Shape;4004;p58"/>
            <p:cNvSpPr/>
            <p:nvPr/>
          </p:nvSpPr>
          <p:spPr>
            <a:xfrm>
              <a:off x="357060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5" name="Google Shape;4005;p58"/>
            <p:cNvSpPr/>
            <p:nvPr/>
          </p:nvSpPr>
          <p:spPr>
            <a:xfrm>
              <a:off x="3572835"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ID</a:t>
              </a:r>
              <a:endParaRPr/>
            </a:p>
          </p:txBody>
        </p:sp>
        <p:sp>
          <p:nvSpPr>
            <p:cNvPr id="4006" name="Google Shape;4006;p58"/>
            <p:cNvSpPr/>
            <p:nvPr/>
          </p:nvSpPr>
          <p:spPr>
            <a:xfrm>
              <a:off x="4898598"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7" name="Google Shape;4007;p58"/>
            <p:cNvSpPr/>
            <p:nvPr/>
          </p:nvSpPr>
          <p:spPr>
            <a:xfrm>
              <a:off x="4905295"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4008" name="Google Shape;4008;p58"/>
            <p:cNvSpPr/>
            <p:nvPr/>
          </p:nvSpPr>
          <p:spPr>
            <a:xfrm>
              <a:off x="5568360"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9" name="Google Shape;4009;p58"/>
            <p:cNvSpPr/>
            <p:nvPr/>
          </p:nvSpPr>
          <p:spPr>
            <a:xfrm>
              <a:off x="5563895" y="184289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4010" name="Google Shape;4010;p58"/>
            <p:cNvSpPr/>
            <p:nvPr/>
          </p:nvSpPr>
          <p:spPr>
            <a:xfrm>
              <a:off x="6230308"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1" name="Google Shape;4011;p58"/>
            <p:cNvSpPr/>
            <p:nvPr/>
          </p:nvSpPr>
          <p:spPr>
            <a:xfrm>
              <a:off x="6231424" y="1842896"/>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Prot</a:t>
              </a:r>
              <a:endParaRPr/>
            </a:p>
          </p:txBody>
        </p:sp>
        <p:sp>
          <p:nvSpPr>
            <p:cNvPr id="4012" name="Google Shape;4012;p58"/>
            <p:cNvSpPr/>
            <p:nvPr/>
          </p:nvSpPr>
          <p:spPr>
            <a:xfrm>
              <a:off x="7551454"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3" name="Google Shape;4013;p58"/>
            <p:cNvSpPr/>
            <p:nvPr/>
          </p:nvSpPr>
          <p:spPr>
            <a:xfrm>
              <a:off x="7589786" y="1849876"/>
              <a:ext cx="665297"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s-port</a:t>
              </a:r>
              <a:endParaRPr/>
            </a:p>
          </p:txBody>
        </p:sp>
        <p:sp>
          <p:nvSpPr>
            <p:cNvPr id="4014" name="Google Shape;4014;p58"/>
            <p:cNvSpPr/>
            <p:nvPr/>
          </p:nvSpPr>
          <p:spPr>
            <a:xfrm>
              <a:off x="8221216"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5" name="Google Shape;4015;p58"/>
            <p:cNvSpPr/>
            <p:nvPr/>
          </p:nvSpPr>
          <p:spPr>
            <a:xfrm>
              <a:off x="8215634" y="184987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d-port</a:t>
              </a:r>
              <a:endParaRPr/>
            </a:p>
          </p:txBody>
        </p:sp>
        <p:sp>
          <p:nvSpPr>
            <p:cNvPr id="4016" name="Google Shape;4016;p58"/>
            <p:cNvSpPr/>
            <p:nvPr/>
          </p:nvSpPr>
          <p:spPr>
            <a:xfrm>
              <a:off x="8887488" y="1852728"/>
              <a:ext cx="834970" cy="495980"/>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7" name="Google Shape;4017;p58"/>
            <p:cNvSpPr/>
            <p:nvPr/>
          </p:nvSpPr>
          <p:spPr>
            <a:xfrm>
              <a:off x="8882048" y="1972855"/>
              <a:ext cx="842784" cy="292709"/>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Action</a:t>
              </a:r>
              <a:endParaRPr/>
            </a:p>
          </p:txBody>
        </p:sp>
        <p:sp>
          <p:nvSpPr>
            <p:cNvPr id="4018" name="Google Shape;4018;p58"/>
            <p:cNvSpPr/>
            <p:nvPr/>
          </p:nvSpPr>
          <p:spPr>
            <a:xfrm>
              <a:off x="4231002" y="1846643"/>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9" name="Google Shape;4019;p58"/>
            <p:cNvSpPr/>
            <p:nvPr/>
          </p:nvSpPr>
          <p:spPr>
            <a:xfrm>
              <a:off x="4221946" y="1859830"/>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Pri</a:t>
              </a:r>
              <a:endParaRPr/>
            </a:p>
          </p:txBody>
        </p:sp>
        <p:sp>
          <p:nvSpPr>
            <p:cNvPr id="4020" name="Google Shape;4020;p58"/>
            <p:cNvSpPr/>
            <p:nvPr/>
          </p:nvSpPr>
          <p:spPr>
            <a:xfrm>
              <a:off x="6890708" y="1853623"/>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21" name="Google Shape;4021;p58"/>
            <p:cNvSpPr/>
            <p:nvPr/>
          </p:nvSpPr>
          <p:spPr>
            <a:xfrm>
              <a:off x="6891824" y="1848541"/>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ToS</a:t>
              </a:r>
              <a:endParaRPr/>
            </a:p>
          </p:txBody>
        </p:sp>
      </p:grpSp>
      <p:sp>
        <p:nvSpPr>
          <p:cNvPr id="4022" name="Google Shape;4022;p5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980"/>
                                        </p:tgtEl>
                                        <p:attrNameLst>
                                          <p:attrName>style.visibility</p:attrName>
                                        </p:attrNameLst>
                                      </p:cBhvr>
                                      <p:to>
                                        <p:strVal val="visible"/>
                                      </p:to>
                                    </p:set>
                                    <p:animEffect transition="in" filter="fade">
                                      <p:cBhvr>
                                        <p:cTn id="7" dur="500"/>
                                        <p:tgtEl>
                                          <p:spTgt spid="3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27"/>
        <p:cNvGrpSpPr/>
        <p:nvPr/>
      </p:nvGrpSpPr>
      <p:grpSpPr>
        <a:xfrm>
          <a:off x="0" y="0"/>
          <a:ext cx="0" cy="0"/>
          <a:chOff x="0" y="0"/>
          <a:chExt cx="0" cy="0"/>
        </a:xfrm>
      </p:grpSpPr>
      <p:sp>
        <p:nvSpPr>
          <p:cNvPr id="4028" name="Google Shape;4028;p59"/>
          <p:cNvSpPr txBox="1">
            <a:spLocks noGrp="1"/>
          </p:cNvSpPr>
          <p:nvPr>
            <p:ph type="body" idx="1"/>
          </p:nvPr>
        </p:nvSpPr>
        <p:spPr>
          <a:xfrm>
            <a:off x="838200" y="1326467"/>
            <a:ext cx="10515600" cy="515585"/>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Clr>
                <a:srgbClr val="000090"/>
              </a:buClr>
              <a:buSzPts val="2800"/>
              <a:buChar char="▪"/>
            </a:pPr>
            <a:r>
              <a:rPr lang="en-US">
                <a:solidFill>
                  <a:srgbClr val="C00000"/>
                </a:solidFill>
                <a:latin typeface="Calibri"/>
                <a:ea typeface="Calibri"/>
                <a:cs typeface="Calibri"/>
                <a:sym typeface="Calibri"/>
              </a:rPr>
              <a:t>match+action: </a:t>
            </a:r>
            <a:r>
              <a:rPr lang="en-US">
                <a:latin typeface="Calibri"/>
                <a:ea typeface="Calibri"/>
                <a:cs typeface="Calibri"/>
                <a:sym typeface="Calibri"/>
              </a:rPr>
              <a:t>abstraction</a:t>
            </a:r>
            <a:r>
              <a:rPr lang="en-US">
                <a:solidFill>
                  <a:srgbClr val="C00000"/>
                </a:solidFill>
                <a:latin typeface="Calibri"/>
                <a:ea typeface="Calibri"/>
                <a:cs typeface="Calibri"/>
                <a:sym typeface="Calibri"/>
              </a:rPr>
              <a:t> </a:t>
            </a:r>
            <a:r>
              <a:rPr lang="en-US">
                <a:latin typeface="Calibri"/>
                <a:ea typeface="Calibri"/>
                <a:cs typeface="Calibri"/>
                <a:sym typeface="Calibri"/>
              </a:rPr>
              <a:t>unifies different kinds of devices</a:t>
            </a:r>
            <a:endParaRPr/>
          </a:p>
        </p:txBody>
      </p:sp>
      <p:sp>
        <p:nvSpPr>
          <p:cNvPr id="4029" name="Google Shape;4029;p59"/>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abstraction</a:t>
            </a:r>
            <a:endParaRPr/>
          </a:p>
        </p:txBody>
      </p:sp>
      <p:sp>
        <p:nvSpPr>
          <p:cNvPr id="4030" name="Google Shape;4030;p59"/>
          <p:cNvSpPr txBox="1"/>
          <p:nvPr/>
        </p:nvSpPr>
        <p:spPr>
          <a:xfrm>
            <a:off x="1447800" y="2185507"/>
            <a:ext cx="4489173" cy="3936999"/>
          </a:xfrm>
          <a:prstGeom prst="rect">
            <a:avLst/>
          </a:prstGeom>
          <a:noFill/>
          <a:ln>
            <a:noFill/>
          </a:ln>
        </p:spPr>
        <p:txBody>
          <a:bodyPr spcFirstLastPara="1" wrap="square" lIns="91425" tIns="45700" rIns="91425" bIns="45700" anchor="t" anchorCtr="0">
            <a:normAutofit/>
          </a:bodyPr>
          <a:lstStyle/>
          <a:p>
            <a:pPr marL="130175" marR="0" lvl="0" indent="0" algn="l" rtl="0">
              <a:lnSpc>
                <a:spcPct val="90000"/>
              </a:lnSpc>
              <a:spcBef>
                <a:spcPts val="0"/>
              </a:spcBef>
              <a:spcAft>
                <a:spcPts val="0"/>
              </a:spcAft>
              <a:buClr>
                <a:srgbClr val="000090"/>
              </a:buClr>
              <a:buSzPts val="3200"/>
              <a:buFont typeface="Noto Sans Symbols"/>
              <a:buNone/>
            </a:pPr>
            <a:r>
              <a:rPr lang="en-US" sz="3200" b="0" i="0" u="none" strike="noStrike" cap="none">
                <a:solidFill>
                  <a:srgbClr val="C00000"/>
                </a:solidFill>
                <a:latin typeface="Calibri"/>
                <a:ea typeface="Calibri"/>
                <a:cs typeface="Calibri"/>
                <a:sym typeface="Calibri"/>
              </a:rPr>
              <a:t>Router</a:t>
            </a:r>
            <a:endParaRPr/>
          </a:p>
          <a:p>
            <a:pPr marL="677863" marR="0" lvl="1" indent="-215900" algn="l" rtl="0">
              <a:lnSpc>
                <a:spcPct val="90000"/>
              </a:lnSpc>
              <a:spcBef>
                <a:spcPts val="0"/>
              </a:spcBef>
              <a:spcAft>
                <a:spcPts val="0"/>
              </a:spcAft>
              <a:buClr>
                <a:srgbClr val="000090"/>
              </a:buClr>
              <a:buSzPts val="2828"/>
              <a:buFont typeface="Arial"/>
              <a:buChar char="•"/>
            </a:pPr>
            <a:r>
              <a:rPr lang="en-US" sz="2800" b="0" i="1" u="none" strike="noStrike" cap="none">
                <a:solidFill>
                  <a:srgbClr val="000090"/>
                </a:solidFill>
                <a:latin typeface="Calibri"/>
                <a:ea typeface="Calibri"/>
                <a:cs typeface="Calibri"/>
                <a:sym typeface="Calibri"/>
              </a:rPr>
              <a:t>match: </a:t>
            </a:r>
            <a:r>
              <a:rPr lang="en-US" sz="2800" b="0" i="0" u="none" strike="noStrike" cap="none">
                <a:solidFill>
                  <a:srgbClr val="000000"/>
                </a:solidFill>
                <a:latin typeface="Calibri"/>
                <a:ea typeface="Calibri"/>
                <a:cs typeface="Calibri"/>
                <a:sym typeface="Calibri"/>
              </a:rPr>
              <a:t>longest destination IP prefix</a:t>
            </a:r>
            <a:endParaRPr/>
          </a:p>
          <a:p>
            <a:pPr marL="677863" marR="0" lvl="1" indent="-215900" algn="l" rtl="0">
              <a:lnSpc>
                <a:spcPct val="90000"/>
              </a:lnSpc>
              <a:spcBef>
                <a:spcPts val="0"/>
              </a:spcBef>
              <a:spcAft>
                <a:spcPts val="0"/>
              </a:spcAft>
              <a:buClr>
                <a:srgbClr val="000090"/>
              </a:buClr>
              <a:buSzPts val="2828"/>
              <a:buFont typeface="Arial"/>
              <a:buChar char="•"/>
            </a:pPr>
            <a:r>
              <a:rPr lang="en-US" sz="2800" b="0" i="1" u="none" strike="noStrike" cap="none">
                <a:solidFill>
                  <a:srgbClr val="000090"/>
                </a:solidFill>
                <a:latin typeface="Calibri"/>
                <a:ea typeface="Calibri"/>
                <a:cs typeface="Calibri"/>
                <a:sym typeface="Calibri"/>
              </a:rPr>
              <a:t>action: </a:t>
            </a:r>
            <a:r>
              <a:rPr lang="en-US" sz="2800" b="0" i="0" u="none" strike="noStrike" cap="none">
                <a:solidFill>
                  <a:srgbClr val="000000"/>
                </a:solidFill>
                <a:latin typeface="Calibri"/>
                <a:ea typeface="Calibri"/>
                <a:cs typeface="Calibri"/>
                <a:sym typeface="Calibri"/>
              </a:rPr>
              <a:t>forward out a link</a:t>
            </a:r>
            <a:endParaRPr/>
          </a:p>
          <a:p>
            <a:pPr marL="0" marR="0" lvl="0" indent="0" algn="l" rtl="0">
              <a:lnSpc>
                <a:spcPct val="90000"/>
              </a:lnSpc>
              <a:spcBef>
                <a:spcPts val="0"/>
              </a:spcBef>
              <a:spcAft>
                <a:spcPts val="0"/>
              </a:spcAft>
              <a:buClr>
                <a:srgbClr val="000090"/>
              </a:buClr>
              <a:buSzPts val="3200"/>
              <a:buFont typeface="Noto Sans Symbols"/>
              <a:buNone/>
            </a:pPr>
            <a:r>
              <a:rPr lang="en-US" sz="3200" b="0" i="0" u="none" strike="noStrike" cap="none">
                <a:solidFill>
                  <a:srgbClr val="C00000"/>
                </a:solidFill>
                <a:latin typeface="Calibri"/>
                <a:ea typeface="Calibri"/>
                <a:cs typeface="Calibri"/>
                <a:sym typeface="Calibri"/>
              </a:rPr>
              <a:t>Switch</a:t>
            </a:r>
            <a:endParaRPr sz="2800" b="0" i="0" u="none" strike="noStrike" cap="none">
              <a:solidFill>
                <a:srgbClr val="C00000"/>
              </a:solidFill>
              <a:latin typeface="Calibri"/>
              <a:ea typeface="Calibri"/>
              <a:cs typeface="Calibri"/>
              <a:sym typeface="Calibri"/>
            </a:endParaRPr>
          </a:p>
          <a:p>
            <a:pPr marL="677863" marR="0" lvl="1" indent="-215900"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match: </a:t>
            </a:r>
            <a:r>
              <a:rPr lang="en-US" sz="2800" b="0" i="0" u="none" strike="noStrike" cap="none">
                <a:solidFill>
                  <a:srgbClr val="000000"/>
                </a:solidFill>
                <a:latin typeface="Calibri"/>
                <a:ea typeface="Calibri"/>
                <a:cs typeface="Calibri"/>
                <a:sym typeface="Calibri"/>
              </a:rPr>
              <a:t>destination MAC address</a:t>
            </a:r>
            <a:endParaRPr/>
          </a:p>
          <a:p>
            <a:pPr marL="677863" marR="0" lvl="1" indent="-215900"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action: </a:t>
            </a:r>
            <a:r>
              <a:rPr lang="en-US" sz="2800" b="0" i="0" u="none" strike="noStrike" cap="none">
                <a:solidFill>
                  <a:srgbClr val="000000"/>
                </a:solidFill>
                <a:latin typeface="Calibri"/>
                <a:ea typeface="Calibri"/>
                <a:cs typeface="Calibri"/>
                <a:sym typeface="Calibri"/>
              </a:rPr>
              <a:t>forward or flood</a:t>
            </a:r>
            <a:endParaRPr/>
          </a:p>
        </p:txBody>
      </p:sp>
      <p:sp>
        <p:nvSpPr>
          <p:cNvPr id="4031" name="Google Shape;4031;p59"/>
          <p:cNvSpPr txBox="1"/>
          <p:nvPr/>
        </p:nvSpPr>
        <p:spPr>
          <a:xfrm>
            <a:off x="6563139" y="2192892"/>
            <a:ext cx="4727714" cy="464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90"/>
              </a:buClr>
              <a:buSzPts val="3200"/>
              <a:buFont typeface="Noto Sans Symbols"/>
              <a:buNone/>
            </a:pPr>
            <a:r>
              <a:rPr lang="en-US" sz="3200" b="0" i="0" u="none" strike="noStrike" cap="none">
                <a:solidFill>
                  <a:srgbClr val="C00000"/>
                </a:solidFill>
                <a:latin typeface="Calibri"/>
                <a:ea typeface="Calibri"/>
                <a:cs typeface="Calibri"/>
                <a:sym typeface="Calibri"/>
              </a:rPr>
              <a:t>Firewall</a:t>
            </a:r>
            <a:endParaRPr/>
          </a:p>
          <a:p>
            <a:pPr marL="508000" marR="0" lvl="1" indent="-219075"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match</a:t>
            </a:r>
            <a:r>
              <a:rPr lang="en-US" sz="2800" b="0" i="0" u="none" strike="noStrike" cap="none">
                <a:solidFill>
                  <a:srgbClr val="000000"/>
                </a:solidFill>
                <a:latin typeface="Calibri"/>
                <a:ea typeface="Calibri"/>
                <a:cs typeface="Calibri"/>
                <a:sym typeface="Calibri"/>
              </a:rPr>
              <a:t>: IP addresses and TCP/UDP port numbers</a:t>
            </a:r>
            <a:endParaRPr/>
          </a:p>
          <a:p>
            <a:pPr marL="508000" marR="0" lvl="1" indent="-219075"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action: </a:t>
            </a:r>
            <a:r>
              <a:rPr lang="en-US" sz="2800" b="0" i="0" u="none" strike="noStrike" cap="none">
                <a:solidFill>
                  <a:srgbClr val="000000"/>
                </a:solidFill>
                <a:latin typeface="Calibri"/>
                <a:ea typeface="Calibri"/>
                <a:cs typeface="Calibri"/>
                <a:sym typeface="Calibri"/>
              </a:rPr>
              <a:t>permit or deny </a:t>
            </a:r>
            <a:endParaRPr/>
          </a:p>
          <a:p>
            <a:pPr marL="0" marR="0" lvl="0" indent="0" algn="l" rtl="0">
              <a:lnSpc>
                <a:spcPct val="90000"/>
              </a:lnSpc>
              <a:spcBef>
                <a:spcPts val="0"/>
              </a:spcBef>
              <a:spcAft>
                <a:spcPts val="0"/>
              </a:spcAft>
              <a:buClr>
                <a:srgbClr val="000090"/>
              </a:buClr>
              <a:buSzPts val="3200"/>
              <a:buFont typeface="Noto Sans Symbols"/>
              <a:buNone/>
            </a:pPr>
            <a:endParaRPr sz="3200" b="0" i="0" u="none" strike="noStrike" cap="none">
              <a:solidFill>
                <a:srgbClr val="C00000"/>
              </a:solidFill>
              <a:latin typeface="Calibri"/>
              <a:ea typeface="Calibri"/>
              <a:cs typeface="Calibri"/>
              <a:sym typeface="Calibri"/>
            </a:endParaRPr>
          </a:p>
          <a:p>
            <a:pPr marL="0" marR="0" lvl="0" indent="0" algn="l" rtl="0">
              <a:lnSpc>
                <a:spcPct val="90000"/>
              </a:lnSpc>
              <a:spcBef>
                <a:spcPts val="0"/>
              </a:spcBef>
              <a:spcAft>
                <a:spcPts val="0"/>
              </a:spcAft>
              <a:buClr>
                <a:srgbClr val="000090"/>
              </a:buClr>
              <a:buSzPts val="3200"/>
              <a:buFont typeface="Noto Sans Symbols"/>
              <a:buNone/>
            </a:pPr>
            <a:r>
              <a:rPr lang="en-US" sz="3200" b="0" i="0" u="none" strike="noStrike" cap="none">
                <a:solidFill>
                  <a:srgbClr val="C00000"/>
                </a:solidFill>
                <a:latin typeface="Calibri"/>
                <a:ea typeface="Calibri"/>
                <a:cs typeface="Calibri"/>
                <a:sym typeface="Calibri"/>
              </a:rPr>
              <a:t>NAT</a:t>
            </a:r>
            <a:endParaRPr/>
          </a:p>
          <a:p>
            <a:pPr marL="519113" marR="0" lvl="1" indent="-230187"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match: </a:t>
            </a:r>
            <a:r>
              <a:rPr lang="en-US" sz="2800" b="0" i="0" u="none" strike="noStrike" cap="none">
                <a:solidFill>
                  <a:srgbClr val="000000"/>
                </a:solidFill>
                <a:latin typeface="Calibri"/>
                <a:ea typeface="Calibri"/>
                <a:cs typeface="Calibri"/>
                <a:sym typeface="Calibri"/>
              </a:rPr>
              <a:t>IP address and port</a:t>
            </a:r>
            <a:endParaRPr/>
          </a:p>
          <a:p>
            <a:pPr marL="519113" marR="0" lvl="1" indent="-230187"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action: </a:t>
            </a:r>
            <a:r>
              <a:rPr lang="en-US" sz="2800" b="0" i="0" u="none" strike="noStrike" cap="none">
                <a:solidFill>
                  <a:srgbClr val="000000"/>
                </a:solidFill>
                <a:latin typeface="Calibri"/>
                <a:ea typeface="Calibri"/>
                <a:cs typeface="Calibri"/>
                <a:sym typeface="Calibri"/>
              </a:rPr>
              <a:t>rewrite address and port</a:t>
            </a:r>
            <a:endParaRPr/>
          </a:p>
          <a:p>
            <a:pPr marL="0" marR="0" lvl="0" indent="203200" algn="l" rtl="0">
              <a:lnSpc>
                <a:spcPct val="90000"/>
              </a:lnSpc>
              <a:spcBef>
                <a:spcPts val="0"/>
              </a:spcBef>
              <a:spcAft>
                <a:spcPts val="0"/>
              </a:spcAft>
              <a:buClr>
                <a:srgbClr val="0000A3"/>
              </a:buClr>
              <a:buSzPts val="3200"/>
              <a:buFont typeface="Noto Sans Symbols"/>
              <a:buNone/>
            </a:pPr>
            <a:endParaRPr sz="3200" b="0" i="0" u="none" strike="noStrike" cap="none">
              <a:solidFill>
                <a:srgbClr val="000000"/>
              </a:solidFill>
              <a:latin typeface="Calibri"/>
              <a:ea typeface="Calibri"/>
              <a:cs typeface="Calibri"/>
              <a:sym typeface="Calibri"/>
            </a:endParaRPr>
          </a:p>
        </p:txBody>
      </p:sp>
      <p:sp>
        <p:nvSpPr>
          <p:cNvPr id="4032" name="Google Shape;4032;p5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3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3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3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31">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31">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31">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31">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60"/>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example</a:t>
            </a:r>
            <a:endParaRPr/>
          </a:p>
        </p:txBody>
      </p:sp>
      <p:cxnSp>
        <p:nvCxnSpPr>
          <p:cNvPr id="4039" name="Google Shape;4039;p60"/>
          <p:cNvCxnSpPr/>
          <p:nvPr/>
        </p:nvCxnSpPr>
        <p:spPr>
          <a:xfrm>
            <a:off x="4145096" y="2562225"/>
            <a:ext cx="2157412" cy="1846263"/>
          </a:xfrm>
          <a:prstGeom prst="straightConnector1">
            <a:avLst/>
          </a:prstGeom>
          <a:noFill/>
          <a:ln w="9525" cap="flat" cmpd="sng">
            <a:solidFill>
              <a:srgbClr val="000000"/>
            </a:solidFill>
            <a:prstDash val="solid"/>
            <a:round/>
            <a:headEnd type="none" w="med" len="med"/>
            <a:tailEnd type="none" w="med" len="med"/>
          </a:ln>
        </p:spPr>
      </p:cxnSp>
      <p:cxnSp>
        <p:nvCxnSpPr>
          <p:cNvPr id="4040" name="Google Shape;4040;p60"/>
          <p:cNvCxnSpPr/>
          <p:nvPr/>
        </p:nvCxnSpPr>
        <p:spPr>
          <a:xfrm>
            <a:off x="4424496" y="4497388"/>
            <a:ext cx="2046287" cy="0"/>
          </a:xfrm>
          <a:prstGeom prst="straightConnector1">
            <a:avLst/>
          </a:prstGeom>
          <a:noFill/>
          <a:ln w="9525" cap="flat" cmpd="sng">
            <a:solidFill>
              <a:srgbClr val="000000"/>
            </a:solidFill>
            <a:prstDash val="solid"/>
            <a:round/>
            <a:headEnd type="none" w="med" len="med"/>
            <a:tailEnd type="none" w="med" len="med"/>
          </a:ln>
        </p:spPr>
      </p:cxnSp>
      <p:cxnSp>
        <p:nvCxnSpPr>
          <p:cNvPr id="4041" name="Google Shape;4041;p60"/>
          <p:cNvCxnSpPr/>
          <p:nvPr/>
        </p:nvCxnSpPr>
        <p:spPr>
          <a:xfrm>
            <a:off x="4226058" y="2690813"/>
            <a:ext cx="0" cy="1574800"/>
          </a:xfrm>
          <a:prstGeom prst="straightConnector1">
            <a:avLst/>
          </a:prstGeom>
          <a:noFill/>
          <a:ln w="9525" cap="flat" cmpd="sng">
            <a:solidFill>
              <a:srgbClr val="000000"/>
            </a:solidFill>
            <a:prstDash val="solid"/>
            <a:round/>
            <a:headEnd type="none" w="med" len="med"/>
            <a:tailEnd type="none" w="med" len="med"/>
          </a:ln>
        </p:spPr>
      </p:cxnSp>
      <p:cxnSp>
        <p:nvCxnSpPr>
          <p:cNvPr id="4042" name="Google Shape;4042;p60"/>
          <p:cNvCxnSpPr/>
          <p:nvPr/>
        </p:nvCxnSpPr>
        <p:spPr>
          <a:xfrm flipH="1">
            <a:off x="4346708" y="3154363"/>
            <a:ext cx="1477963" cy="1311275"/>
          </a:xfrm>
          <a:prstGeom prst="straightConnector1">
            <a:avLst/>
          </a:prstGeom>
          <a:noFill/>
          <a:ln w="12700" cap="flat" cmpd="sng">
            <a:solidFill>
              <a:srgbClr val="CC0000">
                <a:alpha val="49803"/>
              </a:srgbClr>
            </a:solidFill>
            <a:prstDash val="dash"/>
            <a:round/>
            <a:headEnd type="none" w="med" len="med"/>
            <a:tailEnd type="none" w="med" len="med"/>
          </a:ln>
        </p:spPr>
      </p:cxnSp>
      <p:cxnSp>
        <p:nvCxnSpPr>
          <p:cNvPr id="4043" name="Google Shape;4043;p60"/>
          <p:cNvCxnSpPr/>
          <p:nvPr/>
        </p:nvCxnSpPr>
        <p:spPr>
          <a:xfrm rot="10800000">
            <a:off x="4294321" y="4567238"/>
            <a:ext cx="6350" cy="657225"/>
          </a:xfrm>
          <a:prstGeom prst="straightConnector1">
            <a:avLst/>
          </a:prstGeom>
          <a:noFill/>
          <a:ln w="25400" cap="flat" cmpd="sng">
            <a:solidFill>
              <a:srgbClr val="000000"/>
            </a:solidFill>
            <a:prstDash val="solid"/>
            <a:round/>
            <a:headEnd type="none" w="sm" len="sm"/>
            <a:tailEnd type="none" w="sm" len="sm"/>
          </a:ln>
        </p:spPr>
      </p:cxnSp>
      <p:cxnSp>
        <p:nvCxnSpPr>
          <p:cNvPr id="4044" name="Google Shape;4044;p60"/>
          <p:cNvCxnSpPr/>
          <p:nvPr/>
        </p:nvCxnSpPr>
        <p:spPr>
          <a:xfrm>
            <a:off x="3338646" y="4524375"/>
            <a:ext cx="531812" cy="0"/>
          </a:xfrm>
          <a:prstGeom prst="straightConnector1">
            <a:avLst/>
          </a:prstGeom>
          <a:noFill/>
          <a:ln w="25400" cap="flat" cmpd="sng">
            <a:solidFill>
              <a:srgbClr val="000000"/>
            </a:solidFill>
            <a:prstDash val="solid"/>
            <a:round/>
            <a:headEnd type="none" w="sm" len="sm"/>
            <a:tailEnd type="none" w="sm" len="sm"/>
          </a:ln>
        </p:spPr>
      </p:cxnSp>
      <p:grpSp>
        <p:nvGrpSpPr>
          <p:cNvPr id="4045" name="Google Shape;4045;p60"/>
          <p:cNvGrpSpPr/>
          <p:nvPr/>
        </p:nvGrpSpPr>
        <p:grpSpPr>
          <a:xfrm>
            <a:off x="2740158" y="4043363"/>
            <a:ext cx="757238" cy="628650"/>
            <a:chOff x="-44" y="1473"/>
            <a:chExt cx="981" cy="1105"/>
          </a:xfrm>
        </p:grpSpPr>
        <p:pic>
          <p:nvPicPr>
            <p:cNvPr id="4046" name="Google Shape;4046;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47" name="Google Shape;4047;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048" name="Google Shape;4048;p60"/>
          <p:cNvGrpSpPr/>
          <p:nvPr/>
        </p:nvGrpSpPr>
        <p:grpSpPr>
          <a:xfrm>
            <a:off x="3803783" y="4892675"/>
            <a:ext cx="757238" cy="628650"/>
            <a:chOff x="188" y="1473"/>
            <a:chExt cx="981" cy="1105"/>
          </a:xfrm>
        </p:grpSpPr>
        <p:pic>
          <p:nvPicPr>
            <p:cNvPr id="4049" name="Google Shape;4049;p60" descr="desktop_computer_stylized_medium"/>
            <p:cNvPicPr preferRelativeResize="0"/>
            <p:nvPr/>
          </p:nvPicPr>
          <p:blipFill rotWithShape="1">
            <a:blip r:embed="rId3">
              <a:alphaModFix/>
            </a:blip>
            <a:srcRect/>
            <a:stretch/>
          </p:blipFill>
          <p:spPr>
            <a:xfrm flipH="1">
              <a:off x="188" y="1473"/>
              <a:ext cx="981" cy="1105"/>
            </a:xfrm>
            <a:prstGeom prst="rect">
              <a:avLst/>
            </a:prstGeom>
            <a:noFill/>
            <a:ln>
              <a:noFill/>
            </a:ln>
          </p:spPr>
        </p:pic>
        <p:sp>
          <p:nvSpPr>
            <p:cNvPr id="4050" name="Google Shape;4050;p60"/>
            <p:cNvSpPr/>
            <p:nvPr/>
          </p:nvSpPr>
          <p:spPr>
            <a:xfrm flipH="1">
              <a:off x="598" y="1587"/>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051" name="Google Shape;4051;p60"/>
          <p:cNvSpPr txBox="1"/>
          <p:nvPr/>
        </p:nvSpPr>
        <p:spPr>
          <a:xfrm>
            <a:off x="2145917" y="4216884"/>
            <a:ext cx="833437" cy="738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10.1.0.1</a:t>
            </a:r>
            <a:endParaRPr/>
          </a:p>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2" name="Google Shape;4052;p60"/>
          <p:cNvSpPr txBox="1"/>
          <p:nvPr/>
        </p:nvSpPr>
        <p:spPr>
          <a:xfrm>
            <a:off x="3903312" y="5453407"/>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h2</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10.1.0.2</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4053" name="Google Shape;4053;p60"/>
          <p:cNvCxnSpPr/>
          <p:nvPr/>
        </p:nvCxnSpPr>
        <p:spPr>
          <a:xfrm rot="10800000" flipH="1">
            <a:off x="5992946" y="4568825"/>
            <a:ext cx="306387" cy="490538"/>
          </a:xfrm>
          <a:prstGeom prst="straightConnector1">
            <a:avLst/>
          </a:prstGeom>
          <a:noFill/>
          <a:ln w="25400" cap="flat" cmpd="sng">
            <a:solidFill>
              <a:srgbClr val="000000"/>
            </a:solidFill>
            <a:prstDash val="solid"/>
            <a:round/>
            <a:headEnd type="none" w="sm" len="sm"/>
            <a:tailEnd type="none" w="sm" len="sm"/>
          </a:ln>
        </p:spPr>
      </p:cxnSp>
      <p:cxnSp>
        <p:nvCxnSpPr>
          <p:cNvPr id="4054" name="Google Shape;4054;p60"/>
          <p:cNvCxnSpPr/>
          <p:nvPr/>
        </p:nvCxnSpPr>
        <p:spPr>
          <a:xfrm>
            <a:off x="6747008" y="4448175"/>
            <a:ext cx="531813" cy="0"/>
          </a:xfrm>
          <a:prstGeom prst="straightConnector1">
            <a:avLst/>
          </a:prstGeom>
          <a:noFill/>
          <a:ln w="25400" cap="flat" cmpd="sng">
            <a:solidFill>
              <a:srgbClr val="000000"/>
            </a:solidFill>
            <a:prstDash val="solid"/>
            <a:round/>
            <a:headEnd type="none" w="sm" len="sm"/>
            <a:tailEnd type="none" w="sm" len="sm"/>
          </a:ln>
        </p:spPr>
      </p:cxnSp>
      <p:grpSp>
        <p:nvGrpSpPr>
          <p:cNvPr id="4055" name="Google Shape;4055;p60"/>
          <p:cNvGrpSpPr/>
          <p:nvPr/>
        </p:nvGrpSpPr>
        <p:grpSpPr>
          <a:xfrm>
            <a:off x="6953383" y="4221163"/>
            <a:ext cx="757238" cy="628650"/>
            <a:chOff x="-44" y="1473"/>
            <a:chExt cx="981" cy="1105"/>
          </a:xfrm>
        </p:grpSpPr>
        <p:pic>
          <p:nvPicPr>
            <p:cNvPr id="4056" name="Google Shape;4056;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57" name="Google Shape;4057;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058" name="Google Shape;4058;p60"/>
          <p:cNvGrpSpPr/>
          <p:nvPr/>
        </p:nvGrpSpPr>
        <p:grpSpPr>
          <a:xfrm>
            <a:off x="5475421" y="4835525"/>
            <a:ext cx="757237" cy="628650"/>
            <a:chOff x="-44" y="1473"/>
            <a:chExt cx="981" cy="1105"/>
          </a:xfrm>
        </p:grpSpPr>
        <p:pic>
          <p:nvPicPr>
            <p:cNvPr id="4059" name="Google Shape;4059;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60" name="Google Shape;4060;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061" name="Google Shape;4061;p60"/>
          <p:cNvSpPr txBox="1"/>
          <p:nvPr/>
        </p:nvSpPr>
        <p:spPr>
          <a:xfrm>
            <a:off x="7645947" y="4249738"/>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h4</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10.2.0.4</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2" name="Google Shape;4062;p60"/>
          <p:cNvSpPr txBox="1"/>
          <p:nvPr/>
        </p:nvSpPr>
        <p:spPr>
          <a:xfrm>
            <a:off x="5524907" y="5349807"/>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h3</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10.2.0.3</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4063" name="Google Shape;4063;p60"/>
          <p:cNvCxnSpPr/>
          <p:nvPr/>
        </p:nvCxnSpPr>
        <p:spPr>
          <a:xfrm>
            <a:off x="3349758" y="2681288"/>
            <a:ext cx="706438" cy="0"/>
          </a:xfrm>
          <a:prstGeom prst="straightConnector1">
            <a:avLst/>
          </a:prstGeom>
          <a:noFill/>
          <a:ln w="25400" cap="flat" cmpd="sng">
            <a:solidFill>
              <a:srgbClr val="000000"/>
            </a:solidFill>
            <a:prstDash val="solid"/>
            <a:round/>
            <a:headEnd type="none" w="sm" len="sm"/>
            <a:tailEnd type="none" w="sm" len="sm"/>
          </a:ln>
        </p:spPr>
      </p:cxnSp>
      <p:cxnSp>
        <p:nvCxnSpPr>
          <p:cNvPr id="4064" name="Google Shape;4064;p60"/>
          <p:cNvCxnSpPr/>
          <p:nvPr/>
        </p:nvCxnSpPr>
        <p:spPr>
          <a:xfrm rot="10800000">
            <a:off x="4327658" y="2014538"/>
            <a:ext cx="0" cy="474662"/>
          </a:xfrm>
          <a:prstGeom prst="straightConnector1">
            <a:avLst/>
          </a:prstGeom>
          <a:noFill/>
          <a:ln w="25400" cap="flat" cmpd="sng">
            <a:solidFill>
              <a:srgbClr val="000000"/>
            </a:solidFill>
            <a:prstDash val="solid"/>
            <a:round/>
            <a:headEnd type="none" w="sm" len="sm"/>
            <a:tailEnd type="none" w="sm" len="sm"/>
          </a:ln>
        </p:spPr>
      </p:cxnSp>
      <p:grpSp>
        <p:nvGrpSpPr>
          <p:cNvPr id="4065" name="Google Shape;4065;p60"/>
          <p:cNvGrpSpPr/>
          <p:nvPr/>
        </p:nvGrpSpPr>
        <p:grpSpPr>
          <a:xfrm>
            <a:off x="3846646" y="1622425"/>
            <a:ext cx="757237" cy="628650"/>
            <a:chOff x="-44" y="1473"/>
            <a:chExt cx="981" cy="1105"/>
          </a:xfrm>
        </p:grpSpPr>
        <p:pic>
          <p:nvPicPr>
            <p:cNvPr id="4066" name="Google Shape;4066;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67" name="Google Shape;4067;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068" name="Google Shape;4068;p60"/>
          <p:cNvGrpSpPr/>
          <p:nvPr/>
        </p:nvGrpSpPr>
        <p:grpSpPr>
          <a:xfrm>
            <a:off x="2792546" y="2561879"/>
            <a:ext cx="757237" cy="628650"/>
            <a:chOff x="-44" y="1473"/>
            <a:chExt cx="981" cy="1105"/>
          </a:xfrm>
        </p:grpSpPr>
        <p:pic>
          <p:nvPicPr>
            <p:cNvPr id="4069" name="Google Shape;4069;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70" name="Google Shape;4070;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071" name="Google Shape;4071;p60"/>
          <p:cNvSpPr txBox="1"/>
          <p:nvPr/>
        </p:nvSpPr>
        <p:spPr>
          <a:xfrm>
            <a:off x="2881446" y="3065116"/>
            <a:ext cx="833437"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h5</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10.3.0.5</a:t>
            </a:r>
            <a:endParaRPr/>
          </a:p>
        </p:txBody>
      </p:sp>
      <p:sp>
        <p:nvSpPr>
          <p:cNvPr id="4072" name="Google Shape;4072;p60"/>
          <p:cNvSpPr txBox="1"/>
          <p:nvPr/>
        </p:nvSpPr>
        <p:spPr>
          <a:xfrm>
            <a:off x="4289558" y="3949700"/>
            <a:ext cx="428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s1</a:t>
            </a:r>
            <a:endParaRPr/>
          </a:p>
        </p:txBody>
      </p:sp>
      <p:sp>
        <p:nvSpPr>
          <p:cNvPr id="4073" name="Google Shape;4073;p60"/>
          <p:cNvSpPr txBox="1"/>
          <p:nvPr/>
        </p:nvSpPr>
        <p:spPr>
          <a:xfrm>
            <a:off x="6450146" y="3976688"/>
            <a:ext cx="428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s2</a:t>
            </a:r>
            <a:endParaRPr/>
          </a:p>
        </p:txBody>
      </p:sp>
      <p:sp>
        <p:nvSpPr>
          <p:cNvPr id="4074" name="Google Shape;4074;p60"/>
          <p:cNvSpPr txBox="1"/>
          <p:nvPr/>
        </p:nvSpPr>
        <p:spPr>
          <a:xfrm>
            <a:off x="4507046" y="2168525"/>
            <a:ext cx="428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s3</a:t>
            </a:r>
            <a:endParaRPr/>
          </a:p>
        </p:txBody>
      </p:sp>
      <p:cxnSp>
        <p:nvCxnSpPr>
          <p:cNvPr id="4075" name="Google Shape;4075;p60"/>
          <p:cNvCxnSpPr/>
          <p:nvPr/>
        </p:nvCxnSpPr>
        <p:spPr>
          <a:xfrm>
            <a:off x="4346708" y="2871788"/>
            <a:ext cx="1392238" cy="219075"/>
          </a:xfrm>
          <a:prstGeom prst="straightConnector1">
            <a:avLst/>
          </a:prstGeom>
          <a:noFill/>
          <a:ln w="12700" cap="flat" cmpd="sng">
            <a:solidFill>
              <a:srgbClr val="CC0000">
                <a:alpha val="49803"/>
              </a:srgbClr>
            </a:solidFill>
            <a:prstDash val="dash"/>
            <a:round/>
            <a:headEnd type="none" w="med" len="med"/>
            <a:tailEnd type="none" w="med" len="med"/>
          </a:ln>
        </p:spPr>
      </p:cxnSp>
      <p:cxnSp>
        <p:nvCxnSpPr>
          <p:cNvPr id="4076" name="Google Shape;4076;p60"/>
          <p:cNvCxnSpPr/>
          <p:nvPr/>
        </p:nvCxnSpPr>
        <p:spPr>
          <a:xfrm>
            <a:off x="5824671" y="3154363"/>
            <a:ext cx="533400" cy="976312"/>
          </a:xfrm>
          <a:prstGeom prst="straightConnector1">
            <a:avLst/>
          </a:prstGeom>
          <a:noFill/>
          <a:ln w="12700" cap="flat" cmpd="sng">
            <a:solidFill>
              <a:srgbClr val="CC0000">
                <a:alpha val="49803"/>
              </a:srgbClr>
            </a:solidFill>
            <a:prstDash val="dash"/>
            <a:round/>
            <a:headEnd type="none" w="med" len="med"/>
            <a:tailEnd type="none" w="med" len="med"/>
          </a:ln>
        </p:spPr>
      </p:cxnSp>
      <p:sp>
        <p:nvSpPr>
          <p:cNvPr id="4077" name="Google Shape;4077;p60"/>
          <p:cNvSpPr txBox="1"/>
          <p:nvPr/>
        </p:nvSpPr>
        <p:spPr>
          <a:xfrm>
            <a:off x="4118108" y="2173288"/>
            <a:ext cx="271463"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078" name="Google Shape;4078;p60"/>
          <p:cNvSpPr txBox="1"/>
          <p:nvPr/>
        </p:nvSpPr>
        <p:spPr>
          <a:xfrm>
            <a:off x="3649796" y="2419350"/>
            <a:ext cx="27305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079" name="Google Shape;4079;p60"/>
          <p:cNvSpPr txBox="1"/>
          <p:nvPr/>
        </p:nvSpPr>
        <p:spPr>
          <a:xfrm>
            <a:off x="4018096" y="2790894"/>
            <a:ext cx="269875"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080" name="Google Shape;4080;p60"/>
          <p:cNvSpPr txBox="1"/>
          <p:nvPr/>
        </p:nvSpPr>
        <p:spPr>
          <a:xfrm>
            <a:off x="4495933" y="2687638"/>
            <a:ext cx="274638"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081" name="Google Shape;4081;p60"/>
          <p:cNvSpPr txBox="1"/>
          <p:nvPr/>
        </p:nvSpPr>
        <p:spPr>
          <a:xfrm>
            <a:off x="4021271" y="4006850"/>
            <a:ext cx="26987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082" name="Google Shape;4082;p60"/>
          <p:cNvSpPr txBox="1"/>
          <p:nvPr/>
        </p:nvSpPr>
        <p:spPr>
          <a:xfrm>
            <a:off x="3664083" y="4276725"/>
            <a:ext cx="2746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083" name="Google Shape;4083;p60"/>
          <p:cNvSpPr txBox="1"/>
          <p:nvPr/>
        </p:nvSpPr>
        <p:spPr>
          <a:xfrm>
            <a:off x="4046671" y="4624388"/>
            <a:ext cx="26987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084" name="Google Shape;4084;p60"/>
          <p:cNvSpPr txBox="1"/>
          <p:nvPr/>
        </p:nvSpPr>
        <p:spPr>
          <a:xfrm>
            <a:off x="4554671" y="4437063"/>
            <a:ext cx="27305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085" name="Google Shape;4085;p60"/>
          <p:cNvSpPr txBox="1"/>
          <p:nvPr/>
        </p:nvSpPr>
        <p:spPr>
          <a:xfrm>
            <a:off x="5811971" y="4089400"/>
            <a:ext cx="26987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086" name="Google Shape;4086;p60"/>
          <p:cNvSpPr txBox="1"/>
          <p:nvPr/>
        </p:nvSpPr>
        <p:spPr>
          <a:xfrm>
            <a:off x="5783396" y="4437063"/>
            <a:ext cx="27463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087" name="Google Shape;4087;p60"/>
          <p:cNvSpPr txBox="1"/>
          <p:nvPr/>
        </p:nvSpPr>
        <p:spPr>
          <a:xfrm>
            <a:off x="6150108" y="4641850"/>
            <a:ext cx="26987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088" name="Google Shape;4088;p60"/>
          <p:cNvSpPr txBox="1"/>
          <p:nvPr/>
        </p:nvSpPr>
        <p:spPr>
          <a:xfrm>
            <a:off x="6708908" y="4394200"/>
            <a:ext cx="2746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089" name="Google Shape;4089;p60"/>
          <p:cNvSpPr txBox="1"/>
          <p:nvPr/>
        </p:nvSpPr>
        <p:spPr>
          <a:xfrm>
            <a:off x="4469291" y="1666393"/>
            <a:ext cx="835025"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h6</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10.3.0.6</a:t>
            </a:r>
            <a:endParaRPr/>
          </a:p>
        </p:txBody>
      </p:sp>
      <p:grpSp>
        <p:nvGrpSpPr>
          <p:cNvPr id="4090" name="Google Shape;4090;p60"/>
          <p:cNvGrpSpPr/>
          <p:nvPr/>
        </p:nvGrpSpPr>
        <p:grpSpPr>
          <a:xfrm>
            <a:off x="5400808" y="1862138"/>
            <a:ext cx="1270000" cy="1482725"/>
            <a:chOff x="5418667" y="1587500"/>
            <a:chExt cx="1270000" cy="1481667"/>
          </a:xfrm>
        </p:grpSpPr>
        <p:grpSp>
          <p:nvGrpSpPr>
            <p:cNvPr id="4091" name="Google Shape;4091;p60"/>
            <p:cNvGrpSpPr/>
            <p:nvPr/>
          </p:nvGrpSpPr>
          <p:grpSpPr>
            <a:xfrm>
              <a:off x="5440087" y="1742411"/>
              <a:ext cx="1047344" cy="1163369"/>
              <a:chOff x="5440087" y="1742411"/>
              <a:chExt cx="1047344" cy="1163369"/>
            </a:xfrm>
          </p:grpSpPr>
          <p:grpSp>
            <p:nvGrpSpPr>
              <p:cNvPr id="4092" name="Google Shape;4092;p60"/>
              <p:cNvGrpSpPr/>
              <p:nvPr/>
            </p:nvGrpSpPr>
            <p:grpSpPr>
              <a:xfrm>
                <a:off x="5838397" y="2273382"/>
                <a:ext cx="350328" cy="632398"/>
                <a:chOff x="4140" y="429"/>
                <a:chExt cx="1425" cy="2396"/>
              </a:xfrm>
            </p:grpSpPr>
            <p:sp>
              <p:nvSpPr>
                <p:cNvPr id="4093" name="Google Shape;4093;p6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094" name="Google Shape;4094;p60"/>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95" name="Google Shape;4095;p6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096" name="Google Shape;4096;p6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097" name="Google Shape;4097;p60"/>
                <p:cNvSpPr/>
                <p:nvPr/>
              </p:nvSpPr>
              <p:spPr>
                <a:xfrm>
                  <a:off x="4210" y="690"/>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098" name="Google Shape;4098;p60"/>
                <p:cNvGrpSpPr/>
                <p:nvPr/>
              </p:nvGrpSpPr>
              <p:grpSpPr>
                <a:xfrm>
                  <a:off x="4748" y="666"/>
                  <a:ext cx="578" cy="150"/>
                  <a:chOff x="613" y="2566"/>
                  <a:chExt cx="721" cy="144"/>
                </a:xfrm>
              </p:grpSpPr>
              <p:sp>
                <p:nvSpPr>
                  <p:cNvPr id="4099" name="Google Shape;4099;p60"/>
                  <p:cNvSpPr/>
                  <p:nvPr/>
                </p:nvSpPr>
                <p:spPr>
                  <a:xfrm>
                    <a:off x="613" y="2566"/>
                    <a:ext cx="721" cy="14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0" name="Google Shape;4100;p60"/>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01" name="Google Shape;4101;p60"/>
                <p:cNvSpPr/>
                <p:nvPr/>
              </p:nvSpPr>
              <p:spPr>
                <a:xfrm>
                  <a:off x="4220" y="1022"/>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102" name="Google Shape;4102;p60"/>
                <p:cNvGrpSpPr/>
                <p:nvPr/>
              </p:nvGrpSpPr>
              <p:grpSpPr>
                <a:xfrm>
                  <a:off x="4748" y="990"/>
                  <a:ext cx="578" cy="134"/>
                  <a:chOff x="615" y="2564"/>
                  <a:chExt cx="721" cy="139"/>
                </a:xfrm>
              </p:grpSpPr>
              <p:sp>
                <p:nvSpPr>
                  <p:cNvPr id="4103" name="Google Shape;4103;p60"/>
                  <p:cNvSpPr/>
                  <p:nvPr/>
                </p:nvSpPr>
                <p:spPr>
                  <a:xfrm>
                    <a:off x="615" y="2564"/>
                    <a:ext cx="721" cy="139"/>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4" name="Google Shape;4104;p60"/>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05" name="Google Shape;4105;p60"/>
                <p:cNvSpPr/>
                <p:nvPr/>
              </p:nvSpPr>
              <p:spPr>
                <a:xfrm>
                  <a:off x="4220" y="1354"/>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6" name="Google Shape;4106;p60"/>
                <p:cNvSpPr/>
                <p:nvPr/>
              </p:nvSpPr>
              <p:spPr>
                <a:xfrm>
                  <a:off x="4230" y="1655"/>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107" name="Google Shape;4107;p60"/>
                <p:cNvGrpSpPr/>
                <p:nvPr/>
              </p:nvGrpSpPr>
              <p:grpSpPr>
                <a:xfrm>
                  <a:off x="4738" y="1647"/>
                  <a:ext cx="578" cy="135"/>
                  <a:chOff x="618" y="2586"/>
                  <a:chExt cx="720" cy="124"/>
                </a:xfrm>
              </p:grpSpPr>
              <p:sp>
                <p:nvSpPr>
                  <p:cNvPr id="4108" name="Google Shape;4108;p60"/>
                  <p:cNvSpPr/>
                  <p:nvPr/>
                </p:nvSpPr>
                <p:spPr>
                  <a:xfrm>
                    <a:off x="618" y="2586"/>
                    <a:ext cx="720" cy="12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9" name="Google Shape;4109;p60"/>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10" name="Google Shape;4110;p6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111" name="Google Shape;4111;p60"/>
                <p:cNvGrpSpPr/>
                <p:nvPr/>
              </p:nvGrpSpPr>
              <p:grpSpPr>
                <a:xfrm>
                  <a:off x="4738" y="1330"/>
                  <a:ext cx="588" cy="134"/>
                  <a:chOff x="613" y="2571"/>
                  <a:chExt cx="732" cy="134"/>
                </a:xfrm>
              </p:grpSpPr>
              <p:sp>
                <p:nvSpPr>
                  <p:cNvPr id="4112" name="Google Shape;4112;p60"/>
                  <p:cNvSpPr/>
                  <p:nvPr/>
                </p:nvSpPr>
                <p:spPr>
                  <a:xfrm>
                    <a:off x="613" y="2571"/>
                    <a:ext cx="732" cy="13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13" name="Google Shape;4113;p60"/>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14" name="Google Shape;4114;p60"/>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15" name="Google Shape;4115;p6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16" name="Google Shape;4116;p6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17" name="Google Shape;4117;p60"/>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18" name="Google Shape;4118;p6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19" name="Google Shape;4119;p60"/>
                <p:cNvSpPr/>
                <p:nvPr/>
              </p:nvSpPr>
              <p:spPr>
                <a:xfrm>
                  <a:off x="4140" y="2675"/>
                  <a:ext cx="1196" cy="150"/>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0" name="Google Shape;4120;p60"/>
                <p:cNvSpPr/>
                <p:nvPr/>
              </p:nvSpPr>
              <p:spPr>
                <a:xfrm>
                  <a:off x="4210" y="2714"/>
                  <a:ext cx="1066" cy="79"/>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1" name="Google Shape;4121;p60"/>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2" name="Google Shape;4122;p60"/>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p:txBody>
            </p:sp>
            <p:sp>
              <p:nvSpPr>
                <p:cNvPr id="4123" name="Google Shape;4123;p60"/>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4" name="Google Shape;4124;p60"/>
                <p:cNvSpPr/>
                <p:nvPr/>
              </p:nvSpPr>
              <p:spPr>
                <a:xfrm>
                  <a:off x="5067" y="1837"/>
                  <a:ext cx="80" cy="759"/>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4125" name="Google Shape;4125;p60"/>
              <p:cNvPicPr preferRelativeResize="0"/>
              <p:nvPr/>
            </p:nvPicPr>
            <p:blipFill rotWithShape="1">
              <a:blip r:embed="rId4">
                <a:alphaModFix/>
              </a:blip>
              <a:srcRect/>
              <a:stretch/>
            </p:blipFill>
            <p:spPr>
              <a:xfrm>
                <a:off x="5440087" y="1742411"/>
                <a:ext cx="1039824" cy="309703"/>
              </a:xfrm>
              <a:prstGeom prst="rect">
                <a:avLst/>
              </a:prstGeom>
              <a:noFill/>
              <a:ln>
                <a:noFill/>
              </a:ln>
            </p:spPr>
          </p:pic>
          <p:sp>
            <p:nvSpPr>
              <p:cNvPr id="4126" name="Google Shape;4126;p60"/>
              <p:cNvSpPr txBox="1"/>
              <p:nvPr/>
            </p:nvSpPr>
            <p:spPr>
              <a:xfrm>
                <a:off x="5558972" y="1947149"/>
                <a:ext cx="928459" cy="5847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controller</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27" name="Google Shape;4127;p60"/>
            <p:cNvSpPr/>
            <p:nvPr/>
          </p:nvSpPr>
          <p:spPr>
            <a:xfrm>
              <a:off x="5418667" y="1587500"/>
              <a:ext cx="1270000" cy="1481667"/>
            </a:xfrm>
            <a:prstGeom prst="rect">
              <a:avLst/>
            </a:prstGeom>
            <a:solidFill>
              <a:srgbClr val="FFFFFF">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28" name="Google Shape;4128;p60"/>
          <p:cNvSpPr txBox="1"/>
          <p:nvPr/>
        </p:nvSpPr>
        <p:spPr>
          <a:xfrm>
            <a:off x="7200353" y="1519586"/>
            <a:ext cx="4619940" cy="2111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Orchestrated tables can create </a:t>
            </a:r>
            <a:r>
              <a:rPr lang="en-US" sz="2800" b="0" i="1" u="none" strike="noStrike" cap="none">
                <a:solidFill>
                  <a:srgbClr val="CC0000"/>
                </a:solidFill>
                <a:latin typeface="Calibri"/>
                <a:ea typeface="Calibri"/>
                <a:cs typeface="Calibri"/>
                <a:sym typeface="Calibri"/>
              </a:rPr>
              <a:t>network-wide</a:t>
            </a:r>
            <a:r>
              <a:rPr lang="en-US" sz="2800" b="0" i="0" u="none" strike="noStrike" cap="none">
                <a:solidFill>
                  <a:srgbClr val="CC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behavior, e.g.,:</a:t>
            </a:r>
            <a:endParaRPr/>
          </a:p>
          <a:p>
            <a:pPr marL="342900" marR="0" lvl="0" indent="-225425" algn="l" rtl="0">
              <a:lnSpc>
                <a:spcPct val="90000"/>
              </a:lnSpc>
              <a:spcBef>
                <a:spcPts val="600"/>
              </a:spcBef>
              <a:spcAft>
                <a:spcPts val="0"/>
              </a:spcAft>
              <a:buClr>
                <a:srgbClr val="0000A8"/>
              </a:buClr>
              <a:buSzPts val="2600"/>
              <a:buFont typeface="Noto Sans Symbols"/>
              <a:buChar char="▪"/>
            </a:pPr>
            <a:r>
              <a:rPr lang="en-US" sz="2600" b="0" i="0" u="none" strike="noStrike" cap="none">
                <a:solidFill>
                  <a:srgbClr val="000000"/>
                </a:solidFill>
                <a:latin typeface="Calibri"/>
                <a:ea typeface="Calibri"/>
                <a:cs typeface="Calibri"/>
                <a:sym typeface="Calibri"/>
              </a:rPr>
              <a:t>datagrams from hosts h5 and h6 should be sent to h3 or h4, via s1 and from there to s2</a:t>
            </a:r>
            <a:endParaRPr/>
          </a:p>
        </p:txBody>
      </p:sp>
      <p:grpSp>
        <p:nvGrpSpPr>
          <p:cNvPr id="4129" name="Google Shape;4129;p60"/>
          <p:cNvGrpSpPr/>
          <p:nvPr/>
        </p:nvGrpSpPr>
        <p:grpSpPr>
          <a:xfrm>
            <a:off x="3869633" y="4253948"/>
            <a:ext cx="728870" cy="410817"/>
            <a:chOff x="7493876" y="2774731"/>
            <a:chExt cx="1481958" cy="894622"/>
          </a:xfrm>
        </p:grpSpPr>
        <p:sp>
          <p:nvSpPr>
            <p:cNvPr id="4130" name="Google Shape;4130;p6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131" name="Google Shape;4131;p6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132" name="Google Shape;4132;p60"/>
            <p:cNvGrpSpPr/>
            <p:nvPr/>
          </p:nvGrpSpPr>
          <p:grpSpPr>
            <a:xfrm>
              <a:off x="7713663" y="2848339"/>
              <a:ext cx="1042107" cy="425543"/>
              <a:chOff x="7786941" y="2884917"/>
              <a:chExt cx="897649" cy="353919"/>
            </a:xfrm>
          </p:grpSpPr>
          <p:sp>
            <p:nvSpPr>
              <p:cNvPr id="4133" name="Google Shape;4133;p6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34" name="Google Shape;4134;p6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35" name="Google Shape;4135;p6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36" name="Google Shape;4136;p6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137" name="Google Shape;4137;p60"/>
          <p:cNvGrpSpPr/>
          <p:nvPr/>
        </p:nvGrpSpPr>
        <p:grpSpPr>
          <a:xfrm>
            <a:off x="6009859" y="4287078"/>
            <a:ext cx="728870" cy="410817"/>
            <a:chOff x="7493876" y="2774731"/>
            <a:chExt cx="1481958" cy="894622"/>
          </a:xfrm>
        </p:grpSpPr>
        <p:sp>
          <p:nvSpPr>
            <p:cNvPr id="4138" name="Google Shape;4138;p6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139" name="Google Shape;4139;p6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140" name="Google Shape;4140;p60"/>
            <p:cNvGrpSpPr/>
            <p:nvPr/>
          </p:nvGrpSpPr>
          <p:grpSpPr>
            <a:xfrm>
              <a:off x="7713663" y="2848339"/>
              <a:ext cx="1042107" cy="425543"/>
              <a:chOff x="7786941" y="2884917"/>
              <a:chExt cx="897649" cy="353919"/>
            </a:xfrm>
          </p:grpSpPr>
          <p:sp>
            <p:nvSpPr>
              <p:cNvPr id="4141" name="Google Shape;4141;p6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42" name="Google Shape;4142;p6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43" name="Google Shape;4143;p6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44" name="Google Shape;4144;p6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145" name="Google Shape;4145;p60"/>
          <p:cNvGrpSpPr/>
          <p:nvPr/>
        </p:nvGrpSpPr>
        <p:grpSpPr>
          <a:xfrm>
            <a:off x="3882885" y="2411896"/>
            <a:ext cx="728870" cy="410817"/>
            <a:chOff x="7493876" y="2774731"/>
            <a:chExt cx="1481958" cy="894622"/>
          </a:xfrm>
        </p:grpSpPr>
        <p:sp>
          <p:nvSpPr>
            <p:cNvPr id="4146" name="Google Shape;4146;p6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147" name="Google Shape;4147;p6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148" name="Google Shape;4148;p60"/>
            <p:cNvGrpSpPr/>
            <p:nvPr/>
          </p:nvGrpSpPr>
          <p:grpSpPr>
            <a:xfrm>
              <a:off x="7713663" y="2848339"/>
              <a:ext cx="1042107" cy="425543"/>
              <a:chOff x="7786941" y="2884917"/>
              <a:chExt cx="897649" cy="353919"/>
            </a:xfrm>
          </p:grpSpPr>
          <p:sp>
            <p:nvSpPr>
              <p:cNvPr id="4149" name="Google Shape;4149;p6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0" name="Google Shape;4150;p6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1" name="Google Shape;4151;p6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2" name="Google Shape;4152;p6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153" name="Google Shape;4153;p60"/>
          <p:cNvGrpSpPr/>
          <p:nvPr/>
        </p:nvGrpSpPr>
        <p:grpSpPr>
          <a:xfrm>
            <a:off x="3414532" y="2789499"/>
            <a:ext cx="3842795" cy="2465405"/>
            <a:chOff x="3414532" y="2693870"/>
            <a:chExt cx="3842795" cy="2595759"/>
          </a:xfrm>
        </p:grpSpPr>
        <p:sp>
          <p:nvSpPr>
            <p:cNvPr id="4154" name="Google Shape;4154;p60"/>
            <p:cNvSpPr/>
            <p:nvPr/>
          </p:nvSpPr>
          <p:spPr>
            <a:xfrm>
              <a:off x="3414532" y="2693870"/>
              <a:ext cx="3842795" cy="2040239"/>
            </a:xfrm>
            <a:custGeom>
              <a:avLst/>
              <a:gdLst/>
              <a:ahLst/>
              <a:cxnLst/>
              <a:rect l="l" t="t" r="r" b="b"/>
              <a:pathLst>
                <a:path w="3842795" h="2040239" extrusionOk="0">
                  <a:moveTo>
                    <a:pt x="0" y="3032"/>
                  </a:moveTo>
                  <a:cubicBezTo>
                    <a:pt x="381965" y="14606"/>
                    <a:pt x="571192" y="-50652"/>
                    <a:pt x="658002" y="119110"/>
                  </a:cubicBezTo>
                  <a:cubicBezTo>
                    <a:pt x="744812" y="288872"/>
                    <a:pt x="538223" y="1604196"/>
                    <a:pt x="729205" y="1924429"/>
                  </a:cubicBezTo>
                  <a:cubicBezTo>
                    <a:pt x="844952" y="2152065"/>
                    <a:pt x="2812648" y="1974585"/>
                    <a:pt x="3842795" y="1970727"/>
                  </a:cubicBezTo>
                </a:path>
              </a:pathLst>
            </a:custGeom>
            <a:noFill/>
            <a:ln w="730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5" name="Google Shape;4155;p60"/>
            <p:cNvSpPr/>
            <p:nvPr/>
          </p:nvSpPr>
          <p:spPr>
            <a:xfrm>
              <a:off x="5465338" y="4722802"/>
              <a:ext cx="823595" cy="566827"/>
            </a:xfrm>
            <a:custGeom>
              <a:avLst/>
              <a:gdLst/>
              <a:ahLst/>
              <a:cxnLst/>
              <a:rect l="l" t="t" r="r" b="b"/>
              <a:pathLst>
                <a:path w="823595" h="566827" extrusionOk="0">
                  <a:moveTo>
                    <a:pt x="0" y="0"/>
                  </a:moveTo>
                  <a:cubicBezTo>
                    <a:pt x="281651" y="46299"/>
                    <a:pt x="669592" y="55668"/>
                    <a:pt x="784991" y="150139"/>
                  </a:cubicBezTo>
                  <a:cubicBezTo>
                    <a:pt x="900390" y="244610"/>
                    <a:pt x="723260" y="427931"/>
                    <a:pt x="692394" y="566827"/>
                  </a:cubicBezTo>
                </a:path>
              </a:pathLst>
            </a:custGeom>
            <a:noFill/>
            <a:ln w="730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4156" name="Google Shape;4156;p60"/>
          <p:cNvGrpSpPr/>
          <p:nvPr/>
        </p:nvGrpSpPr>
        <p:grpSpPr>
          <a:xfrm>
            <a:off x="4311464" y="1958381"/>
            <a:ext cx="3143235" cy="3158697"/>
            <a:chOff x="4114093" y="2303316"/>
            <a:chExt cx="3143235" cy="3158697"/>
          </a:xfrm>
        </p:grpSpPr>
        <p:sp>
          <p:nvSpPr>
            <p:cNvPr id="4157" name="Google Shape;4157;p60"/>
            <p:cNvSpPr/>
            <p:nvPr/>
          </p:nvSpPr>
          <p:spPr>
            <a:xfrm>
              <a:off x="4114093" y="2303316"/>
              <a:ext cx="3143235" cy="2416160"/>
            </a:xfrm>
            <a:custGeom>
              <a:avLst/>
              <a:gdLst/>
              <a:ahLst/>
              <a:cxnLst/>
              <a:rect l="l" t="t" r="r" b="b"/>
              <a:pathLst>
                <a:path w="3143235" h="2416160" extrusionOk="0">
                  <a:moveTo>
                    <a:pt x="33392" y="0"/>
                  </a:moveTo>
                  <a:cubicBezTo>
                    <a:pt x="30261" y="244713"/>
                    <a:pt x="-37668" y="2215855"/>
                    <a:pt x="29645" y="2314984"/>
                  </a:cubicBezTo>
                  <a:cubicBezTo>
                    <a:pt x="175372" y="2508892"/>
                    <a:pt x="2113088" y="2365140"/>
                    <a:pt x="3143235" y="2361282"/>
                  </a:cubicBezTo>
                </a:path>
              </a:pathLst>
            </a:custGeom>
            <a:noFill/>
            <a:ln w="730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8" name="Google Shape;4158;p60"/>
            <p:cNvSpPr/>
            <p:nvPr/>
          </p:nvSpPr>
          <p:spPr>
            <a:xfrm>
              <a:off x="4906955" y="4715304"/>
              <a:ext cx="814542" cy="746709"/>
            </a:xfrm>
            <a:custGeom>
              <a:avLst/>
              <a:gdLst/>
              <a:ahLst/>
              <a:cxnLst/>
              <a:rect l="l" t="t" r="r" b="b"/>
              <a:pathLst>
                <a:path w="814542" h="746709" extrusionOk="0">
                  <a:moveTo>
                    <a:pt x="0" y="0"/>
                  </a:moveTo>
                  <a:cubicBezTo>
                    <a:pt x="281651" y="46299"/>
                    <a:pt x="680835" y="25688"/>
                    <a:pt x="784991" y="150139"/>
                  </a:cubicBezTo>
                  <a:cubicBezTo>
                    <a:pt x="889147" y="274590"/>
                    <a:pt x="689533" y="604065"/>
                    <a:pt x="624939" y="746709"/>
                  </a:cubicBezTo>
                </a:path>
              </a:pathLst>
            </a:custGeom>
            <a:noFill/>
            <a:ln w="730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4159" name="Google Shape;4159;p6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8"/>
                                        </p:tgtEl>
                                        <p:attrNameLst>
                                          <p:attrName>style.visibility</p:attrName>
                                        </p:attrNameLst>
                                      </p:cBhvr>
                                      <p:to>
                                        <p:strVal val="visible"/>
                                      </p:to>
                                    </p:set>
                                    <p:animEffect transition="in" filter="fade">
                                      <p:cBhvr>
                                        <p:cTn id="7" dur="500"/>
                                        <p:tgtEl>
                                          <p:spTgt spid="4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53"/>
                                        </p:tgtEl>
                                        <p:attrNameLst>
                                          <p:attrName>style.visibility</p:attrName>
                                        </p:attrNameLst>
                                      </p:cBhvr>
                                      <p:to>
                                        <p:strVal val="visible"/>
                                      </p:to>
                                    </p:set>
                                    <p:animEffect transition="in" filter="fade">
                                      <p:cBhvr>
                                        <p:cTn id="12" dur="500"/>
                                        <p:tgtEl>
                                          <p:spTgt spid="415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156"/>
                                        </p:tgtEl>
                                        <p:attrNameLst>
                                          <p:attrName>style.visibility</p:attrName>
                                        </p:attrNameLst>
                                      </p:cBhvr>
                                      <p:to>
                                        <p:strVal val="visible"/>
                                      </p:to>
                                    </p:set>
                                    <p:animEffect transition="in" filter="fade">
                                      <p:cBhvr>
                                        <p:cTn id="16" dur="500"/>
                                        <p:tgtEl>
                                          <p:spTgt spid="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1"/>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Network layer: data plane, control plane</a:t>
            </a:r>
            <a:endParaRPr/>
          </a:p>
        </p:txBody>
      </p:sp>
      <p:sp>
        <p:nvSpPr>
          <p:cNvPr id="627" name="Google Shape;627;p11"/>
          <p:cNvSpPr txBox="1">
            <a:spLocks noGrp="1"/>
          </p:cNvSpPr>
          <p:nvPr>
            <p:ph type="body" idx="1"/>
          </p:nvPr>
        </p:nvSpPr>
        <p:spPr>
          <a:xfrm>
            <a:off x="771938" y="1534078"/>
            <a:ext cx="4621697"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200"/>
              <a:buFont typeface="Noto Sans Symbols"/>
              <a:buNone/>
            </a:pPr>
            <a:r>
              <a:rPr lang="en-US" sz="3200">
                <a:solidFill>
                  <a:srgbClr val="CC0000"/>
                </a:solidFill>
              </a:rPr>
              <a:t>Data plane:</a:t>
            </a:r>
            <a:endParaRPr/>
          </a:p>
          <a:p>
            <a:pPr marL="292100" lvl="0" indent="-292100" algn="l" rtl="0">
              <a:lnSpc>
                <a:spcPct val="90000"/>
              </a:lnSpc>
              <a:spcBef>
                <a:spcPts val="600"/>
              </a:spcBef>
              <a:spcAft>
                <a:spcPts val="0"/>
              </a:spcAft>
              <a:buSzPts val="2800"/>
              <a:buFont typeface="Noto Sans Symbols"/>
              <a:buChar char="▪"/>
            </a:pPr>
            <a:r>
              <a:rPr lang="en-US" i="1">
                <a:solidFill>
                  <a:srgbClr val="0000A3"/>
                </a:solidFill>
              </a:rPr>
              <a:t>local</a:t>
            </a:r>
            <a:r>
              <a:rPr lang="en-US"/>
              <a:t>, per-router function</a:t>
            </a:r>
            <a:endParaRPr/>
          </a:p>
          <a:p>
            <a:pPr marL="292100" lvl="0" indent="-292100" algn="l" rtl="0">
              <a:lnSpc>
                <a:spcPct val="90000"/>
              </a:lnSpc>
              <a:spcBef>
                <a:spcPts val="600"/>
              </a:spcBef>
              <a:spcAft>
                <a:spcPts val="0"/>
              </a:spcAft>
              <a:buSzPts val="2800"/>
              <a:buFont typeface="Noto Sans Symbols"/>
              <a:buChar char="▪"/>
            </a:pPr>
            <a:r>
              <a:rPr lang="en-US"/>
              <a:t>determines how datagram arriving on router input port is forwarded to router output port</a:t>
            </a:r>
            <a:endParaRPr/>
          </a:p>
          <a:p>
            <a:pPr marL="130175" lvl="0" indent="0" algn="l" rtl="0">
              <a:lnSpc>
                <a:spcPct val="90000"/>
              </a:lnSpc>
              <a:spcBef>
                <a:spcPts val="1000"/>
              </a:spcBef>
              <a:spcAft>
                <a:spcPts val="0"/>
              </a:spcAft>
              <a:buSzPts val="2800"/>
              <a:buNone/>
            </a:pPr>
            <a:endParaRPr/>
          </a:p>
        </p:txBody>
      </p:sp>
      <p:sp>
        <p:nvSpPr>
          <p:cNvPr id="628" name="Google Shape;628;p11"/>
          <p:cNvSpPr txBox="1">
            <a:spLocks noGrp="1"/>
          </p:cNvSpPr>
          <p:nvPr>
            <p:ph type="body" idx="2"/>
          </p:nvPr>
        </p:nvSpPr>
        <p:spPr>
          <a:xfrm>
            <a:off x="6278216" y="1547331"/>
            <a:ext cx="5502965" cy="46149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200"/>
              <a:buFont typeface="Noto Sans Symbols"/>
              <a:buNone/>
            </a:pPr>
            <a:r>
              <a:rPr lang="en-US" sz="3200">
                <a:solidFill>
                  <a:srgbClr val="CC0000"/>
                </a:solidFill>
              </a:rPr>
              <a:t>Control plane</a:t>
            </a:r>
            <a:endParaRPr/>
          </a:p>
          <a:p>
            <a:pPr marL="228600" lvl="0" indent="-228600" algn="l" rtl="0">
              <a:lnSpc>
                <a:spcPct val="90000"/>
              </a:lnSpc>
              <a:spcBef>
                <a:spcPts val="600"/>
              </a:spcBef>
              <a:spcAft>
                <a:spcPts val="0"/>
              </a:spcAft>
              <a:buSzPts val="2800"/>
              <a:buChar char="▪"/>
            </a:pPr>
            <a:r>
              <a:rPr lang="en-US" i="1">
                <a:solidFill>
                  <a:srgbClr val="0000A3"/>
                </a:solidFill>
              </a:rPr>
              <a:t>network-wide</a:t>
            </a:r>
            <a:r>
              <a:rPr lang="en-US"/>
              <a:t> logic</a:t>
            </a:r>
            <a:endParaRPr/>
          </a:p>
          <a:p>
            <a:pPr marL="228600" lvl="0" indent="-228600" algn="l" rtl="0">
              <a:lnSpc>
                <a:spcPct val="90000"/>
              </a:lnSpc>
              <a:spcBef>
                <a:spcPts val="600"/>
              </a:spcBef>
              <a:spcAft>
                <a:spcPts val="0"/>
              </a:spcAft>
              <a:buSzPts val="2800"/>
              <a:buChar char="▪"/>
            </a:pPr>
            <a:r>
              <a:rPr lang="en-US"/>
              <a:t>determines how datagram is routed among routers along end-end path from source host to destination host</a:t>
            </a:r>
            <a:endParaRPr/>
          </a:p>
          <a:p>
            <a:pPr marL="352425" lvl="0" indent="-44450" algn="l" rtl="0">
              <a:lnSpc>
                <a:spcPct val="90000"/>
              </a:lnSpc>
              <a:spcBef>
                <a:spcPts val="1000"/>
              </a:spcBef>
              <a:spcAft>
                <a:spcPts val="0"/>
              </a:spcAft>
              <a:buSzPts val="2800"/>
              <a:buNone/>
            </a:pPr>
            <a:endParaRPr/>
          </a:p>
        </p:txBody>
      </p:sp>
      <p:grpSp>
        <p:nvGrpSpPr>
          <p:cNvPr id="629" name="Google Shape;629;p11"/>
          <p:cNvGrpSpPr/>
          <p:nvPr/>
        </p:nvGrpSpPr>
        <p:grpSpPr>
          <a:xfrm>
            <a:off x="1181100" y="4260145"/>
            <a:ext cx="3643313" cy="1582738"/>
            <a:chOff x="842050" y="4767952"/>
            <a:chExt cx="3644169" cy="1582996"/>
          </a:xfrm>
        </p:grpSpPr>
        <p:sp>
          <p:nvSpPr>
            <p:cNvPr id="630" name="Google Shape;630;p11"/>
            <p:cNvSpPr/>
            <p:nvPr/>
          </p:nvSpPr>
          <p:spPr>
            <a:xfrm>
              <a:off x="2591886" y="5436399"/>
              <a:ext cx="1894333" cy="914549"/>
            </a:xfrm>
            <a:custGeom>
              <a:avLst/>
              <a:gdLst/>
              <a:ahLst/>
              <a:cxnLst/>
              <a:rect l="l" t="t" r="r" b="b"/>
              <a:pathLst>
                <a:path w="10001" h="10125" extrusionOk="0">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a:gsLst>
                <a:gs pos="0">
                  <a:srgbClr val="66CCFF"/>
                </a:gs>
                <a:gs pos="50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31" name="Google Shape;631;p11"/>
            <p:cNvCxnSpPr/>
            <p:nvPr/>
          </p:nvCxnSpPr>
          <p:spPr>
            <a:xfrm rot="10800000" flipH="1">
              <a:off x="3261968" y="5558656"/>
              <a:ext cx="500180" cy="157189"/>
            </a:xfrm>
            <a:prstGeom prst="straightConnector1">
              <a:avLst/>
            </a:prstGeom>
            <a:noFill/>
            <a:ln w="12700" cap="flat" cmpd="sng">
              <a:solidFill>
                <a:srgbClr val="000000"/>
              </a:solidFill>
              <a:prstDash val="solid"/>
              <a:round/>
              <a:headEnd type="none" w="sm" len="sm"/>
              <a:tailEnd type="none" w="sm" len="sm"/>
            </a:ln>
          </p:spPr>
        </p:cxnSp>
        <p:cxnSp>
          <p:nvCxnSpPr>
            <p:cNvPr id="632" name="Google Shape;632;p11"/>
            <p:cNvCxnSpPr/>
            <p:nvPr/>
          </p:nvCxnSpPr>
          <p:spPr>
            <a:xfrm>
              <a:off x="3111121" y="5774591"/>
              <a:ext cx="862215" cy="104792"/>
            </a:xfrm>
            <a:prstGeom prst="straightConnector1">
              <a:avLst/>
            </a:prstGeom>
            <a:noFill/>
            <a:ln w="12700" cap="flat" cmpd="sng">
              <a:solidFill>
                <a:srgbClr val="000000"/>
              </a:solidFill>
              <a:prstDash val="solid"/>
              <a:round/>
              <a:headEnd type="none" w="sm" len="sm"/>
              <a:tailEnd type="none" w="sm" len="sm"/>
            </a:ln>
          </p:spPr>
        </p:cxnSp>
        <p:cxnSp>
          <p:nvCxnSpPr>
            <p:cNvPr id="633" name="Google Shape;633;p11"/>
            <p:cNvCxnSpPr/>
            <p:nvPr/>
          </p:nvCxnSpPr>
          <p:spPr>
            <a:xfrm>
              <a:off x="3123824" y="5880971"/>
              <a:ext cx="714543" cy="274682"/>
            </a:xfrm>
            <a:prstGeom prst="straightConnector1">
              <a:avLst/>
            </a:prstGeom>
            <a:noFill/>
            <a:ln w="12700" cap="flat" cmpd="sng">
              <a:solidFill>
                <a:srgbClr val="000000"/>
              </a:solidFill>
              <a:prstDash val="solid"/>
              <a:round/>
              <a:headEnd type="none" w="sm" len="sm"/>
              <a:tailEnd type="none" w="sm" len="sm"/>
            </a:ln>
          </p:spPr>
        </p:cxnSp>
        <p:cxnSp>
          <p:nvCxnSpPr>
            <p:cNvPr id="634" name="Google Shape;634;p11"/>
            <p:cNvCxnSpPr/>
            <p:nvPr/>
          </p:nvCxnSpPr>
          <p:spPr>
            <a:xfrm flipH="1">
              <a:off x="1283479" y="5801583"/>
              <a:ext cx="1506892" cy="1587"/>
            </a:xfrm>
            <a:prstGeom prst="straightConnector1">
              <a:avLst/>
            </a:prstGeom>
            <a:noFill/>
            <a:ln w="9525" cap="flat" cmpd="sng">
              <a:solidFill>
                <a:srgbClr val="000000"/>
              </a:solidFill>
              <a:prstDash val="solid"/>
              <a:round/>
              <a:headEnd type="none" w="sm" len="sm"/>
              <a:tailEnd type="none" w="sm" len="sm"/>
            </a:ln>
          </p:spPr>
        </p:cxnSp>
        <p:sp>
          <p:nvSpPr>
            <p:cNvPr id="635" name="Google Shape;635;p11"/>
            <p:cNvSpPr txBox="1"/>
            <p:nvPr/>
          </p:nvSpPr>
          <p:spPr>
            <a:xfrm>
              <a:off x="3198813" y="5473700"/>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636" name="Google Shape;636;p11"/>
            <p:cNvSpPr txBox="1"/>
            <p:nvPr/>
          </p:nvSpPr>
          <p:spPr>
            <a:xfrm>
              <a:off x="3373438" y="5761038"/>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637" name="Google Shape;637;p11"/>
            <p:cNvSpPr txBox="1"/>
            <p:nvPr/>
          </p:nvSpPr>
          <p:spPr>
            <a:xfrm>
              <a:off x="3068638" y="5862638"/>
              <a:ext cx="261937"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grpSp>
          <p:nvGrpSpPr>
            <p:cNvPr id="638" name="Google Shape;638;p11"/>
            <p:cNvGrpSpPr/>
            <p:nvPr/>
          </p:nvGrpSpPr>
          <p:grpSpPr>
            <a:xfrm>
              <a:off x="938213" y="5237163"/>
              <a:ext cx="1616075" cy="487362"/>
              <a:chOff x="-4079003" y="2717403"/>
              <a:chExt cx="1616718" cy="488475"/>
            </a:xfrm>
          </p:grpSpPr>
          <p:sp>
            <p:nvSpPr>
              <p:cNvPr id="639" name="Google Shape;639;p11"/>
              <p:cNvSpPr/>
              <p:nvPr/>
            </p:nvSpPr>
            <p:spPr>
              <a:xfrm>
                <a:off x="-4052413" y="2965119"/>
                <a:ext cx="1290538" cy="208750"/>
              </a:xfrm>
              <a:prstGeom prst="rect">
                <a:avLst/>
              </a:prstGeom>
              <a:solidFill>
                <a:srgbClr val="8080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40" name="Google Shape;640;p11"/>
              <p:cNvSpPr/>
              <p:nvPr/>
            </p:nvSpPr>
            <p:spPr>
              <a:xfrm>
                <a:off x="-4079003" y="2985994"/>
                <a:ext cx="1281675" cy="208750"/>
              </a:xfrm>
              <a:prstGeom prst="rect">
                <a:avLst/>
              </a:prstGeom>
              <a:solidFill>
                <a:srgbClr val="3333CC"/>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641" name="Google Shape;641;p11"/>
              <p:cNvCxnSpPr/>
              <p:nvPr/>
            </p:nvCxnSpPr>
            <p:spPr>
              <a:xfrm>
                <a:off x="-2933828" y="3101502"/>
                <a:ext cx="471543" cy="0"/>
              </a:xfrm>
              <a:prstGeom prst="straightConnector1">
                <a:avLst/>
              </a:prstGeom>
              <a:noFill/>
              <a:ln w="9525" cap="flat" cmpd="sng">
                <a:solidFill>
                  <a:srgbClr val="3333CC"/>
                </a:solidFill>
                <a:prstDash val="solid"/>
                <a:round/>
                <a:headEnd type="none" w="med" len="med"/>
                <a:tailEnd type="triangle" w="med" len="med"/>
              </a:ln>
            </p:spPr>
          </p:cxnSp>
          <p:sp>
            <p:nvSpPr>
              <p:cNvPr id="642" name="Google Shape;642;p11"/>
              <p:cNvSpPr/>
              <p:nvPr/>
            </p:nvSpPr>
            <p:spPr>
              <a:xfrm>
                <a:off x="-3377007" y="2988777"/>
                <a:ext cx="476861" cy="210142"/>
              </a:xfrm>
              <a:prstGeom prst="rect">
                <a:avLst/>
              </a:prstGeom>
              <a:solidFill>
                <a:srgbClr val="00CC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43" name="Google Shape;643;p11"/>
              <p:cNvSpPr txBox="1"/>
              <p:nvPr/>
            </p:nvSpPr>
            <p:spPr>
              <a:xfrm>
                <a:off x="-3430189" y="2965119"/>
                <a:ext cx="581451" cy="2407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0111</a:t>
                </a:r>
                <a:endParaRPr/>
              </a:p>
            </p:txBody>
          </p:sp>
          <p:cxnSp>
            <p:nvCxnSpPr>
              <p:cNvPr id="644" name="Google Shape;644;p11"/>
              <p:cNvCxnSpPr/>
              <p:nvPr/>
            </p:nvCxnSpPr>
            <p:spPr>
              <a:xfrm>
                <a:off x="-3621642" y="2717403"/>
                <a:ext cx="405953" cy="300600"/>
              </a:xfrm>
              <a:prstGeom prst="straightConnector1">
                <a:avLst/>
              </a:prstGeom>
              <a:noFill/>
              <a:ln w="9525" cap="flat" cmpd="sng">
                <a:solidFill>
                  <a:srgbClr val="000000"/>
                </a:solidFill>
                <a:prstDash val="solid"/>
                <a:round/>
                <a:headEnd type="none" w="med" len="med"/>
                <a:tailEnd type="triangle" w="med" len="med"/>
              </a:ln>
            </p:spPr>
          </p:cxnSp>
        </p:grpSp>
        <p:sp>
          <p:nvSpPr>
            <p:cNvPr id="645" name="Google Shape;645;p11"/>
            <p:cNvSpPr txBox="1"/>
            <p:nvPr/>
          </p:nvSpPr>
          <p:spPr>
            <a:xfrm>
              <a:off x="842050" y="4767952"/>
              <a:ext cx="1992313"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values in arriving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 header</a:t>
              </a:r>
              <a:endParaRPr sz="1800" b="0" i="0" u="none" strike="noStrike" cap="none">
                <a:solidFill>
                  <a:srgbClr val="000000"/>
                </a:solidFill>
                <a:latin typeface="Arial"/>
                <a:ea typeface="Arial"/>
                <a:cs typeface="Arial"/>
                <a:sym typeface="Arial"/>
              </a:endParaRPr>
            </a:p>
          </p:txBody>
        </p:sp>
        <p:grpSp>
          <p:nvGrpSpPr>
            <p:cNvPr id="646" name="Google Shape;646;p11"/>
            <p:cNvGrpSpPr/>
            <p:nvPr/>
          </p:nvGrpSpPr>
          <p:grpSpPr>
            <a:xfrm>
              <a:off x="2714153" y="5658685"/>
              <a:ext cx="565283" cy="293735"/>
              <a:chOff x="1870334" y="1575177"/>
              <a:chExt cx="1128637" cy="437933"/>
            </a:xfrm>
          </p:grpSpPr>
          <p:sp>
            <p:nvSpPr>
              <p:cNvPr id="647" name="Google Shape;647;p11"/>
              <p:cNvSpPr/>
              <p:nvPr/>
            </p:nvSpPr>
            <p:spPr>
              <a:xfrm rot="10800000" flipH="1">
                <a:off x="1873504" y="1693538"/>
                <a:ext cx="1125467" cy="319572"/>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48" name="Google Shape;648;p11"/>
              <p:cNvSpPr/>
              <p:nvPr/>
            </p:nvSpPr>
            <p:spPr>
              <a:xfrm>
                <a:off x="1870334" y="1738514"/>
                <a:ext cx="1128637" cy="115994"/>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49" name="Google Shape;649;p11"/>
              <p:cNvSpPr/>
              <p:nvPr/>
            </p:nvSpPr>
            <p:spPr>
              <a:xfrm rot="10800000" flipH="1">
                <a:off x="1870334" y="1575177"/>
                <a:ext cx="1125465" cy="319572"/>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50" name="Google Shape;650;p11"/>
              <p:cNvSpPr/>
              <p:nvPr/>
            </p:nvSpPr>
            <p:spPr>
              <a:xfrm>
                <a:off x="2158833" y="1672232"/>
                <a:ext cx="548468" cy="16097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51" name="Google Shape;651;p11"/>
              <p:cNvSpPr/>
              <p:nvPr/>
            </p:nvSpPr>
            <p:spPr>
              <a:xfrm>
                <a:off x="2101767" y="1631990"/>
                <a:ext cx="662599" cy="111258"/>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52" name="Google Shape;652;p11"/>
              <p:cNvSpPr/>
              <p:nvPr/>
            </p:nvSpPr>
            <p:spPr>
              <a:xfrm>
                <a:off x="2536103" y="1726678"/>
                <a:ext cx="244114" cy="97055"/>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53" name="Google Shape;653;p11"/>
              <p:cNvSpPr/>
              <p:nvPr/>
            </p:nvSpPr>
            <p:spPr>
              <a:xfrm>
                <a:off x="2089086" y="1729045"/>
                <a:ext cx="240945" cy="97056"/>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54" name="Google Shape;654;p11"/>
              <p:cNvCxnSpPr>
                <a:endCxn id="649" idx="2"/>
              </p:cNvCxnSpPr>
              <p:nvPr/>
            </p:nvCxnSpPr>
            <p:spPr>
              <a:xfrm rot="10800000">
                <a:off x="1870334" y="1734963"/>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655" name="Google Shape;655;p11"/>
              <p:cNvCxnSpPr/>
              <p:nvPr/>
            </p:nvCxnSpPr>
            <p:spPr>
              <a:xfrm rot="10800000">
                <a:off x="2995800" y="1733779"/>
                <a:ext cx="3171" cy="12309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sp>
          <p:nvSpPr>
            <p:cNvPr id="656" name="Google Shape;656;p11"/>
            <p:cNvSpPr/>
            <p:nvPr/>
          </p:nvSpPr>
          <p:spPr>
            <a:xfrm>
              <a:off x="2493963" y="5668963"/>
              <a:ext cx="982662" cy="233362"/>
            </a:xfrm>
            <a:custGeom>
              <a:avLst/>
              <a:gdLst/>
              <a:ahLst/>
              <a:cxnLst/>
              <a:rect l="l" t="t" r="r" b="b"/>
              <a:pathLst>
                <a:path w="554" h="167" extrusionOk="0">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657" name="Google Shape;657;p11"/>
          <p:cNvSpPr txBox="1"/>
          <p:nvPr/>
        </p:nvSpPr>
        <p:spPr>
          <a:xfrm>
            <a:off x="6255252" y="4142307"/>
            <a:ext cx="5502965" cy="2095656"/>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two control-plane approaches:</a:t>
            </a:r>
            <a:endParaRPr/>
          </a:p>
          <a:p>
            <a:pPr marL="695325" marR="0" lvl="1" indent="-231775" algn="l" rtl="0">
              <a:lnSpc>
                <a:spcPct val="90000"/>
              </a:lnSpc>
              <a:spcBef>
                <a:spcPts val="500"/>
              </a:spcBef>
              <a:spcAft>
                <a:spcPts val="0"/>
              </a:spcAft>
              <a:buClr>
                <a:srgbClr val="0000A8"/>
              </a:buClr>
              <a:buSzPts val="2400"/>
              <a:buFont typeface="Arial"/>
              <a:buChar char="•"/>
            </a:pPr>
            <a:r>
              <a:rPr lang="en-US" sz="2400" b="0" i="1" u="none" strike="noStrike" cap="none">
                <a:solidFill>
                  <a:srgbClr val="000090"/>
                </a:solidFill>
                <a:latin typeface="Calibri"/>
                <a:ea typeface="Calibri"/>
                <a:cs typeface="Calibri"/>
                <a:sym typeface="Calibri"/>
              </a:rPr>
              <a:t>traditional routing algorithms: </a:t>
            </a:r>
            <a:r>
              <a:rPr lang="en-US" sz="2400" b="0" i="0" u="none" strike="noStrike" cap="none">
                <a:solidFill>
                  <a:srgbClr val="000000"/>
                </a:solidFill>
                <a:latin typeface="Calibri"/>
                <a:ea typeface="Calibri"/>
                <a:cs typeface="Calibri"/>
                <a:sym typeface="Calibri"/>
              </a:rPr>
              <a:t>implemented in routers</a:t>
            </a:r>
            <a:endParaRPr/>
          </a:p>
          <a:p>
            <a:pPr marL="695325" marR="0" lvl="1" indent="-231775" algn="l" rtl="0">
              <a:lnSpc>
                <a:spcPct val="90000"/>
              </a:lnSpc>
              <a:spcBef>
                <a:spcPts val="500"/>
              </a:spcBef>
              <a:spcAft>
                <a:spcPts val="0"/>
              </a:spcAft>
              <a:buClr>
                <a:srgbClr val="0000A8"/>
              </a:buClr>
              <a:buSzPts val="2400"/>
              <a:buFont typeface="Arial"/>
              <a:buChar char="•"/>
            </a:pPr>
            <a:r>
              <a:rPr lang="en-US" sz="2400" b="0" i="1" u="none" strike="noStrike" cap="none">
                <a:solidFill>
                  <a:srgbClr val="000090"/>
                </a:solidFill>
                <a:latin typeface="Calibri"/>
                <a:ea typeface="Calibri"/>
                <a:cs typeface="Calibri"/>
                <a:sym typeface="Calibri"/>
              </a:rPr>
              <a:t>software-defined networking (SDN)</a:t>
            </a:r>
            <a:r>
              <a:rPr lang="en-US" sz="2400" b="0" i="0" u="none" strike="noStrike" cap="none">
                <a:solidFill>
                  <a:srgbClr val="000000"/>
                </a:solidFill>
                <a:latin typeface="Calibri"/>
                <a:ea typeface="Calibri"/>
                <a:cs typeface="Calibri"/>
                <a:sym typeface="Calibri"/>
              </a:rPr>
              <a:t>: implemented in (remote) servers</a:t>
            </a:r>
            <a:endParaRPr/>
          </a:p>
          <a:p>
            <a:pPr marL="352425" marR="0" lvl="0" indent="-44450" algn="l" rtl="0">
              <a:lnSpc>
                <a:spcPct val="90000"/>
              </a:lnSpc>
              <a:spcBef>
                <a:spcPts val="1000"/>
              </a:spcBef>
              <a:spcAft>
                <a:spcPts val="0"/>
              </a:spcAft>
              <a:buClr>
                <a:srgbClr val="0000A3"/>
              </a:buClr>
              <a:buSzPts val="2800"/>
              <a:buFont typeface="Noto Sans Symbols"/>
              <a:buNone/>
            </a:pPr>
            <a:endParaRPr sz="2800" b="0" i="0" u="none" strike="noStrike" cap="none">
              <a:solidFill>
                <a:srgbClr val="000000"/>
              </a:solidFill>
              <a:latin typeface="Calibri"/>
              <a:ea typeface="Calibri"/>
              <a:cs typeface="Calibri"/>
              <a:sym typeface="Calibri"/>
            </a:endParaRPr>
          </a:p>
        </p:txBody>
      </p:sp>
      <p:sp>
        <p:nvSpPr>
          <p:cNvPr id="658" name="Google Shape;658;p1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8"/>
                                        </p:tgtEl>
                                        <p:attrNameLst>
                                          <p:attrName>style.visibility</p:attrName>
                                        </p:attrNameLst>
                                      </p:cBhvr>
                                      <p:to>
                                        <p:strVal val="visible"/>
                                      </p:to>
                                    </p:set>
                                    <p:animEffect transition="in" filter="fade">
                                      <p:cBhvr>
                                        <p:cTn id="7" dur="500"/>
                                        <p:tgtEl>
                                          <p:spTgt spid="6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7"/>
                                        </p:tgtEl>
                                        <p:attrNameLst>
                                          <p:attrName>style.visibility</p:attrName>
                                        </p:attrNameLst>
                                      </p:cBhvr>
                                      <p:to>
                                        <p:strVal val="visible"/>
                                      </p:to>
                                    </p:set>
                                    <p:animEffect transition="in" filter="fade">
                                      <p:cBhvr>
                                        <p:cTn id="12" dur="500"/>
                                        <p:tgtEl>
                                          <p:spTgt spid="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64"/>
        <p:cNvGrpSpPr/>
        <p:nvPr/>
      </p:nvGrpSpPr>
      <p:grpSpPr>
        <a:xfrm>
          <a:off x="0" y="0"/>
          <a:ext cx="0" cy="0"/>
          <a:chOff x="0" y="0"/>
          <a:chExt cx="0" cy="0"/>
        </a:xfrm>
      </p:grpSpPr>
      <p:sp>
        <p:nvSpPr>
          <p:cNvPr id="4165" name="Google Shape;4165;p61"/>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example</a:t>
            </a:r>
            <a:endParaRPr/>
          </a:p>
        </p:txBody>
      </p:sp>
      <p:grpSp>
        <p:nvGrpSpPr>
          <p:cNvPr id="4166" name="Google Shape;4166;p61"/>
          <p:cNvGrpSpPr/>
          <p:nvPr/>
        </p:nvGrpSpPr>
        <p:grpSpPr>
          <a:xfrm>
            <a:off x="1022483" y="1382918"/>
            <a:ext cx="2997200" cy="1262063"/>
            <a:chOff x="637575" y="1263648"/>
            <a:chExt cx="2998252" cy="1261939"/>
          </a:xfrm>
        </p:grpSpPr>
        <p:sp>
          <p:nvSpPr>
            <p:cNvPr id="4167" name="Google Shape;4167;p61"/>
            <p:cNvSpPr/>
            <p:nvPr/>
          </p:nvSpPr>
          <p:spPr>
            <a:xfrm rot="10800000" flipH="1">
              <a:off x="678864" y="2160498"/>
              <a:ext cx="2956963" cy="365089"/>
            </a:xfrm>
            <a:custGeom>
              <a:avLst/>
              <a:gdLst/>
              <a:ahLst/>
              <a:cxnLst/>
              <a:rect l="l" t="t" r="r" b="b"/>
              <a:pathLst>
                <a:path w="2957279" h="364586" extrusionOk="0">
                  <a:moveTo>
                    <a:pt x="3018" y="364586"/>
                  </a:moveTo>
                  <a:cubicBezTo>
                    <a:pt x="-83949" y="327008"/>
                    <a:pt x="1733141" y="192516"/>
                    <a:pt x="2225518" y="131752"/>
                  </a:cubicBezTo>
                  <a:cubicBezTo>
                    <a:pt x="2717895" y="70988"/>
                    <a:pt x="2402554" y="114689"/>
                    <a:pt x="2957279" y="0"/>
                  </a:cubicBezTo>
                  <a:cubicBezTo>
                    <a:pt x="2832942" y="71922"/>
                    <a:pt x="2815596" y="78695"/>
                    <a:pt x="2780603" y="138232"/>
                  </a:cubicBezTo>
                  <a:cubicBezTo>
                    <a:pt x="2745610" y="197769"/>
                    <a:pt x="2727394" y="213043"/>
                    <a:pt x="2747322" y="357223"/>
                  </a:cubicBezTo>
                  <a:lnTo>
                    <a:pt x="3018" y="364586"/>
                  </a:lnTo>
                  <a:close/>
                </a:path>
              </a:pathLst>
            </a:custGeom>
            <a:gradFill>
              <a:gsLst>
                <a:gs pos="0">
                  <a:srgbClr val="FFFFF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168" name="Google Shape;4168;p61"/>
            <p:cNvGrpSpPr/>
            <p:nvPr/>
          </p:nvGrpSpPr>
          <p:grpSpPr>
            <a:xfrm>
              <a:off x="637575" y="1263648"/>
              <a:ext cx="2833213" cy="915898"/>
              <a:chOff x="-994833" y="4042832"/>
              <a:chExt cx="2833213" cy="915898"/>
            </a:xfrm>
          </p:grpSpPr>
          <p:sp>
            <p:nvSpPr>
              <p:cNvPr id="4169" name="Google Shape;4169;p61"/>
              <p:cNvSpPr/>
              <p:nvPr/>
            </p:nvSpPr>
            <p:spPr>
              <a:xfrm>
                <a:off x="-977364" y="4042832"/>
                <a:ext cx="2775924" cy="915898"/>
              </a:xfrm>
              <a:prstGeom prst="rect">
                <a:avLst/>
              </a:prstGeom>
              <a:solidFill>
                <a:srgbClr val="F2F2F2"/>
              </a:solidFill>
              <a:ln w="9525" cap="flat" cmpd="sng">
                <a:solidFill>
                  <a:schemeClr val="dk1"/>
                </a:solidFill>
                <a:prstDash val="solid"/>
                <a:round/>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0" name="Google Shape;4170;p61"/>
              <p:cNvSpPr txBox="1"/>
              <p:nvPr/>
            </p:nvSpPr>
            <p:spPr>
              <a:xfrm>
                <a:off x="-931177" y="4360336"/>
                <a:ext cx="1646504" cy="5847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Src = 10.3.*.*</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Dst = 10.2.*.*</a:t>
                </a:r>
                <a:endParaRPr/>
              </a:p>
            </p:txBody>
          </p:sp>
          <p:sp>
            <p:nvSpPr>
              <p:cNvPr id="4171" name="Google Shape;4171;p61"/>
              <p:cNvSpPr txBox="1"/>
              <p:nvPr/>
            </p:nvSpPr>
            <p:spPr>
              <a:xfrm>
                <a:off x="718763" y="4491568"/>
                <a:ext cx="11196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forward(3)</a:t>
                </a:r>
                <a:endParaRPr/>
              </a:p>
            </p:txBody>
          </p:sp>
          <p:cxnSp>
            <p:nvCxnSpPr>
              <p:cNvPr id="4172" name="Google Shape;4172;p61"/>
              <p:cNvCxnSpPr/>
              <p:nvPr/>
            </p:nvCxnSpPr>
            <p:spPr>
              <a:xfrm>
                <a:off x="-994833" y="4402666"/>
                <a:ext cx="2794000" cy="0"/>
              </a:xfrm>
              <a:prstGeom prst="straightConnector1">
                <a:avLst/>
              </a:prstGeom>
              <a:noFill/>
              <a:ln w="9525" cap="flat" cmpd="sng">
                <a:solidFill>
                  <a:srgbClr val="000000"/>
                </a:solidFill>
                <a:prstDash val="solid"/>
                <a:round/>
                <a:headEnd type="none" w="med" len="med"/>
                <a:tailEnd type="none" w="med" len="med"/>
              </a:ln>
            </p:spPr>
          </p:cxnSp>
          <p:sp>
            <p:nvSpPr>
              <p:cNvPr id="4173" name="Google Shape;4173;p61"/>
              <p:cNvSpPr txBox="1"/>
              <p:nvPr/>
            </p:nvSpPr>
            <p:spPr>
              <a:xfrm>
                <a:off x="-674004" y="4051301"/>
                <a:ext cx="74341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match</a:t>
                </a:r>
                <a:endParaRPr/>
              </a:p>
            </p:txBody>
          </p:sp>
          <p:sp>
            <p:nvSpPr>
              <p:cNvPr id="4174" name="Google Shape;4174;p61"/>
              <p:cNvSpPr txBox="1"/>
              <p:nvPr/>
            </p:nvSpPr>
            <p:spPr>
              <a:xfrm>
                <a:off x="875396" y="4055535"/>
                <a:ext cx="73219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action</a:t>
                </a:r>
                <a:endParaRPr/>
              </a:p>
            </p:txBody>
          </p:sp>
          <p:cxnSp>
            <p:nvCxnSpPr>
              <p:cNvPr id="4175" name="Google Shape;4175;p61"/>
              <p:cNvCxnSpPr/>
              <p:nvPr/>
            </p:nvCxnSpPr>
            <p:spPr>
              <a:xfrm>
                <a:off x="738264" y="4049182"/>
                <a:ext cx="1" cy="904875"/>
              </a:xfrm>
              <a:prstGeom prst="straightConnector1">
                <a:avLst/>
              </a:prstGeom>
              <a:noFill/>
              <a:ln w="9525" cap="flat" cmpd="sng">
                <a:solidFill>
                  <a:srgbClr val="000000"/>
                </a:solidFill>
                <a:prstDash val="solid"/>
                <a:round/>
                <a:headEnd type="none" w="med" len="med"/>
                <a:tailEnd type="none" w="med" len="med"/>
              </a:ln>
            </p:spPr>
          </p:cxnSp>
        </p:grpSp>
      </p:grpSp>
      <p:grpSp>
        <p:nvGrpSpPr>
          <p:cNvPr id="4176" name="Google Shape;4176;p61"/>
          <p:cNvGrpSpPr/>
          <p:nvPr/>
        </p:nvGrpSpPr>
        <p:grpSpPr>
          <a:xfrm>
            <a:off x="6340608" y="4510088"/>
            <a:ext cx="2894013" cy="2022475"/>
            <a:chOff x="5956617" y="4509743"/>
            <a:chExt cx="2893901" cy="2022127"/>
          </a:xfrm>
        </p:grpSpPr>
        <p:sp>
          <p:nvSpPr>
            <p:cNvPr id="4177" name="Google Shape;4177;p61"/>
            <p:cNvSpPr/>
            <p:nvPr/>
          </p:nvSpPr>
          <p:spPr>
            <a:xfrm flipH="1">
              <a:off x="5956617" y="4509743"/>
              <a:ext cx="2838340" cy="630129"/>
            </a:xfrm>
            <a:custGeom>
              <a:avLst/>
              <a:gdLst/>
              <a:ahLst/>
              <a:cxnLst/>
              <a:rect l="l" t="t" r="r" b="b"/>
              <a:pathLst>
                <a:path w="2839117" h="630630" extrusionOk="0">
                  <a:moveTo>
                    <a:pt x="2979" y="630630"/>
                  </a:moveTo>
                  <a:cubicBezTo>
                    <a:pt x="-83988" y="593052"/>
                    <a:pt x="1757818" y="502095"/>
                    <a:pt x="2225479" y="397796"/>
                  </a:cubicBezTo>
                  <a:cubicBezTo>
                    <a:pt x="2693140" y="293497"/>
                    <a:pt x="2720754" y="36586"/>
                    <a:pt x="2808948" y="4836"/>
                  </a:cubicBezTo>
                  <a:cubicBezTo>
                    <a:pt x="2897142" y="-26914"/>
                    <a:pt x="2764923" y="104224"/>
                    <a:pt x="2754646" y="207296"/>
                  </a:cubicBezTo>
                  <a:cubicBezTo>
                    <a:pt x="2744369" y="310368"/>
                    <a:pt x="2727355" y="479087"/>
                    <a:pt x="2747283" y="623267"/>
                  </a:cubicBezTo>
                  <a:lnTo>
                    <a:pt x="2979" y="630630"/>
                  </a:lnTo>
                  <a:close/>
                </a:path>
              </a:pathLst>
            </a:custGeom>
            <a:gradFill>
              <a:gsLst>
                <a:gs pos="0">
                  <a:srgbClr val="FFFFF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178" name="Google Shape;4178;p61"/>
            <p:cNvGrpSpPr/>
            <p:nvPr/>
          </p:nvGrpSpPr>
          <p:grpSpPr>
            <a:xfrm>
              <a:off x="6031592" y="5136697"/>
              <a:ext cx="2818926" cy="1395173"/>
              <a:chOff x="-999973" y="4042381"/>
              <a:chExt cx="2818926" cy="1395173"/>
            </a:xfrm>
          </p:grpSpPr>
          <p:sp>
            <p:nvSpPr>
              <p:cNvPr id="4179" name="Google Shape;4179;p61"/>
              <p:cNvSpPr/>
              <p:nvPr/>
            </p:nvSpPr>
            <p:spPr>
              <a:xfrm>
                <a:off x="-978114" y="4042381"/>
                <a:ext cx="2778018" cy="1344382"/>
              </a:xfrm>
              <a:prstGeom prst="rect">
                <a:avLst/>
              </a:prstGeom>
              <a:solidFill>
                <a:srgbClr val="F2F2F2"/>
              </a:solidFill>
              <a:ln w="9525" cap="flat" cmpd="sng">
                <a:solidFill>
                  <a:srgbClr val="7F7F7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0" name="Google Shape;4180;p61"/>
              <p:cNvSpPr txBox="1"/>
              <p:nvPr/>
            </p:nvSpPr>
            <p:spPr>
              <a:xfrm>
                <a:off x="-999973" y="4360336"/>
                <a:ext cx="1715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ingress port = 2</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Dst = 10.2.0.3</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ingress port = 2</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Dst = 10.2.0.4</a:t>
                </a:r>
                <a:endParaRPr/>
              </a:p>
            </p:txBody>
          </p:sp>
          <p:sp>
            <p:nvSpPr>
              <p:cNvPr id="4181" name="Google Shape;4181;p61"/>
              <p:cNvSpPr txBox="1"/>
              <p:nvPr/>
            </p:nvSpPr>
            <p:spPr>
              <a:xfrm>
                <a:off x="671327" y="4474229"/>
                <a:ext cx="11196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forward(3)</a:t>
                </a:r>
                <a:endParaRPr/>
              </a:p>
            </p:txBody>
          </p:sp>
          <p:cxnSp>
            <p:nvCxnSpPr>
              <p:cNvPr id="4182" name="Google Shape;4182;p61"/>
              <p:cNvCxnSpPr/>
              <p:nvPr/>
            </p:nvCxnSpPr>
            <p:spPr>
              <a:xfrm>
                <a:off x="-994833" y="4402666"/>
                <a:ext cx="2794000" cy="0"/>
              </a:xfrm>
              <a:prstGeom prst="straightConnector1">
                <a:avLst/>
              </a:prstGeom>
              <a:noFill/>
              <a:ln w="9525" cap="flat" cmpd="sng">
                <a:solidFill>
                  <a:srgbClr val="000000"/>
                </a:solidFill>
                <a:prstDash val="solid"/>
                <a:round/>
                <a:headEnd type="none" w="med" len="med"/>
                <a:tailEnd type="none" w="med" len="med"/>
              </a:ln>
            </p:spPr>
          </p:cxnSp>
          <p:sp>
            <p:nvSpPr>
              <p:cNvPr id="4183" name="Google Shape;4183;p61"/>
              <p:cNvSpPr txBox="1"/>
              <p:nvPr/>
            </p:nvSpPr>
            <p:spPr>
              <a:xfrm>
                <a:off x="-674004" y="4051301"/>
                <a:ext cx="74341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match</a:t>
                </a:r>
                <a:endParaRPr/>
              </a:p>
            </p:txBody>
          </p:sp>
          <p:sp>
            <p:nvSpPr>
              <p:cNvPr id="4184" name="Google Shape;4184;p61"/>
              <p:cNvSpPr txBox="1"/>
              <p:nvPr/>
            </p:nvSpPr>
            <p:spPr>
              <a:xfrm>
                <a:off x="875396" y="4055535"/>
                <a:ext cx="73219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action</a:t>
                </a:r>
                <a:endParaRPr/>
              </a:p>
            </p:txBody>
          </p:sp>
          <p:cxnSp>
            <p:nvCxnSpPr>
              <p:cNvPr id="4185" name="Google Shape;4185;p61"/>
              <p:cNvCxnSpPr/>
              <p:nvPr/>
            </p:nvCxnSpPr>
            <p:spPr>
              <a:xfrm>
                <a:off x="660503" y="4042833"/>
                <a:ext cx="4690" cy="1349464"/>
              </a:xfrm>
              <a:prstGeom prst="straightConnector1">
                <a:avLst/>
              </a:prstGeom>
              <a:noFill/>
              <a:ln w="9525" cap="flat" cmpd="sng">
                <a:solidFill>
                  <a:srgbClr val="000000"/>
                </a:solidFill>
                <a:prstDash val="solid"/>
                <a:round/>
                <a:headEnd type="none" w="med" len="med"/>
                <a:tailEnd type="none" w="med" len="med"/>
              </a:ln>
            </p:spPr>
          </p:cxnSp>
          <p:cxnSp>
            <p:nvCxnSpPr>
              <p:cNvPr id="4186" name="Google Shape;4186;p61"/>
              <p:cNvCxnSpPr/>
              <p:nvPr/>
            </p:nvCxnSpPr>
            <p:spPr>
              <a:xfrm>
                <a:off x="-975047" y="4896787"/>
                <a:ext cx="2794000" cy="0"/>
              </a:xfrm>
              <a:prstGeom prst="straightConnector1">
                <a:avLst/>
              </a:prstGeom>
              <a:noFill/>
              <a:ln w="9525" cap="flat" cmpd="sng">
                <a:solidFill>
                  <a:srgbClr val="000000"/>
                </a:solidFill>
                <a:prstDash val="solid"/>
                <a:round/>
                <a:headEnd type="none" w="med" len="med"/>
                <a:tailEnd type="none" w="med" len="med"/>
              </a:ln>
            </p:spPr>
          </p:cxnSp>
          <p:sp>
            <p:nvSpPr>
              <p:cNvPr id="4187" name="Google Shape;4187;p61"/>
              <p:cNvSpPr txBox="1"/>
              <p:nvPr/>
            </p:nvSpPr>
            <p:spPr>
              <a:xfrm>
                <a:off x="670712" y="4973448"/>
                <a:ext cx="11196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forward(4)</a:t>
                </a:r>
                <a:endParaRPr/>
              </a:p>
            </p:txBody>
          </p:sp>
        </p:grpSp>
      </p:grpSp>
      <p:grpSp>
        <p:nvGrpSpPr>
          <p:cNvPr id="4188" name="Google Shape;4188;p61"/>
          <p:cNvGrpSpPr/>
          <p:nvPr/>
        </p:nvGrpSpPr>
        <p:grpSpPr>
          <a:xfrm>
            <a:off x="971683" y="4398137"/>
            <a:ext cx="3089275" cy="2001837"/>
            <a:chOff x="587526" y="4569769"/>
            <a:chExt cx="3089750" cy="2002482"/>
          </a:xfrm>
        </p:grpSpPr>
        <p:sp>
          <p:nvSpPr>
            <p:cNvPr id="4189" name="Google Shape;4189;p61"/>
            <p:cNvSpPr/>
            <p:nvPr/>
          </p:nvSpPr>
          <p:spPr>
            <a:xfrm>
              <a:off x="631983" y="4569769"/>
              <a:ext cx="3045293" cy="849586"/>
            </a:xfrm>
            <a:custGeom>
              <a:avLst/>
              <a:gdLst/>
              <a:ahLst/>
              <a:cxnLst/>
              <a:rect l="l" t="t" r="r" b="b"/>
              <a:pathLst>
                <a:path w="3045074" h="848898" extrusionOk="0">
                  <a:moveTo>
                    <a:pt x="2799" y="848898"/>
                  </a:moveTo>
                  <a:cubicBezTo>
                    <a:pt x="-84168" y="811320"/>
                    <a:pt x="1881874" y="743370"/>
                    <a:pt x="2225299" y="616064"/>
                  </a:cubicBezTo>
                  <a:cubicBezTo>
                    <a:pt x="2568724" y="488758"/>
                    <a:pt x="2941438" y="33981"/>
                    <a:pt x="3029632" y="2231"/>
                  </a:cubicBezTo>
                  <a:cubicBezTo>
                    <a:pt x="3117826" y="-29519"/>
                    <a:pt x="2801554" y="285680"/>
                    <a:pt x="2754466" y="425564"/>
                  </a:cubicBezTo>
                  <a:cubicBezTo>
                    <a:pt x="2707378" y="565448"/>
                    <a:pt x="2727175" y="697355"/>
                    <a:pt x="2747103" y="841535"/>
                  </a:cubicBezTo>
                  <a:lnTo>
                    <a:pt x="2799" y="848898"/>
                  </a:lnTo>
                  <a:close/>
                </a:path>
              </a:pathLst>
            </a:custGeom>
            <a:gradFill>
              <a:gsLst>
                <a:gs pos="0">
                  <a:srgbClr val="FFFFF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190" name="Google Shape;4190;p61"/>
            <p:cNvGrpSpPr/>
            <p:nvPr/>
          </p:nvGrpSpPr>
          <p:grpSpPr>
            <a:xfrm>
              <a:off x="587526" y="5408084"/>
              <a:ext cx="2799193" cy="1164167"/>
              <a:chOff x="-999973" y="4042833"/>
              <a:chExt cx="2799193" cy="1164167"/>
            </a:xfrm>
          </p:grpSpPr>
          <p:sp>
            <p:nvSpPr>
              <p:cNvPr id="4191" name="Google Shape;4191;p61"/>
              <p:cNvSpPr/>
              <p:nvPr/>
            </p:nvSpPr>
            <p:spPr>
              <a:xfrm>
                <a:off x="-977745" y="4042988"/>
                <a:ext cx="2776965" cy="1164012"/>
              </a:xfrm>
              <a:prstGeom prst="rect">
                <a:avLst/>
              </a:prstGeom>
              <a:solidFill>
                <a:srgbClr val="F2F2F2"/>
              </a:solidFill>
              <a:ln w="9525" cap="flat" cmpd="sng">
                <a:solidFill>
                  <a:schemeClr val="dk1"/>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2" name="Google Shape;4192;p61"/>
              <p:cNvSpPr txBox="1"/>
              <p:nvPr/>
            </p:nvSpPr>
            <p:spPr>
              <a:xfrm>
                <a:off x="-999973" y="4360336"/>
                <a:ext cx="164650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ingress port = 1</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Src = 10.3.*.*</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Dst = 10.2.*.*</a:t>
                </a:r>
                <a:endParaRPr/>
              </a:p>
            </p:txBody>
          </p:sp>
          <p:sp>
            <p:nvSpPr>
              <p:cNvPr id="4193" name="Google Shape;4193;p61"/>
              <p:cNvSpPr txBox="1"/>
              <p:nvPr/>
            </p:nvSpPr>
            <p:spPr>
              <a:xfrm>
                <a:off x="676427" y="4576235"/>
                <a:ext cx="11196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forward(4)</a:t>
                </a:r>
                <a:endParaRPr/>
              </a:p>
            </p:txBody>
          </p:sp>
          <p:cxnSp>
            <p:nvCxnSpPr>
              <p:cNvPr id="4194" name="Google Shape;4194;p61"/>
              <p:cNvCxnSpPr/>
              <p:nvPr/>
            </p:nvCxnSpPr>
            <p:spPr>
              <a:xfrm>
                <a:off x="-994833" y="4402666"/>
                <a:ext cx="2794000" cy="0"/>
              </a:xfrm>
              <a:prstGeom prst="straightConnector1">
                <a:avLst/>
              </a:prstGeom>
              <a:noFill/>
              <a:ln w="9525" cap="flat" cmpd="sng">
                <a:solidFill>
                  <a:srgbClr val="000000"/>
                </a:solidFill>
                <a:prstDash val="solid"/>
                <a:round/>
                <a:headEnd type="none" w="med" len="med"/>
                <a:tailEnd type="none" w="med" len="med"/>
              </a:ln>
            </p:spPr>
          </p:cxnSp>
          <p:sp>
            <p:nvSpPr>
              <p:cNvPr id="4195" name="Google Shape;4195;p61"/>
              <p:cNvSpPr txBox="1"/>
              <p:nvPr/>
            </p:nvSpPr>
            <p:spPr>
              <a:xfrm>
                <a:off x="-674004" y="4051301"/>
                <a:ext cx="74341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match</a:t>
                </a:r>
                <a:endParaRPr/>
              </a:p>
            </p:txBody>
          </p:sp>
          <p:sp>
            <p:nvSpPr>
              <p:cNvPr id="4196" name="Google Shape;4196;p61"/>
              <p:cNvSpPr txBox="1"/>
              <p:nvPr/>
            </p:nvSpPr>
            <p:spPr>
              <a:xfrm>
                <a:off x="875396" y="4055535"/>
                <a:ext cx="73219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action</a:t>
                </a:r>
                <a:endParaRPr/>
              </a:p>
            </p:txBody>
          </p:sp>
          <p:cxnSp>
            <p:nvCxnSpPr>
              <p:cNvPr id="4197" name="Google Shape;4197;p61"/>
              <p:cNvCxnSpPr/>
              <p:nvPr/>
            </p:nvCxnSpPr>
            <p:spPr>
              <a:xfrm>
                <a:off x="634998" y="4042833"/>
                <a:ext cx="0" cy="1164167"/>
              </a:xfrm>
              <a:prstGeom prst="straightConnector1">
                <a:avLst/>
              </a:prstGeom>
              <a:noFill/>
              <a:ln w="9525" cap="flat" cmpd="sng">
                <a:solidFill>
                  <a:srgbClr val="000000"/>
                </a:solidFill>
                <a:prstDash val="solid"/>
                <a:round/>
                <a:headEnd type="none" w="med" len="med"/>
                <a:tailEnd type="none" w="med" len="med"/>
              </a:ln>
            </p:spPr>
          </p:cxnSp>
        </p:grpSp>
      </p:grpSp>
      <p:cxnSp>
        <p:nvCxnSpPr>
          <p:cNvPr id="4198" name="Google Shape;4198;p61"/>
          <p:cNvCxnSpPr/>
          <p:nvPr/>
        </p:nvCxnSpPr>
        <p:spPr>
          <a:xfrm>
            <a:off x="4145096" y="2562225"/>
            <a:ext cx="2157412" cy="1846263"/>
          </a:xfrm>
          <a:prstGeom prst="straightConnector1">
            <a:avLst/>
          </a:prstGeom>
          <a:noFill/>
          <a:ln w="9525" cap="flat" cmpd="sng">
            <a:solidFill>
              <a:srgbClr val="000000"/>
            </a:solidFill>
            <a:prstDash val="solid"/>
            <a:round/>
            <a:headEnd type="none" w="med" len="med"/>
            <a:tailEnd type="none" w="med" len="med"/>
          </a:ln>
        </p:spPr>
      </p:cxnSp>
      <p:cxnSp>
        <p:nvCxnSpPr>
          <p:cNvPr id="4199" name="Google Shape;4199;p61"/>
          <p:cNvCxnSpPr/>
          <p:nvPr/>
        </p:nvCxnSpPr>
        <p:spPr>
          <a:xfrm>
            <a:off x="4424496" y="4497388"/>
            <a:ext cx="2046287" cy="0"/>
          </a:xfrm>
          <a:prstGeom prst="straightConnector1">
            <a:avLst/>
          </a:prstGeom>
          <a:noFill/>
          <a:ln w="9525" cap="flat" cmpd="sng">
            <a:solidFill>
              <a:srgbClr val="000000"/>
            </a:solidFill>
            <a:prstDash val="solid"/>
            <a:round/>
            <a:headEnd type="none" w="med" len="med"/>
            <a:tailEnd type="none" w="med" len="med"/>
          </a:ln>
        </p:spPr>
      </p:cxnSp>
      <p:cxnSp>
        <p:nvCxnSpPr>
          <p:cNvPr id="4200" name="Google Shape;4200;p61"/>
          <p:cNvCxnSpPr/>
          <p:nvPr/>
        </p:nvCxnSpPr>
        <p:spPr>
          <a:xfrm>
            <a:off x="4226058" y="2690813"/>
            <a:ext cx="0" cy="1574800"/>
          </a:xfrm>
          <a:prstGeom prst="straightConnector1">
            <a:avLst/>
          </a:prstGeom>
          <a:noFill/>
          <a:ln w="9525" cap="flat" cmpd="sng">
            <a:solidFill>
              <a:srgbClr val="000000"/>
            </a:solidFill>
            <a:prstDash val="solid"/>
            <a:round/>
            <a:headEnd type="none" w="med" len="med"/>
            <a:tailEnd type="none" w="med" len="med"/>
          </a:ln>
        </p:spPr>
      </p:cxnSp>
      <p:cxnSp>
        <p:nvCxnSpPr>
          <p:cNvPr id="4201" name="Google Shape;4201;p61"/>
          <p:cNvCxnSpPr/>
          <p:nvPr/>
        </p:nvCxnSpPr>
        <p:spPr>
          <a:xfrm flipH="1">
            <a:off x="4346708" y="3154363"/>
            <a:ext cx="1477963" cy="1311275"/>
          </a:xfrm>
          <a:prstGeom prst="straightConnector1">
            <a:avLst/>
          </a:prstGeom>
          <a:noFill/>
          <a:ln w="12700" cap="flat" cmpd="sng">
            <a:solidFill>
              <a:srgbClr val="CC0000">
                <a:alpha val="49803"/>
              </a:srgbClr>
            </a:solidFill>
            <a:prstDash val="dash"/>
            <a:round/>
            <a:headEnd type="none" w="med" len="med"/>
            <a:tailEnd type="none" w="med" len="med"/>
          </a:ln>
        </p:spPr>
      </p:cxnSp>
      <p:cxnSp>
        <p:nvCxnSpPr>
          <p:cNvPr id="4202" name="Google Shape;4202;p61"/>
          <p:cNvCxnSpPr/>
          <p:nvPr/>
        </p:nvCxnSpPr>
        <p:spPr>
          <a:xfrm rot="10800000">
            <a:off x="4294321" y="4567238"/>
            <a:ext cx="6350" cy="657225"/>
          </a:xfrm>
          <a:prstGeom prst="straightConnector1">
            <a:avLst/>
          </a:prstGeom>
          <a:noFill/>
          <a:ln w="25400" cap="flat" cmpd="sng">
            <a:solidFill>
              <a:srgbClr val="000000"/>
            </a:solidFill>
            <a:prstDash val="solid"/>
            <a:round/>
            <a:headEnd type="none" w="sm" len="sm"/>
            <a:tailEnd type="none" w="sm" len="sm"/>
          </a:ln>
        </p:spPr>
      </p:cxnSp>
      <p:cxnSp>
        <p:nvCxnSpPr>
          <p:cNvPr id="4203" name="Google Shape;4203;p61"/>
          <p:cNvCxnSpPr/>
          <p:nvPr/>
        </p:nvCxnSpPr>
        <p:spPr>
          <a:xfrm>
            <a:off x="3338646" y="4524375"/>
            <a:ext cx="531812" cy="0"/>
          </a:xfrm>
          <a:prstGeom prst="straightConnector1">
            <a:avLst/>
          </a:prstGeom>
          <a:noFill/>
          <a:ln w="25400" cap="flat" cmpd="sng">
            <a:solidFill>
              <a:srgbClr val="000000"/>
            </a:solidFill>
            <a:prstDash val="solid"/>
            <a:round/>
            <a:headEnd type="none" w="sm" len="sm"/>
            <a:tailEnd type="none" w="sm" len="sm"/>
          </a:ln>
        </p:spPr>
      </p:cxnSp>
      <p:grpSp>
        <p:nvGrpSpPr>
          <p:cNvPr id="4204" name="Google Shape;4204;p61"/>
          <p:cNvGrpSpPr/>
          <p:nvPr/>
        </p:nvGrpSpPr>
        <p:grpSpPr>
          <a:xfrm>
            <a:off x="2740158" y="4043363"/>
            <a:ext cx="757238" cy="628650"/>
            <a:chOff x="-44" y="1473"/>
            <a:chExt cx="981" cy="1105"/>
          </a:xfrm>
        </p:grpSpPr>
        <p:pic>
          <p:nvPicPr>
            <p:cNvPr id="4205" name="Google Shape;4205;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06" name="Google Shape;4206;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207" name="Google Shape;4207;p61"/>
          <p:cNvGrpSpPr/>
          <p:nvPr/>
        </p:nvGrpSpPr>
        <p:grpSpPr>
          <a:xfrm>
            <a:off x="3803783" y="4892675"/>
            <a:ext cx="757238" cy="628650"/>
            <a:chOff x="188" y="1473"/>
            <a:chExt cx="981" cy="1105"/>
          </a:xfrm>
        </p:grpSpPr>
        <p:pic>
          <p:nvPicPr>
            <p:cNvPr id="4208" name="Google Shape;4208;p61" descr="desktop_computer_stylized_medium"/>
            <p:cNvPicPr preferRelativeResize="0"/>
            <p:nvPr/>
          </p:nvPicPr>
          <p:blipFill rotWithShape="1">
            <a:blip r:embed="rId3">
              <a:alphaModFix/>
            </a:blip>
            <a:srcRect/>
            <a:stretch/>
          </p:blipFill>
          <p:spPr>
            <a:xfrm flipH="1">
              <a:off x="188" y="1473"/>
              <a:ext cx="981" cy="1105"/>
            </a:xfrm>
            <a:prstGeom prst="rect">
              <a:avLst/>
            </a:prstGeom>
            <a:noFill/>
            <a:ln>
              <a:noFill/>
            </a:ln>
          </p:spPr>
        </p:pic>
        <p:sp>
          <p:nvSpPr>
            <p:cNvPr id="4209" name="Google Shape;4209;p61"/>
            <p:cNvSpPr/>
            <p:nvPr/>
          </p:nvSpPr>
          <p:spPr>
            <a:xfrm flipH="1">
              <a:off x="598" y="1587"/>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210" name="Google Shape;4210;p61"/>
          <p:cNvSpPr txBox="1"/>
          <p:nvPr/>
        </p:nvSpPr>
        <p:spPr>
          <a:xfrm>
            <a:off x="2145917" y="4216884"/>
            <a:ext cx="833437" cy="738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10.1.0.1</a:t>
            </a:r>
            <a:endParaRPr/>
          </a:p>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1" name="Google Shape;4211;p61"/>
          <p:cNvSpPr txBox="1"/>
          <p:nvPr/>
        </p:nvSpPr>
        <p:spPr>
          <a:xfrm>
            <a:off x="3903312" y="5453407"/>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h2</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10.1.0.2</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4212" name="Google Shape;4212;p61"/>
          <p:cNvCxnSpPr/>
          <p:nvPr/>
        </p:nvCxnSpPr>
        <p:spPr>
          <a:xfrm rot="10800000" flipH="1">
            <a:off x="5992946" y="4568825"/>
            <a:ext cx="306387" cy="490538"/>
          </a:xfrm>
          <a:prstGeom prst="straightConnector1">
            <a:avLst/>
          </a:prstGeom>
          <a:noFill/>
          <a:ln w="25400" cap="flat" cmpd="sng">
            <a:solidFill>
              <a:srgbClr val="000000"/>
            </a:solidFill>
            <a:prstDash val="solid"/>
            <a:round/>
            <a:headEnd type="none" w="sm" len="sm"/>
            <a:tailEnd type="none" w="sm" len="sm"/>
          </a:ln>
        </p:spPr>
      </p:cxnSp>
      <p:cxnSp>
        <p:nvCxnSpPr>
          <p:cNvPr id="4213" name="Google Shape;4213;p61"/>
          <p:cNvCxnSpPr/>
          <p:nvPr/>
        </p:nvCxnSpPr>
        <p:spPr>
          <a:xfrm>
            <a:off x="6747008" y="4448175"/>
            <a:ext cx="531813" cy="0"/>
          </a:xfrm>
          <a:prstGeom prst="straightConnector1">
            <a:avLst/>
          </a:prstGeom>
          <a:noFill/>
          <a:ln w="25400" cap="flat" cmpd="sng">
            <a:solidFill>
              <a:srgbClr val="000000"/>
            </a:solidFill>
            <a:prstDash val="solid"/>
            <a:round/>
            <a:headEnd type="none" w="sm" len="sm"/>
            <a:tailEnd type="none" w="sm" len="sm"/>
          </a:ln>
        </p:spPr>
      </p:cxnSp>
      <p:grpSp>
        <p:nvGrpSpPr>
          <p:cNvPr id="4214" name="Google Shape;4214;p61"/>
          <p:cNvGrpSpPr/>
          <p:nvPr/>
        </p:nvGrpSpPr>
        <p:grpSpPr>
          <a:xfrm>
            <a:off x="6953383" y="4221163"/>
            <a:ext cx="757238" cy="628650"/>
            <a:chOff x="-44" y="1473"/>
            <a:chExt cx="981" cy="1105"/>
          </a:xfrm>
        </p:grpSpPr>
        <p:pic>
          <p:nvPicPr>
            <p:cNvPr id="4215" name="Google Shape;4215;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16" name="Google Shape;4216;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217" name="Google Shape;4217;p61"/>
          <p:cNvGrpSpPr/>
          <p:nvPr/>
        </p:nvGrpSpPr>
        <p:grpSpPr>
          <a:xfrm>
            <a:off x="5475421" y="4835525"/>
            <a:ext cx="757237" cy="628650"/>
            <a:chOff x="-44" y="1473"/>
            <a:chExt cx="981" cy="1105"/>
          </a:xfrm>
        </p:grpSpPr>
        <p:pic>
          <p:nvPicPr>
            <p:cNvPr id="4218" name="Google Shape;4218;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19" name="Google Shape;4219;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220" name="Google Shape;4220;p61"/>
          <p:cNvSpPr txBox="1"/>
          <p:nvPr/>
        </p:nvSpPr>
        <p:spPr>
          <a:xfrm>
            <a:off x="7645947" y="4249738"/>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h4</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10.2.0.4</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21" name="Google Shape;4221;p61"/>
          <p:cNvSpPr txBox="1"/>
          <p:nvPr/>
        </p:nvSpPr>
        <p:spPr>
          <a:xfrm>
            <a:off x="5524907" y="5349807"/>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h3</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10.2.0.3</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4222" name="Google Shape;4222;p61"/>
          <p:cNvCxnSpPr/>
          <p:nvPr/>
        </p:nvCxnSpPr>
        <p:spPr>
          <a:xfrm>
            <a:off x="3349758" y="2681288"/>
            <a:ext cx="706438" cy="0"/>
          </a:xfrm>
          <a:prstGeom prst="straightConnector1">
            <a:avLst/>
          </a:prstGeom>
          <a:noFill/>
          <a:ln w="25400" cap="flat" cmpd="sng">
            <a:solidFill>
              <a:srgbClr val="000000"/>
            </a:solidFill>
            <a:prstDash val="solid"/>
            <a:round/>
            <a:headEnd type="none" w="sm" len="sm"/>
            <a:tailEnd type="none" w="sm" len="sm"/>
          </a:ln>
        </p:spPr>
      </p:cxnSp>
      <p:cxnSp>
        <p:nvCxnSpPr>
          <p:cNvPr id="4223" name="Google Shape;4223;p61"/>
          <p:cNvCxnSpPr/>
          <p:nvPr/>
        </p:nvCxnSpPr>
        <p:spPr>
          <a:xfrm rot="10800000">
            <a:off x="4327658" y="2014538"/>
            <a:ext cx="0" cy="474662"/>
          </a:xfrm>
          <a:prstGeom prst="straightConnector1">
            <a:avLst/>
          </a:prstGeom>
          <a:noFill/>
          <a:ln w="25400" cap="flat" cmpd="sng">
            <a:solidFill>
              <a:srgbClr val="000000"/>
            </a:solidFill>
            <a:prstDash val="solid"/>
            <a:round/>
            <a:headEnd type="none" w="sm" len="sm"/>
            <a:tailEnd type="none" w="sm" len="sm"/>
          </a:ln>
        </p:spPr>
      </p:cxnSp>
      <p:grpSp>
        <p:nvGrpSpPr>
          <p:cNvPr id="4224" name="Google Shape;4224;p61"/>
          <p:cNvGrpSpPr/>
          <p:nvPr/>
        </p:nvGrpSpPr>
        <p:grpSpPr>
          <a:xfrm>
            <a:off x="3846646" y="1622425"/>
            <a:ext cx="757237" cy="628650"/>
            <a:chOff x="-44" y="1473"/>
            <a:chExt cx="981" cy="1105"/>
          </a:xfrm>
        </p:grpSpPr>
        <p:pic>
          <p:nvPicPr>
            <p:cNvPr id="4225" name="Google Shape;4225;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26" name="Google Shape;4226;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227" name="Google Shape;4227;p61"/>
          <p:cNvGrpSpPr/>
          <p:nvPr/>
        </p:nvGrpSpPr>
        <p:grpSpPr>
          <a:xfrm>
            <a:off x="2792546" y="2561879"/>
            <a:ext cx="757237" cy="628650"/>
            <a:chOff x="-44" y="1473"/>
            <a:chExt cx="981" cy="1105"/>
          </a:xfrm>
        </p:grpSpPr>
        <p:pic>
          <p:nvPicPr>
            <p:cNvPr id="4228" name="Google Shape;4228;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29" name="Google Shape;4229;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230" name="Google Shape;4230;p61"/>
          <p:cNvSpPr txBox="1"/>
          <p:nvPr/>
        </p:nvSpPr>
        <p:spPr>
          <a:xfrm>
            <a:off x="2881446" y="3065116"/>
            <a:ext cx="833437"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h5</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10.3.0.5</a:t>
            </a:r>
            <a:endParaRPr/>
          </a:p>
        </p:txBody>
      </p:sp>
      <p:sp>
        <p:nvSpPr>
          <p:cNvPr id="4231" name="Google Shape;4231;p61"/>
          <p:cNvSpPr txBox="1"/>
          <p:nvPr/>
        </p:nvSpPr>
        <p:spPr>
          <a:xfrm>
            <a:off x="4289558" y="3949700"/>
            <a:ext cx="428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s1</a:t>
            </a:r>
            <a:endParaRPr/>
          </a:p>
        </p:txBody>
      </p:sp>
      <p:sp>
        <p:nvSpPr>
          <p:cNvPr id="4232" name="Google Shape;4232;p61"/>
          <p:cNvSpPr txBox="1"/>
          <p:nvPr/>
        </p:nvSpPr>
        <p:spPr>
          <a:xfrm>
            <a:off x="6450146" y="3976688"/>
            <a:ext cx="428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s2</a:t>
            </a:r>
            <a:endParaRPr/>
          </a:p>
        </p:txBody>
      </p:sp>
      <p:sp>
        <p:nvSpPr>
          <p:cNvPr id="4233" name="Google Shape;4233;p61"/>
          <p:cNvSpPr txBox="1"/>
          <p:nvPr/>
        </p:nvSpPr>
        <p:spPr>
          <a:xfrm>
            <a:off x="4507046" y="2168525"/>
            <a:ext cx="428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s3</a:t>
            </a:r>
            <a:endParaRPr/>
          </a:p>
        </p:txBody>
      </p:sp>
      <p:cxnSp>
        <p:nvCxnSpPr>
          <p:cNvPr id="4234" name="Google Shape;4234;p61"/>
          <p:cNvCxnSpPr/>
          <p:nvPr/>
        </p:nvCxnSpPr>
        <p:spPr>
          <a:xfrm>
            <a:off x="4346708" y="2871788"/>
            <a:ext cx="1392238" cy="219075"/>
          </a:xfrm>
          <a:prstGeom prst="straightConnector1">
            <a:avLst/>
          </a:prstGeom>
          <a:noFill/>
          <a:ln w="12700" cap="flat" cmpd="sng">
            <a:solidFill>
              <a:srgbClr val="CC0000">
                <a:alpha val="49803"/>
              </a:srgbClr>
            </a:solidFill>
            <a:prstDash val="dash"/>
            <a:round/>
            <a:headEnd type="none" w="med" len="med"/>
            <a:tailEnd type="none" w="med" len="med"/>
          </a:ln>
        </p:spPr>
      </p:cxnSp>
      <p:cxnSp>
        <p:nvCxnSpPr>
          <p:cNvPr id="4235" name="Google Shape;4235;p61"/>
          <p:cNvCxnSpPr/>
          <p:nvPr/>
        </p:nvCxnSpPr>
        <p:spPr>
          <a:xfrm>
            <a:off x="5824671" y="3154363"/>
            <a:ext cx="533400" cy="976312"/>
          </a:xfrm>
          <a:prstGeom prst="straightConnector1">
            <a:avLst/>
          </a:prstGeom>
          <a:noFill/>
          <a:ln w="12700" cap="flat" cmpd="sng">
            <a:solidFill>
              <a:srgbClr val="CC0000">
                <a:alpha val="49803"/>
              </a:srgbClr>
            </a:solidFill>
            <a:prstDash val="dash"/>
            <a:round/>
            <a:headEnd type="none" w="med" len="med"/>
            <a:tailEnd type="none" w="med" len="med"/>
          </a:ln>
        </p:spPr>
      </p:cxnSp>
      <p:sp>
        <p:nvSpPr>
          <p:cNvPr id="4236" name="Google Shape;4236;p61"/>
          <p:cNvSpPr txBox="1"/>
          <p:nvPr/>
        </p:nvSpPr>
        <p:spPr>
          <a:xfrm>
            <a:off x="4118108" y="2173288"/>
            <a:ext cx="271463"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237" name="Google Shape;4237;p61"/>
          <p:cNvSpPr txBox="1"/>
          <p:nvPr/>
        </p:nvSpPr>
        <p:spPr>
          <a:xfrm>
            <a:off x="3649796" y="2419350"/>
            <a:ext cx="27305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238" name="Google Shape;4238;p61"/>
          <p:cNvSpPr txBox="1"/>
          <p:nvPr/>
        </p:nvSpPr>
        <p:spPr>
          <a:xfrm>
            <a:off x="4018096" y="2790894"/>
            <a:ext cx="269875"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239" name="Google Shape;4239;p61"/>
          <p:cNvSpPr txBox="1"/>
          <p:nvPr/>
        </p:nvSpPr>
        <p:spPr>
          <a:xfrm>
            <a:off x="4495933" y="2687638"/>
            <a:ext cx="274638"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240" name="Google Shape;4240;p61"/>
          <p:cNvSpPr txBox="1"/>
          <p:nvPr/>
        </p:nvSpPr>
        <p:spPr>
          <a:xfrm>
            <a:off x="4021271" y="4006850"/>
            <a:ext cx="26987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241" name="Google Shape;4241;p61"/>
          <p:cNvSpPr txBox="1"/>
          <p:nvPr/>
        </p:nvSpPr>
        <p:spPr>
          <a:xfrm>
            <a:off x="3664083" y="4276725"/>
            <a:ext cx="2746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242" name="Google Shape;4242;p61"/>
          <p:cNvSpPr txBox="1"/>
          <p:nvPr/>
        </p:nvSpPr>
        <p:spPr>
          <a:xfrm>
            <a:off x="4046671" y="4624388"/>
            <a:ext cx="26987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243" name="Google Shape;4243;p61"/>
          <p:cNvSpPr txBox="1"/>
          <p:nvPr/>
        </p:nvSpPr>
        <p:spPr>
          <a:xfrm>
            <a:off x="4554671" y="4437063"/>
            <a:ext cx="27305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244" name="Google Shape;4244;p61"/>
          <p:cNvSpPr txBox="1"/>
          <p:nvPr/>
        </p:nvSpPr>
        <p:spPr>
          <a:xfrm>
            <a:off x="5811971" y="4089400"/>
            <a:ext cx="26987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245" name="Google Shape;4245;p61"/>
          <p:cNvSpPr txBox="1"/>
          <p:nvPr/>
        </p:nvSpPr>
        <p:spPr>
          <a:xfrm>
            <a:off x="5783396" y="4437063"/>
            <a:ext cx="27463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246" name="Google Shape;4246;p61"/>
          <p:cNvSpPr txBox="1"/>
          <p:nvPr/>
        </p:nvSpPr>
        <p:spPr>
          <a:xfrm>
            <a:off x="6150108" y="4641850"/>
            <a:ext cx="26987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247" name="Google Shape;4247;p61"/>
          <p:cNvSpPr txBox="1"/>
          <p:nvPr/>
        </p:nvSpPr>
        <p:spPr>
          <a:xfrm>
            <a:off x="6708908" y="4394200"/>
            <a:ext cx="2746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248" name="Google Shape;4248;p61"/>
          <p:cNvSpPr txBox="1"/>
          <p:nvPr/>
        </p:nvSpPr>
        <p:spPr>
          <a:xfrm>
            <a:off x="4469291" y="1666393"/>
            <a:ext cx="835025"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h6</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10.3.0.6</a:t>
            </a:r>
            <a:endParaRPr/>
          </a:p>
        </p:txBody>
      </p:sp>
      <p:grpSp>
        <p:nvGrpSpPr>
          <p:cNvPr id="4249" name="Google Shape;4249;p61"/>
          <p:cNvGrpSpPr/>
          <p:nvPr/>
        </p:nvGrpSpPr>
        <p:grpSpPr>
          <a:xfrm>
            <a:off x="5400808" y="1862138"/>
            <a:ext cx="1270000" cy="1482725"/>
            <a:chOff x="5418667" y="1587500"/>
            <a:chExt cx="1270000" cy="1481667"/>
          </a:xfrm>
        </p:grpSpPr>
        <p:grpSp>
          <p:nvGrpSpPr>
            <p:cNvPr id="4250" name="Google Shape;4250;p61"/>
            <p:cNvGrpSpPr/>
            <p:nvPr/>
          </p:nvGrpSpPr>
          <p:grpSpPr>
            <a:xfrm>
              <a:off x="5440087" y="1742411"/>
              <a:ext cx="1047344" cy="1163369"/>
              <a:chOff x="5440087" y="1742411"/>
              <a:chExt cx="1047344" cy="1163369"/>
            </a:xfrm>
          </p:grpSpPr>
          <p:grpSp>
            <p:nvGrpSpPr>
              <p:cNvPr id="4251" name="Google Shape;4251;p61"/>
              <p:cNvGrpSpPr/>
              <p:nvPr/>
            </p:nvGrpSpPr>
            <p:grpSpPr>
              <a:xfrm>
                <a:off x="5838397" y="2273382"/>
                <a:ext cx="350328" cy="632398"/>
                <a:chOff x="4140" y="429"/>
                <a:chExt cx="1425" cy="2396"/>
              </a:xfrm>
            </p:grpSpPr>
            <p:sp>
              <p:nvSpPr>
                <p:cNvPr id="4252" name="Google Shape;4252;p6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53" name="Google Shape;4253;p61"/>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54" name="Google Shape;4254;p6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55" name="Google Shape;4255;p6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56" name="Google Shape;4256;p61"/>
                <p:cNvSpPr/>
                <p:nvPr/>
              </p:nvSpPr>
              <p:spPr>
                <a:xfrm>
                  <a:off x="4210" y="690"/>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257" name="Google Shape;4257;p61"/>
                <p:cNvGrpSpPr/>
                <p:nvPr/>
              </p:nvGrpSpPr>
              <p:grpSpPr>
                <a:xfrm>
                  <a:off x="4748" y="666"/>
                  <a:ext cx="578" cy="150"/>
                  <a:chOff x="613" y="2566"/>
                  <a:chExt cx="721" cy="144"/>
                </a:xfrm>
              </p:grpSpPr>
              <p:sp>
                <p:nvSpPr>
                  <p:cNvPr id="4258" name="Google Shape;4258;p61"/>
                  <p:cNvSpPr/>
                  <p:nvPr/>
                </p:nvSpPr>
                <p:spPr>
                  <a:xfrm>
                    <a:off x="613" y="2566"/>
                    <a:ext cx="721" cy="14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59" name="Google Shape;4259;p61"/>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60" name="Google Shape;4260;p61"/>
                <p:cNvSpPr/>
                <p:nvPr/>
              </p:nvSpPr>
              <p:spPr>
                <a:xfrm>
                  <a:off x="4220" y="1022"/>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261" name="Google Shape;4261;p61"/>
                <p:cNvGrpSpPr/>
                <p:nvPr/>
              </p:nvGrpSpPr>
              <p:grpSpPr>
                <a:xfrm>
                  <a:off x="4748" y="990"/>
                  <a:ext cx="578" cy="134"/>
                  <a:chOff x="615" y="2564"/>
                  <a:chExt cx="721" cy="139"/>
                </a:xfrm>
              </p:grpSpPr>
              <p:sp>
                <p:nvSpPr>
                  <p:cNvPr id="4262" name="Google Shape;4262;p61"/>
                  <p:cNvSpPr/>
                  <p:nvPr/>
                </p:nvSpPr>
                <p:spPr>
                  <a:xfrm>
                    <a:off x="615" y="2564"/>
                    <a:ext cx="721" cy="139"/>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63" name="Google Shape;4263;p61"/>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64" name="Google Shape;4264;p61"/>
                <p:cNvSpPr/>
                <p:nvPr/>
              </p:nvSpPr>
              <p:spPr>
                <a:xfrm>
                  <a:off x="4220" y="1354"/>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65" name="Google Shape;4265;p61"/>
                <p:cNvSpPr/>
                <p:nvPr/>
              </p:nvSpPr>
              <p:spPr>
                <a:xfrm>
                  <a:off x="4230" y="1655"/>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266" name="Google Shape;4266;p61"/>
                <p:cNvGrpSpPr/>
                <p:nvPr/>
              </p:nvGrpSpPr>
              <p:grpSpPr>
                <a:xfrm>
                  <a:off x="4738" y="1647"/>
                  <a:ext cx="578" cy="135"/>
                  <a:chOff x="618" y="2586"/>
                  <a:chExt cx="720" cy="124"/>
                </a:xfrm>
              </p:grpSpPr>
              <p:sp>
                <p:nvSpPr>
                  <p:cNvPr id="4267" name="Google Shape;4267;p61"/>
                  <p:cNvSpPr/>
                  <p:nvPr/>
                </p:nvSpPr>
                <p:spPr>
                  <a:xfrm>
                    <a:off x="618" y="2586"/>
                    <a:ext cx="720" cy="12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68" name="Google Shape;4268;p61"/>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69" name="Google Shape;4269;p6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270" name="Google Shape;4270;p61"/>
                <p:cNvGrpSpPr/>
                <p:nvPr/>
              </p:nvGrpSpPr>
              <p:grpSpPr>
                <a:xfrm>
                  <a:off x="4738" y="1330"/>
                  <a:ext cx="588" cy="134"/>
                  <a:chOff x="613" y="2571"/>
                  <a:chExt cx="732" cy="134"/>
                </a:xfrm>
              </p:grpSpPr>
              <p:sp>
                <p:nvSpPr>
                  <p:cNvPr id="4271" name="Google Shape;4271;p61"/>
                  <p:cNvSpPr/>
                  <p:nvPr/>
                </p:nvSpPr>
                <p:spPr>
                  <a:xfrm>
                    <a:off x="613" y="2571"/>
                    <a:ext cx="732" cy="13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72" name="Google Shape;4272;p61"/>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73" name="Google Shape;4273;p61"/>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74" name="Google Shape;4274;p6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75" name="Google Shape;4275;p6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76" name="Google Shape;4276;p61"/>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77" name="Google Shape;4277;p6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78" name="Google Shape;4278;p61"/>
                <p:cNvSpPr/>
                <p:nvPr/>
              </p:nvSpPr>
              <p:spPr>
                <a:xfrm>
                  <a:off x="4140" y="2675"/>
                  <a:ext cx="1196" cy="150"/>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79" name="Google Shape;4279;p61"/>
                <p:cNvSpPr/>
                <p:nvPr/>
              </p:nvSpPr>
              <p:spPr>
                <a:xfrm>
                  <a:off x="4210" y="2714"/>
                  <a:ext cx="1066" cy="79"/>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80" name="Google Shape;4280;p61"/>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81" name="Google Shape;4281;p61"/>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p:txBody>
            </p:sp>
            <p:sp>
              <p:nvSpPr>
                <p:cNvPr id="4282" name="Google Shape;4282;p61"/>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83" name="Google Shape;4283;p61"/>
                <p:cNvSpPr/>
                <p:nvPr/>
              </p:nvSpPr>
              <p:spPr>
                <a:xfrm>
                  <a:off x="5067" y="1837"/>
                  <a:ext cx="80" cy="759"/>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4284" name="Google Shape;4284;p61"/>
              <p:cNvPicPr preferRelativeResize="0"/>
              <p:nvPr/>
            </p:nvPicPr>
            <p:blipFill rotWithShape="1">
              <a:blip r:embed="rId4">
                <a:alphaModFix/>
              </a:blip>
              <a:srcRect/>
              <a:stretch/>
            </p:blipFill>
            <p:spPr>
              <a:xfrm>
                <a:off x="5440087" y="1742411"/>
                <a:ext cx="1039824" cy="309703"/>
              </a:xfrm>
              <a:prstGeom prst="rect">
                <a:avLst/>
              </a:prstGeom>
              <a:noFill/>
              <a:ln>
                <a:noFill/>
              </a:ln>
            </p:spPr>
          </p:pic>
          <p:sp>
            <p:nvSpPr>
              <p:cNvPr id="4285" name="Google Shape;4285;p61"/>
              <p:cNvSpPr txBox="1"/>
              <p:nvPr/>
            </p:nvSpPr>
            <p:spPr>
              <a:xfrm>
                <a:off x="5558972" y="1947149"/>
                <a:ext cx="928459" cy="5847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controller</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86" name="Google Shape;4286;p61"/>
            <p:cNvSpPr/>
            <p:nvPr/>
          </p:nvSpPr>
          <p:spPr>
            <a:xfrm>
              <a:off x="5418667" y="1587500"/>
              <a:ext cx="1270000" cy="1481667"/>
            </a:xfrm>
            <a:prstGeom prst="rect">
              <a:avLst/>
            </a:prstGeom>
            <a:solidFill>
              <a:srgbClr val="FFFFFF">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4287" name="Google Shape;4287;p61"/>
          <p:cNvGrpSpPr/>
          <p:nvPr/>
        </p:nvGrpSpPr>
        <p:grpSpPr>
          <a:xfrm>
            <a:off x="3869633" y="4253948"/>
            <a:ext cx="728870" cy="410817"/>
            <a:chOff x="7493876" y="2774731"/>
            <a:chExt cx="1481958" cy="894622"/>
          </a:xfrm>
        </p:grpSpPr>
        <p:sp>
          <p:nvSpPr>
            <p:cNvPr id="4288" name="Google Shape;4288;p6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289" name="Google Shape;4289;p6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290" name="Google Shape;4290;p61"/>
            <p:cNvGrpSpPr/>
            <p:nvPr/>
          </p:nvGrpSpPr>
          <p:grpSpPr>
            <a:xfrm>
              <a:off x="7713663" y="2848339"/>
              <a:ext cx="1042107" cy="425543"/>
              <a:chOff x="7786941" y="2884917"/>
              <a:chExt cx="897649" cy="353919"/>
            </a:xfrm>
          </p:grpSpPr>
          <p:sp>
            <p:nvSpPr>
              <p:cNvPr id="4291" name="Google Shape;4291;p6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2" name="Google Shape;4292;p6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3" name="Google Shape;4293;p6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4" name="Google Shape;4294;p6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295" name="Google Shape;4295;p61"/>
          <p:cNvGrpSpPr/>
          <p:nvPr/>
        </p:nvGrpSpPr>
        <p:grpSpPr>
          <a:xfrm>
            <a:off x="6009859" y="4287078"/>
            <a:ext cx="728870" cy="410817"/>
            <a:chOff x="7493876" y="2774731"/>
            <a:chExt cx="1481958" cy="894622"/>
          </a:xfrm>
        </p:grpSpPr>
        <p:sp>
          <p:nvSpPr>
            <p:cNvPr id="4296" name="Google Shape;4296;p6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297" name="Google Shape;4297;p6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298" name="Google Shape;4298;p61"/>
            <p:cNvGrpSpPr/>
            <p:nvPr/>
          </p:nvGrpSpPr>
          <p:grpSpPr>
            <a:xfrm>
              <a:off x="7713663" y="2848339"/>
              <a:ext cx="1042107" cy="425543"/>
              <a:chOff x="7786941" y="2884917"/>
              <a:chExt cx="897649" cy="353919"/>
            </a:xfrm>
          </p:grpSpPr>
          <p:sp>
            <p:nvSpPr>
              <p:cNvPr id="4299" name="Google Shape;4299;p6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0" name="Google Shape;4300;p6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1" name="Google Shape;4301;p6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2" name="Google Shape;4302;p6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303" name="Google Shape;4303;p61"/>
          <p:cNvGrpSpPr/>
          <p:nvPr/>
        </p:nvGrpSpPr>
        <p:grpSpPr>
          <a:xfrm>
            <a:off x="3882885" y="2411896"/>
            <a:ext cx="728870" cy="410817"/>
            <a:chOff x="7493876" y="2774731"/>
            <a:chExt cx="1481958" cy="894622"/>
          </a:xfrm>
        </p:grpSpPr>
        <p:sp>
          <p:nvSpPr>
            <p:cNvPr id="4304" name="Google Shape;4304;p6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305" name="Google Shape;4305;p6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306" name="Google Shape;4306;p61"/>
            <p:cNvGrpSpPr/>
            <p:nvPr/>
          </p:nvGrpSpPr>
          <p:grpSpPr>
            <a:xfrm>
              <a:off x="7713663" y="2848339"/>
              <a:ext cx="1042107" cy="425543"/>
              <a:chOff x="7786941" y="2884917"/>
              <a:chExt cx="897649" cy="353919"/>
            </a:xfrm>
          </p:grpSpPr>
          <p:sp>
            <p:nvSpPr>
              <p:cNvPr id="4307" name="Google Shape;4307;p6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8" name="Google Shape;4308;p6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9" name="Google Shape;4309;p6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10" name="Google Shape;4310;p6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4311" name="Google Shape;4311;p61"/>
          <p:cNvSpPr txBox="1"/>
          <p:nvPr/>
        </p:nvSpPr>
        <p:spPr>
          <a:xfrm>
            <a:off x="7200353" y="1519586"/>
            <a:ext cx="4619940" cy="2111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Orchestrated tables can create </a:t>
            </a:r>
            <a:r>
              <a:rPr lang="en-US" sz="2800" b="0" i="1" u="none" strike="noStrike" cap="none">
                <a:solidFill>
                  <a:srgbClr val="CC0000"/>
                </a:solidFill>
                <a:latin typeface="Calibri"/>
                <a:ea typeface="Calibri"/>
                <a:cs typeface="Calibri"/>
                <a:sym typeface="Calibri"/>
              </a:rPr>
              <a:t>network-wide</a:t>
            </a:r>
            <a:r>
              <a:rPr lang="en-US" sz="2800" b="0" i="0" u="none" strike="noStrike" cap="none">
                <a:solidFill>
                  <a:srgbClr val="CC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behavior, e.g.,:</a:t>
            </a:r>
            <a:endParaRPr/>
          </a:p>
          <a:p>
            <a:pPr marL="342900" marR="0" lvl="0" indent="-225425" algn="l" rtl="0">
              <a:lnSpc>
                <a:spcPct val="90000"/>
              </a:lnSpc>
              <a:spcBef>
                <a:spcPts val="600"/>
              </a:spcBef>
              <a:spcAft>
                <a:spcPts val="0"/>
              </a:spcAft>
              <a:buClr>
                <a:srgbClr val="0000A8"/>
              </a:buClr>
              <a:buSzPts val="2600"/>
              <a:buFont typeface="Noto Sans Symbols"/>
              <a:buChar char="▪"/>
            </a:pPr>
            <a:r>
              <a:rPr lang="en-US" sz="2600" b="0" i="0" u="none" strike="noStrike" cap="none">
                <a:solidFill>
                  <a:srgbClr val="000000"/>
                </a:solidFill>
                <a:latin typeface="Calibri"/>
                <a:ea typeface="Calibri"/>
                <a:cs typeface="Calibri"/>
                <a:sym typeface="Calibri"/>
              </a:rPr>
              <a:t>datagrams from hosts h5 and h6 should be sent to h3 or h4, via s1 and from there to s2</a:t>
            </a:r>
            <a:endParaRPr/>
          </a:p>
        </p:txBody>
      </p:sp>
      <p:sp>
        <p:nvSpPr>
          <p:cNvPr id="4312" name="Google Shape;4312;p6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6"/>
                                        </p:tgtEl>
                                        <p:attrNameLst>
                                          <p:attrName>style.visibility</p:attrName>
                                        </p:attrNameLst>
                                      </p:cBhvr>
                                      <p:to>
                                        <p:strVal val="visible"/>
                                      </p:to>
                                    </p:set>
                                    <p:animEffect transition="in" filter="fade">
                                      <p:cBhvr>
                                        <p:cTn id="7" dur="500"/>
                                        <p:tgtEl>
                                          <p:spTgt spid="41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88"/>
                                        </p:tgtEl>
                                        <p:attrNameLst>
                                          <p:attrName>style.visibility</p:attrName>
                                        </p:attrNameLst>
                                      </p:cBhvr>
                                      <p:to>
                                        <p:strVal val="visible"/>
                                      </p:to>
                                    </p:set>
                                    <p:animEffect transition="in" filter="fade">
                                      <p:cBhvr>
                                        <p:cTn id="12" dur="500"/>
                                        <p:tgtEl>
                                          <p:spTgt spid="41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6"/>
                                        </p:tgtEl>
                                        <p:attrNameLst>
                                          <p:attrName>style.visibility</p:attrName>
                                        </p:attrNameLst>
                                      </p:cBhvr>
                                      <p:to>
                                        <p:strVal val="visible"/>
                                      </p:to>
                                    </p:set>
                                    <p:animEffect transition="in" filter="fade">
                                      <p:cBhvr>
                                        <p:cTn id="17" dur="500"/>
                                        <p:tgtEl>
                                          <p:spTgt spid="4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17"/>
        <p:cNvGrpSpPr/>
        <p:nvPr/>
      </p:nvGrpSpPr>
      <p:grpSpPr>
        <a:xfrm>
          <a:off x="0" y="0"/>
          <a:ext cx="0" cy="0"/>
          <a:chOff x="0" y="0"/>
          <a:chExt cx="0" cy="0"/>
        </a:xfrm>
      </p:grpSpPr>
      <p:sp>
        <p:nvSpPr>
          <p:cNvPr id="4318" name="Google Shape;4318;p62"/>
          <p:cNvSpPr txBox="1">
            <a:spLocks noGrp="1"/>
          </p:cNvSpPr>
          <p:nvPr>
            <p:ph type="title"/>
          </p:nvPr>
        </p:nvSpPr>
        <p:spPr>
          <a:xfrm>
            <a:off x="838199" y="279543"/>
            <a:ext cx="10847119"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99"/>
              </a:buClr>
              <a:buSzPts val="4800"/>
              <a:buFont typeface="Calibri"/>
              <a:buNone/>
            </a:pPr>
            <a:r>
              <a:rPr lang="en-US" sz="4800" b="0">
                <a:solidFill>
                  <a:srgbClr val="000099"/>
                </a:solidFill>
                <a:latin typeface="Calibri"/>
                <a:ea typeface="Calibri"/>
                <a:cs typeface="Calibri"/>
                <a:sym typeface="Calibri"/>
              </a:rPr>
              <a:t>Generalized forwarding: summary</a:t>
            </a:r>
            <a:endParaRPr/>
          </a:p>
        </p:txBody>
      </p:sp>
      <p:sp>
        <p:nvSpPr>
          <p:cNvPr id="4319" name="Google Shape;4319;p62"/>
          <p:cNvSpPr txBox="1"/>
          <p:nvPr/>
        </p:nvSpPr>
        <p:spPr>
          <a:xfrm>
            <a:off x="764316" y="1301513"/>
            <a:ext cx="11259652" cy="4832092"/>
          </a:xfrm>
          <a:prstGeom prst="rect">
            <a:avLst/>
          </a:prstGeom>
          <a:noFill/>
          <a:ln>
            <a:noFill/>
          </a:ln>
        </p:spPr>
        <p:txBody>
          <a:bodyPr spcFirstLastPara="1" wrap="square" lIns="91425" tIns="45700" rIns="91425" bIns="45700" anchor="t" anchorCtr="0">
            <a:spAutoFit/>
          </a:bodyPr>
          <a:lstStyle/>
          <a:p>
            <a:pPr marL="288925" marR="0" lvl="0" indent="-277813" algn="l" rtl="0">
              <a:lnSpc>
                <a:spcPct val="100000"/>
              </a:lnSpc>
              <a:spcBef>
                <a:spcPts val="0"/>
              </a:spcBef>
              <a:spcAft>
                <a:spcPts val="0"/>
              </a:spcAft>
              <a:buClr>
                <a:srgbClr val="0013A3"/>
              </a:buClr>
              <a:buSzPts val="2800"/>
              <a:buFont typeface="Noto Sans Symbols"/>
              <a:buChar char="▪"/>
            </a:pPr>
            <a:r>
              <a:rPr lang="en-US" sz="2800" b="0" i="0" u="none" strike="noStrike" cap="none">
                <a:solidFill>
                  <a:srgbClr val="CC0000"/>
                </a:solidFill>
                <a:latin typeface="Calibri"/>
                <a:ea typeface="Calibri"/>
                <a:cs typeface="Calibri"/>
                <a:sym typeface="Calibri"/>
              </a:rPr>
              <a:t>“match plus action” </a:t>
            </a:r>
            <a:r>
              <a:rPr lang="en-US" sz="2800" b="0" i="0" u="none" strike="noStrike" cap="none">
                <a:solidFill>
                  <a:srgbClr val="000000"/>
                </a:solidFill>
                <a:latin typeface="Calibri"/>
                <a:ea typeface="Calibri"/>
                <a:cs typeface="Calibri"/>
                <a:sym typeface="Calibri"/>
              </a:rPr>
              <a:t>abstraction: match bits in arriving packet header(s) in any layers, take action</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0" u="none" strike="noStrike" cap="none">
                <a:solidFill>
                  <a:srgbClr val="000000"/>
                </a:solidFill>
                <a:latin typeface="Calibri"/>
                <a:ea typeface="Calibri"/>
                <a:cs typeface="Calibri"/>
                <a:sym typeface="Calibri"/>
              </a:rPr>
              <a:t>matching over many fields (link-, network-, transport-layer)</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0" u="none" strike="noStrike" cap="none">
                <a:solidFill>
                  <a:srgbClr val="000000"/>
                </a:solidFill>
                <a:latin typeface="Calibri"/>
                <a:ea typeface="Calibri"/>
                <a:cs typeface="Calibri"/>
                <a:sym typeface="Calibri"/>
              </a:rPr>
              <a:t>local actions: drop, forward, modify, or send matched packet to controller</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0" u="none" strike="noStrike" cap="none">
                <a:solidFill>
                  <a:srgbClr val="000000"/>
                </a:solidFill>
                <a:latin typeface="Calibri"/>
                <a:ea typeface="Calibri"/>
                <a:cs typeface="Calibri"/>
                <a:sym typeface="Calibri"/>
              </a:rPr>
              <a:t>“program” n</a:t>
            </a:r>
            <a:r>
              <a:rPr lang="en-US" sz="2800" b="0" i="1" u="none" strike="noStrike" cap="none">
                <a:solidFill>
                  <a:srgbClr val="000000"/>
                </a:solidFill>
                <a:latin typeface="Calibri"/>
                <a:ea typeface="Calibri"/>
                <a:cs typeface="Calibri"/>
                <a:sym typeface="Calibri"/>
              </a:rPr>
              <a:t>etwork-wide</a:t>
            </a:r>
            <a:r>
              <a:rPr lang="en-US" sz="2800" b="0" i="0" u="none" strike="noStrike" cap="none">
                <a:solidFill>
                  <a:srgbClr val="000000"/>
                </a:solidFill>
                <a:latin typeface="Calibri"/>
                <a:ea typeface="Calibri"/>
                <a:cs typeface="Calibri"/>
                <a:sym typeface="Calibri"/>
              </a:rPr>
              <a:t> behaviors</a:t>
            </a:r>
            <a:endParaRPr/>
          </a:p>
          <a:p>
            <a:pPr marL="311150" marR="0" lvl="0" indent="-311150" algn="l" rtl="0">
              <a:lnSpc>
                <a:spcPct val="100000"/>
              </a:lnSpc>
              <a:spcBef>
                <a:spcPts val="0"/>
              </a:spcBef>
              <a:spcAft>
                <a:spcPts val="0"/>
              </a:spcAft>
              <a:buClr>
                <a:srgbClr val="0013A3"/>
              </a:buClr>
              <a:buSzPts val="2800"/>
              <a:buFont typeface="Noto Sans Symbols"/>
              <a:buChar char="▪"/>
            </a:pPr>
            <a:r>
              <a:rPr lang="en-US" sz="2800" b="0" i="0" u="none" strike="noStrike" cap="none">
                <a:solidFill>
                  <a:srgbClr val="000000"/>
                </a:solidFill>
                <a:latin typeface="Calibri"/>
                <a:ea typeface="Calibri"/>
                <a:cs typeface="Calibri"/>
                <a:sym typeface="Calibri"/>
              </a:rPr>
              <a:t>simple form of “network programmability”</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0" u="none" strike="noStrike" cap="none">
                <a:solidFill>
                  <a:srgbClr val="000000"/>
                </a:solidFill>
                <a:latin typeface="Calibri"/>
                <a:ea typeface="Calibri"/>
                <a:cs typeface="Calibri"/>
                <a:sym typeface="Calibri"/>
              </a:rPr>
              <a:t>programmable, per-packet “processing”</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1" u="none" strike="noStrike" cap="none">
                <a:solidFill>
                  <a:srgbClr val="000000"/>
                </a:solidFill>
                <a:latin typeface="Calibri"/>
                <a:ea typeface="Calibri"/>
                <a:cs typeface="Calibri"/>
                <a:sym typeface="Calibri"/>
              </a:rPr>
              <a:t>historical roots: </a:t>
            </a:r>
            <a:r>
              <a:rPr lang="en-US" sz="2800" b="0" i="0" u="none" strike="noStrike" cap="none">
                <a:solidFill>
                  <a:srgbClr val="000000"/>
                </a:solidFill>
                <a:latin typeface="Calibri"/>
                <a:ea typeface="Calibri"/>
                <a:cs typeface="Calibri"/>
                <a:sym typeface="Calibri"/>
              </a:rPr>
              <a:t>active networking</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1" u="none" strike="noStrike" cap="none">
                <a:solidFill>
                  <a:srgbClr val="000000"/>
                </a:solidFill>
                <a:latin typeface="Calibri"/>
                <a:ea typeface="Calibri"/>
                <a:cs typeface="Calibri"/>
                <a:sym typeface="Calibri"/>
              </a:rPr>
              <a:t>today: </a:t>
            </a:r>
            <a:r>
              <a:rPr lang="en-US" sz="2800" b="0" i="0" u="none" strike="noStrike" cap="none">
                <a:solidFill>
                  <a:srgbClr val="000000"/>
                </a:solidFill>
                <a:latin typeface="Calibri"/>
                <a:ea typeface="Calibri"/>
                <a:cs typeface="Calibri"/>
                <a:sym typeface="Calibri"/>
              </a:rPr>
              <a:t>more generalized programming: </a:t>
            </a:r>
            <a:endParaRPr/>
          </a:p>
          <a:p>
            <a:pPr marL="622300" marR="0" lvl="1" indent="0" algn="l" rtl="0">
              <a:lnSpc>
                <a:spcPct val="100000"/>
              </a:lnSpc>
              <a:spcBef>
                <a:spcPts val="0"/>
              </a:spcBef>
              <a:spcAft>
                <a:spcPts val="0"/>
              </a:spcAft>
              <a:buClr>
                <a:srgbClr val="0013A3"/>
              </a:buClr>
              <a:buSzPts val="2800"/>
              <a:buFont typeface="Calibri"/>
              <a:buNone/>
            </a:pPr>
            <a:r>
              <a:rPr lang="en-US" sz="2800" b="0" i="0" u="none" strike="noStrike" cap="none">
                <a:solidFill>
                  <a:srgbClr val="000000"/>
                </a:solidFill>
                <a:latin typeface="Calibri"/>
                <a:ea typeface="Calibri"/>
                <a:cs typeface="Calibri"/>
                <a:sym typeface="Calibri"/>
              </a:rPr>
              <a:t>    P4 (see p4.org).</a:t>
            </a:r>
            <a:endParaRPr sz="2800" b="0" i="0" u="none" strike="noStrike" cap="none">
              <a:solidFill>
                <a:srgbClr val="000000"/>
              </a:solidFill>
              <a:latin typeface="Calibri"/>
              <a:ea typeface="Calibri"/>
              <a:cs typeface="Calibri"/>
              <a:sym typeface="Calibri"/>
            </a:endParaRPr>
          </a:p>
        </p:txBody>
      </p:sp>
      <p:sp>
        <p:nvSpPr>
          <p:cNvPr id="4320" name="Google Shape;4320;p6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19">
                                            <p:txEl>
                                              <p:pRg st="0" end="0"/>
                                            </p:txEl>
                                          </p:spTgt>
                                        </p:tgtEl>
                                        <p:attrNameLst>
                                          <p:attrName>style.visibility</p:attrName>
                                        </p:attrNameLst>
                                      </p:cBhvr>
                                      <p:to>
                                        <p:strVal val="visible"/>
                                      </p:to>
                                    </p:set>
                                    <p:animEffect transition="in" filter="fade">
                                      <p:cBhvr>
                                        <p:cTn id="7" dur="500"/>
                                        <p:tgtEl>
                                          <p:spTgt spid="4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9">
                                            <p:txEl>
                                              <p:pRg st="1" end="1"/>
                                            </p:txEl>
                                          </p:spTgt>
                                        </p:tgtEl>
                                        <p:attrNameLst>
                                          <p:attrName>style.visibility</p:attrName>
                                        </p:attrNameLst>
                                      </p:cBhvr>
                                      <p:to>
                                        <p:strVal val="visible"/>
                                      </p:to>
                                    </p:set>
                                    <p:animEffect transition="in" filter="fade">
                                      <p:cBhvr>
                                        <p:cTn id="12" dur="500"/>
                                        <p:tgtEl>
                                          <p:spTgt spid="4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19">
                                            <p:txEl>
                                              <p:pRg st="2" end="2"/>
                                            </p:txEl>
                                          </p:spTgt>
                                        </p:tgtEl>
                                        <p:attrNameLst>
                                          <p:attrName>style.visibility</p:attrName>
                                        </p:attrNameLst>
                                      </p:cBhvr>
                                      <p:to>
                                        <p:strVal val="visible"/>
                                      </p:to>
                                    </p:set>
                                    <p:animEffect transition="in" filter="fade">
                                      <p:cBhvr>
                                        <p:cTn id="17" dur="500"/>
                                        <p:tgtEl>
                                          <p:spTgt spid="43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19">
                                            <p:txEl>
                                              <p:pRg st="3" end="3"/>
                                            </p:txEl>
                                          </p:spTgt>
                                        </p:tgtEl>
                                        <p:attrNameLst>
                                          <p:attrName>style.visibility</p:attrName>
                                        </p:attrNameLst>
                                      </p:cBhvr>
                                      <p:to>
                                        <p:strVal val="visible"/>
                                      </p:to>
                                    </p:set>
                                    <p:animEffect transition="in" filter="fade">
                                      <p:cBhvr>
                                        <p:cTn id="22" dur="500"/>
                                        <p:tgtEl>
                                          <p:spTgt spid="43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19">
                                            <p:txEl>
                                              <p:pRg st="4" end="4"/>
                                            </p:txEl>
                                          </p:spTgt>
                                        </p:tgtEl>
                                        <p:attrNameLst>
                                          <p:attrName>style.visibility</p:attrName>
                                        </p:attrNameLst>
                                      </p:cBhvr>
                                      <p:to>
                                        <p:strVal val="visible"/>
                                      </p:to>
                                    </p:set>
                                    <p:animEffect transition="in" filter="fade">
                                      <p:cBhvr>
                                        <p:cTn id="27" dur="500"/>
                                        <p:tgtEl>
                                          <p:spTgt spid="43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19">
                                            <p:txEl>
                                              <p:pRg st="5" end="5"/>
                                            </p:txEl>
                                          </p:spTgt>
                                        </p:tgtEl>
                                        <p:attrNameLst>
                                          <p:attrName>style.visibility</p:attrName>
                                        </p:attrNameLst>
                                      </p:cBhvr>
                                      <p:to>
                                        <p:strVal val="visible"/>
                                      </p:to>
                                    </p:set>
                                    <p:animEffect transition="in" filter="fade">
                                      <p:cBhvr>
                                        <p:cTn id="32" dur="500"/>
                                        <p:tgtEl>
                                          <p:spTgt spid="43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19">
                                            <p:txEl>
                                              <p:pRg st="6" end="6"/>
                                            </p:txEl>
                                          </p:spTgt>
                                        </p:tgtEl>
                                        <p:attrNameLst>
                                          <p:attrName>style.visibility</p:attrName>
                                        </p:attrNameLst>
                                      </p:cBhvr>
                                      <p:to>
                                        <p:strVal val="visible"/>
                                      </p:to>
                                    </p:set>
                                    <p:animEffect transition="in" filter="fade">
                                      <p:cBhvr>
                                        <p:cTn id="37" dur="500"/>
                                        <p:tgtEl>
                                          <p:spTgt spid="43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19">
                                            <p:txEl>
                                              <p:pRg st="7" end="7"/>
                                            </p:txEl>
                                          </p:spTgt>
                                        </p:tgtEl>
                                        <p:attrNameLst>
                                          <p:attrName>style.visibility</p:attrName>
                                        </p:attrNameLst>
                                      </p:cBhvr>
                                      <p:to>
                                        <p:strVal val="visible"/>
                                      </p:to>
                                    </p:set>
                                    <p:animEffect transition="in" filter="fade">
                                      <p:cBhvr>
                                        <p:cTn id="42" dur="500"/>
                                        <p:tgtEl>
                                          <p:spTgt spid="43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19">
                                            <p:txEl>
                                              <p:pRg st="8" end="8"/>
                                            </p:txEl>
                                          </p:spTgt>
                                        </p:tgtEl>
                                        <p:attrNameLst>
                                          <p:attrName>style.visibility</p:attrName>
                                        </p:attrNameLst>
                                      </p:cBhvr>
                                      <p:to>
                                        <p:strVal val="visible"/>
                                      </p:to>
                                    </p:set>
                                    <p:animEffect transition="in" filter="fade">
                                      <p:cBhvr>
                                        <p:cTn id="47" dur="500"/>
                                        <p:tgtEl>
                                          <p:spTgt spid="43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075"/>
            <a:ext cx="5557988" cy="5201586"/>
          </a:xfrm>
        </p:spPr>
        <p:txBody>
          <a:bodyPr>
            <a:normAutofit/>
          </a:bodyPr>
          <a:lstStyle/>
          <a:p>
            <a:r>
              <a:rPr lang="en-US" altLang="en-US" dirty="0">
                <a:ea typeface="ＭＳ Ｐゴシック" panose="020B0600070205080204" pitchFamily="34" charset="-128"/>
                <a:cs typeface="ＭＳ Ｐゴシック" panose="020B0600070205080204" pitchFamily="34" charset="-128"/>
              </a:rPr>
              <a:t>network links have MTU (max. transfer size) - largest possible link-level frame</a:t>
            </a:r>
          </a:p>
          <a:p>
            <a:pPr lvl="1"/>
            <a:r>
              <a:rPr lang="en-US" altLang="en-US" dirty="0">
                <a:ea typeface="ＭＳ Ｐゴシック" panose="020B0600070205080204" pitchFamily="34" charset="-128"/>
              </a:rPr>
              <a:t>different link types, different MTUs </a:t>
            </a:r>
          </a:p>
          <a:p>
            <a:r>
              <a:rPr lang="en-US" altLang="en-US" dirty="0">
                <a:ea typeface="ＭＳ Ｐゴシック" panose="020B0600070205080204" pitchFamily="34" charset="-128"/>
                <a:cs typeface="ＭＳ Ｐゴシック" panose="020B0600070205080204" pitchFamily="34" charset="-128"/>
              </a:rPr>
              <a:t>large IP datagram divided (“</a:t>
            </a:r>
            <a:r>
              <a:rPr lang="en-US" altLang="ja-JP" dirty="0">
                <a:ea typeface="ＭＳ Ｐゴシック" panose="020B0600070205080204" pitchFamily="34" charset="-128"/>
                <a:cs typeface="ＭＳ Ｐゴシック" panose="020B0600070205080204" pitchFamily="34" charset="-128"/>
              </a:rPr>
              <a:t>fragmented”) within net</a:t>
            </a:r>
          </a:p>
          <a:p>
            <a:pPr lvl="1"/>
            <a:r>
              <a:rPr lang="en-US" altLang="en-US" dirty="0">
                <a:ea typeface="ＭＳ Ｐゴシック" panose="020B0600070205080204" pitchFamily="34" charset="-128"/>
              </a:rPr>
              <a:t>one datagram becomes several datagrams</a:t>
            </a:r>
          </a:p>
          <a:p>
            <a:pPr lvl="1"/>
            <a:r>
              <a:rPr lang="en-US" altLang="ja-JP" dirty="0">
                <a:ea typeface="ＭＳ Ｐゴシック" panose="020B0600070205080204" pitchFamily="34" charset="-128"/>
              </a:rPr>
              <a:t>“reassembled” only at </a:t>
            </a:r>
            <a:r>
              <a:rPr lang="en-US" altLang="ja-JP" i="1" dirty="0">
                <a:ea typeface="ＭＳ Ｐゴシック" panose="020B0600070205080204" pitchFamily="34" charset="-128"/>
              </a:rPr>
              <a:t>destination</a:t>
            </a:r>
            <a:endParaRPr lang="en-US" altLang="ja-JP" dirty="0">
              <a:ea typeface="ＭＳ Ｐゴシック" panose="020B0600070205080204" pitchFamily="34" charset="-128"/>
            </a:endParaRPr>
          </a:p>
          <a:p>
            <a:pPr lvl="1"/>
            <a:r>
              <a:rPr lang="en-US" altLang="en-US" dirty="0">
                <a:ea typeface="ＭＳ Ｐゴシック" panose="020B0600070205080204" pitchFamily="34" charset="-128"/>
              </a:rPr>
              <a:t>IP header bits used to identify, order related fragments</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fragmentation/reassembly</a:t>
            </a:r>
            <a:endParaRPr lang="en-US" dirty="0"/>
          </a:p>
        </p:txBody>
      </p:sp>
      <p:sp>
        <p:nvSpPr>
          <p:cNvPr id="4" name="Slide Number Placeholder 3">
            <a:extLst>
              <a:ext uri="{FF2B5EF4-FFF2-40B4-BE49-F238E27FC236}">
                <a16:creationId xmlns:a16="http://schemas.microsoft.com/office/drawing/2014/main" id="{8172FBE7-A2C0-3642-8E64-FB4716E783B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62</a:t>
            </a:fld>
            <a:endParaRPr lang="en-US" dirty="0"/>
          </a:p>
        </p:txBody>
      </p:sp>
      <p:sp>
        <p:nvSpPr>
          <p:cNvPr id="135" name="Freeform 4">
            <a:extLst>
              <a:ext uri="{FF2B5EF4-FFF2-40B4-BE49-F238E27FC236}">
                <a16:creationId xmlns:a16="http://schemas.microsoft.com/office/drawing/2014/main" id="{C56CD574-58C1-2848-ADFB-76C6B263D0D5}"/>
              </a:ext>
            </a:extLst>
          </p:cNvPr>
          <p:cNvSpPr>
            <a:spLocks/>
          </p:cNvSpPr>
          <p:nvPr/>
        </p:nvSpPr>
        <p:spPr bwMode="auto">
          <a:xfrm>
            <a:off x="7707312" y="1493863"/>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dirty="0">
              <a:solidFill>
                <a:srgbClr val="000000"/>
              </a:solidFill>
              <a:latin typeface="Arial" panose="020B0604020202020204" pitchFamily="34" charset="0"/>
              <a:ea typeface="ＭＳ Ｐゴシック" panose="020B0600070205080204" pitchFamily="34" charset="-128"/>
            </a:endParaRPr>
          </a:p>
        </p:txBody>
      </p:sp>
      <p:sp>
        <p:nvSpPr>
          <p:cNvPr id="136" name="Freeform 5">
            <a:extLst>
              <a:ext uri="{FF2B5EF4-FFF2-40B4-BE49-F238E27FC236}">
                <a16:creationId xmlns:a16="http://schemas.microsoft.com/office/drawing/2014/main" id="{0C57D509-51AE-2841-9672-3FEF7F27BD3E}"/>
              </a:ext>
            </a:extLst>
          </p:cNvPr>
          <p:cNvSpPr>
            <a:spLocks/>
          </p:cNvSpPr>
          <p:nvPr/>
        </p:nvSpPr>
        <p:spPr bwMode="auto">
          <a:xfrm>
            <a:off x="7707312" y="3895751"/>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dirty="0">
              <a:solidFill>
                <a:srgbClr val="000000"/>
              </a:solidFill>
              <a:latin typeface="Arial" panose="020B0604020202020204" pitchFamily="34" charset="0"/>
              <a:ea typeface="ＭＳ Ｐゴシック" panose="020B0600070205080204" pitchFamily="34" charset="-128"/>
            </a:endParaRPr>
          </a:p>
        </p:txBody>
      </p:sp>
      <p:sp>
        <p:nvSpPr>
          <p:cNvPr id="137" name="Line 16">
            <a:extLst>
              <a:ext uri="{FF2B5EF4-FFF2-40B4-BE49-F238E27FC236}">
                <a16:creationId xmlns:a16="http://schemas.microsoft.com/office/drawing/2014/main" id="{E6E1AA19-DE73-3D4E-91BB-D85915C23F8D}"/>
              </a:ext>
            </a:extLst>
          </p:cNvPr>
          <p:cNvSpPr>
            <a:spLocks noChangeShapeType="1"/>
          </p:cNvSpPr>
          <p:nvPr/>
        </p:nvSpPr>
        <p:spPr bwMode="auto">
          <a:xfrm flipV="1">
            <a:off x="7780337" y="2449538"/>
            <a:ext cx="127000"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8" name="Line 17">
            <a:extLst>
              <a:ext uri="{FF2B5EF4-FFF2-40B4-BE49-F238E27FC236}">
                <a16:creationId xmlns:a16="http://schemas.microsoft.com/office/drawing/2014/main" id="{F2E70A62-0156-8944-B6FC-50361CCD8FAC}"/>
              </a:ext>
            </a:extLst>
          </p:cNvPr>
          <p:cNvSpPr>
            <a:spLocks noChangeShapeType="1"/>
          </p:cNvSpPr>
          <p:nvPr/>
        </p:nvSpPr>
        <p:spPr bwMode="auto">
          <a:xfrm>
            <a:off x="8356600" y="1774851"/>
            <a:ext cx="658812" cy="279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9" name="Line 18">
            <a:extLst>
              <a:ext uri="{FF2B5EF4-FFF2-40B4-BE49-F238E27FC236}">
                <a16:creationId xmlns:a16="http://schemas.microsoft.com/office/drawing/2014/main" id="{33FE7BA7-51F4-8142-A2B1-EE64C510477E}"/>
              </a:ext>
            </a:extLst>
          </p:cNvPr>
          <p:cNvSpPr>
            <a:spLocks noChangeShapeType="1"/>
          </p:cNvSpPr>
          <p:nvPr/>
        </p:nvSpPr>
        <p:spPr bwMode="auto">
          <a:xfrm>
            <a:off x="9202737" y="2111401"/>
            <a:ext cx="196850" cy="6699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0" name="Line 19">
            <a:extLst>
              <a:ext uri="{FF2B5EF4-FFF2-40B4-BE49-F238E27FC236}">
                <a16:creationId xmlns:a16="http://schemas.microsoft.com/office/drawing/2014/main" id="{41C2D445-8AC7-DC4E-90DA-7737AC9E6848}"/>
              </a:ext>
            </a:extLst>
          </p:cNvPr>
          <p:cNvSpPr>
            <a:spLocks noChangeShapeType="1"/>
          </p:cNvSpPr>
          <p:nvPr/>
        </p:nvSpPr>
        <p:spPr bwMode="auto">
          <a:xfrm>
            <a:off x="8105775" y="1887563"/>
            <a:ext cx="1587" cy="5826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1" name="Line 20">
            <a:extLst>
              <a:ext uri="{FF2B5EF4-FFF2-40B4-BE49-F238E27FC236}">
                <a16:creationId xmlns:a16="http://schemas.microsoft.com/office/drawing/2014/main" id="{FE5A7448-2415-4D4E-AC3D-F48CA7EC488C}"/>
              </a:ext>
            </a:extLst>
          </p:cNvPr>
          <p:cNvSpPr>
            <a:spLocks noChangeShapeType="1"/>
          </p:cNvSpPr>
          <p:nvPr/>
        </p:nvSpPr>
        <p:spPr bwMode="auto">
          <a:xfrm>
            <a:off x="8340725" y="2541613"/>
            <a:ext cx="971550" cy="4016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2" name="Line 21">
            <a:extLst>
              <a:ext uri="{FF2B5EF4-FFF2-40B4-BE49-F238E27FC236}">
                <a16:creationId xmlns:a16="http://schemas.microsoft.com/office/drawing/2014/main" id="{410B3223-C758-3A41-945F-A4A35D3915A2}"/>
              </a:ext>
            </a:extLst>
          </p:cNvPr>
          <p:cNvSpPr>
            <a:spLocks noChangeShapeType="1"/>
          </p:cNvSpPr>
          <p:nvPr/>
        </p:nvSpPr>
        <p:spPr bwMode="auto">
          <a:xfrm flipH="1" flipV="1">
            <a:off x="9613900" y="3071838"/>
            <a:ext cx="476250" cy="6873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3" name="Line 22">
            <a:extLst>
              <a:ext uri="{FF2B5EF4-FFF2-40B4-BE49-F238E27FC236}">
                <a16:creationId xmlns:a16="http://schemas.microsoft.com/office/drawing/2014/main" id="{36B66FB4-5666-504C-8FDA-A307D938EC09}"/>
              </a:ext>
            </a:extLst>
          </p:cNvPr>
          <p:cNvSpPr>
            <a:spLocks noChangeShapeType="1"/>
          </p:cNvSpPr>
          <p:nvPr/>
        </p:nvSpPr>
        <p:spPr bwMode="auto">
          <a:xfrm flipH="1">
            <a:off x="8364537" y="2079651"/>
            <a:ext cx="758825" cy="5175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4" name="Line 23">
            <a:extLst>
              <a:ext uri="{FF2B5EF4-FFF2-40B4-BE49-F238E27FC236}">
                <a16:creationId xmlns:a16="http://schemas.microsoft.com/office/drawing/2014/main" id="{6F4B7018-ECE3-B448-A062-215EEC7BD482}"/>
              </a:ext>
            </a:extLst>
          </p:cNvPr>
          <p:cNvSpPr>
            <a:spLocks noChangeShapeType="1"/>
          </p:cNvSpPr>
          <p:nvPr/>
        </p:nvSpPr>
        <p:spPr bwMode="auto">
          <a:xfrm flipH="1">
            <a:off x="8374062" y="1519263"/>
            <a:ext cx="476250" cy="342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5" name="Line 24">
            <a:extLst>
              <a:ext uri="{FF2B5EF4-FFF2-40B4-BE49-F238E27FC236}">
                <a16:creationId xmlns:a16="http://schemas.microsoft.com/office/drawing/2014/main" id="{9362A827-F7DC-ED43-A6FF-00161FF74B3B}"/>
              </a:ext>
            </a:extLst>
          </p:cNvPr>
          <p:cNvSpPr>
            <a:spLocks noChangeShapeType="1"/>
          </p:cNvSpPr>
          <p:nvPr/>
        </p:nvSpPr>
        <p:spPr bwMode="auto">
          <a:xfrm flipH="1">
            <a:off x="9091612" y="1695476"/>
            <a:ext cx="273050" cy="2365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6" name="Line 119">
            <a:extLst>
              <a:ext uri="{FF2B5EF4-FFF2-40B4-BE49-F238E27FC236}">
                <a16:creationId xmlns:a16="http://schemas.microsoft.com/office/drawing/2014/main" id="{E4259C46-3478-964B-ABF8-34BA85D22144}"/>
              </a:ext>
            </a:extLst>
          </p:cNvPr>
          <p:cNvSpPr>
            <a:spLocks noChangeShapeType="1"/>
          </p:cNvSpPr>
          <p:nvPr/>
        </p:nvSpPr>
        <p:spPr bwMode="auto">
          <a:xfrm flipH="1">
            <a:off x="9508303" y="4069262"/>
            <a:ext cx="644816" cy="9763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147" name="Group 199">
            <a:extLst>
              <a:ext uri="{FF2B5EF4-FFF2-40B4-BE49-F238E27FC236}">
                <a16:creationId xmlns:a16="http://schemas.microsoft.com/office/drawing/2014/main" id="{1A53A182-1595-464C-B765-FE435ECE1292}"/>
              </a:ext>
            </a:extLst>
          </p:cNvPr>
          <p:cNvGrpSpPr>
            <a:grpSpLocks/>
          </p:cNvGrpSpPr>
          <p:nvPr/>
        </p:nvGrpSpPr>
        <p:grpSpPr bwMode="auto">
          <a:xfrm>
            <a:off x="8113712" y="2821013"/>
            <a:ext cx="1222375" cy="403225"/>
            <a:chOff x="3152" y="1862"/>
            <a:chExt cx="770" cy="254"/>
          </a:xfrm>
        </p:grpSpPr>
        <p:grpSp>
          <p:nvGrpSpPr>
            <p:cNvPr id="148" name="Group 120">
              <a:extLst>
                <a:ext uri="{FF2B5EF4-FFF2-40B4-BE49-F238E27FC236}">
                  <a16:creationId xmlns:a16="http://schemas.microsoft.com/office/drawing/2014/main" id="{B4D5FAAB-3612-EA4A-8744-D8BB13F1EEB7}"/>
                </a:ext>
              </a:extLst>
            </p:cNvPr>
            <p:cNvGrpSpPr>
              <a:grpSpLocks/>
            </p:cNvGrpSpPr>
            <p:nvPr/>
          </p:nvGrpSpPr>
          <p:grpSpPr bwMode="auto">
            <a:xfrm rot="1433392">
              <a:off x="3152" y="1862"/>
              <a:ext cx="648" cy="108"/>
              <a:chOff x="4712" y="1742"/>
              <a:chExt cx="648" cy="108"/>
            </a:xfrm>
          </p:grpSpPr>
          <p:sp>
            <p:nvSpPr>
              <p:cNvPr id="150" name="Rectangle 121">
                <a:extLst>
                  <a:ext uri="{FF2B5EF4-FFF2-40B4-BE49-F238E27FC236}">
                    <a16:creationId xmlns:a16="http://schemas.microsoft.com/office/drawing/2014/main" id="{1F47C304-58FE-2048-B582-AE7E89F219E0}"/>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1" name="Rectangle 122">
                <a:extLst>
                  <a:ext uri="{FF2B5EF4-FFF2-40B4-BE49-F238E27FC236}">
                    <a16:creationId xmlns:a16="http://schemas.microsoft.com/office/drawing/2014/main" id="{7358DC30-2F8E-EA43-8C20-2A7C27D44156}"/>
                  </a:ext>
                </a:extLst>
              </p:cNvPr>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49" name="Line 132">
              <a:extLst>
                <a:ext uri="{FF2B5EF4-FFF2-40B4-BE49-F238E27FC236}">
                  <a16:creationId xmlns:a16="http://schemas.microsoft.com/office/drawing/2014/main" id="{6ED7E332-AA5C-2940-A9C3-86F0F1FB6A43}"/>
                </a:ext>
              </a:extLst>
            </p:cNvPr>
            <p:cNvSpPr>
              <a:spLocks noChangeShapeType="1"/>
            </p:cNvSpPr>
            <p:nvPr/>
          </p:nvSpPr>
          <p:spPr bwMode="auto">
            <a:xfrm>
              <a:off x="3784" y="2060"/>
              <a:ext cx="138" cy="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52" name="Text Box 136">
            <a:extLst>
              <a:ext uri="{FF2B5EF4-FFF2-40B4-BE49-F238E27FC236}">
                <a16:creationId xmlns:a16="http://schemas.microsoft.com/office/drawing/2014/main" id="{9BC5688D-CFFA-B945-97C3-E3C920B04748}"/>
              </a:ext>
            </a:extLst>
          </p:cNvPr>
          <p:cNvSpPr txBox="1">
            <a:spLocks noChangeArrowheads="1"/>
          </p:cNvSpPr>
          <p:nvPr/>
        </p:nvSpPr>
        <p:spPr bwMode="auto">
          <a:xfrm>
            <a:off x="9725025" y="2106638"/>
            <a:ext cx="24669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rPr>
              <a:t>fragmentation:</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1" u="none" strike="noStrike" kern="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rPr>
              <a:t>in:</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one large datagram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1" u="none" strike="noStrike" kern="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rPr>
              <a:t>out:</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3 smaller datagrams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3" name="Line 118">
            <a:extLst>
              <a:ext uri="{FF2B5EF4-FFF2-40B4-BE49-F238E27FC236}">
                <a16:creationId xmlns:a16="http://schemas.microsoft.com/office/drawing/2014/main" id="{F77B9896-B65C-7742-AD0D-9D2E1519554D}"/>
              </a:ext>
            </a:extLst>
          </p:cNvPr>
          <p:cNvSpPr>
            <a:spLocks noChangeShapeType="1"/>
          </p:cNvSpPr>
          <p:nvPr/>
        </p:nvSpPr>
        <p:spPr bwMode="auto">
          <a:xfrm>
            <a:off x="8594725" y="5043513"/>
            <a:ext cx="287337"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154" name="Group 220">
            <a:extLst>
              <a:ext uri="{FF2B5EF4-FFF2-40B4-BE49-F238E27FC236}">
                <a16:creationId xmlns:a16="http://schemas.microsoft.com/office/drawing/2014/main" id="{BBE78FA4-AB6A-2D4A-85C8-151AC915DC1E}"/>
              </a:ext>
            </a:extLst>
          </p:cNvPr>
          <p:cNvGrpSpPr>
            <a:grpSpLocks/>
          </p:cNvGrpSpPr>
          <p:nvPr/>
        </p:nvGrpSpPr>
        <p:grpSpPr bwMode="auto">
          <a:xfrm>
            <a:off x="8516937" y="4218013"/>
            <a:ext cx="708025" cy="558800"/>
            <a:chOff x="3406" y="2742"/>
            <a:chExt cx="446" cy="352"/>
          </a:xfrm>
        </p:grpSpPr>
        <p:grpSp>
          <p:nvGrpSpPr>
            <p:cNvPr id="155" name="Group 137">
              <a:extLst>
                <a:ext uri="{FF2B5EF4-FFF2-40B4-BE49-F238E27FC236}">
                  <a16:creationId xmlns:a16="http://schemas.microsoft.com/office/drawing/2014/main" id="{335DB6F8-B3D2-4946-9BB9-177D133342F2}"/>
                </a:ext>
              </a:extLst>
            </p:cNvPr>
            <p:cNvGrpSpPr>
              <a:grpSpLocks/>
            </p:cNvGrpSpPr>
            <p:nvPr/>
          </p:nvGrpSpPr>
          <p:grpSpPr bwMode="auto">
            <a:xfrm rot="-10773343">
              <a:off x="3566" y="2742"/>
              <a:ext cx="282" cy="108"/>
              <a:chOff x="5078" y="1860"/>
              <a:chExt cx="282" cy="108"/>
            </a:xfrm>
          </p:grpSpPr>
          <p:sp>
            <p:nvSpPr>
              <p:cNvPr id="165" name="Rectangle 138">
                <a:extLst>
                  <a:ext uri="{FF2B5EF4-FFF2-40B4-BE49-F238E27FC236}">
                    <a16:creationId xmlns:a16="http://schemas.microsoft.com/office/drawing/2014/main" id="{09258E58-AB90-8440-B7CC-97B973BB09E6}"/>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6" name="Rectangle 139">
                <a:extLst>
                  <a:ext uri="{FF2B5EF4-FFF2-40B4-BE49-F238E27FC236}">
                    <a16:creationId xmlns:a16="http://schemas.microsoft.com/office/drawing/2014/main" id="{04190050-6539-A343-BC9D-56951402E7DD}"/>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56" name="Group 140">
              <a:extLst>
                <a:ext uri="{FF2B5EF4-FFF2-40B4-BE49-F238E27FC236}">
                  <a16:creationId xmlns:a16="http://schemas.microsoft.com/office/drawing/2014/main" id="{1B6F0022-099B-9849-BFE9-69E6FAD4AF6B}"/>
                </a:ext>
              </a:extLst>
            </p:cNvPr>
            <p:cNvGrpSpPr>
              <a:grpSpLocks/>
            </p:cNvGrpSpPr>
            <p:nvPr/>
          </p:nvGrpSpPr>
          <p:grpSpPr bwMode="auto">
            <a:xfrm rot="-10773343">
              <a:off x="3568" y="2864"/>
              <a:ext cx="282" cy="108"/>
              <a:chOff x="5078" y="1860"/>
              <a:chExt cx="282" cy="108"/>
            </a:xfrm>
          </p:grpSpPr>
          <p:sp>
            <p:nvSpPr>
              <p:cNvPr id="163" name="Rectangle 141">
                <a:extLst>
                  <a:ext uri="{FF2B5EF4-FFF2-40B4-BE49-F238E27FC236}">
                    <a16:creationId xmlns:a16="http://schemas.microsoft.com/office/drawing/2014/main" id="{67D09A5A-FDD8-D746-8BC5-A0C26C0F1A7E}"/>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4" name="Rectangle 142">
                <a:extLst>
                  <a:ext uri="{FF2B5EF4-FFF2-40B4-BE49-F238E27FC236}">
                    <a16:creationId xmlns:a16="http://schemas.microsoft.com/office/drawing/2014/main" id="{D77B9FB7-679A-5C43-9DC2-9F97C31BC2C5}"/>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57" name="Group 143">
              <a:extLst>
                <a:ext uri="{FF2B5EF4-FFF2-40B4-BE49-F238E27FC236}">
                  <a16:creationId xmlns:a16="http://schemas.microsoft.com/office/drawing/2014/main" id="{D8696D8D-6055-AA44-B1A5-FAEB890742CC}"/>
                </a:ext>
              </a:extLst>
            </p:cNvPr>
            <p:cNvGrpSpPr>
              <a:grpSpLocks/>
            </p:cNvGrpSpPr>
            <p:nvPr/>
          </p:nvGrpSpPr>
          <p:grpSpPr bwMode="auto">
            <a:xfrm rot="-10773343">
              <a:off x="3570" y="2986"/>
              <a:ext cx="282" cy="108"/>
              <a:chOff x="5078" y="1860"/>
              <a:chExt cx="282" cy="108"/>
            </a:xfrm>
          </p:grpSpPr>
          <p:sp>
            <p:nvSpPr>
              <p:cNvPr id="161" name="Rectangle 144">
                <a:extLst>
                  <a:ext uri="{FF2B5EF4-FFF2-40B4-BE49-F238E27FC236}">
                    <a16:creationId xmlns:a16="http://schemas.microsoft.com/office/drawing/2014/main" id="{F2805755-525B-5D41-8C35-09EE2BF2A307}"/>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2" name="Rectangle 145">
                <a:extLst>
                  <a:ext uri="{FF2B5EF4-FFF2-40B4-BE49-F238E27FC236}">
                    <a16:creationId xmlns:a16="http://schemas.microsoft.com/office/drawing/2014/main" id="{5A419255-964A-9848-8AE2-9DFFDF094AB7}"/>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58" name="Line 146">
              <a:extLst>
                <a:ext uri="{FF2B5EF4-FFF2-40B4-BE49-F238E27FC236}">
                  <a16:creationId xmlns:a16="http://schemas.microsoft.com/office/drawing/2014/main" id="{31077201-1AE6-4441-B952-7BD39CDCE657}"/>
                </a:ext>
              </a:extLst>
            </p:cNvPr>
            <p:cNvSpPr>
              <a:spLocks noChangeShapeType="1"/>
            </p:cNvSpPr>
            <p:nvPr/>
          </p:nvSpPr>
          <p:spPr bwMode="auto">
            <a:xfrm rot="9691848">
              <a:off x="3412" y="277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9" name="Line 147">
              <a:extLst>
                <a:ext uri="{FF2B5EF4-FFF2-40B4-BE49-F238E27FC236}">
                  <a16:creationId xmlns:a16="http://schemas.microsoft.com/office/drawing/2014/main" id="{2315AC79-E49C-0A4F-9BE0-DA26186F6235}"/>
                </a:ext>
              </a:extLst>
            </p:cNvPr>
            <p:cNvSpPr>
              <a:spLocks noChangeShapeType="1"/>
            </p:cNvSpPr>
            <p:nvPr/>
          </p:nvSpPr>
          <p:spPr bwMode="auto">
            <a:xfrm rot="9691848">
              <a:off x="3406" y="288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0" name="Line 148">
              <a:extLst>
                <a:ext uri="{FF2B5EF4-FFF2-40B4-BE49-F238E27FC236}">
                  <a16:creationId xmlns:a16="http://schemas.microsoft.com/office/drawing/2014/main" id="{70B950D0-8388-E24C-B667-D2040FBFA60C}"/>
                </a:ext>
              </a:extLst>
            </p:cNvPr>
            <p:cNvSpPr>
              <a:spLocks noChangeShapeType="1"/>
            </p:cNvSpPr>
            <p:nvPr/>
          </p:nvSpPr>
          <p:spPr bwMode="auto">
            <a:xfrm rot="9691848">
              <a:off x="3408" y="301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67" name="Group 233">
            <a:extLst>
              <a:ext uri="{FF2B5EF4-FFF2-40B4-BE49-F238E27FC236}">
                <a16:creationId xmlns:a16="http://schemas.microsoft.com/office/drawing/2014/main" id="{95053BDB-D436-CB48-BF01-E8D3F74DD2E4}"/>
              </a:ext>
            </a:extLst>
          </p:cNvPr>
          <p:cNvGrpSpPr>
            <a:grpSpLocks/>
          </p:cNvGrpSpPr>
          <p:nvPr/>
        </p:nvGrpSpPr>
        <p:grpSpPr bwMode="auto">
          <a:xfrm>
            <a:off x="7397750" y="3737001"/>
            <a:ext cx="1395412" cy="490537"/>
            <a:chOff x="2701" y="2439"/>
            <a:chExt cx="879" cy="309"/>
          </a:xfrm>
        </p:grpSpPr>
        <p:grpSp>
          <p:nvGrpSpPr>
            <p:cNvPr id="168" name="Group 232">
              <a:extLst>
                <a:ext uri="{FF2B5EF4-FFF2-40B4-BE49-F238E27FC236}">
                  <a16:creationId xmlns:a16="http://schemas.microsoft.com/office/drawing/2014/main" id="{61643642-4D2E-5E46-BCEB-A911FAA7AFFC}"/>
                </a:ext>
              </a:extLst>
            </p:cNvPr>
            <p:cNvGrpSpPr>
              <a:grpSpLocks/>
            </p:cNvGrpSpPr>
            <p:nvPr/>
          </p:nvGrpSpPr>
          <p:grpSpPr bwMode="auto">
            <a:xfrm>
              <a:off x="2701" y="2639"/>
              <a:ext cx="806" cy="109"/>
              <a:chOff x="2540" y="2639"/>
              <a:chExt cx="806" cy="109"/>
            </a:xfrm>
          </p:grpSpPr>
          <p:grpSp>
            <p:nvGrpSpPr>
              <p:cNvPr id="170" name="Group 149">
                <a:extLst>
                  <a:ext uri="{FF2B5EF4-FFF2-40B4-BE49-F238E27FC236}">
                    <a16:creationId xmlns:a16="http://schemas.microsoft.com/office/drawing/2014/main" id="{F0D18BC9-03A9-F24C-8210-D99A7D7F3BA3}"/>
                  </a:ext>
                </a:extLst>
              </p:cNvPr>
              <p:cNvGrpSpPr>
                <a:grpSpLocks/>
              </p:cNvGrpSpPr>
              <p:nvPr/>
            </p:nvGrpSpPr>
            <p:grpSpPr bwMode="auto">
              <a:xfrm rot="10793026">
                <a:off x="2697" y="2639"/>
                <a:ext cx="649" cy="109"/>
                <a:chOff x="4712" y="1742"/>
                <a:chExt cx="648" cy="108"/>
              </a:xfrm>
            </p:grpSpPr>
            <p:sp>
              <p:nvSpPr>
                <p:cNvPr id="172" name="Rectangle 150">
                  <a:extLst>
                    <a:ext uri="{FF2B5EF4-FFF2-40B4-BE49-F238E27FC236}">
                      <a16:creationId xmlns:a16="http://schemas.microsoft.com/office/drawing/2014/main" id="{B49F1A96-1869-8B47-9F3D-8B8652177867}"/>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3" name="Rectangle 151">
                  <a:extLst>
                    <a:ext uri="{FF2B5EF4-FFF2-40B4-BE49-F238E27FC236}">
                      <a16:creationId xmlns:a16="http://schemas.microsoft.com/office/drawing/2014/main" id="{CD1D6BE2-BFEE-A54C-8231-AC40E24BC234}"/>
                    </a:ext>
                  </a:extLst>
                </p:cNvPr>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71" name="Line 152">
                <a:extLst>
                  <a:ext uri="{FF2B5EF4-FFF2-40B4-BE49-F238E27FC236}">
                    <a16:creationId xmlns:a16="http://schemas.microsoft.com/office/drawing/2014/main" id="{3520614F-C700-9942-9107-0386BDD33825}"/>
                  </a:ext>
                </a:extLst>
              </p:cNvPr>
              <p:cNvSpPr>
                <a:spLocks noChangeShapeType="1"/>
              </p:cNvSpPr>
              <p:nvPr/>
            </p:nvSpPr>
            <p:spPr bwMode="auto">
              <a:xfrm rot="9691848">
                <a:off x="2540" y="2666"/>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69" name="Text Box 153">
              <a:extLst>
                <a:ext uri="{FF2B5EF4-FFF2-40B4-BE49-F238E27FC236}">
                  <a16:creationId xmlns:a16="http://schemas.microsoft.com/office/drawing/2014/main" id="{8DC21157-1E8F-B04A-B82A-865322CAE769}"/>
                </a:ext>
              </a:extLst>
            </p:cNvPr>
            <p:cNvSpPr txBox="1">
              <a:spLocks noChangeArrowheads="1"/>
            </p:cNvSpPr>
            <p:nvPr/>
          </p:nvSpPr>
          <p:spPr bwMode="auto">
            <a:xfrm>
              <a:off x="2810" y="2439"/>
              <a:ext cx="7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rPr>
                <a:t>reassembly</a:t>
              </a:r>
              <a:endParaRPr kumimoji="0" lang="en-US" altLang="en-US" sz="18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endParaRPr>
            </a:p>
          </p:txBody>
        </p:sp>
      </p:grpSp>
      <p:grpSp>
        <p:nvGrpSpPr>
          <p:cNvPr id="174" name="Group 162">
            <a:extLst>
              <a:ext uri="{FF2B5EF4-FFF2-40B4-BE49-F238E27FC236}">
                <a16:creationId xmlns:a16="http://schemas.microsoft.com/office/drawing/2014/main" id="{32F547D0-417F-4B48-ADEE-07F820D922CC}"/>
              </a:ext>
            </a:extLst>
          </p:cNvPr>
          <p:cNvGrpSpPr>
            <a:grpSpLocks/>
          </p:cNvGrpSpPr>
          <p:nvPr/>
        </p:nvGrpSpPr>
        <p:grpSpPr bwMode="auto">
          <a:xfrm>
            <a:off x="6959600" y="1573238"/>
            <a:ext cx="838200" cy="1720850"/>
            <a:chOff x="2345" y="1140"/>
            <a:chExt cx="528" cy="1084"/>
          </a:xfrm>
        </p:grpSpPr>
        <p:sp>
          <p:nvSpPr>
            <p:cNvPr id="175" name="Line 8">
              <a:extLst>
                <a:ext uri="{FF2B5EF4-FFF2-40B4-BE49-F238E27FC236}">
                  <a16:creationId xmlns:a16="http://schemas.microsoft.com/office/drawing/2014/main" id="{D21D06EC-6091-2849-8D37-49E126CD0401}"/>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6" name="Line 10">
              <a:extLst>
                <a:ext uri="{FF2B5EF4-FFF2-40B4-BE49-F238E27FC236}">
                  <a16:creationId xmlns:a16="http://schemas.microsoft.com/office/drawing/2014/main" id="{F990EC90-FE4D-8D40-9E5C-68CA1DF32699}"/>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7" name="Line 15">
              <a:extLst>
                <a:ext uri="{FF2B5EF4-FFF2-40B4-BE49-F238E27FC236}">
                  <a16:creationId xmlns:a16="http://schemas.microsoft.com/office/drawing/2014/main" id="{A98C855E-3FD3-DE4E-BF52-C97A94773599}"/>
                </a:ext>
              </a:extLst>
            </p:cNvPr>
            <p:cNvSpPr>
              <a:spLocks noChangeShapeType="1"/>
            </p:cNvSpPr>
            <p:nvPr/>
          </p:nvSpPr>
          <p:spPr bwMode="auto">
            <a:xfrm>
              <a:off x="2868" y="1456"/>
              <a:ext cx="0" cy="5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178" name="Group 155">
              <a:extLst>
                <a:ext uri="{FF2B5EF4-FFF2-40B4-BE49-F238E27FC236}">
                  <a16:creationId xmlns:a16="http://schemas.microsoft.com/office/drawing/2014/main" id="{EF8C0F42-C332-4143-89B9-D884E67C52BB}"/>
                </a:ext>
              </a:extLst>
            </p:cNvPr>
            <p:cNvGrpSpPr>
              <a:grpSpLocks/>
            </p:cNvGrpSpPr>
            <p:nvPr/>
          </p:nvGrpSpPr>
          <p:grpSpPr bwMode="auto">
            <a:xfrm>
              <a:off x="2345" y="1140"/>
              <a:ext cx="503" cy="444"/>
              <a:chOff x="-44" y="1473"/>
              <a:chExt cx="981" cy="1105"/>
            </a:xfrm>
          </p:grpSpPr>
          <p:pic>
            <p:nvPicPr>
              <p:cNvPr id="183" name="Picture 156" descr="desktop_computer_stylized_medium">
                <a:extLst>
                  <a:ext uri="{FF2B5EF4-FFF2-40B4-BE49-F238E27FC236}">
                    <a16:creationId xmlns:a16="http://schemas.microsoft.com/office/drawing/2014/main" id="{10B5B846-E283-7143-B820-20A6F3306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157">
                <a:extLst>
                  <a:ext uri="{FF2B5EF4-FFF2-40B4-BE49-F238E27FC236}">
                    <a16:creationId xmlns:a16="http://schemas.microsoft.com/office/drawing/2014/main" id="{4ABED2D6-CEA3-0A4D-93D1-BED81AA4E3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79" name="Text Box 158">
              <a:extLst>
                <a:ext uri="{FF2B5EF4-FFF2-40B4-BE49-F238E27FC236}">
                  <a16:creationId xmlns:a16="http://schemas.microsoft.com/office/drawing/2014/main" id="{23C4FFDA-1326-A94E-A751-D63EFD07320F}"/>
                </a:ext>
              </a:extLst>
            </p:cNvPr>
            <p:cNvSpPr txBox="1">
              <a:spLocks noChangeArrowheads="1"/>
            </p:cNvSpPr>
            <p:nvPr/>
          </p:nvSpPr>
          <p:spPr bwMode="auto">
            <a:xfrm rot="5400000">
              <a:off x="2526" y="150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p>
          </p:txBody>
        </p:sp>
        <p:grpSp>
          <p:nvGrpSpPr>
            <p:cNvPr id="180" name="Group 159">
              <a:extLst>
                <a:ext uri="{FF2B5EF4-FFF2-40B4-BE49-F238E27FC236}">
                  <a16:creationId xmlns:a16="http://schemas.microsoft.com/office/drawing/2014/main" id="{D6A0E7F7-059E-3F4C-ABA2-AA5E369BD877}"/>
                </a:ext>
              </a:extLst>
            </p:cNvPr>
            <p:cNvGrpSpPr>
              <a:grpSpLocks/>
            </p:cNvGrpSpPr>
            <p:nvPr/>
          </p:nvGrpSpPr>
          <p:grpSpPr bwMode="auto">
            <a:xfrm>
              <a:off x="2357" y="1780"/>
              <a:ext cx="503" cy="444"/>
              <a:chOff x="-44" y="1473"/>
              <a:chExt cx="981" cy="1105"/>
            </a:xfrm>
          </p:grpSpPr>
          <p:pic>
            <p:nvPicPr>
              <p:cNvPr id="181" name="Picture 160" descr="desktop_computer_stylized_medium">
                <a:extLst>
                  <a:ext uri="{FF2B5EF4-FFF2-40B4-BE49-F238E27FC236}">
                    <a16:creationId xmlns:a16="http://schemas.microsoft.com/office/drawing/2014/main" id="{BFBDEB56-F84C-984A-93A8-41D2D90AB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Freeform 161">
                <a:extLst>
                  <a:ext uri="{FF2B5EF4-FFF2-40B4-BE49-F238E27FC236}">
                    <a16:creationId xmlns:a16="http://schemas.microsoft.com/office/drawing/2014/main" id="{23C08C6D-2EFE-1640-874E-7F751DFE3F9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grpSp>
        <p:nvGrpSpPr>
          <p:cNvPr id="252" name="Group 221">
            <a:extLst>
              <a:ext uri="{FF2B5EF4-FFF2-40B4-BE49-F238E27FC236}">
                <a16:creationId xmlns:a16="http://schemas.microsoft.com/office/drawing/2014/main" id="{83321E86-F1C1-444F-8733-A8BC3E94F176}"/>
              </a:ext>
            </a:extLst>
          </p:cNvPr>
          <p:cNvGrpSpPr>
            <a:grpSpLocks/>
          </p:cNvGrpSpPr>
          <p:nvPr/>
        </p:nvGrpSpPr>
        <p:grpSpPr bwMode="auto">
          <a:xfrm>
            <a:off x="7862887" y="4265638"/>
            <a:ext cx="738188" cy="1385888"/>
            <a:chOff x="2345" y="1140"/>
            <a:chExt cx="528" cy="1084"/>
          </a:xfrm>
        </p:grpSpPr>
        <p:sp>
          <p:nvSpPr>
            <p:cNvPr id="253" name="Line 222">
              <a:extLst>
                <a:ext uri="{FF2B5EF4-FFF2-40B4-BE49-F238E27FC236}">
                  <a16:creationId xmlns:a16="http://schemas.microsoft.com/office/drawing/2014/main" id="{28256FDA-1567-AA4A-9678-A59E9E6FD476}"/>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54" name="Line 223">
              <a:extLst>
                <a:ext uri="{FF2B5EF4-FFF2-40B4-BE49-F238E27FC236}">
                  <a16:creationId xmlns:a16="http://schemas.microsoft.com/office/drawing/2014/main" id="{BE536D99-819F-7442-BD4B-497C8D68FFCA}"/>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55" name="Line 224">
              <a:extLst>
                <a:ext uri="{FF2B5EF4-FFF2-40B4-BE49-F238E27FC236}">
                  <a16:creationId xmlns:a16="http://schemas.microsoft.com/office/drawing/2014/main" id="{518367ED-FF00-134A-BE7E-957FF73C4212}"/>
                </a:ext>
              </a:extLst>
            </p:cNvPr>
            <p:cNvSpPr>
              <a:spLocks noChangeShapeType="1"/>
            </p:cNvSpPr>
            <p:nvPr/>
          </p:nvSpPr>
          <p:spPr bwMode="auto">
            <a:xfrm>
              <a:off x="2868" y="1455"/>
              <a:ext cx="0" cy="5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256" name="Group 225">
              <a:extLst>
                <a:ext uri="{FF2B5EF4-FFF2-40B4-BE49-F238E27FC236}">
                  <a16:creationId xmlns:a16="http://schemas.microsoft.com/office/drawing/2014/main" id="{9B6119C0-ED52-6E40-ADFA-169BE71421CF}"/>
                </a:ext>
              </a:extLst>
            </p:cNvPr>
            <p:cNvGrpSpPr>
              <a:grpSpLocks/>
            </p:cNvGrpSpPr>
            <p:nvPr/>
          </p:nvGrpSpPr>
          <p:grpSpPr bwMode="auto">
            <a:xfrm>
              <a:off x="2345" y="1140"/>
              <a:ext cx="503" cy="444"/>
              <a:chOff x="-44" y="1473"/>
              <a:chExt cx="981" cy="1105"/>
            </a:xfrm>
          </p:grpSpPr>
          <p:pic>
            <p:nvPicPr>
              <p:cNvPr id="261" name="Picture 226" descr="desktop_computer_stylized_medium">
                <a:extLst>
                  <a:ext uri="{FF2B5EF4-FFF2-40B4-BE49-F238E27FC236}">
                    <a16:creationId xmlns:a16="http://schemas.microsoft.com/office/drawing/2014/main" id="{1FE06784-BDA3-3E46-B541-E88B45404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 name="Freeform 227">
                <a:extLst>
                  <a:ext uri="{FF2B5EF4-FFF2-40B4-BE49-F238E27FC236}">
                    <a16:creationId xmlns:a16="http://schemas.microsoft.com/office/drawing/2014/main" id="{42E355F2-6D46-854E-A07A-0F85D46DA50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257" name="Text Box 228">
              <a:extLst>
                <a:ext uri="{FF2B5EF4-FFF2-40B4-BE49-F238E27FC236}">
                  <a16:creationId xmlns:a16="http://schemas.microsoft.com/office/drawing/2014/main" id="{F09BDB7F-04BE-6641-B83A-55D6ACFB49EF}"/>
                </a:ext>
              </a:extLst>
            </p:cNvPr>
            <p:cNvSpPr txBox="1">
              <a:spLocks noChangeArrowheads="1"/>
            </p:cNvSpPr>
            <p:nvPr/>
          </p:nvSpPr>
          <p:spPr bwMode="auto">
            <a:xfrm rot="5400000">
              <a:off x="2463" y="1529"/>
              <a:ext cx="42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p>
          </p:txBody>
        </p:sp>
        <p:grpSp>
          <p:nvGrpSpPr>
            <p:cNvPr id="258" name="Group 229">
              <a:extLst>
                <a:ext uri="{FF2B5EF4-FFF2-40B4-BE49-F238E27FC236}">
                  <a16:creationId xmlns:a16="http://schemas.microsoft.com/office/drawing/2014/main" id="{496A4233-E5C1-9B4E-9749-F2C6601958C9}"/>
                </a:ext>
              </a:extLst>
            </p:cNvPr>
            <p:cNvGrpSpPr>
              <a:grpSpLocks/>
            </p:cNvGrpSpPr>
            <p:nvPr/>
          </p:nvGrpSpPr>
          <p:grpSpPr bwMode="auto">
            <a:xfrm>
              <a:off x="2357" y="1780"/>
              <a:ext cx="503" cy="444"/>
              <a:chOff x="-44" y="1473"/>
              <a:chExt cx="981" cy="1105"/>
            </a:xfrm>
          </p:grpSpPr>
          <p:pic>
            <p:nvPicPr>
              <p:cNvPr id="259" name="Picture 230" descr="desktop_computer_stylized_medium">
                <a:extLst>
                  <a:ext uri="{FF2B5EF4-FFF2-40B4-BE49-F238E27FC236}">
                    <a16:creationId xmlns:a16="http://schemas.microsoft.com/office/drawing/2014/main" id="{A1BCEA6F-5119-2A43-BBB3-3849D2DE1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 name="Freeform 231">
                <a:extLst>
                  <a:ext uri="{FF2B5EF4-FFF2-40B4-BE49-F238E27FC236}">
                    <a16:creationId xmlns:a16="http://schemas.microsoft.com/office/drawing/2014/main" id="{6BF309CA-6E15-2047-AA4B-0A352AE112C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grpSp>
        <p:nvGrpSpPr>
          <p:cNvPr id="263" name="Group 262">
            <a:extLst>
              <a:ext uri="{FF2B5EF4-FFF2-40B4-BE49-F238E27FC236}">
                <a16:creationId xmlns:a16="http://schemas.microsoft.com/office/drawing/2014/main" id="{2F1EAC85-6023-FF4D-81F9-90127C296F2C}"/>
              </a:ext>
            </a:extLst>
          </p:cNvPr>
          <p:cNvGrpSpPr/>
          <p:nvPr/>
        </p:nvGrpSpPr>
        <p:grpSpPr>
          <a:xfrm>
            <a:off x="7884408" y="1659012"/>
            <a:ext cx="632991" cy="300938"/>
            <a:chOff x="7493876" y="2774731"/>
            <a:chExt cx="1481958" cy="894622"/>
          </a:xfrm>
        </p:grpSpPr>
        <p:sp>
          <p:nvSpPr>
            <p:cNvPr id="264" name="Freeform 263">
              <a:extLst>
                <a:ext uri="{FF2B5EF4-FFF2-40B4-BE49-F238E27FC236}">
                  <a16:creationId xmlns:a16="http://schemas.microsoft.com/office/drawing/2014/main" id="{C4821AC8-A5FA-774F-A9DB-A4DFCF48EFB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5" name="Oval 264">
              <a:extLst>
                <a:ext uri="{FF2B5EF4-FFF2-40B4-BE49-F238E27FC236}">
                  <a16:creationId xmlns:a16="http://schemas.microsoft.com/office/drawing/2014/main" id="{BB3DDF33-9237-3E46-A4FF-988BBD900EB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6" name="Group 265">
              <a:extLst>
                <a:ext uri="{FF2B5EF4-FFF2-40B4-BE49-F238E27FC236}">
                  <a16:creationId xmlns:a16="http://schemas.microsoft.com/office/drawing/2014/main" id="{EC5529D6-F051-354C-B235-5B3B32B14CC3}"/>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id="{56960A76-E855-8245-929A-6428787BBF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8" name="Freeform 267">
                <a:extLst>
                  <a:ext uri="{FF2B5EF4-FFF2-40B4-BE49-F238E27FC236}">
                    <a16:creationId xmlns:a16="http://schemas.microsoft.com/office/drawing/2014/main" id="{E3E61EDB-ACC2-2645-A21D-7C7821DE2BD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id="{9139A776-6C26-7845-83EC-33D2A826F7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id="{891C25F5-70CA-D840-85A2-76E9F35490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7" name="Group 286">
            <a:extLst>
              <a:ext uri="{FF2B5EF4-FFF2-40B4-BE49-F238E27FC236}">
                <a16:creationId xmlns:a16="http://schemas.microsoft.com/office/drawing/2014/main" id="{807F039A-0711-7449-900A-5ABB0A16C0AC}"/>
              </a:ext>
            </a:extLst>
          </p:cNvPr>
          <p:cNvGrpSpPr/>
          <p:nvPr/>
        </p:nvGrpSpPr>
        <p:grpSpPr>
          <a:xfrm>
            <a:off x="7880158" y="2314150"/>
            <a:ext cx="632991" cy="300938"/>
            <a:chOff x="7493876" y="2774731"/>
            <a:chExt cx="1481958" cy="894622"/>
          </a:xfrm>
        </p:grpSpPr>
        <p:sp>
          <p:nvSpPr>
            <p:cNvPr id="288" name="Freeform 287">
              <a:extLst>
                <a:ext uri="{FF2B5EF4-FFF2-40B4-BE49-F238E27FC236}">
                  <a16:creationId xmlns:a16="http://schemas.microsoft.com/office/drawing/2014/main" id="{368F4B2E-FBAB-8A41-A938-3CAB86E16A7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89" name="Oval 288">
              <a:extLst>
                <a:ext uri="{FF2B5EF4-FFF2-40B4-BE49-F238E27FC236}">
                  <a16:creationId xmlns:a16="http://schemas.microsoft.com/office/drawing/2014/main" id="{6EA2914F-86D7-BE41-9528-DD609321AD7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90" name="Group 289">
              <a:extLst>
                <a:ext uri="{FF2B5EF4-FFF2-40B4-BE49-F238E27FC236}">
                  <a16:creationId xmlns:a16="http://schemas.microsoft.com/office/drawing/2014/main" id="{F6FEA792-E944-7F40-8522-0F3BB5E23346}"/>
                </a:ext>
              </a:extLst>
            </p:cNvPr>
            <p:cNvGrpSpPr/>
            <p:nvPr/>
          </p:nvGrpSpPr>
          <p:grpSpPr>
            <a:xfrm>
              <a:off x="7713663" y="2848339"/>
              <a:ext cx="1042107" cy="425543"/>
              <a:chOff x="7786941" y="2884917"/>
              <a:chExt cx="897649" cy="353919"/>
            </a:xfrm>
          </p:grpSpPr>
          <p:sp>
            <p:nvSpPr>
              <p:cNvPr id="291" name="Freeform 290">
                <a:extLst>
                  <a:ext uri="{FF2B5EF4-FFF2-40B4-BE49-F238E27FC236}">
                    <a16:creationId xmlns:a16="http://schemas.microsoft.com/office/drawing/2014/main" id="{972F4E62-E379-194B-871E-E46E92AFC2F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Freeform 291">
                <a:extLst>
                  <a:ext uri="{FF2B5EF4-FFF2-40B4-BE49-F238E27FC236}">
                    <a16:creationId xmlns:a16="http://schemas.microsoft.com/office/drawing/2014/main" id="{ED05D402-8D82-2F46-9C17-0AC4A042D60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3" name="Freeform 292">
                <a:extLst>
                  <a:ext uri="{FF2B5EF4-FFF2-40B4-BE49-F238E27FC236}">
                    <a16:creationId xmlns:a16="http://schemas.microsoft.com/office/drawing/2014/main" id="{7DA453E6-118F-7E48-AB98-9E78F795553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4" name="Freeform 293">
                <a:extLst>
                  <a:ext uri="{FF2B5EF4-FFF2-40B4-BE49-F238E27FC236}">
                    <a16:creationId xmlns:a16="http://schemas.microsoft.com/office/drawing/2014/main" id="{815C067A-55D2-0842-B95C-8B59B2F9D3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5" name="Group 294">
            <a:extLst>
              <a:ext uri="{FF2B5EF4-FFF2-40B4-BE49-F238E27FC236}">
                <a16:creationId xmlns:a16="http://schemas.microsoft.com/office/drawing/2014/main" id="{E05E51FE-6D06-724F-A864-98AA3622A939}"/>
              </a:ext>
            </a:extLst>
          </p:cNvPr>
          <p:cNvGrpSpPr/>
          <p:nvPr/>
        </p:nvGrpSpPr>
        <p:grpSpPr>
          <a:xfrm>
            <a:off x="8793951" y="1869094"/>
            <a:ext cx="632991" cy="300938"/>
            <a:chOff x="7493876" y="2774731"/>
            <a:chExt cx="1481958" cy="894622"/>
          </a:xfrm>
        </p:grpSpPr>
        <p:sp>
          <p:nvSpPr>
            <p:cNvPr id="296" name="Freeform 295">
              <a:extLst>
                <a:ext uri="{FF2B5EF4-FFF2-40B4-BE49-F238E27FC236}">
                  <a16:creationId xmlns:a16="http://schemas.microsoft.com/office/drawing/2014/main" id="{39167229-980A-5148-A640-DFE741EA85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97" name="Oval 296">
              <a:extLst>
                <a:ext uri="{FF2B5EF4-FFF2-40B4-BE49-F238E27FC236}">
                  <a16:creationId xmlns:a16="http://schemas.microsoft.com/office/drawing/2014/main" id="{0086428A-7293-A947-A526-D3C06F68E73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98" name="Group 297">
              <a:extLst>
                <a:ext uri="{FF2B5EF4-FFF2-40B4-BE49-F238E27FC236}">
                  <a16:creationId xmlns:a16="http://schemas.microsoft.com/office/drawing/2014/main" id="{C749E6C3-5725-AA4F-B967-4F6B56370D3C}"/>
                </a:ext>
              </a:extLst>
            </p:cNvPr>
            <p:cNvGrpSpPr/>
            <p:nvPr/>
          </p:nvGrpSpPr>
          <p:grpSpPr>
            <a:xfrm>
              <a:off x="7713663" y="2848339"/>
              <a:ext cx="1042107" cy="425543"/>
              <a:chOff x="7786941" y="2884917"/>
              <a:chExt cx="897649" cy="353919"/>
            </a:xfrm>
          </p:grpSpPr>
          <p:sp>
            <p:nvSpPr>
              <p:cNvPr id="299" name="Freeform 298">
                <a:extLst>
                  <a:ext uri="{FF2B5EF4-FFF2-40B4-BE49-F238E27FC236}">
                    <a16:creationId xmlns:a16="http://schemas.microsoft.com/office/drawing/2014/main" id="{1DBF2F38-9130-4045-B1F1-F32D81B5E4B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0" name="Freeform 299">
                <a:extLst>
                  <a:ext uri="{FF2B5EF4-FFF2-40B4-BE49-F238E27FC236}">
                    <a16:creationId xmlns:a16="http://schemas.microsoft.com/office/drawing/2014/main" id="{E63A837A-0C0E-D146-B677-E6611EB454B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1" name="Freeform 300">
                <a:extLst>
                  <a:ext uri="{FF2B5EF4-FFF2-40B4-BE49-F238E27FC236}">
                    <a16:creationId xmlns:a16="http://schemas.microsoft.com/office/drawing/2014/main" id="{8C5D26E9-C8F1-914C-B704-8B11AC641B6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2" name="Freeform 301">
                <a:extLst>
                  <a:ext uri="{FF2B5EF4-FFF2-40B4-BE49-F238E27FC236}">
                    <a16:creationId xmlns:a16="http://schemas.microsoft.com/office/drawing/2014/main" id="{BAFDD1D0-615D-0249-9F98-0FEEC48735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03" name="Group 302">
            <a:extLst>
              <a:ext uri="{FF2B5EF4-FFF2-40B4-BE49-F238E27FC236}">
                <a16:creationId xmlns:a16="http://schemas.microsoft.com/office/drawing/2014/main" id="{E2AC8335-D6C0-A144-AF32-A58DE5F9C3A6}"/>
              </a:ext>
            </a:extLst>
          </p:cNvPr>
          <p:cNvGrpSpPr/>
          <p:nvPr/>
        </p:nvGrpSpPr>
        <p:grpSpPr>
          <a:xfrm>
            <a:off x="9121216" y="2764672"/>
            <a:ext cx="632991" cy="300938"/>
            <a:chOff x="7493876" y="2774731"/>
            <a:chExt cx="1481958" cy="894622"/>
          </a:xfrm>
        </p:grpSpPr>
        <p:sp>
          <p:nvSpPr>
            <p:cNvPr id="304" name="Freeform 303">
              <a:extLst>
                <a:ext uri="{FF2B5EF4-FFF2-40B4-BE49-F238E27FC236}">
                  <a16:creationId xmlns:a16="http://schemas.microsoft.com/office/drawing/2014/main" id="{8A05DBFA-0EAB-1845-9738-0EB0EE239CC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5" name="Oval 304">
              <a:extLst>
                <a:ext uri="{FF2B5EF4-FFF2-40B4-BE49-F238E27FC236}">
                  <a16:creationId xmlns:a16="http://schemas.microsoft.com/office/drawing/2014/main" id="{57B67D1D-3B77-9140-B848-C561A80DA4A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6" name="Group 305">
              <a:extLst>
                <a:ext uri="{FF2B5EF4-FFF2-40B4-BE49-F238E27FC236}">
                  <a16:creationId xmlns:a16="http://schemas.microsoft.com/office/drawing/2014/main" id="{28A2F0BB-0470-2A4F-809B-26CEE46BFCFA}"/>
                </a:ext>
              </a:extLst>
            </p:cNvPr>
            <p:cNvGrpSpPr/>
            <p:nvPr/>
          </p:nvGrpSpPr>
          <p:grpSpPr>
            <a:xfrm>
              <a:off x="7713663" y="2848339"/>
              <a:ext cx="1042107" cy="425543"/>
              <a:chOff x="7786941" y="2884917"/>
              <a:chExt cx="897649" cy="353919"/>
            </a:xfrm>
          </p:grpSpPr>
          <p:sp>
            <p:nvSpPr>
              <p:cNvPr id="307" name="Freeform 306">
                <a:extLst>
                  <a:ext uri="{FF2B5EF4-FFF2-40B4-BE49-F238E27FC236}">
                    <a16:creationId xmlns:a16="http://schemas.microsoft.com/office/drawing/2014/main" id="{1BECC3AF-A2D6-6440-B742-F4103B39442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8" name="Freeform 307">
                <a:extLst>
                  <a:ext uri="{FF2B5EF4-FFF2-40B4-BE49-F238E27FC236}">
                    <a16:creationId xmlns:a16="http://schemas.microsoft.com/office/drawing/2014/main" id="{B186CB30-9A94-0948-B787-CD6FC9EF21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9" name="Freeform 308">
                <a:extLst>
                  <a:ext uri="{FF2B5EF4-FFF2-40B4-BE49-F238E27FC236}">
                    <a16:creationId xmlns:a16="http://schemas.microsoft.com/office/drawing/2014/main" id="{24F5F472-F50F-F24E-8E59-CFD0B0ED99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0" name="Freeform 309">
                <a:extLst>
                  <a:ext uri="{FF2B5EF4-FFF2-40B4-BE49-F238E27FC236}">
                    <a16:creationId xmlns:a16="http://schemas.microsoft.com/office/drawing/2014/main" id="{3D0405D5-7F85-264F-A6AD-695776F19C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1" name="Group 200">
            <a:extLst>
              <a:ext uri="{FF2B5EF4-FFF2-40B4-BE49-F238E27FC236}">
                <a16:creationId xmlns:a16="http://schemas.microsoft.com/office/drawing/2014/main" id="{06798466-3BB3-2342-BD22-8AE603A94657}"/>
              </a:ext>
            </a:extLst>
          </p:cNvPr>
          <p:cNvGrpSpPr>
            <a:grpSpLocks/>
          </p:cNvGrpSpPr>
          <p:nvPr/>
        </p:nvGrpSpPr>
        <p:grpSpPr bwMode="auto">
          <a:xfrm>
            <a:off x="9531350" y="2968651"/>
            <a:ext cx="1033462" cy="801687"/>
            <a:chOff x="4045" y="1955"/>
            <a:chExt cx="651" cy="505"/>
          </a:xfrm>
        </p:grpSpPr>
        <p:grpSp>
          <p:nvGrpSpPr>
            <p:cNvPr id="222" name="Group 123">
              <a:extLst>
                <a:ext uri="{FF2B5EF4-FFF2-40B4-BE49-F238E27FC236}">
                  <a16:creationId xmlns:a16="http://schemas.microsoft.com/office/drawing/2014/main" id="{174D30C2-0600-E842-9D13-48D84E15A8AC}"/>
                </a:ext>
              </a:extLst>
            </p:cNvPr>
            <p:cNvGrpSpPr>
              <a:grpSpLocks/>
            </p:cNvGrpSpPr>
            <p:nvPr/>
          </p:nvGrpSpPr>
          <p:grpSpPr bwMode="auto">
            <a:xfrm rot="3346875">
              <a:off x="3958" y="2042"/>
              <a:ext cx="282" cy="108"/>
              <a:chOff x="5078" y="1860"/>
              <a:chExt cx="282" cy="108"/>
            </a:xfrm>
          </p:grpSpPr>
          <p:sp>
            <p:nvSpPr>
              <p:cNvPr id="232" name="Rectangle 124">
                <a:extLst>
                  <a:ext uri="{FF2B5EF4-FFF2-40B4-BE49-F238E27FC236}">
                    <a16:creationId xmlns:a16="http://schemas.microsoft.com/office/drawing/2014/main" id="{F381050B-DDE8-954D-9D94-E1EE35A64E62}"/>
                  </a:ext>
                </a:extLst>
              </p:cNvPr>
              <p:cNvSpPr>
                <a:spLocks noChangeArrowheads="1"/>
              </p:cNvSpPr>
              <p:nvPr/>
            </p:nvSpPr>
            <p:spPr bwMode="auto">
              <a:xfrm>
                <a:off x="5215" y="1861"/>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33" name="Rectangle 125">
                <a:extLst>
                  <a:ext uri="{FF2B5EF4-FFF2-40B4-BE49-F238E27FC236}">
                    <a16:creationId xmlns:a16="http://schemas.microsoft.com/office/drawing/2014/main" id="{5197D7D3-1B07-6740-82AE-F29D7BEDCD09}"/>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223" name="Group 126">
              <a:extLst>
                <a:ext uri="{FF2B5EF4-FFF2-40B4-BE49-F238E27FC236}">
                  <a16:creationId xmlns:a16="http://schemas.microsoft.com/office/drawing/2014/main" id="{3E825F3A-5DF4-304A-B95C-B8A97DD304FA}"/>
                </a:ext>
              </a:extLst>
            </p:cNvPr>
            <p:cNvGrpSpPr>
              <a:grpSpLocks/>
            </p:cNvGrpSpPr>
            <p:nvPr/>
          </p:nvGrpSpPr>
          <p:grpSpPr bwMode="auto">
            <a:xfrm rot="3215306">
              <a:off x="4158" y="2108"/>
              <a:ext cx="282" cy="108"/>
              <a:chOff x="5078" y="1860"/>
              <a:chExt cx="282" cy="108"/>
            </a:xfrm>
          </p:grpSpPr>
          <p:sp>
            <p:nvSpPr>
              <p:cNvPr id="230" name="Rectangle 127">
                <a:extLst>
                  <a:ext uri="{FF2B5EF4-FFF2-40B4-BE49-F238E27FC236}">
                    <a16:creationId xmlns:a16="http://schemas.microsoft.com/office/drawing/2014/main" id="{6F4FE7A3-A500-AE4F-BCA5-184F3C5D66A8}"/>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31" name="Rectangle 128">
                <a:extLst>
                  <a:ext uri="{FF2B5EF4-FFF2-40B4-BE49-F238E27FC236}">
                    <a16:creationId xmlns:a16="http://schemas.microsoft.com/office/drawing/2014/main" id="{DC50AA62-2765-F54C-89E7-332279233AB7}"/>
                  </a:ext>
                </a:extLst>
              </p:cNvPr>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224" name="Group 129">
              <a:extLst>
                <a:ext uri="{FF2B5EF4-FFF2-40B4-BE49-F238E27FC236}">
                  <a16:creationId xmlns:a16="http://schemas.microsoft.com/office/drawing/2014/main" id="{0A9E08EA-C83B-9C45-BA60-0B9B237E060B}"/>
                </a:ext>
              </a:extLst>
            </p:cNvPr>
            <p:cNvGrpSpPr>
              <a:grpSpLocks/>
            </p:cNvGrpSpPr>
            <p:nvPr/>
          </p:nvGrpSpPr>
          <p:grpSpPr bwMode="auto">
            <a:xfrm rot="3051000">
              <a:off x="4380" y="2184"/>
              <a:ext cx="282" cy="108"/>
              <a:chOff x="5078" y="1860"/>
              <a:chExt cx="282" cy="108"/>
            </a:xfrm>
          </p:grpSpPr>
          <p:sp>
            <p:nvSpPr>
              <p:cNvPr id="228" name="Rectangle 130">
                <a:extLst>
                  <a:ext uri="{FF2B5EF4-FFF2-40B4-BE49-F238E27FC236}">
                    <a16:creationId xmlns:a16="http://schemas.microsoft.com/office/drawing/2014/main" id="{D3EF473C-F3F1-064D-8B44-C21CE30AA66D}"/>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29" name="Rectangle 131">
                <a:extLst>
                  <a:ext uri="{FF2B5EF4-FFF2-40B4-BE49-F238E27FC236}">
                    <a16:creationId xmlns:a16="http://schemas.microsoft.com/office/drawing/2014/main" id="{C03C8DA3-06DA-EF43-B064-7CCBEDCA593D}"/>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225" name="Line 133">
              <a:extLst>
                <a:ext uri="{FF2B5EF4-FFF2-40B4-BE49-F238E27FC236}">
                  <a16:creationId xmlns:a16="http://schemas.microsoft.com/office/drawing/2014/main" id="{DE2846D5-5BC7-A148-987E-9BFF02F3AB40}"/>
                </a:ext>
              </a:extLst>
            </p:cNvPr>
            <p:cNvSpPr>
              <a:spLocks noChangeShapeType="1"/>
            </p:cNvSpPr>
            <p:nvPr/>
          </p:nvSpPr>
          <p:spPr bwMode="auto">
            <a:xfrm>
              <a:off x="4184" y="2216"/>
              <a:ext cx="84"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26" name="Line 134">
              <a:extLst>
                <a:ext uri="{FF2B5EF4-FFF2-40B4-BE49-F238E27FC236}">
                  <a16:creationId xmlns:a16="http://schemas.microsoft.com/office/drawing/2014/main" id="{30B266F5-491B-F245-8588-B01608E3BBD9}"/>
                </a:ext>
              </a:extLst>
            </p:cNvPr>
            <p:cNvSpPr>
              <a:spLocks noChangeShapeType="1"/>
            </p:cNvSpPr>
            <p:nvPr/>
          </p:nvSpPr>
          <p:spPr bwMode="auto">
            <a:xfrm>
              <a:off x="4388" y="2278"/>
              <a:ext cx="82"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27" name="Line 135">
              <a:extLst>
                <a:ext uri="{FF2B5EF4-FFF2-40B4-BE49-F238E27FC236}">
                  <a16:creationId xmlns:a16="http://schemas.microsoft.com/office/drawing/2014/main" id="{26AE079B-6AB9-4C4C-AF4E-AAC854681EEB}"/>
                </a:ext>
              </a:extLst>
            </p:cNvPr>
            <p:cNvSpPr>
              <a:spLocks noChangeShapeType="1"/>
            </p:cNvSpPr>
            <p:nvPr/>
          </p:nvSpPr>
          <p:spPr bwMode="auto">
            <a:xfrm>
              <a:off x="4620" y="2350"/>
              <a:ext cx="76" cy="1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311" name="Group 310">
            <a:extLst>
              <a:ext uri="{FF2B5EF4-FFF2-40B4-BE49-F238E27FC236}">
                <a16:creationId xmlns:a16="http://schemas.microsoft.com/office/drawing/2014/main" id="{E9162E78-8261-EA48-A8D1-AA206DF5AC5F}"/>
              </a:ext>
            </a:extLst>
          </p:cNvPr>
          <p:cNvGrpSpPr/>
          <p:nvPr/>
        </p:nvGrpSpPr>
        <p:grpSpPr>
          <a:xfrm>
            <a:off x="9820071" y="3769540"/>
            <a:ext cx="632991" cy="300938"/>
            <a:chOff x="7493876" y="2774731"/>
            <a:chExt cx="1481958" cy="894622"/>
          </a:xfrm>
        </p:grpSpPr>
        <p:sp>
          <p:nvSpPr>
            <p:cNvPr id="312" name="Freeform 311">
              <a:extLst>
                <a:ext uri="{FF2B5EF4-FFF2-40B4-BE49-F238E27FC236}">
                  <a16:creationId xmlns:a16="http://schemas.microsoft.com/office/drawing/2014/main" id="{61929FF8-27C2-9247-A465-EE63843072A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13" name="Oval 312">
              <a:extLst>
                <a:ext uri="{FF2B5EF4-FFF2-40B4-BE49-F238E27FC236}">
                  <a16:creationId xmlns:a16="http://schemas.microsoft.com/office/drawing/2014/main" id="{035E780E-BAF2-FA48-A0B3-9F54E54FDB8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4" name="Group 313">
              <a:extLst>
                <a:ext uri="{FF2B5EF4-FFF2-40B4-BE49-F238E27FC236}">
                  <a16:creationId xmlns:a16="http://schemas.microsoft.com/office/drawing/2014/main" id="{684F749B-ED1E-A047-A2B3-DE5EAB23CEE6}"/>
                </a:ext>
              </a:extLst>
            </p:cNvPr>
            <p:cNvGrpSpPr/>
            <p:nvPr/>
          </p:nvGrpSpPr>
          <p:grpSpPr>
            <a:xfrm>
              <a:off x="7713663" y="2848339"/>
              <a:ext cx="1042107" cy="425543"/>
              <a:chOff x="7786941" y="2884917"/>
              <a:chExt cx="897649" cy="353919"/>
            </a:xfrm>
          </p:grpSpPr>
          <p:sp>
            <p:nvSpPr>
              <p:cNvPr id="315" name="Freeform 314">
                <a:extLst>
                  <a:ext uri="{FF2B5EF4-FFF2-40B4-BE49-F238E27FC236}">
                    <a16:creationId xmlns:a16="http://schemas.microsoft.com/office/drawing/2014/main" id="{C89DC151-24F4-7047-B7AA-B233904761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6" name="Freeform 315">
                <a:extLst>
                  <a:ext uri="{FF2B5EF4-FFF2-40B4-BE49-F238E27FC236}">
                    <a16:creationId xmlns:a16="http://schemas.microsoft.com/office/drawing/2014/main" id="{F448580F-C41E-514E-AB84-0B14F276080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7" name="Freeform 316">
                <a:extLst>
                  <a:ext uri="{FF2B5EF4-FFF2-40B4-BE49-F238E27FC236}">
                    <a16:creationId xmlns:a16="http://schemas.microsoft.com/office/drawing/2014/main" id="{8AEFCBA5-3ECF-9546-8AA6-966DE039FC1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8" name="Freeform 317">
                <a:extLst>
                  <a:ext uri="{FF2B5EF4-FFF2-40B4-BE49-F238E27FC236}">
                    <a16:creationId xmlns:a16="http://schemas.microsoft.com/office/drawing/2014/main" id="{67B5A22B-79ED-4949-A639-35B4D10A014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19" name="Group 318">
            <a:extLst>
              <a:ext uri="{FF2B5EF4-FFF2-40B4-BE49-F238E27FC236}">
                <a16:creationId xmlns:a16="http://schemas.microsoft.com/office/drawing/2014/main" id="{83F23AF2-A0FE-224D-920C-84AE9D1EC7B7}"/>
              </a:ext>
            </a:extLst>
          </p:cNvPr>
          <p:cNvGrpSpPr/>
          <p:nvPr/>
        </p:nvGrpSpPr>
        <p:grpSpPr>
          <a:xfrm>
            <a:off x="8883206" y="4890985"/>
            <a:ext cx="632991" cy="300938"/>
            <a:chOff x="7493876" y="2774731"/>
            <a:chExt cx="1481958" cy="894622"/>
          </a:xfrm>
        </p:grpSpPr>
        <p:sp>
          <p:nvSpPr>
            <p:cNvPr id="320" name="Freeform 319">
              <a:extLst>
                <a:ext uri="{FF2B5EF4-FFF2-40B4-BE49-F238E27FC236}">
                  <a16:creationId xmlns:a16="http://schemas.microsoft.com/office/drawing/2014/main" id="{20B06A7E-D607-A643-8573-7FA8832D501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1" name="Oval 320">
              <a:extLst>
                <a:ext uri="{FF2B5EF4-FFF2-40B4-BE49-F238E27FC236}">
                  <a16:creationId xmlns:a16="http://schemas.microsoft.com/office/drawing/2014/main" id="{7E112450-743E-2B49-88BE-591DC0195C2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22" name="Group 321">
              <a:extLst>
                <a:ext uri="{FF2B5EF4-FFF2-40B4-BE49-F238E27FC236}">
                  <a16:creationId xmlns:a16="http://schemas.microsoft.com/office/drawing/2014/main" id="{1AE80838-4934-0E4F-8553-C27D2320BC94}"/>
                </a:ext>
              </a:extLst>
            </p:cNvPr>
            <p:cNvGrpSpPr/>
            <p:nvPr/>
          </p:nvGrpSpPr>
          <p:grpSpPr>
            <a:xfrm>
              <a:off x="7713663" y="2848339"/>
              <a:ext cx="1042107" cy="425543"/>
              <a:chOff x="7786941" y="2884917"/>
              <a:chExt cx="897649" cy="353919"/>
            </a:xfrm>
          </p:grpSpPr>
          <p:sp>
            <p:nvSpPr>
              <p:cNvPr id="323" name="Freeform 322">
                <a:extLst>
                  <a:ext uri="{FF2B5EF4-FFF2-40B4-BE49-F238E27FC236}">
                    <a16:creationId xmlns:a16="http://schemas.microsoft.com/office/drawing/2014/main" id="{D4632782-D6F6-464C-9B44-5281824C25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4" name="Freeform 323">
                <a:extLst>
                  <a:ext uri="{FF2B5EF4-FFF2-40B4-BE49-F238E27FC236}">
                    <a16:creationId xmlns:a16="http://schemas.microsoft.com/office/drawing/2014/main" id="{16D6CA10-0739-4C44-A478-5170B47935D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5" name="Freeform 324">
                <a:extLst>
                  <a:ext uri="{FF2B5EF4-FFF2-40B4-BE49-F238E27FC236}">
                    <a16:creationId xmlns:a16="http://schemas.microsoft.com/office/drawing/2014/main" id="{4B16F740-0AC8-A547-9C7F-02F48F9EA29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6" name="Freeform 325">
                <a:extLst>
                  <a:ext uri="{FF2B5EF4-FFF2-40B4-BE49-F238E27FC236}">
                    <a16:creationId xmlns:a16="http://schemas.microsoft.com/office/drawing/2014/main" id="{B97565F7-3C72-3649-A488-D8651F23A3F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4000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left)">
                                      <p:cBhvr>
                                        <p:cTn id="7" dur="10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Effect transition="in" filter="wipe(up)">
                                      <p:cBhvr>
                                        <p:cTn id="12" dur="1000"/>
                                        <p:tgtEl>
                                          <p:spTgt spid="221"/>
                                        </p:tgtEl>
                                      </p:cBhvr>
                                    </p:animEffect>
                                  </p:childTnLst>
                                </p:cTn>
                              </p:par>
                              <p:par>
                                <p:cTn id="13" presetID="9" presetClass="entr" presetSubtype="0" fill="hold" nodeType="withEffect">
                                  <p:stCondLst>
                                    <p:cond delay="0"/>
                                  </p:stCondLst>
                                  <p:childTnLst>
                                    <p:set>
                                      <p:cBhvr>
                                        <p:cTn id="14" dur="1" fill="hold">
                                          <p:stCondLst>
                                            <p:cond delay="0"/>
                                          </p:stCondLst>
                                        </p:cTn>
                                        <p:tgtEl>
                                          <p:spTgt spid="152">
                                            <p:txEl>
                                              <p:pRg st="0" end="0"/>
                                            </p:txEl>
                                          </p:spTgt>
                                        </p:tgtEl>
                                        <p:attrNameLst>
                                          <p:attrName>style.visibility</p:attrName>
                                        </p:attrNameLst>
                                      </p:cBhvr>
                                      <p:to>
                                        <p:strVal val="visible"/>
                                      </p:to>
                                    </p:set>
                                    <p:animEffect transition="in" filter="dissolve">
                                      <p:cBhvr>
                                        <p:cTn id="15" dur="500"/>
                                        <p:tgtEl>
                                          <p:spTgt spid="15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2">
                                            <p:txEl>
                                              <p:pRg st="1" end="1"/>
                                            </p:txEl>
                                          </p:spTgt>
                                        </p:tgtEl>
                                        <p:attrNameLst>
                                          <p:attrName>style.visibility</p:attrName>
                                        </p:attrNameLst>
                                      </p:cBhvr>
                                      <p:to>
                                        <p:strVal val="visible"/>
                                      </p:to>
                                    </p:set>
                                    <p:animEffect transition="in" filter="dissolve">
                                      <p:cBhvr>
                                        <p:cTn id="18" dur="500"/>
                                        <p:tgtEl>
                                          <p:spTgt spid="152">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52">
                                            <p:txEl>
                                              <p:pRg st="2" end="2"/>
                                            </p:txEl>
                                          </p:spTgt>
                                        </p:tgtEl>
                                        <p:attrNameLst>
                                          <p:attrName>style.visibility</p:attrName>
                                        </p:attrNameLst>
                                      </p:cBhvr>
                                      <p:to>
                                        <p:strVal val="visible"/>
                                      </p:to>
                                    </p:set>
                                    <p:animEffect transition="in" filter="dissolve">
                                      <p:cBhvr>
                                        <p:cTn id="21" dur="500"/>
                                        <p:tgtEl>
                                          <p:spTgt spid="1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wipe(right)">
                                      <p:cBhvr>
                                        <p:cTn id="26" dur="1000"/>
                                        <p:tgtEl>
                                          <p:spTgt spid="1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right)">
                                      <p:cBhvr>
                                        <p:cTn id="31"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Content Placeholder 3">
            <a:extLst>
              <a:ext uri="{FF2B5EF4-FFF2-40B4-BE49-F238E27FC236}">
                <a16:creationId xmlns:a16="http://schemas.microsoft.com/office/drawing/2014/main" id="{3FB6CE70-05A6-7C11-5670-397D45F035A1}"/>
              </a:ext>
            </a:extLst>
          </p:cNvPr>
          <p:cNvSpPr>
            <a:spLocks noGrp="1" noChangeArrowheads="1"/>
          </p:cNvSpPr>
          <p:nvPr>
            <p:ph sz="half" idx="2"/>
          </p:nvPr>
        </p:nvSpPr>
        <p:spPr/>
        <p:txBody>
          <a:bodyPr/>
          <a:lstStyle/>
          <a:p>
            <a:endParaRPr lang="en-US" altLang="en-US"/>
          </a:p>
        </p:txBody>
      </p:sp>
      <p:pic>
        <p:nvPicPr>
          <p:cNvPr id="27653" name="Picture 4">
            <a:extLst>
              <a:ext uri="{FF2B5EF4-FFF2-40B4-BE49-F238E27FC236}">
                <a16:creationId xmlns:a16="http://schemas.microsoft.com/office/drawing/2014/main" id="{1EBBBDE9-A93F-CDB7-1B16-D5D87D9BF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fragmentation/reassembly</a:t>
            </a:r>
            <a:endParaRPr lang="en-US" dirty="0"/>
          </a:p>
        </p:txBody>
      </p:sp>
      <p:sp>
        <p:nvSpPr>
          <p:cNvPr id="4" name="Slide Number Placeholder 3">
            <a:extLst>
              <a:ext uri="{FF2B5EF4-FFF2-40B4-BE49-F238E27FC236}">
                <a16:creationId xmlns:a16="http://schemas.microsoft.com/office/drawing/2014/main" id="{8172FBE7-A2C0-3642-8E64-FB4716E783B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64</a:t>
            </a:fld>
            <a:endParaRPr lang="en-US" dirty="0"/>
          </a:p>
        </p:txBody>
      </p:sp>
      <p:grpSp>
        <p:nvGrpSpPr>
          <p:cNvPr id="273" name="Group 4">
            <a:extLst>
              <a:ext uri="{FF2B5EF4-FFF2-40B4-BE49-F238E27FC236}">
                <a16:creationId xmlns:a16="http://schemas.microsoft.com/office/drawing/2014/main" id="{C209DF58-BB84-EE41-9A05-9B26BDA48F8A}"/>
              </a:ext>
            </a:extLst>
          </p:cNvPr>
          <p:cNvGrpSpPr>
            <a:grpSpLocks/>
          </p:cNvGrpSpPr>
          <p:nvPr/>
        </p:nvGrpSpPr>
        <p:grpSpPr bwMode="auto">
          <a:xfrm>
            <a:off x="4989773" y="1527175"/>
            <a:ext cx="4181475" cy="660400"/>
            <a:chOff x="3006" y="1205"/>
            <a:chExt cx="2634" cy="416"/>
          </a:xfrm>
        </p:grpSpPr>
        <p:sp>
          <p:nvSpPr>
            <p:cNvPr id="275" name="Rectangle 6">
              <a:extLst>
                <a:ext uri="{FF2B5EF4-FFF2-40B4-BE49-F238E27FC236}">
                  <a16:creationId xmlns:a16="http://schemas.microsoft.com/office/drawing/2014/main" id="{9F97564F-AA01-CD42-B7AF-FD555736F76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76" name="Text Box 7">
              <a:extLst>
                <a:ext uri="{FF2B5EF4-FFF2-40B4-BE49-F238E27FC236}">
                  <a16:creationId xmlns:a16="http://schemas.microsoft.com/office/drawing/2014/main" id="{B08FA020-86D6-B940-A867-F9B73513D872}"/>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=x</a:t>
              </a:r>
            </a:p>
          </p:txBody>
        </p:sp>
        <p:sp>
          <p:nvSpPr>
            <p:cNvPr id="277" name="Text Box 8">
              <a:extLst>
                <a:ext uri="{FF2B5EF4-FFF2-40B4-BE49-F238E27FC236}">
                  <a16:creationId xmlns:a16="http://schemas.microsoft.com/office/drawing/2014/main" id="{F56BF547-3E90-BB4F-A15E-786126B2BCE3}"/>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278" name="Text Box 9">
              <a:extLst>
                <a:ext uri="{FF2B5EF4-FFF2-40B4-BE49-F238E27FC236}">
                  <a16:creationId xmlns:a16="http://schemas.microsoft.com/office/drawing/2014/main" id="{DBDC952C-C809-B445-B355-B2F02E8CE967}"/>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fragflag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279" name="Text Box 10">
              <a:extLst>
                <a:ext uri="{FF2B5EF4-FFF2-40B4-BE49-F238E27FC236}">
                  <a16:creationId xmlns:a16="http://schemas.microsoft.com/office/drawing/2014/main" id="{A9EC1F74-3597-984E-BA0B-F7596BA8C5E7}"/>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length</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=4000</a:t>
              </a:r>
            </a:p>
          </p:txBody>
        </p:sp>
        <p:sp>
          <p:nvSpPr>
            <p:cNvPr id="280" name="Line 11">
              <a:extLst>
                <a:ext uri="{FF2B5EF4-FFF2-40B4-BE49-F238E27FC236}">
                  <a16:creationId xmlns:a16="http://schemas.microsoft.com/office/drawing/2014/main" id="{62001456-A0DE-F549-91B8-4AFAB874A3B6}"/>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1" name="Line 12">
              <a:extLst>
                <a:ext uri="{FF2B5EF4-FFF2-40B4-BE49-F238E27FC236}">
                  <a16:creationId xmlns:a16="http://schemas.microsoft.com/office/drawing/2014/main" id="{893638D3-E04E-AA43-A78B-93162C2865E0}"/>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2" name="Line 13">
              <a:extLst>
                <a:ext uri="{FF2B5EF4-FFF2-40B4-BE49-F238E27FC236}">
                  <a16:creationId xmlns:a16="http://schemas.microsoft.com/office/drawing/2014/main" id="{83D5BE05-2CE6-B34D-AF80-010634152A21}"/>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3" name="Line 14">
              <a:extLst>
                <a:ext uri="{FF2B5EF4-FFF2-40B4-BE49-F238E27FC236}">
                  <a16:creationId xmlns:a16="http://schemas.microsoft.com/office/drawing/2014/main" id="{B403F84F-91AC-0F4D-9D8A-D3B010411ECA}"/>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4" name="Line 15">
              <a:extLst>
                <a:ext uri="{FF2B5EF4-FFF2-40B4-BE49-F238E27FC236}">
                  <a16:creationId xmlns:a16="http://schemas.microsoft.com/office/drawing/2014/main" id="{96E9F421-95E6-864D-AFCE-D0C2B7D32BE7}"/>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5" name="Rectangle 16">
              <a:extLst>
                <a:ext uri="{FF2B5EF4-FFF2-40B4-BE49-F238E27FC236}">
                  <a16:creationId xmlns:a16="http://schemas.microsoft.com/office/drawing/2014/main" id="{E06CA3A4-DDBA-A648-AE30-B136F21AE15C}"/>
                </a:ext>
              </a:extLst>
            </p:cNvPr>
            <p:cNvSpPr>
              <a:spLocks noChangeArrowheads="1"/>
            </p:cNvSpPr>
            <p:nvPr/>
          </p:nvSpPr>
          <p:spPr bwMode="auto">
            <a:xfrm>
              <a:off x="5232" y="1237"/>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286" name="Group 70">
            <a:extLst>
              <a:ext uri="{FF2B5EF4-FFF2-40B4-BE49-F238E27FC236}">
                <a16:creationId xmlns:a16="http://schemas.microsoft.com/office/drawing/2014/main" id="{E0E5D94D-8D0E-F447-B202-06A60559CE81}"/>
              </a:ext>
            </a:extLst>
          </p:cNvPr>
          <p:cNvGrpSpPr>
            <a:grpSpLocks/>
          </p:cNvGrpSpPr>
          <p:nvPr/>
        </p:nvGrpSpPr>
        <p:grpSpPr bwMode="auto">
          <a:xfrm>
            <a:off x="5078673" y="2290763"/>
            <a:ext cx="4645025" cy="3330574"/>
            <a:chOff x="2321" y="1443"/>
            <a:chExt cx="2926" cy="2098"/>
          </a:xfrm>
        </p:grpSpPr>
        <p:grpSp>
          <p:nvGrpSpPr>
            <p:cNvPr id="327" name="Group 17">
              <a:extLst>
                <a:ext uri="{FF2B5EF4-FFF2-40B4-BE49-F238E27FC236}">
                  <a16:creationId xmlns:a16="http://schemas.microsoft.com/office/drawing/2014/main" id="{D6D59DCE-5992-8C44-B2EB-F9E8F0FD4606}"/>
                </a:ext>
              </a:extLst>
            </p:cNvPr>
            <p:cNvGrpSpPr>
              <a:grpSpLocks/>
            </p:cNvGrpSpPr>
            <p:nvPr/>
          </p:nvGrpSpPr>
          <p:grpSpPr bwMode="auto">
            <a:xfrm>
              <a:off x="2613" y="2066"/>
              <a:ext cx="2634" cy="416"/>
              <a:chOff x="3006" y="1205"/>
              <a:chExt cx="2634" cy="416"/>
            </a:xfrm>
          </p:grpSpPr>
          <p:sp>
            <p:nvSpPr>
              <p:cNvPr id="359" name="Rectangle 19">
                <a:extLst>
                  <a:ext uri="{FF2B5EF4-FFF2-40B4-BE49-F238E27FC236}">
                    <a16:creationId xmlns:a16="http://schemas.microsoft.com/office/drawing/2014/main" id="{2A7BBF80-1D6D-734D-B87F-681AA9D8A5EF}"/>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0" name="Text Box 20">
                <a:extLst>
                  <a:ext uri="{FF2B5EF4-FFF2-40B4-BE49-F238E27FC236}">
                    <a16:creationId xmlns:a16="http://schemas.microsoft.com/office/drawing/2014/main" id="{6A532E8C-AC95-C849-AB1C-E073A332F129}"/>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=x</a:t>
                </a:r>
              </a:p>
            </p:txBody>
          </p:sp>
          <p:sp>
            <p:nvSpPr>
              <p:cNvPr id="361" name="Text Box 21">
                <a:extLst>
                  <a:ext uri="{FF2B5EF4-FFF2-40B4-BE49-F238E27FC236}">
                    <a16:creationId xmlns:a16="http://schemas.microsoft.com/office/drawing/2014/main" id="{2C14E1D0-AEA3-2946-96BE-BBDEAEAD40E6}"/>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362" name="Text Box 22">
                <a:extLst>
                  <a:ext uri="{FF2B5EF4-FFF2-40B4-BE49-F238E27FC236}">
                    <a16:creationId xmlns:a16="http://schemas.microsoft.com/office/drawing/2014/main" id="{9A73FBD4-64CA-644E-9CC8-4734F6A60D9F}"/>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fragflag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363" name="Text Box 23">
                <a:extLst>
                  <a:ext uri="{FF2B5EF4-FFF2-40B4-BE49-F238E27FC236}">
                    <a16:creationId xmlns:a16="http://schemas.microsoft.com/office/drawing/2014/main" id="{986EA356-F829-434B-9FDD-6D5DEF00873B}"/>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length</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=1500</a:t>
                </a:r>
              </a:p>
            </p:txBody>
          </p:sp>
          <p:sp>
            <p:nvSpPr>
              <p:cNvPr id="364" name="Line 24">
                <a:extLst>
                  <a:ext uri="{FF2B5EF4-FFF2-40B4-BE49-F238E27FC236}">
                    <a16:creationId xmlns:a16="http://schemas.microsoft.com/office/drawing/2014/main" id="{97082873-DB44-F541-8876-F85138EEE33A}"/>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5" name="Line 25">
                <a:extLst>
                  <a:ext uri="{FF2B5EF4-FFF2-40B4-BE49-F238E27FC236}">
                    <a16:creationId xmlns:a16="http://schemas.microsoft.com/office/drawing/2014/main" id="{7FB1E670-9433-9A45-AE38-7E6CF33CE0DF}"/>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6" name="Line 26">
                <a:extLst>
                  <a:ext uri="{FF2B5EF4-FFF2-40B4-BE49-F238E27FC236}">
                    <a16:creationId xmlns:a16="http://schemas.microsoft.com/office/drawing/2014/main" id="{2DF386FB-87A4-AF4D-8755-36BCCFF71508}"/>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7" name="Line 27">
                <a:extLst>
                  <a:ext uri="{FF2B5EF4-FFF2-40B4-BE49-F238E27FC236}">
                    <a16:creationId xmlns:a16="http://schemas.microsoft.com/office/drawing/2014/main" id="{9698D062-8447-6541-AC16-F61EA75CCA0B}"/>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8" name="Line 28">
                <a:extLst>
                  <a:ext uri="{FF2B5EF4-FFF2-40B4-BE49-F238E27FC236}">
                    <a16:creationId xmlns:a16="http://schemas.microsoft.com/office/drawing/2014/main" id="{199F02F2-DF0B-E24E-8B1B-D7F09F27355C}"/>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9" name="Rectangle 29">
                <a:extLst>
                  <a:ext uri="{FF2B5EF4-FFF2-40B4-BE49-F238E27FC236}">
                    <a16:creationId xmlns:a16="http://schemas.microsoft.com/office/drawing/2014/main" id="{75F9EE65-3BF2-0B42-9D3F-29E55761F02A}"/>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328" name="Group 30">
              <a:extLst>
                <a:ext uri="{FF2B5EF4-FFF2-40B4-BE49-F238E27FC236}">
                  <a16:creationId xmlns:a16="http://schemas.microsoft.com/office/drawing/2014/main" id="{12D4790F-40A3-F448-AC4E-CCA0878BDC2A}"/>
                </a:ext>
              </a:extLst>
            </p:cNvPr>
            <p:cNvGrpSpPr>
              <a:grpSpLocks/>
            </p:cNvGrpSpPr>
            <p:nvPr/>
          </p:nvGrpSpPr>
          <p:grpSpPr bwMode="auto">
            <a:xfrm>
              <a:off x="2613" y="2570"/>
              <a:ext cx="2634" cy="416"/>
              <a:chOff x="3006" y="1205"/>
              <a:chExt cx="2634" cy="416"/>
            </a:xfrm>
          </p:grpSpPr>
          <p:sp>
            <p:nvSpPr>
              <p:cNvPr id="347" name="Rectangle 32">
                <a:extLst>
                  <a:ext uri="{FF2B5EF4-FFF2-40B4-BE49-F238E27FC236}">
                    <a16:creationId xmlns:a16="http://schemas.microsoft.com/office/drawing/2014/main" id="{B15FF11D-8509-0040-A294-9AF84579D9EB}"/>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8" name="Text Box 33">
                <a:extLst>
                  <a:ext uri="{FF2B5EF4-FFF2-40B4-BE49-F238E27FC236}">
                    <a16:creationId xmlns:a16="http://schemas.microsoft.com/office/drawing/2014/main" id="{A66E9104-5A4E-5346-95BA-D285C3BBB0E6}"/>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=x</a:t>
                </a:r>
              </a:p>
            </p:txBody>
          </p:sp>
          <p:sp>
            <p:nvSpPr>
              <p:cNvPr id="349" name="Text Box 34">
                <a:extLst>
                  <a:ext uri="{FF2B5EF4-FFF2-40B4-BE49-F238E27FC236}">
                    <a16:creationId xmlns:a16="http://schemas.microsoft.com/office/drawing/2014/main" id="{C829564F-0014-D242-8FB2-98781565F51B}"/>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=185</a:t>
                </a:r>
              </a:p>
            </p:txBody>
          </p:sp>
          <p:sp>
            <p:nvSpPr>
              <p:cNvPr id="350" name="Text Box 35">
                <a:extLst>
                  <a:ext uri="{FF2B5EF4-FFF2-40B4-BE49-F238E27FC236}">
                    <a16:creationId xmlns:a16="http://schemas.microsoft.com/office/drawing/2014/main" id="{56158AC2-5A04-404E-A171-6A6805AB8CEA}"/>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fragflag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351" name="Text Box 36">
                <a:extLst>
                  <a:ext uri="{FF2B5EF4-FFF2-40B4-BE49-F238E27FC236}">
                    <a16:creationId xmlns:a16="http://schemas.microsoft.com/office/drawing/2014/main" id="{55166D62-F49D-B749-90C6-8147DE90AFC0}"/>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length</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=1500</a:t>
                </a:r>
              </a:p>
            </p:txBody>
          </p:sp>
          <p:sp>
            <p:nvSpPr>
              <p:cNvPr id="352" name="Line 37">
                <a:extLst>
                  <a:ext uri="{FF2B5EF4-FFF2-40B4-BE49-F238E27FC236}">
                    <a16:creationId xmlns:a16="http://schemas.microsoft.com/office/drawing/2014/main" id="{F0A3D74F-264C-0349-9215-E7CBB0759379}"/>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3" name="Line 38">
                <a:extLst>
                  <a:ext uri="{FF2B5EF4-FFF2-40B4-BE49-F238E27FC236}">
                    <a16:creationId xmlns:a16="http://schemas.microsoft.com/office/drawing/2014/main" id="{5AA0C3A5-CE52-3240-95A8-CBCE0710E187}"/>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4" name="Line 39">
                <a:extLst>
                  <a:ext uri="{FF2B5EF4-FFF2-40B4-BE49-F238E27FC236}">
                    <a16:creationId xmlns:a16="http://schemas.microsoft.com/office/drawing/2014/main" id="{D8790347-989D-7242-9FFA-97B539C96E5B}"/>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5" name="Line 40">
                <a:extLst>
                  <a:ext uri="{FF2B5EF4-FFF2-40B4-BE49-F238E27FC236}">
                    <a16:creationId xmlns:a16="http://schemas.microsoft.com/office/drawing/2014/main" id="{C59C4051-FB9E-0C4D-AB29-CE5F0F328BD0}"/>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6" name="Line 41">
                <a:extLst>
                  <a:ext uri="{FF2B5EF4-FFF2-40B4-BE49-F238E27FC236}">
                    <a16:creationId xmlns:a16="http://schemas.microsoft.com/office/drawing/2014/main" id="{6D9DC6D6-4088-434D-AFD2-EBAB166C6FAD}"/>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7" name="Rectangle 42">
                <a:extLst>
                  <a:ext uri="{FF2B5EF4-FFF2-40B4-BE49-F238E27FC236}">
                    <a16:creationId xmlns:a16="http://schemas.microsoft.com/office/drawing/2014/main" id="{EA1C70D4-47D8-594E-8539-612492CA926B}"/>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329" name="Group 43">
              <a:extLst>
                <a:ext uri="{FF2B5EF4-FFF2-40B4-BE49-F238E27FC236}">
                  <a16:creationId xmlns:a16="http://schemas.microsoft.com/office/drawing/2014/main" id="{E59F1A1E-ADC4-E248-8812-9B1455B8027C}"/>
                </a:ext>
              </a:extLst>
            </p:cNvPr>
            <p:cNvGrpSpPr>
              <a:grpSpLocks/>
            </p:cNvGrpSpPr>
            <p:nvPr/>
          </p:nvGrpSpPr>
          <p:grpSpPr bwMode="auto">
            <a:xfrm>
              <a:off x="2607" y="3092"/>
              <a:ext cx="2634" cy="449"/>
              <a:chOff x="3006" y="1205"/>
              <a:chExt cx="2634" cy="449"/>
            </a:xfrm>
          </p:grpSpPr>
          <p:sp>
            <p:nvSpPr>
              <p:cNvPr id="335" name="Rectangle 45">
                <a:extLst>
                  <a:ext uri="{FF2B5EF4-FFF2-40B4-BE49-F238E27FC236}">
                    <a16:creationId xmlns:a16="http://schemas.microsoft.com/office/drawing/2014/main" id="{FE70DE84-8AAA-8846-A748-B1E64C2FE0D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36" name="Text Box 46">
                <a:extLst>
                  <a:ext uri="{FF2B5EF4-FFF2-40B4-BE49-F238E27FC236}">
                    <a16:creationId xmlns:a16="http://schemas.microsoft.com/office/drawing/2014/main" id="{C5A8CE00-0167-BE4B-B09C-F6086D864021}"/>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=x</a:t>
                </a:r>
              </a:p>
            </p:txBody>
          </p:sp>
          <p:sp>
            <p:nvSpPr>
              <p:cNvPr id="337" name="Text Box 47">
                <a:extLst>
                  <a:ext uri="{FF2B5EF4-FFF2-40B4-BE49-F238E27FC236}">
                    <a16:creationId xmlns:a16="http://schemas.microsoft.com/office/drawing/2014/main" id="{2F9C9AB8-33A0-134C-ACB9-56E71BD85D19}"/>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=370</a:t>
                </a:r>
              </a:p>
            </p:txBody>
          </p:sp>
          <p:sp>
            <p:nvSpPr>
              <p:cNvPr id="338" name="Text Box 48">
                <a:extLst>
                  <a:ext uri="{FF2B5EF4-FFF2-40B4-BE49-F238E27FC236}">
                    <a16:creationId xmlns:a16="http://schemas.microsoft.com/office/drawing/2014/main" id="{8AC2C926-77A5-E44A-9659-1F2EB67DE78E}"/>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fragflag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339" name="Text Box 49">
                <a:extLst>
                  <a:ext uri="{FF2B5EF4-FFF2-40B4-BE49-F238E27FC236}">
                    <a16:creationId xmlns:a16="http://schemas.microsoft.com/office/drawing/2014/main" id="{ADD7C64B-1398-EC48-B74F-E620C62A8043}"/>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length</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=1040</a:t>
                </a:r>
              </a:p>
            </p:txBody>
          </p:sp>
          <p:sp>
            <p:nvSpPr>
              <p:cNvPr id="340" name="Line 50">
                <a:extLst>
                  <a:ext uri="{FF2B5EF4-FFF2-40B4-BE49-F238E27FC236}">
                    <a16:creationId xmlns:a16="http://schemas.microsoft.com/office/drawing/2014/main" id="{09587459-A6B0-654D-86D7-6663EE218741}"/>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1" name="Line 51">
                <a:extLst>
                  <a:ext uri="{FF2B5EF4-FFF2-40B4-BE49-F238E27FC236}">
                    <a16:creationId xmlns:a16="http://schemas.microsoft.com/office/drawing/2014/main" id="{A748B13E-8E8C-B14E-B15A-9350C3AC6353}"/>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2" name="Line 52">
                <a:extLst>
                  <a:ext uri="{FF2B5EF4-FFF2-40B4-BE49-F238E27FC236}">
                    <a16:creationId xmlns:a16="http://schemas.microsoft.com/office/drawing/2014/main" id="{F81A466B-6D5C-054A-A2E0-43656AB99502}"/>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3" name="Line 53">
                <a:extLst>
                  <a:ext uri="{FF2B5EF4-FFF2-40B4-BE49-F238E27FC236}">
                    <a16:creationId xmlns:a16="http://schemas.microsoft.com/office/drawing/2014/main" id="{EBFE2F82-A061-6C46-8ED4-FC63BE95BA95}"/>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4" name="Line 54">
                <a:extLst>
                  <a:ext uri="{FF2B5EF4-FFF2-40B4-BE49-F238E27FC236}">
                    <a16:creationId xmlns:a16="http://schemas.microsoft.com/office/drawing/2014/main" id="{4B359F6B-C938-394C-B6D1-60315BA57735}"/>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5" name="Rectangle 55">
                <a:extLst>
                  <a:ext uri="{FF2B5EF4-FFF2-40B4-BE49-F238E27FC236}">
                    <a16:creationId xmlns:a16="http://schemas.microsoft.com/office/drawing/2014/main" id="{E131EC63-108A-D34A-B1BB-22245EF5D502}"/>
                  </a:ext>
                </a:extLst>
              </p:cNvPr>
              <p:cNvSpPr>
                <a:spLocks noChangeArrowheads="1"/>
              </p:cNvSpPr>
              <p:nvPr/>
            </p:nvSpPr>
            <p:spPr bwMode="auto">
              <a:xfrm>
                <a:off x="5224" y="1235"/>
                <a:ext cx="146" cy="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330" name="Freeform 56">
              <a:extLst>
                <a:ext uri="{FF2B5EF4-FFF2-40B4-BE49-F238E27FC236}">
                  <a16:creationId xmlns:a16="http://schemas.microsoft.com/office/drawing/2014/main" id="{2EC91758-FB97-144D-8BEA-A0ABA3C63BF1}"/>
                </a:ext>
              </a:extLst>
            </p:cNvPr>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31" name="Line 57">
              <a:extLst>
                <a:ext uri="{FF2B5EF4-FFF2-40B4-BE49-F238E27FC236}">
                  <a16:creationId xmlns:a16="http://schemas.microsoft.com/office/drawing/2014/main" id="{6E81C240-B39C-2B41-9279-E1C7F3FABC1E}"/>
                </a:ext>
              </a:extLst>
            </p:cNvPr>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32" name="Line 58">
              <a:extLst>
                <a:ext uri="{FF2B5EF4-FFF2-40B4-BE49-F238E27FC236}">
                  <a16:creationId xmlns:a16="http://schemas.microsoft.com/office/drawing/2014/main" id="{67594024-6154-584C-8F5A-3493BB49D6CD}"/>
                </a:ext>
              </a:extLst>
            </p:cNvPr>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33" name="Text Box 59">
              <a:extLst>
                <a:ext uri="{FF2B5EF4-FFF2-40B4-BE49-F238E27FC236}">
                  <a16:creationId xmlns:a16="http://schemas.microsoft.com/office/drawing/2014/main" id="{71F7F398-43FB-B84F-9D41-7BBF5DC4119F}"/>
                </a:ext>
              </a:extLst>
            </p:cNvPr>
            <p:cNvSpPr txBox="1">
              <a:spLocks noChangeArrowheads="1"/>
            </p:cNvSpPr>
            <p:nvPr/>
          </p:nvSpPr>
          <p:spPr bwMode="auto">
            <a:xfrm>
              <a:off x="2321" y="1490"/>
              <a:ext cx="19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rPr>
                <a:t>one large datagram becomes</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rPr>
                <a:t>several smaller datagrams</a:t>
              </a:r>
            </a:p>
          </p:txBody>
        </p:sp>
      </p:grpSp>
      <p:sp>
        <p:nvSpPr>
          <p:cNvPr id="370" name="Rectangle 60">
            <a:extLst>
              <a:ext uri="{FF2B5EF4-FFF2-40B4-BE49-F238E27FC236}">
                <a16:creationId xmlns:a16="http://schemas.microsoft.com/office/drawing/2014/main" id="{591C6D9B-A3D7-8144-8B0B-BBF79011C2D7}"/>
              </a:ext>
            </a:extLst>
          </p:cNvPr>
          <p:cNvSpPr>
            <a:spLocks noChangeArrowheads="1"/>
          </p:cNvSpPr>
          <p:nvPr/>
        </p:nvSpPr>
        <p:spPr bwMode="auto">
          <a:xfrm>
            <a:off x="734518" y="1472029"/>
            <a:ext cx="380687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85000"/>
              </a:lnSpc>
              <a:spcBef>
                <a:spcPct val="20000"/>
              </a:spcBef>
              <a:spcAft>
                <a:spcPct val="0"/>
              </a:spcAft>
              <a:buClr>
                <a:srgbClr val="000099"/>
              </a:buClr>
              <a:buSzPct val="65000"/>
              <a:buFont typeface="Wingdings" pitchFamily="2" charset="2"/>
              <a:buNone/>
            </a:pPr>
            <a:r>
              <a:rPr lang="en-US" altLang="en-US" sz="3200" dirty="0">
                <a:solidFill>
                  <a:srgbClr val="0000A3"/>
                </a:solidFill>
                <a:latin typeface="+mn-lt"/>
              </a:rPr>
              <a:t>example:</a:t>
            </a:r>
          </a:p>
          <a:p>
            <a:pPr marL="403225" indent="-284163" eaLnBrk="0" fontAlgn="base" hangingPunct="0">
              <a:lnSpc>
                <a:spcPct val="85000"/>
              </a:lnSpc>
              <a:spcBef>
                <a:spcPct val="20000"/>
              </a:spcBef>
              <a:spcAft>
                <a:spcPct val="0"/>
              </a:spcAft>
              <a:buClr>
                <a:srgbClr val="000099"/>
              </a:buClr>
              <a:buSzPct val="100000"/>
              <a:buFont typeface="Wingdings" pitchFamily="2" charset="2"/>
              <a:buChar char="§"/>
            </a:pPr>
            <a:r>
              <a:rPr lang="en-US" altLang="en-US" dirty="0">
                <a:solidFill>
                  <a:srgbClr val="000000"/>
                </a:solidFill>
                <a:latin typeface="+mn-lt"/>
              </a:rPr>
              <a:t>4000 byte datagram</a:t>
            </a:r>
          </a:p>
          <a:p>
            <a:pPr marL="403225" indent="-284163" eaLnBrk="0" fontAlgn="base" hangingPunct="0">
              <a:lnSpc>
                <a:spcPct val="85000"/>
              </a:lnSpc>
              <a:spcBef>
                <a:spcPct val="20000"/>
              </a:spcBef>
              <a:spcAft>
                <a:spcPct val="0"/>
              </a:spcAft>
              <a:buClr>
                <a:srgbClr val="000099"/>
              </a:buClr>
              <a:buSzPct val="100000"/>
              <a:buFont typeface="Wingdings" pitchFamily="2" charset="2"/>
              <a:buChar char="§"/>
            </a:pPr>
            <a:r>
              <a:rPr lang="en-US" altLang="en-US" dirty="0">
                <a:solidFill>
                  <a:srgbClr val="000000"/>
                </a:solidFill>
                <a:latin typeface="+mn-lt"/>
              </a:rPr>
              <a:t>MTU = 1500 bytes</a:t>
            </a:r>
          </a:p>
          <a:p>
            <a:pPr eaLnBrk="0" fontAlgn="base" hangingPunct="0">
              <a:lnSpc>
                <a:spcPct val="85000"/>
              </a:lnSpc>
              <a:spcBef>
                <a:spcPct val="20000"/>
              </a:spcBef>
              <a:spcAft>
                <a:spcPct val="0"/>
              </a:spcAft>
              <a:buClr>
                <a:srgbClr val="000099"/>
              </a:buClr>
              <a:buSzPct val="65000"/>
              <a:buFont typeface="Wingdings" pitchFamily="2" charset="2"/>
              <a:buChar char="v"/>
            </a:pPr>
            <a:endParaRPr lang="en-US" altLang="en-US" sz="2000" dirty="0">
              <a:solidFill>
                <a:srgbClr val="000000"/>
              </a:solidFill>
              <a:latin typeface="Gill Sans MT" panose="020B0502020104020203" pitchFamily="34" charset="77"/>
            </a:endParaRPr>
          </a:p>
        </p:txBody>
      </p:sp>
      <p:sp>
        <p:nvSpPr>
          <p:cNvPr id="371" name="Text Box 61">
            <a:extLst>
              <a:ext uri="{FF2B5EF4-FFF2-40B4-BE49-F238E27FC236}">
                <a16:creationId xmlns:a16="http://schemas.microsoft.com/office/drawing/2014/main" id="{4864CDD5-A640-E645-9288-94B039FE5FB0}"/>
              </a:ext>
            </a:extLst>
          </p:cNvPr>
          <p:cNvSpPr txBox="1">
            <a:spLocks noChangeArrowheads="1"/>
          </p:cNvSpPr>
          <p:nvPr/>
        </p:nvSpPr>
        <p:spPr bwMode="auto">
          <a:xfrm>
            <a:off x="2437073" y="3238500"/>
            <a:ext cx="160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1480 bytes in </a:t>
            </a:r>
            <a:b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b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data field</a:t>
            </a:r>
          </a:p>
        </p:txBody>
      </p:sp>
      <p:sp>
        <p:nvSpPr>
          <p:cNvPr id="372" name="Text Box 63">
            <a:extLst>
              <a:ext uri="{FF2B5EF4-FFF2-40B4-BE49-F238E27FC236}">
                <a16:creationId xmlns:a16="http://schemas.microsoft.com/office/drawing/2014/main" id="{F928EBD8-9012-7445-80D5-176216DFF785}"/>
              </a:ext>
            </a:extLst>
          </p:cNvPr>
          <p:cNvSpPr txBox="1">
            <a:spLocks noChangeArrowheads="1"/>
          </p:cNvSpPr>
          <p:nvPr/>
        </p:nvSpPr>
        <p:spPr bwMode="auto">
          <a:xfrm>
            <a:off x="2899035" y="4071938"/>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1480/8 </a:t>
            </a:r>
          </a:p>
        </p:txBody>
      </p:sp>
      <p:sp>
        <p:nvSpPr>
          <p:cNvPr id="373" name="Line 68">
            <a:extLst>
              <a:ext uri="{FF2B5EF4-FFF2-40B4-BE49-F238E27FC236}">
                <a16:creationId xmlns:a16="http://schemas.microsoft.com/office/drawing/2014/main" id="{240D0E08-9FFF-2443-ADE9-50E4631ABC82}"/>
              </a:ext>
            </a:extLst>
          </p:cNvPr>
          <p:cNvSpPr>
            <a:spLocks noChangeShapeType="1"/>
          </p:cNvSpPr>
          <p:nvPr/>
        </p:nvSpPr>
        <p:spPr bwMode="auto">
          <a:xfrm>
            <a:off x="3380048" y="3590925"/>
            <a:ext cx="2619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74" name="Line 69">
            <a:extLst>
              <a:ext uri="{FF2B5EF4-FFF2-40B4-BE49-F238E27FC236}">
                <a16:creationId xmlns:a16="http://schemas.microsoft.com/office/drawing/2014/main" id="{19E2D7CF-6181-8C44-85E4-8D1A97979FFE}"/>
              </a:ext>
            </a:extLst>
          </p:cNvPr>
          <p:cNvSpPr>
            <a:spLocks noChangeShapeType="1"/>
          </p:cNvSpPr>
          <p:nvPr/>
        </p:nvSpPr>
        <p:spPr bwMode="auto">
          <a:xfrm flipH="1">
            <a:off x="3713423" y="4394200"/>
            <a:ext cx="46720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2333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wipe(up)">
                                      <p:cBhvr>
                                        <p:cTn id="7" dur="1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par>
                                <p:cTn id="13" presetID="9" presetClass="entr" presetSubtype="0" fill="hold" nodeType="withEffect">
                                  <p:stCondLst>
                                    <p:cond delay="0"/>
                                  </p:stCondLst>
                                  <p:childTnLst>
                                    <p:set>
                                      <p:cBhvr>
                                        <p:cTn id="14" dur="1" fill="hold">
                                          <p:stCondLst>
                                            <p:cond delay="0"/>
                                          </p:stCondLst>
                                        </p:cTn>
                                        <p:tgtEl>
                                          <p:spTgt spid="373"/>
                                        </p:tgtEl>
                                        <p:attrNameLst>
                                          <p:attrName>style.visibility</p:attrName>
                                        </p:attrNameLst>
                                      </p:cBhvr>
                                      <p:to>
                                        <p:strVal val="visible"/>
                                      </p:to>
                                    </p:set>
                                    <p:animEffect transition="in" filter="dissolve">
                                      <p:cBhvr>
                                        <p:cTn id="15" dur="500"/>
                                        <p:tgtEl>
                                          <p:spTgt spid="3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72"/>
                                        </p:tgtEl>
                                        <p:attrNameLst>
                                          <p:attrName>style.visibility</p:attrName>
                                        </p:attrNameLst>
                                      </p:cBhvr>
                                      <p:to>
                                        <p:strVal val="visible"/>
                                      </p:to>
                                    </p:set>
                                    <p:animEffect transition="in" filter="dissolve">
                                      <p:cBhvr>
                                        <p:cTn id="20" dur="500"/>
                                        <p:tgtEl>
                                          <p:spTgt spid="372"/>
                                        </p:tgtEl>
                                      </p:cBhvr>
                                    </p:animEffect>
                                  </p:childTnLst>
                                </p:cTn>
                              </p:par>
                              <p:par>
                                <p:cTn id="21" presetID="9" presetClass="entr" presetSubtype="0" fill="hold" nodeType="with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dissolve">
                                      <p:cBhvr>
                                        <p:cTn id="23"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p:bldP spid="37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Content Placeholder 3">
            <a:extLst>
              <a:ext uri="{FF2B5EF4-FFF2-40B4-BE49-F238E27FC236}">
                <a16:creationId xmlns:a16="http://schemas.microsoft.com/office/drawing/2014/main" id="{EB6920AD-42C1-7DE7-7784-82945421E2C5}"/>
              </a:ext>
            </a:extLst>
          </p:cNvPr>
          <p:cNvSpPr>
            <a:spLocks noGrp="1" noChangeArrowheads="1"/>
          </p:cNvSpPr>
          <p:nvPr>
            <p:ph sz="half" idx="2"/>
          </p:nvPr>
        </p:nvSpPr>
        <p:spPr/>
        <p:txBody>
          <a:bodyPr/>
          <a:lstStyle/>
          <a:p>
            <a:endParaRPr lang="en-US" altLang="en-US"/>
          </a:p>
        </p:txBody>
      </p:sp>
      <p:pic>
        <p:nvPicPr>
          <p:cNvPr id="29701" name="Picture 4">
            <a:extLst>
              <a:ext uri="{FF2B5EF4-FFF2-40B4-BE49-F238E27FC236}">
                <a16:creationId xmlns:a16="http://schemas.microsoft.com/office/drawing/2014/main" id="{2EF3395A-396B-77DA-0240-5390720AA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2"/>
          <p:cNvSpPr txBox="1">
            <a:spLocks noGrp="1"/>
          </p:cNvSpPr>
          <p:nvPr>
            <p:ph type="title"/>
          </p:nvPr>
        </p:nvSpPr>
        <p:spPr>
          <a:xfrm>
            <a:off x="838200" y="279543"/>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Per-router control plane</a:t>
            </a:r>
            <a:endParaRPr/>
          </a:p>
        </p:txBody>
      </p:sp>
      <p:sp>
        <p:nvSpPr>
          <p:cNvPr id="665" name="Google Shape;665;p12"/>
          <p:cNvSpPr txBox="1"/>
          <p:nvPr/>
        </p:nvSpPr>
        <p:spPr>
          <a:xfrm>
            <a:off x="780773" y="1101105"/>
            <a:ext cx="10987157"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Individual routing algorithm components </a:t>
            </a:r>
            <a:r>
              <a:rPr lang="en-US" sz="3200" b="0" i="1" u="none" strike="noStrike" cap="none">
                <a:solidFill>
                  <a:srgbClr val="000090"/>
                </a:solidFill>
                <a:latin typeface="Calibri"/>
                <a:ea typeface="Calibri"/>
                <a:cs typeface="Calibri"/>
                <a:sym typeface="Calibri"/>
              </a:rPr>
              <a:t>in each and every router </a:t>
            </a:r>
            <a:r>
              <a:rPr lang="en-US" sz="3200" b="0" i="0" u="none" strike="noStrike" cap="none">
                <a:solidFill>
                  <a:srgbClr val="000000"/>
                </a:solidFill>
                <a:latin typeface="Calibri"/>
                <a:ea typeface="Calibri"/>
                <a:cs typeface="Calibri"/>
                <a:sym typeface="Calibri"/>
              </a:rPr>
              <a:t>interact in the control plane</a:t>
            </a:r>
            <a:endParaRPr/>
          </a:p>
        </p:txBody>
      </p:sp>
      <p:sp>
        <p:nvSpPr>
          <p:cNvPr id="666" name="Google Shape;666;p12"/>
          <p:cNvSpPr/>
          <p:nvPr/>
        </p:nvSpPr>
        <p:spPr>
          <a:xfrm>
            <a:off x="4182648" y="5476945"/>
            <a:ext cx="4027487" cy="939800"/>
          </a:xfrm>
          <a:custGeom>
            <a:avLst/>
            <a:gdLst/>
            <a:ahLst/>
            <a:cxnLst/>
            <a:rect l="l" t="t" r="r" b="b"/>
            <a:pathLst>
              <a:path w="10001" h="10125" extrusionOk="0">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67" name="Google Shape;667;p12"/>
          <p:cNvCxnSpPr/>
          <p:nvPr/>
        </p:nvCxnSpPr>
        <p:spPr>
          <a:xfrm rot="10800000" flipH="1">
            <a:off x="4812885" y="5629345"/>
            <a:ext cx="1316038" cy="131762"/>
          </a:xfrm>
          <a:prstGeom prst="straightConnector1">
            <a:avLst/>
          </a:prstGeom>
          <a:noFill/>
          <a:ln w="12700" cap="flat" cmpd="sng">
            <a:solidFill>
              <a:srgbClr val="000000"/>
            </a:solidFill>
            <a:prstDash val="solid"/>
            <a:round/>
            <a:headEnd type="none" w="sm" len="sm"/>
            <a:tailEnd type="none" w="sm" len="sm"/>
          </a:ln>
        </p:spPr>
      </p:cxnSp>
      <p:cxnSp>
        <p:nvCxnSpPr>
          <p:cNvPr id="668" name="Google Shape;668;p12"/>
          <p:cNvCxnSpPr/>
          <p:nvPr/>
        </p:nvCxnSpPr>
        <p:spPr>
          <a:xfrm>
            <a:off x="4701760" y="5815082"/>
            <a:ext cx="2259013" cy="300038"/>
          </a:xfrm>
          <a:prstGeom prst="straightConnector1">
            <a:avLst/>
          </a:prstGeom>
          <a:noFill/>
          <a:ln w="12700" cap="flat" cmpd="sng">
            <a:solidFill>
              <a:srgbClr val="000000"/>
            </a:solidFill>
            <a:prstDash val="solid"/>
            <a:round/>
            <a:headEnd type="none" w="sm" len="sm"/>
            <a:tailEnd type="none" w="sm" len="sm"/>
          </a:ln>
        </p:spPr>
      </p:cxnSp>
      <p:cxnSp>
        <p:nvCxnSpPr>
          <p:cNvPr id="669" name="Google Shape;669;p12"/>
          <p:cNvCxnSpPr/>
          <p:nvPr/>
        </p:nvCxnSpPr>
        <p:spPr>
          <a:xfrm>
            <a:off x="4714460" y="5921445"/>
            <a:ext cx="714375" cy="274637"/>
          </a:xfrm>
          <a:prstGeom prst="straightConnector1">
            <a:avLst/>
          </a:prstGeom>
          <a:noFill/>
          <a:ln w="12700" cap="flat" cmpd="sng">
            <a:solidFill>
              <a:srgbClr val="000000"/>
            </a:solidFill>
            <a:prstDash val="solid"/>
            <a:round/>
            <a:headEnd type="none" w="sm" len="sm"/>
            <a:tailEnd type="none" w="sm" len="sm"/>
          </a:ln>
        </p:spPr>
      </p:cxnSp>
      <p:cxnSp>
        <p:nvCxnSpPr>
          <p:cNvPr id="670" name="Google Shape;670;p12"/>
          <p:cNvCxnSpPr/>
          <p:nvPr/>
        </p:nvCxnSpPr>
        <p:spPr>
          <a:xfrm rot="10800000" flipH="1">
            <a:off x="5732048" y="6115120"/>
            <a:ext cx="1247775" cy="80962"/>
          </a:xfrm>
          <a:prstGeom prst="straightConnector1">
            <a:avLst/>
          </a:prstGeom>
          <a:noFill/>
          <a:ln w="12700" cap="flat" cmpd="sng">
            <a:solidFill>
              <a:srgbClr val="000000"/>
            </a:solidFill>
            <a:prstDash val="solid"/>
            <a:round/>
            <a:headEnd type="none" w="sm" len="sm"/>
            <a:tailEnd type="none" w="sm" len="sm"/>
          </a:ln>
        </p:spPr>
      </p:cxnSp>
      <p:cxnSp>
        <p:nvCxnSpPr>
          <p:cNvPr id="671" name="Google Shape;671;p12"/>
          <p:cNvCxnSpPr/>
          <p:nvPr/>
        </p:nvCxnSpPr>
        <p:spPr>
          <a:xfrm>
            <a:off x="6392448" y="5661095"/>
            <a:ext cx="1057275" cy="123825"/>
          </a:xfrm>
          <a:prstGeom prst="straightConnector1">
            <a:avLst/>
          </a:prstGeom>
          <a:noFill/>
          <a:ln w="12700" cap="flat" cmpd="sng">
            <a:solidFill>
              <a:srgbClr val="000000"/>
            </a:solidFill>
            <a:prstDash val="solid"/>
            <a:round/>
            <a:headEnd type="none" w="sm" len="sm"/>
            <a:tailEnd type="none" w="sm" len="sm"/>
          </a:ln>
        </p:spPr>
      </p:cxnSp>
      <p:cxnSp>
        <p:nvCxnSpPr>
          <p:cNvPr id="672" name="Google Shape;672;p12"/>
          <p:cNvCxnSpPr/>
          <p:nvPr/>
        </p:nvCxnSpPr>
        <p:spPr>
          <a:xfrm rot="10800000" flipH="1">
            <a:off x="5676485" y="5815082"/>
            <a:ext cx="1790700" cy="300038"/>
          </a:xfrm>
          <a:prstGeom prst="straightConnector1">
            <a:avLst/>
          </a:prstGeom>
          <a:noFill/>
          <a:ln w="12700" cap="flat" cmpd="sng">
            <a:solidFill>
              <a:srgbClr val="000000"/>
            </a:solidFill>
            <a:prstDash val="solid"/>
            <a:round/>
            <a:headEnd type="none" w="sm" len="sm"/>
            <a:tailEnd type="none" w="sm" len="sm"/>
          </a:ln>
        </p:spPr>
      </p:cxnSp>
      <p:cxnSp>
        <p:nvCxnSpPr>
          <p:cNvPr id="673" name="Google Shape;673;p12"/>
          <p:cNvCxnSpPr/>
          <p:nvPr/>
        </p:nvCxnSpPr>
        <p:spPr>
          <a:xfrm rot="10800000" flipH="1">
            <a:off x="7003635" y="5843657"/>
            <a:ext cx="588963" cy="271463"/>
          </a:xfrm>
          <a:prstGeom prst="straightConnector1">
            <a:avLst/>
          </a:prstGeom>
          <a:noFill/>
          <a:ln w="12700" cap="flat" cmpd="sng">
            <a:solidFill>
              <a:srgbClr val="000000"/>
            </a:solidFill>
            <a:prstDash val="solid"/>
            <a:round/>
            <a:headEnd type="none" w="sm" len="sm"/>
            <a:tailEnd type="none" w="sm" len="sm"/>
          </a:ln>
        </p:spPr>
      </p:cxnSp>
      <p:cxnSp>
        <p:nvCxnSpPr>
          <p:cNvPr id="674" name="Google Shape;674;p12"/>
          <p:cNvCxnSpPr/>
          <p:nvPr/>
        </p:nvCxnSpPr>
        <p:spPr>
          <a:xfrm>
            <a:off x="6146385" y="5629345"/>
            <a:ext cx="814388" cy="400050"/>
          </a:xfrm>
          <a:prstGeom prst="straightConnector1">
            <a:avLst/>
          </a:prstGeom>
          <a:noFill/>
          <a:ln w="12700" cap="flat" cmpd="sng">
            <a:solidFill>
              <a:srgbClr val="000000"/>
            </a:solidFill>
            <a:prstDash val="solid"/>
            <a:round/>
            <a:headEnd type="none" w="sm" len="sm"/>
            <a:tailEnd type="none" w="sm" len="sm"/>
          </a:ln>
        </p:spPr>
      </p:cxnSp>
      <p:grpSp>
        <p:nvGrpSpPr>
          <p:cNvPr id="675" name="Google Shape;675;p12"/>
          <p:cNvGrpSpPr/>
          <p:nvPr/>
        </p:nvGrpSpPr>
        <p:grpSpPr>
          <a:xfrm>
            <a:off x="5271673" y="6054795"/>
            <a:ext cx="563562" cy="293687"/>
            <a:chOff x="1871277" y="1576300"/>
            <a:chExt cx="1128371" cy="437861"/>
          </a:xfrm>
        </p:grpSpPr>
        <p:sp>
          <p:nvSpPr>
            <p:cNvPr id="676" name="Google Shape;676;p12"/>
            <p:cNvSpPr/>
            <p:nvPr/>
          </p:nvSpPr>
          <p:spPr>
            <a:xfrm rot="10800000" flipH="1">
              <a:off x="1874455" y="1694641"/>
              <a:ext cx="1125193" cy="319520"/>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77" name="Google Shape;677;p12"/>
            <p:cNvSpPr/>
            <p:nvPr/>
          </p:nvSpPr>
          <p:spPr>
            <a:xfrm>
              <a:off x="1871277" y="1739610"/>
              <a:ext cx="1128371" cy="115975"/>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78" name="Google Shape;678;p12"/>
            <p:cNvSpPr/>
            <p:nvPr/>
          </p:nvSpPr>
          <p:spPr>
            <a:xfrm rot="10800000" flipH="1">
              <a:off x="1871277" y="1576300"/>
              <a:ext cx="1125193" cy="31952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79" name="Google Shape;679;p12"/>
            <p:cNvSpPr/>
            <p:nvPr/>
          </p:nvSpPr>
          <p:spPr>
            <a:xfrm>
              <a:off x="2160521" y="1673339"/>
              <a:ext cx="546704" cy="160944"/>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80" name="Google Shape;680;p12"/>
            <p:cNvSpPr/>
            <p:nvPr/>
          </p:nvSpPr>
          <p:spPr>
            <a:xfrm>
              <a:off x="2103307" y="1633104"/>
              <a:ext cx="661131" cy="111240"/>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81" name="Google Shape;681;p12"/>
            <p:cNvSpPr/>
            <p:nvPr/>
          </p:nvSpPr>
          <p:spPr>
            <a:xfrm>
              <a:off x="2538765" y="1727776"/>
              <a:ext cx="241567" cy="9703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82" name="Google Shape;682;p12"/>
            <p:cNvSpPr/>
            <p:nvPr/>
          </p:nvSpPr>
          <p:spPr>
            <a:xfrm>
              <a:off x="2090593" y="1730143"/>
              <a:ext cx="238389" cy="9704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83" name="Google Shape;683;p12"/>
            <p:cNvCxnSpPr>
              <a:endCxn id="678" idx="2"/>
            </p:cNvCxnSpPr>
            <p:nvPr/>
          </p:nvCxnSpPr>
          <p:spPr>
            <a:xfrm rot="10800000">
              <a:off x="1871277" y="1736060"/>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684" name="Google Shape;684;p12"/>
            <p:cNvCxnSpPr/>
            <p:nvPr/>
          </p:nvCxnSpPr>
          <p:spPr>
            <a:xfrm rot="10800000">
              <a:off x="2996470" y="1734876"/>
              <a:ext cx="3178" cy="12307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685" name="Google Shape;685;p12"/>
          <p:cNvGrpSpPr/>
          <p:nvPr/>
        </p:nvGrpSpPr>
        <p:grpSpPr>
          <a:xfrm>
            <a:off x="5966998" y="5513457"/>
            <a:ext cx="565150" cy="292100"/>
            <a:chOff x="1871277" y="1576300"/>
            <a:chExt cx="1128371" cy="437861"/>
          </a:xfrm>
        </p:grpSpPr>
        <p:sp>
          <p:nvSpPr>
            <p:cNvPr id="686" name="Google Shape;686;p12"/>
            <p:cNvSpPr/>
            <p:nvPr/>
          </p:nvSpPr>
          <p:spPr>
            <a:xfrm rot="10800000" flipH="1">
              <a:off x="1874446" y="1692905"/>
              <a:ext cx="1125202" cy="32125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87" name="Google Shape;687;p12"/>
            <p:cNvSpPr/>
            <p:nvPr/>
          </p:nvSpPr>
          <p:spPr>
            <a:xfrm>
              <a:off x="1871277" y="1740499"/>
              <a:ext cx="1128371" cy="114225"/>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88" name="Google Shape;688;p12"/>
            <p:cNvSpPr/>
            <p:nvPr/>
          </p:nvSpPr>
          <p:spPr>
            <a:xfrm rot="10800000" flipH="1">
              <a:off x="1871277" y="1576300"/>
              <a:ext cx="1125200" cy="32125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89" name="Google Shape;689;p12"/>
            <p:cNvSpPr/>
            <p:nvPr/>
          </p:nvSpPr>
          <p:spPr>
            <a:xfrm>
              <a:off x="2159708" y="1673868"/>
              <a:ext cx="548339" cy="159438"/>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90" name="Google Shape;690;p12"/>
            <p:cNvSpPr/>
            <p:nvPr/>
          </p:nvSpPr>
          <p:spPr>
            <a:xfrm>
              <a:off x="2102655" y="1633412"/>
              <a:ext cx="662444" cy="11184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91" name="Google Shape;691;p12"/>
            <p:cNvSpPr/>
            <p:nvPr/>
          </p:nvSpPr>
          <p:spPr>
            <a:xfrm>
              <a:off x="2536889" y="1728599"/>
              <a:ext cx="244057" cy="97568"/>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92" name="Google Shape;692;p12"/>
            <p:cNvSpPr/>
            <p:nvPr/>
          </p:nvSpPr>
          <p:spPr>
            <a:xfrm>
              <a:off x="2089977" y="1730980"/>
              <a:ext cx="240888" cy="95187"/>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93" name="Google Shape;693;p12"/>
            <p:cNvCxnSpPr>
              <a:endCxn id="688" idx="2"/>
            </p:cNvCxnSpPr>
            <p:nvPr/>
          </p:nvCxnSpPr>
          <p:spPr>
            <a:xfrm rot="10800000">
              <a:off x="1871277" y="1736929"/>
              <a:ext cx="3300" cy="1236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694" name="Google Shape;694;p12"/>
            <p:cNvCxnSpPr/>
            <p:nvPr/>
          </p:nvCxnSpPr>
          <p:spPr>
            <a:xfrm rot="10800000">
              <a:off x="2996477" y="1733359"/>
              <a:ext cx="3171" cy="123743"/>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695" name="Google Shape;695;p12"/>
          <p:cNvGrpSpPr/>
          <p:nvPr/>
        </p:nvGrpSpPr>
        <p:grpSpPr>
          <a:xfrm>
            <a:off x="6609935" y="5967482"/>
            <a:ext cx="563563" cy="293688"/>
            <a:chOff x="1871277" y="1576300"/>
            <a:chExt cx="1128371" cy="437861"/>
          </a:xfrm>
        </p:grpSpPr>
        <p:sp>
          <p:nvSpPr>
            <p:cNvPr id="696" name="Google Shape;696;p12"/>
            <p:cNvSpPr/>
            <p:nvPr/>
          </p:nvSpPr>
          <p:spPr>
            <a:xfrm rot="10800000" flipH="1">
              <a:off x="1874457" y="1694641"/>
              <a:ext cx="1125191" cy="319520"/>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97" name="Google Shape;697;p12"/>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98" name="Google Shape;698;p12"/>
            <p:cNvSpPr/>
            <p:nvPr/>
          </p:nvSpPr>
          <p:spPr>
            <a:xfrm rot="10800000" flipH="1">
              <a:off x="1871277" y="1576300"/>
              <a:ext cx="1125191" cy="31952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99" name="Google Shape;699;p12"/>
            <p:cNvSpPr/>
            <p:nvPr/>
          </p:nvSpPr>
          <p:spPr>
            <a:xfrm>
              <a:off x="2160522" y="1673340"/>
              <a:ext cx="546703" cy="16094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00" name="Google Shape;700;p12"/>
            <p:cNvSpPr/>
            <p:nvPr/>
          </p:nvSpPr>
          <p:spPr>
            <a:xfrm>
              <a:off x="2103309" y="1633103"/>
              <a:ext cx="661129" cy="11124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01" name="Google Shape;701;p12"/>
            <p:cNvSpPr/>
            <p:nvPr/>
          </p:nvSpPr>
          <p:spPr>
            <a:xfrm>
              <a:off x="2538763" y="1727776"/>
              <a:ext cx="241567" cy="9704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02" name="Google Shape;702;p12"/>
            <p:cNvSpPr/>
            <p:nvPr/>
          </p:nvSpPr>
          <p:spPr>
            <a:xfrm>
              <a:off x="2090595" y="1730144"/>
              <a:ext cx="238387" cy="97039"/>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03" name="Google Shape;703;p12"/>
            <p:cNvCxnSpPr>
              <a:endCxn id="698" idx="2"/>
            </p:cNvCxnSpPr>
            <p:nvPr/>
          </p:nvCxnSpPr>
          <p:spPr>
            <a:xfrm rot="10800000">
              <a:off x="1871277" y="1736060"/>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04" name="Google Shape;704;p12"/>
            <p:cNvCxnSpPr/>
            <p:nvPr/>
          </p:nvCxnSpPr>
          <p:spPr>
            <a:xfrm rot="10800000">
              <a:off x="2996468" y="1734877"/>
              <a:ext cx="3180" cy="123074"/>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705" name="Google Shape;705;p12"/>
          <p:cNvGrpSpPr/>
          <p:nvPr/>
        </p:nvGrpSpPr>
        <p:grpSpPr>
          <a:xfrm>
            <a:off x="7332248" y="5653157"/>
            <a:ext cx="565150" cy="293688"/>
            <a:chOff x="1871277" y="1576300"/>
            <a:chExt cx="1128371" cy="437861"/>
          </a:xfrm>
        </p:grpSpPr>
        <p:sp>
          <p:nvSpPr>
            <p:cNvPr id="706" name="Google Shape;706;p12"/>
            <p:cNvSpPr/>
            <p:nvPr/>
          </p:nvSpPr>
          <p:spPr>
            <a:xfrm rot="10800000" flipH="1">
              <a:off x="1874446" y="1694641"/>
              <a:ext cx="1125202" cy="319520"/>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07" name="Google Shape;707;p12"/>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08" name="Google Shape;708;p12"/>
            <p:cNvSpPr/>
            <p:nvPr/>
          </p:nvSpPr>
          <p:spPr>
            <a:xfrm rot="10800000" flipH="1">
              <a:off x="1871277" y="1576300"/>
              <a:ext cx="1125200" cy="31952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09" name="Google Shape;709;p12"/>
            <p:cNvSpPr/>
            <p:nvPr/>
          </p:nvSpPr>
          <p:spPr>
            <a:xfrm>
              <a:off x="2159708" y="1673340"/>
              <a:ext cx="548339" cy="16094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10" name="Google Shape;710;p12"/>
            <p:cNvSpPr/>
            <p:nvPr/>
          </p:nvSpPr>
          <p:spPr>
            <a:xfrm>
              <a:off x="2102655" y="1633103"/>
              <a:ext cx="662444" cy="11124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11" name="Google Shape;711;p12"/>
            <p:cNvSpPr/>
            <p:nvPr/>
          </p:nvSpPr>
          <p:spPr>
            <a:xfrm>
              <a:off x="2536889" y="1727776"/>
              <a:ext cx="244057" cy="9704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12" name="Google Shape;712;p12"/>
            <p:cNvSpPr/>
            <p:nvPr/>
          </p:nvSpPr>
          <p:spPr>
            <a:xfrm>
              <a:off x="2089977" y="1730144"/>
              <a:ext cx="240888" cy="97039"/>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13" name="Google Shape;713;p12"/>
            <p:cNvCxnSpPr>
              <a:endCxn id="708" idx="2"/>
            </p:cNvCxnSpPr>
            <p:nvPr/>
          </p:nvCxnSpPr>
          <p:spPr>
            <a:xfrm rot="10800000">
              <a:off x="1871277" y="1736060"/>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14" name="Google Shape;714;p12"/>
            <p:cNvCxnSpPr/>
            <p:nvPr/>
          </p:nvCxnSpPr>
          <p:spPr>
            <a:xfrm rot="10800000">
              <a:off x="2996477" y="1734877"/>
              <a:ext cx="3171" cy="123074"/>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715" name="Google Shape;715;p12"/>
          <p:cNvGrpSpPr/>
          <p:nvPr/>
        </p:nvGrpSpPr>
        <p:grpSpPr>
          <a:xfrm>
            <a:off x="3347623" y="2370207"/>
            <a:ext cx="5270500" cy="3805238"/>
            <a:chOff x="1757805" y="2331054"/>
            <a:chExt cx="5270058" cy="3804634"/>
          </a:xfrm>
        </p:grpSpPr>
        <p:sp>
          <p:nvSpPr>
            <p:cNvPr id="716" name="Google Shape;716;p12"/>
            <p:cNvSpPr/>
            <p:nvPr/>
          </p:nvSpPr>
          <p:spPr>
            <a:xfrm>
              <a:off x="1776853" y="4829382"/>
              <a:ext cx="1220685" cy="920604"/>
            </a:xfrm>
            <a:custGeom>
              <a:avLst/>
              <a:gdLst/>
              <a:ahLst/>
              <a:cxnLst/>
              <a:rect l="l" t="t" r="r" b="b"/>
              <a:pathLst>
                <a:path w="1220510" h="921649" extrusionOk="0">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rgbClr val="F2F2F2"/>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17" name="Google Shape;717;p12"/>
            <p:cNvSpPr/>
            <p:nvPr/>
          </p:nvSpPr>
          <p:spPr>
            <a:xfrm>
              <a:off x="6102428" y="4916682"/>
              <a:ext cx="925435" cy="757117"/>
            </a:xfrm>
            <a:custGeom>
              <a:avLst/>
              <a:gdLst/>
              <a:ahLst/>
              <a:cxnLst/>
              <a:rect l="l" t="t" r="r" b="b"/>
              <a:pathLst>
                <a:path w="926304" h="758185" extrusionOk="0">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18" name="Google Shape;718;p12"/>
            <p:cNvSpPr/>
            <p:nvPr/>
          </p:nvSpPr>
          <p:spPr>
            <a:xfrm>
              <a:off x="5288109" y="4937315"/>
              <a:ext cx="725426" cy="1099963"/>
            </a:xfrm>
            <a:custGeom>
              <a:avLst/>
              <a:gdLst/>
              <a:ahLst/>
              <a:cxnLst/>
              <a:rect l="l" t="t" r="r" b="b"/>
              <a:pathLst>
                <a:path w="725009" h="1101479" extrusionOk="0">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19" name="Google Shape;719;p12"/>
            <p:cNvSpPr/>
            <p:nvPr/>
          </p:nvSpPr>
          <p:spPr>
            <a:xfrm>
              <a:off x="4300767" y="4956362"/>
              <a:ext cx="514307" cy="577758"/>
            </a:xfrm>
            <a:custGeom>
              <a:avLst/>
              <a:gdLst/>
              <a:ahLst/>
              <a:cxnLst/>
              <a:rect l="l" t="t" r="r" b="b"/>
              <a:pathLst>
                <a:path w="514180" h="578353" extrusionOk="0">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20" name="Google Shape;720;p12"/>
            <p:cNvSpPr/>
            <p:nvPr/>
          </p:nvSpPr>
          <p:spPr>
            <a:xfrm>
              <a:off x="3521369" y="4919856"/>
              <a:ext cx="593675" cy="1215832"/>
            </a:xfrm>
            <a:custGeom>
              <a:avLst/>
              <a:gdLst/>
              <a:ahLst/>
              <a:cxnLst/>
              <a:rect l="l" t="t" r="r" b="b"/>
              <a:pathLst>
                <a:path w="594113" h="1215612" extrusionOk="0">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721" name="Google Shape;721;p12"/>
            <p:cNvGrpSpPr/>
            <p:nvPr/>
          </p:nvGrpSpPr>
          <p:grpSpPr>
            <a:xfrm>
              <a:off x="1757805" y="2331054"/>
              <a:ext cx="1079409" cy="2674512"/>
              <a:chOff x="1757805" y="2331054"/>
              <a:chExt cx="1079409" cy="2674512"/>
            </a:xfrm>
          </p:grpSpPr>
          <p:sp>
            <p:nvSpPr>
              <p:cNvPr id="722" name="Google Shape;722;p12"/>
              <p:cNvSpPr/>
              <p:nvPr/>
            </p:nvSpPr>
            <p:spPr>
              <a:xfrm rot="10800000">
                <a:off x="1789552" y="2580252"/>
                <a:ext cx="1027025" cy="1084090"/>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723" name="Google Shape;723;p12"/>
              <p:cNvGrpSpPr/>
              <p:nvPr/>
            </p:nvGrpSpPr>
            <p:grpSpPr>
              <a:xfrm>
                <a:off x="1783203" y="4616691"/>
                <a:ext cx="1030201" cy="388875"/>
                <a:chOff x="4128891" y="3607011"/>
                <a:chExt cx="565669" cy="338400"/>
              </a:xfrm>
            </p:grpSpPr>
            <p:sp>
              <p:nvSpPr>
                <p:cNvPr id="724" name="Google Shape;724;p12"/>
                <p:cNvSpPr/>
                <p:nvPr/>
              </p:nvSpPr>
              <p:spPr>
                <a:xfrm>
                  <a:off x="4128891" y="3720271"/>
                  <a:ext cx="565669" cy="22514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25" name="Google Shape;725;p12"/>
                <p:cNvSpPr/>
                <p:nvPr/>
              </p:nvSpPr>
              <p:spPr>
                <a:xfrm>
                  <a:off x="4128891" y="3720271"/>
                  <a:ext cx="565669" cy="111880"/>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26" name="Google Shape;726;p12"/>
                <p:cNvSpPr/>
                <p:nvPr/>
              </p:nvSpPr>
              <p:spPr>
                <a:xfrm>
                  <a:off x="4128891" y="3607011"/>
                  <a:ext cx="565669" cy="225140"/>
                </a:xfrm>
                <a:prstGeom prst="ellipse">
                  <a:avLst/>
                </a:prstGeom>
                <a:solidFill>
                  <a:srgbClr val="8383E0">
                    <a:alpha val="6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27" name="Google Shape;727;p12"/>
                <p:cNvCxnSpPr/>
                <p:nvPr/>
              </p:nvCxnSpPr>
              <p:spPr>
                <a:xfrm>
                  <a:off x="4694560" y="3720271"/>
                  <a:ext cx="0" cy="111880"/>
                </a:xfrm>
                <a:prstGeom prst="straightConnector1">
                  <a:avLst/>
                </a:prstGeom>
                <a:noFill/>
                <a:ln w="9525" cap="flat" cmpd="sng">
                  <a:solidFill>
                    <a:srgbClr val="000000"/>
                  </a:solidFill>
                  <a:prstDash val="solid"/>
                  <a:round/>
                  <a:headEnd type="none" w="sm" len="sm"/>
                  <a:tailEnd type="none" w="sm" len="sm"/>
                </a:ln>
              </p:spPr>
            </p:cxnSp>
            <p:cxnSp>
              <p:nvCxnSpPr>
                <p:cNvPr id="728" name="Google Shape;728;p12"/>
                <p:cNvCxnSpPr/>
                <p:nvPr/>
              </p:nvCxnSpPr>
              <p:spPr>
                <a:xfrm>
                  <a:off x="4128891" y="3720271"/>
                  <a:ext cx="0" cy="111880"/>
                </a:xfrm>
                <a:prstGeom prst="straightConnector1">
                  <a:avLst/>
                </a:prstGeom>
                <a:noFill/>
                <a:ln w="9525" cap="flat" cmpd="sng">
                  <a:solidFill>
                    <a:srgbClr val="000000"/>
                  </a:solidFill>
                  <a:prstDash val="solid"/>
                  <a:round/>
                  <a:headEnd type="none" w="sm" len="sm"/>
                  <a:tailEnd type="none" w="sm" len="sm"/>
                </a:ln>
              </p:spPr>
            </p:cxnSp>
          </p:grpSp>
          <p:sp>
            <p:nvSpPr>
              <p:cNvPr id="729" name="Google Shape;729;p12"/>
              <p:cNvSpPr/>
              <p:nvPr/>
            </p:nvSpPr>
            <p:spPr>
              <a:xfrm>
                <a:off x="1802251" y="3602440"/>
                <a:ext cx="1027025" cy="1163452"/>
              </a:xfrm>
              <a:prstGeom prst="rect">
                <a:avLst/>
              </a:prstGeom>
              <a:gradFill>
                <a:gsLst>
                  <a:gs pos="0">
                    <a:srgbClr val="ACACEA"/>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30" name="Google Shape;730;p12"/>
              <p:cNvCxnSpPr/>
              <p:nvPr/>
            </p:nvCxnSpPr>
            <p:spPr>
              <a:xfrm>
                <a:off x="1781615" y="2805642"/>
                <a:ext cx="20636" cy="2020566"/>
              </a:xfrm>
              <a:prstGeom prst="straightConnector1">
                <a:avLst/>
              </a:prstGeom>
              <a:noFill/>
              <a:ln w="9525" cap="flat" cmpd="sng">
                <a:solidFill>
                  <a:srgbClr val="000000"/>
                </a:solidFill>
                <a:prstDash val="dash"/>
                <a:round/>
                <a:headEnd type="none" w="sm" len="sm"/>
                <a:tailEnd type="none" w="sm" len="sm"/>
              </a:ln>
            </p:spPr>
          </p:cxnSp>
          <p:cxnSp>
            <p:nvCxnSpPr>
              <p:cNvPr id="731" name="Google Shape;731;p12"/>
              <p:cNvCxnSpPr/>
              <p:nvPr/>
            </p:nvCxnSpPr>
            <p:spPr>
              <a:xfrm flipH="1">
                <a:off x="2818166" y="2805642"/>
                <a:ext cx="4762" cy="1976123"/>
              </a:xfrm>
              <a:prstGeom prst="straightConnector1">
                <a:avLst/>
              </a:prstGeom>
              <a:noFill/>
              <a:ln w="9525" cap="flat" cmpd="sng">
                <a:solidFill>
                  <a:srgbClr val="000000"/>
                </a:solidFill>
                <a:prstDash val="dash"/>
                <a:round/>
                <a:headEnd type="none" w="sm" len="sm"/>
                <a:tailEnd type="none" w="sm" len="sm"/>
              </a:ln>
            </p:spPr>
          </p:cxnSp>
          <p:grpSp>
            <p:nvGrpSpPr>
              <p:cNvPr id="732" name="Google Shape;732;p12"/>
              <p:cNvGrpSpPr/>
              <p:nvPr/>
            </p:nvGrpSpPr>
            <p:grpSpPr>
              <a:xfrm>
                <a:off x="1757805" y="2331054"/>
                <a:ext cx="1079409" cy="430145"/>
                <a:chOff x="2183302" y="1574638"/>
                <a:chExt cx="1200053" cy="430113"/>
              </a:xfrm>
            </p:grpSpPr>
            <p:sp>
              <p:nvSpPr>
                <p:cNvPr id="733" name="Google Shape;733;p12"/>
                <p:cNvSpPr/>
                <p:nvPr/>
              </p:nvSpPr>
              <p:spPr>
                <a:xfrm rot="10800000" flipH="1">
                  <a:off x="2186832" y="1690499"/>
                  <a:ext cx="1194758" cy="314252"/>
                </a:xfrm>
                <a:prstGeom prst="ellipse">
                  <a:avLst/>
                </a:prstGeom>
                <a:gradFill>
                  <a:gsLst>
                    <a:gs pos="0">
                      <a:srgbClr val="262699"/>
                    </a:gs>
                    <a:gs pos="31000">
                      <a:srgbClr val="8383E0"/>
                    </a:gs>
                    <a:gs pos="100000">
                      <a:srgbClr val="D5D5F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34" name="Google Shape;734;p12"/>
                <p:cNvSpPr/>
                <p:nvPr/>
              </p:nvSpPr>
              <p:spPr>
                <a:xfrm>
                  <a:off x="2183302" y="1734939"/>
                  <a:ext cx="1198287" cy="112686"/>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35" name="Google Shape;735;p12"/>
                <p:cNvSpPr/>
                <p:nvPr/>
              </p:nvSpPr>
              <p:spPr>
                <a:xfrm rot="10800000" flipH="1">
                  <a:off x="2183302" y="1574638"/>
                  <a:ext cx="1196523" cy="314252"/>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36" name="Google Shape;736;p12"/>
                <p:cNvSpPr/>
                <p:nvPr/>
              </p:nvSpPr>
              <p:spPr>
                <a:xfrm>
                  <a:off x="2490374" y="1671453"/>
                  <a:ext cx="582379" cy="157125"/>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37" name="Google Shape;737;p12"/>
                <p:cNvSpPr/>
                <p:nvPr/>
              </p:nvSpPr>
              <p:spPr>
                <a:xfrm>
                  <a:off x="2430372" y="1630188"/>
                  <a:ext cx="702384" cy="109512"/>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38" name="Google Shape;738;p12"/>
                <p:cNvSpPr/>
                <p:nvPr/>
              </p:nvSpPr>
              <p:spPr>
                <a:xfrm>
                  <a:off x="2892745" y="1723828"/>
                  <a:ext cx="257658" cy="95228"/>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39" name="Google Shape;739;p12"/>
                <p:cNvSpPr/>
                <p:nvPr/>
              </p:nvSpPr>
              <p:spPr>
                <a:xfrm>
                  <a:off x="2418018" y="1725416"/>
                  <a:ext cx="254129" cy="95228"/>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40" name="Google Shape;740;p12"/>
                <p:cNvCxnSpPr>
                  <a:endCxn id="735" idx="2"/>
                </p:cNvCxnSpPr>
                <p:nvPr/>
              </p:nvCxnSpPr>
              <p:spPr>
                <a:xfrm rot="10800000">
                  <a:off x="2183302" y="1731764"/>
                  <a:ext cx="3600" cy="1221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41" name="Google Shape;741;p12"/>
                <p:cNvCxnSpPr/>
                <p:nvPr/>
              </p:nvCxnSpPr>
              <p:spPr>
                <a:xfrm rot="10800000">
                  <a:off x="3379825" y="1728590"/>
                  <a:ext cx="3530" cy="122209"/>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742" name="Google Shape;742;p12"/>
            <p:cNvGrpSpPr/>
            <p:nvPr/>
          </p:nvGrpSpPr>
          <p:grpSpPr>
            <a:xfrm>
              <a:off x="3500438" y="3173883"/>
              <a:ext cx="522287" cy="1831685"/>
              <a:chOff x="3500438" y="3173883"/>
              <a:chExt cx="522287" cy="1831685"/>
            </a:xfrm>
          </p:grpSpPr>
          <p:sp>
            <p:nvSpPr>
              <p:cNvPr id="743" name="Google Shape;743;p12"/>
              <p:cNvSpPr/>
              <p:nvPr/>
            </p:nvSpPr>
            <p:spPr>
              <a:xfrm rot="10800000">
                <a:off x="3507320" y="3287221"/>
                <a:ext cx="498349" cy="306623"/>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44" name="Google Shape;744;p12"/>
              <p:cNvCxnSpPr/>
              <p:nvPr/>
            </p:nvCxnSpPr>
            <p:spPr>
              <a:xfrm flipH="1">
                <a:off x="4019802" y="3321497"/>
                <a:ext cx="1588" cy="1536456"/>
              </a:xfrm>
              <a:prstGeom prst="straightConnector1">
                <a:avLst/>
              </a:prstGeom>
              <a:noFill/>
              <a:ln w="9525" cap="flat" cmpd="sng">
                <a:solidFill>
                  <a:srgbClr val="000000"/>
                </a:solidFill>
                <a:prstDash val="dash"/>
                <a:round/>
                <a:headEnd type="none" w="sm" len="sm"/>
                <a:tailEnd type="none" w="sm" len="sm"/>
              </a:ln>
            </p:spPr>
          </p:cxnSp>
          <p:pic>
            <p:nvPicPr>
              <p:cNvPr id="745" name="Google Shape;745;p12" descr="router_top.png"/>
              <p:cNvPicPr preferRelativeResize="0"/>
              <p:nvPr/>
            </p:nvPicPr>
            <p:blipFill rotWithShape="1">
              <a:blip r:embed="rId3">
                <a:alphaModFix/>
              </a:blip>
              <a:srcRect/>
              <a:stretch/>
            </p:blipFill>
            <p:spPr>
              <a:xfrm>
                <a:off x="3500438" y="3194292"/>
                <a:ext cx="522287" cy="220475"/>
              </a:xfrm>
              <a:prstGeom prst="rect">
                <a:avLst/>
              </a:prstGeom>
              <a:noFill/>
              <a:ln>
                <a:noFill/>
              </a:ln>
            </p:spPr>
          </p:pic>
          <p:grpSp>
            <p:nvGrpSpPr>
              <p:cNvPr id="746" name="Google Shape;746;p12"/>
              <p:cNvGrpSpPr/>
              <p:nvPr/>
            </p:nvGrpSpPr>
            <p:grpSpPr>
              <a:xfrm>
                <a:off x="3511845" y="4783352"/>
                <a:ext cx="507957" cy="222216"/>
                <a:chOff x="4129087" y="3606297"/>
                <a:chExt cx="568256" cy="339233"/>
              </a:xfrm>
            </p:grpSpPr>
            <p:sp>
              <p:nvSpPr>
                <p:cNvPr id="747" name="Google Shape;747;p12"/>
                <p:cNvSpPr/>
                <p:nvPr/>
              </p:nvSpPr>
              <p:spPr>
                <a:xfrm>
                  <a:off x="4129087" y="3720182"/>
                  <a:ext cx="568256" cy="225348"/>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48" name="Google Shape;748;p12"/>
                <p:cNvSpPr/>
                <p:nvPr/>
              </p:nvSpPr>
              <p:spPr>
                <a:xfrm>
                  <a:off x="4129087" y="3720182"/>
                  <a:ext cx="568256" cy="111462"/>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49" name="Google Shape;749;p12"/>
                <p:cNvSpPr/>
                <p:nvPr/>
              </p:nvSpPr>
              <p:spPr>
                <a:xfrm>
                  <a:off x="4129087" y="3606297"/>
                  <a:ext cx="568256" cy="225346"/>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50" name="Google Shape;750;p12"/>
                <p:cNvCxnSpPr/>
                <p:nvPr/>
              </p:nvCxnSpPr>
              <p:spPr>
                <a:xfrm>
                  <a:off x="4697343" y="3720182"/>
                  <a:ext cx="0" cy="111462"/>
                </a:xfrm>
                <a:prstGeom prst="straightConnector1">
                  <a:avLst/>
                </a:prstGeom>
                <a:noFill/>
                <a:ln w="9525" cap="flat" cmpd="sng">
                  <a:solidFill>
                    <a:srgbClr val="000000"/>
                  </a:solidFill>
                  <a:prstDash val="solid"/>
                  <a:round/>
                  <a:headEnd type="none" w="sm" len="sm"/>
                  <a:tailEnd type="none" w="sm" len="sm"/>
                </a:ln>
              </p:spPr>
            </p:cxnSp>
            <p:cxnSp>
              <p:nvCxnSpPr>
                <p:cNvPr id="751" name="Google Shape;751;p12"/>
                <p:cNvCxnSpPr/>
                <p:nvPr/>
              </p:nvCxnSpPr>
              <p:spPr>
                <a:xfrm>
                  <a:off x="4129087" y="3720182"/>
                  <a:ext cx="0" cy="111462"/>
                </a:xfrm>
                <a:prstGeom prst="straightConnector1">
                  <a:avLst/>
                </a:prstGeom>
                <a:noFill/>
                <a:ln w="9525" cap="flat" cmpd="sng">
                  <a:solidFill>
                    <a:srgbClr val="000000"/>
                  </a:solidFill>
                  <a:prstDash val="solid"/>
                  <a:round/>
                  <a:headEnd type="none" w="sm" len="sm"/>
                  <a:tailEnd type="none" w="sm" len="sm"/>
                </a:ln>
              </p:spPr>
            </p:cxnSp>
          </p:grpSp>
          <p:sp>
            <p:nvSpPr>
              <p:cNvPr id="752" name="Google Shape;752;p12"/>
              <p:cNvSpPr/>
              <p:nvPr/>
            </p:nvSpPr>
            <p:spPr>
              <a:xfrm>
                <a:off x="3516608" y="3697675"/>
                <a:ext cx="498433" cy="1163452"/>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53" name="Google Shape;753;p12"/>
              <p:cNvCxnSpPr>
                <a:stCxn id="754" idx="2"/>
              </p:cNvCxnSpPr>
              <p:nvPr/>
            </p:nvCxnSpPr>
            <p:spPr>
              <a:xfrm flipH="1">
                <a:off x="3507045" y="3262769"/>
                <a:ext cx="4800" cy="1688700"/>
              </a:xfrm>
              <a:prstGeom prst="straightConnector1">
                <a:avLst/>
              </a:prstGeom>
              <a:noFill/>
              <a:ln w="9525" cap="flat" cmpd="sng">
                <a:solidFill>
                  <a:srgbClr val="000000"/>
                </a:solidFill>
                <a:prstDash val="dash"/>
                <a:round/>
                <a:headEnd type="none" w="sm" len="sm"/>
                <a:tailEnd type="none" w="sm" len="sm"/>
              </a:ln>
            </p:spPr>
          </p:cxnSp>
          <p:grpSp>
            <p:nvGrpSpPr>
              <p:cNvPr id="755" name="Google Shape;755;p12"/>
              <p:cNvGrpSpPr/>
              <p:nvPr/>
            </p:nvGrpSpPr>
            <p:grpSpPr>
              <a:xfrm>
                <a:off x="3511845" y="3173883"/>
                <a:ext cx="503196" cy="242848"/>
                <a:chOff x="2185178" y="1574269"/>
                <a:chExt cx="1198011" cy="430447"/>
              </a:xfrm>
            </p:grpSpPr>
            <p:sp>
              <p:nvSpPr>
                <p:cNvPr id="756" name="Google Shape;756;p12"/>
                <p:cNvSpPr/>
                <p:nvPr/>
              </p:nvSpPr>
              <p:spPr>
                <a:xfrm rot="10800000" flipH="1">
                  <a:off x="2188958" y="1689617"/>
                  <a:ext cx="1194231" cy="3150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57" name="Google Shape;757;p12"/>
                <p:cNvSpPr/>
                <p:nvPr/>
              </p:nvSpPr>
              <p:spPr>
                <a:xfrm>
                  <a:off x="2185178" y="1734631"/>
                  <a:ext cx="1198011" cy="112535"/>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54" name="Google Shape;754;p12"/>
                <p:cNvSpPr/>
                <p:nvPr/>
              </p:nvSpPr>
              <p:spPr>
                <a:xfrm rot="10800000" flipH="1">
                  <a:off x="2185178" y="1574269"/>
                  <a:ext cx="1194231" cy="315099"/>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58" name="Google Shape;758;p12"/>
                <p:cNvSpPr/>
                <p:nvPr/>
              </p:nvSpPr>
              <p:spPr>
                <a:xfrm>
                  <a:off x="2491295" y="1669924"/>
                  <a:ext cx="581999" cy="157549"/>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59" name="Google Shape;759;p12"/>
                <p:cNvSpPr/>
                <p:nvPr/>
              </p:nvSpPr>
              <p:spPr>
                <a:xfrm>
                  <a:off x="2430828" y="1630537"/>
                  <a:ext cx="702933" cy="10972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60" name="Google Shape;760;p12"/>
                <p:cNvSpPr/>
                <p:nvPr/>
              </p:nvSpPr>
              <p:spPr>
                <a:xfrm>
                  <a:off x="2891892" y="1723378"/>
                  <a:ext cx="260764" cy="95655"/>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61" name="Google Shape;761;p12"/>
                <p:cNvSpPr/>
                <p:nvPr/>
              </p:nvSpPr>
              <p:spPr>
                <a:xfrm>
                  <a:off x="2419489" y="1726192"/>
                  <a:ext cx="253208" cy="92841"/>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62" name="Google Shape;762;p12"/>
                <p:cNvCxnSpPr>
                  <a:endCxn id="754" idx="2"/>
                </p:cNvCxnSpPr>
                <p:nvPr/>
              </p:nvCxnSpPr>
              <p:spPr>
                <a:xfrm rot="10800000">
                  <a:off x="2185178" y="1731819"/>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63" name="Google Shape;763;p12"/>
                <p:cNvCxnSpPr/>
                <p:nvPr/>
              </p:nvCxnSpPr>
              <p:spPr>
                <a:xfrm rot="10800000">
                  <a:off x="3379409" y="1729005"/>
                  <a:ext cx="3780" cy="120976"/>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764" name="Google Shape;764;p12"/>
            <p:cNvGrpSpPr/>
            <p:nvPr/>
          </p:nvGrpSpPr>
          <p:grpSpPr>
            <a:xfrm>
              <a:off x="4299179" y="2486604"/>
              <a:ext cx="528594" cy="2517375"/>
              <a:chOff x="4299179" y="2486604"/>
              <a:chExt cx="528594" cy="2517375"/>
            </a:xfrm>
          </p:grpSpPr>
          <p:sp>
            <p:nvSpPr>
              <p:cNvPr id="765" name="Google Shape;765;p12"/>
              <p:cNvSpPr/>
              <p:nvPr/>
            </p:nvSpPr>
            <p:spPr>
              <a:xfrm rot="10800000">
                <a:off x="4315358" y="2675960"/>
                <a:ext cx="498350" cy="916575"/>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66" name="Google Shape;766;p12"/>
              <p:cNvCxnSpPr/>
              <p:nvPr/>
            </p:nvCxnSpPr>
            <p:spPr>
              <a:xfrm>
                <a:off x="4821424" y="2642154"/>
                <a:ext cx="6349" cy="2214211"/>
              </a:xfrm>
              <a:prstGeom prst="straightConnector1">
                <a:avLst/>
              </a:prstGeom>
              <a:noFill/>
              <a:ln w="9525" cap="flat" cmpd="sng">
                <a:solidFill>
                  <a:srgbClr val="000000"/>
                </a:solidFill>
                <a:prstDash val="dash"/>
                <a:round/>
                <a:headEnd type="none" w="sm" len="sm"/>
                <a:tailEnd type="none" w="sm" len="sm"/>
              </a:ln>
            </p:spPr>
          </p:cxnSp>
          <p:grpSp>
            <p:nvGrpSpPr>
              <p:cNvPr id="767" name="Google Shape;767;p12"/>
              <p:cNvGrpSpPr/>
              <p:nvPr/>
            </p:nvGrpSpPr>
            <p:grpSpPr>
              <a:xfrm>
                <a:off x="4319815" y="4781764"/>
                <a:ext cx="507958" cy="222216"/>
                <a:chOff x="4129012" y="3606230"/>
                <a:chExt cx="568256" cy="339300"/>
              </a:xfrm>
            </p:grpSpPr>
            <p:sp>
              <p:nvSpPr>
                <p:cNvPr id="768" name="Google Shape;768;p12"/>
                <p:cNvSpPr/>
                <p:nvPr/>
              </p:nvSpPr>
              <p:spPr>
                <a:xfrm>
                  <a:off x="4129012" y="3720139"/>
                  <a:ext cx="568256" cy="225391"/>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69" name="Google Shape;769;p12"/>
                <p:cNvSpPr/>
                <p:nvPr/>
              </p:nvSpPr>
              <p:spPr>
                <a:xfrm>
                  <a:off x="4129012" y="3720139"/>
                  <a:ext cx="568256" cy="111484"/>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70" name="Google Shape;770;p12"/>
                <p:cNvSpPr/>
                <p:nvPr/>
              </p:nvSpPr>
              <p:spPr>
                <a:xfrm>
                  <a:off x="4129012" y="3606230"/>
                  <a:ext cx="568256" cy="225392"/>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71" name="Google Shape;771;p12"/>
                <p:cNvCxnSpPr/>
                <p:nvPr/>
              </p:nvCxnSpPr>
              <p:spPr>
                <a:xfrm>
                  <a:off x="4697268" y="3720139"/>
                  <a:ext cx="0" cy="111484"/>
                </a:xfrm>
                <a:prstGeom prst="straightConnector1">
                  <a:avLst/>
                </a:prstGeom>
                <a:noFill/>
                <a:ln w="9525" cap="flat" cmpd="sng">
                  <a:solidFill>
                    <a:srgbClr val="000000"/>
                  </a:solidFill>
                  <a:prstDash val="solid"/>
                  <a:round/>
                  <a:headEnd type="none" w="sm" len="sm"/>
                  <a:tailEnd type="none" w="sm" len="sm"/>
                </a:ln>
              </p:spPr>
            </p:cxnSp>
            <p:cxnSp>
              <p:nvCxnSpPr>
                <p:cNvPr id="772" name="Google Shape;772;p12"/>
                <p:cNvCxnSpPr/>
                <p:nvPr/>
              </p:nvCxnSpPr>
              <p:spPr>
                <a:xfrm>
                  <a:off x="4129012" y="3720139"/>
                  <a:ext cx="0" cy="111484"/>
                </a:xfrm>
                <a:prstGeom prst="straightConnector1">
                  <a:avLst/>
                </a:prstGeom>
                <a:noFill/>
                <a:ln w="9525" cap="flat" cmpd="sng">
                  <a:solidFill>
                    <a:srgbClr val="000000"/>
                  </a:solidFill>
                  <a:prstDash val="solid"/>
                  <a:round/>
                  <a:headEnd type="none" w="sm" len="sm"/>
                  <a:tailEnd type="none" w="sm" len="sm"/>
                </a:ln>
              </p:spPr>
            </p:cxnSp>
          </p:grpSp>
          <p:sp>
            <p:nvSpPr>
              <p:cNvPr id="773" name="Google Shape;773;p12"/>
              <p:cNvSpPr/>
              <p:nvPr/>
            </p:nvSpPr>
            <p:spPr>
              <a:xfrm>
                <a:off x="4324577" y="3696087"/>
                <a:ext cx="498433" cy="1163453"/>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74" name="Google Shape;774;p12"/>
              <p:cNvCxnSpPr>
                <a:stCxn id="775" idx="2"/>
              </p:cNvCxnSpPr>
              <p:nvPr/>
            </p:nvCxnSpPr>
            <p:spPr>
              <a:xfrm>
                <a:off x="4300767" y="2640567"/>
                <a:ext cx="14400" cy="2309400"/>
              </a:xfrm>
              <a:prstGeom prst="straightConnector1">
                <a:avLst/>
              </a:prstGeom>
              <a:noFill/>
              <a:ln w="9525" cap="flat" cmpd="sng">
                <a:solidFill>
                  <a:srgbClr val="000000"/>
                </a:solidFill>
                <a:prstDash val="dash"/>
                <a:round/>
                <a:headEnd type="none" w="sm" len="sm"/>
                <a:tailEnd type="none" w="sm" len="sm"/>
              </a:ln>
            </p:spPr>
          </p:cxnSp>
          <p:grpSp>
            <p:nvGrpSpPr>
              <p:cNvPr id="776" name="Google Shape;776;p12"/>
              <p:cNvGrpSpPr/>
              <p:nvPr/>
            </p:nvGrpSpPr>
            <p:grpSpPr>
              <a:xfrm>
                <a:off x="4299179" y="2486604"/>
                <a:ext cx="504783" cy="242849"/>
                <a:chOff x="2183224" y="1574808"/>
                <a:chExt cx="1200054" cy="430149"/>
              </a:xfrm>
            </p:grpSpPr>
            <p:sp>
              <p:nvSpPr>
                <p:cNvPr id="775" name="Google Shape;775;p12"/>
                <p:cNvSpPr/>
                <p:nvPr/>
              </p:nvSpPr>
              <p:spPr>
                <a:xfrm rot="10800000" flipH="1">
                  <a:off x="2186998" y="1690077"/>
                  <a:ext cx="1196279" cy="314880"/>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77" name="Google Shape;777;p12"/>
                <p:cNvSpPr/>
                <p:nvPr/>
              </p:nvSpPr>
              <p:spPr>
                <a:xfrm>
                  <a:off x="2183224" y="1735060"/>
                  <a:ext cx="1200054" cy="112457"/>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78" name="Google Shape;778;p12"/>
                <p:cNvSpPr/>
                <p:nvPr/>
              </p:nvSpPr>
              <p:spPr>
                <a:xfrm rot="10800000" flipH="1">
                  <a:off x="2183224" y="1574808"/>
                  <a:ext cx="1196282" cy="31488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79" name="Google Shape;779;p12"/>
                <p:cNvSpPr/>
                <p:nvPr/>
              </p:nvSpPr>
              <p:spPr>
                <a:xfrm>
                  <a:off x="2488899" y="1670396"/>
                  <a:ext cx="584931" cy="1574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80" name="Google Shape;780;p12"/>
                <p:cNvSpPr/>
                <p:nvPr/>
              </p:nvSpPr>
              <p:spPr>
                <a:xfrm>
                  <a:off x="2428519" y="1631037"/>
                  <a:ext cx="705691" cy="10964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81" name="Google Shape;781;p12"/>
                <p:cNvSpPr/>
                <p:nvPr/>
              </p:nvSpPr>
              <p:spPr>
                <a:xfrm>
                  <a:off x="2892690" y="1723814"/>
                  <a:ext cx="256615" cy="95588"/>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82" name="Google Shape;782;p12"/>
                <p:cNvSpPr/>
                <p:nvPr/>
              </p:nvSpPr>
              <p:spPr>
                <a:xfrm>
                  <a:off x="2417196" y="1726625"/>
                  <a:ext cx="252843" cy="92778"/>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83" name="Google Shape;783;p12"/>
                <p:cNvCxnSpPr>
                  <a:endCxn id="778" idx="2"/>
                </p:cNvCxnSpPr>
                <p:nvPr/>
              </p:nvCxnSpPr>
              <p:spPr>
                <a:xfrm rot="10800000">
                  <a:off x="2183224" y="1732248"/>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84" name="Google Shape;784;p12"/>
                <p:cNvCxnSpPr/>
                <p:nvPr/>
              </p:nvCxnSpPr>
              <p:spPr>
                <a:xfrm rot="10800000">
                  <a:off x="3379505" y="1729437"/>
                  <a:ext cx="3773" cy="12089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785" name="Google Shape;785;p12"/>
            <p:cNvGrpSpPr/>
            <p:nvPr/>
          </p:nvGrpSpPr>
          <p:grpSpPr>
            <a:xfrm>
              <a:off x="5491163" y="3178644"/>
              <a:ext cx="522287" cy="1825335"/>
              <a:chOff x="5491163" y="3178644"/>
              <a:chExt cx="522287" cy="1825335"/>
            </a:xfrm>
          </p:grpSpPr>
          <p:sp>
            <p:nvSpPr>
              <p:cNvPr id="786" name="Google Shape;786;p12"/>
              <p:cNvSpPr/>
              <p:nvPr/>
            </p:nvSpPr>
            <p:spPr>
              <a:xfrm rot="10800000">
                <a:off x="5498044" y="3266845"/>
                <a:ext cx="498349" cy="325689"/>
              </a:xfrm>
              <a:prstGeom prst="rect">
                <a:avLst/>
              </a:prstGeom>
              <a:gradFill>
                <a:gsLst>
                  <a:gs pos="0">
                    <a:srgbClr val="262699">
                      <a:alpha val="61960"/>
                    </a:srgbClr>
                  </a:gs>
                  <a:gs pos="1000">
                    <a:srgbClr val="262699">
                      <a:alpha val="61960"/>
                    </a:srgbClr>
                  </a:gs>
                  <a:gs pos="54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87" name="Google Shape;787;p12"/>
              <p:cNvCxnSpPr>
                <a:stCxn id="788" idx="6"/>
              </p:cNvCxnSpPr>
              <p:nvPr/>
            </p:nvCxnSpPr>
            <p:spPr>
              <a:xfrm>
                <a:off x="6004010" y="3267530"/>
                <a:ext cx="6300" cy="1582500"/>
              </a:xfrm>
              <a:prstGeom prst="straightConnector1">
                <a:avLst/>
              </a:prstGeom>
              <a:noFill/>
              <a:ln w="9525" cap="flat" cmpd="sng">
                <a:solidFill>
                  <a:srgbClr val="000000"/>
                </a:solidFill>
                <a:prstDash val="dash"/>
                <a:round/>
                <a:headEnd type="none" w="sm" len="sm"/>
                <a:tailEnd type="none" w="sm" len="sm"/>
              </a:ln>
            </p:spPr>
          </p:cxnSp>
          <p:pic>
            <p:nvPicPr>
              <p:cNvPr id="789" name="Google Shape;789;p12" descr="router_top.png"/>
              <p:cNvPicPr preferRelativeResize="0"/>
              <p:nvPr/>
            </p:nvPicPr>
            <p:blipFill rotWithShape="1">
              <a:blip r:embed="rId3">
                <a:alphaModFix/>
              </a:blip>
              <a:srcRect/>
              <a:stretch/>
            </p:blipFill>
            <p:spPr>
              <a:xfrm>
                <a:off x="5491163" y="3206725"/>
                <a:ext cx="522287" cy="220431"/>
              </a:xfrm>
              <a:prstGeom prst="rect">
                <a:avLst/>
              </a:prstGeom>
              <a:noFill/>
              <a:ln>
                <a:noFill/>
              </a:ln>
            </p:spPr>
          </p:pic>
          <p:grpSp>
            <p:nvGrpSpPr>
              <p:cNvPr id="790" name="Google Shape;790;p12"/>
              <p:cNvGrpSpPr/>
              <p:nvPr/>
            </p:nvGrpSpPr>
            <p:grpSpPr>
              <a:xfrm>
                <a:off x="5502403" y="4781764"/>
                <a:ext cx="507957" cy="222216"/>
                <a:chOff x="4128900" y="3606230"/>
                <a:chExt cx="568256" cy="339300"/>
              </a:xfrm>
            </p:grpSpPr>
            <p:sp>
              <p:nvSpPr>
                <p:cNvPr id="791" name="Google Shape;791;p12"/>
                <p:cNvSpPr/>
                <p:nvPr/>
              </p:nvSpPr>
              <p:spPr>
                <a:xfrm>
                  <a:off x="4128900" y="3720139"/>
                  <a:ext cx="568256" cy="225391"/>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92" name="Google Shape;792;p12"/>
                <p:cNvSpPr/>
                <p:nvPr/>
              </p:nvSpPr>
              <p:spPr>
                <a:xfrm>
                  <a:off x="4128900" y="3720139"/>
                  <a:ext cx="568256" cy="111484"/>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93" name="Google Shape;793;p12"/>
                <p:cNvSpPr/>
                <p:nvPr/>
              </p:nvSpPr>
              <p:spPr>
                <a:xfrm>
                  <a:off x="4128900" y="3606230"/>
                  <a:ext cx="568256" cy="225392"/>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94" name="Google Shape;794;p12"/>
                <p:cNvCxnSpPr/>
                <p:nvPr/>
              </p:nvCxnSpPr>
              <p:spPr>
                <a:xfrm>
                  <a:off x="4697156" y="3720139"/>
                  <a:ext cx="0" cy="111484"/>
                </a:xfrm>
                <a:prstGeom prst="straightConnector1">
                  <a:avLst/>
                </a:prstGeom>
                <a:noFill/>
                <a:ln w="9525" cap="flat" cmpd="sng">
                  <a:solidFill>
                    <a:srgbClr val="000000"/>
                  </a:solidFill>
                  <a:prstDash val="solid"/>
                  <a:round/>
                  <a:headEnd type="none" w="sm" len="sm"/>
                  <a:tailEnd type="none" w="sm" len="sm"/>
                </a:ln>
              </p:spPr>
            </p:cxnSp>
            <p:cxnSp>
              <p:nvCxnSpPr>
                <p:cNvPr id="795" name="Google Shape;795;p12"/>
                <p:cNvCxnSpPr/>
                <p:nvPr/>
              </p:nvCxnSpPr>
              <p:spPr>
                <a:xfrm>
                  <a:off x="4128900" y="3720139"/>
                  <a:ext cx="0" cy="111484"/>
                </a:xfrm>
                <a:prstGeom prst="straightConnector1">
                  <a:avLst/>
                </a:prstGeom>
                <a:noFill/>
                <a:ln w="9525" cap="flat" cmpd="sng">
                  <a:solidFill>
                    <a:srgbClr val="000000"/>
                  </a:solidFill>
                  <a:prstDash val="solid"/>
                  <a:round/>
                  <a:headEnd type="none" w="sm" len="sm"/>
                  <a:tailEnd type="none" w="sm" len="sm"/>
                </a:ln>
              </p:spPr>
            </p:cxnSp>
          </p:grpSp>
          <p:sp>
            <p:nvSpPr>
              <p:cNvPr id="796" name="Google Shape;796;p12"/>
              <p:cNvSpPr/>
              <p:nvPr/>
            </p:nvSpPr>
            <p:spPr>
              <a:xfrm>
                <a:off x="5507166" y="3694500"/>
                <a:ext cx="498433" cy="1165040"/>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97" name="Google Shape;797;p12"/>
              <p:cNvCxnSpPr>
                <a:stCxn id="789" idx="1"/>
              </p:cNvCxnSpPr>
              <p:nvPr/>
            </p:nvCxnSpPr>
            <p:spPr>
              <a:xfrm>
                <a:off x="5491163" y="3316941"/>
                <a:ext cx="6300" cy="1633200"/>
              </a:xfrm>
              <a:prstGeom prst="straightConnector1">
                <a:avLst/>
              </a:prstGeom>
              <a:noFill/>
              <a:ln w="9525" cap="flat" cmpd="sng">
                <a:solidFill>
                  <a:srgbClr val="000000"/>
                </a:solidFill>
                <a:prstDash val="dash"/>
                <a:round/>
                <a:headEnd type="none" w="sm" len="sm"/>
                <a:tailEnd type="none" w="sm" len="sm"/>
              </a:ln>
            </p:spPr>
          </p:cxnSp>
          <p:grpSp>
            <p:nvGrpSpPr>
              <p:cNvPr id="798" name="Google Shape;798;p12"/>
              <p:cNvGrpSpPr/>
              <p:nvPr/>
            </p:nvGrpSpPr>
            <p:grpSpPr>
              <a:xfrm>
                <a:off x="5500816" y="3178644"/>
                <a:ext cx="504782" cy="242849"/>
                <a:chOff x="2183606" y="1573485"/>
                <a:chExt cx="1200052" cy="430149"/>
              </a:xfrm>
            </p:grpSpPr>
            <p:sp>
              <p:nvSpPr>
                <p:cNvPr id="799" name="Google Shape;799;p12"/>
                <p:cNvSpPr/>
                <p:nvPr/>
              </p:nvSpPr>
              <p:spPr>
                <a:xfrm rot="10800000" flipH="1">
                  <a:off x="2187379" y="1688754"/>
                  <a:ext cx="1196279" cy="314880"/>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00" name="Google Shape;800;p12"/>
                <p:cNvSpPr/>
                <p:nvPr/>
              </p:nvSpPr>
              <p:spPr>
                <a:xfrm>
                  <a:off x="2183606" y="1733737"/>
                  <a:ext cx="1200052" cy="112457"/>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88" name="Google Shape;788;p12"/>
                <p:cNvSpPr/>
                <p:nvPr/>
              </p:nvSpPr>
              <p:spPr>
                <a:xfrm rot="10800000" flipH="1">
                  <a:off x="2183606" y="1573485"/>
                  <a:ext cx="1196277" cy="31488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01" name="Google Shape;801;p12"/>
                <p:cNvSpPr/>
                <p:nvPr/>
              </p:nvSpPr>
              <p:spPr>
                <a:xfrm>
                  <a:off x="2489279" y="1669074"/>
                  <a:ext cx="584932" cy="1574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02" name="Google Shape;802;p12"/>
                <p:cNvSpPr/>
                <p:nvPr/>
              </p:nvSpPr>
              <p:spPr>
                <a:xfrm>
                  <a:off x="2428899" y="1629714"/>
                  <a:ext cx="705692" cy="10964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03" name="Google Shape;803;p12"/>
                <p:cNvSpPr/>
                <p:nvPr/>
              </p:nvSpPr>
              <p:spPr>
                <a:xfrm>
                  <a:off x="2893071" y="1722492"/>
                  <a:ext cx="256615" cy="95588"/>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04" name="Google Shape;804;p12"/>
                <p:cNvSpPr/>
                <p:nvPr/>
              </p:nvSpPr>
              <p:spPr>
                <a:xfrm>
                  <a:off x="2417579" y="1725302"/>
                  <a:ext cx="252840" cy="92778"/>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805" name="Google Shape;805;p12"/>
                <p:cNvCxnSpPr>
                  <a:endCxn id="788" idx="2"/>
                </p:cNvCxnSpPr>
                <p:nvPr/>
              </p:nvCxnSpPr>
              <p:spPr>
                <a:xfrm rot="10800000">
                  <a:off x="2183606" y="1730925"/>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806" name="Google Shape;806;p12"/>
                <p:cNvCxnSpPr/>
                <p:nvPr/>
              </p:nvCxnSpPr>
              <p:spPr>
                <a:xfrm rot="10800000">
                  <a:off x="3379883" y="1728114"/>
                  <a:ext cx="3775" cy="12089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807" name="Google Shape;807;p12"/>
            <p:cNvGrpSpPr/>
            <p:nvPr/>
          </p:nvGrpSpPr>
          <p:grpSpPr>
            <a:xfrm>
              <a:off x="6472285" y="2648504"/>
              <a:ext cx="522243" cy="2353889"/>
              <a:chOff x="6472285" y="2648504"/>
              <a:chExt cx="522243" cy="2353889"/>
            </a:xfrm>
          </p:grpSpPr>
          <p:sp>
            <p:nvSpPr>
              <p:cNvPr id="808" name="Google Shape;808;p12"/>
              <p:cNvSpPr/>
              <p:nvPr/>
            </p:nvSpPr>
            <p:spPr>
              <a:xfrm rot="10800000">
                <a:off x="6482296" y="2777838"/>
                <a:ext cx="498349" cy="722037"/>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09" name="Google Shape;809;p12"/>
              <p:cNvCxnSpPr/>
              <p:nvPr/>
            </p:nvCxnSpPr>
            <p:spPr>
              <a:xfrm>
                <a:off x="6994528" y="2846910"/>
                <a:ext cx="0" cy="1998345"/>
              </a:xfrm>
              <a:prstGeom prst="straightConnector1">
                <a:avLst/>
              </a:prstGeom>
              <a:noFill/>
              <a:ln w="9525" cap="flat" cmpd="sng">
                <a:solidFill>
                  <a:srgbClr val="000000"/>
                </a:solidFill>
                <a:prstDash val="dash"/>
                <a:round/>
                <a:headEnd type="none" w="sm" len="sm"/>
                <a:tailEnd type="none" w="sm" len="sm"/>
              </a:ln>
            </p:spPr>
          </p:cxnSp>
          <p:grpSp>
            <p:nvGrpSpPr>
              <p:cNvPr id="810" name="Google Shape;810;p12"/>
              <p:cNvGrpSpPr/>
              <p:nvPr/>
            </p:nvGrpSpPr>
            <p:grpSpPr>
              <a:xfrm>
                <a:off x="6486571" y="4765893"/>
                <a:ext cx="507957" cy="236499"/>
                <a:chOff x="4128808" y="3606294"/>
                <a:chExt cx="568256" cy="339218"/>
              </a:xfrm>
            </p:grpSpPr>
            <p:sp>
              <p:nvSpPr>
                <p:cNvPr id="811" name="Google Shape;811;p12"/>
                <p:cNvSpPr/>
                <p:nvPr/>
              </p:nvSpPr>
              <p:spPr>
                <a:xfrm>
                  <a:off x="4128808" y="3720125"/>
                  <a:ext cx="568256" cy="225387"/>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12" name="Google Shape;812;p12"/>
                <p:cNvSpPr/>
                <p:nvPr/>
              </p:nvSpPr>
              <p:spPr>
                <a:xfrm>
                  <a:off x="4128808" y="3720125"/>
                  <a:ext cx="568256" cy="111556"/>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13" name="Google Shape;813;p12"/>
                <p:cNvSpPr/>
                <p:nvPr/>
              </p:nvSpPr>
              <p:spPr>
                <a:xfrm>
                  <a:off x="4128808" y="3606294"/>
                  <a:ext cx="568256" cy="225387"/>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14" name="Google Shape;814;p12"/>
                <p:cNvCxnSpPr/>
                <p:nvPr/>
              </p:nvCxnSpPr>
              <p:spPr>
                <a:xfrm>
                  <a:off x="4697064" y="3720125"/>
                  <a:ext cx="0" cy="111556"/>
                </a:xfrm>
                <a:prstGeom prst="straightConnector1">
                  <a:avLst/>
                </a:prstGeom>
                <a:noFill/>
                <a:ln w="9525" cap="flat" cmpd="sng">
                  <a:solidFill>
                    <a:srgbClr val="000000"/>
                  </a:solidFill>
                  <a:prstDash val="solid"/>
                  <a:round/>
                  <a:headEnd type="none" w="sm" len="sm"/>
                  <a:tailEnd type="none" w="sm" len="sm"/>
                </a:ln>
              </p:spPr>
            </p:cxnSp>
            <p:cxnSp>
              <p:nvCxnSpPr>
                <p:cNvPr id="815" name="Google Shape;815;p12"/>
                <p:cNvCxnSpPr/>
                <p:nvPr/>
              </p:nvCxnSpPr>
              <p:spPr>
                <a:xfrm>
                  <a:off x="4128808" y="3720125"/>
                  <a:ext cx="0" cy="111556"/>
                </a:xfrm>
                <a:prstGeom prst="straightConnector1">
                  <a:avLst/>
                </a:prstGeom>
                <a:noFill/>
                <a:ln w="9525" cap="flat" cmpd="sng">
                  <a:solidFill>
                    <a:srgbClr val="000000"/>
                  </a:solidFill>
                  <a:prstDash val="solid"/>
                  <a:round/>
                  <a:headEnd type="none" w="sm" len="sm"/>
                  <a:tailEnd type="none" w="sm" len="sm"/>
                </a:ln>
              </p:spPr>
            </p:cxnSp>
          </p:grpSp>
          <p:sp>
            <p:nvSpPr>
              <p:cNvPr id="816" name="Google Shape;816;p12"/>
              <p:cNvSpPr/>
              <p:nvPr/>
            </p:nvSpPr>
            <p:spPr>
              <a:xfrm>
                <a:off x="6491333" y="3610376"/>
                <a:ext cx="498433" cy="1238053"/>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17" name="Google Shape;817;p12"/>
              <p:cNvCxnSpPr/>
              <p:nvPr/>
            </p:nvCxnSpPr>
            <p:spPr>
              <a:xfrm>
                <a:off x="6472285" y="2818340"/>
                <a:ext cx="9524" cy="2126912"/>
              </a:xfrm>
              <a:prstGeom prst="straightConnector1">
                <a:avLst/>
              </a:prstGeom>
              <a:noFill/>
              <a:ln w="9525" cap="flat" cmpd="sng">
                <a:solidFill>
                  <a:srgbClr val="000000"/>
                </a:solidFill>
                <a:prstDash val="dash"/>
                <a:round/>
                <a:headEnd type="none" w="sm" len="sm"/>
                <a:tailEnd type="none" w="sm" len="sm"/>
              </a:ln>
            </p:spPr>
          </p:cxnSp>
          <p:grpSp>
            <p:nvGrpSpPr>
              <p:cNvPr id="818" name="Google Shape;818;p12"/>
              <p:cNvGrpSpPr/>
              <p:nvPr/>
            </p:nvGrpSpPr>
            <p:grpSpPr>
              <a:xfrm>
                <a:off x="6478635" y="2648504"/>
                <a:ext cx="504782" cy="242849"/>
                <a:chOff x="2184464" y="1575651"/>
                <a:chExt cx="1200052" cy="430151"/>
              </a:xfrm>
            </p:grpSpPr>
            <p:sp>
              <p:nvSpPr>
                <p:cNvPr id="819" name="Google Shape;819;p12"/>
                <p:cNvSpPr/>
                <p:nvPr/>
              </p:nvSpPr>
              <p:spPr>
                <a:xfrm rot="10800000" flipH="1">
                  <a:off x="2188237" y="1690921"/>
                  <a:ext cx="1196279" cy="314881"/>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20" name="Google Shape;820;p12"/>
                <p:cNvSpPr/>
                <p:nvPr/>
              </p:nvSpPr>
              <p:spPr>
                <a:xfrm>
                  <a:off x="2184464" y="1735904"/>
                  <a:ext cx="1200052" cy="112457"/>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21" name="Google Shape;821;p12"/>
                <p:cNvSpPr/>
                <p:nvPr/>
              </p:nvSpPr>
              <p:spPr>
                <a:xfrm rot="10800000" flipH="1">
                  <a:off x="2184464" y="1575651"/>
                  <a:ext cx="1196277" cy="314881"/>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22" name="Google Shape;822;p12"/>
                <p:cNvSpPr/>
                <p:nvPr/>
              </p:nvSpPr>
              <p:spPr>
                <a:xfrm>
                  <a:off x="2490137" y="1671240"/>
                  <a:ext cx="584932" cy="1574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23" name="Google Shape;823;p12"/>
                <p:cNvSpPr/>
                <p:nvPr/>
              </p:nvSpPr>
              <p:spPr>
                <a:xfrm>
                  <a:off x="2429757" y="1631880"/>
                  <a:ext cx="705692" cy="10964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24" name="Google Shape;824;p12"/>
                <p:cNvSpPr/>
                <p:nvPr/>
              </p:nvSpPr>
              <p:spPr>
                <a:xfrm>
                  <a:off x="2893929" y="1724658"/>
                  <a:ext cx="256615" cy="9558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25" name="Google Shape;825;p12"/>
                <p:cNvSpPr/>
                <p:nvPr/>
              </p:nvSpPr>
              <p:spPr>
                <a:xfrm>
                  <a:off x="2418437" y="1727469"/>
                  <a:ext cx="252840" cy="92778"/>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826" name="Google Shape;826;p12"/>
                <p:cNvCxnSpPr>
                  <a:endCxn id="821" idx="2"/>
                </p:cNvCxnSpPr>
                <p:nvPr/>
              </p:nvCxnSpPr>
              <p:spPr>
                <a:xfrm rot="10800000">
                  <a:off x="2184464" y="1733092"/>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827" name="Google Shape;827;p12"/>
                <p:cNvCxnSpPr/>
                <p:nvPr/>
              </p:nvCxnSpPr>
              <p:spPr>
                <a:xfrm rot="10800000">
                  <a:off x="3380741" y="1730281"/>
                  <a:ext cx="3775" cy="120891"/>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grpSp>
        <p:nvGrpSpPr>
          <p:cNvPr id="828" name="Google Shape;828;p12"/>
          <p:cNvGrpSpPr/>
          <p:nvPr/>
        </p:nvGrpSpPr>
        <p:grpSpPr>
          <a:xfrm>
            <a:off x="3419060" y="2725807"/>
            <a:ext cx="5111750" cy="879475"/>
            <a:chOff x="1866825" y="707349"/>
            <a:chExt cx="5112820" cy="879389"/>
          </a:xfrm>
        </p:grpSpPr>
        <p:sp>
          <p:nvSpPr>
            <p:cNvPr id="829" name="Google Shape;829;p12"/>
            <p:cNvSpPr/>
            <p:nvPr/>
          </p:nvSpPr>
          <p:spPr>
            <a:xfrm>
              <a:off x="1866825" y="785129"/>
              <a:ext cx="954288" cy="492077"/>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30" name="Google Shape;830;p12"/>
            <p:cNvSpPr txBox="1"/>
            <p:nvPr/>
          </p:nvSpPr>
          <p:spPr>
            <a:xfrm>
              <a:off x="1891781" y="783191"/>
              <a:ext cx="910613" cy="47619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Routing</a:t>
              </a:r>
              <a:endParaRPr/>
            </a:p>
            <a:p>
              <a:pPr marL="0" marR="0" lvl="0" indent="0" algn="ctr" rtl="0">
                <a:lnSpc>
                  <a:spcPct val="105357"/>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Algorithm</a:t>
              </a:r>
              <a:endParaRPr/>
            </a:p>
          </p:txBody>
        </p:sp>
        <p:cxnSp>
          <p:nvCxnSpPr>
            <p:cNvPr id="831" name="Google Shape;831;p12"/>
            <p:cNvCxnSpPr/>
            <p:nvPr/>
          </p:nvCxnSpPr>
          <p:spPr>
            <a:xfrm rot="10800000" flipH="1">
              <a:off x="2833815" y="807352"/>
              <a:ext cx="1517968" cy="214291"/>
            </a:xfrm>
            <a:prstGeom prst="straightConnector1">
              <a:avLst/>
            </a:prstGeom>
            <a:noFill/>
            <a:ln w="25400" cap="flat" cmpd="sng">
              <a:solidFill>
                <a:srgbClr val="CC0000"/>
              </a:solidFill>
              <a:prstDash val="solid"/>
              <a:round/>
              <a:headEnd type="triangle" w="med" len="med"/>
              <a:tailEnd type="triangle" w="med" len="med"/>
            </a:ln>
          </p:spPr>
        </p:cxnSp>
        <p:cxnSp>
          <p:nvCxnSpPr>
            <p:cNvPr id="832" name="Google Shape;832;p12"/>
            <p:cNvCxnSpPr/>
            <p:nvPr/>
          </p:nvCxnSpPr>
          <p:spPr>
            <a:xfrm>
              <a:off x="2751248" y="1201014"/>
              <a:ext cx="797092" cy="279373"/>
            </a:xfrm>
            <a:prstGeom prst="straightConnector1">
              <a:avLst/>
            </a:prstGeom>
            <a:noFill/>
            <a:ln w="25400" cap="flat" cmpd="sng">
              <a:solidFill>
                <a:srgbClr val="CC0000"/>
              </a:solidFill>
              <a:prstDash val="solid"/>
              <a:round/>
              <a:headEnd type="triangle" w="med" len="med"/>
              <a:tailEnd type="triangle" w="med" len="med"/>
            </a:ln>
          </p:spPr>
        </p:cxnSp>
        <p:cxnSp>
          <p:nvCxnSpPr>
            <p:cNvPr id="833" name="Google Shape;833;p12"/>
            <p:cNvCxnSpPr/>
            <p:nvPr/>
          </p:nvCxnSpPr>
          <p:spPr>
            <a:xfrm>
              <a:off x="4685228" y="894656"/>
              <a:ext cx="892362" cy="509538"/>
            </a:xfrm>
            <a:prstGeom prst="straightConnector1">
              <a:avLst/>
            </a:prstGeom>
            <a:noFill/>
            <a:ln w="25400" cap="flat" cmpd="sng">
              <a:solidFill>
                <a:srgbClr val="CC0000"/>
              </a:solidFill>
              <a:prstDash val="solid"/>
              <a:round/>
              <a:headEnd type="triangle" w="med" len="med"/>
              <a:tailEnd type="triangle" w="med" len="med"/>
            </a:ln>
          </p:spPr>
        </p:cxnSp>
        <p:cxnSp>
          <p:nvCxnSpPr>
            <p:cNvPr id="834" name="Google Shape;834;p12"/>
            <p:cNvCxnSpPr/>
            <p:nvPr/>
          </p:nvCxnSpPr>
          <p:spPr>
            <a:xfrm>
              <a:off x="4801139" y="801003"/>
              <a:ext cx="1695805" cy="130162"/>
            </a:xfrm>
            <a:prstGeom prst="straightConnector1">
              <a:avLst/>
            </a:prstGeom>
            <a:noFill/>
            <a:ln w="25400" cap="flat" cmpd="sng">
              <a:solidFill>
                <a:srgbClr val="CC0000"/>
              </a:solidFill>
              <a:prstDash val="solid"/>
              <a:round/>
              <a:headEnd type="triangle" w="med" len="med"/>
              <a:tailEnd type="triangle" w="med" len="med"/>
            </a:ln>
          </p:spPr>
        </p:cxnSp>
        <p:sp>
          <p:nvSpPr>
            <p:cNvPr id="835" name="Google Shape;835;p12"/>
            <p:cNvSpPr/>
            <p:nvPr/>
          </p:nvSpPr>
          <p:spPr>
            <a:xfrm>
              <a:off x="6558870" y="894656"/>
              <a:ext cx="420775" cy="180957"/>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36" name="Google Shape;836;p12"/>
            <p:cNvSpPr/>
            <p:nvPr/>
          </p:nvSpPr>
          <p:spPr>
            <a:xfrm>
              <a:off x="5572826" y="1404194"/>
              <a:ext cx="420776" cy="182544"/>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37" name="Google Shape;837;p12"/>
            <p:cNvSpPr/>
            <p:nvPr/>
          </p:nvSpPr>
          <p:spPr>
            <a:xfrm>
              <a:off x="4367661" y="707349"/>
              <a:ext cx="420775" cy="182545"/>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38" name="Google Shape;838;p12"/>
            <p:cNvSpPr/>
            <p:nvPr/>
          </p:nvSpPr>
          <p:spPr>
            <a:xfrm>
              <a:off x="3572157" y="1402606"/>
              <a:ext cx="420776" cy="180957"/>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39" name="Google Shape;839;p12"/>
            <p:cNvCxnSpPr/>
            <p:nvPr/>
          </p:nvCxnSpPr>
          <p:spPr>
            <a:xfrm>
              <a:off x="2821113" y="1105773"/>
              <a:ext cx="2739010" cy="339692"/>
            </a:xfrm>
            <a:prstGeom prst="straightConnector1">
              <a:avLst/>
            </a:prstGeom>
            <a:noFill/>
            <a:ln w="25400" cap="flat" cmpd="sng">
              <a:solidFill>
                <a:srgbClr val="CC0000"/>
              </a:solidFill>
              <a:prstDash val="solid"/>
              <a:round/>
              <a:headEnd type="triangle" w="med" len="med"/>
              <a:tailEnd type="triangle" w="med" len="med"/>
            </a:ln>
          </p:spPr>
        </p:cxnSp>
        <p:cxnSp>
          <p:nvCxnSpPr>
            <p:cNvPr id="840" name="Google Shape;840;p12"/>
            <p:cNvCxnSpPr>
              <a:endCxn id="835" idx="2"/>
            </p:cNvCxnSpPr>
            <p:nvPr/>
          </p:nvCxnSpPr>
          <p:spPr>
            <a:xfrm rot="10800000" flipH="1">
              <a:off x="3997770" y="985135"/>
              <a:ext cx="2561100" cy="469800"/>
            </a:xfrm>
            <a:prstGeom prst="straightConnector1">
              <a:avLst/>
            </a:prstGeom>
            <a:noFill/>
            <a:ln w="25400" cap="flat" cmpd="sng">
              <a:solidFill>
                <a:srgbClr val="CC0000"/>
              </a:solidFill>
              <a:prstDash val="solid"/>
              <a:round/>
              <a:headEnd type="triangle" w="med" len="med"/>
              <a:tailEnd type="triangle" w="med" len="med"/>
            </a:ln>
          </p:spPr>
        </p:cxnSp>
        <p:cxnSp>
          <p:nvCxnSpPr>
            <p:cNvPr id="841" name="Google Shape;841;p12"/>
            <p:cNvCxnSpPr/>
            <p:nvPr/>
          </p:nvCxnSpPr>
          <p:spPr>
            <a:xfrm>
              <a:off x="3991345" y="1508959"/>
              <a:ext cx="1581481" cy="0"/>
            </a:xfrm>
            <a:prstGeom prst="straightConnector1">
              <a:avLst/>
            </a:prstGeom>
            <a:noFill/>
            <a:ln w="25400" cap="flat" cmpd="sng">
              <a:solidFill>
                <a:srgbClr val="CC0000"/>
              </a:solidFill>
              <a:prstDash val="solid"/>
              <a:round/>
              <a:headEnd type="triangle" w="med" len="med"/>
              <a:tailEnd type="triangle" w="med" len="med"/>
            </a:ln>
          </p:spPr>
        </p:cxnSp>
        <p:cxnSp>
          <p:nvCxnSpPr>
            <p:cNvPr id="842" name="Google Shape;842;p12"/>
            <p:cNvCxnSpPr/>
            <p:nvPr/>
          </p:nvCxnSpPr>
          <p:spPr>
            <a:xfrm rot="10800000" flipH="1">
              <a:off x="5996777" y="1083550"/>
              <a:ext cx="751044" cy="396836"/>
            </a:xfrm>
            <a:prstGeom prst="straightConnector1">
              <a:avLst/>
            </a:prstGeom>
            <a:noFill/>
            <a:ln w="25400" cap="flat" cmpd="sng">
              <a:solidFill>
                <a:srgbClr val="CC0000"/>
              </a:solidFill>
              <a:prstDash val="solid"/>
              <a:round/>
              <a:headEnd type="triangle" w="med" len="med"/>
              <a:tailEnd type="triangle" w="med" len="med"/>
            </a:ln>
          </p:spPr>
        </p:cxnSp>
      </p:grpSp>
      <p:grpSp>
        <p:nvGrpSpPr>
          <p:cNvPr id="843" name="Google Shape;843;p12"/>
          <p:cNvGrpSpPr/>
          <p:nvPr/>
        </p:nvGrpSpPr>
        <p:grpSpPr>
          <a:xfrm>
            <a:off x="3147598" y="3114745"/>
            <a:ext cx="6375400" cy="1047750"/>
            <a:chOff x="1557338" y="3074988"/>
            <a:chExt cx="6375400" cy="1047750"/>
          </a:xfrm>
        </p:grpSpPr>
        <p:sp>
          <p:nvSpPr>
            <p:cNvPr id="844" name="Google Shape;844;p12"/>
            <p:cNvSpPr txBox="1"/>
            <p:nvPr/>
          </p:nvSpPr>
          <p:spPr>
            <a:xfrm>
              <a:off x="7292975" y="3651250"/>
              <a:ext cx="595313" cy="471488"/>
            </a:xfrm>
            <a:prstGeom prst="rect">
              <a:avLst/>
            </a:prstGeom>
            <a:noFill/>
            <a:ln>
              <a:noFill/>
            </a:ln>
          </p:spPr>
          <p:txBody>
            <a:bodyPr spcFirstLastPara="1" wrap="square" lIns="91425" tIns="45700" rIns="91425" bIns="45700" anchor="t" anchorCtr="0">
              <a:spAutoFit/>
            </a:bodyPr>
            <a:lstStyle/>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plane</a:t>
              </a:r>
              <a:endParaRPr/>
            </a:p>
          </p:txBody>
        </p:sp>
        <p:sp>
          <p:nvSpPr>
            <p:cNvPr id="845" name="Google Shape;845;p12"/>
            <p:cNvSpPr txBox="1"/>
            <p:nvPr/>
          </p:nvSpPr>
          <p:spPr>
            <a:xfrm>
              <a:off x="7224713" y="3074988"/>
              <a:ext cx="708025" cy="471487"/>
            </a:xfrm>
            <a:prstGeom prst="rect">
              <a:avLst/>
            </a:prstGeom>
            <a:noFill/>
            <a:ln>
              <a:noFill/>
            </a:ln>
          </p:spPr>
          <p:txBody>
            <a:bodyPr spcFirstLastPara="1" wrap="square" lIns="91425" tIns="45700" rIns="91425" bIns="45700" anchor="t" anchorCtr="0">
              <a:spAutoFit/>
            </a:bodyPr>
            <a:lstStyle/>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control</a:t>
              </a:r>
              <a:endParaRPr/>
            </a:p>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plane</a:t>
              </a:r>
              <a:endParaRPr/>
            </a:p>
          </p:txBody>
        </p:sp>
        <p:cxnSp>
          <p:nvCxnSpPr>
            <p:cNvPr id="846" name="Google Shape;846;p12"/>
            <p:cNvCxnSpPr/>
            <p:nvPr/>
          </p:nvCxnSpPr>
          <p:spPr>
            <a:xfrm>
              <a:off x="1557338" y="3613150"/>
              <a:ext cx="6207125" cy="0"/>
            </a:xfrm>
            <a:prstGeom prst="straightConnector1">
              <a:avLst/>
            </a:prstGeom>
            <a:noFill/>
            <a:ln w="25400" cap="flat" cmpd="sng">
              <a:solidFill>
                <a:srgbClr val="000000"/>
              </a:solidFill>
              <a:prstDash val="dash"/>
              <a:round/>
              <a:headEnd type="none" w="sm" len="sm"/>
              <a:tailEnd type="none" w="sm" len="sm"/>
            </a:ln>
          </p:spPr>
        </p:cxnSp>
      </p:grpSp>
      <p:grpSp>
        <p:nvGrpSpPr>
          <p:cNvPr id="847" name="Google Shape;847;p12"/>
          <p:cNvGrpSpPr/>
          <p:nvPr/>
        </p:nvGrpSpPr>
        <p:grpSpPr>
          <a:xfrm>
            <a:off x="3419060" y="3741807"/>
            <a:ext cx="5126038" cy="1120775"/>
            <a:chOff x="-4746102" y="4471477"/>
            <a:chExt cx="5126173" cy="1120753"/>
          </a:xfrm>
        </p:grpSpPr>
        <p:pic>
          <p:nvPicPr>
            <p:cNvPr id="848" name="Google Shape;848;p12" descr="fig42_table.pdf"/>
            <p:cNvPicPr preferRelativeResize="0"/>
            <p:nvPr/>
          </p:nvPicPr>
          <p:blipFill rotWithShape="1">
            <a:blip r:embed="rId4">
              <a:alphaModFix/>
            </a:blip>
            <a:srcRect/>
            <a:stretch/>
          </p:blipFill>
          <p:spPr>
            <a:xfrm>
              <a:off x="-4746102" y="4471477"/>
              <a:ext cx="966463" cy="966962"/>
            </a:xfrm>
            <a:prstGeom prst="rect">
              <a:avLst/>
            </a:prstGeom>
            <a:noFill/>
            <a:ln w="9525" cap="flat" cmpd="sng">
              <a:solidFill>
                <a:srgbClr val="CC0000"/>
              </a:solidFill>
              <a:prstDash val="solid"/>
              <a:miter lim="800000"/>
              <a:headEnd type="none" w="sm" len="sm"/>
              <a:tailEnd type="none" w="sm" len="sm"/>
            </a:ln>
          </p:spPr>
        </p:pic>
        <p:grpSp>
          <p:nvGrpSpPr>
            <p:cNvPr id="849" name="Google Shape;849;p12"/>
            <p:cNvGrpSpPr/>
            <p:nvPr/>
          </p:nvGrpSpPr>
          <p:grpSpPr>
            <a:xfrm>
              <a:off x="-3025207" y="5228700"/>
              <a:ext cx="3405278" cy="363530"/>
              <a:chOff x="-3025207" y="5228700"/>
              <a:chExt cx="3405278" cy="363530"/>
            </a:xfrm>
          </p:grpSpPr>
          <p:grpSp>
            <p:nvGrpSpPr>
              <p:cNvPr id="850" name="Google Shape;850;p12"/>
              <p:cNvGrpSpPr/>
              <p:nvPr/>
            </p:nvGrpSpPr>
            <p:grpSpPr>
              <a:xfrm>
                <a:off x="-3025207" y="5258861"/>
                <a:ext cx="430224" cy="333369"/>
                <a:chOff x="2931721" y="3908607"/>
                <a:chExt cx="430314" cy="333310"/>
              </a:xfrm>
            </p:grpSpPr>
            <p:sp>
              <p:nvSpPr>
                <p:cNvPr id="851" name="Google Shape;851;p12"/>
                <p:cNvSpPr/>
                <p:nvPr/>
              </p:nvSpPr>
              <p:spPr>
                <a:xfrm>
                  <a:off x="2936485" y="3908607"/>
                  <a:ext cx="425550" cy="333310"/>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52" name="Google Shape;852;p12"/>
                <p:cNvCxnSpPr/>
                <p:nvPr/>
              </p:nvCxnSpPr>
              <p:spPr>
                <a:xfrm>
                  <a:off x="2931721" y="4003838"/>
                  <a:ext cx="425550" cy="0"/>
                </a:xfrm>
                <a:prstGeom prst="straightConnector1">
                  <a:avLst/>
                </a:prstGeom>
                <a:noFill/>
                <a:ln w="9525" cap="flat" cmpd="sng">
                  <a:solidFill>
                    <a:srgbClr val="000000"/>
                  </a:solidFill>
                  <a:prstDash val="solid"/>
                  <a:round/>
                  <a:headEnd type="none" w="sm" len="sm"/>
                  <a:tailEnd type="none" w="sm" len="sm"/>
                </a:ln>
              </p:spPr>
            </p:cxnSp>
            <p:cxnSp>
              <p:nvCxnSpPr>
                <p:cNvPr id="853" name="Google Shape;853;p12"/>
                <p:cNvCxnSpPr/>
                <p:nvPr/>
              </p:nvCxnSpPr>
              <p:spPr>
                <a:xfrm>
                  <a:off x="2931721" y="4067326"/>
                  <a:ext cx="425550" cy="0"/>
                </a:xfrm>
                <a:prstGeom prst="straightConnector1">
                  <a:avLst/>
                </a:prstGeom>
                <a:noFill/>
                <a:ln w="9525" cap="flat" cmpd="sng">
                  <a:solidFill>
                    <a:srgbClr val="000000"/>
                  </a:solidFill>
                  <a:prstDash val="solid"/>
                  <a:round/>
                  <a:headEnd type="none" w="sm" len="sm"/>
                  <a:tailEnd type="none" w="sm" len="sm"/>
                </a:ln>
              </p:spPr>
            </p:cxnSp>
            <p:cxnSp>
              <p:nvCxnSpPr>
                <p:cNvPr id="854" name="Google Shape;854;p12"/>
                <p:cNvCxnSpPr>
                  <a:stCxn id="851" idx="2"/>
                </p:cNvCxnSpPr>
                <p:nvPr/>
              </p:nvCxnSpPr>
              <p:spPr>
                <a:xfrm rot="10800000">
                  <a:off x="3147760" y="4003717"/>
                  <a:ext cx="1500" cy="238200"/>
                </a:xfrm>
                <a:prstGeom prst="straightConnector1">
                  <a:avLst/>
                </a:prstGeom>
                <a:noFill/>
                <a:ln w="9525" cap="flat" cmpd="sng">
                  <a:solidFill>
                    <a:srgbClr val="000000"/>
                  </a:solidFill>
                  <a:prstDash val="solid"/>
                  <a:round/>
                  <a:headEnd type="none" w="sm" len="sm"/>
                  <a:tailEnd type="none" w="sm" len="sm"/>
                </a:ln>
              </p:spPr>
            </p:cxnSp>
          </p:grpSp>
          <p:grpSp>
            <p:nvGrpSpPr>
              <p:cNvPr id="855" name="Google Shape;855;p12"/>
              <p:cNvGrpSpPr/>
              <p:nvPr/>
            </p:nvGrpSpPr>
            <p:grpSpPr>
              <a:xfrm>
                <a:off x="-2217148" y="5257274"/>
                <a:ext cx="430223" cy="333369"/>
                <a:chOff x="2931743" y="3908513"/>
                <a:chExt cx="430312" cy="333376"/>
              </a:xfrm>
            </p:grpSpPr>
            <p:sp>
              <p:nvSpPr>
                <p:cNvPr id="856" name="Google Shape;856;p12"/>
                <p:cNvSpPr/>
                <p:nvPr/>
              </p:nvSpPr>
              <p:spPr>
                <a:xfrm>
                  <a:off x="2936506" y="3908513"/>
                  <a:ext cx="425549" cy="333376"/>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57" name="Google Shape;857;p12"/>
                <p:cNvCxnSpPr/>
                <p:nvPr/>
              </p:nvCxnSpPr>
              <p:spPr>
                <a:xfrm>
                  <a:off x="2931743" y="4003763"/>
                  <a:ext cx="425549" cy="0"/>
                </a:xfrm>
                <a:prstGeom prst="straightConnector1">
                  <a:avLst/>
                </a:prstGeom>
                <a:noFill/>
                <a:ln w="9525" cap="flat" cmpd="sng">
                  <a:solidFill>
                    <a:srgbClr val="000000"/>
                  </a:solidFill>
                  <a:prstDash val="solid"/>
                  <a:round/>
                  <a:headEnd type="none" w="sm" len="sm"/>
                  <a:tailEnd type="none" w="sm" len="sm"/>
                </a:ln>
              </p:spPr>
            </p:cxnSp>
            <p:cxnSp>
              <p:nvCxnSpPr>
                <p:cNvPr id="858" name="Google Shape;858;p12"/>
                <p:cNvCxnSpPr/>
                <p:nvPr/>
              </p:nvCxnSpPr>
              <p:spPr>
                <a:xfrm>
                  <a:off x="2931743" y="4067263"/>
                  <a:ext cx="425549" cy="0"/>
                </a:xfrm>
                <a:prstGeom prst="straightConnector1">
                  <a:avLst/>
                </a:prstGeom>
                <a:noFill/>
                <a:ln w="9525" cap="flat" cmpd="sng">
                  <a:solidFill>
                    <a:srgbClr val="000000"/>
                  </a:solidFill>
                  <a:prstDash val="solid"/>
                  <a:round/>
                  <a:headEnd type="none" w="sm" len="sm"/>
                  <a:tailEnd type="none" w="sm" len="sm"/>
                </a:ln>
              </p:spPr>
            </p:cxnSp>
            <p:cxnSp>
              <p:nvCxnSpPr>
                <p:cNvPr id="859" name="Google Shape;859;p12"/>
                <p:cNvCxnSpPr>
                  <a:stCxn id="856" idx="2"/>
                </p:cNvCxnSpPr>
                <p:nvPr/>
              </p:nvCxnSpPr>
              <p:spPr>
                <a:xfrm rot="10800000">
                  <a:off x="3147781" y="4003689"/>
                  <a:ext cx="1500" cy="238200"/>
                </a:xfrm>
                <a:prstGeom prst="straightConnector1">
                  <a:avLst/>
                </a:prstGeom>
                <a:noFill/>
                <a:ln w="9525" cap="flat" cmpd="sng">
                  <a:solidFill>
                    <a:srgbClr val="000000"/>
                  </a:solidFill>
                  <a:prstDash val="solid"/>
                  <a:round/>
                  <a:headEnd type="none" w="sm" len="sm"/>
                  <a:tailEnd type="none" w="sm" len="sm"/>
                </a:ln>
              </p:spPr>
            </p:cxnSp>
          </p:grpSp>
          <p:grpSp>
            <p:nvGrpSpPr>
              <p:cNvPr id="860" name="Google Shape;860;p12"/>
              <p:cNvGrpSpPr/>
              <p:nvPr/>
            </p:nvGrpSpPr>
            <p:grpSpPr>
              <a:xfrm>
                <a:off x="-1034429" y="5257274"/>
                <a:ext cx="430224" cy="333369"/>
                <a:chOff x="2931774" y="3908513"/>
                <a:chExt cx="430314" cy="333376"/>
              </a:xfrm>
            </p:grpSpPr>
            <p:sp>
              <p:nvSpPr>
                <p:cNvPr id="861" name="Google Shape;861;p12"/>
                <p:cNvSpPr/>
                <p:nvPr/>
              </p:nvSpPr>
              <p:spPr>
                <a:xfrm>
                  <a:off x="2936538" y="3908513"/>
                  <a:ext cx="425550" cy="333376"/>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62" name="Google Shape;862;p12"/>
                <p:cNvCxnSpPr/>
                <p:nvPr/>
              </p:nvCxnSpPr>
              <p:spPr>
                <a:xfrm>
                  <a:off x="2931774" y="4003763"/>
                  <a:ext cx="425550" cy="0"/>
                </a:xfrm>
                <a:prstGeom prst="straightConnector1">
                  <a:avLst/>
                </a:prstGeom>
                <a:noFill/>
                <a:ln w="9525" cap="flat" cmpd="sng">
                  <a:solidFill>
                    <a:srgbClr val="000000"/>
                  </a:solidFill>
                  <a:prstDash val="solid"/>
                  <a:round/>
                  <a:headEnd type="none" w="sm" len="sm"/>
                  <a:tailEnd type="none" w="sm" len="sm"/>
                </a:ln>
              </p:spPr>
            </p:cxnSp>
            <p:cxnSp>
              <p:nvCxnSpPr>
                <p:cNvPr id="863" name="Google Shape;863;p12"/>
                <p:cNvCxnSpPr/>
                <p:nvPr/>
              </p:nvCxnSpPr>
              <p:spPr>
                <a:xfrm>
                  <a:off x="2931774" y="4067263"/>
                  <a:ext cx="425550" cy="0"/>
                </a:xfrm>
                <a:prstGeom prst="straightConnector1">
                  <a:avLst/>
                </a:prstGeom>
                <a:noFill/>
                <a:ln w="9525" cap="flat" cmpd="sng">
                  <a:solidFill>
                    <a:srgbClr val="000000"/>
                  </a:solidFill>
                  <a:prstDash val="solid"/>
                  <a:round/>
                  <a:headEnd type="none" w="sm" len="sm"/>
                  <a:tailEnd type="none" w="sm" len="sm"/>
                </a:ln>
              </p:spPr>
            </p:cxnSp>
            <p:cxnSp>
              <p:nvCxnSpPr>
                <p:cNvPr id="864" name="Google Shape;864;p12"/>
                <p:cNvCxnSpPr>
                  <a:stCxn id="861" idx="2"/>
                </p:cNvCxnSpPr>
                <p:nvPr/>
              </p:nvCxnSpPr>
              <p:spPr>
                <a:xfrm rot="10800000">
                  <a:off x="3147813" y="4003689"/>
                  <a:ext cx="1500" cy="238200"/>
                </a:xfrm>
                <a:prstGeom prst="straightConnector1">
                  <a:avLst/>
                </a:prstGeom>
                <a:noFill/>
                <a:ln w="9525" cap="flat" cmpd="sng">
                  <a:solidFill>
                    <a:srgbClr val="000000"/>
                  </a:solidFill>
                  <a:prstDash val="solid"/>
                  <a:round/>
                  <a:headEnd type="none" w="sm" len="sm"/>
                  <a:tailEnd type="none" w="sm" len="sm"/>
                </a:ln>
              </p:spPr>
            </p:cxnSp>
          </p:grpSp>
          <p:grpSp>
            <p:nvGrpSpPr>
              <p:cNvPr id="865" name="Google Shape;865;p12"/>
              <p:cNvGrpSpPr/>
              <p:nvPr/>
            </p:nvGrpSpPr>
            <p:grpSpPr>
              <a:xfrm>
                <a:off x="-50153" y="5228700"/>
                <a:ext cx="430224" cy="350830"/>
                <a:chOff x="2931800" y="3912336"/>
                <a:chExt cx="430314" cy="329569"/>
              </a:xfrm>
            </p:grpSpPr>
            <p:sp>
              <p:nvSpPr>
                <p:cNvPr id="866" name="Google Shape;866;p12"/>
                <p:cNvSpPr/>
                <p:nvPr/>
              </p:nvSpPr>
              <p:spPr>
                <a:xfrm>
                  <a:off x="2936564" y="3912336"/>
                  <a:ext cx="425550" cy="32956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67" name="Google Shape;867;p12"/>
                <p:cNvCxnSpPr/>
                <p:nvPr/>
              </p:nvCxnSpPr>
              <p:spPr>
                <a:xfrm>
                  <a:off x="2931800" y="4003303"/>
                  <a:ext cx="425550" cy="0"/>
                </a:xfrm>
                <a:prstGeom prst="straightConnector1">
                  <a:avLst/>
                </a:prstGeom>
                <a:noFill/>
                <a:ln w="9525" cap="flat" cmpd="sng">
                  <a:solidFill>
                    <a:srgbClr val="000000"/>
                  </a:solidFill>
                  <a:prstDash val="solid"/>
                  <a:round/>
                  <a:headEnd type="none" w="sm" len="sm"/>
                  <a:tailEnd type="none" w="sm" len="sm"/>
                </a:ln>
              </p:spPr>
            </p:cxnSp>
            <p:cxnSp>
              <p:nvCxnSpPr>
                <p:cNvPr id="868" name="Google Shape;868;p12"/>
                <p:cNvCxnSpPr/>
                <p:nvPr/>
              </p:nvCxnSpPr>
              <p:spPr>
                <a:xfrm>
                  <a:off x="2931800" y="4067428"/>
                  <a:ext cx="425550" cy="0"/>
                </a:xfrm>
                <a:prstGeom prst="straightConnector1">
                  <a:avLst/>
                </a:prstGeom>
                <a:noFill/>
                <a:ln w="9525" cap="flat" cmpd="sng">
                  <a:solidFill>
                    <a:srgbClr val="000000"/>
                  </a:solidFill>
                  <a:prstDash val="solid"/>
                  <a:round/>
                  <a:headEnd type="none" w="sm" len="sm"/>
                  <a:tailEnd type="none" w="sm" len="sm"/>
                </a:ln>
              </p:spPr>
            </p:cxnSp>
            <p:cxnSp>
              <p:nvCxnSpPr>
                <p:cNvPr id="869" name="Google Shape;869;p12"/>
                <p:cNvCxnSpPr>
                  <a:stCxn id="866" idx="2"/>
                </p:cNvCxnSpPr>
                <p:nvPr/>
              </p:nvCxnSpPr>
              <p:spPr>
                <a:xfrm rot="10800000">
                  <a:off x="3147839" y="4003405"/>
                  <a:ext cx="1500" cy="238500"/>
                </a:xfrm>
                <a:prstGeom prst="straightConnector1">
                  <a:avLst/>
                </a:prstGeom>
                <a:noFill/>
                <a:ln w="9525" cap="flat" cmpd="sng">
                  <a:solidFill>
                    <a:srgbClr val="000000"/>
                  </a:solidFill>
                  <a:prstDash val="solid"/>
                  <a:round/>
                  <a:headEnd type="none" w="sm" len="sm"/>
                  <a:tailEnd type="none" w="sm" len="sm"/>
                </a:ln>
              </p:spPr>
            </p:cxnSp>
          </p:grpSp>
        </p:grpSp>
      </p:grpSp>
      <p:grpSp>
        <p:nvGrpSpPr>
          <p:cNvPr id="870" name="Google Shape;870;p12"/>
          <p:cNvGrpSpPr/>
          <p:nvPr/>
        </p:nvGrpSpPr>
        <p:grpSpPr>
          <a:xfrm>
            <a:off x="3873085" y="2922657"/>
            <a:ext cx="4437063" cy="1577975"/>
            <a:chOff x="-4267279" y="3655204"/>
            <a:chExt cx="4437063" cy="1578510"/>
          </a:xfrm>
        </p:grpSpPr>
        <p:cxnSp>
          <p:nvCxnSpPr>
            <p:cNvPr id="871" name="Google Shape;871;p12"/>
            <p:cNvCxnSpPr/>
            <p:nvPr/>
          </p:nvCxnSpPr>
          <p:spPr>
            <a:xfrm>
              <a:off x="-4267279" y="4047450"/>
              <a:ext cx="0" cy="422418"/>
            </a:xfrm>
            <a:prstGeom prst="straightConnector1">
              <a:avLst/>
            </a:prstGeom>
            <a:noFill/>
            <a:ln w="12700" cap="flat" cmpd="sng">
              <a:solidFill>
                <a:srgbClr val="CC0000"/>
              </a:solidFill>
              <a:prstDash val="solid"/>
              <a:round/>
              <a:headEnd type="none" w="sm" len="sm"/>
              <a:tailEnd type="triangle" w="med" len="med"/>
            </a:ln>
          </p:spPr>
        </p:cxnSp>
        <p:cxnSp>
          <p:nvCxnSpPr>
            <p:cNvPr id="872" name="Google Shape;872;p12"/>
            <p:cNvCxnSpPr/>
            <p:nvPr/>
          </p:nvCxnSpPr>
          <p:spPr>
            <a:xfrm>
              <a:off x="-2808366" y="4361882"/>
              <a:ext cx="0" cy="871832"/>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873" name="Google Shape;873;p12"/>
            <p:cNvCxnSpPr/>
            <p:nvPr/>
          </p:nvCxnSpPr>
          <p:spPr>
            <a:xfrm>
              <a:off x="-2006679" y="3655204"/>
              <a:ext cx="6350" cy="1576922"/>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874" name="Google Shape;874;p12"/>
            <p:cNvCxnSpPr/>
            <p:nvPr/>
          </p:nvCxnSpPr>
          <p:spPr>
            <a:xfrm>
              <a:off x="-823991" y="4326945"/>
              <a:ext cx="6350" cy="905182"/>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875" name="Google Shape;875;p12"/>
            <p:cNvCxnSpPr/>
            <p:nvPr/>
          </p:nvCxnSpPr>
          <p:spPr>
            <a:xfrm flipH="1">
              <a:off x="166609" y="3798127"/>
              <a:ext cx="3175" cy="1399062"/>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grpSp>
      <p:cxnSp>
        <p:nvCxnSpPr>
          <p:cNvPr id="876" name="Google Shape;876;p12"/>
          <p:cNvCxnSpPr/>
          <p:nvPr/>
        </p:nvCxnSpPr>
        <p:spPr>
          <a:xfrm flipH="1">
            <a:off x="2872960" y="5842070"/>
            <a:ext cx="1508125" cy="1587"/>
          </a:xfrm>
          <a:prstGeom prst="straightConnector1">
            <a:avLst/>
          </a:prstGeom>
          <a:noFill/>
          <a:ln w="9525" cap="flat" cmpd="sng">
            <a:solidFill>
              <a:srgbClr val="000000"/>
            </a:solidFill>
            <a:prstDash val="solid"/>
            <a:round/>
            <a:headEnd type="none" w="sm" len="sm"/>
            <a:tailEnd type="none" w="sm" len="sm"/>
          </a:ln>
        </p:spPr>
      </p:cxnSp>
      <p:sp>
        <p:nvSpPr>
          <p:cNvPr id="877" name="Google Shape;877;p12"/>
          <p:cNvSpPr txBox="1"/>
          <p:nvPr/>
        </p:nvSpPr>
        <p:spPr>
          <a:xfrm>
            <a:off x="4789073" y="5513457"/>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878" name="Google Shape;878;p12"/>
          <p:cNvSpPr txBox="1"/>
          <p:nvPr/>
        </p:nvSpPr>
        <p:spPr>
          <a:xfrm>
            <a:off x="4963698" y="5800795"/>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grpSp>
        <p:nvGrpSpPr>
          <p:cNvPr id="879" name="Google Shape;879;p12"/>
          <p:cNvGrpSpPr/>
          <p:nvPr/>
        </p:nvGrpSpPr>
        <p:grpSpPr>
          <a:xfrm>
            <a:off x="2528473" y="5276920"/>
            <a:ext cx="1616075" cy="487362"/>
            <a:chOff x="-4079003" y="2717403"/>
            <a:chExt cx="1616718" cy="488475"/>
          </a:xfrm>
        </p:grpSpPr>
        <p:sp>
          <p:nvSpPr>
            <p:cNvPr id="880" name="Google Shape;880;p12"/>
            <p:cNvSpPr/>
            <p:nvPr/>
          </p:nvSpPr>
          <p:spPr>
            <a:xfrm>
              <a:off x="-4079003" y="2985994"/>
              <a:ext cx="1281675" cy="208750"/>
            </a:xfrm>
            <a:prstGeom prst="rect">
              <a:avLst/>
            </a:prstGeom>
            <a:solidFill>
              <a:srgbClr val="3333CC"/>
            </a:solidFill>
            <a:ln w="9525" cap="flat" cmpd="sng">
              <a:solidFill>
                <a:srgbClr val="000000"/>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881" name="Google Shape;881;p12"/>
            <p:cNvCxnSpPr/>
            <p:nvPr/>
          </p:nvCxnSpPr>
          <p:spPr>
            <a:xfrm>
              <a:off x="-2933828" y="3101502"/>
              <a:ext cx="471543" cy="0"/>
            </a:xfrm>
            <a:prstGeom prst="straightConnector1">
              <a:avLst/>
            </a:prstGeom>
            <a:noFill/>
            <a:ln w="9525" cap="flat" cmpd="sng">
              <a:solidFill>
                <a:srgbClr val="3333CC"/>
              </a:solidFill>
              <a:prstDash val="solid"/>
              <a:round/>
              <a:headEnd type="none" w="med" len="med"/>
              <a:tailEnd type="triangle" w="med" len="med"/>
            </a:ln>
          </p:spPr>
        </p:cxnSp>
        <p:sp>
          <p:nvSpPr>
            <p:cNvPr id="882" name="Google Shape;882;p12"/>
            <p:cNvSpPr/>
            <p:nvPr/>
          </p:nvSpPr>
          <p:spPr>
            <a:xfrm>
              <a:off x="-3377007" y="2988777"/>
              <a:ext cx="476861" cy="210142"/>
            </a:xfrm>
            <a:prstGeom prst="rect">
              <a:avLst/>
            </a:prstGeom>
            <a:solidFill>
              <a:srgbClr val="00CC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3" name="Google Shape;883;p12"/>
            <p:cNvSpPr txBox="1"/>
            <p:nvPr/>
          </p:nvSpPr>
          <p:spPr>
            <a:xfrm>
              <a:off x="-3430189" y="2965119"/>
              <a:ext cx="581451" cy="2407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0111</a:t>
              </a:r>
              <a:endParaRPr/>
            </a:p>
          </p:txBody>
        </p:sp>
        <p:cxnSp>
          <p:nvCxnSpPr>
            <p:cNvPr id="884" name="Google Shape;884;p12"/>
            <p:cNvCxnSpPr/>
            <p:nvPr/>
          </p:nvCxnSpPr>
          <p:spPr>
            <a:xfrm>
              <a:off x="-3621642" y="2717403"/>
              <a:ext cx="405953" cy="300600"/>
            </a:xfrm>
            <a:prstGeom prst="straightConnector1">
              <a:avLst/>
            </a:prstGeom>
            <a:noFill/>
            <a:ln w="9525" cap="flat" cmpd="sng">
              <a:solidFill>
                <a:srgbClr val="000000"/>
              </a:solidFill>
              <a:prstDash val="solid"/>
              <a:round/>
              <a:headEnd type="none" w="med" len="med"/>
              <a:tailEnd type="triangle" w="med" len="med"/>
            </a:ln>
          </p:spPr>
        </p:cxnSp>
      </p:grpSp>
      <p:sp>
        <p:nvSpPr>
          <p:cNvPr id="885" name="Google Shape;885;p12"/>
          <p:cNvSpPr/>
          <p:nvPr/>
        </p:nvSpPr>
        <p:spPr>
          <a:xfrm>
            <a:off x="4084223" y="5708720"/>
            <a:ext cx="982662" cy="233362"/>
          </a:xfrm>
          <a:custGeom>
            <a:avLst/>
            <a:gdLst/>
            <a:ahLst/>
            <a:cxnLst/>
            <a:rect l="l" t="t" r="r" b="b"/>
            <a:pathLst>
              <a:path w="554" h="167" extrusionOk="0">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886" name="Google Shape;886;p12"/>
          <p:cNvGrpSpPr/>
          <p:nvPr/>
        </p:nvGrpSpPr>
        <p:grpSpPr>
          <a:xfrm>
            <a:off x="4304885" y="5699195"/>
            <a:ext cx="565150" cy="293687"/>
            <a:chOff x="1871277" y="1576300"/>
            <a:chExt cx="1128371" cy="437861"/>
          </a:xfrm>
        </p:grpSpPr>
        <p:sp>
          <p:nvSpPr>
            <p:cNvPr id="887" name="Google Shape;887;p12"/>
            <p:cNvSpPr/>
            <p:nvPr/>
          </p:nvSpPr>
          <p:spPr>
            <a:xfrm rot="10800000" flipH="1">
              <a:off x="1874448" y="1694641"/>
              <a:ext cx="1125200" cy="319520"/>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88" name="Google Shape;888;p12"/>
            <p:cNvSpPr/>
            <p:nvPr/>
          </p:nvSpPr>
          <p:spPr>
            <a:xfrm>
              <a:off x="1871277" y="1739610"/>
              <a:ext cx="1128371" cy="115975"/>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89" name="Google Shape;889;p12"/>
            <p:cNvSpPr/>
            <p:nvPr/>
          </p:nvSpPr>
          <p:spPr>
            <a:xfrm rot="10800000" flipH="1">
              <a:off x="1871277" y="1576300"/>
              <a:ext cx="1125202" cy="31952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90" name="Google Shape;890;p12"/>
            <p:cNvSpPr/>
            <p:nvPr/>
          </p:nvSpPr>
          <p:spPr>
            <a:xfrm>
              <a:off x="2159710" y="1673339"/>
              <a:ext cx="548337" cy="160944"/>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91" name="Google Shape;891;p12"/>
            <p:cNvSpPr/>
            <p:nvPr/>
          </p:nvSpPr>
          <p:spPr>
            <a:xfrm>
              <a:off x="2102657" y="1633104"/>
              <a:ext cx="662442" cy="111240"/>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92" name="Google Shape;892;p12"/>
            <p:cNvSpPr/>
            <p:nvPr/>
          </p:nvSpPr>
          <p:spPr>
            <a:xfrm>
              <a:off x="2536889" y="1727776"/>
              <a:ext cx="244059" cy="9703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93" name="Google Shape;893;p12"/>
            <p:cNvSpPr/>
            <p:nvPr/>
          </p:nvSpPr>
          <p:spPr>
            <a:xfrm>
              <a:off x="2089979" y="1730143"/>
              <a:ext cx="240888" cy="9704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894" name="Google Shape;894;p12"/>
            <p:cNvCxnSpPr>
              <a:endCxn id="889" idx="2"/>
            </p:cNvCxnSpPr>
            <p:nvPr/>
          </p:nvCxnSpPr>
          <p:spPr>
            <a:xfrm rot="10800000">
              <a:off x="1871277" y="1736060"/>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895" name="Google Shape;895;p12"/>
            <p:cNvCxnSpPr/>
            <p:nvPr/>
          </p:nvCxnSpPr>
          <p:spPr>
            <a:xfrm rot="10800000">
              <a:off x="2996479" y="1734876"/>
              <a:ext cx="3169" cy="12307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sp>
        <p:nvSpPr>
          <p:cNvPr id="896" name="Google Shape;896;p12"/>
          <p:cNvSpPr txBox="1"/>
          <p:nvPr/>
        </p:nvSpPr>
        <p:spPr>
          <a:xfrm>
            <a:off x="1787110" y="4943545"/>
            <a:ext cx="1992313"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values in arriving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 header</a:t>
            </a:r>
            <a:endParaRPr sz="1800" b="0" i="0" u="none" strike="noStrike" cap="none">
              <a:solidFill>
                <a:srgbClr val="000000"/>
              </a:solidFill>
              <a:latin typeface="Arial"/>
              <a:ea typeface="Arial"/>
              <a:cs typeface="Arial"/>
              <a:sym typeface="Arial"/>
            </a:endParaRPr>
          </a:p>
        </p:txBody>
      </p:sp>
      <p:sp>
        <p:nvSpPr>
          <p:cNvPr id="897" name="Google Shape;897;p12"/>
          <p:cNvSpPr txBox="1"/>
          <p:nvPr/>
        </p:nvSpPr>
        <p:spPr>
          <a:xfrm>
            <a:off x="4658898" y="5902395"/>
            <a:ext cx="261937"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898" name="Google Shape;898;p1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5"/>
                                        </p:tgtEl>
                                        <p:attrNameLst>
                                          <p:attrName>style.visibility</p:attrName>
                                        </p:attrNameLst>
                                      </p:cBhvr>
                                      <p:to>
                                        <p:strVal val="visible"/>
                                      </p:to>
                                    </p:set>
                                    <p:animEffect transition="in" filter="fade">
                                      <p:cBhvr>
                                        <p:cTn id="7" dur="1000"/>
                                        <p:tgtEl>
                                          <p:spTgt spid="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7"/>
                                        </p:tgtEl>
                                        <p:attrNameLst>
                                          <p:attrName>style.visibility</p:attrName>
                                        </p:attrNameLst>
                                      </p:cBhvr>
                                      <p:to>
                                        <p:strVal val="visible"/>
                                      </p:to>
                                    </p:set>
                                    <p:animEffect transition="in" filter="fade">
                                      <p:cBhvr>
                                        <p:cTn id="12" dur="500"/>
                                        <p:tgtEl>
                                          <p:spTgt spid="8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8"/>
                                        </p:tgtEl>
                                        <p:attrNameLst>
                                          <p:attrName>style.visibility</p:attrName>
                                        </p:attrNameLst>
                                      </p:cBhvr>
                                      <p:to>
                                        <p:strVal val="visible"/>
                                      </p:to>
                                    </p:set>
                                    <p:animEffect transition="in" filter="fade">
                                      <p:cBhvr>
                                        <p:cTn id="17" dur="500"/>
                                        <p:tgtEl>
                                          <p:spTgt spid="8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0"/>
                                        </p:tgtEl>
                                        <p:attrNameLst>
                                          <p:attrName>style.visibility</p:attrName>
                                        </p:attrNameLst>
                                      </p:cBhvr>
                                      <p:to>
                                        <p:strVal val="visible"/>
                                      </p:to>
                                    </p:set>
                                    <p:animEffect transition="in" filter="fade">
                                      <p:cBhvr>
                                        <p:cTn id="22" dur="500"/>
                                        <p:tgtEl>
                                          <p:spTgt spid="8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43"/>
                                        </p:tgtEl>
                                        <p:attrNameLst>
                                          <p:attrName>style.visibility</p:attrName>
                                        </p:attrNameLst>
                                      </p:cBhvr>
                                      <p:to>
                                        <p:strVal val="visible"/>
                                      </p:to>
                                    </p:set>
                                    <p:animEffect transition="in" filter="fade">
                                      <p:cBhvr>
                                        <p:cTn id="27" dur="500"/>
                                        <p:tgtEl>
                                          <p:spTgt spid="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3"/>
          <p:cNvSpPr txBox="1">
            <a:spLocks noGrp="1"/>
          </p:cNvSpPr>
          <p:nvPr>
            <p:ph type="title"/>
          </p:nvPr>
        </p:nvSpPr>
        <p:spPr>
          <a:xfrm>
            <a:off x="417576" y="261255"/>
            <a:ext cx="11213592" cy="89462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A3"/>
              </a:buClr>
              <a:buSzPct val="100000"/>
              <a:buFont typeface="Calibri"/>
              <a:buNone/>
            </a:pPr>
            <a:r>
              <a:rPr lang="en-US" sz="4800"/>
              <a:t>Software-Defined Networking (SDN) control plane</a:t>
            </a:r>
            <a:endParaRPr/>
          </a:p>
        </p:txBody>
      </p:sp>
      <p:sp>
        <p:nvSpPr>
          <p:cNvPr id="905" name="Google Shape;905;p13"/>
          <p:cNvSpPr txBox="1"/>
          <p:nvPr/>
        </p:nvSpPr>
        <p:spPr>
          <a:xfrm>
            <a:off x="292609" y="1064529"/>
            <a:ext cx="1131073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Remote controller computes, installs forwarding tables in routers</a:t>
            </a:r>
            <a:endParaRPr/>
          </a:p>
        </p:txBody>
      </p:sp>
      <p:grpSp>
        <p:nvGrpSpPr>
          <p:cNvPr id="906" name="Google Shape;906;p13"/>
          <p:cNvGrpSpPr/>
          <p:nvPr/>
        </p:nvGrpSpPr>
        <p:grpSpPr>
          <a:xfrm>
            <a:off x="3203430" y="1967880"/>
            <a:ext cx="6027738" cy="1439862"/>
            <a:chOff x="1492879" y="2061336"/>
            <a:chExt cx="6027737" cy="1440135"/>
          </a:xfrm>
        </p:grpSpPr>
        <p:sp>
          <p:nvSpPr>
            <p:cNvPr id="907" name="Google Shape;907;p13"/>
            <p:cNvSpPr/>
            <p:nvPr/>
          </p:nvSpPr>
          <p:spPr>
            <a:xfrm>
              <a:off x="1929442" y="2064512"/>
              <a:ext cx="5043486" cy="1017780"/>
            </a:xfrm>
            <a:prstGeom prst="rect">
              <a:avLst/>
            </a:prstGeom>
            <a:solidFill>
              <a:srgbClr val="D0D0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908" name="Google Shape;908;p13"/>
            <p:cNvSpPr/>
            <p:nvPr/>
          </p:nvSpPr>
          <p:spPr>
            <a:xfrm>
              <a:off x="1740529" y="2067687"/>
              <a:ext cx="198438" cy="1386150"/>
            </a:xfrm>
            <a:custGeom>
              <a:avLst/>
              <a:gdLst/>
              <a:ahLst/>
              <a:cxnLst/>
              <a:rect l="l" t="t" r="r" b="b"/>
              <a:pathLst>
                <a:path w="199855" h="1385496" extrusionOk="0">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rgbClr val="F2F2F2"/>
                </a:gs>
                <a:gs pos="100000">
                  <a:srgbClr val="D0D0F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909" name="Google Shape;909;p13"/>
            <p:cNvSpPr/>
            <p:nvPr/>
          </p:nvSpPr>
          <p:spPr>
            <a:xfrm flipH="1">
              <a:off x="6969753" y="2061336"/>
              <a:ext cx="219075" cy="1370272"/>
            </a:xfrm>
            <a:custGeom>
              <a:avLst/>
              <a:gdLst/>
              <a:ahLst/>
              <a:cxnLst/>
              <a:rect l="l" t="t" r="r" b="b"/>
              <a:pathLst>
                <a:path w="220239" h="1370199" extrusionOk="0">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rgbClr val="D0D0F4"/>
                </a:gs>
                <a:gs pos="100000">
                  <a:srgbClr val="FFFFFF"/>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910" name="Google Shape;910;p13"/>
            <p:cNvGrpSpPr/>
            <p:nvPr/>
          </p:nvGrpSpPr>
          <p:grpSpPr>
            <a:xfrm>
              <a:off x="1492879" y="2820676"/>
              <a:ext cx="338137" cy="653816"/>
              <a:chOff x="4140" y="429"/>
              <a:chExt cx="1425" cy="2396"/>
            </a:xfrm>
          </p:grpSpPr>
          <p:sp>
            <p:nvSpPr>
              <p:cNvPr id="911" name="Google Shape;911;p1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12" name="Google Shape;912;p13"/>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3" name="Google Shape;913;p1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14" name="Google Shape;914;p1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15" name="Google Shape;915;p13"/>
              <p:cNvSpPr/>
              <p:nvPr/>
            </p:nvSpPr>
            <p:spPr>
              <a:xfrm>
                <a:off x="4210" y="690"/>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16" name="Google Shape;916;p13"/>
              <p:cNvGrpSpPr/>
              <p:nvPr/>
            </p:nvGrpSpPr>
            <p:grpSpPr>
              <a:xfrm>
                <a:off x="4748" y="666"/>
                <a:ext cx="578" cy="150"/>
                <a:chOff x="613" y="2566"/>
                <a:chExt cx="721" cy="144"/>
              </a:xfrm>
            </p:grpSpPr>
            <p:sp>
              <p:nvSpPr>
                <p:cNvPr id="917" name="Google Shape;917;p13"/>
                <p:cNvSpPr/>
                <p:nvPr/>
              </p:nvSpPr>
              <p:spPr>
                <a:xfrm>
                  <a:off x="613" y="2566"/>
                  <a:ext cx="721" cy="14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8" name="Google Shape;918;p13"/>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19" name="Google Shape;919;p13"/>
              <p:cNvSpPr/>
              <p:nvPr/>
            </p:nvSpPr>
            <p:spPr>
              <a:xfrm>
                <a:off x="4220" y="1022"/>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20" name="Google Shape;920;p13"/>
              <p:cNvGrpSpPr/>
              <p:nvPr/>
            </p:nvGrpSpPr>
            <p:grpSpPr>
              <a:xfrm>
                <a:off x="4748" y="990"/>
                <a:ext cx="578" cy="134"/>
                <a:chOff x="615" y="2564"/>
                <a:chExt cx="721" cy="139"/>
              </a:xfrm>
            </p:grpSpPr>
            <p:sp>
              <p:nvSpPr>
                <p:cNvPr id="921" name="Google Shape;921;p13"/>
                <p:cNvSpPr/>
                <p:nvPr/>
              </p:nvSpPr>
              <p:spPr>
                <a:xfrm>
                  <a:off x="615" y="2564"/>
                  <a:ext cx="721" cy="139"/>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2" name="Google Shape;922;p13"/>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23" name="Google Shape;923;p13"/>
              <p:cNvSpPr/>
              <p:nvPr/>
            </p:nvSpPr>
            <p:spPr>
              <a:xfrm>
                <a:off x="4220" y="1354"/>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4" name="Google Shape;924;p13"/>
              <p:cNvSpPr/>
              <p:nvPr/>
            </p:nvSpPr>
            <p:spPr>
              <a:xfrm>
                <a:off x="4230" y="1655"/>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25" name="Google Shape;925;p13"/>
              <p:cNvGrpSpPr/>
              <p:nvPr/>
            </p:nvGrpSpPr>
            <p:grpSpPr>
              <a:xfrm>
                <a:off x="4738" y="1647"/>
                <a:ext cx="578" cy="135"/>
                <a:chOff x="618" y="2586"/>
                <a:chExt cx="720" cy="124"/>
              </a:xfrm>
            </p:grpSpPr>
            <p:sp>
              <p:nvSpPr>
                <p:cNvPr id="926" name="Google Shape;926;p13"/>
                <p:cNvSpPr/>
                <p:nvPr/>
              </p:nvSpPr>
              <p:spPr>
                <a:xfrm>
                  <a:off x="618" y="2586"/>
                  <a:ext cx="720" cy="12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7" name="Google Shape;927;p13"/>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28" name="Google Shape;928;p1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929" name="Google Shape;929;p13"/>
              <p:cNvGrpSpPr/>
              <p:nvPr/>
            </p:nvGrpSpPr>
            <p:grpSpPr>
              <a:xfrm>
                <a:off x="4738" y="1330"/>
                <a:ext cx="588" cy="134"/>
                <a:chOff x="613" y="2571"/>
                <a:chExt cx="732" cy="134"/>
              </a:xfrm>
            </p:grpSpPr>
            <p:sp>
              <p:nvSpPr>
                <p:cNvPr id="930" name="Google Shape;930;p13"/>
                <p:cNvSpPr/>
                <p:nvPr/>
              </p:nvSpPr>
              <p:spPr>
                <a:xfrm>
                  <a:off x="613" y="2571"/>
                  <a:ext cx="732" cy="13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1" name="Google Shape;931;p13"/>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32" name="Google Shape;932;p13"/>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3" name="Google Shape;933;p1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34" name="Google Shape;934;p1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35" name="Google Shape;935;p13"/>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6" name="Google Shape;936;p1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37" name="Google Shape;937;p13"/>
              <p:cNvSpPr/>
              <p:nvPr/>
            </p:nvSpPr>
            <p:spPr>
              <a:xfrm>
                <a:off x="4140" y="2675"/>
                <a:ext cx="1196" cy="150"/>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8" name="Google Shape;938;p13"/>
              <p:cNvSpPr/>
              <p:nvPr/>
            </p:nvSpPr>
            <p:spPr>
              <a:xfrm>
                <a:off x="4210" y="2714"/>
                <a:ext cx="1066" cy="79"/>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9" name="Google Shape;939;p13"/>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0" name="Google Shape;940;p13"/>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p:txBody>
          </p:sp>
          <p:sp>
            <p:nvSpPr>
              <p:cNvPr id="941" name="Google Shape;941;p13"/>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2" name="Google Shape;942;p13"/>
              <p:cNvSpPr/>
              <p:nvPr/>
            </p:nvSpPr>
            <p:spPr>
              <a:xfrm>
                <a:off x="5067" y="1837"/>
                <a:ext cx="80" cy="759"/>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943" name="Google Shape;943;p13"/>
            <p:cNvGrpSpPr/>
            <p:nvPr/>
          </p:nvGrpSpPr>
          <p:grpSpPr>
            <a:xfrm>
              <a:off x="7182479" y="2847655"/>
              <a:ext cx="338137" cy="653816"/>
              <a:chOff x="4140" y="429"/>
              <a:chExt cx="1425" cy="2396"/>
            </a:xfrm>
          </p:grpSpPr>
          <p:sp>
            <p:nvSpPr>
              <p:cNvPr id="944" name="Google Shape;944;p1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5" name="Google Shape;945;p13"/>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6" name="Google Shape;946;p1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7" name="Google Shape;947;p1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8" name="Google Shape;948;p13"/>
              <p:cNvSpPr/>
              <p:nvPr/>
            </p:nvSpPr>
            <p:spPr>
              <a:xfrm>
                <a:off x="4210" y="690"/>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49" name="Google Shape;949;p13"/>
              <p:cNvGrpSpPr/>
              <p:nvPr/>
            </p:nvGrpSpPr>
            <p:grpSpPr>
              <a:xfrm>
                <a:off x="4748" y="666"/>
                <a:ext cx="578" cy="150"/>
                <a:chOff x="613" y="2566"/>
                <a:chExt cx="721" cy="144"/>
              </a:xfrm>
            </p:grpSpPr>
            <p:sp>
              <p:nvSpPr>
                <p:cNvPr id="950" name="Google Shape;950;p13"/>
                <p:cNvSpPr/>
                <p:nvPr/>
              </p:nvSpPr>
              <p:spPr>
                <a:xfrm>
                  <a:off x="613" y="2566"/>
                  <a:ext cx="721" cy="14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1" name="Google Shape;951;p13"/>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2" name="Google Shape;952;p13"/>
              <p:cNvSpPr/>
              <p:nvPr/>
            </p:nvSpPr>
            <p:spPr>
              <a:xfrm>
                <a:off x="4220" y="1022"/>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53" name="Google Shape;953;p13"/>
              <p:cNvGrpSpPr/>
              <p:nvPr/>
            </p:nvGrpSpPr>
            <p:grpSpPr>
              <a:xfrm>
                <a:off x="4748" y="990"/>
                <a:ext cx="578" cy="134"/>
                <a:chOff x="615" y="2564"/>
                <a:chExt cx="721" cy="139"/>
              </a:xfrm>
            </p:grpSpPr>
            <p:sp>
              <p:nvSpPr>
                <p:cNvPr id="954" name="Google Shape;954;p13"/>
                <p:cNvSpPr/>
                <p:nvPr/>
              </p:nvSpPr>
              <p:spPr>
                <a:xfrm>
                  <a:off x="615" y="2564"/>
                  <a:ext cx="721" cy="139"/>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5" name="Google Shape;955;p13"/>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6" name="Google Shape;956;p13"/>
              <p:cNvSpPr/>
              <p:nvPr/>
            </p:nvSpPr>
            <p:spPr>
              <a:xfrm>
                <a:off x="4220" y="1354"/>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7" name="Google Shape;957;p13"/>
              <p:cNvSpPr/>
              <p:nvPr/>
            </p:nvSpPr>
            <p:spPr>
              <a:xfrm>
                <a:off x="4230" y="1655"/>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58" name="Google Shape;958;p13"/>
              <p:cNvGrpSpPr/>
              <p:nvPr/>
            </p:nvGrpSpPr>
            <p:grpSpPr>
              <a:xfrm>
                <a:off x="4738" y="1647"/>
                <a:ext cx="578" cy="135"/>
                <a:chOff x="618" y="2586"/>
                <a:chExt cx="720" cy="124"/>
              </a:xfrm>
            </p:grpSpPr>
            <p:sp>
              <p:nvSpPr>
                <p:cNvPr id="959" name="Google Shape;959;p13"/>
                <p:cNvSpPr/>
                <p:nvPr/>
              </p:nvSpPr>
              <p:spPr>
                <a:xfrm>
                  <a:off x="618" y="2586"/>
                  <a:ext cx="720" cy="12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0" name="Google Shape;960;p13"/>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61" name="Google Shape;961;p1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962" name="Google Shape;962;p13"/>
              <p:cNvGrpSpPr/>
              <p:nvPr/>
            </p:nvGrpSpPr>
            <p:grpSpPr>
              <a:xfrm>
                <a:off x="4738" y="1330"/>
                <a:ext cx="588" cy="134"/>
                <a:chOff x="613" y="2571"/>
                <a:chExt cx="732" cy="134"/>
              </a:xfrm>
            </p:grpSpPr>
            <p:sp>
              <p:nvSpPr>
                <p:cNvPr id="963" name="Google Shape;963;p13"/>
                <p:cNvSpPr/>
                <p:nvPr/>
              </p:nvSpPr>
              <p:spPr>
                <a:xfrm>
                  <a:off x="613" y="2571"/>
                  <a:ext cx="732" cy="13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4" name="Google Shape;964;p13"/>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65" name="Google Shape;965;p13"/>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6" name="Google Shape;966;p1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67" name="Google Shape;967;p1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68" name="Google Shape;968;p13"/>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9" name="Google Shape;969;p1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70" name="Google Shape;970;p13"/>
              <p:cNvSpPr/>
              <p:nvPr/>
            </p:nvSpPr>
            <p:spPr>
              <a:xfrm>
                <a:off x="4140" y="2675"/>
                <a:ext cx="1196" cy="150"/>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1" name="Google Shape;971;p13"/>
              <p:cNvSpPr/>
              <p:nvPr/>
            </p:nvSpPr>
            <p:spPr>
              <a:xfrm>
                <a:off x="4210" y="2714"/>
                <a:ext cx="1066" cy="79"/>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2" name="Google Shape;972;p13"/>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3" name="Google Shape;973;p13"/>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p:txBody>
          </p:sp>
          <p:sp>
            <p:nvSpPr>
              <p:cNvPr id="974" name="Google Shape;974;p13"/>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5" name="Google Shape;975;p13"/>
              <p:cNvSpPr/>
              <p:nvPr/>
            </p:nvSpPr>
            <p:spPr>
              <a:xfrm>
                <a:off x="5067" y="1837"/>
                <a:ext cx="80" cy="759"/>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976" name="Google Shape;976;p13"/>
          <p:cNvSpPr/>
          <p:nvPr/>
        </p:nvSpPr>
        <p:spPr>
          <a:xfrm>
            <a:off x="4341668" y="5696917"/>
            <a:ext cx="4027487" cy="939800"/>
          </a:xfrm>
          <a:custGeom>
            <a:avLst/>
            <a:gdLst/>
            <a:ahLst/>
            <a:cxnLst/>
            <a:rect l="l" t="t" r="r" b="b"/>
            <a:pathLst>
              <a:path w="10001" h="10125" extrusionOk="0">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977" name="Google Shape;977;p13"/>
          <p:cNvCxnSpPr/>
          <p:nvPr/>
        </p:nvCxnSpPr>
        <p:spPr>
          <a:xfrm rot="10800000" flipH="1">
            <a:off x="5011593" y="5847730"/>
            <a:ext cx="1316037" cy="131762"/>
          </a:xfrm>
          <a:prstGeom prst="straightConnector1">
            <a:avLst/>
          </a:prstGeom>
          <a:noFill/>
          <a:ln w="12700" cap="flat" cmpd="sng">
            <a:solidFill>
              <a:srgbClr val="000000"/>
            </a:solidFill>
            <a:prstDash val="solid"/>
            <a:round/>
            <a:headEnd type="none" w="sm" len="sm"/>
            <a:tailEnd type="none" w="sm" len="sm"/>
          </a:ln>
        </p:spPr>
      </p:cxnSp>
      <p:cxnSp>
        <p:nvCxnSpPr>
          <p:cNvPr id="978" name="Google Shape;978;p13"/>
          <p:cNvCxnSpPr/>
          <p:nvPr/>
        </p:nvCxnSpPr>
        <p:spPr>
          <a:xfrm>
            <a:off x="4900468" y="6035055"/>
            <a:ext cx="2259012" cy="298450"/>
          </a:xfrm>
          <a:prstGeom prst="straightConnector1">
            <a:avLst/>
          </a:prstGeom>
          <a:noFill/>
          <a:ln w="12700" cap="flat" cmpd="sng">
            <a:solidFill>
              <a:srgbClr val="000000"/>
            </a:solidFill>
            <a:prstDash val="solid"/>
            <a:round/>
            <a:headEnd type="none" w="sm" len="sm"/>
            <a:tailEnd type="none" w="sm" len="sm"/>
          </a:ln>
        </p:spPr>
      </p:cxnSp>
      <p:cxnSp>
        <p:nvCxnSpPr>
          <p:cNvPr id="979" name="Google Shape;979;p13"/>
          <p:cNvCxnSpPr/>
          <p:nvPr/>
        </p:nvCxnSpPr>
        <p:spPr>
          <a:xfrm>
            <a:off x="4913168" y="6139830"/>
            <a:ext cx="714375" cy="276225"/>
          </a:xfrm>
          <a:prstGeom prst="straightConnector1">
            <a:avLst/>
          </a:prstGeom>
          <a:noFill/>
          <a:ln w="12700" cap="flat" cmpd="sng">
            <a:solidFill>
              <a:srgbClr val="000000"/>
            </a:solidFill>
            <a:prstDash val="solid"/>
            <a:round/>
            <a:headEnd type="none" w="sm" len="sm"/>
            <a:tailEnd type="none" w="sm" len="sm"/>
          </a:ln>
        </p:spPr>
      </p:cxnSp>
      <p:cxnSp>
        <p:nvCxnSpPr>
          <p:cNvPr id="980" name="Google Shape;980;p13"/>
          <p:cNvCxnSpPr/>
          <p:nvPr/>
        </p:nvCxnSpPr>
        <p:spPr>
          <a:xfrm rot="10800000" flipH="1">
            <a:off x="5930755" y="6333505"/>
            <a:ext cx="1247775" cy="82550"/>
          </a:xfrm>
          <a:prstGeom prst="straightConnector1">
            <a:avLst/>
          </a:prstGeom>
          <a:noFill/>
          <a:ln w="12700" cap="flat" cmpd="sng">
            <a:solidFill>
              <a:srgbClr val="000000"/>
            </a:solidFill>
            <a:prstDash val="solid"/>
            <a:round/>
            <a:headEnd type="none" w="sm" len="sm"/>
            <a:tailEnd type="none" w="sm" len="sm"/>
          </a:ln>
        </p:spPr>
      </p:cxnSp>
      <p:cxnSp>
        <p:nvCxnSpPr>
          <p:cNvPr id="981" name="Google Shape;981;p13"/>
          <p:cNvCxnSpPr/>
          <p:nvPr/>
        </p:nvCxnSpPr>
        <p:spPr>
          <a:xfrm>
            <a:off x="6591155" y="5881067"/>
            <a:ext cx="1057275" cy="123825"/>
          </a:xfrm>
          <a:prstGeom prst="straightConnector1">
            <a:avLst/>
          </a:prstGeom>
          <a:noFill/>
          <a:ln w="12700" cap="flat" cmpd="sng">
            <a:solidFill>
              <a:srgbClr val="000000"/>
            </a:solidFill>
            <a:prstDash val="solid"/>
            <a:round/>
            <a:headEnd type="none" w="sm" len="sm"/>
            <a:tailEnd type="none" w="sm" len="sm"/>
          </a:ln>
        </p:spPr>
      </p:cxnSp>
      <p:cxnSp>
        <p:nvCxnSpPr>
          <p:cNvPr id="982" name="Google Shape;982;p13"/>
          <p:cNvCxnSpPr/>
          <p:nvPr/>
        </p:nvCxnSpPr>
        <p:spPr>
          <a:xfrm rot="10800000" flipH="1">
            <a:off x="5875193" y="6035055"/>
            <a:ext cx="1790700" cy="298450"/>
          </a:xfrm>
          <a:prstGeom prst="straightConnector1">
            <a:avLst/>
          </a:prstGeom>
          <a:noFill/>
          <a:ln w="12700" cap="flat" cmpd="sng">
            <a:solidFill>
              <a:srgbClr val="000000"/>
            </a:solidFill>
            <a:prstDash val="solid"/>
            <a:round/>
            <a:headEnd type="none" w="sm" len="sm"/>
            <a:tailEnd type="none" w="sm" len="sm"/>
          </a:ln>
        </p:spPr>
      </p:cxnSp>
      <p:cxnSp>
        <p:nvCxnSpPr>
          <p:cNvPr id="983" name="Google Shape;983;p13"/>
          <p:cNvCxnSpPr/>
          <p:nvPr/>
        </p:nvCxnSpPr>
        <p:spPr>
          <a:xfrm rot="10800000" flipH="1">
            <a:off x="7202343" y="6063630"/>
            <a:ext cx="588962" cy="269875"/>
          </a:xfrm>
          <a:prstGeom prst="straightConnector1">
            <a:avLst/>
          </a:prstGeom>
          <a:noFill/>
          <a:ln w="12700" cap="flat" cmpd="sng">
            <a:solidFill>
              <a:srgbClr val="000000"/>
            </a:solidFill>
            <a:prstDash val="solid"/>
            <a:round/>
            <a:headEnd type="none" w="sm" len="sm"/>
            <a:tailEnd type="none" w="sm" len="sm"/>
          </a:ln>
        </p:spPr>
      </p:cxnSp>
      <p:cxnSp>
        <p:nvCxnSpPr>
          <p:cNvPr id="984" name="Google Shape;984;p13"/>
          <p:cNvCxnSpPr/>
          <p:nvPr/>
        </p:nvCxnSpPr>
        <p:spPr>
          <a:xfrm>
            <a:off x="6345093" y="5847730"/>
            <a:ext cx="814387" cy="401637"/>
          </a:xfrm>
          <a:prstGeom prst="straightConnector1">
            <a:avLst/>
          </a:prstGeom>
          <a:noFill/>
          <a:ln w="12700" cap="flat" cmpd="sng">
            <a:solidFill>
              <a:srgbClr val="000000"/>
            </a:solidFill>
            <a:prstDash val="solid"/>
            <a:round/>
            <a:headEnd type="none" w="sm" len="sm"/>
            <a:tailEnd type="none" w="sm" len="sm"/>
          </a:ln>
        </p:spPr>
      </p:cxnSp>
      <p:grpSp>
        <p:nvGrpSpPr>
          <p:cNvPr id="985" name="Google Shape;985;p13"/>
          <p:cNvGrpSpPr/>
          <p:nvPr/>
        </p:nvGrpSpPr>
        <p:grpSpPr>
          <a:xfrm>
            <a:off x="3274868" y="2950542"/>
            <a:ext cx="6978650" cy="1096963"/>
            <a:chOff x="1526216" y="3003498"/>
            <a:chExt cx="6978041" cy="1096962"/>
          </a:xfrm>
        </p:grpSpPr>
        <p:sp>
          <p:nvSpPr>
            <p:cNvPr id="986" name="Google Shape;986;p13"/>
            <p:cNvSpPr txBox="1"/>
            <p:nvPr/>
          </p:nvSpPr>
          <p:spPr>
            <a:xfrm>
              <a:off x="7714291" y="3628973"/>
              <a:ext cx="595313" cy="471487"/>
            </a:xfrm>
            <a:prstGeom prst="rect">
              <a:avLst/>
            </a:prstGeom>
            <a:noFill/>
            <a:ln>
              <a:noFill/>
            </a:ln>
          </p:spPr>
          <p:txBody>
            <a:bodyPr spcFirstLastPara="1" wrap="square" lIns="91425" tIns="45700" rIns="91425" bIns="45700" anchor="t" anchorCtr="0">
              <a:spAutoFit/>
            </a:bodyPr>
            <a:lstStyle/>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plane</a:t>
              </a:r>
              <a:endParaRPr/>
            </a:p>
          </p:txBody>
        </p:sp>
        <p:sp>
          <p:nvSpPr>
            <p:cNvPr id="987" name="Google Shape;987;p13"/>
            <p:cNvSpPr txBox="1"/>
            <p:nvPr/>
          </p:nvSpPr>
          <p:spPr>
            <a:xfrm>
              <a:off x="7728579" y="3003498"/>
              <a:ext cx="709612" cy="471487"/>
            </a:xfrm>
            <a:prstGeom prst="rect">
              <a:avLst/>
            </a:prstGeom>
            <a:noFill/>
            <a:ln>
              <a:noFill/>
            </a:ln>
          </p:spPr>
          <p:txBody>
            <a:bodyPr spcFirstLastPara="1" wrap="square" lIns="91425" tIns="45700" rIns="91425" bIns="45700" anchor="t" anchorCtr="0">
              <a:spAutoFit/>
            </a:bodyPr>
            <a:lstStyle/>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control</a:t>
              </a:r>
              <a:endParaRPr/>
            </a:p>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plane</a:t>
              </a:r>
              <a:endParaRPr/>
            </a:p>
          </p:txBody>
        </p:sp>
        <p:cxnSp>
          <p:nvCxnSpPr>
            <p:cNvPr id="988" name="Google Shape;988;p13"/>
            <p:cNvCxnSpPr/>
            <p:nvPr/>
          </p:nvCxnSpPr>
          <p:spPr>
            <a:xfrm rot="10800000" flipH="1">
              <a:off x="1526216" y="3579760"/>
              <a:ext cx="6978041" cy="11112"/>
            </a:xfrm>
            <a:prstGeom prst="straightConnector1">
              <a:avLst/>
            </a:prstGeom>
            <a:noFill/>
            <a:ln w="25400" cap="flat" cmpd="sng">
              <a:solidFill>
                <a:srgbClr val="000000"/>
              </a:solidFill>
              <a:prstDash val="dash"/>
              <a:round/>
              <a:headEnd type="none" w="sm" len="sm"/>
              <a:tailEnd type="none" w="sm" len="sm"/>
            </a:ln>
          </p:spPr>
        </p:cxnSp>
      </p:grpSp>
      <p:grpSp>
        <p:nvGrpSpPr>
          <p:cNvPr id="989" name="Google Shape;989;p13"/>
          <p:cNvGrpSpPr/>
          <p:nvPr/>
        </p:nvGrpSpPr>
        <p:grpSpPr>
          <a:xfrm>
            <a:off x="4186093" y="2682255"/>
            <a:ext cx="4295775" cy="320675"/>
            <a:chOff x="2433511" y="2792111"/>
            <a:chExt cx="4296530" cy="320561"/>
          </a:xfrm>
        </p:grpSpPr>
        <p:grpSp>
          <p:nvGrpSpPr>
            <p:cNvPr id="990" name="Google Shape;990;p13"/>
            <p:cNvGrpSpPr/>
            <p:nvPr/>
          </p:nvGrpSpPr>
          <p:grpSpPr>
            <a:xfrm>
              <a:off x="2433511" y="2793697"/>
              <a:ext cx="349311" cy="317387"/>
              <a:chOff x="2931664" y="3912203"/>
              <a:chExt cx="430525" cy="329314"/>
            </a:xfrm>
          </p:grpSpPr>
          <p:sp>
            <p:nvSpPr>
              <p:cNvPr id="991" name="Google Shape;991;p13"/>
              <p:cNvSpPr/>
              <p:nvPr/>
            </p:nvSpPr>
            <p:spPr>
              <a:xfrm>
                <a:off x="2937534" y="3912203"/>
                <a:ext cx="424655"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992" name="Google Shape;992;p13"/>
              <p:cNvCxnSpPr/>
              <p:nvPr/>
            </p:nvCxnSpPr>
            <p:spPr>
              <a:xfrm>
                <a:off x="2931664" y="4004411"/>
                <a:ext cx="424654" cy="0"/>
              </a:xfrm>
              <a:prstGeom prst="straightConnector1">
                <a:avLst/>
              </a:prstGeom>
              <a:noFill/>
              <a:ln w="9525" cap="flat" cmpd="sng">
                <a:solidFill>
                  <a:srgbClr val="CC0000"/>
                </a:solidFill>
                <a:prstDash val="solid"/>
                <a:round/>
                <a:headEnd type="none" w="sm" len="sm"/>
                <a:tailEnd type="none" w="sm" len="sm"/>
              </a:ln>
            </p:spPr>
          </p:cxnSp>
          <p:cxnSp>
            <p:nvCxnSpPr>
              <p:cNvPr id="993" name="Google Shape;993;p13"/>
              <p:cNvCxnSpPr/>
              <p:nvPr/>
            </p:nvCxnSpPr>
            <p:spPr>
              <a:xfrm>
                <a:off x="2931664" y="4066980"/>
                <a:ext cx="424654" cy="0"/>
              </a:xfrm>
              <a:prstGeom prst="straightConnector1">
                <a:avLst/>
              </a:prstGeom>
              <a:noFill/>
              <a:ln w="9525" cap="flat" cmpd="sng">
                <a:solidFill>
                  <a:srgbClr val="CC0000"/>
                </a:solidFill>
                <a:prstDash val="solid"/>
                <a:round/>
                <a:headEnd type="none" w="sm" len="sm"/>
                <a:tailEnd type="none" w="sm" len="sm"/>
              </a:ln>
            </p:spPr>
          </p:cxnSp>
          <p:cxnSp>
            <p:nvCxnSpPr>
              <p:cNvPr id="994" name="Google Shape;994;p13"/>
              <p:cNvCxnSpPr>
                <a:stCxn id="991" idx="2"/>
              </p:cNvCxnSpPr>
              <p:nvPr/>
            </p:nvCxnSpPr>
            <p:spPr>
              <a:xfrm rot="10800000">
                <a:off x="3149862" y="4004517"/>
                <a:ext cx="0" cy="237000"/>
              </a:xfrm>
              <a:prstGeom prst="straightConnector1">
                <a:avLst/>
              </a:prstGeom>
              <a:noFill/>
              <a:ln w="9525" cap="flat" cmpd="sng">
                <a:solidFill>
                  <a:srgbClr val="CC0000"/>
                </a:solidFill>
                <a:prstDash val="solid"/>
                <a:round/>
                <a:headEnd type="none" w="sm" len="sm"/>
                <a:tailEnd type="none" w="sm" len="sm"/>
              </a:ln>
            </p:spPr>
          </p:cxnSp>
        </p:grpSp>
        <p:grpSp>
          <p:nvGrpSpPr>
            <p:cNvPr id="995" name="Google Shape;995;p13"/>
            <p:cNvGrpSpPr/>
            <p:nvPr/>
          </p:nvGrpSpPr>
          <p:grpSpPr>
            <a:xfrm>
              <a:off x="3348072" y="2792111"/>
              <a:ext cx="350899" cy="317387"/>
              <a:chOff x="2930935" y="3912603"/>
              <a:chExt cx="430525" cy="329314"/>
            </a:xfrm>
          </p:grpSpPr>
          <p:sp>
            <p:nvSpPr>
              <p:cNvPr id="996" name="Google Shape;996;p13"/>
              <p:cNvSpPr/>
              <p:nvPr/>
            </p:nvSpPr>
            <p:spPr>
              <a:xfrm>
                <a:off x="2936779" y="3912603"/>
                <a:ext cx="424681"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997" name="Google Shape;997;p13"/>
              <p:cNvCxnSpPr/>
              <p:nvPr/>
            </p:nvCxnSpPr>
            <p:spPr>
              <a:xfrm>
                <a:off x="2930935" y="4004811"/>
                <a:ext cx="424681" cy="0"/>
              </a:xfrm>
              <a:prstGeom prst="straightConnector1">
                <a:avLst/>
              </a:prstGeom>
              <a:noFill/>
              <a:ln w="9525" cap="flat" cmpd="sng">
                <a:solidFill>
                  <a:srgbClr val="CC0000"/>
                </a:solidFill>
                <a:prstDash val="solid"/>
                <a:round/>
                <a:headEnd type="none" w="sm" len="sm"/>
                <a:tailEnd type="none" w="sm" len="sm"/>
              </a:ln>
            </p:spPr>
          </p:cxnSp>
          <p:cxnSp>
            <p:nvCxnSpPr>
              <p:cNvPr id="998" name="Google Shape;998;p13"/>
              <p:cNvCxnSpPr/>
              <p:nvPr/>
            </p:nvCxnSpPr>
            <p:spPr>
              <a:xfrm>
                <a:off x="2930935" y="4067381"/>
                <a:ext cx="424681" cy="0"/>
              </a:xfrm>
              <a:prstGeom prst="straightConnector1">
                <a:avLst/>
              </a:prstGeom>
              <a:noFill/>
              <a:ln w="9525" cap="flat" cmpd="sng">
                <a:solidFill>
                  <a:srgbClr val="CC0000"/>
                </a:solidFill>
                <a:prstDash val="solid"/>
                <a:round/>
                <a:headEnd type="none" w="sm" len="sm"/>
                <a:tailEnd type="none" w="sm" len="sm"/>
              </a:ln>
            </p:spPr>
          </p:cxnSp>
          <p:cxnSp>
            <p:nvCxnSpPr>
              <p:cNvPr id="999" name="Google Shape;999;p13"/>
              <p:cNvCxnSpPr>
                <a:stCxn id="996" idx="2"/>
              </p:cNvCxnSpPr>
              <p:nvPr/>
            </p:nvCxnSpPr>
            <p:spPr>
              <a:xfrm rot="10800000">
                <a:off x="3147320" y="4004917"/>
                <a:ext cx="1800" cy="237000"/>
              </a:xfrm>
              <a:prstGeom prst="straightConnector1">
                <a:avLst/>
              </a:prstGeom>
              <a:noFill/>
              <a:ln w="9525" cap="flat" cmpd="sng">
                <a:solidFill>
                  <a:srgbClr val="CC0000"/>
                </a:solidFill>
                <a:prstDash val="solid"/>
                <a:round/>
                <a:headEnd type="none" w="sm" len="sm"/>
                <a:tailEnd type="none" w="sm" len="sm"/>
              </a:ln>
            </p:spPr>
          </p:cxnSp>
        </p:grpSp>
        <p:grpSp>
          <p:nvGrpSpPr>
            <p:cNvPr id="1000" name="Google Shape;1000;p13"/>
            <p:cNvGrpSpPr/>
            <p:nvPr/>
          </p:nvGrpSpPr>
          <p:grpSpPr>
            <a:xfrm>
              <a:off x="4181655" y="2792111"/>
              <a:ext cx="350900" cy="317387"/>
              <a:chOff x="2931113" y="3912603"/>
              <a:chExt cx="430527" cy="329314"/>
            </a:xfrm>
          </p:grpSpPr>
          <p:sp>
            <p:nvSpPr>
              <p:cNvPr id="1001" name="Google Shape;1001;p13"/>
              <p:cNvSpPr/>
              <p:nvPr/>
            </p:nvSpPr>
            <p:spPr>
              <a:xfrm>
                <a:off x="2936958" y="3912603"/>
                <a:ext cx="424682"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02" name="Google Shape;1002;p13"/>
              <p:cNvCxnSpPr/>
              <p:nvPr/>
            </p:nvCxnSpPr>
            <p:spPr>
              <a:xfrm>
                <a:off x="2931113" y="4004811"/>
                <a:ext cx="424682" cy="0"/>
              </a:xfrm>
              <a:prstGeom prst="straightConnector1">
                <a:avLst/>
              </a:prstGeom>
              <a:noFill/>
              <a:ln w="9525" cap="flat" cmpd="sng">
                <a:solidFill>
                  <a:srgbClr val="CC0000"/>
                </a:solidFill>
                <a:prstDash val="solid"/>
                <a:round/>
                <a:headEnd type="none" w="sm" len="sm"/>
                <a:tailEnd type="none" w="sm" len="sm"/>
              </a:ln>
            </p:spPr>
          </p:cxnSp>
          <p:cxnSp>
            <p:nvCxnSpPr>
              <p:cNvPr id="1003" name="Google Shape;1003;p13"/>
              <p:cNvCxnSpPr/>
              <p:nvPr/>
            </p:nvCxnSpPr>
            <p:spPr>
              <a:xfrm>
                <a:off x="2931113" y="4067381"/>
                <a:ext cx="424682" cy="0"/>
              </a:xfrm>
              <a:prstGeom prst="straightConnector1">
                <a:avLst/>
              </a:prstGeom>
              <a:noFill/>
              <a:ln w="9525" cap="flat" cmpd="sng">
                <a:solidFill>
                  <a:srgbClr val="CC0000"/>
                </a:solidFill>
                <a:prstDash val="solid"/>
                <a:round/>
                <a:headEnd type="none" w="sm" len="sm"/>
                <a:tailEnd type="none" w="sm" len="sm"/>
              </a:ln>
            </p:spPr>
          </p:cxnSp>
          <p:cxnSp>
            <p:nvCxnSpPr>
              <p:cNvPr id="1004" name="Google Shape;1004;p13"/>
              <p:cNvCxnSpPr>
                <a:stCxn id="1001" idx="2"/>
              </p:cNvCxnSpPr>
              <p:nvPr/>
            </p:nvCxnSpPr>
            <p:spPr>
              <a:xfrm rot="10800000">
                <a:off x="3147499" y="4004917"/>
                <a:ext cx="1800" cy="237000"/>
              </a:xfrm>
              <a:prstGeom prst="straightConnector1">
                <a:avLst/>
              </a:prstGeom>
              <a:noFill/>
              <a:ln w="9525" cap="flat" cmpd="sng">
                <a:solidFill>
                  <a:srgbClr val="CC0000"/>
                </a:solidFill>
                <a:prstDash val="solid"/>
                <a:round/>
                <a:headEnd type="none" w="sm" len="sm"/>
                <a:tailEnd type="none" w="sm" len="sm"/>
              </a:ln>
            </p:spPr>
          </p:cxnSp>
        </p:grpSp>
        <p:grpSp>
          <p:nvGrpSpPr>
            <p:cNvPr id="1005" name="Google Shape;1005;p13"/>
            <p:cNvGrpSpPr/>
            <p:nvPr/>
          </p:nvGrpSpPr>
          <p:grpSpPr>
            <a:xfrm>
              <a:off x="5374078" y="2795285"/>
              <a:ext cx="349311" cy="317387"/>
              <a:chOff x="2931371" y="3912603"/>
              <a:chExt cx="430525" cy="329314"/>
            </a:xfrm>
          </p:grpSpPr>
          <p:sp>
            <p:nvSpPr>
              <p:cNvPr id="1006" name="Google Shape;1006;p13"/>
              <p:cNvSpPr/>
              <p:nvPr/>
            </p:nvSpPr>
            <p:spPr>
              <a:xfrm>
                <a:off x="2937241" y="3912603"/>
                <a:ext cx="424655"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07" name="Google Shape;1007;p13"/>
              <p:cNvCxnSpPr/>
              <p:nvPr/>
            </p:nvCxnSpPr>
            <p:spPr>
              <a:xfrm>
                <a:off x="2931371" y="4004811"/>
                <a:ext cx="424654" cy="0"/>
              </a:xfrm>
              <a:prstGeom prst="straightConnector1">
                <a:avLst/>
              </a:prstGeom>
              <a:noFill/>
              <a:ln w="9525" cap="flat" cmpd="sng">
                <a:solidFill>
                  <a:srgbClr val="CC0000"/>
                </a:solidFill>
                <a:prstDash val="solid"/>
                <a:round/>
                <a:headEnd type="none" w="sm" len="sm"/>
                <a:tailEnd type="none" w="sm" len="sm"/>
              </a:ln>
            </p:spPr>
          </p:cxnSp>
          <p:cxnSp>
            <p:nvCxnSpPr>
              <p:cNvPr id="1008" name="Google Shape;1008;p13"/>
              <p:cNvCxnSpPr/>
              <p:nvPr/>
            </p:nvCxnSpPr>
            <p:spPr>
              <a:xfrm>
                <a:off x="2931371" y="4067381"/>
                <a:ext cx="424654" cy="0"/>
              </a:xfrm>
              <a:prstGeom prst="straightConnector1">
                <a:avLst/>
              </a:prstGeom>
              <a:noFill/>
              <a:ln w="9525" cap="flat" cmpd="sng">
                <a:solidFill>
                  <a:srgbClr val="CC0000"/>
                </a:solidFill>
                <a:prstDash val="solid"/>
                <a:round/>
                <a:headEnd type="none" w="sm" len="sm"/>
                <a:tailEnd type="none" w="sm" len="sm"/>
              </a:ln>
            </p:spPr>
          </p:cxnSp>
          <p:cxnSp>
            <p:nvCxnSpPr>
              <p:cNvPr id="1009" name="Google Shape;1009;p13"/>
              <p:cNvCxnSpPr>
                <a:stCxn id="1006" idx="2"/>
              </p:cNvCxnSpPr>
              <p:nvPr/>
            </p:nvCxnSpPr>
            <p:spPr>
              <a:xfrm rot="10800000">
                <a:off x="3149569" y="4004917"/>
                <a:ext cx="0" cy="237000"/>
              </a:xfrm>
              <a:prstGeom prst="straightConnector1">
                <a:avLst/>
              </a:prstGeom>
              <a:noFill/>
              <a:ln w="9525" cap="flat" cmpd="sng">
                <a:solidFill>
                  <a:srgbClr val="CC0000"/>
                </a:solidFill>
                <a:prstDash val="solid"/>
                <a:round/>
                <a:headEnd type="none" w="sm" len="sm"/>
                <a:tailEnd type="none" w="sm" len="sm"/>
              </a:ln>
            </p:spPr>
          </p:cxnSp>
        </p:grpSp>
        <p:grpSp>
          <p:nvGrpSpPr>
            <p:cNvPr id="1010" name="Google Shape;1010;p13"/>
            <p:cNvGrpSpPr/>
            <p:nvPr/>
          </p:nvGrpSpPr>
          <p:grpSpPr>
            <a:xfrm>
              <a:off x="6379141" y="2792111"/>
              <a:ext cx="350900" cy="317387"/>
              <a:chOff x="2931587" y="3912603"/>
              <a:chExt cx="430527" cy="329314"/>
            </a:xfrm>
          </p:grpSpPr>
          <p:sp>
            <p:nvSpPr>
              <p:cNvPr id="1011" name="Google Shape;1011;p13"/>
              <p:cNvSpPr/>
              <p:nvPr/>
            </p:nvSpPr>
            <p:spPr>
              <a:xfrm>
                <a:off x="2937432" y="3912603"/>
                <a:ext cx="424682"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12" name="Google Shape;1012;p13"/>
              <p:cNvCxnSpPr/>
              <p:nvPr/>
            </p:nvCxnSpPr>
            <p:spPr>
              <a:xfrm>
                <a:off x="2931587" y="4004811"/>
                <a:ext cx="424682" cy="0"/>
              </a:xfrm>
              <a:prstGeom prst="straightConnector1">
                <a:avLst/>
              </a:prstGeom>
              <a:noFill/>
              <a:ln w="9525" cap="flat" cmpd="sng">
                <a:solidFill>
                  <a:srgbClr val="CC0000"/>
                </a:solidFill>
                <a:prstDash val="solid"/>
                <a:round/>
                <a:headEnd type="none" w="sm" len="sm"/>
                <a:tailEnd type="none" w="sm" len="sm"/>
              </a:ln>
            </p:spPr>
          </p:cxnSp>
          <p:cxnSp>
            <p:nvCxnSpPr>
              <p:cNvPr id="1013" name="Google Shape;1013;p13"/>
              <p:cNvCxnSpPr/>
              <p:nvPr/>
            </p:nvCxnSpPr>
            <p:spPr>
              <a:xfrm>
                <a:off x="2931587" y="4067381"/>
                <a:ext cx="424682" cy="0"/>
              </a:xfrm>
              <a:prstGeom prst="straightConnector1">
                <a:avLst/>
              </a:prstGeom>
              <a:noFill/>
              <a:ln w="9525" cap="flat" cmpd="sng">
                <a:solidFill>
                  <a:srgbClr val="CC0000"/>
                </a:solidFill>
                <a:prstDash val="solid"/>
                <a:round/>
                <a:headEnd type="none" w="sm" len="sm"/>
                <a:tailEnd type="none" w="sm" len="sm"/>
              </a:ln>
            </p:spPr>
          </p:cxnSp>
          <p:cxnSp>
            <p:nvCxnSpPr>
              <p:cNvPr id="1014" name="Google Shape;1014;p13"/>
              <p:cNvCxnSpPr>
                <a:stCxn id="1011" idx="2"/>
              </p:cNvCxnSpPr>
              <p:nvPr/>
            </p:nvCxnSpPr>
            <p:spPr>
              <a:xfrm rot="10800000">
                <a:off x="3147973" y="4004917"/>
                <a:ext cx="1800" cy="237000"/>
              </a:xfrm>
              <a:prstGeom prst="straightConnector1">
                <a:avLst/>
              </a:prstGeom>
              <a:noFill/>
              <a:ln w="9525" cap="flat" cmpd="sng">
                <a:solidFill>
                  <a:srgbClr val="CC0000"/>
                </a:solidFill>
                <a:prstDash val="solid"/>
                <a:round/>
                <a:headEnd type="none" w="sm" len="sm"/>
                <a:tailEnd type="none" w="sm" len="sm"/>
              </a:ln>
            </p:spPr>
          </p:cxnSp>
        </p:grpSp>
      </p:grpSp>
      <p:grpSp>
        <p:nvGrpSpPr>
          <p:cNvPr id="1015" name="Google Shape;1015;p13"/>
          <p:cNvGrpSpPr/>
          <p:nvPr/>
        </p:nvGrpSpPr>
        <p:grpSpPr>
          <a:xfrm>
            <a:off x="3605068" y="3656980"/>
            <a:ext cx="5211762" cy="2740025"/>
            <a:chOff x="1856416" y="3709935"/>
            <a:chExt cx="5211763" cy="2739614"/>
          </a:xfrm>
        </p:grpSpPr>
        <p:sp>
          <p:nvSpPr>
            <p:cNvPr id="1016" name="Google Shape;1016;p13"/>
            <p:cNvSpPr/>
            <p:nvPr/>
          </p:nvSpPr>
          <p:spPr>
            <a:xfrm>
              <a:off x="1877053" y="5330529"/>
              <a:ext cx="1281113" cy="758711"/>
            </a:xfrm>
            <a:custGeom>
              <a:avLst/>
              <a:gdLst/>
              <a:ahLst/>
              <a:cxnLst/>
              <a:rect l="l" t="t" r="r" b="b"/>
              <a:pathLst>
                <a:path w="1280499" h="759828" extrusionOk="0">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rgbClr val="F2F2F2"/>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17" name="Google Shape;1017;p13"/>
            <p:cNvSpPr/>
            <p:nvPr/>
          </p:nvSpPr>
          <p:spPr>
            <a:xfrm>
              <a:off x="6202992" y="5428939"/>
              <a:ext cx="865187" cy="553955"/>
            </a:xfrm>
            <a:custGeom>
              <a:avLst/>
              <a:gdLst/>
              <a:ahLst/>
              <a:cxnLst/>
              <a:rect l="l" t="t" r="r" b="b"/>
              <a:pathLst>
                <a:path w="866251" h="553361" extrusionOk="0">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18" name="Google Shape;1018;p13"/>
            <p:cNvSpPr/>
            <p:nvPr/>
          </p:nvSpPr>
          <p:spPr>
            <a:xfrm>
              <a:off x="5377492" y="5449574"/>
              <a:ext cx="676275" cy="896802"/>
            </a:xfrm>
            <a:custGeom>
              <a:avLst/>
              <a:gdLst/>
              <a:ahLst/>
              <a:cxnLst/>
              <a:rect l="l" t="t" r="r" b="b"/>
              <a:pathLst>
                <a:path w="675040" h="896577" extrusionOk="0">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19" name="Google Shape;1019;p13"/>
            <p:cNvSpPr/>
            <p:nvPr/>
          </p:nvSpPr>
          <p:spPr>
            <a:xfrm>
              <a:off x="4340853" y="5470208"/>
              <a:ext cx="514350" cy="401578"/>
            </a:xfrm>
            <a:custGeom>
              <a:avLst/>
              <a:gdLst/>
              <a:ahLst/>
              <a:cxnLst/>
              <a:rect l="l" t="t" r="r" b="b"/>
              <a:pathLst>
                <a:path w="514180" h="402193" extrusionOk="0">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20" name="Google Shape;1020;p13"/>
            <p:cNvSpPr/>
            <p:nvPr/>
          </p:nvSpPr>
          <p:spPr>
            <a:xfrm>
              <a:off x="3561391" y="5433701"/>
              <a:ext cx="573087" cy="1015848"/>
            </a:xfrm>
            <a:custGeom>
              <a:avLst/>
              <a:gdLst/>
              <a:ahLst/>
              <a:cxnLst/>
              <a:rect l="l" t="t" r="r" b="b"/>
              <a:pathLst>
                <a:path w="574100" h="1015244" extrusionOk="0">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1021" name="Google Shape;1021;p13"/>
            <p:cNvGrpSpPr/>
            <p:nvPr/>
          </p:nvGrpSpPr>
          <p:grpSpPr>
            <a:xfrm>
              <a:off x="1856416" y="3709935"/>
              <a:ext cx="1049337" cy="1739639"/>
              <a:chOff x="1856416" y="3709935"/>
              <a:chExt cx="1049337" cy="1739639"/>
            </a:xfrm>
          </p:grpSpPr>
          <p:sp>
            <p:nvSpPr>
              <p:cNvPr id="1022" name="Google Shape;1022;p13"/>
              <p:cNvSpPr/>
              <p:nvPr/>
            </p:nvSpPr>
            <p:spPr>
              <a:xfrm rot="10800000">
                <a:off x="1867528" y="3957548"/>
                <a:ext cx="1027113" cy="611095"/>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1023" name="Google Shape;1023;p13"/>
              <p:cNvGrpSpPr/>
              <p:nvPr/>
            </p:nvGrpSpPr>
            <p:grpSpPr>
              <a:xfrm>
                <a:off x="1859590" y="5089265"/>
                <a:ext cx="1035050" cy="360309"/>
                <a:chOff x="4129067" y="3606966"/>
                <a:chExt cx="567968" cy="338045"/>
              </a:xfrm>
            </p:grpSpPr>
            <p:sp>
              <p:nvSpPr>
                <p:cNvPr id="1024" name="Google Shape;1024;p13"/>
                <p:cNvSpPr/>
                <p:nvPr/>
              </p:nvSpPr>
              <p:spPr>
                <a:xfrm>
                  <a:off x="4129067" y="3720144"/>
                  <a:ext cx="567968" cy="224867"/>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25" name="Google Shape;1025;p13"/>
                <p:cNvSpPr/>
                <p:nvPr/>
              </p:nvSpPr>
              <p:spPr>
                <a:xfrm>
                  <a:off x="4129067" y="3720144"/>
                  <a:ext cx="567968" cy="111689"/>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26" name="Google Shape;1026;p13"/>
                <p:cNvSpPr/>
                <p:nvPr/>
              </p:nvSpPr>
              <p:spPr>
                <a:xfrm>
                  <a:off x="4129067" y="3606966"/>
                  <a:ext cx="567968" cy="224867"/>
                </a:xfrm>
                <a:prstGeom prst="ellipse">
                  <a:avLst/>
                </a:prstGeom>
                <a:solidFill>
                  <a:srgbClr val="8383E0">
                    <a:alpha val="6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27" name="Google Shape;1027;p13"/>
                <p:cNvCxnSpPr/>
                <p:nvPr/>
              </p:nvCxnSpPr>
              <p:spPr>
                <a:xfrm>
                  <a:off x="4697035" y="3720144"/>
                  <a:ext cx="0" cy="111689"/>
                </a:xfrm>
                <a:prstGeom prst="straightConnector1">
                  <a:avLst/>
                </a:prstGeom>
                <a:noFill/>
                <a:ln w="9525" cap="flat" cmpd="sng">
                  <a:solidFill>
                    <a:srgbClr val="000000"/>
                  </a:solidFill>
                  <a:prstDash val="solid"/>
                  <a:round/>
                  <a:headEnd type="none" w="sm" len="sm"/>
                  <a:tailEnd type="none" w="sm" len="sm"/>
                </a:ln>
              </p:spPr>
            </p:cxnSp>
            <p:cxnSp>
              <p:nvCxnSpPr>
                <p:cNvPr id="1028" name="Google Shape;1028;p13"/>
                <p:cNvCxnSpPr/>
                <p:nvPr/>
              </p:nvCxnSpPr>
              <p:spPr>
                <a:xfrm>
                  <a:off x="4129067" y="3720144"/>
                  <a:ext cx="0" cy="111689"/>
                </a:xfrm>
                <a:prstGeom prst="straightConnector1">
                  <a:avLst/>
                </a:prstGeom>
                <a:noFill/>
                <a:ln w="9525" cap="flat" cmpd="sng">
                  <a:solidFill>
                    <a:srgbClr val="000000"/>
                  </a:solidFill>
                  <a:prstDash val="solid"/>
                  <a:round/>
                  <a:headEnd type="none" w="sm" len="sm"/>
                  <a:tailEnd type="none" w="sm" len="sm"/>
                </a:ln>
              </p:spPr>
            </p:cxnSp>
          </p:grpSp>
          <p:sp>
            <p:nvSpPr>
              <p:cNvPr id="1029" name="Google Shape;1029;p13"/>
              <p:cNvSpPr/>
              <p:nvPr/>
            </p:nvSpPr>
            <p:spPr>
              <a:xfrm>
                <a:off x="1877053" y="4705148"/>
                <a:ext cx="1028700" cy="522210"/>
              </a:xfrm>
              <a:prstGeom prst="rect">
                <a:avLst/>
              </a:prstGeom>
              <a:gradFill>
                <a:gsLst>
                  <a:gs pos="0">
                    <a:srgbClr val="ACACEA"/>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30" name="Google Shape;1030;p13"/>
              <p:cNvCxnSpPr/>
              <p:nvPr/>
            </p:nvCxnSpPr>
            <p:spPr>
              <a:xfrm>
                <a:off x="1861178" y="3981356"/>
                <a:ext cx="17463" cy="1301555"/>
              </a:xfrm>
              <a:prstGeom prst="straightConnector1">
                <a:avLst/>
              </a:prstGeom>
              <a:noFill/>
              <a:ln w="9525" cap="flat" cmpd="sng">
                <a:solidFill>
                  <a:srgbClr val="000000"/>
                </a:solidFill>
                <a:prstDash val="dash"/>
                <a:round/>
                <a:headEnd type="none" w="sm" len="sm"/>
                <a:tailEnd type="none" w="sm" len="sm"/>
              </a:ln>
            </p:spPr>
          </p:cxnSp>
          <p:cxnSp>
            <p:nvCxnSpPr>
              <p:cNvPr id="1031" name="Google Shape;1031;p13"/>
              <p:cNvCxnSpPr/>
              <p:nvPr/>
            </p:nvCxnSpPr>
            <p:spPr>
              <a:xfrm flipH="1">
                <a:off x="2894641" y="3971833"/>
                <a:ext cx="6350" cy="1269810"/>
              </a:xfrm>
              <a:prstGeom prst="straightConnector1">
                <a:avLst/>
              </a:prstGeom>
              <a:noFill/>
              <a:ln w="9525" cap="flat" cmpd="sng">
                <a:solidFill>
                  <a:srgbClr val="000000"/>
                </a:solidFill>
                <a:prstDash val="dash"/>
                <a:round/>
                <a:headEnd type="none" w="sm" len="sm"/>
                <a:tailEnd type="none" w="sm" len="sm"/>
              </a:ln>
            </p:spPr>
          </p:cxnSp>
          <p:grpSp>
            <p:nvGrpSpPr>
              <p:cNvPr id="1032" name="Google Shape;1032;p13"/>
              <p:cNvGrpSpPr/>
              <p:nvPr/>
            </p:nvGrpSpPr>
            <p:grpSpPr>
              <a:xfrm>
                <a:off x="1856416" y="3709935"/>
                <a:ext cx="1044574" cy="398402"/>
                <a:chOff x="2183302" y="1574638"/>
                <a:chExt cx="1199996" cy="429505"/>
              </a:xfrm>
            </p:grpSpPr>
            <p:sp>
              <p:nvSpPr>
                <p:cNvPr id="1033" name="Google Shape;1033;p13"/>
                <p:cNvSpPr/>
                <p:nvPr/>
              </p:nvSpPr>
              <p:spPr>
                <a:xfrm rot="10800000" flipH="1">
                  <a:off x="2185125" y="1689286"/>
                  <a:ext cx="1196349" cy="314857"/>
                </a:xfrm>
                <a:prstGeom prst="ellipse">
                  <a:avLst/>
                </a:prstGeom>
                <a:gradFill>
                  <a:gsLst>
                    <a:gs pos="0">
                      <a:srgbClr val="262699"/>
                    </a:gs>
                    <a:gs pos="31000">
                      <a:srgbClr val="8383E0"/>
                    </a:gs>
                    <a:gs pos="100000">
                      <a:srgbClr val="D5D5F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34" name="Google Shape;1034;p13"/>
                <p:cNvSpPr/>
                <p:nvPr/>
              </p:nvSpPr>
              <p:spPr>
                <a:xfrm>
                  <a:off x="2183302" y="1735489"/>
                  <a:ext cx="1198172" cy="112938"/>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35" name="Google Shape;1035;p13"/>
                <p:cNvSpPr/>
                <p:nvPr/>
              </p:nvSpPr>
              <p:spPr>
                <a:xfrm rot="10800000" flipH="1">
                  <a:off x="2183302" y="1574638"/>
                  <a:ext cx="1196349" cy="31485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36" name="Google Shape;1036;p13"/>
                <p:cNvSpPr/>
                <p:nvPr/>
              </p:nvSpPr>
              <p:spPr>
                <a:xfrm>
                  <a:off x="2489684" y="1670464"/>
                  <a:ext cx="581761" cy="157429"/>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37" name="Google Shape;1037;p13"/>
                <p:cNvSpPr/>
                <p:nvPr/>
              </p:nvSpPr>
              <p:spPr>
                <a:xfrm>
                  <a:off x="2429501" y="1629396"/>
                  <a:ext cx="703949" cy="11122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38" name="Google Shape;1038;p13"/>
                <p:cNvSpPr/>
                <p:nvPr/>
              </p:nvSpPr>
              <p:spPr>
                <a:xfrm>
                  <a:off x="2892722" y="1723510"/>
                  <a:ext cx="257143" cy="95826"/>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39" name="Google Shape;1039;p13"/>
                <p:cNvSpPr/>
                <p:nvPr/>
              </p:nvSpPr>
              <p:spPr>
                <a:xfrm>
                  <a:off x="2416736" y="1725222"/>
                  <a:ext cx="255318" cy="94114"/>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040" name="Google Shape;1040;p13"/>
                <p:cNvCxnSpPr>
                  <a:endCxn id="1035" idx="2"/>
                </p:cNvCxnSpPr>
                <p:nvPr/>
              </p:nvCxnSpPr>
              <p:spPr>
                <a:xfrm rot="10800000">
                  <a:off x="2183302" y="1732067"/>
                  <a:ext cx="1800" cy="1215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041" name="Google Shape;1041;p13"/>
                <p:cNvCxnSpPr/>
                <p:nvPr/>
              </p:nvCxnSpPr>
              <p:spPr>
                <a:xfrm rot="10800000">
                  <a:off x="3381474" y="1728644"/>
                  <a:ext cx="1824" cy="121493"/>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1042" name="Google Shape;1042;p13"/>
            <p:cNvGrpSpPr/>
            <p:nvPr/>
          </p:nvGrpSpPr>
          <p:grpSpPr>
            <a:xfrm>
              <a:off x="3566153" y="3862312"/>
              <a:ext cx="514350" cy="1669799"/>
              <a:chOff x="3566153" y="3862312"/>
              <a:chExt cx="514350" cy="1669799"/>
            </a:xfrm>
          </p:grpSpPr>
          <p:sp>
            <p:nvSpPr>
              <p:cNvPr id="1043" name="Google Shape;1043;p13"/>
              <p:cNvSpPr/>
              <p:nvPr/>
            </p:nvSpPr>
            <p:spPr>
              <a:xfrm rot="10800000">
                <a:off x="3569201" y="3946092"/>
                <a:ext cx="498084" cy="628647"/>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44" name="Google Shape;1044;p13"/>
              <p:cNvCxnSpPr/>
              <p:nvPr/>
            </p:nvCxnSpPr>
            <p:spPr>
              <a:xfrm flipH="1">
                <a:off x="4078916" y="4019450"/>
                <a:ext cx="1587" cy="1365045"/>
              </a:xfrm>
              <a:prstGeom prst="straightConnector1">
                <a:avLst/>
              </a:prstGeom>
              <a:noFill/>
              <a:ln w="9525" cap="flat" cmpd="sng">
                <a:solidFill>
                  <a:srgbClr val="000000"/>
                </a:solidFill>
                <a:prstDash val="dash"/>
                <a:round/>
                <a:headEnd type="none" w="sm" len="sm"/>
                <a:tailEnd type="none" w="sm" len="sm"/>
              </a:ln>
            </p:spPr>
          </p:cxnSp>
          <p:grpSp>
            <p:nvGrpSpPr>
              <p:cNvPr id="1045" name="Google Shape;1045;p13"/>
              <p:cNvGrpSpPr/>
              <p:nvPr/>
            </p:nvGrpSpPr>
            <p:grpSpPr>
              <a:xfrm>
                <a:off x="3570916" y="5306720"/>
                <a:ext cx="508000" cy="225391"/>
                <a:chOff x="4128204" y="3600527"/>
                <a:chExt cx="568606" cy="344310"/>
              </a:xfrm>
            </p:grpSpPr>
            <p:sp>
              <p:nvSpPr>
                <p:cNvPr id="1046" name="Google Shape;1046;p13"/>
                <p:cNvSpPr/>
                <p:nvPr/>
              </p:nvSpPr>
              <p:spPr>
                <a:xfrm>
                  <a:off x="4128204" y="3719337"/>
                  <a:ext cx="568606" cy="22550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47" name="Google Shape;1047;p13"/>
                <p:cNvSpPr/>
                <p:nvPr/>
              </p:nvSpPr>
              <p:spPr>
                <a:xfrm>
                  <a:off x="4128204" y="3719337"/>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48" name="Google Shape;1048;p13"/>
                <p:cNvSpPr/>
                <p:nvPr/>
              </p:nvSpPr>
              <p:spPr>
                <a:xfrm>
                  <a:off x="4128204" y="3600527"/>
                  <a:ext cx="568606" cy="230348"/>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49" name="Google Shape;1049;p13"/>
                <p:cNvCxnSpPr/>
                <p:nvPr/>
              </p:nvCxnSpPr>
              <p:spPr>
                <a:xfrm>
                  <a:off x="4696810" y="3719337"/>
                  <a:ext cx="0" cy="111537"/>
                </a:xfrm>
                <a:prstGeom prst="straightConnector1">
                  <a:avLst/>
                </a:prstGeom>
                <a:noFill/>
                <a:ln w="9525" cap="flat" cmpd="sng">
                  <a:solidFill>
                    <a:srgbClr val="000000"/>
                  </a:solidFill>
                  <a:prstDash val="solid"/>
                  <a:round/>
                  <a:headEnd type="none" w="sm" len="sm"/>
                  <a:tailEnd type="none" w="sm" len="sm"/>
                </a:ln>
              </p:spPr>
            </p:cxnSp>
            <p:cxnSp>
              <p:nvCxnSpPr>
                <p:cNvPr id="1050" name="Google Shape;1050;p13"/>
                <p:cNvCxnSpPr/>
                <p:nvPr/>
              </p:nvCxnSpPr>
              <p:spPr>
                <a:xfrm>
                  <a:off x="4128204" y="3719337"/>
                  <a:ext cx="0" cy="111537"/>
                </a:xfrm>
                <a:prstGeom prst="straightConnector1">
                  <a:avLst/>
                </a:prstGeom>
                <a:noFill/>
                <a:ln w="9525" cap="flat" cmpd="sng">
                  <a:solidFill>
                    <a:srgbClr val="000000"/>
                  </a:solidFill>
                  <a:prstDash val="solid"/>
                  <a:round/>
                  <a:headEnd type="none" w="sm" len="sm"/>
                  <a:tailEnd type="none" w="sm" len="sm"/>
                </a:ln>
              </p:spPr>
            </p:cxnSp>
          </p:grpSp>
          <p:sp>
            <p:nvSpPr>
              <p:cNvPr id="1051" name="Google Shape;1051;p13"/>
              <p:cNvSpPr/>
              <p:nvPr/>
            </p:nvSpPr>
            <p:spPr>
              <a:xfrm>
                <a:off x="3572503" y="4574992"/>
                <a:ext cx="496888" cy="812678"/>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52" name="Google Shape;1052;p13"/>
              <p:cNvCxnSpPr/>
              <p:nvPr/>
            </p:nvCxnSpPr>
            <p:spPr>
              <a:xfrm flipH="1">
                <a:off x="3566153" y="4027387"/>
                <a:ext cx="3175" cy="1450757"/>
              </a:xfrm>
              <a:prstGeom prst="straightConnector1">
                <a:avLst/>
              </a:prstGeom>
              <a:noFill/>
              <a:ln w="9525" cap="flat" cmpd="sng">
                <a:solidFill>
                  <a:srgbClr val="000000"/>
                </a:solidFill>
                <a:prstDash val="dash"/>
                <a:round/>
                <a:headEnd type="none" w="sm" len="sm"/>
                <a:tailEnd type="none" w="sm" len="sm"/>
              </a:ln>
            </p:spPr>
          </p:cxnSp>
          <p:grpSp>
            <p:nvGrpSpPr>
              <p:cNvPr id="1053" name="Google Shape;1053;p13"/>
              <p:cNvGrpSpPr/>
              <p:nvPr/>
            </p:nvGrpSpPr>
            <p:grpSpPr>
              <a:xfrm>
                <a:off x="3569328" y="3862312"/>
                <a:ext cx="503238" cy="247614"/>
                <a:chOff x="2184877" y="1564501"/>
                <a:chExt cx="1198749" cy="439187"/>
              </a:xfrm>
            </p:grpSpPr>
            <p:sp>
              <p:nvSpPr>
                <p:cNvPr id="1054" name="Google Shape;1054;p13"/>
                <p:cNvSpPr/>
                <p:nvPr/>
              </p:nvSpPr>
              <p:spPr>
                <a:xfrm rot="10800000" flipH="1">
                  <a:off x="2188659" y="1691189"/>
                  <a:ext cx="1194966" cy="3124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55" name="Google Shape;1055;p13"/>
                <p:cNvSpPr/>
                <p:nvPr/>
              </p:nvSpPr>
              <p:spPr>
                <a:xfrm>
                  <a:off x="2184877" y="1736233"/>
                  <a:ext cx="1198749"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56" name="Google Shape;1056;p13"/>
                <p:cNvSpPr/>
                <p:nvPr/>
              </p:nvSpPr>
              <p:spPr>
                <a:xfrm rot="10800000" flipH="1">
                  <a:off x="2184877" y="1564501"/>
                  <a:ext cx="1194966" cy="31249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57" name="Google Shape;1057;p13"/>
                <p:cNvSpPr/>
                <p:nvPr/>
              </p:nvSpPr>
              <p:spPr>
                <a:xfrm>
                  <a:off x="2491182" y="1671482"/>
                  <a:ext cx="582357" cy="1548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58" name="Google Shape;1058;p13"/>
                <p:cNvSpPr/>
                <p:nvPr/>
              </p:nvSpPr>
              <p:spPr>
                <a:xfrm>
                  <a:off x="2430678" y="1629252"/>
                  <a:ext cx="703366" cy="10979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59" name="Google Shape;1059;p13"/>
                <p:cNvSpPr/>
                <p:nvPr/>
              </p:nvSpPr>
              <p:spPr>
                <a:xfrm>
                  <a:off x="2892025" y="1722158"/>
                  <a:ext cx="260925"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60" name="Google Shape;1060;p13"/>
                <p:cNvSpPr/>
                <p:nvPr/>
              </p:nvSpPr>
              <p:spPr>
                <a:xfrm>
                  <a:off x="2419332" y="1724972"/>
                  <a:ext cx="253364"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061" name="Google Shape;1061;p13"/>
                <p:cNvCxnSpPr>
                  <a:endCxn id="1056" idx="2"/>
                </p:cNvCxnSpPr>
                <p:nvPr/>
              </p:nvCxnSpPr>
              <p:spPr>
                <a:xfrm rot="10800000">
                  <a:off x="2184877" y="1720750"/>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062" name="Google Shape;1062;p13"/>
                <p:cNvCxnSpPr/>
                <p:nvPr/>
              </p:nvCxnSpPr>
              <p:spPr>
                <a:xfrm rot="10800000">
                  <a:off x="3379842" y="1727788"/>
                  <a:ext cx="3783" cy="121057"/>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1063" name="Google Shape;1063;p13"/>
            <p:cNvGrpSpPr/>
            <p:nvPr/>
          </p:nvGrpSpPr>
          <p:grpSpPr>
            <a:xfrm>
              <a:off x="4348791" y="3867073"/>
              <a:ext cx="514350" cy="1669799"/>
              <a:chOff x="4348791" y="3867073"/>
              <a:chExt cx="514350" cy="1669799"/>
            </a:xfrm>
          </p:grpSpPr>
          <p:sp>
            <p:nvSpPr>
              <p:cNvPr id="1064" name="Google Shape;1064;p13"/>
              <p:cNvSpPr/>
              <p:nvPr/>
            </p:nvSpPr>
            <p:spPr>
              <a:xfrm rot="10800000">
                <a:off x="4351838" y="3950855"/>
                <a:ext cx="498084" cy="628647"/>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65" name="Google Shape;1065;p13"/>
              <p:cNvCxnSpPr/>
              <p:nvPr/>
            </p:nvCxnSpPr>
            <p:spPr>
              <a:xfrm flipH="1">
                <a:off x="4861553" y="4024212"/>
                <a:ext cx="1588" cy="1365045"/>
              </a:xfrm>
              <a:prstGeom prst="straightConnector1">
                <a:avLst/>
              </a:prstGeom>
              <a:noFill/>
              <a:ln w="9525" cap="flat" cmpd="sng">
                <a:solidFill>
                  <a:srgbClr val="000000"/>
                </a:solidFill>
                <a:prstDash val="dash"/>
                <a:round/>
                <a:headEnd type="none" w="sm" len="sm"/>
                <a:tailEnd type="none" w="sm" len="sm"/>
              </a:ln>
            </p:spPr>
          </p:cxnSp>
          <p:grpSp>
            <p:nvGrpSpPr>
              <p:cNvPr id="1066" name="Google Shape;1066;p13"/>
              <p:cNvGrpSpPr/>
              <p:nvPr/>
            </p:nvGrpSpPr>
            <p:grpSpPr>
              <a:xfrm>
                <a:off x="4353553" y="5311481"/>
                <a:ext cx="508000" cy="225391"/>
                <a:chOff x="4128204" y="3600524"/>
                <a:chExt cx="568606" cy="344310"/>
              </a:xfrm>
            </p:grpSpPr>
            <p:sp>
              <p:nvSpPr>
                <p:cNvPr id="1067" name="Google Shape;1067;p13"/>
                <p:cNvSpPr/>
                <p:nvPr/>
              </p:nvSpPr>
              <p:spPr>
                <a:xfrm>
                  <a:off x="4128204" y="3719336"/>
                  <a:ext cx="568606" cy="225498"/>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68" name="Google Shape;1068;p13"/>
                <p:cNvSpPr/>
                <p:nvPr/>
              </p:nvSpPr>
              <p:spPr>
                <a:xfrm>
                  <a:off x="4128204" y="3719336"/>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69" name="Google Shape;1069;p13"/>
                <p:cNvSpPr/>
                <p:nvPr/>
              </p:nvSpPr>
              <p:spPr>
                <a:xfrm>
                  <a:off x="4128204" y="3600524"/>
                  <a:ext cx="568606" cy="230349"/>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70" name="Google Shape;1070;p13"/>
                <p:cNvCxnSpPr/>
                <p:nvPr/>
              </p:nvCxnSpPr>
              <p:spPr>
                <a:xfrm>
                  <a:off x="4696810" y="3719336"/>
                  <a:ext cx="0" cy="111537"/>
                </a:xfrm>
                <a:prstGeom prst="straightConnector1">
                  <a:avLst/>
                </a:prstGeom>
                <a:noFill/>
                <a:ln w="9525" cap="flat" cmpd="sng">
                  <a:solidFill>
                    <a:srgbClr val="000000"/>
                  </a:solidFill>
                  <a:prstDash val="solid"/>
                  <a:round/>
                  <a:headEnd type="none" w="sm" len="sm"/>
                  <a:tailEnd type="none" w="sm" len="sm"/>
                </a:ln>
              </p:spPr>
            </p:cxnSp>
            <p:cxnSp>
              <p:nvCxnSpPr>
                <p:cNvPr id="1071" name="Google Shape;1071;p13"/>
                <p:cNvCxnSpPr/>
                <p:nvPr/>
              </p:nvCxnSpPr>
              <p:spPr>
                <a:xfrm>
                  <a:off x="4128204" y="3719336"/>
                  <a:ext cx="0" cy="111537"/>
                </a:xfrm>
                <a:prstGeom prst="straightConnector1">
                  <a:avLst/>
                </a:prstGeom>
                <a:noFill/>
                <a:ln w="9525" cap="flat" cmpd="sng">
                  <a:solidFill>
                    <a:srgbClr val="000000"/>
                  </a:solidFill>
                  <a:prstDash val="solid"/>
                  <a:round/>
                  <a:headEnd type="none" w="sm" len="sm"/>
                  <a:tailEnd type="none" w="sm" len="sm"/>
                </a:ln>
              </p:spPr>
            </p:cxnSp>
          </p:grpSp>
          <p:sp>
            <p:nvSpPr>
              <p:cNvPr id="1072" name="Google Shape;1072;p13"/>
              <p:cNvSpPr/>
              <p:nvPr/>
            </p:nvSpPr>
            <p:spPr>
              <a:xfrm>
                <a:off x="4355141" y="4579754"/>
                <a:ext cx="496887" cy="812678"/>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73" name="Google Shape;1073;p13"/>
              <p:cNvCxnSpPr/>
              <p:nvPr/>
            </p:nvCxnSpPr>
            <p:spPr>
              <a:xfrm flipH="1">
                <a:off x="4348791" y="4032148"/>
                <a:ext cx="3175" cy="1450757"/>
              </a:xfrm>
              <a:prstGeom prst="straightConnector1">
                <a:avLst/>
              </a:prstGeom>
              <a:noFill/>
              <a:ln w="9525" cap="flat" cmpd="sng">
                <a:solidFill>
                  <a:srgbClr val="000000"/>
                </a:solidFill>
                <a:prstDash val="dash"/>
                <a:round/>
                <a:headEnd type="none" w="sm" len="sm"/>
                <a:tailEnd type="none" w="sm" len="sm"/>
              </a:ln>
            </p:spPr>
          </p:cxnSp>
          <p:grpSp>
            <p:nvGrpSpPr>
              <p:cNvPr id="1074" name="Google Shape;1074;p13"/>
              <p:cNvGrpSpPr/>
              <p:nvPr/>
            </p:nvGrpSpPr>
            <p:grpSpPr>
              <a:xfrm>
                <a:off x="4351966" y="3867073"/>
                <a:ext cx="503237" cy="247613"/>
                <a:chOff x="2184879" y="1564498"/>
                <a:chExt cx="1198746" cy="439186"/>
              </a:xfrm>
            </p:grpSpPr>
            <p:sp>
              <p:nvSpPr>
                <p:cNvPr id="1075" name="Google Shape;1075;p13"/>
                <p:cNvSpPr/>
                <p:nvPr/>
              </p:nvSpPr>
              <p:spPr>
                <a:xfrm rot="10800000" flipH="1">
                  <a:off x="2188659" y="1691187"/>
                  <a:ext cx="1194966" cy="312497"/>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76" name="Google Shape;1076;p13"/>
                <p:cNvSpPr/>
                <p:nvPr/>
              </p:nvSpPr>
              <p:spPr>
                <a:xfrm>
                  <a:off x="2184879" y="1736232"/>
                  <a:ext cx="1198746"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77" name="Google Shape;1077;p13"/>
                <p:cNvSpPr/>
                <p:nvPr/>
              </p:nvSpPr>
              <p:spPr>
                <a:xfrm rot="10800000" flipH="1">
                  <a:off x="2184879" y="1564498"/>
                  <a:ext cx="1194966" cy="312499"/>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78" name="Google Shape;1078;p13"/>
                <p:cNvSpPr/>
                <p:nvPr/>
              </p:nvSpPr>
              <p:spPr>
                <a:xfrm>
                  <a:off x="2491182" y="1671479"/>
                  <a:ext cx="582357" cy="154842"/>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79" name="Google Shape;1079;p13"/>
                <p:cNvSpPr/>
                <p:nvPr/>
              </p:nvSpPr>
              <p:spPr>
                <a:xfrm>
                  <a:off x="2430678" y="1629250"/>
                  <a:ext cx="703366" cy="10979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80" name="Google Shape;1080;p13"/>
                <p:cNvSpPr/>
                <p:nvPr/>
              </p:nvSpPr>
              <p:spPr>
                <a:xfrm>
                  <a:off x="2892025" y="1722154"/>
                  <a:ext cx="260927"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81" name="Google Shape;1081;p13"/>
                <p:cNvSpPr/>
                <p:nvPr/>
              </p:nvSpPr>
              <p:spPr>
                <a:xfrm>
                  <a:off x="2419334" y="1724970"/>
                  <a:ext cx="253362"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082" name="Google Shape;1082;p13"/>
                <p:cNvCxnSpPr>
                  <a:endCxn id="1077" idx="2"/>
                </p:cNvCxnSpPr>
                <p:nvPr/>
              </p:nvCxnSpPr>
              <p:spPr>
                <a:xfrm rot="10800000">
                  <a:off x="2184879" y="1720747"/>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083" name="Google Shape;1083;p13"/>
                <p:cNvCxnSpPr/>
                <p:nvPr/>
              </p:nvCxnSpPr>
              <p:spPr>
                <a:xfrm rot="10800000">
                  <a:off x="3379845" y="1727785"/>
                  <a:ext cx="3780" cy="121059"/>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1084" name="Google Shape;1084;p13"/>
            <p:cNvGrpSpPr/>
            <p:nvPr/>
          </p:nvGrpSpPr>
          <p:grpSpPr>
            <a:xfrm>
              <a:off x="5552117" y="3849614"/>
              <a:ext cx="514350" cy="1669799"/>
              <a:chOff x="5552117" y="3849614"/>
              <a:chExt cx="514350" cy="1669799"/>
            </a:xfrm>
          </p:grpSpPr>
          <p:sp>
            <p:nvSpPr>
              <p:cNvPr id="1085" name="Google Shape;1085;p13"/>
              <p:cNvSpPr/>
              <p:nvPr/>
            </p:nvSpPr>
            <p:spPr>
              <a:xfrm rot="10800000">
                <a:off x="5555163" y="3933392"/>
                <a:ext cx="498084" cy="628647"/>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86" name="Google Shape;1086;p13"/>
              <p:cNvCxnSpPr/>
              <p:nvPr/>
            </p:nvCxnSpPr>
            <p:spPr>
              <a:xfrm flipH="1">
                <a:off x="6064879" y="4006752"/>
                <a:ext cx="1588" cy="1365045"/>
              </a:xfrm>
              <a:prstGeom prst="straightConnector1">
                <a:avLst/>
              </a:prstGeom>
              <a:noFill/>
              <a:ln w="9525" cap="flat" cmpd="sng">
                <a:solidFill>
                  <a:srgbClr val="000000"/>
                </a:solidFill>
                <a:prstDash val="dash"/>
                <a:round/>
                <a:headEnd type="none" w="sm" len="sm"/>
                <a:tailEnd type="none" w="sm" len="sm"/>
              </a:ln>
            </p:spPr>
          </p:cxnSp>
          <p:grpSp>
            <p:nvGrpSpPr>
              <p:cNvPr id="1087" name="Google Shape;1087;p13"/>
              <p:cNvGrpSpPr/>
              <p:nvPr/>
            </p:nvGrpSpPr>
            <p:grpSpPr>
              <a:xfrm>
                <a:off x="5556879" y="5294022"/>
                <a:ext cx="508000" cy="225392"/>
                <a:chOff x="4128205" y="3600530"/>
                <a:chExt cx="568606" cy="344311"/>
              </a:xfrm>
            </p:grpSpPr>
            <p:sp>
              <p:nvSpPr>
                <p:cNvPr id="1088" name="Google Shape;1088;p13"/>
                <p:cNvSpPr/>
                <p:nvPr/>
              </p:nvSpPr>
              <p:spPr>
                <a:xfrm>
                  <a:off x="4128205" y="3719341"/>
                  <a:ext cx="568606" cy="22550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89" name="Google Shape;1089;p13"/>
                <p:cNvSpPr/>
                <p:nvPr/>
              </p:nvSpPr>
              <p:spPr>
                <a:xfrm>
                  <a:off x="4128205" y="3719341"/>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90" name="Google Shape;1090;p13"/>
                <p:cNvSpPr/>
                <p:nvPr/>
              </p:nvSpPr>
              <p:spPr>
                <a:xfrm>
                  <a:off x="4128205" y="3600530"/>
                  <a:ext cx="568606" cy="230348"/>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91" name="Google Shape;1091;p13"/>
                <p:cNvCxnSpPr/>
                <p:nvPr/>
              </p:nvCxnSpPr>
              <p:spPr>
                <a:xfrm>
                  <a:off x="4696811" y="3719341"/>
                  <a:ext cx="0" cy="111537"/>
                </a:xfrm>
                <a:prstGeom prst="straightConnector1">
                  <a:avLst/>
                </a:prstGeom>
                <a:noFill/>
                <a:ln w="9525" cap="flat" cmpd="sng">
                  <a:solidFill>
                    <a:srgbClr val="000000"/>
                  </a:solidFill>
                  <a:prstDash val="solid"/>
                  <a:round/>
                  <a:headEnd type="none" w="sm" len="sm"/>
                  <a:tailEnd type="none" w="sm" len="sm"/>
                </a:ln>
              </p:spPr>
            </p:cxnSp>
            <p:cxnSp>
              <p:nvCxnSpPr>
                <p:cNvPr id="1092" name="Google Shape;1092;p13"/>
                <p:cNvCxnSpPr/>
                <p:nvPr/>
              </p:nvCxnSpPr>
              <p:spPr>
                <a:xfrm>
                  <a:off x="4128205" y="3719341"/>
                  <a:ext cx="0" cy="111537"/>
                </a:xfrm>
                <a:prstGeom prst="straightConnector1">
                  <a:avLst/>
                </a:prstGeom>
                <a:noFill/>
                <a:ln w="9525" cap="flat" cmpd="sng">
                  <a:solidFill>
                    <a:srgbClr val="000000"/>
                  </a:solidFill>
                  <a:prstDash val="solid"/>
                  <a:round/>
                  <a:headEnd type="none" w="sm" len="sm"/>
                  <a:tailEnd type="none" w="sm" len="sm"/>
                </a:ln>
              </p:spPr>
            </p:cxnSp>
          </p:grpSp>
          <p:sp>
            <p:nvSpPr>
              <p:cNvPr id="1093" name="Google Shape;1093;p13"/>
              <p:cNvSpPr/>
              <p:nvPr/>
            </p:nvSpPr>
            <p:spPr>
              <a:xfrm>
                <a:off x="5558467" y="4562294"/>
                <a:ext cx="496887" cy="812678"/>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94" name="Google Shape;1094;p13"/>
              <p:cNvCxnSpPr/>
              <p:nvPr/>
            </p:nvCxnSpPr>
            <p:spPr>
              <a:xfrm flipH="1">
                <a:off x="5552117" y="4014689"/>
                <a:ext cx="3175" cy="1450757"/>
              </a:xfrm>
              <a:prstGeom prst="straightConnector1">
                <a:avLst/>
              </a:prstGeom>
              <a:noFill/>
              <a:ln w="9525" cap="flat" cmpd="sng">
                <a:solidFill>
                  <a:srgbClr val="000000"/>
                </a:solidFill>
                <a:prstDash val="dash"/>
                <a:round/>
                <a:headEnd type="none" w="sm" len="sm"/>
                <a:tailEnd type="none" w="sm" len="sm"/>
              </a:ln>
            </p:spPr>
          </p:cxnSp>
          <p:grpSp>
            <p:nvGrpSpPr>
              <p:cNvPr id="1095" name="Google Shape;1095;p13"/>
              <p:cNvGrpSpPr/>
              <p:nvPr/>
            </p:nvGrpSpPr>
            <p:grpSpPr>
              <a:xfrm>
                <a:off x="5555292" y="3849614"/>
                <a:ext cx="503237" cy="247613"/>
                <a:chOff x="2184881" y="1564505"/>
                <a:chExt cx="1198747" cy="439186"/>
              </a:xfrm>
            </p:grpSpPr>
            <p:sp>
              <p:nvSpPr>
                <p:cNvPr id="1096" name="Google Shape;1096;p13"/>
                <p:cNvSpPr/>
                <p:nvPr/>
              </p:nvSpPr>
              <p:spPr>
                <a:xfrm rot="10800000" flipH="1">
                  <a:off x="2188662" y="1691192"/>
                  <a:ext cx="1194966" cy="3124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97" name="Google Shape;1097;p13"/>
                <p:cNvSpPr/>
                <p:nvPr/>
              </p:nvSpPr>
              <p:spPr>
                <a:xfrm>
                  <a:off x="2184881" y="1736237"/>
                  <a:ext cx="1198746"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98" name="Google Shape;1098;p13"/>
                <p:cNvSpPr/>
                <p:nvPr/>
              </p:nvSpPr>
              <p:spPr>
                <a:xfrm rot="10800000" flipH="1">
                  <a:off x="2184881" y="1564505"/>
                  <a:ext cx="1194966" cy="31249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99" name="Google Shape;1099;p13"/>
                <p:cNvSpPr/>
                <p:nvPr/>
              </p:nvSpPr>
              <p:spPr>
                <a:xfrm>
                  <a:off x="2491185" y="1671486"/>
                  <a:ext cx="582357" cy="1548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00" name="Google Shape;1100;p13"/>
                <p:cNvSpPr/>
                <p:nvPr/>
              </p:nvSpPr>
              <p:spPr>
                <a:xfrm>
                  <a:off x="2430680" y="1629256"/>
                  <a:ext cx="703366" cy="10979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01" name="Google Shape;1101;p13"/>
                <p:cNvSpPr/>
                <p:nvPr/>
              </p:nvSpPr>
              <p:spPr>
                <a:xfrm>
                  <a:off x="2892028" y="1722161"/>
                  <a:ext cx="260927"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02" name="Google Shape;1102;p13"/>
                <p:cNvSpPr/>
                <p:nvPr/>
              </p:nvSpPr>
              <p:spPr>
                <a:xfrm>
                  <a:off x="2419337" y="1724976"/>
                  <a:ext cx="253362"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03" name="Google Shape;1103;p13"/>
                <p:cNvCxnSpPr>
                  <a:endCxn id="1098" idx="2"/>
                </p:cNvCxnSpPr>
                <p:nvPr/>
              </p:nvCxnSpPr>
              <p:spPr>
                <a:xfrm rot="10800000">
                  <a:off x="2184881" y="1720754"/>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04" name="Google Shape;1104;p13"/>
                <p:cNvCxnSpPr/>
                <p:nvPr/>
              </p:nvCxnSpPr>
              <p:spPr>
                <a:xfrm rot="10800000">
                  <a:off x="3379847" y="1727792"/>
                  <a:ext cx="3780" cy="121057"/>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1105" name="Google Shape;1105;p13"/>
            <p:cNvGrpSpPr/>
            <p:nvPr/>
          </p:nvGrpSpPr>
          <p:grpSpPr>
            <a:xfrm>
              <a:off x="6547479" y="3836916"/>
              <a:ext cx="514350" cy="1671386"/>
              <a:chOff x="6547479" y="3836916"/>
              <a:chExt cx="514350" cy="1671386"/>
            </a:xfrm>
          </p:grpSpPr>
          <p:sp>
            <p:nvSpPr>
              <p:cNvPr id="1106" name="Google Shape;1106;p13"/>
              <p:cNvSpPr/>
              <p:nvPr/>
            </p:nvSpPr>
            <p:spPr>
              <a:xfrm rot="10800000">
                <a:off x="6550526" y="3920772"/>
                <a:ext cx="498084" cy="629245"/>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07" name="Google Shape;1107;p13"/>
              <p:cNvCxnSpPr/>
              <p:nvPr/>
            </p:nvCxnSpPr>
            <p:spPr>
              <a:xfrm flipH="1">
                <a:off x="7060242" y="3994054"/>
                <a:ext cx="1587" cy="1366633"/>
              </a:xfrm>
              <a:prstGeom prst="straightConnector1">
                <a:avLst/>
              </a:prstGeom>
              <a:noFill/>
              <a:ln w="9525" cap="flat" cmpd="sng">
                <a:solidFill>
                  <a:srgbClr val="000000"/>
                </a:solidFill>
                <a:prstDash val="dash"/>
                <a:round/>
                <a:headEnd type="none" w="sm" len="sm"/>
                <a:tailEnd type="none" w="sm" len="sm"/>
              </a:ln>
            </p:spPr>
          </p:cxnSp>
          <p:grpSp>
            <p:nvGrpSpPr>
              <p:cNvPr id="1108" name="Google Shape;1108;p13"/>
              <p:cNvGrpSpPr/>
              <p:nvPr/>
            </p:nvGrpSpPr>
            <p:grpSpPr>
              <a:xfrm>
                <a:off x="6552242" y="5286085"/>
                <a:ext cx="508000" cy="222217"/>
                <a:chOff x="4128205" y="3605704"/>
                <a:chExt cx="568606" cy="339138"/>
              </a:xfrm>
            </p:grpSpPr>
            <p:sp>
              <p:nvSpPr>
                <p:cNvPr id="1109" name="Google Shape;1109;p13"/>
                <p:cNvSpPr/>
                <p:nvPr/>
              </p:nvSpPr>
              <p:spPr>
                <a:xfrm>
                  <a:off x="4128205" y="3719558"/>
                  <a:ext cx="568606" cy="225284"/>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10" name="Google Shape;1110;p13"/>
                <p:cNvSpPr/>
                <p:nvPr/>
              </p:nvSpPr>
              <p:spPr>
                <a:xfrm>
                  <a:off x="4128205" y="3719558"/>
                  <a:ext cx="568606" cy="111431"/>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11" name="Google Shape;1111;p13"/>
                <p:cNvSpPr/>
                <p:nvPr/>
              </p:nvSpPr>
              <p:spPr>
                <a:xfrm>
                  <a:off x="4128205" y="3605704"/>
                  <a:ext cx="568606" cy="225286"/>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12" name="Google Shape;1112;p13"/>
                <p:cNvCxnSpPr/>
                <p:nvPr/>
              </p:nvCxnSpPr>
              <p:spPr>
                <a:xfrm>
                  <a:off x="4696811" y="3719558"/>
                  <a:ext cx="0" cy="111431"/>
                </a:xfrm>
                <a:prstGeom prst="straightConnector1">
                  <a:avLst/>
                </a:prstGeom>
                <a:noFill/>
                <a:ln w="9525" cap="flat" cmpd="sng">
                  <a:solidFill>
                    <a:srgbClr val="000000"/>
                  </a:solidFill>
                  <a:prstDash val="solid"/>
                  <a:round/>
                  <a:headEnd type="none" w="sm" len="sm"/>
                  <a:tailEnd type="none" w="sm" len="sm"/>
                </a:ln>
              </p:spPr>
            </p:cxnSp>
            <p:cxnSp>
              <p:nvCxnSpPr>
                <p:cNvPr id="1113" name="Google Shape;1113;p13"/>
                <p:cNvCxnSpPr/>
                <p:nvPr/>
              </p:nvCxnSpPr>
              <p:spPr>
                <a:xfrm>
                  <a:off x="4128205" y="3719558"/>
                  <a:ext cx="0" cy="111431"/>
                </a:xfrm>
                <a:prstGeom prst="straightConnector1">
                  <a:avLst/>
                </a:prstGeom>
                <a:noFill/>
                <a:ln w="9525" cap="flat" cmpd="sng">
                  <a:solidFill>
                    <a:srgbClr val="000000"/>
                  </a:solidFill>
                  <a:prstDash val="solid"/>
                  <a:round/>
                  <a:headEnd type="none" w="sm" len="sm"/>
                  <a:tailEnd type="none" w="sm" len="sm"/>
                </a:ln>
              </p:spPr>
            </p:cxnSp>
          </p:grpSp>
          <p:sp>
            <p:nvSpPr>
              <p:cNvPr id="1114" name="Google Shape;1114;p13"/>
              <p:cNvSpPr/>
              <p:nvPr/>
            </p:nvSpPr>
            <p:spPr>
              <a:xfrm>
                <a:off x="6553829" y="4551184"/>
                <a:ext cx="496888" cy="812678"/>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15" name="Google Shape;1115;p13"/>
              <p:cNvCxnSpPr/>
              <p:nvPr/>
            </p:nvCxnSpPr>
            <p:spPr>
              <a:xfrm flipH="1">
                <a:off x="6547479" y="4001991"/>
                <a:ext cx="3175" cy="1452344"/>
              </a:xfrm>
              <a:prstGeom prst="straightConnector1">
                <a:avLst/>
              </a:prstGeom>
              <a:noFill/>
              <a:ln w="9525" cap="flat" cmpd="sng">
                <a:solidFill>
                  <a:srgbClr val="000000"/>
                </a:solidFill>
                <a:prstDash val="dash"/>
                <a:round/>
                <a:headEnd type="none" w="sm" len="sm"/>
                <a:tailEnd type="none" w="sm" len="sm"/>
              </a:ln>
            </p:spPr>
          </p:cxnSp>
          <p:grpSp>
            <p:nvGrpSpPr>
              <p:cNvPr id="1116" name="Google Shape;1116;p13"/>
              <p:cNvGrpSpPr/>
              <p:nvPr/>
            </p:nvGrpSpPr>
            <p:grpSpPr>
              <a:xfrm>
                <a:off x="6550654" y="3836916"/>
                <a:ext cx="503238" cy="249200"/>
                <a:chOff x="2184879" y="1564508"/>
                <a:chExt cx="1198749" cy="441581"/>
              </a:xfrm>
            </p:grpSpPr>
            <p:sp>
              <p:nvSpPr>
                <p:cNvPr id="1117" name="Google Shape;1117;p13"/>
                <p:cNvSpPr/>
                <p:nvPr/>
              </p:nvSpPr>
              <p:spPr>
                <a:xfrm rot="10800000" flipH="1">
                  <a:off x="2188662" y="1691075"/>
                  <a:ext cx="1194966" cy="315014"/>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18" name="Google Shape;1118;p13"/>
                <p:cNvSpPr/>
                <p:nvPr/>
              </p:nvSpPr>
              <p:spPr>
                <a:xfrm>
                  <a:off x="2184879" y="1736077"/>
                  <a:ext cx="1198749" cy="112505"/>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19" name="Google Shape;1119;p13"/>
                <p:cNvSpPr/>
                <p:nvPr/>
              </p:nvSpPr>
              <p:spPr>
                <a:xfrm rot="10800000" flipH="1">
                  <a:off x="2184879" y="1564508"/>
                  <a:ext cx="1194966" cy="315014"/>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20" name="Google Shape;1120;p13"/>
                <p:cNvSpPr/>
                <p:nvPr/>
              </p:nvSpPr>
              <p:spPr>
                <a:xfrm>
                  <a:off x="2491185" y="1671388"/>
                  <a:ext cx="582357" cy="157507"/>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21" name="Google Shape;1121;p13"/>
                <p:cNvSpPr/>
                <p:nvPr/>
              </p:nvSpPr>
              <p:spPr>
                <a:xfrm>
                  <a:off x="2430680" y="1629198"/>
                  <a:ext cx="703366" cy="112505"/>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22" name="Google Shape;1122;p13"/>
                <p:cNvSpPr/>
                <p:nvPr/>
              </p:nvSpPr>
              <p:spPr>
                <a:xfrm>
                  <a:off x="2892028" y="1724827"/>
                  <a:ext cx="260925" cy="9562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23" name="Google Shape;1123;p13"/>
                <p:cNvSpPr/>
                <p:nvPr/>
              </p:nvSpPr>
              <p:spPr>
                <a:xfrm>
                  <a:off x="2419334" y="1727640"/>
                  <a:ext cx="253364" cy="92816"/>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24" name="Google Shape;1124;p13"/>
                <p:cNvCxnSpPr>
                  <a:endCxn id="1119" idx="2"/>
                </p:cNvCxnSpPr>
                <p:nvPr/>
              </p:nvCxnSpPr>
              <p:spPr>
                <a:xfrm rot="10800000">
                  <a:off x="2184879" y="1722015"/>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25" name="Google Shape;1125;p13"/>
                <p:cNvCxnSpPr/>
                <p:nvPr/>
              </p:nvCxnSpPr>
              <p:spPr>
                <a:xfrm rot="10800000">
                  <a:off x="3379845" y="1730452"/>
                  <a:ext cx="3783" cy="120944"/>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grpSp>
        <p:nvGrpSpPr>
          <p:cNvPr id="1126" name="Google Shape;1126;p13"/>
          <p:cNvGrpSpPr/>
          <p:nvPr/>
        </p:nvGrpSpPr>
        <p:grpSpPr>
          <a:xfrm>
            <a:off x="4130530" y="2423492"/>
            <a:ext cx="4416425" cy="2314575"/>
            <a:chOff x="2381956" y="2435173"/>
            <a:chExt cx="4415330" cy="2315048"/>
          </a:xfrm>
        </p:grpSpPr>
        <p:sp>
          <p:nvSpPr>
            <p:cNvPr id="1127" name="Google Shape;1127;p13"/>
            <p:cNvSpPr/>
            <p:nvPr/>
          </p:nvSpPr>
          <p:spPr>
            <a:xfrm>
              <a:off x="2381956" y="2439937"/>
              <a:ext cx="296789" cy="1743431"/>
            </a:xfrm>
            <a:custGeom>
              <a:avLst/>
              <a:gdLst/>
              <a:ahLst/>
              <a:cxnLst/>
              <a:rect l="l" t="t" r="r" b="b"/>
              <a:pathLst>
                <a:path w="228538" h="2022548" extrusionOk="0">
                  <a:moveTo>
                    <a:pt x="228538" y="0"/>
                  </a:moveTo>
                  <a:lnTo>
                    <a:pt x="0" y="6607"/>
                  </a:lnTo>
                  <a:lnTo>
                    <a:pt x="0" y="2022548"/>
                  </a:lnTo>
                </a:path>
              </a:pathLst>
            </a:custGeom>
            <a:noFill/>
            <a:ln w="31750" cap="flat" cmpd="sng">
              <a:solidFill>
                <a:srgbClr val="CC0000"/>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CC0000"/>
                </a:solidFill>
                <a:latin typeface="Gill Sans"/>
                <a:ea typeface="Gill Sans"/>
                <a:cs typeface="Gill Sans"/>
                <a:sym typeface="Gill Sans"/>
              </a:endParaRPr>
            </a:p>
          </p:txBody>
        </p:sp>
        <p:sp>
          <p:nvSpPr>
            <p:cNvPr id="1128" name="Google Shape;1128;p13"/>
            <p:cNvSpPr/>
            <p:nvPr/>
          </p:nvSpPr>
          <p:spPr>
            <a:xfrm flipH="1">
              <a:off x="6411620" y="2435173"/>
              <a:ext cx="385666" cy="2300758"/>
            </a:xfrm>
            <a:custGeom>
              <a:avLst/>
              <a:gdLst/>
              <a:ahLst/>
              <a:cxnLst/>
              <a:rect l="l" t="t" r="r" b="b"/>
              <a:pathLst>
                <a:path w="307275" h="2117725" extrusionOk="0">
                  <a:moveTo>
                    <a:pt x="307275" y="0"/>
                  </a:moveTo>
                  <a:lnTo>
                    <a:pt x="0" y="0"/>
                  </a:lnTo>
                  <a:lnTo>
                    <a:pt x="0" y="2117725"/>
                  </a:lnTo>
                </a:path>
              </a:pathLst>
            </a:custGeom>
            <a:noFill/>
            <a:ln w="31750" cap="flat" cmpd="sng">
              <a:solidFill>
                <a:srgbClr val="CC0000"/>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Gill Sans"/>
                <a:ea typeface="Gill Sans"/>
                <a:cs typeface="Gill Sans"/>
                <a:sym typeface="Gill Sans"/>
              </a:endParaRPr>
            </a:p>
          </p:txBody>
        </p:sp>
        <p:cxnSp>
          <p:nvCxnSpPr>
            <p:cNvPr id="1129" name="Google Shape;1129;p13"/>
            <p:cNvCxnSpPr/>
            <p:nvPr/>
          </p:nvCxnSpPr>
          <p:spPr>
            <a:xfrm rot="10800000" flipH="1">
              <a:off x="5791061" y="2687638"/>
              <a:ext cx="7936" cy="2062583"/>
            </a:xfrm>
            <a:prstGeom prst="straightConnector1">
              <a:avLst/>
            </a:prstGeom>
            <a:noFill/>
            <a:ln w="31750" cap="flat" cmpd="sng">
              <a:solidFill>
                <a:srgbClr val="CC0000"/>
              </a:solidFill>
              <a:prstDash val="solid"/>
              <a:round/>
              <a:headEnd type="triangle" w="med" len="med"/>
              <a:tailEnd type="triangle" w="med" len="med"/>
            </a:ln>
          </p:spPr>
        </p:cxnSp>
        <p:cxnSp>
          <p:nvCxnSpPr>
            <p:cNvPr id="1130" name="Google Shape;1130;p13"/>
            <p:cNvCxnSpPr/>
            <p:nvPr/>
          </p:nvCxnSpPr>
          <p:spPr>
            <a:xfrm rot="10800000" flipH="1">
              <a:off x="4599144" y="2708279"/>
              <a:ext cx="17458" cy="2037179"/>
            </a:xfrm>
            <a:prstGeom prst="straightConnector1">
              <a:avLst/>
            </a:prstGeom>
            <a:noFill/>
            <a:ln w="31750" cap="flat" cmpd="sng">
              <a:solidFill>
                <a:srgbClr val="CC0000"/>
              </a:solidFill>
              <a:prstDash val="solid"/>
              <a:round/>
              <a:headEnd type="triangle" w="med" len="med"/>
              <a:tailEnd type="triangle" w="med" len="med"/>
            </a:ln>
          </p:spPr>
        </p:cxnSp>
        <p:cxnSp>
          <p:nvCxnSpPr>
            <p:cNvPr id="1131" name="Google Shape;1131;p13"/>
            <p:cNvCxnSpPr/>
            <p:nvPr/>
          </p:nvCxnSpPr>
          <p:spPr>
            <a:xfrm rot="10800000">
              <a:off x="3807178" y="2762265"/>
              <a:ext cx="9523" cy="1983193"/>
            </a:xfrm>
            <a:prstGeom prst="straightConnector1">
              <a:avLst/>
            </a:prstGeom>
            <a:noFill/>
            <a:ln w="31750" cap="flat" cmpd="sng">
              <a:solidFill>
                <a:srgbClr val="CC0000"/>
              </a:solidFill>
              <a:prstDash val="solid"/>
              <a:round/>
              <a:headEnd type="triangle" w="med" len="med"/>
              <a:tailEnd type="triangle" w="med" len="med"/>
            </a:ln>
          </p:spPr>
        </p:cxnSp>
      </p:grpSp>
      <p:grpSp>
        <p:nvGrpSpPr>
          <p:cNvPr id="1132" name="Google Shape;1132;p13"/>
          <p:cNvGrpSpPr/>
          <p:nvPr/>
        </p:nvGrpSpPr>
        <p:grpSpPr>
          <a:xfrm>
            <a:off x="3806679" y="4636468"/>
            <a:ext cx="4956176" cy="692149"/>
            <a:chOff x="2056656" y="4691836"/>
            <a:chExt cx="4955291" cy="692750"/>
          </a:xfrm>
        </p:grpSpPr>
        <p:grpSp>
          <p:nvGrpSpPr>
            <p:cNvPr id="1133" name="Google Shape;1133;p13"/>
            <p:cNvGrpSpPr/>
            <p:nvPr/>
          </p:nvGrpSpPr>
          <p:grpSpPr>
            <a:xfrm>
              <a:off x="3605780" y="5055689"/>
              <a:ext cx="430136" cy="328897"/>
              <a:chOff x="2932124" y="3912858"/>
              <a:chExt cx="430455" cy="329059"/>
            </a:xfrm>
          </p:grpSpPr>
          <p:sp>
            <p:nvSpPr>
              <p:cNvPr id="1134" name="Google Shape;1134;p13"/>
              <p:cNvSpPr/>
              <p:nvPr/>
            </p:nvSpPr>
            <p:spPr>
              <a:xfrm>
                <a:off x="2936890" y="3912858"/>
                <a:ext cx="425689" cy="32905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35" name="Google Shape;1135;p13"/>
              <p:cNvCxnSpPr/>
              <p:nvPr/>
            </p:nvCxnSpPr>
            <p:spPr>
              <a:xfrm>
                <a:off x="2932124" y="4005058"/>
                <a:ext cx="425689" cy="0"/>
              </a:xfrm>
              <a:prstGeom prst="straightConnector1">
                <a:avLst/>
              </a:prstGeom>
              <a:noFill/>
              <a:ln w="9525" cap="flat" cmpd="sng">
                <a:solidFill>
                  <a:srgbClr val="CC0000"/>
                </a:solidFill>
                <a:prstDash val="solid"/>
                <a:round/>
                <a:headEnd type="none" w="sm" len="sm"/>
                <a:tailEnd type="none" w="sm" len="sm"/>
              </a:ln>
            </p:spPr>
          </p:cxnSp>
          <p:cxnSp>
            <p:nvCxnSpPr>
              <p:cNvPr id="1136" name="Google Shape;1136;p13"/>
              <p:cNvCxnSpPr/>
              <p:nvPr/>
            </p:nvCxnSpPr>
            <p:spPr>
              <a:xfrm>
                <a:off x="2932124" y="4068645"/>
                <a:ext cx="425689" cy="0"/>
              </a:xfrm>
              <a:prstGeom prst="straightConnector1">
                <a:avLst/>
              </a:prstGeom>
              <a:noFill/>
              <a:ln w="9525" cap="flat" cmpd="sng">
                <a:solidFill>
                  <a:srgbClr val="CC0000"/>
                </a:solidFill>
                <a:prstDash val="solid"/>
                <a:round/>
                <a:headEnd type="none" w="sm" len="sm"/>
                <a:tailEnd type="none" w="sm" len="sm"/>
              </a:ln>
            </p:spPr>
          </p:cxnSp>
          <p:cxnSp>
            <p:nvCxnSpPr>
              <p:cNvPr id="1137" name="Google Shape;1137;p13"/>
              <p:cNvCxnSpPr>
                <a:stCxn id="1134" idx="2"/>
              </p:cNvCxnSpPr>
              <p:nvPr/>
            </p:nvCxnSpPr>
            <p:spPr>
              <a:xfrm rot="10800000">
                <a:off x="3148235" y="4004917"/>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1138" name="Google Shape;1138;p13"/>
            <p:cNvGrpSpPr/>
            <p:nvPr/>
          </p:nvGrpSpPr>
          <p:grpSpPr>
            <a:xfrm>
              <a:off x="4388278" y="5055689"/>
              <a:ext cx="430135" cy="328897"/>
              <a:chOff x="2931985" y="3912924"/>
              <a:chExt cx="430454" cy="329059"/>
            </a:xfrm>
          </p:grpSpPr>
          <p:sp>
            <p:nvSpPr>
              <p:cNvPr id="1139" name="Google Shape;1139;p13"/>
              <p:cNvSpPr/>
              <p:nvPr/>
            </p:nvSpPr>
            <p:spPr>
              <a:xfrm>
                <a:off x="2936750" y="3912924"/>
                <a:ext cx="425689" cy="32905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40" name="Google Shape;1140;p13"/>
              <p:cNvCxnSpPr/>
              <p:nvPr/>
            </p:nvCxnSpPr>
            <p:spPr>
              <a:xfrm>
                <a:off x="2931985" y="4005125"/>
                <a:ext cx="425689" cy="0"/>
              </a:xfrm>
              <a:prstGeom prst="straightConnector1">
                <a:avLst/>
              </a:prstGeom>
              <a:noFill/>
              <a:ln w="9525" cap="flat" cmpd="sng">
                <a:solidFill>
                  <a:srgbClr val="CC0000"/>
                </a:solidFill>
                <a:prstDash val="solid"/>
                <a:round/>
                <a:headEnd type="none" w="sm" len="sm"/>
                <a:tailEnd type="none" w="sm" len="sm"/>
              </a:ln>
            </p:spPr>
          </p:cxnSp>
          <p:cxnSp>
            <p:nvCxnSpPr>
              <p:cNvPr id="1141" name="Google Shape;1141;p13"/>
              <p:cNvCxnSpPr/>
              <p:nvPr/>
            </p:nvCxnSpPr>
            <p:spPr>
              <a:xfrm>
                <a:off x="2931985" y="4068711"/>
                <a:ext cx="425689" cy="0"/>
              </a:xfrm>
              <a:prstGeom prst="straightConnector1">
                <a:avLst/>
              </a:prstGeom>
              <a:noFill/>
              <a:ln w="9525" cap="flat" cmpd="sng">
                <a:solidFill>
                  <a:srgbClr val="CC0000"/>
                </a:solidFill>
                <a:prstDash val="solid"/>
                <a:round/>
                <a:headEnd type="none" w="sm" len="sm"/>
                <a:tailEnd type="none" w="sm" len="sm"/>
              </a:ln>
            </p:spPr>
          </p:cxnSp>
          <p:cxnSp>
            <p:nvCxnSpPr>
              <p:cNvPr id="1142" name="Google Shape;1142;p13"/>
              <p:cNvCxnSpPr>
                <a:stCxn id="1139" idx="2"/>
              </p:cNvCxnSpPr>
              <p:nvPr/>
            </p:nvCxnSpPr>
            <p:spPr>
              <a:xfrm rot="10800000">
                <a:off x="3148095" y="4004983"/>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1143" name="Google Shape;1143;p13"/>
            <p:cNvGrpSpPr/>
            <p:nvPr/>
          </p:nvGrpSpPr>
          <p:grpSpPr>
            <a:xfrm>
              <a:off x="5591389" y="5052511"/>
              <a:ext cx="430134" cy="328897"/>
              <a:chOff x="2931771" y="3912722"/>
              <a:chExt cx="430453" cy="329058"/>
            </a:xfrm>
          </p:grpSpPr>
          <p:sp>
            <p:nvSpPr>
              <p:cNvPr id="1144" name="Google Shape;1144;p13"/>
              <p:cNvSpPr/>
              <p:nvPr/>
            </p:nvSpPr>
            <p:spPr>
              <a:xfrm>
                <a:off x="2936535" y="3912722"/>
                <a:ext cx="425689" cy="329058"/>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45" name="Google Shape;1145;p13"/>
              <p:cNvCxnSpPr/>
              <p:nvPr/>
            </p:nvCxnSpPr>
            <p:spPr>
              <a:xfrm>
                <a:off x="2931771" y="4004922"/>
                <a:ext cx="425689" cy="0"/>
              </a:xfrm>
              <a:prstGeom prst="straightConnector1">
                <a:avLst/>
              </a:prstGeom>
              <a:noFill/>
              <a:ln w="9525" cap="flat" cmpd="sng">
                <a:solidFill>
                  <a:srgbClr val="CC0000"/>
                </a:solidFill>
                <a:prstDash val="solid"/>
                <a:round/>
                <a:headEnd type="none" w="sm" len="sm"/>
                <a:tailEnd type="none" w="sm" len="sm"/>
              </a:ln>
            </p:spPr>
          </p:cxnSp>
          <p:cxnSp>
            <p:nvCxnSpPr>
              <p:cNvPr id="1146" name="Google Shape;1146;p13"/>
              <p:cNvCxnSpPr/>
              <p:nvPr/>
            </p:nvCxnSpPr>
            <p:spPr>
              <a:xfrm>
                <a:off x="2931771" y="4068509"/>
                <a:ext cx="425689" cy="0"/>
              </a:xfrm>
              <a:prstGeom prst="straightConnector1">
                <a:avLst/>
              </a:prstGeom>
              <a:noFill/>
              <a:ln w="9525" cap="flat" cmpd="sng">
                <a:solidFill>
                  <a:srgbClr val="CC0000"/>
                </a:solidFill>
                <a:prstDash val="solid"/>
                <a:round/>
                <a:headEnd type="none" w="sm" len="sm"/>
                <a:tailEnd type="none" w="sm" len="sm"/>
              </a:ln>
            </p:spPr>
          </p:cxnSp>
          <p:cxnSp>
            <p:nvCxnSpPr>
              <p:cNvPr id="1147" name="Google Shape;1147;p13"/>
              <p:cNvCxnSpPr>
                <a:stCxn id="1144" idx="2"/>
              </p:cNvCxnSpPr>
              <p:nvPr/>
            </p:nvCxnSpPr>
            <p:spPr>
              <a:xfrm rot="10800000">
                <a:off x="3147880" y="4004780"/>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1148" name="Google Shape;1148;p13"/>
            <p:cNvGrpSpPr/>
            <p:nvPr/>
          </p:nvGrpSpPr>
          <p:grpSpPr>
            <a:xfrm>
              <a:off x="6581812" y="5046155"/>
              <a:ext cx="430135" cy="328898"/>
              <a:chOff x="2931660" y="3913102"/>
              <a:chExt cx="430454" cy="328747"/>
            </a:xfrm>
          </p:grpSpPr>
          <p:sp>
            <p:nvSpPr>
              <p:cNvPr id="1149" name="Google Shape;1149;p13"/>
              <p:cNvSpPr/>
              <p:nvPr/>
            </p:nvSpPr>
            <p:spPr>
              <a:xfrm>
                <a:off x="2936425" y="3913102"/>
                <a:ext cx="425689" cy="328747"/>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50" name="Google Shape;1150;p13"/>
              <p:cNvCxnSpPr/>
              <p:nvPr/>
            </p:nvCxnSpPr>
            <p:spPr>
              <a:xfrm>
                <a:off x="2931660" y="4005215"/>
                <a:ext cx="425689" cy="0"/>
              </a:xfrm>
              <a:prstGeom prst="straightConnector1">
                <a:avLst/>
              </a:prstGeom>
              <a:noFill/>
              <a:ln w="9525" cap="flat" cmpd="sng">
                <a:solidFill>
                  <a:srgbClr val="CC0000"/>
                </a:solidFill>
                <a:prstDash val="solid"/>
                <a:round/>
                <a:headEnd type="none" w="sm" len="sm"/>
                <a:tailEnd type="none" w="sm" len="sm"/>
              </a:ln>
            </p:spPr>
          </p:cxnSp>
          <p:cxnSp>
            <p:nvCxnSpPr>
              <p:cNvPr id="1151" name="Google Shape;1151;p13"/>
              <p:cNvCxnSpPr/>
              <p:nvPr/>
            </p:nvCxnSpPr>
            <p:spPr>
              <a:xfrm>
                <a:off x="2931660" y="4067152"/>
                <a:ext cx="425689" cy="0"/>
              </a:xfrm>
              <a:prstGeom prst="straightConnector1">
                <a:avLst/>
              </a:prstGeom>
              <a:noFill/>
              <a:ln w="9525" cap="flat" cmpd="sng">
                <a:solidFill>
                  <a:srgbClr val="CC0000"/>
                </a:solidFill>
                <a:prstDash val="solid"/>
                <a:round/>
                <a:headEnd type="none" w="sm" len="sm"/>
                <a:tailEnd type="none" w="sm" len="sm"/>
              </a:ln>
            </p:spPr>
          </p:cxnSp>
          <p:cxnSp>
            <p:nvCxnSpPr>
              <p:cNvPr id="1152" name="Google Shape;1152;p13"/>
              <p:cNvCxnSpPr>
                <a:stCxn id="1149" idx="2"/>
              </p:cNvCxnSpPr>
              <p:nvPr/>
            </p:nvCxnSpPr>
            <p:spPr>
              <a:xfrm rot="10800000">
                <a:off x="3147770" y="4005149"/>
                <a:ext cx="1500" cy="236700"/>
              </a:xfrm>
              <a:prstGeom prst="straightConnector1">
                <a:avLst/>
              </a:prstGeom>
              <a:noFill/>
              <a:ln w="9525" cap="flat" cmpd="sng">
                <a:solidFill>
                  <a:srgbClr val="CC0000"/>
                </a:solidFill>
                <a:prstDash val="solid"/>
                <a:round/>
                <a:headEnd type="none" w="sm" len="sm"/>
                <a:tailEnd type="none" w="sm" len="sm"/>
              </a:ln>
            </p:spPr>
          </p:cxnSp>
        </p:grpSp>
        <p:grpSp>
          <p:nvGrpSpPr>
            <p:cNvPr id="1153" name="Google Shape;1153;p13"/>
            <p:cNvGrpSpPr/>
            <p:nvPr/>
          </p:nvGrpSpPr>
          <p:grpSpPr>
            <a:xfrm>
              <a:off x="2056656" y="4691836"/>
              <a:ext cx="674567" cy="519563"/>
              <a:chOff x="2932675" y="3913607"/>
              <a:chExt cx="429970" cy="328266"/>
            </a:xfrm>
          </p:grpSpPr>
          <p:sp>
            <p:nvSpPr>
              <p:cNvPr id="1154" name="Google Shape;1154;p13"/>
              <p:cNvSpPr/>
              <p:nvPr/>
            </p:nvSpPr>
            <p:spPr>
              <a:xfrm>
                <a:off x="2936722" y="3913607"/>
                <a:ext cx="425923" cy="328266"/>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55" name="Google Shape;1155;p13"/>
              <p:cNvCxnSpPr/>
              <p:nvPr/>
            </p:nvCxnSpPr>
            <p:spPr>
              <a:xfrm>
                <a:off x="2932675" y="4004959"/>
                <a:ext cx="424911" cy="0"/>
              </a:xfrm>
              <a:prstGeom prst="straightConnector1">
                <a:avLst/>
              </a:prstGeom>
              <a:noFill/>
              <a:ln w="9525" cap="flat" cmpd="sng">
                <a:solidFill>
                  <a:srgbClr val="CC0000"/>
                </a:solidFill>
                <a:prstDash val="solid"/>
                <a:round/>
                <a:headEnd type="none" w="sm" len="sm"/>
                <a:tailEnd type="none" w="sm" len="sm"/>
              </a:ln>
            </p:spPr>
          </p:cxnSp>
          <p:cxnSp>
            <p:nvCxnSpPr>
              <p:cNvPr id="1156" name="Google Shape;1156;p13"/>
              <p:cNvCxnSpPr/>
              <p:nvPr/>
            </p:nvCxnSpPr>
            <p:spPr>
              <a:xfrm>
                <a:off x="2932675" y="4069207"/>
                <a:ext cx="424911" cy="0"/>
              </a:xfrm>
              <a:prstGeom prst="straightConnector1">
                <a:avLst/>
              </a:prstGeom>
              <a:noFill/>
              <a:ln w="9525" cap="flat" cmpd="sng">
                <a:solidFill>
                  <a:srgbClr val="CC0000"/>
                </a:solidFill>
                <a:prstDash val="solid"/>
                <a:round/>
                <a:headEnd type="none" w="sm" len="sm"/>
                <a:tailEnd type="none" w="sm" len="sm"/>
              </a:ln>
            </p:spPr>
          </p:cxnSp>
          <p:cxnSp>
            <p:nvCxnSpPr>
              <p:cNvPr id="1157" name="Google Shape;1157;p13"/>
              <p:cNvCxnSpPr>
                <a:stCxn id="1154" idx="2"/>
              </p:cNvCxnSpPr>
              <p:nvPr/>
            </p:nvCxnSpPr>
            <p:spPr>
              <a:xfrm rot="10800000">
                <a:off x="3148784" y="4004873"/>
                <a:ext cx="900" cy="237000"/>
              </a:xfrm>
              <a:prstGeom prst="straightConnector1">
                <a:avLst/>
              </a:prstGeom>
              <a:noFill/>
              <a:ln w="9525" cap="flat" cmpd="sng">
                <a:solidFill>
                  <a:srgbClr val="CC0000"/>
                </a:solidFill>
                <a:prstDash val="solid"/>
                <a:round/>
                <a:headEnd type="none" w="sm" len="sm"/>
                <a:tailEnd type="none" w="sm" len="sm"/>
              </a:ln>
            </p:spPr>
          </p:cxnSp>
        </p:grpSp>
      </p:grpSp>
      <p:grpSp>
        <p:nvGrpSpPr>
          <p:cNvPr id="1158" name="Google Shape;1158;p13"/>
          <p:cNvGrpSpPr/>
          <p:nvPr/>
        </p:nvGrpSpPr>
        <p:grpSpPr>
          <a:xfrm>
            <a:off x="7605568" y="5890592"/>
            <a:ext cx="588962" cy="242888"/>
            <a:chOff x="1871277" y="1576300"/>
            <a:chExt cx="1128371" cy="437861"/>
          </a:xfrm>
        </p:grpSpPr>
        <p:sp>
          <p:nvSpPr>
            <p:cNvPr id="1159" name="Google Shape;1159;p13"/>
            <p:cNvSpPr/>
            <p:nvPr/>
          </p:nvSpPr>
          <p:spPr>
            <a:xfrm rot="10800000" flipH="1">
              <a:off x="1874317" y="1693636"/>
              <a:ext cx="1125331" cy="320525"/>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60" name="Google Shape;1160;p13"/>
            <p:cNvSpPr/>
            <p:nvPr/>
          </p:nvSpPr>
          <p:spPr>
            <a:xfrm>
              <a:off x="1871277" y="1739425"/>
              <a:ext cx="1128371" cy="117334"/>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61" name="Google Shape;1161;p13"/>
            <p:cNvSpPr/>
            <p:nvPr/>
          </p:nvSpPr>
          <p:spPr>
            <a:xfrm rot="10800000" flipH="1">
              <a:off x="1871277" y="1576300"/>
              <a:ext cx="1125331" cy="320525"/>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62" name="Google Shape;1162;p13"/>
            <p:cNvSpPr/>
            <p:nvPr/>
          </p:nvSpPr>
          <p:spPr>
            <a:xfrm>
              <a:off x="2160212" y="1673602"/>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63" name="Google Shape;1163;p13"/>
            <p:cNvSpPr/>
            <p:nvPr/>
          </p:nvSpPr>
          <p:spPr>
            <a:xfrm>
              <a:off x="2102426" y="1633537"/>
              <a:ext cx="663033" cy="111612"/>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64" name="Google Shape;1164;p13"/>
            <p:cNvSpPr/>
            <p:nvPr/>
          </p:nvSpPr>
          <p:spPr>
            <a:xfrm>
              <a:off x="2537350" y="1727978"/>
              <a:ext cx="243315" cy="97302"/>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65" name="Google Shape;1165;p13"/>
            <p:cNvSpPr/>
            <p:nvPr/>
          </p:nvSpPr>
          <p:spPr>
            <a:xfrm>
              <a:off x="2090260" y="1730839"/>
              <a:ext cx="240272" cy="97302"/>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66" name="Google Shape;1166;p13"/>
            <p:cNvCxnSpPr>
              <a:endCxn id="1161"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67" name="Google Shape;1167;p13"/>
            <p:cNvCxnSpPr/>
            <p:nvPr/>
          </p:nvCxnSpPr>
          <p:spPr>
            <a:xfrm rot="10800000">
              <a:off x="2996608" y="1733702"/>
              <a:ext cx="3040" cy="123058"/>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1168" name="Google Shape;1168;p13"/>
          <p:cNvGrpSpPr/>
          <p:nvPr/>
        </p:nvGrpSpPr>
        <p:grpSpPr>
          <a:xfrm>
            <a:off x="6124430" y="5749305"/>
            <a:ext cx="588963" cy="242887"/>
            <a:chOff x="1871277" y="1576300"/>
            <a:chExt cx="1128371" cy="437861"/>
          </a:xfrm>
        </p:grpSpPr>
        <p:sp>
          <p:nvSpPr>
            <p:cNvPr id="1169" name="Google Shape;1169;p13"/>
            <p:cNvSpPr/>
            <p:nvPr/>
          </p:nvSpPr>
          <p:spPr>
            <a:xfrm rot="10800000" flipH="1">
              <a:off x="1874319" y="1693635"/>
              <a:ext cx="1125329"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70" name="Google Shape;1170;p1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71" name="Google Shape;1171;p13"/>
            <p:cNvSpPr/>
            <p:nvPr/>
          </p:nvSpPr>
          <p:spPr>
            <a:xfrm rot="10800000" flipH="1">
              <a:off x="1871277" y="1576300"/>
              <a:ext cx="1125329"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72" name="Google Shape;1172;p13"/>
            <p:cNvSpPr/>
            <p:nvPr/>
          </p:nvSpPr>
          <p:spPr>
            <a:xfrm>
              <a:off x="2160214" y="1673603"/>
              <a:ext cx="547457"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73" name="Google Shape;1173;p13"/>
            <p:cNvSpPr/>
            <p:nvPr/>
          </p:nvSpPr>
          <p:spPr>
            <a:xfrm>
              <a:off x="2102426" y="1633537"/>
              <a:ext cx="663031"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74" name="Google Shape;1174;p13"/>
            <p:cNvSpPr/>
            <p:nvPr/>
          </p:nvSpPr>
          <p:spPr>
            <a:xfrm>
              <a:off x="2537351" y="1727977"/>
              <a:ext cx="243314"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75" name="Google Shape;1175;p13"/>
            <p:cNvSpPr/>
            <p:nvPr/>
          </p:nvSpPr>
          <p:spPr>
            <a:xfrm>
              <a:off x="2090260" y="1730839"/>
              <a:ext cx="240274"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76" name="Google Shape;1176;p13"/>
            <p:cNvCxnSpPr>
              <a:endCxn id="1171"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77" name="Google Shape;1177;p13"/>
            <p:cNvCxnSpPr/>
            <p:nvPr/>
          </p:nvCxnSpPr>
          <p:spPr>
            <a:xfrm rot="10800000">
              <a:off x="2996606" y="1733700"/>
              <a:ext cx="3042"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1178" name="Google Shape;1178;p13"/>
          <p:cNvGrpSpPr/>
          <p:nvPr/>
        </p:nvGrpSpPr>
        <p:grpSpPr>
          <a:xfrm>
            <a:off x="6916593" y="6209680"/>
            <a:ext cx="588962" cy="242887"/>
            <a:chOff x="1871277" y="1576300"/>
            <a:chExt cx="1128371" cy="437861"/>
          </a:xfrm>
        </p:grpSpPr>
        <p:sp>
          <p:nvSpPr>
            <p:cNvPr id="1179" name="Google Shape;1179;p13"/>
            <p:cNvSpPr/>
            <p:nvPr/>
          </p:nvSpPr>
          <p:spPr>
            <a:xfrm rot="10800000" flipH="1">
              <a:off x="1874317" y="1693635"/>
              <a:ext cx="1125331"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80" name="Google Shape;1180;p1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81" name="Google Shape;1181;p13"/>
            <p:cNvSpPr/>
            <p:nvPr/>
          </p:nvSpPr>
          <p:spPr>
            <a:xfrm rot="10800000" flipH="1">
              <a:off x="1871277" y="1576300"/>
              <a:ext cx="1125331"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82" name="Google Shape;1182;p13"/>
            <p:cNvSpPr/>
            <p:nvPr/>
          </p:nvSpPr>
          <p:spPr>
            <a:xfrm>
              <a:off x="2160212" y="1673603"/>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83" name="Google Shape;1183;p13"/>
            <p:cNvSpPr/>
            <p:nvPr/>
          </p:nvSpPr>
          <p:spPr>
            <a:xfrm>
              <a:off x="2102426" y="1633537"/>
              <a:ext cx="663033"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84" name="Google Shape;1184;p13"/>
            <p:cNvSpPr/>
            <p:nvPr/>
          </p:nvSpPr>
          <p:spPr>
            <a:xfrm>
              <a:off x="2537350" y="1727977"/>
              <a:ext cx="243315"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85" name="Google Shape;1185;p13"/>
            <p:cNvSpPr/>
            <p:nvPr/>
          </p:nvSpPr>
          <p:spPr>
            <a:xfrm>
              <a:off x="2090260" y="1730839"/>
              <a:ext cx="240272"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86" name="Google Shape;1186;p13"/>
            <p:cNvCxnSpPr>
              <a:endCxn id="1181"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87" name="Google Shape;1187;p13"/>
            <p:cNvCxnSpPr/>
            <p:nvPr/>
          </p:nvCxnSpPr>
          <p:spPr>
            <a:xfrm rot="10800000">
              <a:off x="2996608" y="1733700"/>
              <a:ext cx="3040"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1188" name="Google Shape;1188;p13"/>
          <p:cNvGrpSpPr/>
          <p:nvPr/>
        </p:nvGrpSpPr>
        <p:grpSpPr>
          <a:xfrm>
            <a:off x="5452918" y="6301755"/>
            <a:ext cx="588962" cy="242887"/>
            <a:chOff x="1871277" y="1576300"/>
            <a:chExt cx="1128371" cy="437861"/>
          </a:xfrm>
        </p:grpSpPr>
        <p:sp>
          <p:nvSpPr>
            <p:cNvPr id="1189" name="Google Shape;1189;p13"/>
            <p:cNvSpPr/>
            <p:nvPr/>
          </p:nvSpPr>
          <p:spPr>
            <a:xfrm rot="10800000" flipH="1">
              <a:off x="1874317" y="1693635"/>
              <a:ext cx="1125331"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90" name="Google Shape;1190;p1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91" name="Google Shape;1191;p13"/>
            <p:cNvSpPr/>
            <p:nvPr/>
          </p:nvSpPr>
          <p:spPr>
            <a:xfrm rot="10800000" flipH="1">
              <a:off x="1871277" y="1576300"/>
              <a:ext cx="1125331"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92" name="Google Shape;1192;p13"/>
            <p:cNvSpPr/>
            <p:nvPr/>
          </p:nvSpPr>
          <p:spPr>
            <a:xfrm>
              <a:off x="2160212" y="1673603"/>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93" name="Google Shape;1193;p13"/>
            <p:cNvSpPr/>
            <p:nvPr/>
          </p:nvSpPr>
          <p:spPr>
            <a:xfrm>
              <a:off x="2102426" y="1633537"/>
              <a:ext cx="663033"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94" name="Google Shape;1194;p13"/>
            <p:cNvSpPr/>
            <p:nvPr/>
          </p:nvSpPr>
          <p:spPr>
            <a:xfrm>
              <a:off x="2537350" y="1727977"/>
              <a:ext cx="243315"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95" name="Google Shape;1195;p13"/>
            <p:cNvSpPr/>
            <p:nvPr/>
          </p:nvSpPr>
          <p:spPr>
            <a:xfrm>
              <a:off x="2090260" y="1730839"/>
              <a:ext cx="240272"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96" name="Google Shape;1196;p13"/>
            <p:cNvCxnSpPr>
              <a:endCxn id="1191"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97" name="Google Shape;1197;p13"/>
            <p:cNvCxnSpPr/>
            <p:nvPr/>
          </p:nvCxnSpPr>
          <p:spPr>
            <a:xfrm rot="10800000">
              <a:off x="2996608" y="1733700"/>
              <a:ext cx="3040"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1198" name="Google Shape;1198;p13"/>
          <p:cNvGrpSpPr/>
          <p:nvPr/>
        </p:nvGrpSpPr>
        <p:grpSpPr>
          <a:xfrm>
            <a:off x="4494068" y="2167905"/>
            <a:ext cx="3598862" cy="493712"/>
            <a:chOff x="2704632" y="2011398"/>
            <a:chExt cx="3598520" cy="493919"/>
          </a:xfrm>
        </p:grpSpPr>
        <p:sp>
          <p:nvSpPr>
            <p:cNvPr id="1199" name="Google Shape;1199;p13"/>
            <p:cNvSpPr/>
            <p:nvPr/>
          </p:nvSpPr>
          <p:spPr>
            <a:xfrm>
              <a:off x="2722092" y="2011398"/>
              <a:ext cx="3581060" cy="492331"/>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00" name="Google Shape;1200;p13"/>
            <p:cNvSpPr/>
            <p:nvPr/>
          </p:nvSpPr>
          <p:spPr>
            <a:xfrm>
              <a:off x="2704632" y="2012986"/>
              <a:ext cx="3581060" cy="492331"/>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01" name="Google Shape;1201;p13"/>
            <p:cNvSpPr txBox="1"/>
            <p:nvPr/>
          </p:nvSpPr>
          <p:spPr>
            <a:xfrm>
              <a:off x="3452664" y="2127167"/>
              <a:ext cx="2057700" cy="296128"/>
            </a:xfrm>
            <a:prstGeom prst="rect">
              <a:avLst/>
            </a:prstGeom>
            <a:noFill/>
            <a:ln>
              <a:noFill/>
            </a:ln>
          </p:spPr>
          <p:txBody>
            <a:bodyPr spcFirstLastPara="1" wrap="square" lIns="91425" tIns="45700" rIns="91425" bIns="45700" anchor="t" anchorCtr="0">
              <a:spAutoFit/>
            </a:bodyPr>
            <a:lstStyle/>
            <a:p>
              <a:pPr marL="0" marR="0" lvl="0" indent="0" algn="ctr" rtl="0">
                <a:lnSpc>
                  <a:spcPct val="81944"/>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Remote Controller</a:t>
              </a:r>
              <a:endParaRPr/>
            </a:p>
          </p:txBody>
        </p:sp>
      </p:grpSp>
      <p:grpSp>
        <p:nvGrpSpPr>
          <p:cNvPr id="1202" name="Google Shape;1202;p13"/>
          <p:cNvGrpSpPr/>
          <p:nvPr/>
        </p:nvGrpSpPr>
        <p:grpSpPr>
          <a:xfrm>
            <a:off x="3674918" y="4177680"/>
            <a:ext cx="5095875" cy="822325"/>
            <a:chOff x="3674918" y="4177680"/>
            <a:chExt cx="5095875" cy="822325"/>
          </a:xfrm>
        </p:grpSpPr>
        <p:grpSp>
          <p:nvGrpSpPr>
            <p:cNvPr id="1203" name="Google Shape;1203;p13"/>
            <p:cNvGrpSpPr/>
            <p:nvPr/>
          </p:nvGrpSpPr>
          <p:grpSpPr>
            <a:xfrm>
              <a:off x="3674918" y="4177680"/>
              <a:ext cx="923925" cy="406399"/>
              <a:chOff x="2705100" y="2011480"/>
              <a:chExt cx="3598690" cy="494427"/>
            </a:xfrm>
          </p:grpSpPr>
          <p:sp>
            <p:nvSpPr>
              <p:cNvPr id="1204" name="Google Shape;1204;p13"/>
              <p:cNvSpPr/>
              <p:nvPr/>
            </p:nvSpPr>
            <p:spPr>
              <a:xfrm>
                <a:off x="2723648" y="2011480"/>
                <a:ext cx="3580142" cy="492496"/>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05" name="Google Shape;1205;p13"/>
              <p:cNvSpPr/>
              <p:nvPr/>
            </p:nvSpPr>
            <p:spPr>
              <a:xfrm>
                <a:off x="2705100" y="2013410"/>
                <a:ext cx="3580138" cy="492497"/>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06" name="Google Shape;1206;p13"/>
              <p:cNvSpPr txBox="1"/>
              <p:nvPr/>
            </p:nvSpPr>
            <p:spPr>
              <a:xfrm>
                <a:off x="3901810" y="2127167"/>
                <a:ext cx="1159411" cy="296128"/>
              </a:xfrm>
              <a:prstGeom prst="rect">
                <a:avLst/>
              </a:prstGeom>
              <a:noFill/>
              <a:ln>
                <a:noFill/>
              </a:ln>
            </p:spPr>
            <p:txBody>
              <a:bodyPr spcFirstLastPara="1" wrap="square" lIns="91425" tIns="45700" rIns="91425" bIns="45700" anchor="t" anchorCtr="0">
                <a:spAutoFit/>
              </a:bodyPr>
              <a:lstStyle/>
              <a:p>
                <a:pPr marL="0" marR="0" lvl="0" indent="0" algn="ctr" rtl="0">
                  <a:lnSpc>
                    <a:spcPct val="81944"/>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CA</a:t>
                </a:r>
                <a:endParaRPr/>
              </a:p>
            </p:txBody>
          </p:sp>
        </p:grpSp>
        <p:grpSp>
          <p:nvGrpSpPr>
            <p:cNvPr id="1207" name="Google Shape;1207;p13"/>
            <p:cNvGrpSpPr/>
            <p:nvPr/>
          </p:nvGrpSpPr>
          <p:grpSpPr>
            <a:xfrm>
              <a:off x="5338618" y="4714256"/>
              <a:ext cx="463550" cy="285749"/>
              <a:chOff x="3558760" y="4573304"/>
              <a:chExt cx="463506" cy="285869"/>
            </a:xfrm>
          </p:grpSpPr>
          <p:grpSp>
            <p:nvGrpSpPr>
              <p:cNvPr id="1208" name="Google Shape;1208;p13"/>
              <p:cNvGrpSpPr/>
              <p:nvPr/>
            </p:nvGrpSpPr>
            <p:grpSpPr>
              <a:xfrm>
                <a:off x="3558760" y="4578067"/>
                <a:ext cx="463506" cy="262048"/>
                <a:chOff x="3558760" y="4578067"/>
                <a:chExt cx="463506" cy="262048"/>
              </a:xfrm>
            </p:grpSpPr>
            <p:sp>
              <p:nvSpPr>
                <p:cNvPr id="1209" name="Google Shape;1209;p13"/>
                <p:cNvSpPr/>
                <p:nvPr/>
              </p:nvSpPr>
              <p:spPr>
                <a:xfrm>
                  <a:off x="3573046" y="4578067"/>
                  <a:ext cx="439696" cy="260459"/>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10" name="Google Shape;1210;p13"/>
                <p:cNvSpPr/>
                <p:nvPr/>
              </p:nvSpPr>
              <p:spPr>
                <a:xfrm>
                  <a:off x="3558760" y="4587596"/>
                  <a:ext cx="463506" cy="252519"/>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sp>
            <p:nvSpPr>
              <p:cNvPr id="1211" name="Google Shape;1211;p13"/>
              <p:cNvSpPr txBox="1"/>
              <p:nvPr/>
            </p:nvSpPr>
            <p:spPr>
              <a:xfrm>
                <a:off x="3565935" y="4573304"/>
                <a:ext cx="434071" cy="28586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CA</a:t>
                </a:r>
                <a:endParaRPr sz="1800" b="0" i="0" u="none" strike="noStrike" cap="none">
                  <a:solidFill>
                    <a:srgbClr val="FFFFFF"/>
                  </a:solidFill>
                  <a:latin typeface="Arial"/>
                  <a:ea typeface="Arial"/>
                  <a:cs typeface="Arial"/>
                  <a:sym typeface="Arial"/>
                </a:endParaRPr>
              </a:p>
            </p:txBody>
          </p:sp>
        </p:grpSp>
        <p:grpSp>
          <p:nvGrpSpPr>
            <p:cNvPr id="1212" name="Google Shape;1212;p13"/>
            <p:cNvGrpSpPr/>
            <p:nvPr/>
          </p:nvGrpSpPr>
          <p:grpSpPr>
            <a:xfrm>
              <a:off x="6119668" y="4712138"/>
              <a:ext cx="463550" cy="285749"/>
              <a:chOff x="3559588" y="4573304"/>
              <a:chExt cx="463506" cy="285869"/>
            </a:xfrm>
          </p:grpSpPr>
          <p:grpSp>
            <p:nvGrpSpPr>
              <p:cNvPr id="1213" name="Google Shape;1213;p13"/>
              <p:cNvGrpSpPr/>
              <p:nvPr/>
            </p:nvGrpSpPr>
            <p:grpSpPr>
              <a:xfrm>
                <a:off x="3559588" y="4581775"/>
                <a:ext cx="463506" cy="258870"/>
                <a:chOff x="3559588" y="4581775"/>
                <a:chExt cx="463506" cy="258870"/>
              </a:xfrm>
            </p:grpSpPr>
            <p:sp>
              <p:nvSpPr>
                <p:cNvPr id="1214" name="Google Shape;1214;p13"/>
                <p:cNvSpPr/>
                <p:nvPr/>
              </p:nvSpPr>
              <p:spPr>
                <a:xfrm>
                  <a:off x="3573874" y="4581775"/>
                  <a:ext cx="439696" cy="257283"/>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15" name="Google Shape;1215;p13"/>
                <p:cNvSpPr/>
                <p:nvPr/>
              </p:nvSpPr>
              <p:spPr>
                <a:xfrm>
                  <a:off x="3559588" y="4591304"/>
                  <a:ext cx="463506" cy="249341"/>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sp>
            <p:nvSpPr>
              <p:cNvPr id="1216" name="Google Shape;1216;p13"/>
              <p:cNvSpPr txBox="1"/>
              <p:nvPr/>
            </p:nvSpPr>
            <p:spPr>
              <a:xfrm>
                <a:off x="3565935" y="4573304"/>
                <a:ext cx="434071" cy="28586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CA</a:t>
                </a:r>
                <a:endParaRPr sz="1800" b="0" i="0" u="none" strike="noStrike" cap="none">
                  <a:solidFill>
                    <a:srgbClr val="FFFFFF"/>
                  </a:solidFill>
                  <a:latin typeface="Arial"/>
                  <a:ea typeface="Arial"/>
                  <a:cs typeface="Arial"/>
                  <a:sym typeface="Arial"/>
                </a:endParaRPr>
              </a:p>
            </p:txBody>
          </p:sp>
        </p:grpSp>
        <p:grpSp>
          <p:nvGrpSpPr>
            <p:cNvPr id="1217" name="Google Shape;1217;p13"/>
            <p:cNvGrpSpPr/>
            <p:nvPr/>
          </p:nvGrpSpPr>
          <p:grpSpPr>
            <a:xfrm>
              <a:off x="7319818" y="4710021"/>
              <a:ext cx="463550" cy="285749"/>
              <a:chOff x="3559368" y="4573304"/>
              <a:chExt cx="463506" cy="285869"/>
            </a:xfrm>
          </p:grpSpPr>
          <p:grpSp>
            <p:nvGrpSpPr>
              <p:cNvPr id="1218" name="Google Shape;1218;p13"/>
              <p:cNvGrpSpPr/>
              <p:nvPr/>
            </p:nvGrpSpPr>
            <p:grpSpPr>
              <a:xfrm>
                <a:off x="3559368" y="4577540"/>
                <a:ext cx="463506" cy="262047"/>
                <a:chOff x="3559368" y="4577540"/>
                <a:chExt cx="463506" cy="262047"/>
              </a:xfrm>
            </p:grpSpPr>
            <p:sp>
              <p:nvSpPr>
                <p:cNvPr id="1219" name="Google Shape;1219;p13"/>
                <p:cNvSpPr/>
                <p:nvPr/>
              </p:nvSpPr>
              <p:spPr>
                <a:xfrm>
                  <a:off x="3573654" y="4577540"/>
                  <a:ext cx="439696" cy="260459"/>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20" name="Google Shape;1220;p13"/>
                <p:cNvSpPr/>
                <p:nvPr/>
              </p:nvSpPr>
              <p:spPr>
                <a:xfrm>
                  <a:off x="3559368" y="4587069"/>
                  <a:ext cx="463506" cy="252518"/>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sp>
            <p:nvSpPr>
              <p:cNvPr id="1221" name="Google Shape;1221;p13"/>
              <p:cNvSpPr txBox="1"/>
              <p:nvPr/>
            </p:nvSpPr>
            <p:spPr>
              <a:xfrm>
                <a:off x="3565935" y="4573304"/>
                <a:ext cx="434071" cy="28586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CA</a:t>
                </a:r>
                <a:endParaRPr sz="1800" b="0" i="0" u="none" strike="noStrike" cap="none">
                  <a:solidFill>
                    <a:srgbClr val="FFFFFF"/>
                  </a:solidFill>
                  <a:latin typeface="Arial"/>
                  <a:ea typeface="Arial"/>
                  <a:cs typeface="Arial"/>
                  <a:sym typeface="Arial"/>
                </a:endParaRPr>
              </a:p>
            </p:txBody>
          </p:sp>
        </p:grpSp>
        <p:grpSp>
          <p:nvGrpSpPr>
            <p:cNvPr id="1222" name="Google Shape;1222;p13"/>
            <p:cNvGrpSpPr/>
            <p:nvPr/>
          </p:nvGrpSpPr>
          <p:grpSpPr>
            <a:xfrm>
              <a:off x="8307243" y="4707904"/>
              <a:ext cx="463550" cy="285749"/>
              <a:chOff x="3558912" y="4573304"/>
              <a:chExt cx="463506" cy="285869"/>
            </a:xfrm>
          </p:grpSpPr>
          <p:grpSp>
            <p:nvGrpSpPr>
              <p:cNvPr id="1223" name="Google Shape;1223;p13"/>
              <p:cNvGrpSpPr/>
              <p:nvPr/>
            </p:nvGrpSpPr>
            <p:grpSpPr>
              <a:xfrm>
                <a:off x="3558912" y="4578069"/>
                <a:ext cx="463506" cy="262048"/>
                <a:chOff x="3558912" y="4578069"/>
                <a:chExt cx="463506" cy="262048"/>
              </a:xfrm>
            </p:grpSpPr>
            <p:sp>
              <p:nvSpPr>
                <p:cNvPr id="1224" name="Google Shape;1224;p13"/>
                <p:cNvSpPr/>
                <p:nvPr/>
              </p:nvSpPr>
              <p:spPr>
                <a:xfrm>
                  <a:off x="3573198" y="4578069"/>
                  <a:ext cx="439696" cy="260459"/>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25" name="Google Shape;1225;p13"/>
                <p:cNvSpPr/>
                <p:nvPr/>
              </p:nvSpPr>
              <p:spPr>
                <a:xfrm>
                  <a:off x="3558912" y="4587598"/>
                  <a:ext cx="463506" cy="252519"/>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sp>
            <p:nvSpPr>
              <p:cNvPr id="1226" name="Google Shape;1226;p13"/>
              <p:cNvSpPr txBox="1"/>
              <p:nvPr/>
            </p:nvSpPr>
            <p:spPr>
              <a:xfrm>
                <a:off x="3565935" y="4573304"/>
                <a:ext cx="434071" cy="28586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CA</a:t>
                </a:r>
                <a:endParaRPr sz="1800" b="0" i="0" u="none" strike="noStrike" cap="none">
                  <a:solidFill>
                    <a:srgbClr val="FFFFFF"/>
                  </a:solidFill>
                  <a:latin typeface="Arial"/>
                  <a:ea typeface="Arial"/>
                  <a:cs typeface="Arial"/>
                  <a:sym typeface="Arial"/>
                </a:endParaRPr>
              </a:p>
            </p:txBody>
          </p:sp>
        </p:grpSp>
      </p:grpSp>
      <p:grpSp>
        <p:nvGrpSpPr>
          <p:cNvPr id="1227" name="Google Shape;1227;p13"/>
          <p:cNvGrpSpPr/>
          <p:nvPr/>
        </p:nvGrpSpPr>
        <p:grpSpPr>
          <a:xfrm>
            <a:off x="2687493" y="5474667"/>
            <a:ext cx="2698750" cy="903288"/>
            <a:chOff x="938213" y="5237163"/>
            <a:chExt cx="2698750" cy="903287"/>
          </a:xfrm>
        </p:grpSpPr>
        <p:cxnSp>
          <p:nvCxnSpPr>
            <p:cNvPr id="1228" name="Google Shape;1228;p13"/>
            <p:cNvCxnSpPr/>
            <p:nvPr/>
          </p:nvCxnSpPr>
          <p:spPr>
            <a:xfrm flipH="1">
              <a:off x="1282700" y="5802312"/>
              <a:ext cx="1508125" cy="1588"/>
            </a:xfrm>
            <a:prstGeom prst="straightConnector1">
              <a:avLst/>
            </a:prstGeom>
            <a:noFill/>
            <a:ln w="9525" cap="flat" cmpd="sng">
              <a:solidFill>
                <a:srgbClr val="000000"/>
              </a:solidFill>
              <a:prstDash val="solid"/>
              <a:round/>
              <a:headEnd type="none" w="sm" len="sm"/>
              <a:tailEnd type="none" w="sm" len="sm"/>
            </a:ln>
          </p:spPr>
        </p:cxnSp>
        <p:sp>
          <p:nvSpPr>
            <p:cNvPr id="1229" name="Google Shape;1229;p13"/>
            <p:cNvSpPr txBox="1"/>
            <p:nvPr/>
          </p:nvSpPr>
          <p:spPr>
            <a:xfrm>
              <a:off x="3198813" y="5473700"/>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1230" name="Google Shape;1230;p13"/>
            <p:cNvSpPr txBox="1"/>
            <p:nvPr/>
          </p:nvSpPr>
          <p:spPr>
            <a:xfrm>
              <a:off x="3373438" y="5761038"/>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grpSp>
          <p:nvGrpSpPr>
            <p:cNvPr id="1231" name="Google Shape;1231;p13"/>
            <p:cNvGrpSpPr/>
            <p:nvPr/>
          </p:nvGrpSpPr>
          <p:grpSpPr>
            <a:xfrm>
              <a:off x="938213" y="5237163"/>
              <a:ext cx="1616075" cy="487362"/>
              <a:chOff x="-4079003" y="2717403"/>
              <a:chExt cx="1616718" cy="488475"/>
            </a:xfrm>
          </p:grpSpPr>
          <p:sp>
            <p:nvSpPr>
              <p:cNvPr id="1232" name="Google Shape;1232;p13"/>
              <p:cNvSpPr/>
              <p:nvPr/>
            </p:nvSpPr>
            <p:spPr>
              <a:xfrm>
                <a:off x="-4079003" y="2985994"/>
                <a:ext cx="1281675" cy="208750"/>
              </a:xfrm>
              <a:prstGeom prst="rect">
                <a:avLst/>
              </a:prstGeom>
              <a:solidFill>
                <a:srgbClr val="3333CC"/>
              </a:solidFill>
              <a:ln w="9525" cap="flat" cmpd="sng">
                <a:solidFill>
                  <a:srgbClr val="000000"/>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233" name="Google Shape;1233;p13"/>
              <p:cNvCxnSpPr/>
              <p:nvPr/>
            </p:nvCxnSpPr>
            <p:spPr>
              <a:xfrm>
                <a:off x="-2933828" y="3101502"/>
                <a:ext cx="471543" cy="0"/>
              </a:xfrm>
              <a:prstGeom prst="straightConnector1">
                <a:avLst/>
              </a:prstGeom>
              <a:noFill/>
              <a:ln w="9525" cap="flat" cmpd="sng">
                <a:solidFill>
                  <a:srgbClr val="3333CC"/>
                </a:solidFill>
                <a:prstDash val="solid"/>
                <a:round/>
                <a:headEnd type="none" w="med" len="med"/>
                <a:tailEnd type="triangle" w="med" len="med"/>
              </a:ln>
            </p:spPr>
          </p:cxnSp>
          <p:sp>
            <p:nvSpPr>
              <p:cNvPr id="1234" name="Google Shape;1234;p13"/>
              <p:cNvSpPr/>
              <p:nvPr/>
            </p:nvSpPr>
            <p:spPr>
              <a:xfrm>
                <a:off x="-3377007" y="2988777"/>
                <a:ext cx="476861" cy="210142"/>
              </a:xfrm>
              <a:prstGeom prst="rect">
                <a:avLst/>
              </a:prstGeom>
              <a:solidFill>
                <a:srgbClr val="00CC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5" name="Google Shape;1235;p13"/>
              <p:cNvSpPr txBox="1"/>
              <p:nvPr/>
            </p:nvSpPr>
            <p:spPr>
              <a:xfrm>
                <a:off x="-3430189" y="2965119"/>
                <a:ext cx="581451" cy="2407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0111</a:t>
                </a:r>
                <a:endParaRPr/>
              </a:p>
            </p:txBody>
          </p:sp>
          <p:cxnSp>
            <p:nvCxnSpPr>
              <p:cNvPr id="1236" name="Google Shape;1236;p13"/>
              <p:cNvCxnSpPr/>
              <p:nvPr/>
            </p:nvCxnSpPr>
            <p:spPr>
              <a:xfrm>
                <a:off x="-3621642" y="2717403"/>
                <a:ext cx="405953" cy="300600"/>
              </a:xfrm>
              <a:prstGeom prst="straightConnector1">
                <a:avLst/>
              </a:prstGeom>
              <a:noFill/>
              <a:ln w="9525" cap="flat" cmpd="sng">
                <a:solidFill>
                  <a:srgbClr val="000000"/>
                </a:solidFill>
                <a:prstDash val="solid"/>
                <a:round/>
                <a:headEnd type="none" w="med" len="med"/>
                <a:tailEnd type="triangle" w="med" len="med"/>
              </a:ln>
            </p:spPr>
          </p:cxnSp>
        </p:grpSp>
        <p:sp>
          <p:nvSpPr>
            <p:cNvPr id="1237" name="Google Shape;1237;p13"/>
            <p:cNvSpPr/>
            <p:nvPr/>
          </p:nvSpPr>
          <p:spPr>
            <a:xfrm>
              <a:off x="2493963" y="5668963"/>
              <a:ext cx="982662" cy="233362"/>
            </a:xfrm>
            <a:custGeom>
              <a:avLst/>
              <a:gdLst/>
              <a:ahLst/>
              <a:cxnLst/>
              <a:rect l="l" t="t" r="r" b="b"/>
              <a:pathLst>
                <a:path w="554" h="167" extrusionOk="0">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238" name="Google Shape;1238;p13"/>
            <p:cNvGrpSpPr/>
            <p:nvPr/>
          </p:nvGrpSpPr>
          <p:grpSpPr>
            <a:xfrm>
              <a:off x="2714625" y="5659438"/>
              <a:ext cx="565150" cy="293688"/>
              <a:chOff x="1871277" y="1576300"/>
              <a:chExt cx="1128371" cy="437862"/>
            </a:xfrm>
          </p:grpSpPr>
          <p:sp>
            <p:nvSpPr>
              <p:cNvPr id="1239" name="Google Shape;1239;p13"/>
              <p:cNvSpPr/>
              <p:nvPr/>
            </p:nvSpPr>
            <p:spPr>
              <a:xfrm rot="10800000" flipH="1">
                <a:off x="1874448" y="1694641"/>
                <a:ext cx="1125200" cy="319521"/>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40" name="Google Shape;1240;p13"/>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41" name="Google Shape;1241;p13"/>
              <p:cNvSpPr/>
              <p:nvPr/>
            </p:nvSpPr>
            <p:spPr>
              <a:xfrm rot="10800000" flipH="1">
                <a:off x="1871277" y="1576300"/>
                <a:ext cx="1125202" cy="319521"/>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42" name="Google Shape;1242;p13"/>
              <p:cNvSpPr/>
              <p:nvPr/>
            </p:nvSpPr>
            <p:spPr>
              <a:xfrm>
                <a:off x="2159710" y="1673340"/>
                <a:ext cx="548337" cy="160944"/>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43" name="Google Shape;1243;p13"/>
              <p:cNvSpPr/>
              <p:nvPr/>
            </p:nvSpPr>
            <p:spPr>
              <a:xfrm>
                <a:off x="2102657" y="1633104"/>
                <a:ext cx="662442" cy="11124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44" name="Google Shape;1244;p13"/>
              <p:cNvSpPr/>
              <p:nvPr/>
            </p:nvSpPr>
            <p:spPr>
              <a:xfrm>
                <a:off x="2536889" y="1727776"/>
                <a:ext cx="244059" cy="9704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45" name="Google Shape;1245;p13"/>
              <p:cNvSpPr/>
              <p:nvPr/>
            </p:nvSpPr>
            <p:spPr>
              <a:xfrm>
                <a:off x="2089979" y="1730144"/>
                <a:ext cx="240888" cy="97039"/>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246" name="Google Shape;1246;p13"/>
              <p:cNvCxnSpPr>
                <a:endCxn id="1241" idx="2"/>
              </p:cNvCxnSpPr>
              <p:nvPr/>
            </p:nvCxnSpPr>
            <p:spPr>
              <a:xfrm rot="10800000">
                <a:off x="1871277" y="1736061"/>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247" name="Google Shape;1247;p13"/>
              <p:cNvCxnSpPr/>
              <p:nvPr/>
            </p:nvCxnSpPr>
            <p:spPr>
              <a:xfrm rot="10800000">
                <a:off x="2996479" y="1734878"/>
                <a:ext cx="3169" cy="12307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sp>
          <p:nvSpPr>
            <p:cNvPr id="1248" name="Google Shape;1248;p13"/>
            <p:cNvSpPr txBox="1"/>
            <p:nvPr/>
          </p:nvSpPr>
          <p:spPr>
            <a:xfrm>
              <a:off x="3068638" y="5862638"/>
              <a:ext cx="261937"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grpSp>
      <p:sp>
        <p:nvSpPr>
          <p:cNvPr id="1249" name="Google Shape;1249;p13"/>
          <p:cNvSpPr txBox="1"/>
          <p:nvPr/>
        </p:nvSpPr>
        <p:spPr>
          <a:xfrm>
            <a:off x="1946130" y="4850780"/>
            <a:ext cx="1992313"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values in arriving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 header</a:t>
            </a:r>
            <a:endParaRPr sz="1800" b="0" i="0" u="none" strike="noStrike" cap="none">
              <a:solidFill>
                <a:srgbClr val="000000"/>
              </a:solidFill>
              <a:latin typeface="Arial"/>
              <a:ea typeface="Arial"/>
              <a:cs typeface="Arial"/>
              <a:sym typeface="Arial"/>
            </a:endParaRPr>
          </a:p>
        </p:txBody>
      </p:sp>
      <p:grpSp>
        <p:nvGrpSpPr>
          <p:cNvPr id="1250" name="Google Shape;1250;p13"/>
          <p:cNvGrpSpPr/>
          <p:nvPr/>
        </p:nvGrpSpPr>
        <p:grpSpPr>
          <a:xfrm>
            <a:off x="4390906" y="2898842"/>
            <a:ext cx="4051268" cy="2367063"/>
            <a:chOff x="-3855475" y="3644638"/>
            <a:chExt cx="4051268" cy="2367866"/>
          </a:xfrm>
        </p:grpSpPr>
        <p:cxnSp>
          <p:nvCxnSpPr>
            <p:cNvPr id="1251" name="Google Shape;1251;p13"/>
            <p:cNvCxnSpPr/>
            <p:nvPr/>
          </p:nvCxnSpPr>
          <p:spPr>
            <a:xfrm>
              <a:off x="-3855475" y="3664699"/>
              <a:ext cx="0" cy="2094800"/>
            </a:xfrm>
            <a:prstGeom prst="straightConnector1">
              <a:avLst/>
            </a:prstGeom>
            <a:noFill/>
            <a:ln w="12700" cap="flat" cmpd="sng">
              <a:solidFill>
                <a:srgbClr val="CC0000"/>
              </a:solidFill>
              <a:prstDash val="solid"/>
              <a:round/>
              <a:headEnd type="none" w="sm" len="sm"/>
              <a:tailEnd type="triangle" w="med" len="med"/>
            </a:ln>
          </p:spPr>
        </p:cxnSp>
        <p:cxnSp>
          <p:nvCxnSpPr>
            <p:cNvPr id="1252" name="Google Shape;1252;p13"/>
            <p:cNvCxnSpPr/>
            <p:nvPr/>
          </p:nvCxnSpPr>
          <p:spPr>
            <a:xfrm>
              <a:off x="-2818087" y="3658010"/>
              <a:ext cx="0" cy="2354494"/>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1253" name="Google Shape;1253;p13"/>
            <p:cNvCxnSpPr/>
            <p:nvPr/>
          </p:nvCxnSpPr>
          <p:spPr>
            <a:xfrm>
              <a:off x="-2006679" y="3655204"/>
              <a:ext cx="31396" cy="2331351"/>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1254" name="Google Shape;1254;p13"/>
            <p:cNvCxnSpPr/>
            <p:nvPr/>
          </p:nvCxnSpPr>
          <p:spPr>
            <a:xfrm>
              <a:off x="-817641" y="3644638"/>
              <a:ext cx="0" cy="2364624"/>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1255" name="Google Shape;1255;p13"/>
            <p:cNvCxnSpPr/>
            <p:nvPr/>
          </p:nvCxnSpPr>
          <p:spPr>
            <a:xfrm>
              <a:off x="195792" y="3690049"/>
              <a:ext cx="1" cy="2311566"/>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grpSp>
      <p:sp>
        <p:nvSpPr>
          <p:cNvPr id="1256" name="Google Shape;1256;p1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5"/>
                                        </p:tgtEl>
                                        <p:attrNameLst>
                                          <p:attrName>style.visibility</p:attrName>
                                        </p:attrNameLst>
                                      </p:cBhvr>
                                      <p:to>
                                        <p:strVal val="visible"/>
                                      </p:to>
                                    </p:set>
                                    <p:animEffect transition="in" filter="fade">
                                      <p:cBhvr>
                                        <p:cTn id="7" dur="500"/>
                                        <p:tgtEl>
                                          <p:spTgt spid="10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6"/>
                                        </p:tgtEl>
                                        <p:attrNameLst>
                                          <p:attrName>style.visibility</p:attrName>
                                        </p:attrNameLst>
                                      </p:cBhvr>
                                      <p:to>
                                        <p:strVal val="visible"/>
                                      </p:to>
                                    </p:set>
                                    <p:animEffect transition="in" filter="fade">
                                      <p:cBhvr>
                                        <p:cTn id="12" dur="500"/>
                                        <p:tgtEl>
                                          <p:spTgt spid="906"/>
                                        </p:tgtEl>
                                      </p:cBhvr>
                                    </p:animEffect>
                                  </p:childTnLst>
                                </p:cTn>
                              </p:par>
                              <p:par>
                                <p:cTn id="13" presetID="10" presetClass="entr" presetSubtype="0" fill="hold" nodeType="withEffect">
                                  <p:stCondLst>
                                    <p:cond delay="0"/>
                                  </p:stCondLst>
                                  <p:childTnLst>
                                    <p:set>
                                      <p:cBhvr>
                                        <p:cTn id="14" dur="1" fill="hold">
                                          <p:stCondLst>
                                            <p:cond delay="0"/>
                                          </p:stCondLst>
                                        </p:cTn>
                                        <p:tgtEl>
                                          <p:spTgt spid="1198"/>
                                        </p:tgtEl>
                                        <p:attrNameLst>
                                          <p:attrName>style.visibility</p:attrName>
                                        </p:attrNameLst>
                                      </p:cBhvr>
                                      <p:to>
                                        <p:strVal val="visible"/>
                                      </p:to>
                                    </p:set>
                                    <p:animEffect transition="in" filter="fade">
                                      <p:cBhvr>
                                        <p:cTn id="15" dur="500"/>
                                        <p:tgtEl>
                                          <p:spTgt spid="11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89"/>
                                        </p:tgtEl>
                                        <p:attrNameLst>
                                          <p:attrName>style.visibility</p:attrName>
                                        </p:attrNameLst>
                                      </p:cBhvr>
                                      <p:to>
                                        <p:strVal val="visible"/>
                                      </p:to>
                                    </p:set>
                                    <p:animEffect transition="in" filter="fade">
                                      <p:cBhvr>
                                        <p:cTn id="20" dur="500"/>
                                        <p:tgtEl>
                                          <p:spTgt spid="98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50"/>
                                        </p:tgtEl>
                                        <p:attrNameLst>
                                          <p:attrName>style.visibility</p:attrName>
                                        </p:attrNameLst>
                                      </p:cBhvr>
                                      <p:to>
                                        <p:strVal val="visible"/>
                                      </p:to>
                                    </p:set>
                                    <p:animEffect transition="in" filter="fade">
                                      <p:cBhvr>
                                        <p:cTn id="25" dur="500"/>
                                        <p:tgtEl>
                                          <p:spTgt spid="1250"/>
                                        </p:tgtEl>
                                      </p:cBhvr>
                                    </p:animEffect>
                                  </p:childTnLst>
                                </p:cTn>
                              </p:par>
                              <p:par>
                                <p:cTn id="26" presetID="10" presetClass="entr" presetSubtype="0" fill="hold" nodeType="withEffect">
                                  <p:stCondLst>
                                    <p:cond delay="0"/>
                                  </p:stCondLst>
                                  <p:childTnLst>
                                    <p:set>
                                      <p:cBhvr>
                                        <p:cTn id="27" dur="1" fill="hold">
                                          <p:stCondLst>
                                            <p:cond delay="0"/>
                                          </p:stCondLst>
                                        </p:cTn>
                                        <p:tgtEl>
                                          <p:spTgt spid="1126"/>
                                        </p:tgtEl>
                                        <p:attrNameLst>
                                          <p:attrName>style.visibility</p:attrName>
                                        </p:attrNameLst>
                                      </p:cBhvr>
                                      <p:to>
                                        <p:strVal val="visible"/>
                                      </p:to>
                                    </p:set>
                                    <p:animEffect transition="in" filter="fade">
                                      <p:cBhvr>
                                        <p:cTn id="28" dur="500"/>
                                        <p:tgtEl>
                                          <p:spTgt spid="1126"/>
                                        </p:tgtEl>
                                      </p:cBhvr>
                                    </p:animEffect>
                                  </p:childTnLst>
                                </p:cTn>
                              </p:par>
                              <p:par>
                                <p:cTn id="29" presetID="10" presetClass="entr" presetSubtype="0" fill="hold" nodeType="withEffect">
                                  <p:stCondLst>
                                    <p:cond delay="0"/>
                                  </p:stCondLst>
                                  <p:childTnLst>
                                    <p:set>
                                      <p:cBhvr>
                                        <p:cTn id="30" dur="1" fill="hold">
                                          <p:stCondLst>
                                            <p:cond delay="0"/>
                                          </p:stCondLst>
                                        </p:cTn>
                                        <p:tgtEl>
                                          <p:spTgt spid="1202"/>
                                        </p:tgtEl>
                                        <p:attrNameLst>
                                          <p:attrName>style.visibility</p:attrName>
                                        </p:attrNameLst>
                                      </p:cBhvr>
                                      <p:to>
                                        <p:strVal val="visible"/>
                                      </p:to>
                                    </p:set>
                                    <p:animEffect transition="in" filter="fade">
                                      <p:cBhvr>
                                        <p:cTn id="31" dur="500"/>
                                        <p:tgtEl>
                                          <p:spTgt spid="1202"/>
                                        </p:tgtEl>
                                      </p:cBhvr>
                                    </p:animEffect>
                                  </p:childTnLst>
                                </p:cTn>
                              </p:par>
                            </p:childTnLst>
                          </p:cTn>
                        </p:par>
                        <p:par>
                          <p:cTn id="32" fill="hold">
                            <p:stCondLst>
                              <p:cond delay="500"/>
                            </p:stCondLst>
                            <p:childTnLst>
                              <p:par>
                                <p:cTn id="33" presetID="10" presetClass="entr" presetSubtype="0" fill="hold" nodeType="afterEffect">
                                  <p:stCondLst>
                                    <p:cond delay="500"/>
                                  </p:stCondLst>
                                  <p:childTnLst>
                                    <p:set>
                                      <p:cBhvr>
                                        <p:cTn id="34" dur="1" fill="hold">
                                          <p:stCondLst>
                                            <p:cond delay="0"/>
                                          </p:stCondLst>
                                        </p:cTn>
                                        <p:tgtEl>
                                          <p:spTgt spid="1132"/>
                                        </p:tgtEl>
                                        <p:attrNameLst>
                                          <p:attrName>style.visibility</p:attrName>
                                        </p:attrNameLst>
                                      </p:cBhvr>
                                      <p:to>
                                        <p:strVal val="visible"/>
                                      </p:to>
                                    </p:set>
                                    <p:animEffect transition="in" filter="fade">
                                      <p:cBhvr>
                                        <p:cTn id="35" dur="2000"/>
                                        <p:tgtEl>
                                          <p:spTgt spid="11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85"/>
                                        </p:tgtEl>
                                        <p:attrNameLst>
                                          <p:attrName>style.visibility</p:attrName>
                                        </p:attrNameLst>
                                      </p:cBhvr>
                                      <p:to>
                                        <p:strVal val="visible"/>
                                      </p:to>
                                    </p:set>
                                    <p:animEffect transition="in" filter="fade">
                                      <p:cBhvr>
                                        <p:cTn id="40" dur="500"/>
                                        <p:tgtEl>
                                          <p:spTgt spid="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261"/>
        <p:cNvGrpSpPr/>
        <p:nvPr/>
      </p:nvGrpSpPr>
      <p:grpSpPr>
        <a:xfrm>
          <a:off x="0" y="0"/>
          <a:ext cx="0" cy="0"/>
          <a:chOff x="0" y="0"/>
          <a:chExt cx="0" cy="0"/>
        </a:xfrm>
      </p:grpSpPr>
      <p:sp>
        <p:nvSpPr>
          <p:cNvPr id="1262" name="Google Shape;1262;p14"/>
          <p:cNvSpPr txBox="1">
            <a:spLocks noGrp="1"/>
          </p:cNvSpPr>
          <p:nvPr>
            <p:ph type="title"/>
          </p:nvPr>
        </p:nvSpPr>
        <p:spPr>
          <a:xfrm>
            <a:off x="838200" y="398812"/>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Network service model</a:t>
            </a:r>
            <a:endParaRPr/>
          </a:p>
        </p:txBody>
      </p:sp>
      <p:sp>
        <p:nvSpPr>
          <p:cNvPr id="1263" name="Google Shape;1263;p14"/>
          <p:cNvSpPr txBox="1">
            <a:spLocks noGrp="1"/>
          </p:cNvSpPr>
          <p:nvPr>
            <p:ph type="body" idx="1"/>
          </p:nvPr>
        </p:nvSpPr>
        <p:spPr>
          <a:xfrm>
            <a:off x="1050233" y="2623931"/>
            <a:ext cx="4621697" cy="3208477"/>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Font typeface="Noto Sans Symbols"/>
              <a:buNone/>
            </a:pPr>
            <a:r>
              <a:rPr lang="en-US" sz="3200">
                <a:solidFill>
                  <a:srgbClr val="C00000"/>
                </a:solidFill>
              </a:rPr>
              <a:t>example services for </a:t>
            </a:r>
            <a:r>
              <a:rPr lang="en-US" sz="3200" i="1">
                <a:solidFill>
                  <a:srgbClr val="C00000"/>
                </a:solidFill>
              </a:rPr>
              <a:t>individual</a:t>
            </a:r>
            <a:r>
              <a:rPr lang="en-US" sz="3200">
                <a:solidFill>
                  <a:srgbClr val="C00000"/>
                </a:solidFill>
              </a:rPr>
              <a:t> datagrams</a:t>
            </a:r>
            <a:r>
              <a:rPr lang="en-US" sz="3200">
                <a:solidFill>
                  <a:srgbClr val="CC0000"/>
                </a:solidFill>
              </a:rPr>
              <a:t>:</a:t>
            </a:r>
            <a:endParaRPr/>
          </a:p>
          <a:p>
            <a:pPr marL="352425" lvl="0" indent="-222250" algn="l" rtl="0">
              <a:lnSpc>
                <a:spcPct val="90000"/>
              </a:lnSpc>
              <a:spcBef>
                <a:spcPts val="1000"/>
              </a:spcBef>
              <a:spcAft>
                <a:spcPts val="0"/>
              </a:spcAft>
              <a:buSzPts val="2800"/>
              <a:buFont typeface="Noto Sans Symbols"/>
              <a:buChar char="▪"/>
            </a:pPr>
            <a:r>
              <a:rPr lang="en-US"/>
              <a:t>guaranteed delivery</a:t>
            </a:r>
            <a:endParaRPr/>
          </a:p>
          <a:p>
            <a:pPr marL="352425" lvl="0" indent="-222250" algn="l" rtl="0">
              <a:lnSpc>
                <a:spcPct val="90000"/>
              </a:lnSpc>
              <a:spcBef>
                <a:spcPts val="1000"/>
              </a:spcBef>
              <a:spcAft>
                <a:spcPts val="0"/>
              </a:spcAft>
              <a:buSzPts val="2800"/>
              <a:buFont typeface="Noto Sans Symbols"/>
              <a:buChar char="▪"/>
            </a:pPr>
            <a:r>
              <a:rPr lang="en-US"/>
              <a:t>guaranteed delivery with less than 40 msec delay</a:t>
            </a:r>
            <a:endParaRPr/>
          </a:p>
          <a:p>
            <a:pPr marL="130175" lvl="0" indent="0" algn="l" rtl="0">
              <a:lnSpc>
                <a:spcPct val="90000"/>
              </a:lnSpc>
              <a:spcBef>
                <a:spcPts val="1000"/>
              </a:spcBef>
              <a:spcAft>
                <a:spcPts val="0"/>
              </a:spcAft>
              <a:buSzPts val="2800"/>
              <a:buNone/>
            </a:pPr>
            <a:endParaRPr/>
          </a:p>
        </p:txBody>
      </p:sp>
      <p:sp>
        <p:nvSpPr>
          <p:cNvPr id="1264" name="Google Shape;1264;p14"/>
          <p:cNvSpPr txBox="1">
            <a:spLocks noGrp="1"/>
          </p:cNvSpPr>
          <p:nvPr>
            <p:ph type="body" idx="2"/>
          </p:nvPr>
        </p:nvSpPr>
        <p:spPr>
          <a:xfrm>
            <a:off x="6278216" y="2597426"/>
            <a:ext cx="5502965" cy="3564837"/>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None/>
            </a:pPr>
            <a:r>
              <a:rPr lang="en-US" sz="3200">
                <a:solidFill>
                  <a:srgbClr val="CC0000"/>
                </a:solidFill>
              </a:rPr>
              <a:t>example services for a </a:t>
            </a:r>
            <a:r>
              <a:rPr lang="en-US" sz="3200" i="1">
                <a:solidFill>
                  <a:srgbClr val="CC0000"/>
                </a:solidFill>
              </a:rPr>
              <a:t>flow</a:t>
            </a:r>
            <a:r>
              <a:rPr lang="en-US" sz="3200">
                <a:solidFill>
                  <a:srgbClr val="CC0000"/>
                </a:solidFill>
              </a:rPr>
              <a:t> of datagrams:</a:t>
            </a:r>
            <a:endParaRPr/>
          </a:p>
          <a:p>
            <a:pPr marL="352425" lvl="0" indent="-222250" algn="l" rtl="0">
              <a:lnSpc>
                <a:spcPct val="90000"/>
              </a:lnSpc>
              <a:spcBef>
                <a:spcPts val="1000"/>
              </a:spcBef>
              <a:spcAft>
                <a:spcPts val="0"/>
              </a:spcAft>
              <a:buSzPts val="2800"/>
              <a:buChar char="▪"/>
            </a:pPr>
            <a:r>
              <a:rPr lang="en-US"/>
              <a:t>in-order datagram delivery</a:t>
            </a:r>
            <a:endParaRPr/>
          </a:p>
          <a:p>
            <a:pPr marL="352425" lvl="0" indent="-222250" algn="l" rtl="0">
              <a:lnSpc>
                <a:spcPct val="90000"/>
              </a:lnSpc>
              <a:spcBef>
                <a:spcPts val="1000"/>
              </a:spcBef>
              <a:spcAft>
                <a:spcPts val="0"/>
              </a:spcAft>
              <a:buSzPts val="2800"/>
              <a:buChar char="▪"/>
            </a:pPr>
            <a:r>
              <a:rPr lang="en-US"/>
              <a:t>guaranteed minimum bandwidth to flow</a:t>
            </a:r>
            <a:endParaRPr/>
          </a:p>
          <a:p>
            <a:pPr marL="352425" lvl="0" indent="-222250" algn="l" rtl="0">
              <a:lnSpc>
                <a:spcPct val="90000"/>
              </a:lnSpc>
              <a:spcBef>
                <a:spcPts val="1000"/>
              </a:spcBef>
              <a:spcAft>
                <a:spcPts val="0"/>
              </a:spcAft>
              <a:buSzPts val="2800"/>
              <a:buChar char="▪"/>
            </a:pPr>
            <a:r>
              <a:rPr lang="en-US"/>
              <a:t>restrictions on changes in inter-packet spacing</a:t>
            </a:r>
            <a:endParaRPr/>
          </a:p>
          <a:p>
            <a:pPr marL="352425" lvl="0" indent="-44450" algn="l" rtl="0">
              <a:lnSpc>
                <a:spcPct val="90000"/>
              </a:lnSpc>
              <a:spcBef>
                <a:spcPts val="1000"/>
              </a:spcBef>
              <a:spcAft>
                <a:spcPts val="0"/>
              </a:spcAft>
              <a:buSzPts val="2800"/>
              <a:buNone/>
            </a:pPr>
            <a:endParaRPr/>
          </a:p>
        </p:txBody>
      </p:sp>
      <p:sp>
        <p:nvSpPr>
          <p:cNvPr id="1265" name="Google Shape;1265;p14"/>
          <p:cNvSpPr/>
          <p:nvPr/>
        </p:nvSpPr>
        <p:spPr>
          <a:xfrm>
            <a:off x="1033668" y="1403834"/>
            <a:ext cx="10787270"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D7D31"/>
              </a:buClr>
              <a:buSzPts val="2720"/>
              <a:buFont typeface="Arial"/>
              <a:buNone/>
            </a:pPr>
            <a:r>
              <a:rPr lang="en-US" sz="3200" b="0" i="1" u="none" strike="noStrike" cap="none">
                <a:solidFill>
                  <a:srgbClr val="CC0000"/>
                </a:solidFill>
                <a:latin typeface="Calibri"/>
                <a:ea typeface="Calibri"/>
                <a:cs typeface="Calibri"/>
                <a:sym typeface="Calibri"/>
              </a:rPr>
              <a:t>Q:</a:t>
            </a:r>
            <a:r>
              <a:rPr lang="en-US" sz="3200" b="0" i="0" u="none" strike="noStrike" cap="none">
                <a:solidFill>
                  <a:srgbClr val="000000"/>
                </a:solidFill>
                <a:latin typeface="Calibri"/>
                <a:ea typeface="Calibri"/>
                <a:cs typeface="Calibri"/>
                <a:sym typeface="Calibri"/>
              </a:rPr>
              <a:t> What </a:t>
            </a:r>
            <a:r>
              <a:rPr lang="en-US" sz="3200" b="0" i="1" u="none" strike="noStrike" cap="none">
                <a:solidFill>
                  <a:srgbClr val="000099"/>
                </a:solidFill>
                <a:latin typeface="Calibri"/>
                <a:ea typeface="Calibri"/>
                <a:cs typeface="Calibri"/>
                <a:sym typeface="Calibri"/>
              </a:rPr>
              <a:t>service model</a:t>
            </a:r>
            <a:r>
              <a:rPr lang="en-US" sz="3200" b="0" i="0" u="none" strike="noStrike" cap="none">
                <a:solidFill>
                  <a:srgbClr val="000000"/>
                </a:solidFill>
                <a:latin typeface="Calibri"/>
                <a:ea typeface="Calibri"/>
                <a:cs typeface="Calibri"/>
                <a:sym typeface="Calibri"/>
              </a:rPr>
              <a:t> for “channel” transporting datagrams from sender to receiver?</a:t>
            </a:r>
            <a:endParaRPr sz="3200" b="0" i="0" u="none" strike="noStrike" cap="none">
              <a:solidFill>
                <a:srgbClr val="000000"/>
              </a:solidFill>
              <a:latin typeface="Calibri"/>
              <a:ea typeface="Calibri"/>
              <a:cs typeface="Calibri"/>
              <a:sym typeface="Calibri"/>
            </a:endParaRPr>
          </a:p>
        </p:txBody>
      </p:sp>
      <p:sp>
        <p:nvSpPr>
          <p:cNvPr id="1266" name="Google Shape;1266;p1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3">
                                            <p:txEl>
                                              <p:pRg st="0" end="0"/>
                                            </p:txEl>
                                          </p:spTgt>
                                        </p:tgtEl>
                                        <p:attrNameLst>
                                          <p:attrName>style.visibility</p:attrName>
                                        </p:attrNameLst>
                                      </p:cBhvr>
                                      <p:to>
                                        <p:strVal val="visible"/>
                                      </p:to>
                                    </p:set>
                                    <p:animEffect transition="in" filter="fade">
                                      <p:cBhvr>
                                        <p:cTn id="7" dur="500"/>
                                        <p:tgtEl>
                                          <p:spTgt spid="12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3">
                                            <p:txEl>
                                              <p:pRg st="1" end="1"/>
                                            </p:txEl>
                                          </p:spTgt>
                                        </p:tgtEl>
                                        <p:attrNameLst>
                                          <p:attrName>style.visibility</p:attrName>
                                        </p:attrNameLst>
                                      </p:cBhvr>
                                      <p:to>
                                        <p:strVal val="visible"/>
                                      </p:to>
                                    </p:set>
                                    <p:animEffect transition="in" filter="fade">
                                      <p:cBhvr>
                                        <p:cTn id="12" dur="500"/>
                                        <p:tgtEl>
                                          <p:spTgt spid="12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3">
                                            <p:txEl>
                                              <p:pRg st="2" end="2"/>
                                            </p:txEl>
                                          </p:spTgt>
                                        </p:tgtEl>
                                        <p:attrNameLst>
                                          <p:attrName>style.visibility</p:attrName>
                                        </p:attrNameLst>
                                      </p:cBhvr>
                                      <p:to>
                                        <p:strVal val="visible"/>
                                      </p:to>
                                    </p:set>
                                    <p:animEffect transition="in" filter="fade">
                                      <p:cBhvr>
                                        <p:cTn id="17" dur="500"/>
                                        <p:tgtEl>
                                          <p:spTgt spid="12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3">
                                            <p:txEl>
                                              <p:pRg st="3" end="3"/>
                                            </p:txEl>
                                          </p:spTgt>
                                        </p:tgtEl>
                                        <p:attrNameLst>
                                          <p:attrName>style.visibility</p:attrName>
                                        </p:attrNameLst>
                                      </p:cBhvr>
                                      <p:to>
                                        <p:strVal val="visible"/>
                                      </p:to>
                                    </p:set>
                                    <p:animEffect transition="in" filter="fade">
                                      <p:cBhvr>
                                        <p:cTn id="22" dur="500"/>
                                        <p:tgtEl>
                                          <p:spTgt spid="12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4"/>
                                        </p:tgtEl>
                                        <p:attrNameLst>
                                          <p:attrName>style.visibility</p:attrName>
                                        </p:attrNameLst>
                                      </p:cBhvr>
                                      <p:to>
                                        <p:strVal val="visible"/>
                                      </p:to>
                                    </p:set>
                                    <p:animEffect transition="in" filter="fade">
                                      <p:cBhvr>
                                        <p:cTn id="27" dur="500"/>
                                        <p:tgtEl>
                                          <p:spTgt spid="1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5573</Words>
  <Application>Microsoft Office PowerPoint</Application>
  <PresentationFormat>Widescreen</PresentationFormat>
  <Paragraphs>1754</Paragraphs>
  <Slides>65</Slides>
  <Notes>63</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ＭＳ Ｐゴシック</vt:lpstr>
      <vt:lpstr>Wingdings</vt:lpstr>
      <vt:lpstr>Times</vt:lpstr>
      <vt:lpstr>Gill Sans MT</vt:lpstr>
      <vt:lpstr>Courier New</vt:lpstr>
      <vt:lpstr>Noto Sans Symbols</vt:lpstr>
      <vt:lpstr>Times New Roman</vt:lpstr>
      <vt:lpstr>Gill Sans</vt:lpstr>
      <vt:lpstr>Tahoma</vt:lpstr>
      <vt:lpstr>Calibri</vt:lpstr>
      <vt:lpstr>Comic Sans MS</vt:lpstr>
      <vt:lpstr>Arial</vt:lpstr>
      <vt:lpstr>Office Theme</vt:lpstr>
      <vt:lpstr>PowerPoint Presentation</vt:lpstr>
      <vt:lpstr>Network layer: our goals</vt:lpstr>
      <vt:lpstr>Network layer: “data plane” roadmap</vt:lpstr>
      <vt:lpstr>Network-layer  services and protocols</vt:lpstr>
      <vt:lpstr>Two key network-layer functions</vt:lpstr>
      <vt:lpstr>Network layer: data plane, control plane</vt:lpstr>
      <vt:lpstr>Per-router control plane</vt:lpstr>
      <vt:lpstr>Software-Defined Networking (SDN) control plane</vt:lpstr>
      <vt:lpstr>Network service model</vt:lpstr>
      <vt:lpstr>Network-layer service model</vt:lpstr>
      <vt:lpstr>Destination-based forwarding</vt:lpstr>
      <vt:lpstr>Longest prefix matching</vt:lpstr>
      <vt:lpstr>Longest prefix matching</vt:lpstr>
      <vt:lpstr>Longest prefix matching</vt:lpstr>
      <vt:lpstr>Longest prefix matching</vt:lpstr>
      <vt:lpstr>Packet Scheduling: FCFS</vt:lpstr>
      <vt:lpstr>Scheduling policies: priority</vt:lpstr>
      <vt:lpstr>Scheduling policies: round robin</vt:lpstr>
      <vt:lpstr>Scheduling policies: weighted fair queueing</vt:lpstr>
      <vt:lpstr>Network layer: “data plane” roadmap</vt:lpstr>
      <vt:lpstr>Network Layer: Internet</vt:lpstr>
      <vt:lpstr>IP Datagram format</vt:lpstr>
      <vt:lpstr>IP addressing: introduction</vt:lpstr>
      <vt:lpstr>IP addressing: introduction</vt:lpstr>
      <vt:lpstr>IP addressing: introduction</vt:lpstr>
      <vt:lpstr>Subnets</vt:lpstr>
      <vt:lpstr>Subnets</vt:lpstr>
      <vt:lpstr>Subnets</vt:lpstr>
      <vt:lpstr>IP addressing: CIDR</vt:lpstr>
      <vt:lpstr>IP addresses: how to get one?</vt:lpstr>
      <vt:lpstr>DHCP: Dynamic Host Configuration Protocol</vt:lpstr>
      <vt:lpstr>DHCP client-server scenario</vt:lpstr>
      <vt:lpstr>DHCP client-server scenario</vt:lpstr>
      <vt:lpstr>IP addresses: how to get one?</vt:lpstr>
      <vt:lpstr>Hierarchical addressing: route aggregation</vt:lpstr>
      <vt:lpstr>Hierarchical addressing: more specific routes</vt:lpstr>
      <vt:lpstr>Hierarchical addressing: more specific routes</vt:lpstr>
      <vt:lpstr>IP addressing: last words ...</vt:lpstr>
      <vt:lpstr>Network layer: “data plane” roadmap</vt:lpstr>
      <vt:lpstr>NAT: network address translation</vt:lpstr>
      <vt:lpstr>NAT: network address translation</vt:lpstr>
      <vt:lpstr>NAT: network address translation</vt:lpstr>
      <vt:lpstr>NAT: network address translation</vt:lpstr>
      <vt:lpstr>NAT: network address translation</vt:lpstr>
      <vt:lpstr>IPv6: motivation</vt:lpstr>
      <vt:lpstr>IPv6 datagram format</vt:lpstr>
      <vt:lpstr>Transition from IPv4 to IPv6</vt:lpstr>
      <vt:lpstr>Tunneling and encapsulation</vt:lpstr>
      <vt:lpstr>Tunneling and encapsulation</vt:lpstr>
      <vt:lpstr>Tunneling</vt:lpstr>
      <vt:lpstr>Network layer: “data plane” roadmap</vt:lpstr>
      <vt:lpstr>Generalized forwarding: match plus action</vt:lpstr>
      <vt:lpstr>Flow table abstraction</vt:lpstr>
      <vt:lpstr>Flow table abstraction</vt:lpstr>
      <vt:lpstr>OpenFlow: flow table entries</vt:lpstr>
      <vt:lpstr>OpenFlow: examples</vt:lpstr>
      <vt:lpstr>OpenFlow: examples</vt:lpstr>
      <vt:lpstr>OpenFlow abstraction</vt:lpstr>
      <vt:lpstr>OpenFlow example</vt:lpstr>
      <vt:lpstr>OpenFlow example</vt:lpstr>
      <vt:lpstr>Generalized forwarding: summary</vt:lpstr>
      <vt:lpstr>IP fragmentation/reassembly</vt:lpstr>
      <vt:lpstr>PowerPoint Presentation</vt:lpstr>
      <vt:lpstr>IP fragmentation/reassembly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Muhammad Usman</cp:lastModifiedBy>
  <cp:revision>2</cp:revision>
  <dcterms:modified xsi:type="dcterms:W3CDTF">2024-03-21T07:47:06Z</dcterms:modified>
</cp:coreProperties>
</file>