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6"/>
  </p:notesMasterIdLst>
  <p:sldIdLst>
    <p:sldId id="1271" r:id="rId3"/>
    <p:sldId id="1225" r:id="rId4"/>
    <p:sldId id="1228" r:id="rId5"/>
    <p:sldId id="1229" r:id="rId6"/>
    <p:sldId id="1259" r:id="rId7"/>
    <p:sldId id="1231" r:id="rId8"/>
    <p:sldId id="1261" r:id="rId9"/>
    <p:sldId id="1262" r:id="rId10"/>
    <p:sldId id="1264" r:id="rId11"/>
    <p:sldId id="1249" r:id="rId12"/>
    <p:sldId id="1250" r:id="rId13"/>
    <p:sldId id="1252" r:id="rId14"/>
    <p:sldId id="1253" r:id="rId15"/>
    <p:sldId id="1254" r:id="rId16"/>
    <p:sldId id="1255" r:id="rId17"/>
    <p:sldId id="1269" r:id="rId18"/>
    <p:sldId id="1280" r:id="rId19"/>
    <p:sldId id="1281" r:id="rId20"/>
    <p:sldId id="1285" r:id="rId21"/>
    <p:sldId id="1284" r:id="rId22"/>
    <p:sldId id="1366" r:id="rId23"/>
    <p:sldId id="1289" r:id="rId24"/>
    <p:sldId id="1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t" initials="f" lastIdx="1" clrIdx="0">
    <p:extLst>
      <p:ext uri="{19B8F6BF-5375-455C-9EA6-DF929625EA0E}">
        <p15:presenceInfo xmlns:p15="http://schemas.microsoft.com/office/powerpoint/2012/main" userId="fa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10F90"/>
    <a:srgbClr val="0000A8"/>
    <a:srgbClr val="9CE0FA"/>
    <a:srgbClr val="8DDFB0"/>
    <a:srgbClr val="FFFE6D"/>
    <a:srgbClr val="F6F323"/>
    <a:srgbClr val="B5E7FF"/>
    <a:srgbClr val="A2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969" autoAdjust="0"/>
  </p:normalViewPr>
  <p:slideViewPr>
    <p:cSldViewPr snapToGrid="0" snapToObjects="1">
      <p:cViewPr varScale="1">
        <p:scale>
          <a:sx n="107" d="100"/>
          <a:sy n="107" d="100"/>
        </p:scale>
        <p:origin x="858" y="114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Swamp:  Fill quickly beyond capacity; as with a liquid,     or Make very wet or full of water</a:t>
            </a:r>
          </a:p>
          <a:p>
            <a:r>
              <a:rPr lang="en-US" dirty="0"/>
              <a:t>(me: could say overflow the links, or heavily burden the links).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Since an inter-AS routing protocol involves coordination among multiple ASs, communicating ASs must run the same inter-AS routing protocol. In fact, in the Internet, all ASs run the same inter-AS routing protocol, called the Border Gateway Protocol, more commonly known as </a:t>
            </a:r>
            <a:r>
              <a:rPr lang="en-US" sz="1800" b="1" dirty="0">
                <a:effectLst/>
                <a:latin typeface="TimesLTPro"/>
              </a:rPr>
              <a:t>BGP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000099"/>
                </a:solidFill>
                <a:latin typeface="+mj-lt"/>
              </a:rPr>
              <a:t>Chapter 5 - </a:t>
            </a:r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207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endParaRPr lang="en-US" altLang="en-US" sz="3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endParaRPr lang="en-US" altLang="en-US" sz="3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937707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0"/>
            <a:ext cx="10515600" cy="1502485"/>
          </a:xfrm>
        </p:spPr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br>
              <a:rPr lang="en-US" dirty="0"/>
            </a:br>
            <a:r>
              <a:rPr lang="en-US" dirty="0"/>
              <a:t>intra-AS   and     Inter-AS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07655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959793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113718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13" y="2904546"/>
            <a:ext cx="6547551" cy="36595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intra-AS (aka “intra-domain”): </a:t>
            </a:r>
          </a:p>
          <a:p>
            <a:pPr marL="0" indent="0">
              <a:buNone/>
            </a:pPr>
            <a:r>
              <a:rPr lang="en-US" sz="2400" kern="0" dirty="0"/>
              <a:t>routing among routers </a:t>
            </a:r>
            <a:r>
              <a:rPr lang="en-US" sz="2400" i="1" kern="0" dirty="0"/>
              <a:t>within same AS (“network”)</a:t>
            </a:r>
          </a:p>
          <a:p>
            <a:pPr marL="0" indent="0">
              <a:buNone/>
            </a:pPr>
            <a:endParaRPr lang="en-US" sz="2400" i="1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>
                <a:solidFill>
                  <a:srgbClr val="0000A8"/>
                </a:solidFill>
              </a:rPr>
              <a:t>gateway router: </a:t>
            </a:r>
            <a:r>
              <a:rPr lang="en-US" sz="20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sz="2400" kern="0" dirty="0">
                <a:cs typeface="+mn-cs"/>
              </a:rPr>
              <a:t>routing </a:t>
            </a:r>
            <a:r>
              <a:rPr lang="en-US" sz="2400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sz="2400" kern="0" dirty="0">
                <a:cs typeface="+mn-cs"/>
              </a:rPr>
              <a:t> </a:t>
            </a:r>
            <a:r>
              <a:rPr lang="en-US" sz="2400" kern="0" dirty="0" err="1">
                <a:cs typeface="+mn-cs"/>
              </a:rPr>
              <a:t>AS’es</a:t>
            </a:r>
            <a:endParaRPr lang="en-US" sz="2400" kern="0" dirty="0">
              <a:cs typeface="+mn-cs"/>
            </a:endParaRPr>
          </a:p>
          <a:p>
            <a:pPr lvl="0">
              <a:buNone/>
              <a:defRPr/>
            </a:pPr>
            <a:endParaRPr lang="en-US" sz="2400" kern="0" dirty="0">
              <a:cs typeface="+mn-cs"/>
            </a:endParaRP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0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</a:t>
            </a:r>
            <a:r>
              <a:rPr lang="en-US" sz="3200" dirty="0">
                <a:solidFill>
                  <a:srgbClr val="00B050"/>
                </a:solidFill>
              </a:rPr>
              <a:t>protocols</a:t>
            </a:r>
            <a:r>
              <a:rPr lang="en-US" sz="3200" dirty="0"/>
              <a:t>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classic DV</a:t>
            </a:r>
            <a:r>
              <a:rPr lang="en-US" dirty="0"/>
              <a:t>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link-state</a:t>
            </a:r>
            <a:r>
              <a:rPr lang="en-US" dirty="0"/>
              <a:t>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1478604"/>
            <a:ext cx="12111318" cy="5000017"/>
          </a:xfrm>
        </p:spPr>
        <p:txBody>
          <a:bodyPr>
            <a:normAutofit fontScale="92500" lnSpcReduction="20000"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altLang="ja-JP" kern="0" dirty="0">
              <a:solidFill>
                <a:srgbClr val="000000"/>
              </a:solidFill>
              <a:ea typeface="ＭＳ Ｐゴシック" charset="0"/>
            </a:endParaRP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from neighboring ASes </a:t>
            </a: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eBGP)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sz="2600" kern="0" dirty="0">
              <a:solidFill>
                <a:srgbClr val="CC000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B050"/>
                </a:solidFill>
                <a:ea typeface="ＭＳ Ｐゴシック" charset="0"/>
              </a:rPr>
              <a:t>policy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(iBGP)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sz="2600" kern="0" dirty="0">
              <a:solidFill>
                <a:srgbClr val="C0000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neighboring</a:t>
            </a:r>
            <a:r>
              <a:rPr lang="en-US" sz="2600" kern="0" dirty="0">
                <a:ea typeface="ＭＳ Ｐゴシック" charset="0"/>
              </a:rPr>
              <a:t>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6DAABD1-7A74-8E6C-29F1-4256A3B45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2249944" y="243015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3643088" y="295035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3059492" y="335628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3870723" y="286214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2952088" y="349397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3848057" y="349120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2939568" y="287461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4711988" y="270510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7345281" y="268930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essentials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2841538"/>
            <a:ext cx="8316603" cy="83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sz="2400" dirty="0"/>
              <a:t>when AS3 gateway 3a advertises </a:t>
            </a:r>
            <a:r>
              <a:rPr lang="en-US" sz="2400" dirty="0">
                <a:solidFill>
                  <a:srgbClr val="0000A8"/>
                </a:solidFill>
              </a:rPr>
              <a:t>path </a:t>
            </a:r>
            <a:r>
              <a:rPr lang="en-US" sz="2000" dirty="0">
                <a:solidFill>
                  <a:srgbClr val="0000A8"/>
                </a:solidFill>
              </a:rPr>
              <a:t>AS3,X </a:t>
            </a:r>
            <a:r>
              <a:rPr lang="en-US" sz="2400" dirty="0"/>
              <a:t>to AS2 gateway 2c:</a:t>
            </a:r>
          </a:p>
          <a:p>
            <a:pPr marL="685800" lvl="1" indent="-228600"/>
            <a:r>
              <a:rPr lang="en-US" sz="2000" dirty="0"/>
              <a:t>AS3 </a:t>
            </a:r>
            <a:r>
              <a:rPr lang="en-US" sz="2000" i="1" dirty="0">
                <a:solidFill>
                  <a:srgbClr val="0000A8"/>
                </a:solidFill>
              </a:rPr>
              <a:t>promises</a:t>
            </a:r>
            <a:r>
              <a:rPr lang="en-US" sz="2000" dirty="0"/>
              <a:t> to AS2 it will forward datagrams towards X</a:t>
            </a:r>
          </a:p>
          <a:p>
            <a:pPr marL="0" indent="0">
              <a:buFont typeface="Wingdings" pitchFamily="2" charset="2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</a:rPr>
              <a:t>BGP session: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two BGP routers (“</a:t>
            </a:r>
            <a:r>
              <a:rPr lang="en-US" altLang="ja-JP" sz="2400" dirty="0"/>
              <a:t>peers”)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000" dirty="0">
                <a:cs typeface="Gill Sans MT"/>
              </a:rPr>
              <a:t>advertising </a:t>
            </a:r>
            <a:r>
              <a:rPr lang="en-US" sz="2000" i="1" dirty="0">
                <a:solidFill>
                  <a:srgbClr val="0000A8"/>
                </a:solidFill>
                <a:cs typeface="Gill Sans MT"/>
              </a:rPr>
              <a:t>paths</a:t>
            </a:r>
            <a:r>
              <a:rPr lang="en-US" sz="2000" dirty="0">
                <a:solidFill>
                  <a:srgbClr val="0000A8"/>
                </a:solidFill>
                <a:cs typeface="Gill Sans MT"/>
              </a:rPr>
              <a:t> </a:t>
            </a:r>
            <a:r>
              <a:rPr lang="en-US" sz="2000" dirty="0">
                <a:cs typeface="Gill Sans MT"/>
              </a:rPr>
              <a:t>to different destination network prefixes (BGP  is a “</a:t>
            </a:r>
            <a:r>
              <a:rPr lang="en-US" altLang="ja-JP" sz="2000" dirty="0">
                <a:cs typeface="Gill Sans MT"/>
              </a:rPr>
              <a:t>path vector” protocol)</a:t>
            </a:r>
            <a:endParaRPr lang="en-US" sz="2000" dirty="0">
              <a:solidFill>
                <a:srgbClr val="FF0000"/>
              </a:solidFill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90"/>
                    </a:solidFill>
                    <a:latin typeface="Arial" charset="0"/>
                    <a:ea typeface="ＭＳ Ｐゴシック" charset="0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848374" y="5024787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7226784" y="5209495"/>
            <a:ext cx="2481265" cy="884238"/>
            <a:chOff x="2282" y="2446"/>
            <a:chExt cx="1563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957825" y="4543468"/>
            <a:ext cx="1398778" cy="1062884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64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7.40741E-7 L -0.0681 -0.1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578F-81B2-0862-4F76-F4985220AB83}"/>
              </a:ext>
            </a:extLst>
          </p:cNvPr>
          <p:cNvSpPr txBox="1"/>
          <p:nvPr/>
        </p:nvSpPr>
        <p:spPr>
          <a:xfrm>
            <a:off x="3052482" y="324433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Dijkstra’s</a:t>
            </a:r>
            <a:endParaRPr lang="en-US" dirty="0"/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A054FB37-D1BE-13A9-28C0-CCD935A10CDA}"/>
              </a:ext>
            </a:extLst>
          </p:cNvPr>
          <p:cNvSpPr/>
          <p:nvPr/>
        </p:nvSpPr>
        <p:spPr>
          <a:xfrm flipH="1">
            <a:off x="999710" y="1519084"/>
            <a:ext cx="1815497" cy="477748"/>
          </a:xfrm>
          <a:prstGeom prst="accentCallout2">
            <a:avLst>
              <a:gd name="adj1" fmla="val 52526"/>
              <a:gd name="adj2" fmla="val -8333"/>
              <a:gd name="adj3" fmla="val 52526"/>
              <a:gd name="adj4" fmla="val -19136"/>
              <a:gd name="adj5" fmla="val 172547"/>
              <a:gd name="adj6" fmla="val -832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  <a:ea typeface="+mj-ea"/>
                <a:cs typeface="+mj-cs"/>
              </a:rPr>
              <a:t>Dijkstra</a:t>
            </a:r>
            <a:endParaRPr lang="en-US" sz="1800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EBC344D6-9951-5678-AF37-10B7D1FE46AA}"/>
              </a:ext>
            </a:extLst>
          </p:cNvPr>
          <p:cNvSpPr/>
          <p:nvPr/>
        </p:nvSpPr>
        <p:spPr>
          <a:xfrm flipH="1">
            <a:off x="302050" y="5077479"/>
            <a:ext cx="2396325" cy="477748"/>
          </a:xfrm>
          <a:prstGeom prst="accentCallout2">
            <a:avLst>
              <a:gd name="adj1" fmla="val 52526"/>
              <a:gd name="adj2" fmla="val -8333"/>
              <a:gd name="adj3" fmla="val 52526"/>
              <a:gd name="adj4" fmla="val -19136"/>
              <a:gd name="adj5" fmla="val 172547"/>
              <a:gd name="adj6" fmla="val -832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  <a:ea typeface="+mj-ea"/>
                <a:cs typeface="+mj-cs"/>
              </a:rPr>
              <a:t>Bellman Ford</a:t>
            </a:r>
            <a:endParaRPr lang="en-US" sz="1800" dirty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link-state routing - Dijkstra’s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8" y="1541236"/>
            <a:ext cx="10777623" cy="4903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Greedy Algorithm</a:t>
            </a:r>
          </a:p>
          <a:p>
            <a:endParaRPr lang="en-US" dirty="0"/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pPr marL="130175" indent="0">
              <a:buNone/>
            </a:pPr>
            <a:endParaRPr lang="en-US" dirty="0">
              <a:solidFill>
                <a:srgbClr val="0000A8"/>
              </a:solidFill>
            </a:endParaRPr>
          </a:p>
          <a:p>
            <a:pPr marL="130175" indent="0">
              <a:buNone/>
            </a:pPr>
            <a:r>
              <a:rPr lang="en-US" dirty="0">
                <a:solidFill>
                  <a:srgbClr val="0000A8"/>
                </a:solidFill>
              </a:rPr>
              <a:t>centralized</a:t>
            </a:r>
          </a:p>
          <a:p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pPr marL="463550" lvl="1" indent="0">
              <a:buNone/>
            </a:pPr>
            <a:endParaRPr lang="en-US" dirty="0"/>
          </a:p>
          <a:p>
            <a:pPr marL="130175" indent="0">
              <a:buNone/>
            </a:pPr>
            <a:r>
              <a:rPr lang="en-US" dirty="0">
                <a:solidFill>
                  <a:srgbClr val="0000A8"/>
                </a:solidFill>
              </a:rPr>
              <a:t>iterative </a:t>
            </a:r>
          </a:p>
          <a:p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dynamic programming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vector routing – Bellman Ford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21332</TotalTime>
  <Words>3799</Words>
  <Application>Microsoft Office PowerPoint</Application>
  <PresentationFormat>Widescreen</PresentationFormat>
  <Paragraphs>780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Comic Sans MS</vt:lpstr>
      <vt:lpstr>Gill Sans MT</vt:lpstr>
      <vt:lpstr>Times New Roman</vt:lpstr>
      <vt:lpstr>TimesLTPro</vt:lpstr>
      <vt:lpstr>Wingdings</vt:lpstr>
      <vt:lpstr>ZapfDingbats</vt:lpstr>
      <vt:lpstr>Office Theme</vt:lpstr>
      <vt:lpstr>1_Office Theme</vt:lpstr>
      <vt:lpstr>Chapter 5 - Network layer: “control plane” roadmap</vt:lpstr>
      <vt:lpstr>Routing protocols</vt:lpstr>
      <vt:lpstr>Routing algorithm classification</vt:lpstr>
      <vt:lpstr>link-state routing - Dijkstra’s algorithm</vt:lpstr>
      <vt:lpstr>Dijkstra’s algorithm: example</vt:lpstr>
      <vt:lpstr>Dijkstra’s algorithm: discussion</vt:lpstr>
      <vt:lpstr>Distance vector routing – Bellman Ford algorithm </vt:lpstr>
      <vt:lpstr>Bellman-Ford Example</vt:lpstr>
      <vt:lpstr>Distance vector algorithm:  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Comparison of LS and DV algorithms</vt:lpstr>
      <vt:lpstr>Internet approach to scalable routing intra-AS   and     Inter-AS routing</vt:lpstr>
      <vt:lpstr>Internet approach to scalable routing</vt:lpstr>
      <vt:lpstr>Intra-AS routing:  routing within an AS</vt:lpstr>
      <vt:lpstr>Inter-AS routing:  a role in intradomain forwarding</vt:lpstr>
      <vt:lpstr>Internet inter-AS routing: BGP</vt:lpstr>
      <vt:lpstr>eBGP, iBGP connections</vt:lpstr>
      <vt:lpstr>BGP essentials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fast</cp:lastModifiedBy>
  <cp:revision>738</cp:revision>
  <dcterms:created xsi:type="dcterms:W3CDTF">2020-01-18T07:24:59Z</dcterms:created>
  <dcterms:modified xsi:type="dcterms:W3CDTF">2024-04-19T07:18:23Z</dcterms:modified>
</cp:coreProperties>
</file>