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73"/>
  </p:notesMasterIdLst>
  <p:handoutMasterIdLst>
    <p:handoutMasterId r:id="rId74"/>
  </p:handoutMasterIdLst>
  <p:sldIdLst>
    <p:sldId id="256" r:id="rId2"/>
    <p:sldId id="270" r:id="rId3"/>
    <p:sldId id="281" r:id="rId4"/>
    <p:sldId id="318" r:id="rId5"/>
    <p:sldId id="319" r:id="rId6"/>
    <p:sldId id="333" r:id="rId7"/>
    <p:sldId id="282" r:id="rId8"/>
    <p:sldId id="257" r:id="rId9"/>
    <p:sldId id="284" r:id="rId10"/>
    <p:sldId id="357" r:id="rId11"/>
    <p:sldId id="356" r:id="rId12"/>
    <p:sldId id="285" r:id="rId13"/>
    <p:sldId id="358" r:id="rId14"/>
    <p:sldId id="359" r:id="rId15"/>
    <p:sldId id="258" r:id="rId16"/>
    <p:sldId id="354" r:id="rId17"/>
    <p:sldId id="355" r:id="rId18"/>
    <p:sldId id="288" r:id="rId19"/>
    <p:sldId id="320" r:id="rId20"/>
    <p:sldId id="352" r:id="rId21"/>
    <p:sldId id="353" r:id="rId22"/>
    <p:sldId id="289" r:id="rId23"/>
    <p:sldId id="322" r:id="rId24"/>
    <p:sldId id="259" r:id="rId25"/>
    <p:sldId id="346" r:id="rId26"/>
    <p:sldId id="347" r:id="rId27"/>
    <p:sldId id="334" r:id="rId28"/>
    <p:sldId id="272" r:id="rId29"/>
    <p:sldId id="260" r:id="rId30"/>
    <p:sldId id="291" r:id="rId31"/>
    <p:sldId id="293" r:id="rId32"/>
    <p:sldId id="261" r:id="rId33"/>
    <p:sldId id="323" r:id="rId34"/>
    <p:sldId id="348" r:id="rId35"/>
    <p:sldId id="299" r:id="rId36"/>
    <p:sldId id="262" r:id="rId37"/>
    <p:sldId id="301" r:id="rId38"/>
    <p:sldId id="263" r:id="rId39"/>
    <p:sldId id="303" r:id="rId40"/>
    <p:sldId id="264" r:id="rId41"/>
    <p:sldId id="337" r:id="rId42"/>
    <p:sldId id="273" r:id="rId43"/>
    <p:sldId id="325" r:id="rId44"/>
    <p:sldId id="349" r:id="rId45"/>
    <p:sldId id="312" r:id="rId46"/>
    <p:sldId id="313" r:id="rId47"/>
    <p:sldId id="265" r:id="rId48"/>
    <p:sldId id="328" r:id="rId49"/>
    <p:sldId id="316" r:id="rId50"/>
    <p:sldId id="305" r:id="rId51"/>
    <p:sldId id="329" r:id="rId52"/>
    <p:sldId id="266" r:id="rId53"/>
    <p:sldId id="307" r:id="rId54"/>
    <p:sldId id="326" r:id="rId55"/>
    <p:sldId id="360" r:id="rId56"/>
    <p:sldId id="361" r:id="rId57"/>
    <p:sldId id="364" r:id="rId58"/>
    <p:sldId id="362" r:id="rId59"/>
    <p:sldId id="363" r:id="rId60"/>
    <p:sldId id="338" r:id="rId61"/>
    <p:sldId id="339" r:id="rId62"/>
    <p:sldId id="340" r:id="rId63"/>
    <p:sldId id="341" r:id="rId64"/>
    <p:sldId id="350" r:id="rId65"/>
    <p:sldId id="342" r:id="rId66"/>
    <p:sldId id="343" r:id="rId67"/>
    <p:sldId id="344" r:id="rId68"/>
    <p:sldId id="345" r:id="rId69"/>
    <p:sldId id="335" r:id="rId70"/>
    <p:sldId id="336" r:id="rId71"/>
    <p:sldId id="280" r:id="rId72"/>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4" d="100"/>
          <a:sy n="64" d="100"/>
        </p:scale>
        <p:origin x="156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083BB4-0A16-5245-9E06-FF8135372772}" type="datetimeFigureOut">
              <a:rPr lang="en-US" smtClean="0"/>
              <a:pPr/>
              <a:t>2/2/2024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7F50E6-3C15-004E-9EE0-94B9FD5DD24C}" type="slidenum">
              <a:rPr lang="en-US" smtClean="0"/>
              <a:pPr/>
              <a:t>‹#›</a:t>
            </a:fld>
            <a:endParaRPr lang="en-US"/>
          </a:p>
        </p:txBody>
      </p:sp>
    </p:spTree>
    <p:extLst>
      <p:ext uri="{BB962C8B-B14F-4D97-AF65-F5344CB8AC3E}">
        <p14:creationId xmlns:p14="http://schemas.microsoft.com/office/powerpoint/2010/main" val="29297319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F69228-E2B9-114B-84AC-2DD0140A52E6}" type="datetimeFigureOut">
              <a:rPr lang="en-US" smtClean="0"/>
              <a:pPr/>
              <a:t>2/2/2024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D5A050-7306-7B4E-867E-A3663FBCD5C6}" type="slidenum">
              <a:rPr lang="en-US" smtClean="0"/>
              <a:pPr/>
              <a:t>‹#›</a:t>
            </a:fld>
            <a:endParaRPr lang="en-US"/>
          </a:p>
        </p:txBody>
      </p:sp>
    </p:spTree>
    <p:extLst>
      <p:ext uri="{BB962C8B-B14F-4D97-AF65-F5344CB8AC3E}">
        <p14:creationId xmlns:p14="http://schemas.microsoft.com/office/powerpoint/2010/main" val="30586971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ln/>
        </p:spPr>
        <p:txBody>
          <a:bodyPr/>
          <a:lstStyle/>
          <a:p>
            <a:endParaRPr lang="en-US"/>
          </a:p>
        </p:txBody>
      </p:sp>
      <p:sp>
        <p:nvSpPr>
          <p:cNvPr id="26627"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ln/>
        </p:spPr>
        <p:txBody>
          <a:bodyPr/>
          <a:lstStyle/>
          <a:p>
            <a:endParaRPr lang="en-US"/>
          </a:p>
        </p:txBody>
      </p:sp>
      <p:sp>
        <p:nvSpPr>
          <p:cNvPr id="33795"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ln/>
        </p:spPr>
        <p:txBody>
          <a:bodyPr/>
          <a:lstStyle/>
          <a:p>
            <a:endParaRPr lang="en-US"/>
          </a:p>
        </p:txBody>
      </p:sp>
      <p:sp>
        <p:nvSpPr>
          <p:cNvPr id="35843"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ln/>
        </p:spPr>
        <p:txBody>
          <a:bodyPr/>
          <a:lstStyle/>
          <a:p>
            <a:endParaRPr lang="en-US"/>
          </a:p>
        </p:txBody>
      </p:sp>
      <p:sp>
        <p:nvSpPr>
          <p:cNvPr id="44035"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6" name="Slide Number Placeholder 5"/>
          <p:cNvSpPr>
            <a:spLocks noGrp="1"/>
          </p:cNvSpPr>
          <p:nvPr>
            <p:ph type="sldNum" sz="quarter" idx="12"/>
          </p:nvPr>
        </p:nvSpPr>
        <p:spPr/>
        <p:txBody>
          <a:bodyPr/>
          <a:lstStyle>
            <a:lvl1pPr>
              <a:defRPr/>
            </a:lvl1pPr>
          </a:lstStyle>
          <a:p>
            <a:pPr>
              <a:defRPr/>
            </a:pPr>
            <a:fld id="{399B40A3-8C98-7643-999B-D2E4C4DFCA87}" type="slidenum">
              <a:rPr lang="en-US" smtClean="0"/>
              <a:pPr>
                <a:defRPr/>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6" name="Slide Number Placeholder 5"/>
          <p:cNvSpPr>
            <a:spLocks noGrp="1"/>
          </p:cNvSpPr>
          <p:nvPr>
            <p:ph type="sldNum" sz="quarter" idx="12"/>
          </p:nvPr>
        </p:nvSpPr>
        <p:spPr/>
        <p:txBody>
          <a:bodyPr/>
          <a:lstStyle>
            <a:lvl1pPr>
              <a:defRPr/>
            </a:lvl1pPr>
          </a:lstStyle>
          <a:p>
            <a:pPr>
              <a:defRPr/>
            </a:pPr>
            <a:fld id="{F16ACDAE-E963-2B45-BB51-53CEBFE15BA1}" type="slidenum">
              <a:rPr lang="en-US" smtClean="0"/>
              <a:pPr>
                <a:defRPr/>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6" name="Slide Number Placeholder 5"/>
          <p:cNvSpPr>
            <a:spLocks noGrp="1"/>
          </p:cNvSpPr>
          <p:nvPr>
            <p:ph type="sldNum" sz="quarter" idx="12"/>
          </p:nvPr>
        </p:nvSpPr>
        <p:spPr/>
        <p:txBody>
          <a:bodyPr/>
          <a:lstStyle>
            <a:lvl1pPr>
              <a:defRPr/>
            </a:lvl1pPr>
          </a:lstStyle>
          <a:p>
            <a:pPr>
              <a:defRPr/>
            </a:pPr>
            <a:fld id="{274D119D-3673-024B-9609-A7D547222293}" type="slidenum">
              <a:rPr lang="en-US" smtClean="0"/>
              <a:pPr>
                <a:defRPr/>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6" name="Slide Number Placeholder 5"/>
          <p:cNvSpPr>
            <a:spLocks noGrp="1"/>
          </p:cNvSpPr>
          <p:nvPr>
            <p:ph type="sldNum" sz="quarter" idx="12"/>
          </p:nvPr>
        </p:nvSpPr>
        <p:spPr/>
        <p:txBody>
          <a:bodyPr/>
          <a:lstStyle>
            <a:lvl1pPr>
              <a:defRPr/>
            </a:lvl1pPr>
          </a:lstStyle>
          <a:p>
            <a:pPr>
              <a:defRPr/>
            </a:pPr>
            <a:fld id="{AFD720AD-0A16-4141-82CA-5619F80A2BC8}" type="slidenum">
              <a:rPr lang="en-US" smtClean="0"/>
              <a:pPr>
                <a:defRPr/>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6" name="Slide Number Placeholder 5"/>
          <p:cNvSpPr>
            <a:spLocks noGrp="1"/>
          </p:cNvSpPr>
          <p:nvPr>
            <p:ph type="sldNum" sz="quarter" idx="12"/>
          </p:nvPr>
        </p:nvSpPr>
        <p:spPr/>
        <p:txBody>
          <a:bodyPr/>
          <a:lstStyle>
            <a:lvl1pPr>
              <a:defRPr/>
            </a:lvl1pPr>
          </a:lstStyle>
          <a:p>
            <a:pPr>
              <a:defRPr/>
            </a:pPr>
            <a:fld id="{2F37AF1E-9B18-0243-8AD1-50A6A8AC0ACC}" type="slidenum">
              <a:rPr lang="en-US" smtClean="0"/>
              <a:pPr>
                <a:defRPr/>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7" name="Slide Number Placeholder 5"/>
          <p:cNvSpPr>
            <a:spLocks noGrp="1"/>
          </p:cNvSpPr>
          <p:nvPr>
            <p:ph type="sldNum" sz="quarter" idx="12"/>
          </p:nvPr>
        </p:nvSpPr>
        <p:spPr/>
        <p:txBody>
          <a:bodyPr/>
          <a:lstStyle>
            <a:lvl1pPr>
              <a:defRPr/>
            </a:lvl1pPr>
          </a:lstStyle>
          <a:p>
            <a:pPr>
              <a:defRPr/>
            </a:pPr>
            <a:fld id="{28F8BC69-CB41-DD44-A638-C4F95AA9426A}" type="slidenum">
              <a:rPr lang="en-US" smtClean="0"/>
              <a:pPr>
                <a:defRPr/>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9" name="Slide Number Placeholder 5"/>
          <p:cNvSpPr>
            <a:spLocks noGrp="1"/>
          </p:cNvSpPr>
          <p:nvPr>
            <p:ph type="sldNum" sz="quarter" idx="12"/>
          </p:nvPr>
        </p:nvSpPr>
        <p:spPr/>
        <p:txBody>
          <a:bodyPr/>
          <a:lstStyle>
            <a:lvl1pPr>
              <a:defRPr/>
            </a:lvl1pPr>
          </a:lstStyle>
          <a:p>
            <a:pPr>
              <a:defRPr/>
            </a:pPr>
            <a:fld id="{1B43444D-6BBE-FA46-910D-A293AF635EDB}" type="slidenum">
              <a:rPr lang="en-US" smtClean="0"/>
              <a:pPr>
                <a:defRPr/>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5" name="Slide Number Placeholder 5"/>
          <p:cNvSpPr>
            <a:spLocks noGrp="1"/>
          </p:cNvSpPr>
          <p:nvPr>
            <p:ph type="sldNum" sz="quarter" idx="12"/>
          </p:nvPr>
        </p:nvSpPr>
        <p:spPr/>
        <p:txBody>
          <a:bodyPr/>
          <a:lstStyle>
            <a:lvl1pPr>
              <a:defRPr/>
            </a:lvl1pPr>
          </a:lstStyle>
          <a:p>
            <a:pPr>
              <a:defRPr/>
            </a:pPr>
            <a:fld id="{EEFDD7DD-CC47-414C-BF78-C5251FE0B060}" type="slidenum">
              <a:rPr lang="en-US" smtClean="0"/>
              <a:pPr>
                <a:defRPr/>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4" name="Slide Number Placeholder 5"/>
          <p:cNvSpPr>
            <a:spLocks noGrp="1"/>
          </p:cNvSpPr>
          <p:nvPr>
            <p:ph type="sldNum" sz="quarter" idx="12"/>
          </p:nvPr>
        </p:nvSpPr>
        <p:spPr/>
        <p:txBody>
          <a:bodyPr/>
          <a:lstStyle>
            <a:lvl1pPr>
              <a:defRPr/>
            </a:lvl1pPr>
          </a:lstStyle>
          <a:p>
            <a:pPr>
              <a:defRPr/>
            </a:pPr>
            <a:fld id="{78B78AD6-5F3D-BA44-875A-31E2927FBE4B}" type="slidenum">
              <a:rPr lang="en-US" smtClean="0"/>
              <a:pPr>
                <a:defRPr/>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7" name="Slide Number Placeholder 5"/>
          <p:cNvSpPr>
            <a:spLocks noGrp="1"/>
          </p:cNvSpPr>
          <p:nvPr>
            <p:ph type="sldNum" sz="quarter" idx="12"/>
          </p:nvPr>
        </p:nvSpPr>
        <p:spPr/>
        <p:txBody>
          <a:bodyPr/>
          <a:lstStyle>
            <a:lvl1pPr>
              <a:defRPr/>
            </a:lvl1pPr>
          </a:lstStyle>
          <a:p>
            <a:pPr>
              <a:defRPr/>
            </a:pPr>
            <a:fld id="{95E9686C-6E28-9A40-BAFE-97DC9D1AE64A}" type="slidenum">
              <a:rPr lang="en-US" smtClean="0"/>
              <a:pPr>
                <a:defRPr/>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7" name="Slide Number Placeholder 5"/>
          <p:cNvSpPr>
            <a:spLocks noGrp="1"/>
          </p:cNvSpPr>
          <p:nvPr>
            <p:ph type="sldNum" sz="quarter" idx="12"/>
          </p:nvPr>
        </p:nvSpPr>
        <p:spPr/>
        <p:txBody>
          <a:bodyPr/>
          <a:lstStyle>
            <a:lvl1pPr>
              <a:defRPr/>
            </a:lvl1pPr>
          </a:lstStyle>
          <a:p>
            <a:pPr>
              <a:defRPr/>
            </a:pPr>
            <a:fld id="{C225899C-C9DE-4C43-812F-DCCD705BC8B7}" type="slidenum">
              <a:rPr lang="en-US" smtClean="0"/>
              <a:pPr>
                <a:defRPr/>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2 Software Processes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D3E67C1E-A116-FA4E-B295-2EE9C41BDD30}"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a:t>Chapter 2 – Software Processes</a:t>
            </a:r>
          </a:p>
        </p:txBody>
      </p:sp>
      <p:sp>
        <p:nvSpPr>
          <p:cNvPr id="5" name="Footer Placeholder 4"/>
          <p:cNvSpPr>
            <a:spLocks noGrp="1"/>
          </p:cNvSpPr>
          <p:nvPr>
            <p:ph type="ftr" sz="quarter" idx="11"/>
          </p:nvPr>
        </p:nvSpPr>
        <p:spPr/>
        <p:txBody>
          <a:bodyPr/>
          <a:lstStyle/>
          <a:p>
            <a:pPr>
              <a:defRPr/>
            </a:pPr>
            <a:r>
              <a:rPr lang="en-US"/>
              <a:t>Chapter 2 Software Processes</a:t>
            </a:r>
          </a:p>
        </p:txBody>
      </p:sp>
      <p:sp>
        <p:nvSpPr>
          <p:cNvPr id="4" name="Slide Number Placeholder 3"/>
          <p:cNvSpPr>
            <a:spLocks noGrp="1"/>
          </p:cNvSpPr>
          <p:nvPr>
            <p:ph type="sldNum" sz="quarter" idx="12"/>
          </p:nvPr>
        </p:nvSpPr>
        <p:spPr/>
        <p:txBody>
          <a:bodyPr/>
          <a:lstStyle/>
          <a:p>
            <a:pPr>
              <a:defRPr/>
            </a:pPr>
            <a:fld id="{399B40A3-8C98-7643-999B-D2E4C4DFCA87}"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en-US" dirty="0"/>
              <a:t>It is often difficult for the customer to state all requirements explicitly. </a:t>
            </a:r>
          </a:p>
          <a:p>
            <a:endParaRPr lang="en-US" altLang="en-US" dirty="0"/>
          </a:p>
          <a:p>
            <a:r>
              <a:rPr lang="en-US" altLang="en-US" dirty="0"/>
              <a:t>The customer must have patience. A working version of the program(s) will not be available until late in the project time span. A major blunder, if undetected until the working program is reviewed, can be disastrous.</a:t>
            </a:r>
          </a:p>
          <a:p>
            <a:endParaRPr lang="en-US" dirty="0"/>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10</a:t>
            </a:fld>
            <a:endParaRPr lang="en-US"/>
          </a:p>
        </p:txBody>
      </p:sp>
    </p:spTree>
    <p:extLst>
      <p:ext uri="{BB962C8B-B14F-4D97-AF65-F5344CB8AC3E}">
        <p14:creationId xmlns:p14="http://schemas.microsoft.com/office/powerpoint/2010/main" val="3401201070"/>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en-US"/>
              <a:t>Waterfall Model</a:t>
            </a:r>
          </a:p>
        </p:txBody>
      </p:sp>
      <p:pic>
        <p:nvPicPr>
          <p:cNvPr id="20483" name="Picture 3" descr="84-Waterfall-in-Theory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19250" y="1634836"/>
            <a:ext cx="5905500" cy="5000914"/>
          </a:xfrm>
          <a:noFill/>
        </p:spPr>
      </p:pic>
    </p:spTree>
    <p:extLst>
      <p:ext uri="{BB962C8B-B14F-4D97-AF65-F5344CB8AC3E}">
        <p14:creationId xmlns:p14="http://schemas.microsoft.com/office/powerpoint/2010/main" val="1730951417"/>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GB"/>
              <a:t>Waterfall model problems</a:t>
            </a:r>
          </a:p>
        </p:txBody>
      </p:sp>
      <p:sp>
        <p:nvSpPr>
          <p:cNvPr id="92163" name="Rectangle 3"/>
          <p:cNvSpPr>
            <a:spLocks noGrp="1" noChangeArrowheads="1"/>
          </p:cNvSpPr>
          <p:nvPr>
            <p:ph idx="1"/>
          </p:nvPr>
        </p:nvSpPr>
        <p:spPr/>
        <p:txBody>
          <a:bodyPr/>
          <a:lstStyle/>
          <a:p>
            <a:r>
              <a:rPr lang="en-GB" dirty="0"/>
              <a:t>Inflexible partitioning of the project into distinct stages makes it difficult to respond to changing customer requirements.</a:t>
            </a:r>
          </a:p>
          <a:p>
            <a:pPr lvl="1"/>
            <a:r>
              <a:rPr lang="en-GB" dirty="0"/>
              <a:t>Therefore, this model is only appropriate when the requirements are well-understood and changes will be fairly limited during the design process. </a:t>
            </a:r>
          </a:p>
          <a:p>
            <a:pPr lvl="1"/>
            <a:r>
              <a:rPr lang="en-GB" dirty="0"/>
              <a:t>Few business systems have stable requirements.</a:t>
            </a:r>
          </a:p>
          <a:p>
            <a:r>
              <a:rPr lang="en-GB" dirty="0"/>
              <a:t>The waterfall model is mostly used for large systems engineering projects where a system is developed at several sites.</a:t>
            </a:r>
          </a:p>
          <a:p>
            <a:pPr lvl="1"/>
            <a:r>
              <a:rPr lang="en-GB" dirty="0"/>
              <a:t>In those circumstances, the plan-driven nature of the waterfall model helps coordinate the work. </a:t>
            </a:r>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12</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en-US"/>
              <a:t>Waterfall Model</a:t>
            </a:r>
          </a:p>
        </p:txBody>
      </p:sp>
      <p:sp>
        <p:nvSpPr>
          <p:cNvPr id="19459" name="Rectangle 3"/>
          <p:cNvSpPr>
            <a:spLocks noGrp="1" noChangeArrowheads="1"/>
          </p:cNvSpPr>
          <p:nvPr>
            <p:ph type="body" idx="1"/>
          </p:nvPr>
        </p:nvSpPr>
        <p:spPr/>
        <p:txBody>
          <a:bodyPr/>
          <a:lstStyle/>
          <a:p>
            <a:pPr eaLnBrk="1" hangingPunct="1">
              <a:lnSpc>
                <a:spcPct val="80000"/>
              </a:lnSpc>
            </a:pPr>
            <a:r>
              <a:rPr lang="en-US" altLang="en-US"/>
              <a:t>In an interesting analysis of actual projects, Bradac [Bra94] found that the linear nature of the classic life cycle leads to “blocking states” in which some project team members must wait for other members of the team to complete dependent tasks. </a:t>
            </a:r>
            <a:r>
              <a:rPr lang="en-US" altLang="en-US">
                <a:solidFill>
                  <a:srgbClr val="FF0000"/>
                </a:solidFill>
              </a:rPr>
              <a:t>In fact, the time spent waiting can exceed the time spent on productive work!</a:t>
            </a:r>
            <a:r>
              <a:rPr lang="en-US" altLang="en-US"/>
              <a:t> The blocking states tend to be more prevalent at the beginning and end of a linear sequential process.</a:t>
            </a:r>
          </a:p>
        </p:txBody>
      </p:sp>
    </p:spTree>
    <p:extLst>
      <p:ext uri="{BB962C8B-B14F-4D97-AF65-F5344CB8AC3E}">
        <p14:creationId xmlns:p14="http://schemas.microsoft.com/office/powerpoint/2010/main" val="1647197366"/>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Side note (Modified Waterfall)</a:t>
            </a:r>
          </a:p>
        </p:txBody>
      </p:sp>
      <p:sp>
        <p:nvSpPr>
          <p:cNvPr id="3" name="Content Placeholder 2"/>
          <p:cNvSpPr>
            <a:spLocks noGrp="1"/>
          </p:cNvSpPr>
          <p:nvPr>
            <p:ph idx="1"/>
          </p:nvPr>
        </p:nvSpPr>
        <p:spPr/>
        <p:txBody>
          <a:bodyPr/>
          <a:lstStyle/>
          <a:p>
            <a:endParaRPr lang="en-US" dirty="0"/>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14</a:t>
            </a:fld>
            <a:endParaRPr lang="en-US"/>
          </a:p>
        </p:txBody>
      </p:sp>
      <p:grpSp>
        <p:nvGrpSpPr>
          <p:cNvPr id="7" name="Group 17"/>
          <p:cNvGrpSpPr>
            <a:grpSpLocks/>
          </p:cNvGrpSpPr>
          <p:nvPr/>
        </p:nvGrpSpPr>
        <p:grpSpPr bwMode="auto">
          <a:xfrm>
            <a:off x="1170116" y="1685925"/>
            <a:ext cx="5867400" cy="4343400"/>
            <a:chOff x="576" y="1104"/>
            <a:chExt cx="3696" cy="2736"/>
          </a:xfrm>
        </p:grpSpPr>
        <p:grpSp>
          <p:nvGrpSpPr>
            <p:cNvPr id="8" name="Group 18"/>
            <p:cNvGrpSpPr>
              <a:grpSpLocks/>
            </p:cNvGrpSpPr>
            <p:nvPr/>
          </p:nvGrpSpPr>
          <p:grpSpPr bwMode="auto">
            <a:xfrm>
              <a:off x="576" y="1296"/>
              <a:ext cx="2544" cy="2064"/>
              <a:chOff x="1392" y="1296"/>
              <a:chExt cx="2544" cy="2064"/>
            </a:xfrm>
          </p:grpSpPr>
          <p:sp>
            <p:nvSpPr>
              <p:cNvPr id="21" name="Rectangle 19"/>
              <p:cNvSpPr>
                <a:spLocks noChangeArrowheads="1"/>
              </p:cNvSpPr>
              <p:nvPr/>
            </p:nvSpPr>
            <p:spPr bwMode="auto">
              <a:xfrm>
                <a:off x="3120" y="2736"/>
                <a:ext cx="240"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spcBef>
                    <a:spcPct val="0"/>
                  </a:spcBef>
                  <a:buFontTx/>
                  <a:buNone/>
                </a:pPr>
                <a:endParaRPr lang="en-US" altLang="en-US" sz="2400">
                  <a:latin typeface="Times" panose="02020603050405020304" pitchFamily="18" charset="0"/>
                </a:endParaRPr>
              </a:p>
            </p:txBody>
          </p:sp>
          <p:sp>
            <p:nvSpPr>
              <p:cNvPr id="22" name="Rectangle 20"/>
              <p:cNvSpPr>
                <a:spLocks noChangeArrowheads="1"/>
              </p:cNvSpPr>
              <p:nvPr/>
            </p:nvSpPr>
            <p:spPr bwMode="auto">
              <a:xfrm>
                <a:off x="3696" y="3216"/>
                <a:ext cx="240"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spcBef>
                    <a:spcPct val="0"/>
                  </a:spcBef>
                  <a:buFontTx/>
                  <a:buNone/>
                </a:pPr>
                <a:endParaRPr lang="en-US" altLang="en-US" sz="2400">
                  <a:latin typeface="Times" panose="02020603050405020304" pitchFamily="18" charset="0"/>
                </a:endParaRPr>
              </a:p>
            </p:txBody>
          </p:sp>
          <p:cxnSp>
            <p:nvCxnSpPr>
              <p:cNvPr id="23" name="AutoShape 21"/>
              <p:cNvCxnSpPr>
                <a:cxnSpLocks noChangeShapeType="1"/>
                <a:stCxn id="22" idx="1"/>
                <a:endCxn id="21" idx="2"/>
              </p:cNvCxnSpPr>
              <p:nvPr/>
            </p:nvCxnSpPr>
            <p:spPr bwMode="auto">
              <a:xfrm rot="10800000">
                <a:off x="3240" y="2880"/>
                <a:ext cx="456" cy="408"/>
              </a:xfrm>
              <a:prstGeom prst="curvedConnector2">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AutoShape 22"/>
              <p:cNvCxnSpPr>
                <a:cxnSpLocks noChangeShapeType="1"/>
                <a:stCxn id="22" idx="1"/>
                <a:endCxn id="25" idx="2"/>
              </p:cNvCxnSpPr>
              <p:nvPr/>
            </p:nvCxnSpPr>
            <p:spPr bwMode="auto">
              <a:xfrm rot="10800000">
                <a:off x="2664" y="2400"/>
                <a:ext cx="1032" cy="888"/>
              </a:xfrm>
              <a:prstGeom prst="curvedConnector2">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Rectangle 23"/>
              <p:cNvSpPr>
                <a:spLocks noChangeArrowheads="1"/>
              </p:cNvSpPr>
              <p:nvPr/>
            </p:nvSpPr>
            <p:spPr bwMode="auto">
              <a:xfrm>
                <a:off x="2544" y="2256"/>
                <a:ext cx="240"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spcBef>
                    <a:spcPct val="0"/>
                  </a:spcBef>
                  <a:buFontTx/>
                  <a:buNone/>
                </a:pPr>
                <a:endParaRPr lang="en-US" altLang="en-US" sz="2400">
                  <a:latin typeface="Times" panose="02020603050405020304" pitchFamily="18" charset="0"/>
                </a:endParaRPr>
              </a:p>
            </p:txBody>
          </p:sp>
          <p:sp>
            <p:nvSpPr>
              <p:cNvPr id="26" name="Rectangle 24"/>
              <p:cNvSpPr>
                <a:spLocks noChangeArrowheads="1"/>
              </p:cNvSpPr>
              <p:nvPr/>
            </p:nvSpPr>
            <p:spPr bwMode="auto">
              <a:xfrm>
                <a:off x="1968" y="1776"/>
                <a:ext cx="240"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spcBef>
                    <a:spcPct val="0"/>
                  </a:spcBef>
                  <a:buFontTx/>
                  <a:buNone/>
                </a:pPr>
                <a:endParaRPr lang="en-US" altLang="en-US" sz="2400">
                  <a:latin typeface="Times" panose="02020603050405020304" pitchFamily="18" charset="0"/>
                </a:endParaRPr>
              </a:p>
            </p:txBody>
          </p:sp>
          <p:sp>
            <p:nvSpPr>
              <p:cNvPr id="27" name="Rectangle 25"/>
              <p:cNvSpPr>
                <a:spLocks noChangeArrowheads="1"/>
              </p:cNvSpPr>
              <p:nvPr/>
            </p:nvSpPr>
            <p:spPr bwMode="auto">
              <a:xfrm>
                <a:off x="1392" y="1296"/>
                <a:ext cx="240" cy="144"/>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spcBef>
                    <a:spcPct val="0"/>
                  </a:spcBef>
                  <a:buFontTx/>
                  <a:buNone/>
                </a:pPr>
                <a:endParaRPr lang="en-US" altLang="en-US" sz="2400">
                  <a:latin typeface="Times" panose="02020603050405020304" pitchFamily="18" charset="0"/>
                </a:endParaRPr>
              </a:p>
            </p:txBody>
          </p:sp>
          <p:cxnSp>
            <p:nvCxnSpPr>
              <p:cNvPr id="28" name="AutoShape 26"/>
              <p:cNvCxnSpPr>
                <a:cxnSpLocks noChangeShapeType="1"/>
                <a:stCxn id="22" idx="1"/>
                <a:endCxn id="26" idx="2"/>
              </p:cNvCxnSpPr>
              <p:nvPr/>
            </p:nvCxnSpPr>
            <p:spPr bwMode="auto">
              <a:xfrm rot="10800000">
                <a:off x="2088" y="1920"/>
                <a:ext cx="1608" cy="1368"/>
              </a:xfrm>
              <a:prstGeom prst="curvedConnector2">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27"/>
              <p:cNvCxnSpPr>
                <a:cxnSpLocks noChangeShapeType="1"/>
                <a:stCxn id="21" idx="1"/>
                <a:endCxn id="25" idx="2"/>
              </p:cNvCxnSpPr>
              <p:nvPr/>
            </p:nvCxnSpPr>
            <p:spPr bwMode="auto">
              <a:xfrm rot="10800000">
                <a:off x="2664" y="2400"/>
                <a:ext cx="456" cy="408"/>
              </a:xfrm>
              <a:prstGeom prst="curvedConnector2">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28"/>
              <p:cNvCxnSpPr>
                <a:cxnSpLocks noChangeShapeType="1"/>
                <a:stCxn id="21" idx="1"/>
                <a:endCxn id="26" idx="2"/>
              </p:cNvCxnSpPr>
              <p:nvPr/>
            </p:nvCxnSpPr>
            <p:spPr bwMode="auto">
              <a:xfrm rot="10800000">
                <a:off x="2088" y="1920"/>
                <a:ext cx="1032" cy="888"/>
              </a:xfrm>
              <a:prstGeom prst="curvedConnector2">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29"/>
              <p:cNvCxnSpPr>
                <a:cxnSpLocks noChangeShapeType="1"/>
                <a:stCxn id="21" idx="1"/>
                <a:endCxn id="27" idx="2"/>
              </p:cNvCxnSpPr>
              <p:nvPr/>
            </p:nvCxnSpPr>
            <p:spPr bwMode="auto">
              <a:xfrm rot="10800000">
                <a:off x="1512" y="1440"/>
                <a:ext cx="1608" cy="1368"/>
              </a:xfrm>
              <a:prstGeom prst="curvedConnector2">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30"/>
              <p:cNvCxnSpPr>
                <a:cxnSpLocks noChangeShapeType="1"/>
                <a:stCxn id="22" idx="1"/>
                <a:endCxn id="27" idx="2"/>
              </p:cNvCxnSpPr>
              <p:nvPr/>
            </p:nvCxnSpPr>
            <p:spPr bwMode="auto">
              <a:xfrm rot="10800000">
                <a:off x="1512" y="1440"/>
                <a:ext cx="2184" cy="1848"/>
              </a:xfrm>
              <a:prstGeom prst="curvedConnector2">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31"/>
              <p:cNvCxnSpPr>
                <a:cxnSpLocks noChangeShapeType="1"/>
                <a:stCxn id="25" idx="1"/>
                <a:endCxn id="26" idx="2"/>
              </p:cNvCxnSpPr>
              <p:nvPr/>
            </p:nvCxnSpPr>
            <p:spPr bwMode="auto">
              <a:xfrm rot="10800000">
                <a:off x="2088" y="1920"/>
                <a:ext cx="456" cy="408"/>
              </a:xfrm>
              <a:prstGeom prst="curvedConnector2">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32"/>
              <p:cNvCxnSpPr>
                <a:cxnSpLocks noChangeShapeType="1"/>
                <a:stCxn id="25" idx="1"/>
                <a:endCxn id="27" idx="2"/>
              </p:cNvCxnSpPr>
              <p:nvPr/>
            </p:nvCxnSpPr>
            <p:spPr bwMode="auto">
              <a:xfrm rot="10800000">
                <a:off x="1512" y="1440"/>
                <a:ext cx="1032" cy="888"/>
              </a:xfrm>
              <a:prstGeom prst="curvedConnector2">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33"/>
              <p:cNvCxnSpPr>
                <a:cxnSpLocks noChangeShapeType="1"/>
                <a:stCxn id="26" idx="1"/>
                <a:endCxn id="27" idx="2"/>
              </p:cNvCxnSpPr>
              <p:nvPr/>
            </p:nvCxnSpPr>
            <p:spPr bwMode="auto">
              <a:xfrm rot="10800000">
                <a:off x="1512" y="1440"/>
                <a:ext cx="456" cy="408"/>
              </a:xfrm>
              <a:prstGeom prst="curvedConnector2">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9" name="Group 34"/>
            <p:cNvGrpSpPr>
              <a:grpSpLocks/>
            </p:cNvGrpSpPr>
            <p:nvPr/>
          </p:nvGrpSpPr>
          <p:grpSpPr bwMode="auto">
            <a:xfrm>
              <a:off x="576" y="1104"/>
              <a:ext cx="3696" cy="2736"/>
              <a:chOff x="576" y="1152"/>
              <a:chExt cx="3696" cy="2736"/>
            </a:xfrm>
          </p:grpSpPr>
          <p:sp>
            <p:nvSpPr>
              <p:cNvPr id="10" name="Rectangle 35"/>
              <p:cNvSpPr>
                <a:spLocks noChangeArrowheads="1"/>
              </p:cNvSpPr>
              <p:nvPr/>
            </p:nvSpPr>
            <p:spPr bwMode="auto">
              <a:xfrm>
                <a:off x="576" y="1152"/>
                <a:ext cx="816" cy="336"/>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lgn="ctr">
                  <a:spcBef>
                    <a:spcPct val="0"/>
                  </a:spcBef>
                  <a:buFontTx/>
                  <a:buNone/>
                </a:pPr>
                <a:r>
                  <a:rPr lang="en-GB" altLang="en-US" sz="1200">
                    <a:latin typeface="Arial" panose="020B0604020202020204" pitchFamily="34" charset="0"/>
                  </a:rPr>
                  <a:t>Requirements</a:t>
                </a:r>
                <a:br>
                  <a:rPr lang="en-GB" altLang="en-US" sz="1200">
                    <a:latin typeface="Arial" panose="020B0604020202020204" pitchFamily="34" charset="0"/>
                  </a:rPr>
                </a:br>
                <a:r>
                  <a:rPr lang="en-GB" altLang="en-US" sz="1200">
                    <a:latin typeface="Arial" panose="020B0604020202020204" pitchFamily="34" charset="0"/>
                  </a:rPr>
                  <a:t>specification</a:t>
                </a:r>
                <a:endParaRPr lang="en-GB" altLang="en-US" sz="2400">
                  <a:latin typeface="Times" panose="02020603050405020304" pitchFamily="18" charset="0"/>
                </a:endParaRPr>
              </a:p>
            </p:txBody>
          </p:sp>
          <p:sp>
            <p:nvSpPr>
              <p:cNvPr id="11" name="Rectangle 36"/>
              <p:cNvSpPr>
                <a:spLocks noChangeArrowheads="1"/>
              </p:cNvSpPr>
              <p:nvPr/>
            </p:nvSpPr>
            <p:spPr bwMode="auto">
              <a:xfrm>
                <a:off x="1152" y="1632"/>
                <a:ext cx="816" cy="336"/>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lgn="ctr">
                  <a:spcBef>
                    <a:spcPct val="0"/>
                  </a:spcBef>
                  <a:buFontTx/>
                  <a:buNone/>
                </a:pPr>
                <a:r>
                  <a:rPr lang="en-GB" altLang="en-US" sz="1200">
                    <a:latin typeface="Arial" panose="020B0604020202020204" pitchFamily="34" charset="0"/>
                  </a:rPr>
                  <a:t>Architectural</a:t>
                </a:r>
                <a:br>
                  <a:rPr lang="en-GB" altLang="en-US" sz="1200">
                    <a:latin typeface="Arial" panose="020B0604020202020204" pitchFamily="34" charset="0"/>
                  </a:rPr>
                </a:br>
                <a:r>
                  <a:rPr lang="en-GB" altLang="en-US" sz="1200">
                    <a:latin typeface="Arial" panose="020B0604020202020204" pitchFamily="34" charset="0"/>
                  </a:rPr>
                  <a:t>design</a:t>
                </a:r>
                <a:endParaRPr lang="en-GB" altLang="en-US" sz="2400">
                  <a:latin typeface="Times" panose="02020603050405020304" pitchFamily="18" charset="0"/>
                </a:endParaRPr>
              </a:p>
            </p:txBody>
          </p:sp>
          <p:sp>
            <p:nvSpPr>
              <p:cNvPr id="12" name="Rectangle 37"/>
              <p:cNvSpPr>
                <a:spLocks noChangeArrowheads="1"/>
              </p:cNvSpPr>
              <p:nvPr/>
            </p:nvSpPr>
            <p:spPr bwMode="auto">
              <a:xfrm>
                <a:off x="1728" y="2112"/>
                <a:ext cx="816" cy="336"/>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lgn="ctr">
                  <a:spcBef>
                    <a:spcPct val="0"/>
                  </a:spcBef>
                  <a:buFontTx/>
                  <a:buNone/>
                </a:pPr>
                <a:r>
                  <a:rPr lang="en-GB" altLang="en-US" sz="1200">
                    <a:latin typeface="Arial" panose="020B0604020202020204" pitchFamily="34" charset="0"/>
                  </a:rPr>
                  <a:t>Detailed</a:t>
                </a:r>
                <a:br>
                  <a:rPr lang="en-GB" altLang="en-US" sz="1200">
                    <a:latin typeface="Arial" panose="020B0604020202020204" pitchFamily="34" charset="0"/>
                  </a:rPr>
                </a:br>
                <a:r>
                  <a:rPr lang="en-GB" altLang="en-US" sz="1200">
                    <a:latin typeface="Arial" panose="020B0604020202020204" pitchFamily="34" charset="0"/>
                  </a:rPr>
                  <a:t>design</a:t>
                </a:r>
                <a:endParaRPr lang="en-GB" altLang="en-US" sz="2400">
                  <a:latin typeface="Times" panose="02020603050405020304" pitchFamily="18" charset="0"/>
                </a:endParaRPr>
              </a:p>
            </p:txBody>
          </p:sp>
          <p:sp>
            <p:nvSpPr>
              <p:cNvPr id="13" name="Rectangle 38"/>
              <p:cNvSpPr>
                <a:spLocks noChangeArrowheads="1"/>
              </p:cNvSpPr>
              <p:nvPr/>
            </p:nvSpPr>
            <p:spPr bwMode="auto">
              <a:xfrm>
                <a:off x="2304" y="2592"/>
                <a:ext cx="816" cy="336"/>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lgn="ctr">
                  <a:spcBef>
                    <a:spcPct val="0"/>
                  </a:spcBef>
                  <a:buFontTx/>
                  <a:buNone/>
                </a:pPr>
                <a:r>
                  <a:rPr lang="en-GB" altLang="en-US" sz="1200">
                    <a:latin typeface="Arial" panose="020B0604020202020204" pitchFamily="34" charset="0"/>
                  </a:rPr>
                  <a:t>Coding and</a:t>
                </a:r>
                <a:br>
                  <a:rPr lang="en-GB" altLang="en-US" sz="1200">
                    <a:latin typeface="Arial" panose="020B0604020202020204" pitchFamily="34" charset="0"/>
                  </a:rPr>
                </a:br>
                <a:r>
                  <a:rPr lang="en-GB" altLang="en-US" sz="1200">
                    <a:latin typeface="Arial" panose="020B0604020202020204" pitchFamily="34" charset="0"/>
                  </a:rPr>
                  <a:t>unit testing</a:t>
                </a:r>
                <a:endParaRPr lang="en-GB" altLang="en-US" sz="2400">
                  <a:latin typeface="Times" panose="02020603050405020304" pitchFamily="18" charset="0"/>
                </a:endParaRPr>
              </a:p>
            </p:txBody>
          </p:sp>
          <p:sp>
            <p:nvSpPr>
              <p:cNvPr id="14" name="Rectangle 39"/>
              <p:cNvSpPr>
                <a:spLocks noChangeArrowheads="1"/>
              </p:cNvSpPr>
              <p:nvPr/>
            </p:nvSpPr>
            <p:spPr bwMode="auto">
              <a:xfrm>
                <a:off x="2880" y="3072"/>
                <a:ext cx="816" cy="336"/>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lgn="ctr">
                  <a:spcBef>
                    <a:spcPct val="0"/>
                  </a:spcBef>
                  <a:buFontTx/>
                  <a:buNone/>
                </a:pPr>
                <a:r>
                  <a:rPr lang="en-GB" altLang="en-US" sz="1200">
                    <a:latin typeface="Arial" panose="020B0604020202020204" pitchFamily="34" charset="0"/>
                  </a:rPr>
                  <a:t>Integration</a:t>
                </a:r>
                <a:br>
                  <a:rPr lang="en-GB" altLang="en-US" sz="1200">
                    <a:latin typeface="Arial" panose="020B0604020202020204" pitchFamily="34" charset="0"/>
                  </a:rPr>
                </a:br>
                <a:r>
                  <a:rPr lang="en-GB" altLang="en-US" sz="1200">
                    <a:latin typeface="Arial" panose="020B0604020202020204" pitchFamily="34" charset="0"/>
                  </a:rPr>
                  <a:t>and testing</a:t>
                </a:r>
                <a:endParaRPr lang="en-GB" altLang="en-US" sz="2400">
                  <a:latin typeface="Times" panose="02020603050405020304" pitchFamily="18" charset="0"/>
                </a:endParaRPr>
              </a:p>
            </p:txBody>
          </p:sp>
          <p:sp>
            <p:nvSpPr>
              <p:cNvPr id="15" name="Rectangle 40"/>
              <p:cNvSpPr>
                <a:spLocks noChangeArrowheads="1"/>
              </p:cNvSpPr>
              <p:nvPr/>
            </p:nvSpPr>
            <p:spPr bwMode="auto">
              <a:xfrm>
                <a:off x="3456" y="3552"/>
                <a:ext cx="816" cy="336"/>
              </a:xfrm>
              <a:prstGeom prst="rect">
                <a:avLst/>
              </a:prstGeom>
              <a:solidFill>
                <a:schemeClr val="accent1"/>
              </a:solidFill>
              <a:ln w="9525">
                <a:solidFill>
                  <a:schemeClr val="tx1"/>
                </a:solidFill>
                <a:miter lim="800000"/>
                <a:headEnd/>
                <a:tailEnd/>
              </a:ln>
              <a:effectLst>
                <a:outerShdw dist="35921" dir="2700000" algn="ctr" rotWithShape="0">
                  <a:schemeClr val="bg2"/>
                </a:outerShdw>
              </a:effectLst>
            </p:spPr>
            <p:txBody>
              <a:bodyPr wrap="none" anchor="ctr"/>
              <a:lstStyle>
                <a:lvl1pPr>
                  <a:spcBef>
                    <a:spcPct val="20000"/>
                  </a:spcBef>
                  <a:buChar char="•"/>
                  <a:defRPr sz="2800">
                    <a:solidFill>
                      <a:schemeClr val="tx1"/>
                    </a:solidFill>
                    <a:latin typeface="Verdana" panose="020B0604030504040204" pitchFamily="34" charset="0"/>
                  </a:defRPr>
                </a:lvl1pPr>
                <a:lvl2pPr marL="742950" indent="-285750">
                  <a:spcBef>
                    <a:spcPct val="20000"/>
                  </a:spcBef>
                  <a:buChar char="–"/>
                  <a:defRPr sz="2400">
                    <a:solidFill>
                      <a:schemeClr val="tx1"/>
                    </a:solidFill>
                    <a:latin typeface="Verdana" panose="020B0604030504040204" pitchFamily="34" charset="0"/>
                  </a:defRPr>
                </a:lvl2pPr>
                <a:lvl3pPr marL="1143000" indent="-228600">
                  <a:spcBef>
                    <a:spcPct val="20000"/>
                  </a:spcBef>
                  <a:buChar char="•"/>
                  <a:defRPr sz="2000">
                    <a:solidFill>
                      <a:schemeClr val="tx1"/>
                    </a:solidFill>
                    <a:latin typeface="Verdana" panose="020B0604030504040204" pitchFamily="34" charset="0"/>
                  </a:defRPr>
                </a:lvl3pPr>
                <a:lvl4pPr marL="1600200" indent="-228600">
                  <a:spcBef>
                    <a:spcPct val="20000"/>
                  </a:spcBef>
                  <a:buChar char="–"/>
                  <a:defRPr>
                    <a:solidFill>
                      <a:schemeClr val="tx1"/>
                    </a:solidFill>
                    <a:latin typeface="Verdana" panose="020B0604030504040204" pitchFamily="34" charset="0"/>
                  </a:defRPr>
                </a:lvl4pPr>
                <a:lvl5pPr marL="2057400" indent="-228600">
                  <a:spcBef>
                    <a:spcPct val="20000"/>
                  </a:spcBef>
                  <a:buChar char="»"/>
                  <a:defRPr>
                    <a:solidFill>
                      <a:schemeClr val="tx1"/>
                    </a:solidFill>
                    <a:latin typeface="Verdana" panose="020B0604030504040204" pitchFamily="34" charset="0"/>
                  </a:defRPr>
                </a:lvl5pPr>
                <a:lvl6pPr marL="2514600" indent="-228600" eaLnBrk="0" fontAlgn="base" hangingPunct="0">
                  <a:spcBef>
                    <a:spcPct val="20000"/>
                  </a:spcBef>
                  <a:spcAft>
                    <a:spcPct val="0"/>
                  </a:spcAft>
                  <a:buChar char="»"/>
                  <a:defRPr>
                    <a:solidFill>
                      <a:schemeClr val="tx1"/>
                    </a:solidFill>
                    <a:latin typeface="Verdana" panose="020B0604030504040204" pitchFamily="34" charset="0"/>
                  </a:defRPr>
                </a:lvl6pPr>
                <a:lvl7pPr marL="2971800" indent="-228600" eaLnBrk="0" fontAlgn="base" hangingPunct="0">
                  <a:spcBef>
                    <a:spcPct val="20000"/>
                  </a:spcBef>
                  <a:spcAft>
                    <a:spcPct val="0"/>
                  </a:spcAft>
                  <a:buChar char="»"/>
                  <a:defRPr>
                    <a:solidFill>
                      <a:schemeClr val="tx1"/>
                    </a:solidFill>
                    <a:latin typeface="Verdana" panose="020B0604030504040204" pitchFamily="34" charset="0"/>
                  </a:defRPr>
                </a:lvl7pPr>
                <a:lvl8pPr marL="3429000" indent="-228600" eaLnBrk="0" fontAlgn="base" hangingPunct="0">
                  <a:spcBef>
                    <a:spcPct val="20000"/>
                  </a:spcBef>
                  <a:spcAft>
                    <a:spcPct val="0"/>
                  </a:spcAft>
                  <a:buChar char="»"/>
                  <a:defRPr>
                    <a:solidFill>
                      <a:schemeClr val="tx1"/>
                    </a:solidFill>
                    <a:latin typeface="Verdana" panose="020B0604030504040204" pitchFamily="34" charset="0"/>
                  </a:defRPr>
                </a:lvl8pPr>
                <a:lvl9pPr marL="3886200" indent="-228600" eaLnBrk="0" fontAlgn="base" hangingPunct="0">
                  <a:spcBef>
                    <a:spcPct val="20000"/>
                  </a:spcBef>
                  <a:spcAft>
                    <a:spcPct val="0"/>
                  </a:spcAft>
                  <a:buChar char="»"/>
                  <a:defRPr>
                    <a:solidFill>
                      <a:schemeClr val="tx1"/>
                    </a:solidFill>
                    <a:latin typeface="Verdana" panose="020B0604030504040204" pitchFamily="34" charset="0"/>
                  </a:defRPr>
                </a:lvl9pPr>
              </a:lstStyle>
              <a:p>
                <a:pPr algn="ctr">
                  <a:spcBef>
                    <a:spcPct val="0"/>
                  </a:spcBef>
                  <a:buFontTx/>
                  <a:buNone/>
                </a:pPr>
                <a:r>
                  <a:rPr lang="en-GB" altLang="en-US" sz="1200">
                    <a:latin typeface="Arial" panose="020B0604020202020204" pitchFamily="34" charset="0"/>
                  </a:rPr>
                  <a:t>Operation and</a:t>
                </a:r>
                <a:br>
                  <a:rPr lang="en-GB" altLang="en-US" sz="1200">
                    <a:latin typeface="Arial" panose="020B0604020202020204" pitchFamily="34" charset="0"/>
                  </a:rPr>
                </a:br>
                <a:r>
                  <a:rPr lang="en-GB" altLang="en-US" sz="1200">
                    <a:latin typeface="Arial" panose="020B0604020202020204" pitchFamily="34" charset="0"/>
                  </a:rPr>
                  <a:t>maintenance</a:t>
                </a:r>
                <a:endParaRPr lang="en-GB" altLang="en-US" sz="2400">
                  <a:latin typeface="Times" panose="02020603050405020304" pitchFamily="18" charset="0"/>
                </a:endParaRPr>
              </a:p>
            </p:txBody>
          </p:sp>
          <p:cxnSp>
            <p:nvCxnSpPr>
              <p:cNvPr id="16" name="AutoShape 41"/>
              <p:cNvCxnSpPr>
                <a:cxnSpLocks noChangeShapeType="1"/>
                <a:stCxn id="10" idx="3"/>
                <a:endCxn id="11" idx="0"/>
              </p:cNvCxnSpPr>
              <p:nvPr/>
            </p:nvCxnSpPr>
            <p:spPr bwMode="auto">
              <a:xfrm>
                <a:off x="1392" y="1320"/>
                <a:ext cx="168" cy="312"/>
              </a:xfrm>
              <a:prstGeom prst="bentConnector2">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42"/>
              <p:cNvCxnSpPr>
                <a:cxnSpLocks noChangeShapeType="1"/>
                <a:stCxn id="11" idx="3"/>
                <a:endCxn id="12" idx="0"/>
              </p:cNvCxnSpPr>
              <p:nvPr/>
            </p:nvCxnSpPr>
            <p:spPr bwMode="auto">
              <a:xfrm>
                <a:off x="1968" y="1800"/>
                <a:ext cx="168" cy="312"/>
              </a:xfrm>
              <a:prstGeom prst="bentConnector2">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43"/>
              <p:cNvCxnSpPr>
                <a:cxnSpLocks noChangeShapeType="1"/>
                <a:stCxn id="12" idx="3"/>
                <a:endCxn id="13" idx="0"/>
              </p:cNvCxnSpPr>
              <p:nvPr/>
            </p:nvCxnSpPr>
            <p:spPr bwMode="auto">
              <a:xfrm>
                <a:off x="2544" y="2280"/>
                <a:ext cx="168" cy="312"/>
              </a:xfrm>
              <a:prstGeom prst="bentConnector2">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44"/>
              <p:cNvCxnSpPr>
                <a:cxnSpLocks noChangeShapeType="1"/>
                <a:stCxn id="13" idx="3"/>
                <a:endCxn id="14" idx="0"/>
              </p:cNvCxnSpPr>
              <p:nvPr/>
            </p:nvCxnSpPr>
            <p:spPr bwMode="auto">
              <a:xfrm>
                <a:off x="3120" y="2760"/>
                <a:ext cx="168" cy="312"/>
              </a:xfrm>
              <a:prstGeom prst="bentConnector2">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45"/>
              <p:cNvCxnSpPr>
                <a:cxnSpLocks noChangeShapeType="1"/>
                <a:stCxn id="14" idx="3"/>
                <a:endCxn id="15" idx="0"/>
              </p:cNvCxnSpPr>
              <p:nvPr/>
            </p:nvCxnSpPr>
            <p:spPr bwMode="auto">
              <a:xfrm>
                <a:off x="3696" y="3240"/>
                <a:ext cx="168" cy="312"/>
              </a:xfrm>
              <a:prstGeom prst="bentConnector2">
                <a:avLst/>
              </a:prstGeom>
              <a:noFill/>
              <a:ln w="2857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spTree>
    <p:extLst>
      <p:ext uri="{BB962C8B-B14F-4D97-AF65-F5344CB8AC3E}">
        <p14:creationId xmlns:p14="http://schemas.microsoft.com/office/powerpoint/2010/main" val="1907880925"/>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dirty="0"/>
              <a:t>Incremental development </a:t>
            </a:r>
            <a:br>
              <a:rPr lang="en-GB" dirty="0"/>
            </a:br>
            <a:endParaRPr lang="en-US" dirty="0"/>
          </a:p>
        </p:txBody>
      </p:sp>
      <p:sp>
        <p:nvSpPr>
          <p:cNvPr id="8" name="Footer Placeholder 7"/>
          <p:cNvSpPr>
            <a:spLocks noGrp="1"/>
          </p:cNvSpPr>
          <p:nvPr>
            <p:ph type="ftr" sz="quarter" idx="11"/>
          </p:nvPr>
        </p:nvSpPr>
        <p:spPr/>
        <p:txBody>
          <a:bodyPr/>
          <a:lstStyle/>
          <a:p>
            <a:pPr>
              <a:defRPr/>
            </a:pPr>
            <a:r>
              <a:rPr lang="en-US"/>
              <a:t>Chapter 2 Software Processes</a:t>
            </a:r>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15</a:t>
            </a:fld>
            <a:endParaRPr lang="en-US"/>
          </a:p>
        </p:txBody>
      </p:sp>
      <p:pic>
        <p:nvPicPr>
          <p:cNvPr id="4" name="Picture 3" descr="2.2 Incremental-dev.eps"/>
          <p:cNvPicPr>
            <a:picLocks noChangeAspect="1"/>
          </p:cNvPicPr>
          <p:nvPr/>
        </p:nvPicPr>
        <p:blipFill>
          <a:blip r:embed="rId2"/>
          <a:stretch>
            <a:fillRect/>
          </a:stretch>
        </p:blipFill>
        <p:spPr>
          <a:xfrm>
            <a:off x="457200" y="1892460"/>
            <a:ext cx="7517728" cy="4051928"/>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dirty="0"/>
              <a:t>Incremental Model …2</a:t>
            </a:r>
            <a:r>
              <a:rPr lang="en-US" altLang="en-US" baseline="30000" dirty="0"/>
              <a:t>nd</a:t>
            </a:r>
            <a:r>
              <a:rPr lang="en-US" altLang="en-US" dirty="0"/>
              <a:t> diagram</a:t>
            </a:r>
          </a:p>
        </p:txBody>
      </p:sp>
      <p:pic>
        <p:nvPicPr>
          <p:cNvPr id="23555" name="Picture 3" descr="incremental"/>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80975" y="1673225"/>
            <a:ext cx="8856663" cy="4708525"/>
          </a:xfrm>
          <a:noFill/>
        </p:spPr>
      </p:pic>
    </p:spTree>
    <p:extLst>
      <p:ext uri="{BB962C8B-B14F-4D97-AF65-F5344CB8AC3E}">
        <p14:creationId xmlns:p14="http://schemas.microsoft.com/office/powerpoint/2010/main" val="2686949048"/>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Incremental model…3</a:t>
            </a:r>
            <a:r>
              <a:rPr lang="en-US" baseline="30000" dirty="0"/>
              <a:t>rd</a:t>
            </a:r>
            <a:r>
              <a:rPr lang="en-US" dirty="0"/>
              <a:t> diagram</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17</a:t>
            </a:fld>
            <a:endParaRPr lang="en-US"/>
          </a:p>
        </p:txBody>
      </p:sp>
      <p:pic>
        <p:nvPicPr>
          <p:cNvPr id="7"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762125"/>
            <a:ext cx="7112000" cy="454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05586825"/>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dirty="0"/>
              <a:t>Incremental development benefits</a:t>
            </a:r>
          </a:p>
        </p:txBody>
      </p:sp>
      <p:sp>
        <p:nvSpPr>
          <p:cNvPr id="33795" name="Rectangle 3"/>
          <p:cNvSpPr>
            <a:spLocks noGrp="1" noChangeArrowheads="1"/>
          </p:cNvSpPr>
          <p:nvPr>
            <p:ph idx="1"/>
          </p:nvPr>
        </p:nvSpPr>
        <p:spPr/>
        <p:txBody>
          <a:bodyPr/>
          <a:lstStyle/>
          <a:p>
            <a:r>
              <a:rPr lang="en-GB" dirty="0"/>
              <a:t>The cost of accommodating changing customer requirements is reduced. </a:t>
            </a:r>
          </a:p>
          <a:p>
            <a:pPr lvl="1"/>
            <a:r>
              <a:rPr lang="en-GB" dirty="0"/>
              <a:t>The amount of analysis and documentation that has to be redone is much less than is required with the waterfall model.</a:t>
            </a:r>
          </a:p>
          <a:p>
            <a:r>
              <a:rPr lang="en-GB" dirty="0"/>
              <a:t>It is easier to get customer feedback on the development work that has been done. </a:t>
            </a:r>
          </a:p>
          <a:p>
            <a:pPr lvl="1"/>
            <a:r>
              <a:rPr lang="en-GB" dirty="0"/>
              <a:t>Customers can comment on demonstrations of the software and see how much has been implemented. </a:t>
            </a:r>
          </a:p>
          <a:p>
            <a:r>
              <a:rPr lang="en-GB" dirty="0"/>
              <a:t>More rapid delivery and deployment of useful software to the customer is possible. </a:t>
            </a:r>
          </a:p>
          <a:p>
            <a:pPr lvl="1"/>
            <a:r>
              <a:rPr lang="en-GB" dirty="0"/>
              <a:t>Customers are able to use and gain value from the software earlier than is possible with a waterfall process. </a:t>
            </a:r>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18</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Incremental development problems</a:t>
            </a:r>
          </a:p>
        </p:txBody>
      </p:sp>
      <p:sp>
        <p:nvSpPr>
          <p:cNvPr id="3" name="Content Placeholder 2"/>
          <p:cNvSpPr>
            <a:spLocks noGrp="1"/>
          </p:cNvSpPr>
          <p:nvPr>
            <p:ph idx="1"/>
          </p:nvPr>
        </p:nvSpPr>
        <p:spPr/>
        <p:txBody>
          <a:bodyPr/>
          <a:lstStyle/>
          <a:p>
            <a:r>
              <a:rPr lang="en-GB" dirty="0"/>
              <a:t>The process is not visible. </a:t>
            </a:r>
          </a:p>
          <a:p>
            <a:pPr lvl="1"/>
            <a:r>
              <a:rPr lang="en-GB" dirty="0"/>
              <a:t>Managers need regular deliverables to measure progress. If systems are developed quickly, it is not cost-effective to produce documents that reflect every version of the system. </a:t>
            </a:r>
          </a:p>
          <a:p>
            <a:r>
              <a:rPr lang="en-GB" dirty="0"/>
              <a:t>System structure tends to degrade as new increments are added</a:t>
            </a:r>
            <a:r>
              <a:rPr lang="en-GB" i="1" dirty="0"/>
              <a:t>. </a:t>
            </a:r>
            <a:r>
              <a:rPr lang="en-GB" dirty="0"/>
              <a:t> </a:t>
            </a:r>
          </a:p>
          <a:p>
            <a:pPr lvl="1"/>
            <a:r>
              <a:rPr lang="en-GB" dirty="0"/>
              <a:t>Unless time and money is spent on refactoring to improve the software, regular change tends to corrupt its structure. Incorporating further software changes becomes increasingly difficult and costly. </a:t>
            </a:r>
          </a:p>
        </p:txBody>
      </p:sp>
      <p:sp>
        <p:nvSpPr>
          <p:cNvPr id="5" name="Footer Placeholder 4"/>
          <p:cNvSpPr>
            <a:spLocks noGrp="1"/>
          </p:cNvSpPr>
          <p:nvPr>
            <p:ph type="ftr" sz="quarter" idx="11"/>
          </p:nvPr>
        </p:nvSpPr>
        <p:spPr/>
        <p:txBody>
          <a:bodyPr/>
          <a:lstStyle/>
          <a:p>
            <a:pPr>
              <a:defRPr/>
            </a:pPr>
            <a:r>
              <a:rPr lang="en-US"/>
              <a:t>Chapter 2 Software Processes</a:t>
            </a:r>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19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Topics covered</a:t>
            </a:r>
            <a:endParaRPr lang="en-US" dirty="0"/>
          </a:p>
        </p:txBody>
      </p:sp>
      <p:sp>
        <p:nvSpPr>
          <p:cNvPr id="3" name="Content Placeholder 2"/>
          <p:cNvSpPr>
            <a:spLocks noGrp="1"/>
          </p:cNvSpPr>
          <p:nvPr>
            <p:ph idx="1"/>
          </p:nvPr>
        </p:nvSpPr>
        <p:spPr/>
        <p:txBody>
          <a:bodyPr/>
          <a:lstStyle/>
          <a:p>
            <a:r>
              <a:rPr lang="en-GB" dirty="0"/>
              <a:t>Software process models</a:t>
            </a:r>
          </a:p>
          <a:p>
            <a:r>
              <a:rPr lang="en-GB" dirty="0"/>
              <a:t>Process activities</a:t>
            </a:r>
          </a:p>
          <a:p>
            <a:r>
              <a:rPr lang="en-GB" dirty="0"/>
              <a:t>Coping with change</a:t>
            </a:r>
          </a:p>
          <a:p>
            <a:r>
              <a:rPr lang="en-GB" dirty="0"/>
              <a:t>Process improvement</a:t>
            </a:r>
            <a:endParaRPr lang="en-US" dirty="0"/>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a:t>
            </a:fld>
            <a:endParaRPr lang="en-US"/>
          </a:p>
        </p:txBody>
      </p:sp>
      <p:sp>
        <p:nvSpPr>
          <p:cNvPr id="4" name="Date Placeholder 3"/>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68313" y="0"/>
            <a:ext cx="8229600" cy="1143000"/>
          </a:xfrm>
        </p:spPr>
        <p:txBody>
          <a:bodyPr/>
          <a:lstStyle/>
          <a:p>
            <a:pPr eaLnBrk="1" hangingPunct="1"/>
            <a:r>
              <a:rPr lang="en-US" altLang="en-US"/>
              <a:t>Incremental Model</a:t>
            </a:r>
          </a:p>
        </p:txBody>
      </p:sp>
      <p:sp>
        <p:nvSpPr>
          <p:cNvPr id="24579" name="Rectangle 3"/>
          <p:cNvSpPr>
            <a:spLocks noGrp="1" noChangeArrowheads="1"/>
          </p:cNvSpPr>
          <p:nvPr>
            <p:ph type="body" idx="1"/>
          </p:nvPr>
        </p:nvSpPr>
        <p:spPr>
          <a:xfrm>
            <a:off x="468313" y="1947141"/>
            <a:ext cx="8229600" cy="4525963"/>
          </a:xfrm>
        </p:spPr>
        <p:txBody>
          <a:bodyPr/>
          <a:lstStyle/>
          <a:p>
            <a:pPr eaLnBrk="1" hangingPunct="1">
              <a:lnSpc>
                <a:spcPct val="90000"/>
              </a:lnSpc>
            </a:pPr>
            <a:r>
              <a:rPr lang="en-US" altLang="en-US" dirty="0"/>
              <a:t>To provide a limited set of software functionality to users quickly and then </a:t>
            </a:r>
            <a:r>
              <a:rPr lang="en-US" altLang="en-US" dirty="0">
                <a:solidFill>
                  <a:srgbClr val="FF0000"/>
                </a:solidFill>
              </a:rPr>
              <a:t>refine</a:t>
            </a:r>
            <a:r>
              <a:rPr lang="en-US" altLang="en-US" dirty="0"/>
              <a:t> and expand on that functionality in later software releases.</a:t>
            </a:r>
          </a:p>
          <a:p>
            <a:pPr eaLnBrk="1" hangingPunct="1">
              <a:lnSpc>
                <a:spcPct val="90000"/>
              </a:lnSpc>
            </a:pPr>
            <a:r>
              <a:rPr lang="en-US" altLang="en-US" dirty="0"/>
              <a:t>Each linear sequence produces deliverable “increments” of the software.</a:t>
            </a:r>
          </a:p>
          <a:p>
            <a:pPr eaLnBrk="1" hangingPunct="1">
              <a:lnSpc>
                <a:spcPct val="90000"/>
              </a:lnSpc>
            </a:pPr>
            <a:r>
              <a:rPr lang="en-US" altLang="en-US" dirty="0"/>
              <a:t>The incremental process model focuses on the delivery of an  operational product with each increment.</a:t>
            </a:r>
          </a:p>
          <a:p>
            <a:pPr eaLnBrk="1" hangingPunct="1">
              <a:lnSpc>
                <a:spcPct val="90000"/>
              </a:lnSpc>
            </a:pPr>
            <a:r>
              <a:rPr lang="en-US" altLang="en-US" dirty="0"/>
              <a:t>Supplementary features (some known, others unknown) remain undelivered.</a:t>
            </a:r>
          </a:p>
        </p:txBody>
      </p:sp>
    </p:spTree>
    <p:extLst>
      <p:ext uri="{BB962C8B-B14F-4D97-AF65-F5344CB8AC3E}">
        <p14:creationId xmlns:p14="http://schemas.microsoft.com/office/powerpoint/2010/main" val="3173400217"/>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sz="4000"/>
              <a:t>When Should Incremental be Used</a:t>
            </a:r>
          </a:p>
        </p:txBody>
      </p:sp>
      <p:sp>
        <p:nvSpPr>
          <p:cNvPr id="25603" name="Rectangle 3"/>
          <p:cNvSpPr>
            <a:spLocks noGrp="1" noChangeArrowheads="1"/>
          </p:cNvSpPr>
          <p:nvPr>
            <p:ph type="body" idx="1"/>
          </p:nvPr>
        </p:nvSpPr>
        <p:spPr>
          <a:xfrm>
            <a:off x="457200" y="1918854"/>
            <a:ext cx="8229600" cy="4525963"/>
          </a:xfrm>
        </p:spPr>
        <p:txBody>
          <a:bodyPr/>
          <a:lstStyle/>
          <a:p>
            <a:pPr eaLnBrk="1" hangingPunct="1">
              <a:lnSpc>
                <a:spcPct val="80000"/>
              </a:lnSpc>
            </a:pPr>
            <a:r>
              <a:rPr lang="en-US" altLang="en-US" sz="2000" dirty="0">
                <a:solidFill>
                  <a:srgbClr val="FF0000"/>
                </a:solidFill>
              </a:rPr>
              <a:t>Incremental development is particularly useful when staffing is unavailable for a complete implementation by the business deadline that has been established for the project. Early increments can be implemented with fewer people. If the core product is well received, then additional staff (if required) can be added to implement the next increment. In addition, increments can be planned to manage technical risks. For example, a major system might require the availability of new hardware that is under development and whose delivery date is uncertain. It might be possible to plan early increments in a way that avoids the use of this hardware, thereby enabling partial functionality to be delivered to end users without inordinate delay.</a:t>
            </a:r>
          </a:p>
          <a:p>
            <a:pPr eaLnBrk="1" hangingPunct="1">
              <a:lnSpc>
                <a:spcPct val="80000"/>
              </a:lnSpc>
            </a:pPr>
            <a:endParaRPr lang="en-US" altLang="en-US" sz="2000" dirty="0">
              <a:solidFill>
                <a:srgbClr val="FF0000"/>
              </a:solidFill>
            </a:endParaRPr>
          </a:p>
        </p:txBody>
      </p:sp>
    </p:spTree>
    <p:extLst>
      <p:ext uri="{BB962C8B-B14F-4D97-AF65-F5344CB8AC3E}">
        <p14:creationId xmlns:p14="http://schemas.microsoft.com/office/powerpoint/2010/main" val="2442625884"/>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GB" dirty="0"/>
              <a:t>Integration and configuration</a:t>
            </a:r>
          </a:p>
        </p:txBody>
      </p:sp>
      <p:sp>
        <p:nvSpPr>
          <p:cNvPr id="99331" name="Rectangle 3"/>
          <p:cNvSpPr>
            <a:spLocks noGrp="1" noChangeArrowheads="1"/>
          </p:cNvSpPr>
          <p:nvPr>
            <p:ph idx="1"/>
          </p:nvPr>
        </p:nvSpPr>
        <p:spPr/>
        <p:txBody>
          <a:bodyPr/>
          <a:lstStyle/>
          <a:p>
            <a:r>
              <a:rPr lang="en-GB" dirty="0"/>
              <a:t>Based on software reuse where systems are integrated from existing components or application systems (</a:t>
            </a:r>
            <a:r>
              <a:rPr lang="en-GB"/>
              <a:t>sometimes called COTS </a:t>
            </a:r>
            <a:r>
              <a:rPr lang="en-GB" dirty="0"/>
              <a:t>-</a:t>
            </a:r>
            <a:r>
              <a:rPr lang="en-GB"/>
              <a:t>Commercial</a:t>
            </a:r>
            <a:r>
              <a:rPr lang="en-GB" dirty="0"/>
              <a:t>-off-the-shelf</a:t>
            </a:r>
            <a:r>
              <a:rPr lang="en-GB"/>
              <a:t>) systems).</a:t>
            </a:r>
            <a:endParaRPr lang="en-GB" dirty="0"/>
          </a:p>
          <a:p>
            <a:r>
              <a:rPr lang="en-GB" dirty="0"/>
              <a:t>Reused elements may be configured to adapt their behaviour and functionality to a user’s requirements</a:t>
            </a:r>
          </a:p>
          <a:p>
            <a:r>
              <a:rPr lang="en-GB" dirty="0"/>
              <a:t>Reuse is now the standard approach for building many types of business system</a:t>
            </a:r>
          </a:p>
          <a:p>
            <a:pPr lvl="1"/>
            <a:r>
              <a:rPr lang="en-GB" dirty="0"/>
              <a:t>Reuse covered in more depth in Chapter 15.</a:t>
            </a:r>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22</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reusable software</a:t>
            </a:r>
          </a:p>
        </p:txBody>
      </p:sp>
      <p:sp>
        <p:nvSpPr>
          <p:cNvPr id="3" name="Content Placeholder 2"/>
          <p:cNvSpPr>
            <a:spLocks noGrp="1"/>
          </p:cNvSpPr>
          <p:nvPr>
            <p:ph idx="1"/>
          </p:nvPr>
        </p:nvSpPr>
        <p:spPr/>
        <p:txBody>
          <a:bodyPr/>
          <a:lstStyle/>
          <a:p>
            <a:r>
              <a:rPr lang="en-GB" dirty="0"/>
              <a:t>Stand-alone application systems (sometimes called COTS) that are configured for use in a particular environment.</a:t>
            </a:r>
          </a:p>
          <a:p>
            <a:r>
              <a:rPr lang="en-GB" dirty="0"/>
              <a:t>Collections of objects that are developed as a package to be integrated with a component framework such as .NET or J2EE.</a:t>
            </a:r>
          </a:p>
          <a:p>
            <a:r>
              <a:rPr lang="en-GB" dirty="0"/>
              <a:t>Web services that are developed according to service standards and which are available for remote invocation. </a:t>
            </a:r>
          </a:p>
          <a:p>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2 Software Processes</a:t>
            </a:r>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23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GB" dirty="0"/>
              <a:t>Reuse-oriented software engineering</a:t>
            </a:r>
          </a:p>
        </p:txBody>
      </p:sp>
      <p:sp>
        <p:nvSpPr>
          <p:cNvPr id="8" name="Footer Placeholder 7"/>
          <p:cNvSpPr>
            <a:spLocks noGrp="1"/>
          </p:cNvSpPr>
          <p:nvPr>
            <p:ph type="ftr" sz="quarter" idx="11"/>
          </p:nvPr>
        </p:nvSpPr>
        <p:spPr/>
        <p:txBody>
          <a:bodyPr/>
          <a:lstStyle/>
          <a:p>
            <a:pPr>
              <a:defRPr/>
            </a:pPr>
            <a:r>
              <a:rPr lang="en-US"/>
              <a:t>Chapter 2 Software Processes</a:t>
            </a:r>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24</a:t>
            </a:fld>
            <a:endParaRPr lang="en-US"/>
          </a:p>
        </p:txBody>
      </p:sp>
      <p:pic>
        <p:nvPicPr>
          <p:cNvPr id="2" name="Picture 1" descr="2.3 Reuse oriented S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550" y="2326734"/>
            <a:ext cx="8793575" cy="3654680"/>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process stages</a:t>
            </a:r>
          </a:p>
        </p:txBody>
      </p:sp>
      <p:sp>
        <p:nvSpPr>
          <p:cNvPr id="3" name="Content Placeholder 2"/>
          <p:cNvSpPr>
            <a:spLocks noGrp="1"/>
          </p:cNvSpPr>
          <p:nvPr>
            <p:ph idx="1"/>
          </p:nvPr>
        </p:nvSpPr>
        <p:spPr/>
        <p:txBody>
          <a:bodyPr/>
          <a:lstStyle/>
          <a:p>
            <a:r>
              <a:rPr lang="en-US" dirty="0"/>
              <a:t>Requirements specification</a:t>
            </a:r>
          </a:p>
          <a:p>
            <a:r>
              <a:rPr lang="en-US" dirty="0"/>
              <a:t>Software discovery and evaluation</a:t>
            </a:r>
          </a:p>
          <a:p>
            <a:r>
              <a:rPr lang="en-US" dirty="0"/>
              <a:t>Requirements refinement</a:t>
            </a:r>
          </a:p>
          <a:p>
            <a:r>
              <a:rPr lang="en-US" dirty="0"/>
              <a:t>Application system configuration</a:t>
            </a:r>
          </a:p>
          <a:p>
            <a:r>
              <a:rPr lang="en-US" dirty="0"/>
              <a:t>Component adaptation and integration</a:t>
            </a:r>
          </a:p>
        </p:txBody>
      </p:sp>
      <p:sp>
        <p:nvSpPr>
          <p:cNvPr id="4" name="Footer Placeholder 3"/>
          <p:cNvSpPr>
            <a:spLocks noGrp="1"/>
          </p:cNvSpPr>
          <p:nvPr>
            <p:ph type="ftr" sz="quarter" idx="11"/>
          </p:nvPr>
        </p:nvSpPr>
        <p:spPr/>
        <p:txBody>
          <a:bodyPr/>
          <a:lstStyle/>
          <a:p>
            <a:pPr>
              <a:defRPr/>
            </a:pPr>
            <a:r>
              <a:rPr lang="en-US"/>
              <a:t>Chapter 2 Software Processes</a:t>
            </a:r>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25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107264114"/>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and disadvantages</a:t>
            </a:r>
          </a:p>
        </p:txBody>
      </p:sp>
      <p:sp>
        <p:nvSpPr>
          <p:cNvPr id="3" name="Content Placeholder 2"/>
          <p:cNvSpPr>
            <a:spLocks noGrp="1"/>
          </p:cNvSpPr>
          <p:nvPr>
            <p:ph idx="1"/>
          </p:nvPr>
        </p:nvSpPr>
        <p:spPr/>
        <p:txBody>
          <a:bodyPr/>
          <a:lstStyle/>
          <a:p>
            <a:r>
              <a:rPr lang="en-US" dirty="0"/>
              <a:t>Reduced costs and risks as less software is developed from scratch</a:t>
            </a:r>
          </a:p>
          <a:p>
            <a:r>
              <a:rPr lang="en-US" dirty="0"/>
              <a:t>Faster delivery and deployment of system</a:t>
            </a:r>
          </a:p>
          <a:p>
            <a:r>
              <a:rPr lang="en-US" dirty="0"/>
              <a:t>But requirements compromises are inevitable so system may not meet real needs of users</a:t>
            </a:r>
          </a:p>
          <a:p>
            <a:r>
              <a:rPr lang="en-US" dirty="0"/>
              <a:t>Loss of control over evolution of reused system elements</a:t>
            </a:r>
          </a:p>
        </p:txBody>
      </p:sp>
      <p:sp>
        <p:nvSpPr>
          <p:cNvPr id="4" name="Footer Placeholder 3"/>
          <p:cNvSpPr>
            <a:spLocks noGrp="1"/>
          </p:cNvSpPr>
          <p:nvPr>
            <p:ph type="ftr" sz="quarter" idx="11"/>
          </p:nvPr>
        </p:nvSpPr>
        <p:spPr/>
        <p:txBody>
          <a:bodyPr/>
          <a:lstStyle/>
          <a:p>
            <a:pPr>
              <a:defRPr/>
            </a:pPr>
            <a:r>
              <a:rPr lang="en-US"/>
              <a:t>Chapter 2 Software Processes</a:t>
            </a:r>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26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197914283"/>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43138"/>
            <a:ext cx="8229600" cy="1143000"/>
          </a:xfrm>
        </p:spPr>
        <p:txBody>
          <a:bodyPr/>
          <a:lstStyle/>
          <a:p>
            <a:pPr algn="ctr"/>
            <a:r>
              <a:rPr lang="en-US" dirty="0"/>
              <a:t>Process activities</a:t>
            </a:r>
          </a:p>
        </p:txBody>
      </p:sp>
      <p:sp>
        <p:nvSpPr>
          <p:cNvPr id="4" name="Footer Placeholder 3"/>
          <p:cNvSpPr>
            <a:spLocks noGrp="1"/>
          </p:cNvSpPr>
          <p:nvPr>
            <p:ph type="ftr" sz="quarter" idx="11"/>
          </p:nvPr>
        </p:nvSpPr>
        <p:spPr/>
        <p:txBody>
          <a:bodyPr/>
          <a:lstStyle/>
          <a:p>
            <a:pPr>
              <a:defRPr/>
            </a:pPr>
            <a:r>
              <a:rPr lang="en-US"/>
              <a:t>Chapter 2 Software Processes</a:t>
            </a:r>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27</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600270752"/>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Process activities</a:t>
            </a:r>
            <a:endParaRPr lang="en-US" dirty="0"/>
          </a:p>
        </p:txBody>
      </p:sp>
      <p:sp>
        <p:nvSpPr>
          <p:cNvPr id="5" name="Content Placeholder 4"/>
          <p:cNvSpPr>
            <a:spLocks noGrp="1"/>
          </p:cNvSpPr>
          <p:nvPr>
            <p:ph idx="1"/>
          </p:nvPr>
        </p:nvSpPr>
        <p:spPr/>
        <p:txBody>
          <a:bodyPr/>
          <a:lstStyle/>
          <a:p>
            <a:r>
              <a:rPr lang="en-GB" dirty="0"/>
              <a:t>Real software processes are inter-leaved sequences of technical, collaborative and managerial activities with the overall goal of specifying, designing, implementing and testing a software system. </a:t>
            </a:r>
          </a:p>
          <a:p>
            <a:r>
              <a:rPr lang="en-GB" dirty="0"/>
              <a:t>The four basic process activities of specification, development, validation and evolution are organized differently in different development processes. </a:t>
            </a:r>
          </a:p>
          <a:p>
            <a:r>
              <a:rPr lang="en-GB" dirty="0"/>
              <a:t>For example, in the waterfall model, they are organized in sequence, whereas in incremental development they are interleaved. </a:t>
            </a:r>
            <a:endParaRPr lang="en-US" dirty="0"/>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28</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GB" dirty="0"/>
              <a:t>The requirements engineering process</a:t>
            </a:r>
            <a:br>
              <a:rPr lang="en-GB" dirty="0"/>
            </a:br>
            <a:endParaRPr lang="en-US" dirty="0"/>
          </a:p>
        </p:txBody>
      </p:sp>
      <p:sp>
        <p:nvSpPr>
          <p:cNvPr id="8" name="Footer Placeholder 7"/>
          <p:cNvSpPr>
            <a:spLocks noGrp="1"/>
          </p:cNvSpPr>
          <p:nvPr>
            <p:ph type="ftr" sz="quarter" idx="11"/>
          </p:nvPr>
        </p:nvSpPr>
        <p:spPr/>
        <p:txBody>
          <a:bodyPr/>
          <a:lstStyle/>
          <a:p>
            <a:pPr>
              <a:defRPr/>
            </a:pPr>
            <a:r>
              <a:rPr lang="en-US"/>
              <a:t>Chapter 2 Software Processes</a:t>
            </a:r>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29</a:t>
            </a:fld>
            <a:endParaRPr lang="en-US"/>
          </a:p>
        </p:txBody>
      </p:sp>
      <p:pic>
        <p:nvPicPr>
          <p:cNvPr id="2" name="Picture 1" descr="2.4 RE-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5762" y="1720552"/>
            <a:ext cx="6339334" cy="4392817"/>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a:t>The software process</a:t>
            </a:r>
            <a:endParaRPr lang="en-GB" dirty="0"/>
          </a:p>
        </p:txBody>
      </p:sp>
      <p:sp>
        <p:nvSpPr>
          <p:cNvPr id="17411" name="Rectangle 3"/>
          <p:cNvSpPr>
            <a:spLocks noGrp="1" noChangeArrowheads="1"/>
          </p:cNvSpPr>
          <p:nvPr>
            <p:ph idx="1"/>
          </p:nvPr>
        </p:nvSpPr>
        <p:spPr/>
        <p:txBody>
          <a:bodyPr/>
          <a:lstStyle/>
          <a:p>
            <a:r>
              <a:rPr lang="en-GB"/>
              <a:t>A structured set of activities required to develop a </a:t>
            </a:r>
            <a:br>
              <a:rPr lang="en-GB"/>
            </a:br>
            <a:r>
              <a:rPr lang="en-GB"/>
              <a:t>software system. </a:t>
            </a:r>
          </a:p>
          <a:p>
            <a:r>
              <a:rPr lang="en-GB"/>
              <a:t>Many different software processes but all involve:</a:t>
            </a:r>
          </a:p>
          <a:p>
            <a:pPr lvl="1"/>
            <a:r>
              <a:rPr lang="en-GB"/>
              <a:t>Specification – defining what the system should do;</a:t>
            </a:r>
          </a:p>
          <a:p>
            <a:pPr lvl="1"/>
            <a:r>
              <a:rPr lang="en-GB"/>
              <a:t>Design and implementation – defining the organization of the system and implementing the system;</a:t>
            </a:r>
          </a:p>
          <a:p>
            <a:pPr lvl="1"/>
            <a:r>
              <a:rPr lang="en-GB"/>
              <a:t>Validation – checking that it does what the customer wants;</a:t>
            </a:r>
          </a:p>
          <a:p>
            <a:pPr lvl="1"/>
            <a:r>
              <a:rPr lang="en-GB"/>
              <a:t>Evolution – changing the system in response to changing customer needs.</a:t>
            </a:r>
          </a:p>
          <a:p>
            <a:r>
              <a:rPr lang="en-GB"/>
              <a:t>A software process model is an abstract representation of a process. It presents a description of a process from some particular perspective.</a:t>
            </a:r>
            <a:endParaRPr lang="en-GB" dirty="0"/>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GB"/>
              <a:t>Software specification</a:t>
            </a:r>
          </a:p>
        </p:txBody>
      </p:sp>
      <p:sp>
        <p:nvSpPr>
          <p:cNvPr id="84995" name="Rectangle 3"/>
          <p:cNvSpPr>
            <a:spLocks noGrp="1" noChangeArrowheads="1"/>
          </p:cNvSpPr>
          <p:nvPr>
            <p:ph idx="1"/>
          </p:nvPr>
        </p:nvSpPr>
        <p:spPr>
          <a:xfrm>
            <a:off x="416664" y="1600200"/>
            <a:ext cx="8460480" cy="4525963"/>
          </a:xfrm>
        </p:spPr>
        <p:txBody>
          <a:bodyPr/>
          <a:lstStyle/>
          <a:p>
            <a:r>
              <a:rPr lang="en-GB" dirty="0"/>
              <a:t>The process of establishing what services are required and the constraints on the system’s operation and development.</a:t>
            </a:r>
          </a:p>
          <a:p>
            <a:r>
              <a:rPr lang="en-GB" dirty="0"/>
              <a:t>Requirements engineering process</a:t>
            </a:r>
          </a:p>
          <a:p>
            <a:pPr lvl="1"/>
            <a:r>
              <a:rPr lang="en-GB" dirty="0"/>
              <a:t>Requirements elicitation and analysis</a:t>
            </a:r>
          </a:p>
          <a:p>
            <a:pPr lvl="2"/>
            <a:r>
              <a:rPr lang="en-GB" dirty="0"/>
              <a:t>What do the system stakeholders require or expect from the system?</a:t>
            </a:r>
          </a:p>
          <a:p>
            <a:pPr lvl="1"/>
            <a:r>
              <a:rPr lang="en-GB" dirty="0"/>
              <a:t>Requirements specification	</a:t>
            </a:r>
          </a:p>
          <a:p>
            <a:pPr lvl="2"/>
            <a:r>
              <a:rPr lang="en-GB" dirty="0"/>
              <a:t>Defining the requirements in detail</a:t>
            </a:r>
          </a:p>
          <a:p>
            <a:pPr lvl="1"/>
            <a:r>
              <a:rPr lang="en-GB" dirty="0"/>
              <a:t>Requirements validation</a:t>
            </a:r>
          </a:p>
          <a:p>
            <a:pPr lvl="2"/>
            <a:r>
              <a:rPr lang="en-GB" dirty="0"/>
              <a:t>Checking the validity of the requirements</a:t>
            </a:r>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30</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GB"/>
              <a:t>Software design and implementation</a:t>
            </a:r>
            <a:endParaRPr lang="en-GB" dirty="0"/>
          </a:p>
        </p:txBody>
      </p:sp>
      <p:sp>
        <p:nvSpPr>
          <p:cNvPr id="86019" name="Rectangle 3"/>
          <p:cNvSpPr>
            <a:spLocks noGrp="1" noChangeArrowheads="1"/>
          </p:cNvSpPr>
          <p:nvPr>
            <p:ph idx="1"/>
          </p:nvPr>
        </p:nvSpPr>
        <p:spPr/>
        <p:txBody>
          <a:bodyPr/>
          <a:lstStyle/>
          <a:p>
            <a:r>
              <a:rPr lang="en-GB"/>
              <a:t>The process of converting the system specification into an executable system.</a:t>
            </a:r>
          </a:p>
          <a:p>
            <a:r>
              <a:rPr lang="en-GB"/>
              <a:t>Software design</a:t>
            </a:r>
          </a:p>
          <a:p>
            <a:pPr lvl="1"/>
            <a:r>
              <a:rPr lang="en-GB"/>
              <a:t>Design a software structure that realises the specification;</a:t>
            </a:r>
          </a:p>
          <a:p>
            <a:r>
              <a:rPr lang="en-GB"/>
              <a:t>Implementation</a:t>
            </a:r>
          </a:p>
          <a:p>
            <a:pPr lvl="1"/>
            <a:r>
              <a:rPr lang="en-GB"/>
              <a:t>Translate this structure into an executable program;</a:t>
            </a:r>
          </a:p>
          <a:p>
            <a:r>
              <a:rPr lang="en-GB"/>
              <a:t>The activities of design and implementation are closely related and may be inter-leaved.</a:t>
            </a:r>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dirty="0"/>
              <a:t>A general model of the design process </a:t>
            </a:r>
            <a:br>
              <a:rPr lang="en-GB" dirty="0"/>
            </a:br>
            <a:endParaRPr lang="en-US" dirty="0"/>
          </a:p>
        </p:txBody>
      </p:sp>
      <p:sp>
        <p:nvSpPr>
          <p:cNvPr id="8" name="Footer Placeholder 7"/>
          <p:cNvSpPr>
            <a:spLocks noGrp="1"/>
          </p:cNvSpPr>
          <p:nvPr>
            <p:ph type="ftr" sz="quarter" idx="11"/>
          </p:nvPr>
        </p:nvSpPr>
        <p:spPr/>
        <p:txBody>
          <a:bodyPr/>
          <a:lstStyle/>
          <a:p>
            <a:pPr>
              <a:defRPr/>
            </a:pPr>
            <a:r>
              <a:rPr lang="en-US"/>
              <a:t>Chapter 2 Software Processes</a:t>
            </a:r>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32</a:t>
            </a:fld>
            <a:endParaRPr lang="en-US"/>
          </a:p>
        </p:txBody>
      </p:sp>
      <p:pic>
        <p:nvPicPr>
          <p:cNvPr id="4" name="Picture 3" descr="2.5 Design-process.eps"/>
          <p:cNvPicPr>
            <a:picLocks noChangeAspect="1"/>
          </p:cNvPicPr>
          <p:nvPr/>
        </p:nvPicPr>
        <p:blipFill>
          <a:blip r:embed="rId2"/>
          <a:stretch>
            <a:fillRect/>
          </a:stretch>
        </p:blipFill>
        <p:spPr>
          <a:xfrm>
            <a:off x="1314243" y="1638390"/>
            <a:ext cx="6211739" cy="4638099"/>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activities</a:t>
            </a:r>
          </a:p>
        </p:txBody>
      </p:sp>
      <p:sp>
        <p:nvSpPr>
          <p:cNvPr id="3" name="Content Placeholder 2"/>
          <p:cNvSpPr>
            <a:spLocks noGrp="1"/>
          </p:cNvSpPr>
          <p:nvPr>
            <p:ph idx="1"/>
          </p:nvPr>
        </p:nvSpPr>
        <p:spPr/>
        <p:txBody>
          <a:bodyPr/>
          <a:lstStyle/>
          <a:p>
            <a:r>
              <a:rPr lang="en-GB" i="1" dirty="0"/>
              <a:t>Architectural design,</a:t>
            </a:r>
            <a:r>
              <a:rPr lang="en-GB" dirty="0"/>
              <a:t> where you identify the overall structure of the system, the principal components (subsystems or modules), their relationships and how they are distributed.</a:t>
            </a:r>
          </a:p>
          <a:p>
            <a:r>
              <a:rPr lang="en-GB" i="1" dirty="0"/>
              <a:t>Database design, </a:t>
            </a:r>
            <a:r>
              <a:rPr lang="en-GB" dirty="0"/>
              <a:t>where you design the system data structures and how these are to be represented in a database. </a:t>
            </a:r>
          </a:p>
          <a:p>
            <a:r>
              <a:rPr lang="en-GB" i="1" dirty="0"/>
              <a:t>Interface design,</a:t>
            </a:r>
            <a:r>
              <a:rPr lang="en-GB" dirty="0"/>
              <a:t> where you define the interfaces between system components. </a:t>
            </a:r>
          </a:p>
          <a:p>
            <a:r>
              <a:rPr lang="en-GB" i="1" dirty="0"/>
              <a:t>Component selection and design, </a:t>
            </a:r>
            <a:r>
              <a:rPr lang="en-GB" dirty="0"/>
              <a:t>where you search for reusable components. If unavailable, you design how it will operate. </a:t>
            </a:r>
          </a:p>
          <a:p>
            <a:endParaRPr lang="en-US" dirty="0"/>
          </a:p>
        </p:txBody>
      </p:sp>
      <p:sp>
        <p:nvSpPr>
          <p:cNvPr id="5" name="Footer Placeholder 4"/>
          <p:cNvSpPr>
            <a:spLocks noGrp="1"/>
          </p:cNvSpPr>
          <p:nvPr>
            <p:ph type="ftr" sz="quarter" idx="11"/>
          </p:nvPr>
        </p:nvSpPr>
        <p:spPr/>
        <p:txBody>
          <a:bodyPr/>
          <a:lstStyle/>
          <a:p>
            <a:pPr>
              <a:defRPr/>
            </a:pPr>
            <a:r>
              <a:rPr lang="en-US"/>
              <a:t>Chapter 2 Software Processes</a:t>
            </a:r>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33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implementation</a:t>
            </a:r>
          </a:p>
        </p:txBody>
      </p:sp>
      <p:sp>
        <p:nvSpPr>
          <p:cNvPr id="3" name="Content Placeholder 2"/>
          <p:cNvSpPr>
            <a:spLocks noGrp="1"/>
          </p:cNvSpPr>
          <p:nvPr>
            <p:ph idx="1"/>
          </p:nvPr>
        </p:nvSpPr>
        <p:spPr/>
        <p:txBody>
          <a:bodyPr/>
          <a:lstStyle/>
          <a:p>
            <a:r>
              <a:rPr lang="en-US" dirty="0"/>
              <a:t>The software is implemented either by developing a program or programs or by configuring an application system.</a:t>
            </a:r>
          </a:p>
          <a:p>
            <a:r>
              <a:rPr lang="en-US" dirty="0"/>
              <a:t>Design and implementation are interleaved activities for most types of software system.</a:t>
            </a:r>
          </a:p>
          <a:p>
            <a:r>
              <a:rPr lang="en-US" dirty="0"/>
              <a:t>Programming is an individual activity with no standard process.</a:t>
            </a:r>
          </a:p>
          <a:p>
            <a:r>
              <a:rPr lang="en-US" dirty="0"/>
              <a:t>Debugging is the activity of finding program faults and correcting these faults.</a:t>
            </a:r>
          </a:p>
        </p:txBody>
      </p:sp>
      <p:sp>
        <p:nvSpPr>
          <p:cNvPr id="4" name="Footer Placeholder 3"/>
          <p:cNvSpPr>
            <a:spLocks noGrp="1"/>
          </p:cNvSpPr>
          <p:nvPr>
            <p:ph type="ftr" sz="quarter" idx="11"/>
          </p:nvPr>
        </p:nvSpPr>
        <p:spPr/>
        <p:txBody>
          <a:bodyPr/>
          <a:lstStyle/>
          <a:p>
            <a:pPr>
              <a:defRPr/>
            </a:pPr>
            <a:r>
              <a:rPr lang="en-US"/>
              <a:t>Chapter 2 Software Processes</a:t>
            </a:r>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34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4135383746"/>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GB"/>
              <a:t>Software validation</a:t>
            </a:r>
          </a:p>
        </p:txBody>
      </p:sp>
      <p:sp>
        <p:nvSpPr>
          <p:cNvPr id="88067" name="Rectangle 3"/>
          <p:cNvSpPr>
            <a:spLocks noGrp="1" noChangeArrowheads="1"/>
          </p:cNvSpPr>
          <p:nvPr>
            <p:ph idx="1"/>
          </p:nvPr>
        </p:nvSpPr>
        <p:spPr/>
        <p:txBody>
          <a:bodyPr/>
          <a:lstStyle/>
          <a:p>
            <a:r>
              <a:rPr lang="en-GB" dirty="0"/>
              <a:t>Verification and validation (V &amp; V) is intended to show that a system conforms to its specification and meets the requirements of the system customer.</a:t>
            </a:r>
          </a:p>
          <a:p>
            <a:r>
              <a:rPr lang="en-GB" dirty="0"/>
              <a:t>Involves checking and review processes and system testing.</a:t>
            </a:r>
          </a:p>
          <a:p>
            <a:r>
              <a:rPr lang="en-GB" dirty="0"/>
              <a:t>System testing involves executing the system with test cases that are derived from the specification of the real data to be processed by the system.</a:t>
            </a:r>
          </a:p>
          <a:p>
            <a:r>
              <a:rPr lang="en-GB" dirty="0"/>
              <a:t>Testing is the most commonly used V &amp; V activity.</a:t>
            </a:r>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35</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GB" dirty="0"/>
              <a:t>Stages of testing</a:t>
            </a:r>
            <a:br>
              <a:rPr lang="en-GB" dirty="0"/>
            </a:br>
            <a:endParaRPr lang="en-US" dirty="0"/>
          </a:p>
        </p:txBody>
      </p:sp>
      <p:sp>
        <p:nvSpPr>
          <p:cNvPr id="8" name="Footer Placeholder 7"/>
          <p:cNvSpPr>
            <a:spLocks noGrp="1"/>
          </p:cNvSpPr>
          <p:nvPr>
            <p:ph type="ftr" sz="quarter" idx="11"/>
          </p:nvPr>
        </p:nvSpPr>
        <p:spPr/>
        <p:txBody>
          <a:bodyPr/>
          <a:lstStyle/>
          <a:p>
            <a:pPr>
              <a:defRPr/>
            </a:pPr>
            <a:r>
              <a:rPr lang="en-US"/>
              <a:t>Chapter 2 Software Processes</a:t>
            </a:r>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36</a:t>
            </a:fld>
            <a:endParaRPr lang="en-US"/>
          </a:p>
        </p:txBody>
      </p:sp>
      <p:pic>
        <p:nvPicPr>
          <p:cNvPr id="4" name="Picture 3" descr="2.6 Testing-process.eps"/>
          <p:cNvPicPr>
            <a:picLocks noChangeAspect="1"/>
          </p:cNvPicPr>
          <p:nvPr/>
        </p:nvPicPr>
        <p:blipFill>
          <a:blip r:embed="rId2"/>
          <a:stretch>
            <a:fillRect/>
          </a:stretch>
        </p:blipFill>
        <p:spPr>
          <a:xfrm>
            <a:off x="1486409" y="2829344"/>
            <a:ext cx="6277535" cy="1707049"/>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GB"/>
              <a:t>Testing stages</a:t>
            </a:r>
          </a:p>
        </p:txBody>
      </p:sp>
      <p:sp>
        <p:nvSpPr>
          <p:cNvPr id="115715" name="Rectangle 3"/>
          <p:cNvSpPr>
            <a:spLocks noGrp="1" noChangeArrowheads="1"/>
          </p:cNvSpPr>
          <p:nvPr>
            <p:ph idx="1"/>
          </p:nvPr>
        </p:nvSpPr>
        <p:spPr/>
        <p:txBody>
          <a:bodyPr/>
          <a:lstStyle/>
          <a:p>
            <a:r>
              <a:rPr lang="en-GB" dirty="0"/>
              <a:t>Component testing</a:t>
            </a:r>
          </a:p>
          <a:p>
            <a:pPr lvl="1"/>
            <a:r>
              <a:rPr lang="en-GB" dirty="0"/>
              <a:t>Individual components are tested independently; </a:t>
            </a:r>
          </a:p>
          <a:p>
            <a:pPr lvl="1"/>
            <a:r>
              <a:rPr lang="en-GB" dirty="0"/>
              <a:t>Components may be functions or objects or coherent groupings of these entities.</a:t>
            </a:r>
          </a:p>
          <a:p>
            <a:r>
              <a:rPr lang="en-GB" dirty="0"/>
              <a:t>System testing</a:t>
            </a:r>
          </a:p>
          <a:p>
            <a:pPr lvl="1"/>
            <a:r>
              <a:rPr lang="en-GB" dirty="0"/>
              <a:t>Testing of the system as a whole. Testing of emergent properties is particularly important.</a:t>
            </a:r>
          </a:p>
          <a:p>
            <a:r>
              <a:rPr lang="en-GB" dirty="0"/>
              <a:t>Customer testing</a:t>
            </a:r>
          </a:p>
          <a:p>
            <a:pPr lvl="1"/>
            <a:r>
              <a:rPr lang="en-GB" dirty="0"/>
              <a:t>Testing with customer data to check that the system meets the customer’s needs.</a:t>
            </a:r>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37</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GB" dirty="0"/>
              <a:t>Testing phases in a plan-driven software process (V-model)</a:t>
            </a:r>
            <a:endParaRPr lang="en-US" dirty="0"/>
          </a:p>
        </p:txBody>
      </p:sp>
      <p:sp>
        <p:nvSpPr>
          <p:cNvPr id="8" name="Footer Placeholder 7"/>
          <p:cNvSpPr>
            <a:spLocks noGrp="1"/>
          </p:cNvSpPr>
          <p:nvPr>
            <p:ph type="ftr" sz="quarter" idx="11"/>
          </p:nvPr>
        </p:nvSpPr>
        <p:spPr/>
        <p:txBody>
          <a:bodyPr/>
          <a:lstStyle/>
          <a:p>
            <a:pPr>
              <a:defRPr/>
            </a:pPr>
            <a:r>
              <a:rPr lang="en-US"/>
              <a:t>Chapter 2 Software Processes</a:t>
            </a:r>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38</a:t>
            </a:fld>
            <a:endParaRPr lang="en-US"/>
          </a:p>
        </p:txBody>
      </p:sp>
      <p:pic>
        <p:nvPicPr>
          <p:cNvPr id="4" name="Picture 3" descr="2.7 Testing-phases.eps"/>
          <p:cNvPicPr>
            <a:picLocks noChangeAspect="1"/>
          </p:cNvPicPr>
          <p:nvPr/>
        </p:nvPicPr>
        <p:blipFill>
          <a:blip r:embed="rId2"/>
          <a:stretch>
            <a:fillRect/>
          </a:stretch>
        </p:blipFill>
        <p:spPr>
          <a:xfrm>
            <a:off x="248957" y="2186304"/>
            <a:ext cx="8647437" cy="2988016"/>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GB"/>
              <a:t>Software evolution</a:t>
            </a:r>
          </a:p>
        </p:txBody>
      </p:sp>
      <p:sp>
        <p:nvSpPr>
          <p:cNvPr id="89091" name="Rectangle 3"/>
          <p:cNvSpPr>
            <a:spLocks noGrp="1" noChangeArrowheads="1"/>
          </p:cNvSpPr>
          <p:nvPr>
            <p:ph idx="1"/>
          </p:nvPr>
        </p:nvSpPr>
        <p:spPr/>
        <p:txBody>
          <a:bodyPr/>
          <a:lstStyle/>
          <a:p>
            <a:r>
              <a:rPr lang="en-GB"/>
              <a:t>Software is inherently flexible and can change. </a:t>
            </a:r>
          </a:p>
          <a:p>
            <a:r>
              <a:rPr lang="en-GB"/>
              <a:t>As requirements change through changing business circumstances, the software that supports the business must also evolve and change.</a:t>
            </a:r>
          </a:p>
          <a:p>
            <a:r>
              <a:rPr lang="en-GB"/>
              <a:t>Although there has been a demarcation between development and evolution (maintenance) this is increasingly irrelevant as fewer and fewer systems are completely new.</a:t>
            </a:r>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39</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Software process descriptions</a:t>
            </a:r>
            <a:endParaRPr lang="en-US" dirty="0"/>
          </a:p>
        </p:txBody>
      </p:sp>
      <p:sp>
        <p:nvSpPr>
          <p:cNvPr id="3" name="Content Placeholder 2"/>
          <p:cNvSpPr>
            <a:spLocks noGrp="1"/>
          </p:cNvSpPr>
          <p:nvPr>
            <p:ph idx="1"/>
          </p:nvPr>
        </p:nvSpPr>
        <p:spPr/>
        <p:txBody>
          <a:bodyPr/>
          <a:lstStyle/>
          <a:p>
            <a:r>
              <a:rPr lang="en-GB"/>
              <a:t>When we describe and discuss processes, we usually talk about the activities in these processes such as specifying a data model, designing a user interface, etc. and the ordering of these activities.</a:t>
            </a:r>
          </a:p>
          <a:p>
            <a:r>
              <a:rPr lang="en-GB"/>
              <a:t>Process descriptions may also include:</a:t>
            </a:r>
          </a:p>
          <a:p>
            <a:pPr lvl="1"/>
            <a:r>
              <a:rPr lang="en-GB"/>
              <a:t>Products, which are the outcomes of a process activity; </a:t>
            </a:r>
          </a:p>
          <a:p>
            <a:pPr lvl="1"/>
            <a:r>
              <a:rPr lang="en-GB"/>
              <a:t>Roles, which reflect the responsibilities of the people involved in the process;</a:t>
            </a:r>
          </a:p>
          <a:p>
            <a:pPr lvl="1"/>
            <a:r>
              <a:rPr lang="en-GB"/>
              <a:t>Pre- and post-conditions, which are statements that are true before and after a process activity has been enacted or a product produced.   </a:t>
            </a:r>
            <a:endParaRPr lang="en-US" dirty="0"/>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a:t>
            </a:fld>
            <a:endParaRPr lang="en-US"/>
          </a:p>
        </p:txBody>
      </p:sp>
      <p:sp>
        <p:nvSpPr>
          <p:cNvPr id="4" name="Date Placeholder 3"/>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GB" dirty="0"/>
              <a:t>System evolution </a:t>
            </a:r>
            <a:endParaRPr lang="en-US" dirty="0"/>
          </a:p>
        </p:txBody>
      </p:sp>
      <p:sp>
        <p:nvSpPr>
          <p:cNvPr id="8" name="Footer Placeholder 7"/>
          <p:cNvSpPr>
            <a:spLocks noGrp="1"/>
          </p:cNvSpPr>
          <p:nvPr>
            <p:ph type="ftr" sz="quarter" idx="11"/>
          </p:nvPr>
        </p:nvSpPr>
        <p:spPr/>
        <p:txBody>
          <a:bodyPr/>
          <a:lstStyle/>
          <a:p>
            <a:pPr>
              <a:defRPr/>
            </a:pPr>
            <a:r>
              <a:rPr lang="en-US"/>
              <a:t>Chapter 2 Software Processes</a:t>
            </a:r>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40</a:t>
            </a:fld>
            <a:endParaRPr lang="en-US"/>
          </a:p>
        </p:txBody>
      </p:sp>
      <p:pic>
        <p:nvPicPr>
          <p:cNvPr id="4" name="Picture 3" descr="2.8 System evolution.eps"/>
          <p:cNvPicPr>
            <a:picLocks noChangeAspect="1"/>
          </p:cNvPicPr>
          <p:nvPr/>
        </p:nvPicPr>
        <p:blipFill>
          <a:blip r:embed="rId2"/>
          <a:stretch>
            <a:fillRect/>
          </a:stretch>
        </p:blipFill>
        <p:spPr>
          <a:xfrm>
            <a:off x="764178" y="2563931"/>
            <a:ext cx="7567072" cy="232833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0722"/>
            <a:ext cx="8229600" cy="1143000"/>
          </a:xfrm>
        </p:spPr>
        <p:txBody>
          <a:bodyPr/>
          <a:lstStyle/>
          <a:p>
            <a:pPr algn="ctr"/>
            <a:r>
              <a:rPr lang="en-US" dirty="0"/>
              <a:t>Coping with change</a:t>
            </a:r>
          </a:p>
        </p:txBody>
      </p:sp>
      <p:sp>
        <p:nvSpPr>
          <p:cNvPr id="4" name="Footer Placeholder 3"/>
          <p:cNvSpPr>
            <a:spLocks noGrp="1"/>
          </p:cNvSpPr>
          <p:nvPr>
            <p:ph type="ftr" sz="quarter" idx="11"/>
          </p:nvPr>
        </p:nvSpPr>
        <p:spPr/>
        <p:txBody>
          <a:bodyPr/>
          <a:lstStyle/>
          <a:p>
            <a:pPr>
              <a:defRPr/>
            </a:pPr>
            <a:r>
              <a:rPr lang="en-US"/>
              <a:t>Chapter 2 Software Processes</a:t>
            </a:r>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41</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021939441"/>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Coping with change</a:t>
            </a:r>
            <a:endParaRPr lang="en-US" dirty="0"/>
          </a:p>
        </p:txBody>
      </p:sp>
      <p:sp>
        <p:nvSpPr>
          <p:cNvPr id="5" name="Content Placeholder 4"/>
          <p:cNvSpPr>
            <a:spLocks noGrp="1"/>
          </p:cNvSpPr>
          <p:nvPr>
            <p:ph idx="1"/>
          </p:nvPr>
        </p:nvSpPr>
        <p:spPr/>
        <p:txBody>
          <a:bodyPr/>
          <a:lstStyle/>
          <a:p>
            <a:r>
              <a:rPr lang="en-US" dirty="0"/>
              <a:t>Change is inevitable in all large software projects.</a:t>
            </a:r>
          </a:p>
          <a:p>
            <a:pPr lvl="1"/>
            <a:r>
              <a:rPr lang="en-US" dirty="0"/>
              <a:t>Business changes lead to new and changed system requirements</a:t>
            </a:r>
          </a:p>
          <a:p>
            <a:pPr lvl="1"/>
            <a:r>
              <a:rPr lang="en-US" dirty="0"/>
              <a:t>New technologies open up new possibilities for improving implementations</a:t>
            </a:r>
          </a:p>
          <a:p>
            <a:pPr lvl="1"/>
            <a:r>
              <a:rPr lang="en-US" dirty="0"/>
              <a:t>Changing platforms require application changes</a:t>
            </a:r>
          </a:p>
          <a:p>
            <a:r>
              <a:rPr lang="en-US" dirty="0"/>
              <a:t>Change leads to rework so the costs of change include both rework (e.g. re-</a:t>
            </a:r>
            <a:r>
              <a:rPr lang="en-US" dirty="0" err="1"/>
              <a:t>analysing</a:t>
            </a:r>
            <a:r>
              <a:rPr lang="en-US" dirty="0"/>
              <a:t> requirements) as well as the costs of implementing new functionality</a:t>
            </a:r>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42</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Reducing the costs of rework</a:t>
            </a:r>
          </a:p>
        </p:txBody>
      </p:sp>
      <p:sp>
        <p:nvSpPr>
          <p:cNvPr id="3" name="Content Placeholder 2"/>
          <p:cNvSpPr>
            <a:spLocks noGrp="1"/>
          </p:cNvSpPr>
          <p:nvPr>
            <p:ph idx="1"/>
          </p:nvPr>
        </p:nvSpPr>
        <p:spPr/>
        <p:txBody>
          <a:bodyPr/>
          <a:lstStyle/>
          <a:p>
            <a:r>
              <a:rPr lang="en-GB" dirty="0"/>
              <a:t>Change anticipation, where the software process includes activities that can anticipate possible changes before significant rework is required. </a:t>
            </a:r>
          </a:p>
          <a:p>
            <a:pPr lvl="1"/>
            <a:r>
              <a:rPr lang="en-GB" dirty="0"/>
              <a:t>For example, a prototype system may be developed to show some key features of the system to customers. </a:t>
            </a:r>
          </a:p>
          <a:p>
            <a:r>
              <a:rPr lang="en-GB" dirty="0"/>
              <a:t>Change tolerance, where the process is designed so that changes can be accommodated at relatively low cost.</a:t>
            </a:r>
          </a:p>
          <a:p>
            <a:pPr lvl="1"/>
            <a:r>
              <a:rPr lang="en-GB" dirty="0"/>
              <a:t>This normally involves some form of incremental development. Proposed changes may be implemented in increments that have not yet been developed. If this is impossible, then only a single increment (a small part of the system) may have be altered to incorporate the change.</a:t>
            </a:r>
          </a:p>
          <a:p>
            <a:endParaRPr lang="en-US" dirty="0"/>
          </a:p>
        </p:txBody>
      </p:sp>
      <p:sp>
        <p:nvSpPr>
          <p:cNvPr id="5" name="Footer Placeholder 4"/>
          <p:cNvSpPr>
            <a:spLocks noGrp="1"/>
          </p:cNvSpPr>
          <p:nvPr>
            <p:ph type="ftr" sz="quarter" idx="11"/>
          </p:nvPr>
        </p:nvSpPr>
        <p:spPr/>
        <p:txBody>
          <a:bodyPr/>
          <a:lstStyle/>
          <a:p>
            <a:pPr>
              <a:defRPr/>
            </a:pPr>
            <a:r>
              <a:rPr lang="en-US"/>
              <a:t>Chapter 2 Software Processes</a:t>
            </a:r>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43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Coping with changing requirements</a:t>
            </a:r>
          </a:p>
        </p:txBody>
      </p:sp>
      <p:sp>
        <p:nvSpPr>
          <p:cNvPr id="3" name="Content Placeholder 2"/>
          <p:cNvSpPr>
            <a:spLocks noGrp="1"/>
          </p:cNvSpPr>
          <p:nvPr>
            <p:ph idx="1"/>
          </p:nvPr>
        </p:nvSpPr>
        <p:spPr/>
        <p:txBody>
          <a:bodyPr/>
          <a:lstStyle/>
          <a:p>
            <a:r>
              <a:rPr lang="en-GB" dirty="0"/>
              <a:t>System prototyping, where a version of the system or part of the system is developed quickly to check the customer’s requirements and the feasibility of design decisions. This approach supports change anticipation. </a:t>
            </a:r>
          </a:p>
          <a:p>
            <a:r>
              <a:rPr lang="en-GB" dirty="0"/>
              <a:t>Incremental delivery, where system increments are delivered to the customer for comment and experimentation. This supports both change avoidance and change tolerance. </a:t>
            </a:r>
            <a:endParaRPr lang="en-US" dirty="0"/>
          </a:p>
        </p:txBody>
      </p:sp>
      <p:sp>
        <p:nvSpPr>
          <p:cNvPr id="4" name="Footer Placeholder 3"/>
          <p:cNvSpPr>
            <a:spLocks noGrp="1"/>
          </p:cNvSpPr>
          <p:nvPr>
            <p:ph type="ftr" sz="quarter" idx="11"/>
          </p:nvPr>
        </p:nvSpPr>
        <p:spPr/>
        <p:txBody>
          <a:bodyPr/>
          <a:lstStyle/>
          <a:p>
            <a:pPr>
              <a:defRPr/>
            </a:pPr>
            <a:r>
              <a:rPr lang="en-US"/>
              <a:t>Chapter 2 Software Processes</a:t>
            </a:r>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44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770983247"/>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626" name="Rectangle 2"/>
          <p:cNvSpPr>
            <a:spLocks noGrp="1" noChangeArrowheads="1"/>
          </p:cNvSpPr>
          <p:nvPr>
            <p:ph type="title"/>
          </p:nvPr>
        </p:nvSpPr>
        <p:spPr/>
        <p:txBody>
          <a:bodyPr/>
          <a:lstStyle/>
          <a:p>
            <a:r>
              <a:rPr lang="en-US"/>
              <a:t>Software prototyping</a:t>
            </a:r>
          </a:p>
        </p:txBody>
      </p:sp>
      <p:sp>
        <p:nvSpPr>
          <p:cNvPr id="1178627" name="Rectangle 3"/>
          <p:cNvSpPr>
            <a:spLocks noGrp="1" noChangeArrowheads="1"/>
          </p:cNvSpPr>
          <p:nvPr>
            <p:ph idx="1"/>
          </p:nvPr>
        </p:nvSpPr>
        <p:spPr/>
        <p:txBody>
          <a:bodyPr/>
          <a:lstStyle/>
          <a:p>
            <a:r>
              <a:rPr lang="en-US"/>
              <a:t>A prototype is an initial version of a system used to demonstrate concepts and try out design options.</a:t>
            </a:r>
          </a:p>
          <a:p>
            <a:r>
              <a:rPr lang="en-US"/>
              <a:t>A prototype can be used in:</a:t>
            </a:r>
          </a:p>
          <a:p>
            <a:pPr lvl="1"/>
            <a:r>
              <a:rPr lang="en-US"/>
              <a:t>The requirements engineering process to help with requirements elicitation and validation;</a:t>
            </a:r>
          </a:p>
          <a:p>
            <a:pPr lvl="1"/>
            <a:r>
              <a:rPr lang="en-US"/>
              <a:t>In design processes to explore options and develop a UI design;</a:t>
            </a:r>
          </a:p>
          <a:p>
            <a:pPr lvl="1"/>
            <a:r>
              <a:rPr lang="en-US"/>
              <a:t>In the testing process to run back-to-back tests.</a:t>
            </a:r>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45</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Rectangle 2"/>
          <p:cNvSpPr>
            <a:spLocks noGrp="1" noChangeArrowheads="1"/>
          </p:cNvSpPr>
          <p:nvPr>
            <p:ph type="title"/>
          </p:nvPr>
        </p:nvSpPr>
        <p:spPr/>
        <p:txBody>
          <a:bodyPr/>
          <a:lstStyle/>
          <a:p>
            <a:r>
              <a:rPr lang="en-US"/>
              <a:t>Benefits of prototyping</a:t>
            </a:r>
          </a:p>
        </p:txBody>
      </p:sp>
      <p:sp>
        <p:nvSpPr>
          <p:cNvPr id="1182723" name="Rectangle 3"/>
          <p:cNvSpPr>
            <a:spLocks noGrp="1" noChangeArrowheads="1"/>
          </p:cNvSpPr>
          <p:nvPr>
            <p:ph idx="1"/>
          </p:nvPr>
        </p:nvSpPr>
        <p:spPr/>
        <p:txBody>
          <a:bodyPr/>
          <a:lstStyle/>
          <a:p>
            <a:r>
              <a:rPr lang="en-US"/>
              <a:t>Improved system usability.</a:t>
            </a:r>
          </a:p>
          <a:p>
            <a:r>
              <a:rPr lang="en-US"/>
              <a:t>A closer match to users’ real needs.</a:t>
            </a:r>
          </a:p>
          <a:p>
            <a:r>
              <a:rPr lang="en-US"/>
              <a:t>Improved design quality.</a:t>
            </a:r>
          </a:p>
          <a:p>
            <a:r>
              <a:rPr lang="en-US"/>
              <a:t>Improved maintainability.</a:t>
            </a:r>
          </a:p>
          <a:p>
            <a:r>
              <a:rPr lang="en-US"/>
              <a:t>Reduced development effort.</a:t>
            </a:r>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46</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GB" dirty="0"/>
              <a:t>The process of prototype development</a:t>
            </a:r>
            <a:br>
              <a:rPr lang="en-GB" dirty="0"/>
            </a:br>
            <a:endParaRPr lang="en-US" dirty="0"/>
          </a:p>
        </p:txBody>
      </p:sp>
      <p:sp>
        <p:nvSpPr>
          <p:cNvPr id="8" name="Footer Placeholder 7"/>
          <p:cNvSpPr>
            <a:spLocks noGrp="1"/>
          </p:cNvSpPr>
          <p:nvPr>
            <p:ph type="ftr" sz="quarter" idx="11"/>
          </p:nvPr>
        </p:nvSpPr>
        <p:spPr/>
        <p:txBody>
          <a:bodyPr/>
          <a:lstStyle/>
          <a:p>
            <a:pPr>
              <a:defRPr/>
            </a:pPr>
            <a:r>
              <a:rPr lang="en-US"/>
              <a:t>Chapter 2 Software Processes</a:t>
            </a:r>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47</a:t>
            </a:fld>
            <a:endParaRPr lang="en-US"/>
          </a:p>
        </p:txBody>
      </p:sp>
      <p:pic>
        <p:nvPicPr>
          <p:cNvPr id="4" name="Picture 3" descr="2.9 PrototypeProcess.eps"/>
          <p:cNvPicPr>
            <a:picLocks noChangeAspect="1"/>
          </p:cNvPicPr>
          <p:nvPr/>
        </p:nvPicPr>
        <p:blipFill>
          <a:blip r:embed="rId2"/>
          <a:stretch>
            <a:fillRect/>
          </a:stretch>
        </p:blipFill>
        <p:spPr>
          <a:xfrm>
            <a:off x="970575" y="2608352"/>
            <a:ext cx="7627164" cy="2162927"/>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 development</a:t>
            </a:r>
          </a:p>
        </p:txBody>
      </p:sp>
      <p:sp>
        <p:nvSpPr>
          <p:cNvPr id="3" name="Content Placeholder 2"/>
          <p:cNvSpPr>
            <a:spLocks noGrp="1"/>
          </p:cNvSpPr>
          <p:nvPr>
            <p:ph idx="1"/>
          </p:nvPr>
        </p:nvSpPr>
        <p:spPr/>
        <p:txBody>
          <a:bodyPr/>
          <a:lstStyle/>
          <a:p>
            <a:r>
              <a:rPr lang="en-US" dirty="0"/>
              <a:t>May be based on rapid prototyping languages or tools</a:t>
            </a:r>
          </a:p>
          <a:p>
            <a:r>
              <a:rPr lang="en-US" dirty="0"/>
              <a:t>May involve leaving out functionality</a:t>
            </a:r>
          </a:p>
          <a:p>
            <a:pPr lvl="1"/>
            <a:r>
              <a:rPr lang="en-US" dirty="0"/>
              <a:t>Prototype should focus on areas of the product that are not well-understood;</a:t>
            </a:r>
          </a:p>
          <a:p>
            <a:pPr lvl="1"/>
            <a:r>
              <a:rPr lang="en-US" dirty="0"/>
              <a:t>Error checking and recovery may not be included in the prototype;</a:t>
            </a:r>
          </a:p>
          <a:p>
            <a:pPr lvl="1"/>
            <a:r>
              <a:rPr lang="en-US" dirty="0"/>
              <a:t>Focus on functional rather than non-functional requirements such as reliability and security</a:t>
            </a:r>
          </a:p>
        </p:txBody>
      </p:sp>
      <p:sp>
        <p:nvSpPr>
          <p:cNvPr id="4" name="Footer Placeholder 3"/>
          <p:cNvSpPr>
            <a:spLocks noGrp="1"/>
          </p:cNvSpPr>
          <p:nvPr>
            <p:ph type="ftr" sz="quarter" idx="11"/>
          </p:nvPr>
        </p:nvSpPr>
        <p:spPr/>
        <p:txBody>
          <a:bodyPr/>
          <a:lstStyle/>
          <a:p>
            <a:pPr>
              <a:defRPr/>
            </a:pPr>
            <a:r>
              <a:rPr lang="en-US"/>
              <a:t>Chapter 2 Software Processes</a:t>
            </a:r>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48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4770" name="Rectangle 2"/>
          <p:cNvSpPr>
            <a:spLocks noGrp="1" noChangeArrowheads="1"/>
          </p:cNvSpPr>
          <p:nvPr>
            <p:ph type="title"/>
          </p:nvPr>
        </p:nvSpPr>
        <p:spPr/>
        <p:txBody>
          <a:bodyPr/>
          <a:lstStyle/>
          <a:p>
            <a:r>
              <a:rPr lang="en-US"/>
              <a:t>Throw-away prototypes</a:t>
            </a:r>
          </a:p>
        </p:txBody>
      </p:sp>
      <p:sp>
        <p:nvSpPr>
          <p:cNvPr id="1184771" name="Rectangle 3"/>
          <p:cNvSpPr>
            <a:spLocks noGrp="1" noChangeArrowheads="1"/>
          </p:cNvSpPr>
          <p:nvPr>
            <p:ph idx="1"/>
          </p:nvPr>
        </p:nvSpPr>
        <p:spPr/>
        <p:txBody>
          <a:bodyPr/>
          <a:lstStyle/>
          <a:p>
            <a:r>
              <a:rPr lang="en-US"/>
              <a:t>Prototypes should be discarded after development as they are not a good basis for a production system:</a:t>
            </a:r>
          </a:p>
          <a:p>
            <a:pPr lvl="1"/>
            <a:r>
              <a:rPr lang="en-US"/>
              <a:t>It may be impossible to tune the system to meet non-functional requirements;</a:t>
            </a:r>
          </a:p>
          <a:p>
            <a:pPr lvl="1"/>
            <a:r>
              <a:rPr lang="en-US"/>
              <a:t>Prototypes are normally undocumented;</a:t>
            </a:r>
          </a:p>
          <a:p>
            <a:pPr lvl="1"/>
            <a:r>
              <a:rPr lang="en-US"/>
              <a:t>The prototype structure is usually degraded through rapid change;</a:t>
            </a:r>
          </a:p>
          <a:p>
            <a:pPr lvl="1"/>
            <a:r>
              <a:rPr lang="en-US"/>
              <a:t>The prototype probably will not meet normal organisational quality standards.</a:t>
            </a:r>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49</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Plan-driven and agile processes</a:t>
            </a:r>
          </a:p>
        </p:txBody>
      </p:sp>
      <p:sp>
        <p:nvSpPr>
          <p:cNvPr id="3" name="Content Placeholder 2"/>
          <p:cNvSpPr>
            <a:spLocks noGrp="1"/>
          </p:cNvSpPr>
          <p:nvPr>
            <p:ph idx="1"/>
          </p:nvPr>
        </p:nvSpPr>
        <p:spPr/>
        <p:txBody>
          <a:bodyPr/>
          <a:lstStyle/>
          <a:p>
            <a:r>
              <a:rPr lang="en-GB" dirty="0"/>
              <a:t>Plan-driven processes are processes where all of the process activities are planned in advance and progress is measured against this plan. </a:t>
            </a:r>
          </a:p>
          <a:p>
            <a:r>
              <a:rPr lang="en-GB" dirty="0"/>
              <a:t>In agile processes, planning is incremental and it is easier to change the process to reflect changing customer requirements. </a:t>
            </a:r>
          </a:p>
          <a:p>
            <a:r>
              <a:rPr lang="en-GB" dirty="0"/>
              <a:t>In practice, most practical processes include elements of both plan-driven and agile approaches. </a:t>
            </a:r>
          </a:p>
          <a:p>
            <a:r>
              <a:rPr lang="en-GB" dirty="0"/>
              <a:t>There are no right or wrong software processes.</a:t>
            </a:r>
            <a:endParaRPr lang="en-US" dirty="0"/>
          </a:p>
        </p:txBody>
      </p:sp>
      <p:sp>
        <p:nvSpPr>
          <p:cNvPr id="5" name="Footer Placeholder 4"/>
          <p:cNvSpPr>
            <a:spLocks noGrp="1"/>
          </p:cNvSpPr>
          <p:nvPr>
            <p:ph type="ftr" sz="quarter" idx="11"/>
          </p:nvPr>
        </p:nvSpPr>
        <p:spPr/>
        <p:txBody>
          <a:bodyPr/>
          <a:lstStyle/>
          <a:p>
            <a:pPr>
              <a:defRPr/>
            </a:pPr>
            <a:r>
              <a:rPr lang="en-US"/>
              <a:t>Chapter 2 Software Processes</a:t>
            </a:r>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GB"/>
              <a:t>Incremental delivery</a:t>
            </a:r>
          </a:p>
        </p:txBody>
      </p:sp>
      <p:sp>
        <p:nvSpPr>
          <p:cNvPr id="108547" name="Rectangle 3"/>
          <p:cNvSpPr>
            <a:spLocks noGrp="1" noChangeArrowheads="1"/>
          </p:cNvSpPr>
          <p:nvPr>
            <p:ph idx="1"/>
          </p:nvPr>
        </p:nvSpPr>
        <p:spPr/>
        <p:txBody>
          <a:bodyPr/>
          <a:lstStyle/>
          <a:p>
            <a:r>
              <a:rPr lang="en-GB"/>
              <a:t>Rather than deliver the system as a single delivery, the development and delivery is broken down into increments with each increment delivering part of the required functionality.</a:t>
            </a:r>
          </a:p>
          <a:p>
            <a:r>
              <a:rPr lang="en-GB"/>
              <a:t>User requirements are prioritised and the highest priority requirements are included in early increments.</a:t>
            </a:r>
          </a:p>
          <a:p>
            <a:r>
              <a:rPr lang="en-GB"/>
              <a:t>Once the development of an increment is started, the requirements are frozen though requirements for later increments can continue to evolve.</a:t>
            </a:r>
            <a:endParaRPr lang="en-GB" dirty="0"/>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50</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Incremental development and delivery</a:t>
            </a:r>
          </a:p>
        </p:txBody>
      </p:sp>
      <p:sp>
        <p:nvSpPr>
          <p:cNvPr id="3" name="Content Placeholder 2"/>
          <p:cNvSpPr>
            <a:spLocks noGrp="1"/>
          </p:cNvSpPr>
          <p:nvPr>
            <p:ph idx="1"/>
          </p:nvPr>
        </p:nvSpPr>
        <p:spPr/>
        <p:txBody>
          <a:bodyPr/>
          <a:lstStyle/>
          <a:p>
            <a:r>
              <a:rPr lang="en-US" dirty="0"/>
              <a:t>Incremental development</a:t>
            </a:r>
          </a:p>
          <a:p>
            <a:pPr lvl="1"/>
            <a:r>
              <a:rPr lang="en-US" dirty="0"/>
              <a:t>Develop the system in increments and evaluate each increment before proceeding to the development of the next increment;</a:t>
            </a:r>
          </a:p>
          <a:p>
            <a:pPr lvl="1"/>
            <a:r>
              <a:rPr lang="en-US" dirty="0"/>
              <a:t>Normal approach used in agile methods;</a:t>
            </a:r>
          </a:p>
          <a:p>
            <a:pPr lvl="1"/>
            <a:r>
              <a:rPr lang="en-US" dirty="0"/>
              <a:t>Evaluation done by user/customer proxy.</a:t>
            </a:r>
          </a:p>
          <a:p>
            <a:r>
              <a:rPr lang="en-US" dirty="0"/>
              <a:t>Incremental delivery</a:t>
            </a:r>
          </a:p>
          <a:p>
            <a:pPr lvl="1"/>
            <a:r>
              <a:rPr lang="en-US" dirty="0"/>
              <a:t>Deploy an increment for use by end-users;</a:t>
            </a:r>
          </a:p>
          <a:p>
            <a:pPr lvl="1"/>
            <a:r>
              <a:rPr lang="en-US" dirty="0"/>
              <a:t>More realistic evaluation about practical use of software;</a:t>
            </a:r>
          </a:p>
          <a:p>
            <a:pPr lvl="1"/>
            <a:r>
              <a:rPr lang="en-US" dirty="0"/>
              <a:t>Difficult to implement for replacement systems as increments have less functionality than the system being replaced.</a:t>
            </a:r>
          </a:p>
          <a:p>
            <a:pPr lvl="1"/>
            <a:endParaRPr lang="en-US" dirty="0"/>
          </a:p>
        </p:txBody>
      </p:sp>
      <p:sp>
        <p:nvSpPr>
          <p:cNvPr id="4" name="Footer Placeholder 3"/>
          <p:cNvSpPr>
            <a:spLocks noGrp="1"/>
          </p:cNvSpPr>
          <p:nvPr>
            <p:ph type="ftr" sz="quarter" idx="11"/>
          </p:nvPr>
        </p:nvSpPr>
        <p:spPr/>
        <p:txBody>
          <a:bodyPr/>
          <a:lstStyle/>
          <a:p>
            <a:pPr>
              <a:defRPr/>
            </a:pPr>
            <a:r>
              <a:rPr lang="en-US"/>
              <a:t>Chapter 2 Software Processes</a:t>
            </a:r>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51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GB" dirty="0"/>
              <a:t>Incremental delivery </a:t>
            </a:r>
            <a:endParaRPr lang="en-US" dirty="0"/>
          </a:p>
        </p:txBody>
      </p:sp>
      <p:sp>
        <p:nvSpPr>
          <p:cNvPr id="8" name="Footer Placeholder 7"/>
          <p:cNvSpPr>
            <a:spLocks noGrp="1"/>
          </p:cNvSpPr>
          <p:nvPr>
            <p:ph type="ftr" sz="quarter" idx="11"/>
          </p:nvPr>
        </p:nvSpPr>
        <p:spPr/>
        <p:txBody>
          <a:bodyPr/>
          <a:lstStyle/>
          <a:p>
            <a:pPr>
              <a:defRPr/>
            </a:pPr>
            <a:r>
              <a:rPr lang="en-US"/>
              <a:t>Chapter 2 Software Processes</a:t>
            </a:r>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52</a:t>
            </a:fld>
            <a:endParaRPr lang="en-US"/>
          </a:p>
        </p:txBody>
      </p:sp>
      <p:pic>
        <p:nvPicPr>
          <p:cNvPr id="4" name="Picture 3" descr="2.10 Incremental-delivery.eps"/>
          <p:cNvPicPr>
            <a:picLocks noChangeAspect="1"/>
          </p:cNvPicPr>
          <p:nvPr/>
        </p:nvPicPr>
        <p:blipFill>
          <a:blip r:embed="rId2"/>
          <a:stretch>
            <a:fillRect/>
          </a:stretch>
        </p:blipFill>
        <p:spPr>
          <a:xfrm>
            <a:off x="457200" y="2353036"/>
            <a:ext cx="8172017" cy="2767244"/>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GB" dirty="0"/>
              <a:t>Incremental delivery advantages</a:t>
            </a:r>
          </a:p>
        </p:txBody>
      </p:sp>
      <p:sp>
        <p:nvSpPr>
          <p:cNvPr id="109571" name="Rectangle 3"/>
          <p:cNvSpPr>
            <a:spLocks noGrp="1" noChangeArrowheads="1"/>
          </p:cNvSpPr>
          <p:nvPr>
            <p:ph idx="1"/>
          </p:nvPr>
        </p:nvSpPr>
        <p:spPr/>
        <p:txBody>
          <a:bodyPr/>
          <a:lstStyle/>
          <a:p>
            <a:r>
              <a:rPr lang="en-GB"/>
              <a:t>Customer value can be delivered with each increment so system functionality is available earlier.</a:t>
            </a:r>
          </a:p>
          <a:p>
            <a:r>
              <a:rPr lang="en-GB"/>
              <a:t>Early increments act as a prototype to help elicit requirements for later increments.</a:t>
            </a:r>
          </a:p>
          <a:p>
            <a:r>
              <a:rPr lang="en-GB"/>
              <a:t>Lower risk of overall project failure.</a:t>
            </a:r>
          </a:p>
          <a:p>
            <a:r>
              <a:rPr lang="en-GB"/>
              <a:t>The highest priority system services tend to receive the most testing.</a:t>
            </a:r>
          </a:p>
        </p:txBody>
      </p:sp>
      <p:sp>
        <p:nvSpPr>
          <p:cNvPr id="7" name="Footer Placeholder 6"/>
          <p:cNvSpPr>
            <a:spLocks noGrp="1"/>
          </p:cNvSpPr>
          <p:nvPr>
            <p:ph type="ftr" sz="quarter" idx="11"/>
          </p:nvPr>
        </p:nvSpPr>
        <p:spPr/>
        <p:txBody>
          <a:bodyPr/>
          <a:lstStyle/>
          <a:p>
            <a:pPr>
              <a:defRPr/>
            </a:pPr>
            <a:r>
              <a:rPr lang="en-US" dirty="0"/>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Incremental delivery problems</a:t>
            </a:r>
          </a:p>
        </p:txBody>
      </p:sp>
      <p:sp>
        <p:nvSpPr>
          <p:cNvPr id="3" name="Content Placeholder 2"/>
          <p:cNvSpPr>
            <a:spLocks noGrp="1"/>
          </p:cNvSpPr>
          <p:nvPr>
            <p:ph idx="1"/>
          </p:nvPr>
        </p:nvSpPr>
        <p:spPr>
          <a:xfrm>
            <a:off x="337800" y="1600200"/>
            <a:ext cx="8229600" cy="4525963"/>
          </a:xfrm>
        </p:spPr>
        <p:txBody>
          <a:bodyPr/>
          <a:lstStyle/>
          <a:p>
            <a:r>
              <a:rPr lang="en-GB" dirty="0"/>
              <a:t>Most systems require a set of basic facilities that are used by different parts of the system. </a:t>
            </a:r>
          </a:p>
          <a:p>
            <a:pPr lvl="1"/>
            <a:r>
              <a:rPr lang="en-GB" dirty="0"/>
              <a:t>As requirements are not defined in detail until an increment is to be implemented, it can be hard to identify common facilities that are needed by all increments. </a:t>
            </a:r>
          </a:p>
          <a:p>
            <a:r>
              <a:rPr lang="en-GB" dirty="0"/>
              <a:t>The essence of iterative processes is that the specification is developed in conjunction with the software. </a:t>
            </a:r>
          </a:p>
          <a:p>
            <a:pPr lvl="1"/>
            <a:r>
              <a:rPr lang="en-GB" dirty="0"/>
              <a:t>However, this conflicts with the procurement model of many organizations, where the complete system specification is part of the system development contract. </a:t>
            </a:r>
          </a:p>
          <a:p>
            <a:endParaRPr lang="en-US" dirty="0"/>
          </a:p>
        </p:txBody>
      </p:sp>
      <p:sp>
        <p:nvSpPr>
          <p:cNvPr id="5" name="Footer Placeholder 4"/>
          <p:cNvSpPr>
            <a:spLocks noGrp="1"/>
          </p:cNvSpPr>
          <p:nvPr>
            <p:ph type="ftr" sz="quarter" idx="11"/>
          </p:nvPr>
        </p:nvSpPr>
        <p:spPr/>
        <p:txBody>
          <a:bodyPr/>
          <a:lstStyle/>
          <a:p>
            <a:pPr>
              <a:defRPr/>
            </a:pPr>
            <a:r>
              <a:rPr lang="en-US"/>
              <a:t>Chapter 2 Software Processes</a:t>
            </a:r>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54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Spiral Model</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55</a:t>
            </a:fld>
            <a:endParaRPr lang="en-US"/>
          </a:p>
        </p:txBody>
      </p:sp>
      <p:pic>
        <p:nvPicPr>
          <p:cNvPr id="7" name="Picture 6"/>
          <p:cNvPicPr>
            <a:picLocks noChangeAspect="1"/>
          </p:cNvPicPr>
          <p:nvPr/>
        </p:nvPicPr>
        <p:blipFill>
          <a:blip r:embed="rId2"/>
          <a:stretch>
            <a:fillRect/>
          </a:stretch>
        </p:blipFill>
        <p:spPr>
          <a:xfrm>
            <a:off x="1314450" y="1348581"/>
            <a:ext cx="6515100" cy="5029200"/>
          </a:xfrm>
          <a:prstGeom prst="rect">
            <a:avLst/>
          </a:prstGeom>
        </p:spPr>
      </p:pic>
    </p:spTree>
    <p:extLst>
      <p:ext uri="{BB962C8B-B14F-4D97-AF65-F5344CB8AC3E}">
        <p14:creationId xmlns:p14="http://schemas.microsoft.com/office/powerpoint/2010/main" val="3808238768"/>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56</a:t>
            </a:fld>
            <a:endParaRPr lang="en-US"/>
          </a:p>
        </p:txBody>
      </p:sp>
      <p:pic>
        <p:nvPicPr>
          <p:cNvPr id="7" name="Picture 6"/>
          <p:cNvPicPr>
            <a:picLocks noChangeAspect="1"/>
          </p:cNvPicPr>
          <p:nvPr/>
        </p:nvPicPr>
        <p:blipFill>
          <a:blip r:embed="rId2"/>
          <a:stretch>
            <a:fillRect/>
          </a:stretch>
        </p:blipFill>
        <p:spPr>
          <a:xfrm>
            <a:off x="875000" y="1166229"/>
            <a:ext cx="6745000" cy="4959934"/>
          </a:xfrm>
          <a:prstGeom prst="rect">
            <a:avLst/>
          </a:prstGeom>
        </p:spPr>
      </p:pic>
    </p:spTree>
    <p:extLst>
      <p:ext uri="{BB962C8B-B14F-4D97-AF65-F5344CB8AC3E}">
        <p14:creationId xmlns:p14="http://schemas.microsoft.com/office/powerpoint/2010/main" val="739169852"/>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Rational Unified Process</a:t>
            </a:r>
          </a:p>
        </p:txBody>
      </p:sp>
      <p:sp>
        <p:nvSpPr>
          <p:cNvPr id="3" name="Content Placeholder 2"/>
          <p:cNvSpPr>
            <a:spLocks noGrp="1"/>
          </p:cNvSpPr>
          <p:nvPr>
            <p:ph idx="1"/>
          </p:nvPr>
        </p:nvSpPr>
        <p:spPr>
          <a:xfrm>
            <a:off x="457200" y="2154382"/>
            <a:ext cx="8229600" cy="2888673"/>
          </a:xfrm>
        </p:spPr>
        <p:txBody>
          <a:bodyPr/>
          <a:lstStyle/>
          <a:p>
            <a:r>
              <a:rPr lang="en-US" dirty="0"/>
              <a:t>The RUP is a phased model that identifies four discrete phases in the software process. However, unlike the waterfall model where phases are equated with process activities, the phases in the RUP are more closely related to business rather than technical concerns.</a:t>
            </a:r>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57</a:t>
            </a:fld>
            <a:endParaRPr lang="en-US"/>
          </a:p>
        </p:txBody>
      </p:sp>
    </p:spTree>
    <p:extLst>
      <p:ext uri="{BB962C8B-B14F-4D97-AF65-F5344CB8AC3E}">
        <p14:creationId xmlns:p14="http://schemas.microsoft.com/office/powerpoint/2010/main" val="3678614565"/>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Rational Unified Process</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58</a:t>
            </a:fld>
            <a:endParaRPr lang="en-US"/>
          </a:p>
        </p:txBody>
      </p:sp>
      <p:pic>
        <p:nvPicPr>
          <p:cNvPr id="7" name="Picture 6"/>
          <p:cNvPicPr>
            <a:picLocks noChangeAspect="1"/>
          </p:cNvPicPr>
          <p:nvPr/>
        </p:nvPicPr>
        <p:blipFill>
          <a:blip r:embed="rId2"/>
          <a:stretch>
            <a:fillRect/>
          </a:stretch>
        </p:blipFill>
        <p:spPr>
          <a:xfrm>
            <a:off x="801897" y="2190749"/>
            <a:ext cx="7540205" cy="1480705"/>
          </a:xfrm>
          <a:prstGeom prst="rect">
            <a:avLst/>
          </a:prstGeom>
        </p:spPr>
      </p:pic>
    </p:spTree>
    <p:extLst>
      <p:ext uri="{BB962C8B-B14F-4D97-AF65-F5344CB8AC3E}">
        <p14:creationId xmlns:p14="http://schemas.microsoft.com/office/powerpoint/2010/main" val="1342063047"/>
      </p:ext>
    </p:extLst>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GB"/>
              <a:t>30/10/2014</a:t>
            </a:r>
            <a:endParaRPr lang="en-US"/>
          </a:p>
        </p:txBody>
      </p:sp>
      <p:sp>
        <p:nvSpPr>
          <p:cNvPr id="5" name="Footer Placeholder 4"/>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59</a:t>
            </a:fld>
            <a:endParaRPr lang="en-US"/>
          </a:p>
        </p:txBody>
      </p:sp>
      <p:pic>
        <p:nvPicPr>
          <p:cNvPr id="7" name="Picture 6"/>
          <p:cNvPicPr>
            <a:picLocks noChangeAspect="1"/>
          </p:cNvPicPr>
          <p:nvPr/>
        </p:nvPicPr>
        <p:blipFill>
          <a:blip r:embed="rId2"/>
          <a:stretch>
            <a:fillRect/>
          </a:stretch>
        </p:blipFill>
        <p:spPr>
          <a:xfrm>
            <a:off x="554182" y="420110"/>
            <a:ext cx="6650182" cy="5590191"/>
          </a:xfrm>
          <a:prstGeom prst="rect">
            <a:avLst/>
          </a:prstGeom>
        </p:spPr>
      </p:pic>
    </p:spTree>
    <p:extLst>
      <p:ext uri="{BB962C8B-B14F-4D97-AF65-F5344CB8AC3E}">
        <p14:creationId xmlns:p14="http://schemas.microsoft.com/office/powerpoint/2010/main" val="1229293389"/>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47888"/>
            <a:ext cx="9144000" cy="1143000"/>
          </a:xfrm>
        </p:spPr>
        <p:txBody>
          <a:bodyPr/>
          <a:lstStyle/>
          <a:p>
            <a:pPr algn="ctr"/>
            <a:r>
              <a:rPr lang="en-US" dirty="0"/>
              <a:t>Software process models</a:t>
            </a:r>
          </a:p>
        </p:txBody>
      </p:sp>
      <p:sp>
        <p:nvSpPr>
          <p:cNvPr id="4" name="Footer Placeholder 3"/>
          <p:cNvSpPr>
            <a:spLocks noGrp="1"/>
          </p:cNvSpPr>
          <p:nvPr>
            <p:ph type="ftr" sz="quarter" idx="11"/>
          </p:nvPr>
        </p:nvSpPr>
        <p:spPr/>
        <p:txBody>
          <a:bodyPr/>
          <a:lstStyle/>
          <a:p>
            <a:pPr>
              <a:defRPr/>
            </a:pPr>
            <a:r>
              <a:rPr lang="en-US"/>
              <a:t>Chapter 2 Software Processes</a:t>
            </a:r>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6</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830541669"/>
      </p:ext>
    </p:extLst>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27804"/>
            <a:ext cx="8229600" cy="1143000"/>
          </a:xfrm>
        </p:spPr>
        <p:txBody>
          <a:bodyPr/>
          <a:lstStyle/>
          <a:p>
            <a:pPr algn="ctr"/>
            <a:r>
              <a:rPr lang="en-US" dirty="0"/>
              <a:t>Process improvement</a:t>
            </a:r>
          </a:p>
        </p:txBody>
      </p:sp>
      <p:sp>
        <p:nvSpPr>
          <p:cNvPr id="4" name="Footer Placeholder 3"/>
          <p:cNvSpPr>
            <a:spLocks noGrp="1"/>
          </p:cNvSpPr>
          <p:nvPr>
            <p:ph type="ftr" sz="quarter" idx="11"/>
          </p:nvPr>
        </p:nvSpPr>
        <p:spPr/>
        <p:txBody>
          <a:bodyPr/>
          <a:lstStyle/>
          <a:p>
            <a:pPr>
              <a:defRPr/>
            </a:pPr>
            <a:r>
              <a:rPr lang="en-US"/>
              <a:t>Chapter 2 Software Processes</a:t>
            </a:r>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60</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983287055"/>
      </p:ext>
    </p:extLst>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improvement</a:t>
            </a:r>
          </a:p>
        </p:txBody>
      </p:sp>
      <p:sp>
        <p:nvSpPr>
          <p:cNvPr id="3" name="Content Placeholder 2"/>
          <p:cNvSpPr>
            <a:spLocks noGrp="1"/>
          </p:cNvSpPr>
          <p:nvPr>
            <p:ph idx="1"/>
          </p:nvPr>
        </p:nvSpPr>
        <p:spPr/>
        <p:txBody>
          <a:bodyPr/>
          <a:lstStyle/>
          <a:p>
            <a:r>
              <a:rPr lang="en-US" dirty="0"/>
              <a:t>Many software companies have turned to software process improvement as a way of enhancing the quality of their software, reducing costs or accelerating their development processes. </a:t>
            </a:r>
          </a:p>
          <a:p>
            <a:r>
              <a:rPr lang="en-US" dirty="0"/>
              <a:t>Process improvement means understanding existing processes and changing these processes to increase product quality and/or reduce costs and development time. </a:t>
            </a:r>
            <a:endParaRPr lang="en-GB" dirty="0"/>
          </a:p>
          <a:p>
            <a:endParaRPr lang="en-US" dirty="0"/>
          </a:p>
        </p:txBody>
      </p:sp>
      <p:sp>
        <p:nvSpPr>
          <p:cNvPr id="5" name="Footer Placeholder 4"/>
          <p:cNvSpPr>
            <a:spLocks noGrp="1"/>
          </p:cNvSpPr>
          <p:nvPr>
            <p:ph type="ftr" sz="quarter" idx="11"/>
          </p:nvPr>
        </p:nvSpPr>
        <p:spPr/>
        <p:txBody>
          <a:bodyPr/>
          <a:lstStyle/>
          <a:p>
            <a:r>
              <a:rPr lang="en-US" dirty="0"/>
              <a:t>Chapter 2 Software Processes</a:t>
            </a:r>
          </a:p>
        </p:txBody>
      </p:sp>
      <p:sp>
        <p:nvSpPr>
          <p:cNvPr id="4" name="Slide Number Placeholder 3"/>
          <p:cNvSpPr>
            <a:spLocks noGrp="1"/>
          </p:cNvSpPr>
          <p:nvPr>
            <p:ph type="sldNum" sz="quarter" idx="12"/>
          </p:nvPr>
        </p:nvSpPr>
        <p:spPr/>
        <p:txBody>
          <a:bodyPr/>
          <a:lstStyle/>
          <a:p>
            <a:fld id="{68FEBCE9-A86B-9C48-9EF4-AA1E30B0DC27}" type="slidenum">
              <a:rPr lang="en-US" smtClean="0"/>
              <a:pPr/>
              <a:t>61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954642665"/>
      </p:ext>
    </p:extLst>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 to improvement</a:t>
            </a:r>
          </a:p>
        </p:txBody>
      </p:sp>
      <p:sp>
        <p:nvSpPr>
          <p:cNvPr id="3" name="Content Placeholder 2"/>
          <p:cNvSpPr>
            <a:spLocks noGrp="1"/>
          </p:cNvSpPr>
          <p:nvPr>
            <p:ph idx="1"/>
          </p:nvPr>
        </p:nvSpPr>
        <p:spPr/>
        <p:txBody>
          <a:bodyPr/>
          <a:lstStyle/>
          <a:p>
            <a:r>
              <a:rPr lang="en-US" dirty="0"/>
              <a:t>The process maturity approach, which focuses on improving process  and project management and introducing good software engineering practice. </a:t>
            </a:r>
          </a:p>
          <a:p>
            <a:pPr lvl="1"/>
            <a:r>
              <a:rPr lang="en-US" dirty="0"/>
              <a:t>The level of process maturity reflects the extent to which good technical and management practice has been adopted in organizational software development processes. </a:t>
            </a:r>
            <a:endParaRPr lang="en-GB" dirty="0"/>
          </a:p>
          <a:p>
            <a:r>
              <a:rPr lang="en-US" dirty="0"/>
              <a:t>The agile approach, which focuses on iterative development and the reduction of overheads in the software process. </a:t>
            </a:r>
          </a:p>
          <a:p>
            <a:pPr lvl="1"/>
            <a:r>
              <a:rPr lang="en-US" dirty="0"/>
              <a:t>The primary characteristics of agile methods are rapid delivery of functionality and responsiveness to changing customer requirements.</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dirty="0"/>
              <a:t>Chapter 2 Software Processes</a:t>
            </a:r>
          </a:p>
        </p:txBody>
      </p:sp>
      <p:sp>
        <p:nvSpPr>
          <p:cNvPr id="4" name="Slide Number Placeholder 3"/>
          <p:cNvSpPr>
            <a:spLocks noGrp="1"/>
          </p:cNvSpPr>
          <p:nvPr>
            <p:ph type="sldNum" sz="quarter" idx="12"/>
          </p:nvPr>
        </p:nvSpPr>
        <p:spPr/>
        <p:txBody>
          <a:bodyPr/>
          <a:lstStyle/>
          <a:p>
            <a:fld id="{68FEBCE9-A86B-9C48-9EF4-AA1E30B0DC27}" type="slidenum">
              <a:rPr lang="en-US" smtClean="0"/>
              <a:pPr/>
              <a:t>62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891936099"/>
      </p:ext>
    </p:extLst>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process improvement cycle</a:t>
            </a:r>
            <a:r>
              <a:rPr lang="en-GB" dirty="0"/>
              <a:t> </a:t>
            </a:r>
            <a:endParaRPr lang="en-US" dirty="0"/>
          </a:p>
        </p:txBody>
      </p:sp>
      <p:pic>
        <p:nvPicPr>
          <p:cNvPr id="4" name="Content Placeholder 3" descr="26.3 Process improvement.eps"/>
          <p:cNvPicPr>
            <a:picLocks noGrp="1" noChangeAspect="1"/>
          </p:cNvPicPr>
          <p:nvPr>
            <p:ph idx="1"/>
          </p:nvPr>
        </p:nvPicPr>
        <p:blipFill rotWithShape="1">
          <a:blip r:embed="rId2"/>
          <a:srcRect t="-5976" b="-2227"/>
          <a:stretch/>
        </p:blipFill>
        <p:spPr>
          <a:xfrm>
            <a:off x="1760331" y="1698510"/>
            <a:ext cx="4876799" cy="4110668"/>
          </a:xfrm>
        </p:spPr>
      </p:pic>
      <p:sp>
        <p:nvSpPr>
          <p:cNvPr id="6" name="Footer Placeholder 5"/>
          <p:cNvSpPr>
            <a:spLocks noGrp="1"/>
          </p:cNvSpPr>
          <p:nvPr>
            <p:ph type="ftr" sz="quarter" idx="11"/>
          </p:nvPr>
        </p:nvSpPr>
        <p:spPr/>
        <p:txBody>
          <a:bodyPr/>
          <a:lstStyle/>
          <a:p>
            <a:pPr>
              <a:defRPr/>
            </a:pPr>
            <a:r>
              <a:rPr lang="en-US" dirty="0"/>
              <a:t>Chapter 2 Software Processes</a:t>
            </a:r>
          </a:p>
        </p:txBody>
      </p:sp>
      <p:sp>
        <p:nvSpPr>
          <p:cNvPr id="5" name="Slide Number Placeholder 4"/>
          <p:cNvSpPr>
            <a:spLocks noGrp="1"/>
          </p:cNvSpPr>
          <p:nvPr>
            <p:ph type="sldNum" sz="quarter" idx="12"/>
          </p:nvPr>
        </p:nvSpPr>
        <p:spPr/>
        <p:txBody>
          <a:bodyPr/>
          <a:lstStyle/>
          <a:p>
            <a:fld id="{68FEBCE9-A86B-9C48-9EF4-AA1E30B0DC27}" type="slidenum">
              <a:rPr lang="en-US" smtClean="0"/>
              <a:pPr/>
              <a:t>63</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676002720"/>
      </p:ext>
    </p:extLst>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improvement activities</a:t>
            </a:r>
          </a:p>
        </p:txBody>
      </p:sp>
      <p:sp>
        <p:nvSpPr>
          <p:cNvPr id="3" name="Content Placeholder 2"/>
          <p:cNvSpPr>
            <a:spLocks noGrp="1"/>
          </p:cNvSpPr>
          <p:nvPr>
            <p:ph idx="1"/>
          </p:nvPr>
        </p:nvSpPr>
        <p:spPr/>
        <p:txBody>
          <a:bodyPr/>
          <a:lstStyle/>
          <a:p>
            <a:r>
              <a:rPr lang="en-US" i="1" dirty="0"/>
              <a:t>Process measurement </a:t>
            </a:r>
          </a:p>
          <a:p>
            <a:pPr lvl="1"/>
            <a:r>
              <a:rPr lang="en-US" dirty="0"/>
              <a:t>You measure one or more attributes of the software process or product. These measurements forms a baseline that helps you decide if process improvements have been effective. </a:t>
            </a:r>
            <a:r>
              <a:rPr lang="en-GB" dirty="0"/>
              <a:t> </a:t>
            </a:r>
          </a:p>
          <a:p>
            <a:r>
              <a:rPr lang="en-US" i="1" dirty="0"/>
              <a:t>Process analysis</a:t>
            </a:r>
            <a:r>
              <a:rPr lang="en-US" dirty="0"/>
              <a:t> </a:t>
            </a:r>
          </a:p>
          <a:p>
            <a:pPr lvl="1"/>
            <a:r>
              <a:rPr lang="en-US" dirty="0"/>
              <a:t>The current process is assessed, and process weaknesses and bottlenecks are identified. Process models (sometimes called process maps) that describe the process may be developed. </a:t>
            </a:r>
            <a:r>
              <a:rPr lang="en-GB" dirty="0"/>
              <a:t> </a:t>
            </a:r>
          </a:p>
          <a:p>
            <a:r>
              <a:rPr lang="en-US" i="1" dirty="0"/>
              <a:t>Process change </a:t>
            </a:r>
          </a:p>
          <a:p>
            <a:pPr lvl="1"/>
            <a:r>
              <a:rPr lang="en-US" dirty="0"/>
              <a:t>Process changes are proposed to address some of the identified process weaknesses. These are introduced and the cycle resumes to collect data about the effectiveness of the changes.</a:t>
            </a:r>
            <a:endParaRPr lang="en-GB" dirty="0"/>
          </a:p>
        </p:txBody>
      </p:sp>
      <p:sp>
        <p:nvSpPr>
          <p:cNvPr id="4" name="Footer Placeholder 3"/>
          <p:cNvSpPr>
            <a:spLocks noGrp="1"/>
          </p:cNvSpPr>
          <p:nvPr>
            <p:ph type="ftr" sz="quarter" idx="11"/>
          </p:nvPr>
        </p:nvSpPr>
        <p:spPr/>
        <p:txBody>
          <a:bodyPr/>
          <a:lstStyle/>
          <a:p>
            <a:pPr>
              <a:defRPr/>
            </a:pPr>
            <a:r>
              <a:rPr lang="en-US"/>
              <a:t>Chapter 2 Software Processes</a:t>
            </a:r>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64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365508528"/>
      </p:ext>
    </p:extLst>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title"/>
          </p:nvPr>
        </p:nvSpPr>
        <p:spPr>
          <a:noFill/>
          <a:ln/>
        </p:spPr>
        <p:txBody>
          <a:bodyPr lIns="90487" tIns="44450" rIns="90487" bIns="44450"/>
          <a:lstStyle/>
          <a:p>
            <a:r>
              <a:rPr lang="en-GB"/>
              <a:t>Process measurement</a:t>
            </a:r>
          </a:p>
        </p:txBody>
      </p:sp>
      <p:sp>
        <p:nvSpPr>
          <p:cNvPr id="32770" name="Rectangle 2"/>
          <p:cNvSpPr>
            <a:spLocks noGrp="1" noChangeArrowheads="1"/>
          </p:cNvSpPr>
          <p:nvPr>
            <p:ph idx="1"/>
          </p:nvPr>
        </p:nvSpPr>
        <p:spPr>
          <a:noFill/>
          <a:ln/>
        </p:spPr>
        <p:txBody>
          <a:bodyPr lIns="90487" tIns="44450" rIns="90487" bIns="44450"/>
          <a:lstStyle/>
          <a:p>
            <a:r>
              <a:rPr lang="en-GB" sz="2400"/>
              <a:t>Wherever possible, quantitative process data </a:t>
            </a:r>
            <a:br>
              <a:rPr lang="en-GB" sz="2400"/>
            </a:br>
            <a:r>
              <a:rPr lang="en-GB" sz="2400"/>
              <a:t>should be collected</a:t>
            </a:r>
          </a:p>
          <a:p>
            <a:pPr lvl="1"/>
            <a:r>
              <a:rPr lang="en-GB" sz="2000"/>
              <a:t>However, where organisations do not have clearly defined process standards this is very difficult as you don’t know what to measure. A process may have to be defined before any measurement is possible.</a:t>
            </a:r>
          </a:p>
          <a:p>
            <a:r>
              <a:rPr lang="en-GB" sz="2400"/>
              <a:t>Process measurements should be used to </a:t>
            </a:r>
            <a:br>
              <a:rPr lang="en-GB" sz="2400"/>
            </a:br>
            <a:r>
              <a:rPr lang="en-GB" sz="2400"/>
              <a:t>assess process improvements</a:t>
            </a:r>
          </a:p>
          <a:p>
            <a:pPr lvl="1"/>
            <a:r>
              <a:rPr lang="en-GB" sz="2000"/>
              <a:t>But this does not mean that measurements should drive the improvements. The improvement driver should be the organizational objectives.</a:t>
            </a:r>
          </a:p>
        </p:txBody>
      </p:sp>
      <p:sp>
        <p:nvSpPr>
          <p:cNvPr id="5" name="Footer Placeholder 4"/>
          <p:cNvSpPr>
            <a:spLocks noGrp="1"/>
          </p:cNvSpPr>
          <p:nvPr>
            <p:ph type="ftr" sz="quarter" idx="11"/>
          </p:nvPr>
        </p:nvSpPr>
        <p:spPr/>
        <p:txBody>
          <a:bodyPr/>
          <a:lstStyle/>
          <a:p>
            <a:pPr>
              <a:defRPr/>
            </a:pPr>
            <a:r>
              <a:rPr lang="en-US" dirty="0"/>
              <a:t>Chapter 2 Software Processes</a:t>
            </a:r>
          </a:p>
        </p:txBody>
      </p:sp>
      <p:sp>
        <p:nvSpPr>
          <p:cNvPr id="4" name="Slide Number Placeholder 3"/>
          <p:cNvSpPr>
            <a:spLocks noGrp="1"/>
          </p:cNvSpPr>
          <p:nvPr>
            <p:ph type="sldNum" sz="quarter" idx="12"/>
          </p:nvPr>
        </p:nvSpPr>
        <p:spPr/>
        <p:txBody>
          <a:bodyPr/>
          <a:lstStyle/>
          <a:p>
            <a:fld id="{68FEBCE9-A86B-9C48-9EF4-AA1E30B0DC27}" type="slidenum">
              <a:rPr lang="en-US" smtClean="0"/>
              <a:pPr/>
              <a:t>65</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473188252"/>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title"/>
          </p:nvPr>
        </p:nvSpPr>
        <p:spPr>
          <a:noFill/>
          <a:ln/>
        </p:spPr>
        <p:txBody>
          <a:bodyPr lIns="90487" tIns="44450" rIns="90487" bIns="44450"/>
          <a:lstStyle/>
          <a:p>
            <a:r>
              <a:rPr lang="en-GB" dirty="0"/>
              <a:t>Process metrics</a:t>
            </a:r>
          </a:p>
        </p:txBody>
      </p:sp>
      <p:sp>
        <p:nvSpPr>
          <p:cNvPr id="34818" name="Rectangle 2"/>
          <p:cNvSpPr>
            <a:spLocks noGrp="1" noChangeArrowheads="1"/>
          </p:cNvSpPr>
          <p:nvPr>
            <p:ph idx="1"/>
          </p:nvPr>
        </p:nvSpPr>
        <p:spPr>
          <a:noFill/>
          <a:ln/>
        </p:spPr>
        <p:txBody>
          <a:bodyPr lIns="90487" tIns="44450" rIns="90487" bIns="44450"/>
          <a:lstStyle/>
          <a:p>
            <a:r>
              <a:rPr lang="en-GB"/>
              <a:t>Time taken for process activities to be </a:t>
            </a:r>
            <a:br>
              <a:rPr lang="en-GB"/>
            </a:br>
            <a:r>
              <a:rPr lang="en-GB"/>
              <a:t>completed</a:t>
            </a:r>
          </a:p>
          <a:p>
            <a:pPr lvl="1"/>
            <a:r>
              <a:rPr lang="en-GB"/>
              <a:t>E.g. Calendar time or effort to complete an activity or process.</a:t>
            </a:r>
          </a:p>
          <a:p>
            <a:r>
              <a:rPr lang="en-GB"/>
              <a:t>Resources required for processes or activities</a:t>
            </a:r>
          </a:p>
          <a:p>
            <a:pPr lvl="1"/>
            <a:r>
              <a:rPr lang="en-GB"/>
              <a:t>E.g. Total effort in person-days.</a:t>
            </a:r>
          </a:p>
          <a:p>
            <a:r>
              <a:rPr lang="en-GB"/>
              <a:t>Number of occurrences of a particular event</a:t>
            </a:r>
          </a:p>
          <a:p>
            <a:pPr lvl="1"/>
            <a:r>
              <a:rPr lang="en-GB"/>
              <a:t>E.g. Number of defects discovered.</a:t>
            </a:r>
          </a:p>
        </p:txBody>
      </p:sp>
      <p:sp>
        <p:nvSpPr>
          <p:cNvPr id="5" name="Footer Placeholder 4"/>
          <p:cNvSpPr>
            <a:spLocks noGrp="1"/>
          </p:cNvSpPr>
          <p:nvPr>
            <p:ph type="ftr" sz="quarter" idx="11"/>
          </p:nvPr>
        </p:nvSpPr>
        <p:spPr/>
        <p:txBody>
          <a:bodyPr/>
          <a:lstStyle/>
          <a:p>
            <a:pPr>
              <a:defRPr/>
            </a:pPr>
            <a:r>
              <a:rPr lang="en-US" dirty="0"/>
              <a:t>Chapter 2 Software Processes</a:t>
            </a:r>
          </a:p>
        </p:txBody>
      </p:sp>
      <p:sp>
        <p:nvSpPr>
          <p:cNvPr id="4" name="Slide Number Placeholder 3"/>
          <p:cNvSpPr>
            <a:spLocks noGrp="1"/>
          </p:cNvSpPr>
          <p:nvPr>
            <p:ph type="sldNum" sz="quarter" idx="12"/>
          </p:nvPr>
        </p:nvSpPr>
        <p:spPr/>
        <p:txBody>
          <a:bodyPr/>
          <a:lstStyle/>
          <a:p>
            <a:fld id="{68FEBCE9-A86B-9C48-9EF4-AA1E30B0DC27}" type="slidenum">
              <a:rPr lang="en-US" smtClean="0"/>
              <a:pPr/>
              <a:t>66</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153427100"/>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Capability maturity levels</a:t>
            </a:r>
            <a:endParaRPr lang="en-US" dirty="0"/>
          </a:p>
        </p:txBody>
      </p:sp>
      <p:pic>
        <p:nvPicPr>
          <p:cNvPr id="4" name="Content Placeholder 3" descr="26.10 StagesCMMI.eps"/>
          <p:cNvPicPr>
            <a:picLocks noGrp="1" noChangeAspect="1"/>
          </p:cNvPicPr>
          <p:nvPr>
            <p:ph idx="1"/>
          </p:nvPr>
        </p:nvPicPr>
        <p:blipFill rotWithShape="1">
          <a:blip r:embed="rId2"/>
          <a:srcRect t="-12585" b="-4028"/>
          <a:stretch/>
        </p:blipFill>
        <p:spPr>
          <a:xfrm>
            <a:off x="938696" y="1567571"/>
            <a:ext cx="6681304" cy="5008625"/>
          </a:xfrm>
        </p:spPr>
      </p:pic>
      <p:sp>
        <p:nvSpPr>
          <p:cNvPr id="6" name="Footer Placeholder 5"/>
          <p:cNvSpPr>
            <a:spLocks noGrp="1"/>
          </p:cNvSpPr>
          <p:nvPr>
            <p:ph type="ftr" sz="quarter" idx="11"/>
          </p:nvPr>
        </p:nvSpPr>
        <p:spPr/>
        <p:txBody>
          <a:bodyPr/>
          <a:lstStyle/>
          <a:p>
            <a:pPr>
              <a:defRPr/>
            </a:pPr>
            <a:r>
              <a:rPr lang="en-US" dirty="0"/>
              <a:t>Chapter 2 Software Processes</a:t>
            </a:r>
          </a:p>
        </p:txBody>
      </p:sp>
      <p:sp>
        <p:nvSpPr>
          <p:cNvPr id="5" name="Slide Number Placeholder 4"/>
          <p:cNvSpPr>
            <a:spLocks noGrp="1"/>
          </p:cNvSpPr>
          <p:nvPr>
            <p:ph type="sldNum" sz="quarter" idx="12"/>
          </p:nvPr>
        </p:nvSpPr>
        <p:spPr/>
        <p:txBody>
          <a:bodyPr/>
          <a:lstStyle/>
          <a:p>
            <a:fld id="{68FEBCE9-A86B-9C48-9EF4-AA1E30B0DC27}" type="slidenum">
              <a:rPr lang="en-US" smtClean="0"/>
              <a:pPr/>
              <a:t>67</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949935750"/>
      </p:ext>
    </p:extLst>
  </p:cSld>
  <p:clrMapOvr>
    <a:masterClrMapping/>
  </p:clrMapOvr>
  <p:transitio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title"/>
          </p:nvPr>
        </p:nvSpPr>
        <p:spPr>
          <a:xfrm>
            <a:off x="508416" y="68264"/>
            <a:ext cx="7293232" cy="1143000"/>
          </a:xfrm>
        </p:spPr>
        <p:txBody>
          <a:bodyPr/>
          <a:lstStyle/>
          <a:p>
            <a:r>
              <a:rPr lang="en-GB" dirty="0"/>
              <a:t>The SEI capability maturity model</a:t>
            </a:r>
          </a:p>
        </p:txBody>
      </p:sp>
      <p:sp>
        <p:nvSpPr>
          <p:cNvPr id="43010" name="Rectangle 2"/>
          <p:cNvSpPr>
            <a:spLocks noGrp="1" noChangeArrowheads="1"/>
          </p:cNvSpPr>
          <p:nvPr>
            <p:ph idx="1"/>
          </p:nvPr>
        </p:nvSpPr>
        <p:spPr>
          <a:xfrm>
            <a:off x="284813" y="1520825"/>
            <a:ext cx="8589363" cy="4525963"/>
          </a:xfrm>
        </p:spPr>
        <p:txBody>
          <a:bodyPr/>
          <a:lstStyle/>
          <a:p>
            <a:r>
              <a:rPr lang="en-GB" dirty="0"/>
              <a:t>Initial: </a:t>
            </a:r>
            <a:r>
              <a:rPr lang="en-GB" sz="2000" dirty="0"/>
              <a:t>Essentially uncontrolled, </a:t>
            </a:r>
            <a:r>
              <a:rPr lang="en-US" sz="2000" dirty="0"/>
              <a:t>chaotic, ad hoc, and unpredictable. No standardized processes are in place</a:t>
            </a:r>
            <a:endParaRPr lang="en-GB" sz="2000" dirty="0"/>
          </a:p>
          <a:p>
            <a:r>
              <a:rPr lang="en-GB" dirty="0"/>
              <a:t>Managed: </a:t>
            </a:r>
            <a:r>
              <a:rPr lang="en-GB" sz="1800" dirty="0"/>
              <a:t>Basic product management procedures defined and used </a:t>
            </a:r>
            <a:r>
              <a:rPr lang="en-US" sz="1800" dirty="0"/>
              <a:t>to track cost, schedule, and functionality</a:t>
            </a:r>
            <a:endParaRPr lang="en-GB" sz="1800" dirty="0"/>
          </a:p>
          <a:p>
            <a:r>
              <a:rPr lang="en-GB" dirty="0"/>
              <a:t>Defined: </a:t>
            </a:r>
            <a:r>
              <a:rPr lang="en-GB" sz="1800" dirty="0"/>
              <a:t>Process management procedures and strategies are standardized and used</a:t>
            </a:r>
          </a:p>
          <a:p>
            <a:r>
              <a:rPr lang="en-GB" dirty="0"/>
              <a:t>Quantitatively Managed: </a:t>
            </a:r>
            <a:r>
              <a:rPr lang="en-US" sz="1800" dirty="0"/>
              <a:t>Processes are measured and controlled using quantitative data</a:t>
            </a:r>
            <a:endParaRPr lang="en-GB" sz="1800" dirty="0"/>
          </a:p>
          <a:p>
            <a:r>
              <a:rPr lang="en-GB" dirty="0"/>
              <a:t>Optimising: </a:t>
            </a:r>
            <a:r>
              <a:rPr lang="en-US" sz="1800" dirty="0"/>
              <a:t>Continuous process improvement is ingrained in the </a:t>
            </a:r>
            <a:r>
              <a:rPr lang="en-US" sz="1800"/>
              <a:t>organizational culture, Organizational Innovation, Causal Analysis </a:t>
            </a:r>
            <a:endParaRPr lang="en-GB" sz="1800" dirty="0"/>
          </a:p>
        </p:txBody>
      </p:sp>
      <p:sp>
        <p:nvSpPr>
          <p:cNvPr id="5" name="Footer Placeholder 4"/>
          <p:cNvSpPr>
            <a:spLocks noGrp="1"/>
          </p:cNvSpPr>
          <p:nvPr>
            <p:ph type="ftr" sz="quarter" idx="11"/>
          </p:nvPr>
        </p:nvSpPr>
        <p:spPr/>
        <p:txBody>
          <a:bodyPr/>
          <a:lstStyle/>
          <a:p>
            <a:pPr>
              <a:defRPr/>
            </a:pPr>
            <a:r>
              <a:rPr lang="en-US" dirty="0"/>
              <a:t>Chapter 2 Software Processes</a:t>
            </a:r>
          </a:p>
        </p:txBody>
      </p:sp>
      <p:sp>
        <p:nvSpPr>
          <p:cNvPr id="4" name="Slide Number Placeholder 3"/>
          <p:cNvSpPr>
            <a:spLocks noGrp="1"/>
          </p:cNvSpPr>
          <p:nvPr>
            <p:ph type="sldNum" sz="quarter" idx="12"/>
          </p:nvPr>
        </p:nvSpPr>
        <p:spPr/>
        <p:txBody>
          <a:bodyPr/>
          <a:lstStyle/>
          <a:p>
            <a:fld id="{68FEBCE9-A86B-9C48-9EF4-AA1E30B0DC27}" type="slidenum">
              <a:rPr lang="en-US" smtClean="0"/>
              <a:pPr/>
              <a:t>68</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259887285"/>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points</a:t>
            </a:r>
            <a:endParaRPr lang="en-US" dirty="0"/>
          </a:p>
        </p:txBody>
      </p:sp>
      <p:sp>
        <p:nvSpPr>
          <p:cNvPr id="5" name="Content Placeholder 4"/>
          <p:cNvSpPr>
            <a:spLocks noGrp="1"/>
          </p:cNvSpPr>
          <p:nvPr>
            <p:ph idx="1"/>
          </p:nvPr>
        </p:nvSpPr>
        <p:spPr/>
        <p:txBody>
          <a:bodyPr/>
          <a:lstStyle/>
          <a:p>
            <a:r>
              <a:rPr lang="en-GB" dirty="0"/>
              <a:t>Software processes are the activities involved in producing a software system. Software process models are abstract representations of these processes.</a:t>
            </a:r>
          </a:p>
          <a:p>
            <a:r>
              <a:rPr lang="en-GB" dirty="0"/>
              <a:t>General process models describe the organization of software processes. </a:t>
            </a:r>
          </a:p>
          <a:p>
            <a:pPr lvl="1"/>
            <a:r>
              <a:rPr lang="en-GB" dirty="0"/>
              <a:t>Examples of these general models include the ‘waterfall’ model,  incremental development, and reuse-oriented development.</a:t>
            </a:r>
          </a:p>
          <a:p>
            <a:r>
              <a:rPr lang="en-GB" dirty="0"/>
              <a:t>Requirements engineering is the process of developing a software specification.</a:t>
            </a:r>
          </a:p>
          <a:p>
            <a:pPr lvl="1"/>
            <a:endParaRPr lang="en-GB" dirty="0"/>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69</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137779458"/>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a:t>Software process models</a:t>
            </a:r>
            <a:endParaRPr lang="en-GB" dirty="0"/>
          </a:p>
        </p:txBody>
      </p:sp>
      <p:sp>
        <p:nvSpPr>
          <p:cNvPr id="25603" name="Rectangle 3"/>
          <p:cNvSpPr>
            <a:spLocks noGrp="1" noChangeArrowheads="1"/>
          </p:cNvSpPr>
          <p:nvPr>
            <p:ph idx="1"/>
          </p:nvPr>
        </p:nvSpPr>
        <p:spPr/>
        <p:txBody>
          <a:bodyPr/>
          <a:lstStyle/>
          <a:p>
            <a:r>
              <a:rPr lang="en-GB" dirty="0"/>
              <a:t>The waterfall model</a:t>
            </a:r>
          </a:p>
          <a:p>
            <a:pPr lvl="1"/>
            <a:r>
              <a:rPr lang="en-GB" dirty="0"/>
              <a:t>Plan-driven model. Separate and distinct phases of specification and development.</a:t>
            </a:r>
          </a:p>
          <a:p>
            <a:r>
              <a:rPr lang="en-GB" dirty="0"/>
              <a:t>Incremental development</a:t>
            </a:r>
          </a:p>
          <a:p>
            <a:pPr lvl="1"/>
            <a:r>
              <a:rPr lang="en-GB" dirty="0"/>
              <a:t>Specification, development and validation are interleaved. May be plan-driven or agile.</a:t>
            </a:r>
          </a:p>
          <a:p>
            <a:r>
              <a:rPr lang="en-GB" dirty="0"/>
              <a:t>Integration and configuration</a:t>
            </a:r>
          </a:p>
          <a:p>
            <a:pPr lvl="1"/>
            <a:r>
              <a:rPr lang="en-GB" dirty="0"/>
              <a:t>The system is assembled from existing configurable components. May be plan-driven or agile.</a:t>
            </a:r>
          </a:p>
          <a:p>
            <a:r>
              <a:rPr lang="en-GB" dirty="0"/>
              <a:t>In practice, most large systems are developed using a process that incorporates elements from all of these models.</a:t>
            </a:r>
          </a:p>
        </p:txBody>
      </p:sp>
      <p:sp>
        <p:nvSpPr>
          <p:cNvPr id="10" name="Footer Placeholder 9"/>
          <p:cNvSpPr>
            <a:spLocks noGrp="1"/>
          </p:cNvSpPr>
          <p:nvPr>
            <p:ph type="ftr" sz="quarter" idx="11"/>
          </p:nvPr>
        </p:nvSpPr>
        <p:spPr/>
        <p:txBody>
          <a:bodyPr/>
          <a:lstStyle/>
          <a:p>
            <a:pPr>
              <a:defRPr/>
            </a:pPr>
            <a:r>
              <a:rPr lang="en-US"/>
              <a:t>Chapter 2 Software Processes</a:t>
            </a:r>
          </a:p>
        </p:txBody>
      </p:sp>
      <p:sp>
        <p:nvSpPr>
          <p:cNvPr id="9" name="Slide Number Placeholder 8"/>
          <p:cNvSpPr>
            <a:spLocks noGrp="1"/>
          </p:cNvSpPr>
          <p:nvPr>
            <p:ph type="sldNum" sz="quarter" idx="12"/>
          </p:nvPr>
        </p:nvSpPr>
        <p:spPr/>
        <p:txBody>
          <a:bodyPr/>
          <a:lstStyle/>
          <a:p>
            <a:pPr>
              <a:defRPr/>
            </a:pPr>
            <a:fld id="{AFD720AD-0A16-4141-82CA-5619F80A2BC8}" type="slidenum">
              <a:rPr lang="en-US" smtClean="0"/>
              <a:pPr>
                <a:defRPr/>
              </a:pPr>
              <a:t>7</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Design and implementation processes are concerned with transforming a requirements specification into an executable software system. </a:t>
            </a:r>
          </a:p>
          <a:p>
            <a:r>
              <a:rPr lang="en-GB" dirty="0"/>
              <a:t>Software validation is the process of checking that the system conforms to its specification and that it meets the real needs of the users of the system.</a:t>
            </a:r>
          </a:p>
          <a:p>
            <a:r>
              <a:rPr lang="en-GB" dirty="0"/>
              <a:t>Software evolution takes place when you change existing software systems to meet new requirements. The software must evolve to remain useful.</a:t>
            </a:r>
          </a:p>
          <a:p>
            <a:r>
              <a:rPr lang="en-GB" dirty="0"/>
              <a:t>Processes should include activities such as prototyping and incremental delivery to cope with change.</a:t>
            </a:r>
          </a:p>
          <a:p>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2 Software Processes</a:t>
            </a:r>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70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077500701"/>
      </p:ext>
    </p:extLst>
  </p:cSld>
  <p:clrMapOvr>
    <a:masterClrMapping/>
  </p:clrMapOvr>
  <p:transition spd="med">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points</a:t>
            </a:r>
            <a:endParaRPr lang="en-US" dirty="0"/>
          </a:p>
        </p:txBody>
      </p:sp>
      <p:sp>
        <p:nvSpPr>
          <p:cNvPr id="5" name="Content Placeholder 4"/>
          <p:cNvSpPr>
            <a:spLocks noGrp="1"/>
          </p:cNvSpPr>
          <p:nvPr>
            <p:ph idx="1"/>
          </p:nvPr>
        </p:nvSpPr>
        <p:spPr/>
        <p:txBody>
          <a:bodyPr/>
          <a:lstStyle/>
          <a:p>
            <a:r>
              <a:rPr lang="en-GB" dirty="0"/>
              <a:t>Processes may be structured for iterative development and delivery so that changes may be made without disrupting the system as a whole.</a:t>
            </a:r>
          </a:p>
          <a:p>
            <a:r>
              <a:rPr lang="en-GB" dirty="0"/>
              <a:t> The principal approaches to process improvement are agile approaches, geared to reducing process overheads, and maturity-based approaches based on better process management and the use of good software engineering practice.</a:t>
            </a:r>
          </a:p>
          <a:p>
            <a:r>
              <a:rPr lang="en-GB" dirty="0"/>
              <a:t>The SEI process maturity framework identifies maturity levels that essentially correspond to the use of good software engineering practice.</a:t>
            </a:r>
          </a:p>
          <a:p>
            <a:endParaRPr lang="en-GB" dirty="0"/>
          </a:p>
          <a:p>
            <a:endParaRPr lang="en-US" dirty="0"/>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71</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dirty="0"/>
              <a:t>The waterfall model</a:t>
            </a:r>
            <a:br>
              <a:rPr lang="en-GB" dirty="0"/>
            </a:br>
            <a:endParaRPr lang="en-US" dirty="0"/>
          </a:p>
        </p:txBody>
      </p:sp>
      <p:sp>
        <p:nvSpPr>
          <p:cNvPr id="8" name="Footer Placeholder 7"/>
          <p:cNvSpPr>
            <a:spLocks noGrp="1"/>
          </p:cNvSpPr>
          <p:nvPr>
            <p:ph type="ftr" sz="quarter" idx="11"/>
          </p:nvPr>
        </p:nvSpPr>
        <p:spPr/>
        <p:txBody>
          <a:bodyPr/>
          <a:lstStyle/>
          <a:p>
            <a:pPr>
              <a:defRPr/>
            </a:pPr>
            <a:r>
              <a:rPr lang="en-US"/>
              <a:t>Chapter 2 Software Processes</a:t>
            </a:r>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8</a:t>
            </a:fld>
            <a:endParaRPr lang="en-US"/>
          </a:p>
        </p:txBody>
      </p:sp>
      <p:pic>
        <p:nvPicPr>
          <p:cNvPr id="4" name="Picture 3" descr="2.1.Waterfall-model.eps"/>
          <p:cNvPicPr>
            <a:picLocks noChangeAspect="1"/>
          </p:cNvPicPr>
          <p:nvPr/>
        </p:nvPicPr>
        <p:blipFill>
          <a:blip r:embed="rId2"/>
          <a:stretch>
            <a:fillRect/>
          </a:stretch>
        </p:blipFill>
        <p:spPr>
          <a:xfrm>
            <a:off x="911053" y="1931942"/>
            <a:ext cx="7183698" cy="4039465"/>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a:t>Waterfall model phases</a:t>
            </a:r>
          </a:p>
        </p:txBody>
      </p:sp>
      <p:sp>
        <p:nvSpPr>
          <p:cNvPr id="29699" name="Rectangle 3"/>
          <p:cNvSpPr>
            <a:spLocks noGrp="1" noChangeArrowheads="1"/>
          </p:cNvSpPr>
          <p:nvPr>
            <p:ph idx="1"/>
          </p:nvPr>
        </p:nvSpPr>
        <p:spPr/>
        <p:txBody>
          <a:bodyPr/>
          <a:lstStyle/>
          <a:p>
            <a:r>
              <a:rPr lang="en-GB" dirty="0"/>
              <a:t>There are separate identified phases in the waterfall model:</a:t>
            </a:r>
          </a:p>
          <a:p>
            <a:pPr lvl="1"/>
            <a:r>
              <a:rPr lang="en-GB" dirty="0"/>
              <a:t>Requirements analysis and definition</a:t>
            </a:r>
          </a:p>
          <a:p>
            <a:pPr lvl="1"/>
            <a:r>
              <a:rPr lang="en-GB" dirty="0"/>
              <a:t>System and software design</a:t>
            </a:r>
          </a:p>
          <a:p>
            <a:pPr lvl="1"/>
            <a:r>
              <a:rPr lang="en-GB" dirty="0"/>
              <a:t>Implementation and unit testing</a:t>
            </a:r>
          </a:p>
          <a:p>
            <a:pPr lvl="1"/>
            <a:r>
              <a:rPr lang="en-GB" dirty="0"/>
              <a:t>Integration and system testing</a:t>
            </a:r>
          </a:p>
          <a:p>
            <a:pPr lvl="1"/>
            <a:r>
              <a:rPr lang="en-GB" dirty="0"/>
              <a:t>Operation and maintenance</a:t>
            </a:r>
          </a:p>
          <a:p>
            <a:r>
              <a:rPr lang="en-GB" dirty="0"/>
              <a:t>The main drawback of the waterfall model is the difficulty of accommodating change after the process is underway. In principle, a phase has to be complete before moving onto the next phase.</a:t>
            </a:r>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9</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9469</TotalTime>
  <Words>3684</Words>
  <Application>Microsoft Office PowerPoint</Application>
  <PresentationFormat>On-screen Show (4:3)</PresentationFormat>
  <Paragraphs>474</Paragraphs>
  <Slides>71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71</vt:i4>
      </vt:variant>
    </vt:vector>
  </HeadingPairs>
  <TitlesOfParts>
    <vt:vector size="76" baseType="lpstr">
      <vt:lpstr>Arial</vt:lpstr>
      <vt:lpstr>Calibri</vt:lpstr>
      <vt:lpstr>Times</vt:lpstr>
      <vt:lpstr>Wingdings</vt:lpstr>
      <vt:lpstr>SE10 slides</vt:lpstr>
      <vt:lpstr>Chapter 2 – Software Processes</vt:lpstr>
      <vt:lpstr>Topics covered</vt:lpstr>
      <vt:lpstr>The software process</vt:lpstr>
      <vt:lpstr>Software process descriptions</vt:lpstr>
      <vt:lpstr>Plan-driven and agile processes</vt:lpstr>
      <vt:lpstr>Software process models</vt:lpstr>
      <vt:lpstr>Software process models</vt:lpstr>
      <vt:lpstr>The waterfall model </vt:lpstr>
      <vt:lpstr>Waterfall model phases</vt:lpstr>
      <vt:lpstr>PowerPoint Presentation</vt:lpstr>
      <vt:lpstr>Waterfall Model</vt:lpstr>
      <vt:lpstr>Waterfall model problems</vt:lpstr>
      <vt:lpstr>Waterfall Model</vt:lpstr>
      <vt:lpstr>Side note (Modified Waterfall)</vt:lpstr>
      <vt:lpstr>Incremental development  </vt:lpstr>
      <vt:lpstr>Incremental Model …2nd diagram</vt:lpstr>
      <vt:lpstr>Incremental model…3rd diagram</vt:lpstr>
      <vt:lpstr>Incremental development benefits</vt:lpstr>
      <vt:lpstr>Incremental development problems</vt:lpstr>
      <vt:lpstr>Incremental Model</vt:lpstr>
      <vt:lpstr>When Should Incremental be Used</vt:lpstr>
      <vt:lpstr>Integration and configuration</vt:lpstr>
      <vt:lpstr>Types of reusable software</vt:lpstr>
      <vt:lpstr>Reuse-oriented software engineering</vt:lpstr>
      <vt:lpstr>Key process stages</vt:lpstr>
      <vt:lpstr>Advantages and disadvantages</vt:lpstr>
      <vt:lpstr>Process activities</vt:lpstr>
      <vt:lpstr>Process activities</vt:lpstr>
      <vt:lpstr>The requirements engineering process </vt:lpstr>
      <vt:lpstr>Software specification</vt:lpstr>
      <vt:lpstr>Software design and implementation</vt:lpstr>
      <vt:lpstr>A general model of the design process  </vt:lpstr>
      <vt:lpstr>Design activities</vt:lpstr>
      <vt:lpstr>System implementation</vt:lpstr>
      <vt:lpstr>Software validation</vt:lpstr>
      <vt:lpstr>Stages of testing </vt:lpstr>
      <vt:lpstr>Testing stages</vt:lpstr>
      <vt:lpstr>Testing phases in a plan-driven software process (V-model)</vt:lpstr>
      <vt:lpstr>Software evolution</vt:lpstr>
      <vt:lpstr>System evolution </vt:lpstr>
      <vt:lpstr>Coping with change</vt:lpstr>
      <vt:lpstr>Coping with change</vt:lpstr>
      <vt:lpstr>Reducing the costs of rework</vt:lpstr>
      <vt:lpstr>Coping with changing requirements</vt:lpstr>
      <vt:lpstr>Software prototyping</vt:lpstr>
      <vt:lpstr>Benefits of prototyping</vt:lpstr>
      <vt:lpstr>The process of prototype development </vt:lpstr>
      <vt:lpstr>Prototype development</vt:lpstr>
      <vt:lpstr>Throw-away prototypes</vt:lpstr>
      <vt:lpstr>Incremental delivery</vt:lpstr>
      <vt:lpstr>Incremental development and delivery</vt:lpstr>
      <vt:lpstr>Incremental delivery </vt:lpstr>
      <vt:lpstr>Incremental delivery advantages</vt:lpstr>
      <vt:lpstr>Incremental delivery problems</vt:lpstr>
      <vt:lpstr>Spiral Model</vt:lpstr>
      <vt:lpstr>PowerPoint Presentation</vt:lpstr>
      <vt:lpstr>Rational Unified Process</vt:lpstr>
      <vt:lpstr>Rational Unified Process</vt:lpstr>
      <vt:lpstr>PowerPoint Presentation</vt:lpstr>
      <vt:lpstr>Process improvement</vt:lpstr>
      <vt:lpstr>Process improvement</vt:lpstr>
      <vt:lpstr>Approaches to improvement</vt:lpstr>
      <vt:lpstr>The process improvement cycle </vt:lpstr>
      <vt:lpstr>Process improvement activities</vt:lpstr>
      <vt:lpstr>Process measurement</vt:lpstr>
      <vt:lpstr>Process metrics</vt:lpstr>
      <vt:lpstr>Capability maturity levels</vt:lpstr>
      <vt:lpstr>The SEI capability maturity model</vt:lpstr>
      <vt:lpstr>Key points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Figures-Chapter</dc:title>
  <dc:creator>Ian Sommerville</dc:creator>
  <cp:lastModifiedBy>Farrukh</cp:lastModifiedBy>
  <cp:revision>50</cp:revision>
  <dcterms:created xsi:type="dcterms:W3CDTF">2010-01-06T19:57:16Z</dcterms:created>
  <dcterms:modified xsi:type="dcterms:W3CDTF">2024-02-02T04:58:35Z</dcterms:modified>
</cp:coreProperties>
</file>