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46"/>
  </p:notesMasterIdLst>
  <p:handoutMasterIdLst>
    <p:handoutMasterId r:id="rId47"/>
  </p:handoutMasterIdLst>
  <p:sldIdLst>
    <p:sldId id="256" r:id="rId2"/>
    <p:sldId id="258" r:id="rId3"/>
    <p:sldId id="259" r:id="rId4"/>
    <p:sldId id="263" r:id="rId5"/>
    <p:sldId id="322" r:id="rId6"/>
    <p:sldId id="268" r:id="rId7"/>
    <p:sldId id="391" r:id="rId8"/>
    <p:sldId id="314" r:id="rId9"/>
    <p:sldId id="348" r:id="rId10"/>
    <p:sldId id="362" r:id="rId11"/>
    <p:sldId id="352" r:id="rId12"/>
    <p:sldId id="371" r:id="rId13"/>
    <p:sldId id="323" r:id="rId14"/>
    <p:sldId id="360" r:id="rId15"/>
    <p:sldId id="269" r:id="rId16"/>
    <p:sldId id="324" r:id="rId17"/>
    <p:sldId id="363" r:id="rId18"/>
    <p:sldId id="280" r:id="rId19"/>
    <p:sldId id="281" r:id="rId20"/>
    <p:sldId id="373" r:id="rId21"/>
    <p:sldId id="325" r:id="rId22"/>
    <p:sldId id="283" r:id="rId23"/>
    <p:sldId id="284" r:id="rId24"/>
    <p:sldId id="264" r:id="rId25"/>
    <p:sldId id="326" r:id="rId26"/>
    <p:sldId id="327" r:id="rId27"/>
    <p:sldId id="266" r:id="rId28"/>
    <p:sldId id="374" r:id="rId29"/>
    <p:sldId id="376" r:id="rId30"/>
    <p:sldId id="328" r:id="rId31"/>
    <p:sldId id="366" r:id="rId32"/>
    <p:sldId id="379" r:id="rId33"/>
    <p:sldId id="380" r:id="rId34"/>
    <p:sldId id="375" r:id="rId35"/>
    <p:sldId id="383" r:id="rId36"/>
    <p:sldId id="367" r:id="rId37"/>
    <p:sldId id="384" r:id="rId38"/>
    <p:sldId id="331" r:id="rId39"/>
    <p:sldId id="357" r:id="rId40"/>
    <p:sldId id="385" r:id="rId41"/>
    <p:sldId id="320" r:id="rId42"/>
    <p:sldId id="365" r:id="rId43"/>
    <p:sldId id="369" r:id="rId44"/>
    <p:sldId id="370" r:id="rId45"/>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0929"/>
  </p:normalViewPr>
  <p:slideViewPr>
    <p:cSldViewPr>
      <p:cViewPr varScale="1">
        <p:scale>
          <a:sx n="66" d="100"/>
          <a:sy n="66" d="100"/>
        </p:scale>
        <p:origin x="14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10/12/2014</a:t>
            </a:r>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10/12/2014</a:t>
            </a:r>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10/12/2014</a:t>
            </a:r>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Chapter 24 - Quality Management</a:t>
            </a:r>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a:t>Chapter 24 Quality management</a:t>
            </a:r>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quality</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10</a:t>
            </a:fld>
            <a:endParaRPr lang="en-US"/>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a:t>
            </a:r>
          </a:p>
        </p:txBody>
      </p:sp>
      <p:sp>
        <p:nvSpPr>
          <p:cNvPr id="3" name="Content Placeholder 2"/>
          <p:cNvSpPr>
            <a:spLocks noGrp="1"/>
          </p:cNvSpPr>
          <p:nvPr>
            <p:ph idx="1"/>
          </p:nvPr>
        </p:nvSpPr>
        <p:spPr/>
        <p:txBody>
          <a:bodyPr/>
          <a:lstStyle/>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p>
          <a:p>
            <a:r>
              <a:rPr lang="en-US" dirty="0"/>
              <a:t>Have programming and documentation standards been followed in the development process?</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p>
          <a:p>
            <a:r>
              <a:rPr lang="en-US" dirty="0"/>
              <a:t>This reflects practical user experience – if the software’s functionality is not what is expected, then users will often just work around this and find other ways to do what they want to do. </a:t>
            </a:r>
          </a:p>
          <a:p>
            <a:r>
              <a:rPr lang="en-US" dirty="0"/>
              <a:t>However,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r>
              <a:rPr lang="en-US" dirty="0"/>
              <a:t>It is not possible for any system to be optimized for all of these attributes – for example, improving robustness may lead to loss of performance. </a:t>
            </a:r>
          </a:p>
          <a:p>
            <a:r>
              <a:rPr lang="en-US" dirty="0"/>
              <a:t>The quality plan should therefore define the most important quality attributes for the software that is being developed.</a:t>
            </a:r>
            <a:r>
              <a:rPr lang="en-GB" dirty="0"/>
              <a:t> </a:t>
            </a:r>
          </a:p>
          <a:p>
            <a:r>
              <a:rPr lang="en-US" dirty="0"/>
              <a:t>The plan should also include a definition of the quality assessment process, an agreed way of assessing whether some quality, such as maintainability or robustness, is present in the product.</a:t>
            </a:r>
            <a:r>
              <a:rPr lang="en-GB" dirty="0"/>
              <a:t>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a:t>Process and product quality</a:t>
            </a:r>
          </a:p>
        </p:txBody>
      </p:sp>
      <p:sp>
        <p:nvSpPr>
          <p:cNvPr id="22530" name="Rectangle 2"/>
          <p:cNvSpPr>
            <a:spLocks noGrp="1" noChangeArrowheads="1"/>
          </p:cNvSpPr>
          <p:nvPr>
            <p:ph idx="1"/>
          </p:nvPr>
        </p:nvSpPr>
        <p:spPr/>
        <p:txBody>
          <a:bodyPr/>
          <a:lstStyle/>
          <a:p>
            <a:r>
              <a:rPr lang="en-GB" dirty="0"/>
              <a:t>The quality of a developed product is influenced by the quality of the production process.</a:t>
            </a:r>
          </a:p>
          <a:p>
            <a:r>
              <a:rPr lang="en-GB" dirty="0"/>
              <a:t>This is important in software development as some product quality attributes are hard to assess.</a:t>
            </a:r>
          </a:p>
          <a:p>
            <a:r>
              <a:rPr lang="en-GB" b="1" dirty="0"/>
              <a:t>However, there is a very complex and poorly understood relationship between software processes and product quality.</a:t>
            </a:r>
          </a:p>
          <a:p>
            <a:pPr lvl="1"/>
            <a:r>
              <a:rPr lang="en-GB" b="1" dirty="0"/>
              <a:t>The application of individual skills and experience is particularly important in software development;</a:t>
            </a:r>
          </a:p>
          <a:p>
            <a:pPr lvl="1"/>
            <a:r>
              <a:rPr lang="en-GB" b="1" dirty="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standards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107032039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p:txBody>
          <a:bodyPr/>
          <a:lstStyle/>
          <a:p>
            <a:r>
              <a:rPr lang="en-GB" dirty="0"/>
              <a:t>Standards define the required attributes of a product or process. They play an important role in quality management.</a:t>
            </a:r>
          </a:p>
          <a:p>
            <a:r>
              <a:rPr lang="en-GB" dirty="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18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idx="1"/>
          </p:nvPr>
        </p:nvSpPr>
        <p:spPr/>
        <p:txBody>
          <a:bodyPr/>
          <a:lstStyle/>
          <a:p>
            <a:r>
              <a:rPr lang="en-GB" dirty="0"/>
              <a:t>Encapsulation of best practice- </a:t>
            </a:r>
            <a:r>
              <a:rPr lang="en-GB" b="1" dirty="0"/>
              <a:t>avoids repetition of past mistakes.</a:t>
            </a:r>
          </a:p>
          <a:p>
            <a:r>
              <a:rPr lang="en-GB" dirty="0"/>
              <a:t>They are a framework for defining what quality means in a particular setting i.e. that organization’s view of quality.</a:t>
            </a:r>
          </a:p>
          <a:p>
            <a:r>
              <a:rPr lang="en-GB" dirty="0"/>
              <a:t>They provide continuity - new staff can understand the organisation by understanding the standards that are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Topics covered</a:t>
            </a:r>
          </a:p>
        </p:txBody>
      </p:sp>
      <p:sp>
        <p:nvSpPr>
          <p:cNvPr id="7171" name="Rectangle 3"/>
          <p:cNvSpPr>
            <a:spLocks noGrp="1" noChangeArrowheads="1"/>
          </p:cNvSpPr>
          <p:nvPr>
            <p:ph idx="1"/>
          </p:nvPr>
        </p:nvSpPr>
        <p:spPr/>
        <p:txBody>
          <a:bodyPr/>
          <a:lstStyle/>
          <a:p>
            <a:r>
              <a:rPr lang="en-US" dirty="0"/>
              <a:t>Software quality</a:t>
            </a:r>
            <a:endParaRPr lang="en-GB" dirty="0"/>
          </a:p>
          <a:p>
            <a:r>
              <a:rPr lang="en-US" dirty="0"/>
              <a:t>Software standards</a:t>
            </a:r>
            <a:endParaRPr lang="en-GB" dirty="0"/>
          </a:p>
          <a:p>
            <a:r>
              <a:rPr lang="en-US" dirty="0"/>
              <a:t>Reviews and inspections</a:t>
            </a:r>
          </a:p>
          <a:p>
            <a:r>
              <a:rPr lang="en-US" dirty="0"/>
              <a:t>Quality management and agile development</a:t>
            </a:r>
            <a:endParaRPr lang="en-GB" dirty="0"/>
          </a:p>
          <a:p>
            <a:r>
              <a:rPr lang="en-US"/>
              <a:t>Software measurement </a:t>
            </a:r>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p>
        </p:txBody>
      </p:sp>
      <p:sp>
        <p:nvSpPr>
          <p:cNvPr id="3" name="Content Placeholder 2"/>
          <p:cNvSpPr>
            <a:spLocks noGrp="1"/>
          </p:cNvSpPr>
          <p:nvPr>
            <p:ph idx="1"/>
          </p:nvPr>
        </p:nvSpPr>
        <p:spPr/>
        <p:txBody>
          <a:bodyPr/>
          <a:lstStyle/>
          <a:p>
            <a:r>
              <a:rPr lang="en-US" i="1" dirty="0"/>
              <a:t>Product standards</a:t>
            </a:r>
            <a:r>
              <a:rPr lang="en-US" dirty="0"/>
              <a:t> </a:t>
            </a:r>
          </a:p>
          <a:p>
            <a:pPr lvl="1"/>
            <a:r>
              <a:rPr lang="en-US" dirty="0"/>
              <a:t>Apply 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a:t>Process standards</a:t>
            </a:r>
            <a:r>
              <a:rPr lang="en-US" dirty="0"/>
              <a:t> </a:t>
            </a:r>
          </a:p>
          <a:p>
            <a:pPr lvl="1"/>
            <a:r>
              <a:rPr lang="en-US" dirty="0"/>
              <a:t>These define the processes that should be followed during software development. Process 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r>
              <a:rPr lang="en-GB" dirty="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Design 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p:txBody>
          <a:bodyPr/>
          <a:lstStyle/>
          <a:p>
            <a:r>
              <a:rPr lang="en-GB" dirty="0"/>
              <a:t>They may not be seen as relevant and up-to-date by software engineers.</a:t>
            </a:r>
          </a:p>
          <a:p>
            <a:r>
              <a:rPr lang="en-GB" dirty="0"/>
              <a:t>They often involve too much bureaucratic form filling.</a:t>
            </a:r>
          </a:p>
          <a:p>
            <a:r>
              <a:rPr lang="en-GB" dirty="0"/>
              <a:t>If they are unsupported by software tools, tedious form filling work is often involved to maintain the documentation associated with the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idx="1"/>
          </p:nvPr>
        </p:nvSpPr>
        <p:spPr/>
        <p:txBody>
          <a:bodyPr/>
          <a:lstStyle/>
          <a:p>
            <a:r>
              <a:rPr lang="en-GB" dirty="0"/>
              <a:t>Involve practitioners in development. Engineers should understand the rationale  underlying a standard.</a:t>
            </a:r>
          </a:p>
          <a:p>
            <a:r>
              <a:rPr lang="en-GB" dirty="0"/>
              <a:t>Review standards and their usage regularly. </a:t>
            </a:r>
            <a:br>
              <a:rPr lang="en-GB" dirty="0"/>
            </a:br>
            <a:r>
              <a:rPr lang="en-GB" dirty="0"/>
              <a:t>Standards can quickly become outdated and this reduces their credibility amongst practitioners.</a:t>
            </a:r>
          </a:p>
          <a:p>
            <a:r>
              <a:rPr lang="en-GB" dirty="0"/>
              <a:t>Detailed standards should have specialized tool </a:t>
            </a:r>
            <a:br>
              <a:rPr lang="en-GB" dirty="0"/>
            </a:br>
            <a:r>
              <a:rPr lang="en-GB" dirty="0"/>
              <a:t>support. Excessive clerical work is the most </a:t>
            </a:r>
            <a:br>
              <a:rPr lang="en-GB" dirty="0"/>
            </a:br>
            <a:r>
              <a:rPr lang="en-GB" dirty="0"/>
              <a:t>significant complaint against standards. </a:t>
            </a:r>
          </a:p>
          <a:p>
            <a:pPr lvl="1"/>
            <a:r>
              <a:rPr lang="en-GB" dirty="0"/>
              <a:t>Web-based forms are not good enough.</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idx="1"/>
          </p:nvPr>
        </p:nvSpPr>
        <p:spPr/>
        <p:txBody>
          <a:bodyPr/>
          <a:lstStyle/>
          <a:p>
            <a:r>
              <a:rPr lang="en-GB" dirty="0"/>
              <a:t>An international set of standards that can be used as a basis for developing quality management systems.</a:t>
            </a:r>
          </a:p>
          <a:p>
            <a:r>
              <a:rPr lang="en-US" dirty="0"/>
              <a:t>ISO 9001, the most general of these standards, applies to organizations that design, develop and maintain products, including software. </a:t>
            </a:r>
            <a:endParaRPr lang="en-GB" dirty="0"/>
          </a:p>
          <a:p>
            <a:r>
              <a:rPr lang="en-US" dirty="0"/>
              <a:t>The ISO 9001 standard is a framework for developing software standards.</a:t>
            </a:r>
          </a:p>
          <a:p>
            <a:pPr lvl="1"/>
            <a:r>
              <a:rPr lang="en-US" dirty="0"/>
              <a:t> It sets out general quality principles, describes quality processes in general and lays out the organizational standards and procedures that should be defined. These should be documented in an organizational quality manual.</a:t>
            </a:r>
            <a:endParaRPr lang="en-GB" dirty="0"/>
          </a:p>
          <a:p>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core processes</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844824"/>
            <a:ext cx="7944109" cy="4104456"/>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t>ISO 9001 certification</a:t>
            </a:r>
          </a:p>
        </p:txBody>
      </p:sp>
      <p:sp>
        <p:nvSpPr>
          <p:cNvPr id="18435" name="Rectangle 3"/>
          <p:cNvSpPr>
            <a:spLocks noGrp="1" noChangeArrowheads="1"/>
          </p:cNvSpPr>
          <p:nvPr>
            <p:ph idx="1"/>
          </p:nvPr>
        </p:nvSpPr>
        <p:spPr/>
        <p:txBody>
          <a:bodyPr/>
          <a:lstStyle/>
          <a:p>
            <a:r>
              <a:rPr lang="en-GB"/>
              <a:t>Quality standards and procedures should be documented in an organisational quality manual.</a:t>
            </a:r>
          </a:p>
          <a:p>
            <a:r>
              <a:rPr lang="en-GB"/>
              <a:t>An external body may certify that an organisation’s quality manual conforms to ISO 9000 standards.</a:t>
            </a:r>
          </a:p>
          <a:p>
            <a:r>
              <a:rPr lang="en-GB"/>
              <a:t>Some customers require suppliers to be ISO 9000 certified although the need for flexibility here is increasingly recognised.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and ISO9001</a:t>
            </a:r>
          </a:p>
        </p:txBody>
      </p:sp>
      <p:sp>
        <p:nvSpPr>
          <p:cNvPr id="3" name="Content Placeholder 2"/>
          <p:cNvSpPr>
            <a:spLocks noGrp="1"/>
          </p:cNvSpPr>
          <p:nvPr>
            <p:ph idx="1"/>
          </p:nvPr>
        </p:nvSpPr>
        <p:spPr/>
        <p:txBody>
          <a:bodyPr/>
          <a:lstStyle/>
          <a:p>
            <a:r>
              <a:rPr lang="en-US" dirty="0"/>
              <a:t>The ISO 9001 certification is inadequate because it defines quality to be the conformance to standards. </a:t>
            </a:r>
          </a:p>
          <a:p>
            <a:r>
              <a:rPr lang="en-US" dirty="0"/>
              <a:t>It takes no account of quality as experienced by users of the software. For example, a company could define test coverage standards specifying that all methods in objects must be called at least once. </a:t>
            </a:r>
          </a:p>
          <a:p>
            <a:r>
              <a:rPr lang="en-US" dirty="0"/>
              <a:t>Unfortunately,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Tree>
    <p:extLst>
      <p:ext uri="{BB962C8B-B14F-4D97-AF65-F5344CB8AC3E}">
        <p14:creationId xmlns:p14="http://schemas.microsoft.com/office/powerpoint/2010/main" val="3723963514"/>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review process</a:t>
            </a:r>
          </a:p>
        </p:txBody>
      </p:sp>
      <p:sp>
        <p:nvSpPr>
          <p:cNvPr id="3" name="Content Placeholder 2"/>
          <p:cNvSpPr>
            <a:spLocks noGrp="1"/>
          </p:cNvSpPr>
          <p:nvPr>
            <p:ph idx="1"/>
          </p:nvPr>
        </p:nvSpPr>
        <p:spPr/>
        <p:txBody>
          <a:bodyPr/>
          <a:lstStyle/>
          <a:p>
            <a:r>
              <a:rPr lang="en-US" dirty="0"/>
              <a:t>Pre-review activities</a:t>
            </a:r>
          </a:p>
          <a:p>
            <a:pPr lvl="1"/>
            <a:r>
              <a:rPr lang="en-US" dirty="0"/>
              <a:t>Pre-review activities are concerned with review planning and review preparation</a:t>
            </a:r>
            <a:r>
              <a:rPr lang="en-GB" dirty="0"/>
              <a:t> </a:t>
            </a:r>
            <a:endParaRPr lang="en-US" dirty="0"/>
          </a:p>
          <a:p>
            <a:r>
              <a:rPr lang="en-US" dirty="0"/>
              <a:t>The review meeting</a:t>
            </a:r>
          </a:p>
          <a:p>
            <a:pPr lvl="1"/>
            <a:r>
              <a:rPr lang="en-US" dirty="0"/>
              <a:t>During the review meeting, an author of the document or program being reviewed should ‘walk through’ the document with the review team. </a:t>
            </a:r>
          </a:p>
          <a:p>
            <a:r>
              <a:rPr lang="en-US" dirty="0"/>
              <a:t>Post-review activities</a:t>
            </a:r>
          </a:p>
          <a:p>
            <a:pPr lvl="1"/>
            <a:r>
              <a:rPr lang="en-US" dirty="0"/>
              <a:t>These address the problems and issues that have been raised during the review meeting.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Software quality management</a:t>
            </a:r>
          </a:p>
        </p:txBody>
      </p:sp>
      <p:sp>
        <p:nvSpPr>
          <p:cNvPr id="8195" name="Rectangle 3"/>
          <p:cNvSpPr>
            <a:spLocks noGrp="1" noChangeArrowheads="1"/>
          </p:cNvSpPr>
          <p:nvPr>
            <p:ph idx="1"/>
          </p:nvPr>
        </p:nvSpPr>
        <p:spPr/>
        <p:txBody>
          <a:bodyPr/>
          <a:lstStyle/>
          <a:p>
            <a:r>
              <a:rPr lang="en-GB" dirty="0"/>
              <a:t>Concerned with ensuring that the required level of quality is achieved in a software product.</a:t>
            </a:r>
          </a:p>
          <a:p>
            <a:r>
              <a:rPr lang="en-GB" dirty="0"/>
              <a:t>Three principal concerns:</a:t>
            </a:r>
          </a:p>
          <a:p>
            <a:pPr lvl="1"/>
            <a:r>
              <a:rPr lang="en-US" dirty="0"/>
              <a:t>At the organizational level, quality management is concerned with </a:t>
            </a:r>
            <a:r>
              <a:rPr lang="en-US" b="1" dirty="0"/>
              <a:t>establishing a framework of organizational processes </a:t>
            </a:r>
            <a:r>
              <a:rPr lang="en-US" dirty="0"/>
              <a:t>and standards that will lead to high-quality software. </a:t>
            </a:r>
          </a:p>
          <a:p>
            <a:pPr lvl="1"/>
            <a:r>
              <a:rPr lang="en-US" dirty="0"/>
              <a:t>At the project level, quality management involves the</a:t>
            </a:r>
            <a:r>
              <a:rPr lang="en-US" b="1" dirty="0"/>
              <a:t> application of specific quality processes and checking that these planned processes have been followed</a:t>
            </a:r>
            <a:r>
              <a:rPr lang="en-US" dirty="0"/>
              <a:t>.</a:t>
            </a:r>
            <a:r>
              <a:rPr lang="en-GB" dirty="0"/>
              <a:t> </a:t>
            </a:r>
          </a:p>
          <a:p>
            <a:pPr lvl="1"/>
            <a:r>
              <a:rPr lang="en-US" dirty="0"/>
              <a:t>At the project level, quality management is also concerned with </a:t>
            </a:r>
            <a:r>
              <a:rPr lang="en-US" b="1" dirty="0"/>
              <a:t>establishing a quality plan for a project</a:t>
            </a:r>
            <a:r>
              <a:rPr lang="en-US" dirty="0"/>
              <a:t>. The quality plan should set out the </a:t>
            </a:r>
            <a:r>
              <a:rPr lang="en-US" b="1" dirty="0"/>
              <a:t>quality goals </a:t>
            </a:r>
            <a:r>
              <a:rPr lang="en-US" dirty="0"/>
              <a:t>for the project and define what processes and standards are to be used.</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30</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Quality management and agile development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Tree>
    <p:extLst>
      <p:ext uri="{BB962C8B-B14F-4D97-AF65-F5344CB8AC3E}">
        <p14:creationId xmlns:p14="http://schemas.microsoft.com/office/powerpoint/2010/main" val="146050295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agile development</a:t>
            </a:r>
          </a:p>
        </p:txBody>
      </p:sp>
      <p:sp>
        <p:nvSpPr>
          <p:cNvPr id="3" name="Content Placeholder 2"/>
          <p:cNvSpPr>
            <a:spLocks noGrp="1"/>
          </p:cNvSpPr>
          <p:nvPr>
            <p:ph idx="1"/>
          </p:nvPr>
        </p:nvSpPr>
        <p:spPr/>
        <p:txBody>
          <a:bodyPr/>
          <a:lstStyle/>
          <a:p>
            <a:r>
              <a:rPr lang="en-GB" dirty="0"/>
              <a:t>Quality management in agile development is informal rather than document-based. </a:t>
            </a:r>
          </a:p>
          <a:p>
            <a:r>
              <a:rPr lang="en-GB" dirty="0"/>
              <a:t>It relies on establishing a quality culture, where all team members feel responsible for software quality and take actions to ensure that quality is maintained.  </a:t>
            </a:r>
          </a:p>
          <a:p>
            <a:r>
              <a:rPr lang="en-GB" dirty="0"/>
              <a:t>The 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Tree>
    <p:extLst>
      <p:ext uri="{BB962C8B-B14F-4D97-AF65-F5344CB8AC3E}">
        <p14:creationId xmlns:p14="http://schemas.microsoft.com/office/powerpoint/2010/main" val="246835352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good practice</a:t>
            </a:r>
          </a:p>
        </p:txBody>
      </p:sp>
      <p:sp>
        <p:nvSpPr>
          <p:cNvPr id="3" name="Content Placeholder 2"/>
          <p:cNvSpPr>
            <a:spLocks noGrp="1"/>
          </p:cNvSpPr>
          <p:nvPr>
            <p:ph idx="1"/>
          </p:nvPr>
        </p:nvSpPr>
        <p:spPr/>
        <p:txBody>
          <a:bodyPr/>
          <a:lstStyle/>
          <a:p>
            <a:r>
              <a:rPr lang="en-US" i="1" dirty="0"/>
              <a:t>Check before check-in</a:t>
            </a:r>
            <a:r>
              <a:rPr lang="en-US" dirty="0"/>
              <a:t>  </a:t>
            </a:r>
          </a:p>
          <a:p>
            <a:pPr lvl="1"/>
            <a:r>
              <a:rPr lang="en-US" dirty="0"/>
              <a:t>Programmers are responsible for organizing their own code reviews with other team members before the code is checked in to the build system.</a:t>
            </a:r>
            <a:endParaRPr lang="en-GB" dirty="0"/>
          </a:p>
          <a:p>
            <a:r>
              <a:rPr lang="en-US" i="1" dirty="0"/>
              <a:t>Never break the build</a:t>
            </a:r>
            <a:r>
              <a:rPr lang="en-US" dirty="0"/>
              <a:t> </a:t>
            </a:r>
          </a:p>
          <a:p>
            <a:pPr lvl="1"/>
            <a:r>
              <a:rPr lang="en-US" dirty="0"/>
              <a:t>Team members should not check in code that causes the system to fail. Developers have to test their code changes against the whole system and be confident that these work as expected. </a:t>
            </a:r>
          </a:p>
          <a:p>
            <a:r>
              <a:rPr lang="en-GB" dirty="0"/>
              <a:t>	</a:t>
            </a:r>
            <a:r>
              <a:rPr lang="en-GB" i="1" dirty="0"/>
              <a:t>Fix problems when you see them</a:t>
            </a:r>
            <a:r>
              <a:rPr lang="en-GB" dirty="0"/>
              <a:t> </a:t>
            </a:r>
          </a:p>
          <a:p>
            <a:pPr lvl="1"/>
            <a:r>
              <a:rPr lang="en-GB" dirty="0"/>
              <a:t>If 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r>
              <a:rPr lang="en-GB" dirty="0"/>
              <a:t>10/12/2014</a:t>
            </a:r>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33</a:t>
            </a:fld>
            <a:endParaRPr lang="en-US"/>
          </a:p>
        </p:txBody>
      </p:sp>
    </p:spTree>
    <p:extLst>
      <p:ext uri="{BB962C8B-B14F-4D97-AF65-F5344CB8AC3E}">
        <p14:creationId xmlns:p14="http://schemas.microsoft.com/office/powerpoint/2010/main" val="1510840802"/>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idx="1"/>
          </p:nvPr>
        </p:nvSpPr>
        <p:spPr/>
        <p:txBody>
          <a:bodyPr/>
          <a:lstStyle/>
          <a:p>
            <a:r>
              <a:rPr lang="en-US" dirty="0"/>
              <a:t>The review process in agile software development is usually informal. </a:t>
            </a:r>
          </a:p>
          <a:p>
            <a:r>
              <a:rPr lang="en-US" dirty="0"/>
              <a:t>In Scrum,, there is a review meeting after each iteration of the software has been completed (a sprint review), where quality issues and problems may be discussed. </a:t>
            </a:r>
          </a:p>
          <a:p>
            <a:r>
              <a:rPr lang="en-US" dirty="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34</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2492040476"/>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Agile QM and large systems</a:t>
            </a:r>
          </a:p>
        </p:txBody>
      </p:sp>
      <p:sp>
        <p:nvSpPr>
          <p:cNvPr id="3" name="Content Placeholder 2"/>
          <p:cNvSpPr>
            <a:spLocks noGrp="1"/>
          </p:cNvSpPr>
          <p:nvPr>
            <p:ph idx="1"/>
          </p:nvPr>
        </p:nvSpPr>
        <p:spPr/>
        <p:txBody>
          <a:bodyPr/>
          <a:lstStyle/>
          <a:p>
            <a:r>
              <a:rPr lang="en-US" dirty="0"/>
              <a:t>When a large system is being developed for an external customer, agile approaches to quality management with minimal documentation may be impractical</a:t>
            </a:r>
            <a:r>
              <a:rPr lang="en-GB" dirty="0"/>
              <a:t>.</a:t>
            </a:r>
          </a:p>
          <a:p>
            <a:pPr lvl="1"/>
            <a:r>
              <a:rPr lang="en-US" dirty="0"/>
              <a:t>If the customer is a large company, it may have its own quality management processes and may expect the software development company to report on progress in a way that is compatible with them. </a:t>
            </a:r>
          </a:p>
          <a:p>
            <a:pPr lvl="1"/>
            <a:r>
              <a:rPr lang="en-GB" dirty="0"/>
              <a:t>Where there are several geographically distributed teams involved in development, perhaps from different companies, then informal communications may be impractical. </a:t>
            </a:r>
          </a:p>
          <a:p>
            <a:pPr lvl="1"/>
            <a:r>
              <a:rPr lang="en-GB" dirty="0"/>
              <a:t>For long-lifetime systems, the team involved in development will change. Without documentation, new team members may find it impossible to understand development. </a:t>
            </a:r>
          </a:p>
          <a:p>
            <a:pPr lvl="1"/>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extLst>
      <p:ext uri="{BB962C8B-B14F-4D97-AF65-F5344CB8AC3E}">
        <p14:creationId xmlns:p14="http://schemas.microsoft.com/office/powerpoint/2010/main" val="59364489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measurement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36</a:t>
            </a:fld>
            <a:endParaRPr lang="en-US"/>
          </a:p>
        </p:txBody>
      </p:sp>
    </p:spTree>
    <p:extLst>
      <p:ext uri="{BB962C8B-B14F-4D97-AF65-F5344CB8AC3E}">
        <p14:creationId xmlns:p14="http://schemas.microsoft.com/office/powerpoint/2010/main" val="149044313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process metric</a:t>
            </a:r>
          </a:p>
        </p:txBody>
      </p:sp>
      <p:sp>
        <p:nvSpPr>
          <p:cNvPr id="3" name="Content Placeholder 2"/>
          <p:cNvSpPr>
            <a:spLocks noGrp="1"/>
          </p:cNvSpPr>
          <p:nvPr>
            <p:ph idx="1"/>
          </p:nvPr>
        </p:nvSpPr>
        <p:spPr/>
        <p:txBody>
          <a:bodyPr/>
          <a:lstStyle/>
          <a:p>
            <a:r>
              <a:rPr lang="en-US" i="1" dirty="0"/>
              <a:t>The time taken for a particular process to be completed</a:t>
            </a:r>
            <a:endParaRPr lang="en-US" dirty="0"/>
          </a:p>
          <a:p>
            <a:pPr lvl="1"/>
            <a:r>
              <a:rPr lang="en-US" dirty="0"/>
              <a:t>This can be the total time devoted to the process, calendar time, the time spent on the process by particular engineers, and so on.</a:t>
            </a:r>
            <a:endParaRPr lang="en-GB" dirty="0"/>
          </a:p>
          <a:p>
            <a:r>
              <a:rPr lang="en-US" i="1" dirty="0"/>
              <a:t>The resources required for a particular process</a:t>
            </a:r>
            <a:endParaRPr lang="en-US" dirty="0"/>
          </a:p>
          <a:p>
            <a:pPr lvl="1"/>
            <a:r>
              <a:rPr lang="en-US" dirty="0"/>
              <a:t>Resources might include total effort in person-days, travel costs or computer resources.</a:t>
            </a:r>
            <a:endParaRPr lang="en-GB" dirty="0"/>
          </a:p>
          <a:p>
            <a:r>
              <a:rPr lang="en-US" i="1" dirty="0"/>
              <a:t>The number of occurrences of a particular event</a:t>
            </a:r>
            <a:endParaRPr lang="en-US" dirty="0"/>
          </a:p>
          <a:p>
            <a:pPr lvl="1"/>
            <a:r>
              <a:rPr lang="en-US" dirty="0"/>
              <a:t>Examples 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37</a:t>
            </a:fld>
            <a:endParaRPr lang="en-US"/>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internal and external software</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measurement in industry</a:t>
            </a:r>
          </a:p>
        </p:txBody>
      </p:sp>
      <p:sp>
        <p:nvSpPr>
          <p:cNvPr id="3" name="Content Placeholder 2"/>
          <p:cNvSpPr>
            <a:spLocks noGrp="1"/>
          </p:cNvSpPr>
          <p:nvPr>
            <p:ph idx="1"/>
          </p:nvPr>
        </p:nvSpPr>
        <p:spPr/>
        <p:txBody>
          <a:bodyPr/>
          <a:lstStyle/>
          <a:p>
            <a:r>
              <a:rPr lang="en-US" sz="2200" dirty="0"/>
              <a:t>It is impossible to quantify the return on investment of introducing an organizational metrics program. </a:t>
            </a:r>
          </a:p>
          <a:p>
            <a:r>
              <a:rPr lang="en-US" sz="2200" dirty="0"/>
              <a:t>There are no standards for software metrics or standardized processes for measurement and analysis. </a:t>
            </a:r>
          </a:p>
          <a:p>
            <a:r>
              <a:rPr lang="en-US" sz="2200" dirty="0"/>
              <a:t>In many companies, software processes are not standardized and are poorly defined and controlled. </a:t>
            </a:r>
          </a:p>
          <a:p>
            <a:r>
              <a:rPr lang="en-US" sz="2200" dirty="0"/>
              <a:t>Most work on software measurement has focused on code-based metrics and plan-driven development processes. However, more and more software is now developed by configuring ERP systems or COTS</a:t>
            </a:r>
            <a:r>
              <a:rPr lang="en-GB" sz="2200" dirty="0"/>
              <a:t>.</a:t>
            </a:r>
          </a:p>
          <a:p>
            <a:r>
              <a:rPr lang="en-US" sz="2200" dirty="0"/>
              <a:t>Introducing measurement adds additional overhead to processes.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r>
              <a:rPr lang="en-US" dirty="0"/>
              <a:t>Quality management provides an </a:t>
            </a:r>
            <a:r>
              <a:rPr lang="en-US" b="1" dirty="0"/>
              <a:t>independent</a:t>
            </a:r>
            <a:r>
              <a:rPr lang="en-US" dirty="0"/>
              <a:t> check on the software development process. </a:t>
            </a:r>
            <a:endParaRPr lang="en-GB" dirty="0"/>
          </a:p>
          <a:p>
            <a:r>
              <a:rPr lang="en-US" dirty="0"/>
              <a:t>The quality management process checks the project deliverables to ensure that they are consistent with organizational standards and goals </a:t>
            </a:r>
          </a:p>
          <a:p>
            <a:r>
              <a:rPr lang="en-US" dirty="0"/>
              <a:t>The quality team should be independent from the development team so that they can take an objective view of the software. This allows them to report on software quality </a:t>
            </a:r>
            <a:r>
              <a:rPr lang="en-US" b="1" dirty="0"/>
              <a:t>without being influenced by software development issues</a:t>
            </a:r>
            <a:r>
              <a:rPr lang="en-US" dirty="0"/>
              <a:t>.</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software engineering</a:t>
            </a:r>
          </a:p>
        </p:txBody>
      </p:sp>
      <p:sp>
        <p:nvSpPr>
          <p:cNvPr id="3" name="Content Placeholder 2"/>
          <p:cNvSpPr>
            <a:spLocks noGrp="1"/>
          </p:cNvSpPr>
          <p:nvPr>
            <p:ph idx="1"/>
          </p:nvPr>
        </p:nvSpPr>
        <p:spPr/>
        <p:txBody>
          <a:bodyPr/>
          <a:lstStyle/>
          <a:p>
            <a:r>
              <a:rPr lang="en-US" dirty="0"/>
              <a:t>Software measurement and metrics are the basis of empirical software engineering. </a:t>
            </a:r>
          </a:p>
          <a:p>
            <a:r>
              <a:rPr lang="en-US" dirty="0"/>
              <a:t>This is a research area in which experiments on software systems and the collection of data about real projects has been used to form and validate hypotheses about software engineering methods and techniques.</a:t>
            </a:r>
          </a:p>
          <a:p>
            <a:r>
              <a:rPr lang="en-US" dirty="0"/>
              <a:t>Research on empirical software engineering, this has not had a significant impact on software engineering practice. </a:t>
            </a:r>
          </a:p>
          <a:p>
            <a:r>
              <a:rPr lang="en-US" dirty="0"/>
              <a:t>It is difficult to relate generic research to a project that is different from the research study. </a:t>
            </a:r>
            <a:r>
              <a:rPr lang="en-GB" dirty="0"/>
              <a:t>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extLst>
      <p:ext uri="{BB962C8B-B14F-4D97-AF65-F5344CB8AC3E}">
        <p14:creationId xmlns:p14="http://schemas.microsoft.com/office/powerpoint/2010/main" val="3104055946"/>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a:t>Measurement surprises</a:t>
            </a:r>
          </a:p>
        </p:txBody>
      </p:sp>
      <p:sp>
        <p:nvSpPr>
          <p:cNvPr id="95235" name="Rectangle 3"/>
          <p:cNvSpPr>
            <a:spLocks noGrp="1" noChangeArrowheads="1"/>
          </p:cNvSpPr>
          <p:nvPr>
            <p:ph idx="1"/>
          </p:nvPr>
        </p:nvSpPr>
        <p:spPr/>
        <p:txBody>
          <a:bodyPr/>
          <a:lstStyle/>
          <a:p>
            <a:r>
              <a:rPr lang="en-GB"/>
              <a:t>Reducing the number of faults in a program leads to an increased number of help desk calls</a:t>
            </a:r>
          </a:p>
          <a:p>
            <a:pPr lvl="1"/>
            <a:r>
              <a:rPr lang="en-GB"/>
              <a:t>The program is now thought of as more reliable and so has a wider more diverse market. The percentage of users who call the help desk may have decreased but the total may increase;</a:t>
            </a:r>
          </a:p>
          <a:p>
            <a:pPr lvl="1"/>
            <a:r>
              <a:rPr lang="en-GB"/>
              <a:t>A more reliable system is used in a different way from a system where users work around the faults. This leads to more help desk calls.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Software 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42</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77124745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discussed at a code review meeting.</a:t>
            </a:r>
            <a:endParaRPr lang="en-GB" dirty="0"/>
          </a:p>
          <a:p>
            <a:r>
              <a:rPr lang="en-US" dirty="0"/>
              <a:t>Agile quality management relies 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Tree>
    <p:extLst>
      <p:ext uri="{BB962C8B-B14F-4D97-AF65-F5344CB8AC3E}">
        <p14:creationId xmlns:p14="http://schemas.microsoft.com/office/powerpoint/2010/main" val="144793354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Tree>
    <p:extLst>
      <p:ext uri="{BB962C8B-B14F-4D97-AF65-F5344CB8AC3E}">
        <p14:creationId xmlns:p14="http://schemas.microsoft.com/office/powerpoint/2010/main" val="378555100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idx="1"/>
          </p:nvPr>
        </p:nvSpPr>
        <p:spPr/>
        <p:txBody>
          <a:bodyPr/>
          <a:lstStyle/>
          <a:p>
            <a:r>
              <a:rPr lang="en-GB" dirty="0"/>
              <a:t>A quality plan sets out the </a:t>
            </a:r>
            <a:r>
              <a:rPr lang="en-GB" b="1" dirty="0"/>
              <a:t>desired product qualities and</a:t>
            </a:r>
            <a:r>
              <a:rPr lang="en-GB" dirty="0"/>
              <a:t> </a:t>
            </a:r>
            <a:r>
              <a:rPr lang="en-GB" b="1" dirty="0"/>
              <a:t>how these are assessed </a:t>
            </a:r>
            <a:r>
              <a:rPr lang="en-GB" dirty="0"/>
              <a:t>and defines the most significant quality attributes.</a:t>
            </a:r>
          </a:p>
          <a:p>
            <a:r>
              <a:rPr lang="en-GB" dirty="0"/>
              <a:t>The quality plan should define the quality assessment process.</a:t>
            </a:r>
          </a:p>
          <a:p>
            <a:r>
              <a:rPr lang="en-GB" dirty="0"/>
              <a:t>It should set out which organisational standards should be applied and, where necessary, define new standards to be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4967-70D6-4097-BA70-66B8AC476802}"/>
              </a:ext>
            </a:extLst>
          </p:cNvPr>
          <p:cNvSpPr>
            <a:spLocks noGrp="1"/>
          </p:cNvSpPr>
          <p:nvPr>
            <p:ph type="title"/>
          </p:nvPr>
        </p:nvSpPr>
        <p:spPr/>
        <p:txBody>
          <a:bodyPr/>
          <a:lstStyle/>
          <a:p>
            <a:r>
              <a:rPr lang="en-GB" dirty="0"/>
              <a:t>Quality plans</a:t>
            </a:r>
            <a:endParaRPr lang="en-US" dirty="0"/>
          </a:p>
        </p:txBody>
      </p:sp>
      <p:sp>
        <p:nvSpPr>
          <p:cNvPr id="3" name="Content Placeholder 2">
            <a:extLst>
              <a:ext uri="{FF2B5EF4-FFF2-40B4-BE49-F238E27FC236}">
                <a16:creationId xmlns:a16="http://schemas.microsoft.com/office/drawing/2014/main" id="{F23A3EDE-1E18-4C06-9C5C-21D60F3CE52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63D82F1-5C62-48C3-B3BB-A0A9CDCB3F00}"/>
              </a:ext>
            </a:extLst>
          </p:cNvPr>
          <p:cNvSpPr>
            <a:spLocks noGrp="1"/>
          </p:cNvSpPr>
          <p:nvPr>
            <p:ph type="dt" sz="half" idx="10"/>
          </p:nvPr>
        </p:nvSpPr>
        <p:spPr/>
        <p:txBody>
          <a:bodyPr/>
          <a:lstStyle/>
          <a:p>
            <a:r>
              <a:rPr lang="en-GB"/>
              <a:t>10/12/2014</a:t>
            </a:r>
            <a:endParaRPr lang="en-US"/>
          </a:p>
        </p:txBody>
      </p:sp>
      <p:sp>
        <p:nvSpPr>
          <p:cNvPr id="5" name="Footer Placeholder 4">
            <a:extLst>
              <a:ext uri="{FF2B5EF4-FFF2-40B4-BE49-F238E27FC236}">
                <a16:creationId xmlns:a16="http://schemas.microsoft.com/office/drawing/2014/main" id="{4F623180-9415-46A4-BDF2-C3C163FEBE23}"/>
              </a:ext>
            </a:extLst>
          </p:cNvPr>
          <p:cNvSpPr>
            <a:spLocks noGrp="1"/>
          </p:cNvSpPr>
          <p:nvPr>
            <p:ph type="ftr" sz="quarter" idx="11"/>
          </p:nvPr>
        </p:nvSpPr>
        <p:spPr/>
        <p:txBody>
          <a:bodyPr/>
          <a:lstStyle/>
          <a:p>
            <a:r>
              <a:rPr lang="en-US"/>
              <a:t>Chapter 24 Quality management</a:t>
            </a:r>
          </a:p>
        </p:txBody>
      </p:sp>
      <p:sp>
        <p:nvSpPr>
          <p:cNvPr id="6" name="Slide Number Placeholder 5">
            <a:extLst>
              <a:ext uri="{FF2B5EF4-FFF2-40B4-BE49-F238E27FC236}">
                <a16:creationId xmlns:a16="http://schemas.microsoft.com/office/drawing/2014/main" id="{8841E8BE-C3CE-44D1-98FB-B644F9C9A461}"/>
              </a:ext>
            </a:extLst>
          </p:cNvPr>
          <p:cNvSpPr>
            <a:spLocks noGrp="1"/>
          </p:cNvSpPr>
          <p:nvPr>
            <p:ph type="sldNum" sz="quarter" idx="12"/>
          </p:nvPr>
        </p:nvSpPr>
        <p:spPr/>
        <p:txBody>
          <a:bodyPr/>
          <a:lstStyle/>
          <a:p>
            <a:fld id="{745CE82A-87C3-2841-AAF3-37DF1E34DC62}" type="slidenum">
              <a:rPr lang="en-US" smtClean="0"/>
              <a:pPr/>
              <a:t>7</a:t>
            </a:fld>
            <a:endParaRPr lang="en-US"/>
          </a:p>
        </p:txBody>
      </p:sp>
      <p:pic>
        <p:nvPicPr>
          <p:cNvPr id="7" name="Picture 6">
            <a:extLst>
              <a:ext uri="{FF2B5EF4-FFF2-40B4-BE49-F238E27FC236}">
                <a16:creationId xmlns:a16="http://schemas.microsoft.com/office/drawing/2014/main" id="{B8A93DE1-0169-4EC4-91BA-5DF643A9E71F}"/>
              </a:ext>
            </a:extLst>
          </p:cNvPr>
          <p:cNvPicPr>
            <a:picLocks noChangeAspect="1"/>
          </p:cNvPicPr>
          <p:nvPr/>
        </p:nvPicPr>
        <p:blipFill>
          <a:blip r:embed="rId2"/>
          <a:stretch>
            <a:fillRect/>
          </a:stretch>
        </p:blipFill>
        <p:spPr>
          <a:xfrm>
            <a:off x="611560" y="1469901"/>
            <a:ext cx="8293740" cy="4263355"/>
          </a:xfrm>
          <a:prstGeom prst="rect">
            <a:avLst/>
          </a:prstGeom>
        </p:spPr>
      </p:pic>
    </p:spTree>
    <p:extLst>
      <p:ext uri="{BB962C8B-B14F-4D97-AF65-F5344CB8AC3E}">
        <p14:creationId xmlns:p14="http://schemas.microsoft.com/office/powerpoint/2010/main" val="102342035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endParaRPr lang="en-GB" dirty="0"/>
          </a:p>
        </p:txBody>
      </p:sp>
      <p:sp>
        <p:nvSpPr>
          <p:cNvPr id="88067" name="Rectangle 3"/>
          <p:cNvSpPr>
            <a:spLocks noGrp="1" noChangeArrowheads="1"/>
          </p:cNvSpPr>
          <p:nvPr>
            <p:ph idx="1"/>
          </p:nvPr>
        </p:nvSpPr>
        <p:spPr/>
        <p:txBody>
          <a:bodyPr/>
          <a:lstStyle/>
          <a:p>
            <a:r>
              <a:rPr lang="en-GB"/>
              <a:t>Quality </a:t>
            </a:r>
            <a:r>
              <a:rPr lang="en-GB" dirty="0"/>
              <a:t>plans should be short, succinct documents</a:t>
            </a:r>
          </a:p>
          <a:p>
            <a:pPr lvl="1"/>
            <a:r>
              <a:rPr lang="en-GB" dirty="0"/>
              <a:t>If they are too long, no-one will read them.</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r>
              <a:rPr lang="en-US" dirty="0"/>
              <a:t>Quality management is particularly important for large, complex systems. The quality documentation is a record of progress and supports continuity of development as the development team changes.</a:t>
            </a:r>
          </a:p>
          <a:p>
            <a:r>
              <a:rPr lang="en-US" dirty="0"/>
              <a:t>For </a:t>
            </a:r>
            <a:r>
              <a:rPr lang="en-US" b="1" dirty="0"/>
              <a:t>smaller systems</a:t>
            </a:r>
            <a:r>
              <a:rPr lang="en-US" dirty="0"/>
              <a:t>, quality management needs less documentation and should </a:t>
            </a:r>
            <a:r>
              <a:rPr lang="en-US" b="1" dirty="0"/>
              <a:t>focus on establishing a quality culture</a:t>
            </a:r>
            <a:r>
              <a:rPr lang="en-US" dirty="0"/>
              <a:t>.</a:t>
            </a:r>
          </a:p>
          <a:p>
            <a:r>
              <a:rPr lang="en-US" b="1" dirty="0"/>
              <a:t>Techniques have to evolve when agile development is used.</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1330</TotalTime>
  <Pages>55</Pages>
  <Words>2619</Words>
  <Application>Microsoft Office PowerPoint</Application>
  <PresentationFormat>On-screen Show (4:3)</PresentationFormat>
  <Paragraphs>318</Paragraphs>
  <Slides>44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vt:lpstr>
      <vt:lpstr>Wingdings</vt:lpstr>
      <vt:lpstr>SE10 slides</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PowerPoint Presentation</vt:lpstr>
      <vt:lpstr>Scope of quality management</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Software quality and ISO9001</vt:lpstr>
      <vt:lpstr>Phases in the review process</vt:lpstr>
      <vt:lpstr>The software review process </vt:lpstr>
      <vt:lpstr>Quality management and agile development</vt:lpstr>
      <vt:lpstr>Quality management and agile development</vt:lpstr>
      <vt:lpstr>Shared good practice</vt:lpstr>
      <vt:lpstr>Reviews and agile methods</vt:lpstr>
      <vt:lpstr>Issues with Agile QM and large systems</vt:lpstr>
      <vt:lpstr>Software measurement</vt:lpstr>
      <vt:lpstr>Types of process metric</vt:lpstr>
      <vt:lpstr>Relationships between internal and external software </vt:lpstr>
      <vt:lpstr>Problems with measurement in industry</vt:lpstr>
      <vt:lpstr>Empirical software engineering</vt:lpstr>
      <vt:lpstr>Measurement surprises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Farrukh</cp:lastModifiedBy>
  <cp:revision>71</cp:revision>
  <cp:lastPrinted>2010-02-15T15:10:11Z</cp:lastPrinted>
  <dcterms:created xsi:type="dcterms:W3CDTF">2010-02-15T15:08:46Z</dcterms:created>
  <dcterms:modified xsi:type="dcterms:W3CDTF">2024-04-26T06:50:33Z</dcterms:modified>
</cp:coreProperties>
</file>