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7"/>
  </p:notesMasterIdLst>
  <p:handoutMasterIdLst>
    <p:handoutMasterId r:id="rId98"/>
  </p:handoutMasterIdLst>
  <p:sldIdLst>
    <p:sldId id="256" r:id="rId2"/>
    <p:sldId id="276" r:id="rId3"/>
    <p:sldId id="269" r:id="rId4"/>
    <p:sldId id="277" r:id="rId5"/>
    <p:sldId id="278" r:id="rId6"/>
    <p:sldId id="279" r:id="rId7"/>
    <p:sldId id="280" r:id="rId8"/>
    <p:sldId id="257" r:id="rId9"/>
    <p:sldId id="258" r:id="rId10"/>
    <p:sldId id="378" r:id="rId11"/>
    <p:sldId id="379" r:id="rId12"/>
    <p:sldId id="380" r:id="rId13"/>
    <p:sldId id="381" r:id="rId14"/>
    <p:sldId id="351" r:id="rId15"/>
    <p:sldId id="281" r:id="rId16"/>
    <p:sldId id="282" r:id="rId17"/>
    <p:sldId id="283" r:id="rId18"/>
    <p:sldId id="285" r:id="rId19"/>
    <p:sldId id="286" r:id="rId20"/>
    <p:sldId id="287" r:id="rId21"/>
    <p:sldId id="259" r:id="rId22"/>
    <p:sldId id="310" r:id="rId23"/>
    <p:sldId id="288" r:id="rId24"/>
    <p:sldId id="260" r:id="rId25"/>
    <p:sldId id="289" r:id="rId26"/>
    <p:sldId id="311" r:id="rId27"/>
    <p:sldId id="261" r:id="rId28"/>
    <p:sldId id="353" r:id="rId29"/>
    <p:sldId id="302" r:id="rId30"/>
    <p:sldId id="382" r:id="rId31"/>
    <p:sldId id="303" r:id="rId32"/>
    <p:sldId id="333" r:id="rId33"/>
    <p:sldId id="270" r:id="rId34"/>
    <p:sldId id="340" r:id="rId35"/>
    <p:sldId id="304" r:id="rId36"/>
    <p:sldId id="409"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406" r:id="rId72"/>
    <p:sldId id="356" r:id="rId73"/>
    <p:sldId id="404" r:id="rId74"/>
    <p:sldId id="405" r:id="rId75"/>
    <p:sldId id="295" r:id="rId76"/>
    <p:sldId id="296" r:id="rId77"/>
    <p:sldId id="407" r:id="rId78"/>
    <p:sldId id="297" r:id="rId79"/>
    <p:sldId id="298" r:id="rId80"/>
    <p:sldId id="299" r:id="rId81"/>
    <p:sldId id="402" r:id="rId82"/>
    <p:sldId id="401" r:id="rId83"/>
    <p:sldId id="355" r:id="rId84"/>
    <p:sldId id="347" r:id="rId85"/>
    <p:sldId id="348" r:id="rId86"/>
    <p:sldId id="274" r:id="rId87"/>
    <p:sldId id="399" r:id="rId88"/>
    <p:sldId id="349" r:id="rId89"/>
    <p:sldId id="350" r:id="rId90"/>
    <p:sldId id="403" r:id="rId91"/>
    <p:sldId id="275" r:id="rId92"/>
    <p:sldId id="352" r:id="rId93"/>
    <p:sldId id="354" r:id="rId94"/>
    <p:sldId id="400" r:id="rId95"/>
    <p:sldId id="309" r:id="rId96"/>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3/12/2021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t>Often apply to the system as a whole rather than individual features or services.</a:t>
            </a:r>
          </a:p>
          <a:p>
            <a:pPr>
              <a:lnSpc>
                <a:spcPct val="90000"/>
              </a:lnSpc>
            </a:pPr>
            <a:r>
              <a:rPr lang="en-GB" sz="2400" dirty="0"/>
              <a:t>Domain requirements</a:t>
            </a:r>
          </a:p>
          <a:p>
            <a:pPr lvl="1">
              <a:lnSpc>
                <a:spcPct val="90000"/>
              </a:lnSpc>
            </a:pPr>
            <a:r>
              <a:rPr lang="en-GB" sz="2000" dirty="0"/>
              <a:t>Constraints on the system from the domain </a:t>
            </a:r>
            <a:r>
              <a:rPr lang="en-GB" dirty="0"/>
              <a:t>of operation</a:t>
            </a:r>
            <a:endParaRPr lang="en-GB" sz="20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49363258"/>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457200" y="304800"/>
            <a:ext cx="8229600" cy="5821363"/>
          </a:xfrm>
        </p:spPr>
        <p:txBody>
          <a:bodyPr/>
          <a:lstStyle/>
          <a:p>
            <a:pPr lvl="1"/>
            <a:r>
              <a:rPr lang="en-US" altLang="en-US"/>
              <a:t>Negotiate</a:t>
            </a:r>
            <a:r>
              <a:rPr lang="en-US" altLang="en-US" dirty="0"/>
              <a:t>.</a:t>
            </a:r>
          </a:p>
          <a:p>
            <a:pPr lvl="1">
              <a:buFont typeface="Arial" panose="020B0604020202020204" pitchFamily="34" charset="0"/>
              <a:buNone/>
            </a:pPr>
            <a:endParaRPr lang="en-US" altLang="en-US" dirty="0"/>
          </a:p>
          <a:p>
            <a:pPr lvl="1">
              <a:buFont typeface="Arial" panose="020B0604020202020204" pitchFamily="34" charset="0"/>
              <a:buNone/>
            </a:pPr>
            <a:endParaRPr lang="en-US" altLang="en-US" dirty="0"/>
          </a:p>
        </p:txBody>
      </p:sp>
      <p:pic>
        <p:nvPicPr>
          <p:cNvPr id="22531" name="Picture 3" descr="Priority Point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438400"/>
            <a:ext cx="89916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756"/>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 customer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a:t>
            </a:r>
            <a:r>
              <a:rPr lang="en-GB"/>
              <a:t>way in </a:t>
            </a:r>
            <a:r>
              <a:rPr lang="en-GB" dirty="0"/>
              <a:t>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a:t>
            </a:r>
            <a:r>
              <a:rPr lang="en-US"/>
              <a:t>writing down </a:t>
            </a:r>
            <a:r>
              <a:rPr lang="en-US" dirty="0"/>
              <a:t>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a:t>
            </a:r>
            <a:r>
              <a:rPr lang="en-GB" i="1" dirty="0"/>
              <a:t>shall</a:t>
            </a:r>
            <a:r>
              <a:rPr lang="en-GB" dirty="0"/>
              <a:t> for mandatory requirements, </a:t>
            </a:r>
            <a:r>
              <a:rPr lang="en-GB" i="1" dirty="0"/>
              <a:t>should </a:t>
            </a:r>
            <a:r>
              <a:rPr lang="en-GB" dirty="0"/>
              <a:t>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pic>
        <p:nvPicPr>
          <p:cNvPr id="7" name="Content Placeholder 3" descr="SRS template.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581713" y="274638"/>
            <a:ext cx="7924800" cy="6324600"/>
          </a:xfrm>
          <a:prstGeom prst="rect">
            <a:avLst/>
          </a:prstGeom>
        </p:spPr>
      </p:pic>
    </p:spTree>
    <p:extLst>
      <p:ext uri="{BB962C8B-B14F-4D97-AF65-F5344CB8AC3E}">
        <p14:creationId xmlns:p14="http://schemas.microsoft.com/office/powerpoint/2010/main" val="2680276048"/>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pic>
        <p:nvPicPr>
          <p:cNvPr id="8" name="Content Placeholder 3" descr="Start Finish.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14400" y="1049785"/>
            <a:ext cx="6679618" cy="5191472"/>
          </a:xfrm>
          <a:prstGeom prst="rect">
            <a:avLst/>
          </a:prstGeom>
        </p:spPr>
      </p:pic>
    </p:spTree>
    <p:extLst>
      <p:ext uri="{BB962C8B-B14F-4D97-AF65-F5344CB8AC3E}">
        <p14:creationId xmlns:p14="http://schemas.microsoft.com/office/powerpoint/2010/main" val="431127192"/>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endParaRPr lang="en-US" altLang="en-US"/>
          </a:p>
        </p:txBody>
      </p:sp>
      <p:sp>
        <p:nvSpPr>
          <p:cNvPr id="5123" name="Content Placeholder 2"/>
          <p:cNvSpPr>
            <a:spLocks noGrp="1"/>
          </p:cNvSpPr>
          <p:nvPr>
            <p:ph idx="1"/>
          </p:nvPr>
        </p:nvSpPr>
        <p:spPr/>
        <p:txBody>
          <a:bodyPr/>
          <a:lstStyle/>
          <a:p>
            <a:pPr eaLnBrk="1" hangingPunct="1"/>
            <a:r>
              <a:rPr lang="en-US" altLang="en-US"/>
              <a:t>“The seeds of major software disasters are usually sown in the first three months of commencing the software project.”</a:t>
            </a:r>
          </a:p>
          <a:p>
            <a:pPr algn="r" eaLnBrk="1" hangingPunct="1">
              <a:buFont typeface="Arial" panose="020B0604020202020204" pitchFamily="34" charset="0"/>
              <a:buNone/>
            </a:pPr>
            <a:r>
              <a:rPr lang="en-US" altLang="en-US" b="1"/>
              <a:t>-Caper Jones</a:t>
            </a:r>
          </a:p>
          <a:p>
            <a:pPr eaLnBrk="1" hangingPunct="1">
              <a:buFont typeface="Arial" panose="020B0604020202020204" pitchFamily="34" charset="0"/>
              <a:buNone/>
            </a:pPr>
            <a:r>
              <a:rPr lang="en-US" altLang="en-US"/>
              <a:t>	</a:t>
            </a:r>
          </a:p>
        </p:txBody>
      </p:sp>
    </p:spTree>
    <p:extLst>
      <p:ext uri="{BB962C8B-B14F-4D97-AF65-F5344CB8AC3E}">
        <p14:creationId xmlns:p14="http://schemas.microsoft.com/office/powerpoint/2010/main" val="1489493865"/>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Content Placeholder 5" descr="Requirements Validation checklist.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2388" y="457200"/>
            <a:ext cx="9191626" cy="5562600"/>
          </a:xfrm>
        </p:spPr>
      </p:pic>
    </p:spTree>
    <p:extLst>
      <p:ext uri="{BB962C8B-B14F-4D97-AF65-F5344CB8AC3E}">
        <p14:creationId xmlns:p14="http://schemas.microsoft.com/office/powerpoint/2010/main" val="400747953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pic>
        <p:nvPicPr>
          <p:cNvPr id="7" name="Picture 6"/>
          <p:cNvPicPr>
            <a:picLocks noChangeAspect="1"/>
          </p:cNvPicPr>
          <p:nvPr/>
        </p:nvPicPr>
        <p:blipFill>
          <a:blip r:embed="rId2"/>
          <a:stretch>
            <a:fillRect/>
          </a:stretch>
        </p:blipFill>
        <p:spPr>
          <a:xfrm>
            <a:off x="2052637" y="1738312"/>
            <a:ext cx="6060331" cy="4066952"/>
          </a:xfrm>
          <a:prstGeom prst="rect">
            <a:avLst/>
          </a:prstGeom>
        </p:spPr>
      </p:pic>
      <p:pic>
        <p:nvPicPr>
          <p:cNvPr id="8" name="Picture 7"/>
          <p:cNvPicPr>
            <a:picLocks noChangeAspect="1"/>
          </p:cNvPicPr>
          <p:nvPr/>
        </p:nvPicPr>
        <p:blipFill>
          <a:blip r:embed="rId2"/>
          <a:stretch>
            <a:fillRect/>
          </a:stretch>
        </p:blipFill>
        <p:spPr>
          <a:xfrm>
            <a:off x="1683205" y="1760938"/>
            <a:ext cx="6060331" cy="4066952"/>
          </a:xfrm>
          <a:prstGeom prst="rect">
            <a:avLst/>
          </a:prstGeom>
        </p:spPr>
      </p:pic>
    </p:spTree>
    <p:extLst>
      <p:ext uri="{BB962C8B-B14F-4D97-AF65-F5344CB8AC3E}">
        <p14:creationId xmlns:p14="http://schemas.microsoft.com/office/powerpoint/2010/main" val="4149708953"/>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82</a:t>
            </a:fld>
            <a:endParaRPr lang="en-US"/>
          </a:p>
        </p:txBody>
      </p:sp>
      <p:pic>
        <p:nvPicPr>
          <p:cNvPr id="8" name="Picture 7"/>
          <p:cNvPicPr>
            <a:picLocks noChangeAspect="1"/>
          </p:cNvPicPr>
          <p:nvPr/>
        </p:nvPicPr>
        <p:blipFill>
          <a:blip r:embed="rId2"/>
          <a:stretch>
            <a:fillRect/>
          </a:stretch>
        </p:blipFill>
        <p:spPr>
          <a:xfrm>
            <a:off x="562148" y="1682461"/>
            <a:ext cx="7949300" cy="4291930"/>
          </a:xfrm>
          <a:prstGeom prst="rect">
            <a:avLst/>
          </a:prstGeom>
        </p:spPr>
      </p:pic>
    </p:spTree>
    <p:extLst>
      <p:ext uri="{BB962C8B-B14F-4D97-AF65-F5344CB8AC3E}">
        <p14:creationId xmlns:p14="http://schemas.microsoft.com/office/powerpoint/2010/main" val="2877799283"/>
      </p:ext>
    </p:extLst>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88</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https://www.smartsheet.com/sites/default/files/IC-Change-Proposal.jpg</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825F70CE-84E9-D04C-9B15-10C693AA0F2A}" type="slidenum">
              <a:rPr lang="en-US" smtClean="0"/>
              <a:pPr>
                <a:defRPr/>
              </a:pPr>
              <a:t>90</a:t>
            </a:fld>
            <a:endParaRPr lang="en-US"/>
          </a:p>
        </p:txBody>
      </p:sp>
    </p:spTree>
    <p:extLst>
      <p:ext uri="{BB962C8B-B14F-4D97-AF65-F5344CB8AC3E}">
        <p14:creationId xmlns:p14="http://schemas.microsoft.com/office/powerpoint/2010/main" val="373301723"/>
      </p:ext>
    </p:extLst>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91</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95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4470</TotalTime>
  <Words>6089</Words>
  <Application>Microsoft Office PowerPoint</Application>
  <PresentationFormat>On-screen Show (4:3)</PresentationFormat>
  <Paragraphs>716</Paragraphs>
  <Slides>95</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95</vt:i4>
      </vt:variant>
    </vt:vector>
  </HeadingPairs>
  <TitlesOfParts>
    <vt:vector size="101" baseType="lpstr">
      <vt:lpstr>Arial</vt:lpstr>
      <vt:lpstr>Calibri</vt:lpstr>
      <vt:lpstr>Wingdings</vt:lpstr>
      <vt:lpstr>Zapf Dingbats</vt:lpstr>
      <vt:lpstr>SE10 slides</vt:lpstr>
      <vt:lpstr>Document</vt:lpstr>
      <vt:lpstr>Chapter 4 – Requirements Engineering</vt:lpstr>
      <vt:lpstr>Topics covered</vt:lpstr>
      <vt:lpstr>A spiral view of the requirements engineering process </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Requirements elicitation</vt:lpstr>
      <vt:lpstr>Requirements elicitation and analysis</vt:lpstr>
      <vt:lpstr>Requirements elicitation</vt:lpstr>
      <vt:lpstr>The requirements elicitation and analysis process </vt:lpstr>
      <vt:lpstr>Process activities</vt:lpstr>
      <vt:lpstr>Problems of requirements elicitation</vt:lpstr>
      <vt:lpstr>PowerPoint Presentation</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PowerPoint Presentation</vt:lpstr>
      <vt:lpstr>Requirements validation</vt:lpstr>
      <vt:lpstr>PowerPoint Presentation</vt:lpstr>
      <vt:lpstr>PowerPoint Presentation</vt:lpstr>
      <vt:lpstr>Requirements validation</vt:lpstr>
      <vt:lpstr>Requirements checking</vt:lpstr>
      <vt:lpstr>PowerPoint Presentation</vt:lpstr>
      <vt:lpstr>Requirements validation techniques</vt:lpstr>
      <vt:lpstr>Requirements reviews</vt:lpstr>
      <vt:lpstr>Review checks</vt:lpstr>
      <vt:lpstr>PowerPoint Presentation</vt:lpstr>
      <vt:lpstr>PowerPoint Presentation</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PowerPoint Presentation</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Faculty</cp:lastModifiedBy>
  <cp:revision>42</cp:revision>
  <cp:lastPrinted>2010-01-11T10:54:43Z</cp:lastPrinted>
  <dcterms:created xsi:type="dcterms:W3CDTF">2010-01-08T19:43:52Z</dcterms:created>
  <dcterms:modified xsi:type="dcterms:W3CDTF">2021-03-12T08:40:34Z</dcterms:modified>
</cp:coreProperties>
</file>