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8"/>
  </p:notesMasterIdLst>
  <p:handoutMasterIdLst>
    <p:handoutMasterId r:id="rId69"/>
  </p:handoutMasterIdLst>
  <p:sldIdLst>
    <p:sldId id="256" r:id="rId2"/>
    <p:sldId id="277" r:id="rId3"/>
    <p:sldId id="331" r:id="rId4"/>
    <p:sldId id="332" r:id="rId5"/>
    <p:sldId id="333" r:id="rId6"/>
    <p:sldId id="278" r:id="rId7"/>
    <p:sldId id="320" r:id="rId8"/>
    <p:sldId id="257" r:id="rId9"/>
    <p:sldId id="308" r:id="rId10"/>
    <p:sldId id="280" r:id="rId11"/>
    <p:sldId id="309" r:id="rId12"/>
    <p:sldId id="284" r:id="rId13"/>
    <p:sldId id="310" r:id="rId14"/>
    <p:sldId id="328" r:id="rId15"/>
    <p:sldId id="319" r:id="rId16"/>
    <p:sldId id="285" r:id="rId17"/>
    <p:sldId id="321" r:id="rId18"/>
    <p:sldId id="287" r:id="rId19"/>
    <p:sldId id="311" r:id="rId20"/>
    <p:sldId id="322" r:id="rId21"/>
    <p:sldId id="298" r:id="rId22"/>
    <p:sldId id="323" r:id="rId23"/>
    <p:sldId id="312" r:id="rId24"/>
    <p:sldId id="324" r:id="rId25"/>
    <p:sldId id="325" r:id="rId26"/>
    <p:sldId id="299" r:id="rId27"/>
    <p:sldId id="258" r:id="rId28"/>
    <p:sldId id="259" r:id="rId29"/>
    <p:sldId id="260" r:id="rId30"/>
    <p:sldId id="334" r:id="rId31"/>
    <p:sldId id="288" r:id="rId32"/>
    <p:sldId id="261" r:id="rId33"/>
    <p:sldId id="262" r:id="rId34"/>
    <p:sldId id="263" r:id="rId35"/>
    <p:sldId id="292" r:id="rId36"/>
    <p:sldId id="264" r:id="rId37"/>
    <p:sldId id="265" r:id="rId38"/>
    <p:sldId id="329" r:id="rId39"/>
    <p:sldId id="295" r:id="rId40"/>
    <p:sldId id="266" r:id="rId41"/>
    <p:sldId id="267" r:id="rId42"/>
    <p:sldId id="330" r:id="rId43"/>
    <p:sldId id="289" r:id="rId44"/>
    <p:sldId id="268" r:id="rId45"/>
    <p:sldId id="269" r:id="rId46"/>
    <p:sldId id="327" r:id="rId47"/>
    <p:sldId id="300" r:id="rId48"/>
    <p:sldId id="301" r:id="rId49"/>
    <p:sldId id="302" r:id="rId50"/>
    <p:sldId id="303" r:id="rId51"/>
    <p:sldId id="304" r:id="rId52"/>
    <p:sldId id="270" r:id="rId53"/>
    <p:sldId id="271" r:id="rId54"/>
    <p:sldId id="305" r:id="rId55"/>
    <p:sldId id="272" r:id="rId56"/>
    <p:sldId id="273" r:id="rId57"/>
    <p:sldId id="313" r:id="rId58"/>
    <p:sldId id="314" r:id="rId59"/>
    <p:sldId id="306" r:id="rId60"/>
    <p:sldId id="274" r:id="rId61"/>
    <p:sldId id="315" r:id="rId62"/>
    <p:sldId id="316" r:id="rId63"/>
    <p:sldId id="276" r:id="rId64"/>
    <p:sldId id="275" r:id="rId65"/>
    <p:sldId id="326" r:id="rId66"/>
    <p:sldId id="307" r:id="rId6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Farrukh Hasan" initials="SFH" lastIdx="1" clrIdx="0">
    <p:extLst>
      <p:ext uri="{19B8F6BF-5375-455C-9EA6-DF929625EA0E}">
        <p15:presenceInfo xmlns:p15="http://schemas.microsoft.com/office/powerpoint/2012/main" userId="S-1-5-21-2202466994-179353874-2017507237-11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3/28/2022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3/28/2022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t>28/03/2022</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t>28/03/2022</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t>28/03/2022</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t>28/03/2022</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t>28/03/2022</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t>28/03/2022</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t>28/03/2022</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t>28/03/2022</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t>28/03/2022</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t>28/03/2022</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t>28/03/2022</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t>28/03/2022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 – Architectural Design</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6" name="Date Placeholder 5"/>
          <p:cNvSpPr>
            <a:spLocks noGrp="1"/>
          </p:cNvSpPr>
          <p:nvPr>
            <p:ph type="dt" sz="half" idx="10"/>
          </p:nvPr>
        </p:nvSpPr>
        <p:spPr/>
        <p:txBody>
          <a:bodyPr/>
          <a:lstStyle/>
          <a:p>
            <a:fld id="{CAF6504B-3581-E041-9FA4-34A2DB63B5D7}" type="datetime1">
              <a:rPr lang="en-GB" smtClean="0"/>
              <a:t>28/03/2022</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US" dirty="0"/>
              <a:t>The system architecture is often the same for systems with similar requirements and so can support large-scale software reuse. Therefore, </a:t>
            </a:r>
            <a:r>
              <a:rPr lang="en-GB" dirty="0"/>
              <a:t>the architecture may be reusable across a range of systems</a:t>
            </a:r>
          </a:p>
          <a:p>
            <a:pPr lvl="1">
              <a:lnSpc>
                <a:spcPct val="90000"/>
              </a:lnSpc>
            </a:pPr>
            <a:r>
              <a:rPr lang="en-GB" dirty="0"/>
              <a:t>Product-line architectures may be developed. </a:t>
            </a:r>
            <a:r>
              <a:rPr lang="en-GB" sz="1600" dirty="0"/>
              <a:t>(</a:t>
            </a:r>
            <a:r>
              <a:rPr lang="en-US" sz="1600" dirty="0"/>
              <a:t>Product lines are applications that are built around a core architecture with variants that satisfy specific customer requirements)</a:t>
            </a:r>
            <a:r>
              <a:rPr lang="en-US" dirty="0"/>
              <a:t>.</a:t>
            </a:r>
            <a:endParaRPr lang="en-GB" dirty="0"/>
          </a:p>
          <a:p>
            <a:pPr lvl="1">
              <a:lnSpc>
                <a:spcPct val="90000"/>
              </a:lnSpc>
            </a:pPr>
            <a:endParaRPr lang="en-GB"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
        <p:nvSpPr>
          <p:cNvPr id="2" name="Date Placeholder 1"/>
          <p:cNvSpPr>
            <a:spLocks noGrp="1"/>
          </p:cNvSpPr>
          <p:nvPr>
            <p:ph type="dt" sz="half" idx="10"/>
          </p:nvPr>
        </p:nvSpPr>
        <p:spPr/>
        <p:txBody>
          <a:bodyPr/>
          <a:lstStyle/>
          <a:p>
            <a:fld id="{12511611-7B60-0443-8254-EB024D6E18F8}" type="datetime1">
              <a:rPr lang="en-GB" smtClean="0"/>
              <a:t>28/03/2022</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representations</a:t>
            </a:r>
          </a:p>
        </p:txBody>
      </p:sp>
      <p:sp>
        <p:nvSpPr>
          <p:cNvPr id="3" name="Content Placeholder 2"/>
          <p:cNvSpPr>
            <a:spLocks noGrp="1"/>
          </p:cNvSpPr>
          <p:nvPr>
            <p:ph idx="1"/>
          </p:nvPr>
        </p:nvSpPr>
        <p:spPr>
          <a:xfrm>
            <a:off x="457199" y="2036136"/>
            <a:ext cx="7836195" cy="3471530"/>
          </a:xfrm>
        </p:spPr>
        <p:txBody>
          <a:bodyPr/>
          <a:lstStyle/>
          <a:p>
            <a:r>
              <a:rPr lang="en-US" sz="2000" dirty="0"/>
              <a:t>Simple, informal block diagrams showing entities and relationships are the most frequently used method for documenting software architectures.</a:t>
            </a:r>
          </a:p>
          <a:p>
            <a:r>
              <a:rPr lang="en-US" sz="2000" dirty="0"/>
              <a:t>But these have been </a:t>
            </a:r>
            <a:r>
              <a:rPr lang="en-US" sz="2000" dirty="0" err="1"/>
              <a:t>criticised</a:t>
            </a:r>
            <a:r>
              <a:rPr lang="en-US" sz="2000" dirty="0"/>
              <a:t> because they lack semantics, do not show the types of relationships between entities nor the visible properties of entities in the architecture.</a:t>
            </a:r>
          </a:p>
          <a:p>
            <a:r>
              <a:rPr lang="en-US" sz="2000" dirty="0"/>
              <a:t>Depends on the use of architectural </a:t>
            </a:r>
            <a:r>
              <a:rPr lang="en-US" sz="2000" dirty="0" err="1"/>
              <a:t>models.The</a:t>
            </a:r>
            <a:r>
              <a:rPr lang="en-US" sz="2000" dirty="0"/>
              <a:t>  requirements for model semantics depends on how the models are used.</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
        <p:nvSpPr>
          <p:cNvPr id="6" name="Date Placeholder 5"/>
          <p:cNvSpPr>
            <a:spLocks noGrp="1"/>
          </p:cNvSpPr>
          <p:nvPr>
            <p:ph type="dt" sz="half" idx="10"/>
          </p:nvPr>
        </p:nvSpPr>
        <p:spPr/>
        <p:txBody>
          <a:bodyPr/>
          <a:lstStyle/>
          <a:p>
            <a:fld id="{6978846F-99CA-574D-810B-74D43F5551EB}" type="datetime1">
              <a:rPr lang="en-GB" smtClean="0"/>
              <a:t>28/03/2022</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2" name="Date Placeholder 1"/>
          <p:cNvSpPr>
            <a:spLocks noGrp="1"/>
          </p:cNvSpPr>
          <p:nvPr>
            <p:ph type="dt" sz="half" idx="10"/>
          </p:nvPr>
        </p:nvSpPr>
        <p:spPr/>
        <p:txBody>
          <a:bodyPr/>
          <a:lstStyle/>
          <a:p>
            <a:fld id="{C43573DD-1A6A-EA4F-AF8F-1C531133A086}" type="datetime1">
              <a:rPr lang="en-GB" smtClean="0"/>
              <a:t>28/03/2022</a:t>
            </a:fld>
            <a:endParaRPr lang="en-US"/>
          </a:p>
        </p:txBody>
      </p:sp>
      <p:pic>
        <p:nvPicPr>
          <p:cNvPr id="7" name="Picture 2" descr="6"/>
          <p:cNvPicPr>
            <a:picLocks noChangeAspect="1" noChangeArrowheads="1"/>
          </p:cNvPicPr>
          <p:nvPr/>
        </p:nvPicPr>
        <p:blipFill>
          <a:blip r:embed="rId2"/>
          <a:srcRect b="-8765"/>
          <a:stretch>
            <a:fillRect/>
          </a:stretch>
        </p:blipFill>
        <p:spPr bwMode="auto">
          <a:xfrm>
            <a:off x="2932092" y="3761605"/>
            <a:ext cx="4064131" cy="2479652"/>
          </a:xfrm>
          <a:prstGeom prst="rect">
            <a:avLst/>
          </a:prstGeom>
          <a:noFill/>
          <a:ln w="9525">
            <a:noFill/>
            <a:miter lim="800000"/>
            <a:headEnd/>
            <a:tailEnd/>
          </a:ln>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Practical Uses of architectural models</a:t>
            </a:r>
          </a:p>
        </p:txBody>
      </p:sp>
      <p:sp>
        <p:nvSpPr>
          <p:cNvPr id="3" name="Content Placeholder 2"/>
          <p:cNvSpPr>
            <a:spLocks noGrp="1"/>
          </p:cNvSpPr>
          <p:nvPr>
            <p:ph idx="1"/>
          </p:nvPr>
        </p:nvSpPr>
        <p:spPr/>
        <p:txBody>
          <a:bodyPr/>
          <a:lstStyle/>
          <a:p>
            <a:r>
              <a:rPr lang="en-US" dirty="0"/>
              <a:t>As a way of facilitating discussion about the system design </a:t>
            </a:r>
          </a:p>
          <a:p>
            <a:pPr lvl="1"/>
            <a:r>
              <a:rPr lang="en-US" dirty="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a:p>
          <a:p>
            <a:r>
              <a:rPr lang="en-US" dirty="0"/>
              <a:t>As a way of documenting an architecture that has been designed </a:t>
            </a:r>
          </a:p>
          <a:p>
            <a:pPr lvl="1"/>
            <a:r>
              <a:rPr lang="en-US" dirty="0"/>
              <a:t>The aim here is to produce a complete system model that shows the different components in a system, their interfaces and their connections.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6" name="Date Placeholder 5"/>
          <p:cNvSpPr>
            <a:spLocks noGrp="1"/>
          </p:cNvSpPr>
          <p:nvPr>
            <p:ph type="dt" sz="half" idx="10"/>
          </p:nvPr>
        </p:nvSpPr>
        <p:spPr/>
        <p:txBody>
          <a:bodyPr/>
          <a:lstStyle/>
          <a:p>
            <a:fld id="{0C852F40-6977-7646-99C3-82F9A7E07487}" type="datetime1">
              <a:rPr lang="en-GB" smtClean="0"/>
              <a:t>28/03/2022</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Block diagrams are an appropriate way of describing the system architecture during the design process, as they are a good way of supporting communications between the people involved in the process. </a:t>
            </a:r>
          </a:p>
          <a:p>
            <a:r>
              <a:rPr lang="en-US" dirty="0"/>
              <a:t>In many projects, these are often the only architectural documentation that exists.</a:t>
            </a:r>
          </a:p>
        </p:txBody>
      </p:sp>
      <p:sp>
        <p:nvSpPr>
          <p:cNvPr id="4" name="Date Placeholder 3"/>
          <p:cNvSpPr>
            <a:spLocks noGrp="1"/>
          </p:cNvSpPr>
          <p:nvPr>
            <p:ph type="dt" sz="half" idx="10"/>
          </p:nvPr>
        </p:nvSpPr>
        <p:spPr/>
        <p:txBody>
          <a:bodyPr/>
          <a:lstStyle/>
          <a:p>
            <a:fld id="{1EC4D177-3FD8-1541-B11E-1C53E75416D7}" type="datetime1">
              <a:rPr lang="en-GB" smtClean="0"/>
              <a:t>28/03/2022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pPr/>
              <a:t>14</a:t>
            </a:fld>
            <a:endParaRPr lang="en-US"/>
          </a:p>
        </p:txBody>
      </p:sp>
    </p:spTree>
    <p:extLst>
      <p:ext uri="{BB962C8B-B14F-4D97-AF65-F5344CB8AC3E}">
        <p14:creationId xmlns:p14="http://schemas.microsoft.com/office/powerpoint/2010/main" val="430198801"/>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15</a:t>
            </a:fld>
            <a:endParaRPr lang="en-US"/>
          </a:p>
        </p:txBody>
      </p:sp>
      <p:sp>
        <p:nvSpPr>
          <p:cNvPr id="3" name="Date Placeholder 2"/>
          <p:cNvSpPr>
            <a:spLocks noGrp="1"/>
          </p:cNvSpPr>
          <p:nvPr>
            <p:ph type="dt" sz="half" idx="10"/>
          </p:nvPr>
        </p:nvSpPr>
        <p:spPr/>
        <p:txBody>
          <a:bodyPr/>
          <a:lstStyle/>
          <a:p>
            <a:fld id="{27A36E96-18A3-F849-B163-F417995BEE9C}" type="datetime1">
              <a:rPr lang="en-GB" smtClean="0"/>
              <a:t>28/03/2022</a:t>
            </a:fld>
            <a:endParaRPr lang="en-US"/>
          </a:p>
        </p:txBody>
      </p:sp>
    </p:spTree>
    <p:extLst>
      <p:ext uri="{BB962C8B-B14F-4D97-AF65-F5344CB8AC3E}">
        <p14:creationId xmlns:p14="http://schemas.microsoft.com/office/powerpoint/2010/main" val="2139175805"/>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processes and these decisions affect the non-functional characteristics of the system.</a:t>
            </a:r>
          </a:p>
          <a:p>
            <a:r>
              <a:rPr lang="en-US" dirty="0"/>
              <a:t>Useful to think of architectural design as a series of decisions to be made rather than a sequence of activities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2" name="Date Placeholder 1"/>
          <p:cNvSpPr>
            <a:spLocks noGrp="1"/>
          </p:cNvSpPr>
          <p:nvPr>
            <p:ph type="dt" sz="half" idx="10"/>
          </p:nvPr>
        </p:nvSpPr>
        <p:spPr/>
        <p:txBody>
          <a:bodyPr/>
          <a:lstStyle/>
          <a:p>
            <a:fld id="{7C436FAF-8728-3741-BE51-A0D01615043E}" type="datetime1">
              <a:rPr lang="en-GB" smtClean="0"/>
              <a:t>28/03/2022</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17</a:t>
            </a:fld>
            <a:endParaRPr lang="en-US"/>
          </a:p>
        </p:txBody>
      </p:sp>
      <p:pic>
        <p:nvPicPr>
          <p:cNvPr id="6" name="Picture 5" descr="6.2 Arch design ques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9" y="1769482"/>
            <a:ext cx="8705841" cy="4671929"/>
          </a:xfrm>
          <a:prstGeom prst="rect">
            <a:avLst/>
          </a:prstGeom>
        </p:spPr>
      </p:pic>
      <p:sp>
        <p:nvSpPr>
          <p:cNvPr id="3" name="Date Placeholder 2"/>
          <p:cNvSpPr>
            <a:spLocks noGrp="1"/>
          </p:cNvSpPr>
          <p:nvPr>
            <p:ph type="dt" sz="half" idx="10"/>
          </p:nvPr>
        </p:nvSpPr>
        <p:spPr/>
        <p:txBody>
          <a:bodyPr/>
          <a:lstStyle/>
          <a:p>
            <a:fld id="{797EC886-3A82-414C-AE09-89E7C04AB97D}" type="datetime1">
              <a:rPr lang="en-GB" smtClean="0"/>
              <a:t>28/03/2022</a:t>
            </a:fld>
            <a:endParaRPr lang="en-US"/>
          </a:p>
        </p:txBody>
      </p:sp>
      <p:sp>
        <p:nvSpPr>
          <p:cNvPr id="7" name="TextBox 6"/>
          <p:cNvSpPr txBox="1"/>
          <p:nvPr/>
        </p:nvSpPr>
        <p:spPr>
          <a:xfrm>
            <a:off x="6386623" y="2881424"/>
            <a:ext cx="2466753" cy="584775"/>
          </a:xfrm>
          <a:prstGeom prst="rect">
            <a:avLst/>
          </a:prstGeom>
          <a:noFill/>
          <a:ln>
            <a:solidFill>
              <a:schemeClr val="accent1"/>
            </a:solidFill>
          </a:ln>
        </p:spPr>
        <p:txBody>
          <a:bodyPr wrap="square" rtlCol="0">
            <a:spAutoFit/>
          </a:bodyPr>
          <a:lstStyle/>
          <a:p>
            <a:r>
              <a:rPr lang="en-US" sz="1600" dirty="0"/>
              <a:t>How will the architecture be evaluated?</a:t>
            </a:r>
          </a:p>
        </p:txBody>
      </p:sp>
    </p:spTree>
    <p:extLst>
      <p:ext uri="{BB962C8B-B14F-4D97-AF65-F5344CB8AC3E}">
        <p14:creationId xmlns:p14="http://schemas.microsoft.com/office/powerpoint/2010/main" val="3267886628"/>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p>
          <a:p>
            <a:r>
              <a:rPr lang="en-US" dirty="0"/>
              <a:t>The architecture of a system may be designed around one of more architectural patterns or ‘styles’. </a:t>
            </a:r>
          </a:p>
          <a:p>
            <a:pPr lvl="1"/>
            <a:r>
              <a:rPr lang="en-US" dirty="0"/>
              <a:t>These capture the essence of an architecture and can be instantiated in different ways.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18</a:t>
            </a:fld>
            <a:endParaRPr lang="en-US"/>
          </a:p>
        </p:txBody>
      </p:sp>
      <p:sp>
        <p:nvSpPr>
          <p:cNvPr id="2" name="Date Placeholder 1"/>
          <p:cNvSpPr>
            <a:spLocks noGrp="1"/>
          </p:cNvSpPr>
          <p:nvPr>
            <p:ph type="dt" sz="half" idx="10"/>
          </p:nvPr>
        </p:nvSpPr>
        <p:spPr/>
        <p:txBody>
          <a:bodyPr/>
          <a:lstStyle/>
          <a:p>
            <a:fld id="{C74E1B68-3EE1-454F-B982-FE61D1DA8B44}" type="datetime1">
              <a:rPr lang="en-GB" smtClean="0"/>
              <a:t>28/03/2022</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2" name="Date Placeholder 1"/>
          <p:cNvSpPr>
            <a:spLocks noGrp="1"/>
          </p:cNvSpPr>
          <p:nvPr>
            <p:ph type="dt" sz="half" idx="10"/>
          </p:nvPr>
        </p:nvSpPr>
        <p:spPr/>
        <p:txBody>
          <a:bodyPr/>
          <a:lstStyle/>
          <a:p>
            <a:fld id="{1A4CB21B-1C8B-0448-9B24-F464B321697B}" type="datetime1">
              <a:rPr lang="en-GB" smtClean="0"/>
              <a:t>28/03/2022</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t>Architectural views</a:t>
            </a:r>
            <a:endParaRPr lang="en-GB" dirty="0"/>
          </a:p>
          <a:p>
            <a:r>
              <a:rPr lang="en-US" dirty="0"/>
              <a:t>Architectural patterns</a:t>
            </a:r>
            <a:endParaRPr lang="en-GB" dirty="0"/>
          </a:p>
          <a:p>
            <a:r>
              <a:rPr lang="en-US" dirty="0"/>
              <a:t>Application architectures</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t>28/03/2022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
        <p:nvSpPr>
          <p:cNvPr id="3" name="Date Placeholder 2"/>
          <p:cNvSpPr>
            <a:spLocks noGrp="1"/>
          </p:cNvSpPr>
          <p:nvPr>
            <p:ph type="dt" sz="half" idx="10"/>
          </p:nvPr>
        </p:nvSpPr>
        <p:spPr/>
        <p:txBody>
          <a:bodyPr/>
          <a:lstStyle/>
          <a:p>
            <a:fld id="{AF3A79A5-34C8-A24C-B96B-DD17163DEB3B}" type="datetime1">
              <a:rPr lang="en-GB" smtClean="0"/>
              <a:t>28/03/2022</a:t>
            </a:fld>
            <a:endParaRPr lang="en-US"/>
          </a:p>
        </p:txBody>
      </p:sp>
    </p:spTree>
    <p:extLst>
      <p:ext uri="{BB962C8B-B14F-4D97-AF65-F5344CB8AC3E}">
        <p14:creationId xmlns:p14="http://schemas.microsoft.com/office/powerpoint/2010/main" val="4050912685"/>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3" name="Content Placeholder 2"/>
          <p:cNvSpPr>
            <a:spLocks noGrp="1"/>
          </p:cNvSpPr>
          <p:nvPr>
            <p:ph idx="1"/>
          </p:nvPr>
        </p:nvSpPr>
        <p:spPr/>
        <p:txBody>
          <a:bodyPr/>
          <a:lstStyle/>
          <a:p>
            <a:r>
              <a:rPr lang="en-US" dirty="0"/>
              <a:t>What views or perspectives are useful when designing and documenting a system’s architecture?</a:t>
            </a:r>
            <a:endParaRPr lang="en-GB" dirty="0"/>
          </a:p>
          <a:p>
            <a:r>
              <a:rPr lang="en-US" dirty="0"/>
              <a:t>What notations should be used for describing architectural models?</a:t>
            </a:r>
          </a:p>
          <a:p>
            <a:r>
              <a:rPr lang="en-US" dirty="0"/>
              <a:t>Each architectural model only shows one view or perspective of the system. </a:t>
            </a:r>
          </a:p>
          <a:p>
            <a:pPr lvl="1"/>
            <a:r>
              <a:rPr lang="en-US" dirty="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a:t> </a:t>
            </a:r>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6" name="Date Placeholder 5"/>
          <p:cNvSpPr>
            <a:spLocks noGrp="1"/>
          </p:cNvSpPr>
          <p:nvPr>
            <p:ph type="dt" sz="half" idx="10"/>
          </p:nvPr>
        </p:nvSpPr>
        <p:spPr/>
        <p:txBody>
          <a:bodyPr/>
          <a:lstStyle/>
          <a:p>
            <a:fld id="{62201369-D6C0-374C-A163-C22226977C99}" type="datetime1">
              <a:rPr lang="en-GB" smtClean="0"/>
              <a:t>28/03/2022</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83" y="1877595"/>
            <a:ext cx="5375755" cy="4044616"/>
          </a:xfrm>
          <a:prstGeom prst="rect">
            <a:avLst/>
          </a:prstGeom>
        </p:spPr>
      </p:pic>
      <p:sp>
        <p:nvSpPr>
          <p:cNvPr id="3" name="Date Placeholder 2"/>
          <p:cNvSpPr>
            <a:spLocks noGrp="1"/>
          </p:cNvSpPr>
          <p:nvPr>
            <p:ph type="dt" sz="half" idx="10"/>
          </p:nvPr>
        </p:nvSpPr>
        <p:spPr/>
        <p:txBody>
          <a:bodyPr/>
          <a:lstStyle/>
          <a:p>
            <a:fld id="{11B519F4-9FE5-8D45-82F3-E4A6557F0386}" type="datetime1">
              <a:rPr lang="en-GB" smtClean="0"/>
              <a:t>28/03/2022</a:t>
            </a:fld>
            <a:endParaRPr lang="en-US"/>
          </a:p>
        </p:txBody>
      </p:sp>
    </p:spTree>
    <p:extLst>
      <p:ext uri="{BB962C8B-B14F-4D97-AF65-F5344CB8AC3E}">
        <p14:creationId xmlns:p14="http://schemas.microsoft.com/office/powerpoint/2010/main" val="3448338256"/>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of software architecture</a:t>
            </a:r>
          </a:p>
        </p:txBody>
      </p:sp>
      <p:sp>
        <p:nvSpPr>
          <p:cNvPr id="3" name="Content Placeholder 2"/>
          <p:cNvSpPr>
            <a:spLocks noGrp="1"/>
          </p:cNvSpPr>
          <p:nvPr>
            <p:ph idx="1"/>
          </p:nvPr>
        </p:nvSpPr>
        <p:spPr/>
        <p:txBody>
          <a:bodyPr/>
          <a:lstStyle/>
          <a:p>
            <a:r>
              <a:rPr lang="en-US" dirty="0"/>
              <a:t>A logical view, which shows the key abstractions in the system as objects or object classes. </a:t>
            </a:r>
            <a:endParaRPr lang="en-GB" dirty="0"/>
          </a:p>
          <a:p>
            <a:r>
              <a:rPr lang="en-US" dirty="0"/>
              <a:t>A process view, which shows how, at run-time, the system is composed of interacting processes. </a:t>
            </a:r>
            <a:endParaRPr lang="en-GB" dirty="0"/>
          </a:p>
          <a:p>
            <a:r>
              <a:rPr lang="en-US" dirty="0"/>
              <a:t>A development view, which shows how the software is decomposed for development.</a:t>
            </a:r>
            <a:endParaRPr lang="en-GB" dirty="0"/>
          </a:p>
          <a:p>
            <a:r>
              <a:rPr lang="en-US" dirty="0"/>
              <a:t>A physical view, which shows the system hardware and how software components are distributed across the processors in the system.</a:t>
            </a:r>
          </a:p>
          <a:p>
            <a:r>
              <a:rPr lang="en-US" dirty="0"/>
              <a:t>Related using use cases or scenarios (+1) </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23</a:t>
            </a:fld>
            <a:endParaRPr lang="en-US"/>
          </a:p>
        </p:txBody>
      </p:sp>
      <p:sp>
        <p:nvSpPr>
          <p:cNvPr id="6" name="Date Placeholder 5"/>
          <p:cNvSpPr>
            <a:spLocks noGrp="1"/>
          </p:cNvSpPr>
          <p:nvPr>
            <p:ph type="dt" sz="half" idx="10"/>
          </p:nvPr>
        </p:nvSpPr>
        <p:spPr/>
        <p:txBody>
          <a:bodyPr/>
          <a:lstStyle/>
          <a:p>
            <a:fld id="{4CFD6B35-256A-2A40-9472-A482CF8F5D90}" type="datetime1">
              <a:rPr lang="en-GB" smtClean="0"/>
              <a:t>28/03/2022</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architectural views</a:t>
            </a:r>
          </a:p>
        </p:txBody>
      </p:sp>
      <p:sp>
        <p:nvSpPr>
          <p:cNvPr id="3" name="Content Placeholder 2"/>
          <p:cNvSpPr>
            <a:spLocks noGrp="1"/>
          </p:cNvSpPr>
          <p:nvPr>
            <p:ph idx="1"/>
          </p:nvPr>
        </p:nvSpPr>
        <p:spPr/>
        <p:txBody>
          <a:bodyPr/>
          <a:lstStyle/>
          <a:p>
            <a:r>
              <a:rPr lang="en-US" dirty="0"/>
              <a:t>Some people argue that the Unified Modeling Language (UML) is an appropriate notation for describing and documenting system architectures</a:t>
            </a:r>
          </a:p>
          <a:p>
            <a:r>
              <a:rPr lang="en-US" dirty="0"/>
              <a:t>I disagree with this as I do not think that the UML includes abstractions appropriate for high-level system description.</a:t>
            </a:r>
          </a:p>
          <a:p>
            <a:r>
              <a:rPr lang="en-US" dirty="0"/>
              <a:t>Architectural description languages (ADLs) have been developed but are not widely used</a:t>
            </a:r>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6" name="Date Placeholder 5"/>
          <p:cNvSpPr>
            <a:spLocks noGrp="1"/>
          </p:cNvSpPr>
          <p:nvPr>
            <p:ph type="dt" sz="half" idx="10"/>
          </p:nvPr>
        </p:nvSpPr>
        <p:spPr/>
        <p:txBody>
          <a:bodyPr/>
          <a:lstStyle/>
          <a:p>
            <a:fld id="{C807C2EE-6F5B-394F-836A-596BEC395EFD}" type="datetime1">
              <a:rPr lang="en-GB" smtClean="0"/>
              <a:t>28/03/2022</a:t>
            </a:fld>
            <a:endParaRPr lang="en-US"/>
          </a:p>
        </p:txBody>
      </p:sp>
    </p:spTree>
    <p:extLst>
      <p:ext uri="{BB962C8B-B14F-4D97-AF65-F5344CB8AC3E}">
        <p14:creationId xmlns:p14="http://schemas.microsoft.com/office/powerpoint/2010/main" val="241184704"/>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patterns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
        <p:nvSpPr>
          <p:cNvPr id="6" name="Date Placeholder 5"/>
          <p:cNvSpPr>
            <a:spLocks noGrp="1"/>
          </p:cNvSpPr>
          <p:nvPr>
            <p:ph type="dt" sz="half" idx="10"/>
          </p:nvPr>
        </p:nvSpPr>
        <p:spPr/>
        <p:txBody>
          <a:bodyPr/>
          <a:lstStyle/>
          <a:p>
            <a:fld id="{50621CF8-8542-A840-BABB-E0B22B2F0879}" type="datetime1">
              <a:rPr lang="en-GB" smtClean="0"/>
              <a:t>28/03/2022</a:t>
            </a:fld>
            <a:endParaRPr lang="en-US"/>
          </a:p>
        </p:txBody>
      </p:sp>
    </p:spTree>
    <p:extLst>
      <p:ext uri="{BB962C8B-B14F-4D97-AF65-F5344CB8AC3E}">
        <p14:creationId xmlns:p14="http://schemas.microsoft.com/office/powerpoint/2010/main" val="2437121426"/>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US" dirty="0"/>
              <a:t>Patterns are a means of representing, sharing and reusing knowledge.</a:t>
            </a:r>
          </a:p>
          <a:p>
            <a:r>
              <a:rPr lang="en-US" dirty="0"/>
              <a:t>An architectural pattern is a stylized description of good design practice, which has been tried and tested in different environments.</a:t>
            </a:r>
          </a:p>
          <a:p>
            <a:r>
              <a:rPr lang="en-US" dirty="0"/>
              <a:t>Patterns should include information about when they are and when the are not useful.</a:t>
            </a:r>
          </a:p>
          <a:p>
            <a:r>
              <a:rPr lang="en-US" dirty="0"/>
              <a:t>Patterns may be represented using tabular and graphical descriptions.</a:t>
            </a:r>
          </a:p>
          <a:p>
            <a:pPr>
              <a:buNone/>
            </a:pP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6" name="Date Placeholder 5"/>
          <p:cNvSpPr>
            <a:spLocks noGrp="1"/>
          </p:cNvSpPr>
          <p:nvPr>
            <p:ph type="dt" sz="half" idx="10"/>
          </p:nvPr>
        </p:nvSpPr>
        <p:spPr/>
        <p:txBody>
          <a:bodyPr/>
          <a:lstStyle/>
          <a:p>
            <a:fld id="{FEF517C4-8B81-BB44-A73D-FC0C8589C762}" type="datetime1">
              <a:rPr lang="en-GB" smtClean="0"/>
              <a:t>28/03/2022</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27</a:t>
            </a:fld>
            <a:endParaRPr lang="en-US"/>
          </a:p>
        </p:txBody>
      </p:sp>
      <p:sp>
        <p:nvSpPr>
          <p:cNvPr id="3" name="Date Placeholder 2"/>
          <p:cNvSpPr>
            <a:spLocks noGrp="1"/>
          </p:cNvSpPr>
          <p:nvPr>
            <p:ph type="dt" sz="half" idx="10"/>
          </p:nvPr>
        </p:nvSpPr>
        <p:spPr/>
        <p:txBody>
          <a:bodyPr/>
          <a:lstStyle/>
          <a:p>
            <a:fld id="{F009EBA2-2987-4348-A2A5-702EBF4B79CF}" type="datetime1">
              <a:rPr lang="en-GB" smtClean="0"/>
              <a:t>28/03/2022</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28</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1978307" y="1580486"/>
            <a:ext cx="4819650" cy="3759200"/>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7788558B-A437-FB4B-AFA0-D703D735E63F}" type="datetime1">
              <a:rPr lang="en-GB" smtClean="0"/>
              <a:t>28/03/2022</a:t>
            </a:fld>
            <a:endParaRPr lang="en-US"/>
          </a:p>
        </p:txBody>
      </p:sp>
      <p:sp>
        <p:nvSpPr>
          <p:cNvPr id="6" name="TextBox 5"/>
          <p:cNvSpPr txBox="1"/>
          <p:nvPr/>
        </p:nvSpPr>
        <p:spPr>
          <a:xfrm>
            <a:off x="3657600" y="5133202"/>
            <a:ext cx="5029200" cy="369332"/>
          </a:xfrm>
          <a:prstGeom prst="rect">
            <a:avLst/>
          </a:prstGeom>
          <a:noFill/>
        </p:spPr>
        <p:txBody>
          <a:bodyPr wrap="square" rtlCol="0">
            <a:spAutoFit/>
          </a:bodyPr>
          <a:lstStyle/>
          <a:p>
            <a:r>
              <a:rPr lang="en-US" dirty="0"/>
              <a:t>Conceptual view</a:t>
            </a: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architecture using the MVC pattern</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29</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658679"/>
            <a:ext cx="4565650" cy="41941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FD4BEF1A-CCF5-AD44-A0A1-B250465DC830}" type="datetime1">
              <a:rPr lang="en-GB" smtClean="0"/>
              <a:t>28/03/2022</a:t>
            </a:fld>
            <a:endParaRPr lang="en-US"/>
          </a:p>
        </p:txBody>
      </p:sp>
      <p:sp>
        <p:nvSpPr>
          <p:cNvPr id="6" name="TextBox 5"/>
          <p:cNvSpPr txBox="1"/>
          <p:nvPr/>
        </p:nvSpPr>
        <p:spPr>
          <a:xfrm>
            <a:off x="6876637" y="2488019"/>
            <a:ext cx="1486726" cy="646331"/>
          </a:xfrm>
          <a:prstGeom prst="rect">
            <a:avLst/>
          </a:prstGeom>
          <a:noFill/>
        </p:spPr>
        <p:txBody>
          <a:bodyPr wrap="square" rtlCol="0">
            <a:spAutoFit/>
          </a:bodyPr>
          <a:lstStyle/>
          <a:p>
            <a:r>
              <a:rPr lang="en-US" dirty="0"/>
              <a:t>One possible process view</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DFC87-3194-4ECD-8639-1E76E2616E8A}"/>
              </a:ext>
            </a:extLst>
          </p:cNvPr>
          <p:cNvSpPr>
            <a:spLocks noGrp="1"/>
          </p:cNvSpPr>
          <p:nvPr>
            <p:ph type="title"/>
          </p:nvPr>
        </p:nvSpPr>
        <p:spPr/>
        <p:txBody>
          <a:bodyPr/>
          <a:lstStyle/>
          <a:p>
            <a:r>
              <a:rPr lang="en-US" dirty="0"/>
              <a:t>Architecture vs Design</a:t>
            </a:r>
          </a:p>
        </p:txBody>
      </p:sp>
      <p:sp>
        <p:nvSpPr>
          <p:cNvPr id="3" name="Content Placeholder 2">
            <a:extLst>
              <a:ext uri="{FF2B5EF4-FFF2-40B4-BE49-F238E27FC236}">
                <a16:creationId xmlns:a16="http://schemas.microsoft.com/office/drawing/2014/main" id="{0F181446-E9AB-4361-B75F-1FA8847A81AA}"/>
              </a:ext>
            </a:extLst>
          </p:cNvPr>
          <p:cNvSpPr>
            <a:spLocks noGrp="1"/>
          </p:cNvSpPr>
          <p:nvPr>
            <p:ph idx="1"/>
          </p:nvPr>
        </p:nvSpPr>
        <p:spPr/>
        <p:txBody>
          <a:bodyPr/>
          <a:lstStyle/>
          <a:p>
            <a:r>
              <a:rPr lang="en-US" dirty="0"/>
              <a:t>Software architecture is responsible for the skeleton and the high-level infrastructure of software, </a:t>
            </a:r>
          </a:p>
          <a:p>
            <a:r>
              <a:rPr lang="en-US" dirty="0"/>
              <a:t>Software design is responsible for the code level design such as, what each module is doing, the classes scope, and the functions purposes, etc.</a:t>
            </a:r>
          </a:p>
        </p:txBody>
      </p:sp>
      <p:sp>
        <p:nvSpPr>
          <p:cNvPr id="4" name="Date Placeholder 3">
            <a:extLst>
              <a:ext uri="{FF2B5EF4-FFF2-40B4-BE49-F238E27FC236}">
                <a16:creationId xmlns:a16="http://schemas.microsoft.com/office/drawing/2014/main" id="{2B02E5C8-9F95-4A70-86B5-A6E3668F7FD6}"/>
              </a:ext>
            </a:extLst>
          </p:cNvPr>
          <p:cNvSpPr>
            <a:spLocks noGrp="1"/>
          </p:cNvSpPr>
          <p:nvPr>
            <p:ph type="dt" sz="half" idx="10"/>
          </p:nvPr>
        </p:nvSpPr>
        <p:spPr/>
        <p:txBody>
          <a:bodyPr/>
          <a:lstStyle/>
          <a:p>
            <a:fld id="{1EC4D177-3FD8-1541-B11E-1C53E75416D7}" type="datetime1">
              <a:rPr lang="en-GB" smtClean="0"/>
              <a:t>28/03/2022</a:t>
            </a:fld>
            <a:endParaRPr lang="en-US"/>
          </a:p>
        </p:txBody>
      </p:sp>
      <p:sp>
        <p:nvSpPr>
          <p:cNvPr id="5" name="Footer Placeholder 4">
            <a:extLst>
              <a:ext uri="{FF2B5EF4-FFF2-40B4-BE49-F238E27FC236}">
                <a16:creationId xmlns:a16="http://schemas.microsoft.com/office/drawing/2014/main" id="{1E4349CB-90DB-44E0-85AD-7F48B757A3BF}"/>
              </a:ext>
            </a:extLst>
          </p:cNvPr>
          <p:cNvSpPr>
            <a:spLocks noGrp="1"/>
          </p:cNvSpPr>
          <p:nvPr>
            <p:ph type="ftr" sz="quarter" idx="11"/>
          </p:nvPr>
        </p:nvSpPr>
        <p:spPr/>
        <p:txBody>
          <a:bodyPr/>
          <a:lstStyle/>
          <a:p>
            <a:r>
              <a:rPr lang="en-US"/>
              <a:t>Chapter 6 Architectural Design</a:t>
            </a:r>
          </a:p>
        </p:txBody>
      </p:sp>
      <p:sp>
        <p:nvSpPr>
          <p:cNvPr id="6" name="Slide Number Placeholder 5">
            <a:extLst>
              <a:ext uri="{FF2B5EF4-FFF2-40B4-BE49-F238E27FC236}">
                <a16:creationId xmlns:a16="http://schemas.microsoft.com/office/drawing/2014/main" id="{1FDC455F-0232-48F9-BC4F-F44C741F9387}"/>
              </a:ext>
            </a:extLst>
          </p:cNvPr>
          <p:cNvSpPr>
            <a:spLocks noGrp="1"/>
          </p:cNvSpPr>
          <p:nvPr>
            <p:ph type="sldNum" sz="quarter" idx="12"/>
          </p:nvPr>
        </p:nvSpPr>
        <p:spPr/>
        <p:txBody>
          <a:bodyPr/>
          <a:lstStyle/>
          <a:p>
            <a:fld id="{EC33B370-F672-B743-B3AF-248A63C17270}" type="slidenum">
              <a:rPr lang="en-US" smtClean="0"/>
              <a:pPr/>
              <a:t>3</a:t>
            </a:fld>
            <a:endParaRPr lang="en-US"/>
          </a:p>
        </p:txBody>
      </p:sp>
    </p:spTree>
    <p:extLst>
      <p:ext uri="{BB962C8B-B14F-4D97-AF65-F5344CB8AC3E}">
        <p14:creationId xmlns:p14="http://schemas.microsoft.com/office/powerpoint/2010/main" val="2787870266"/>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1ABD-D1AD-4C42-B79F-F02617CBF5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FA6EA6-9E69-4FA5-BCC4-627B21A4C04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338DE9FB-EDF5-444E-8772-B5AC36CD5A31}"/>
              </a:ext>
            </a:extLst>
          </p:cNvPr>
          <p:cNvSpPr>
            <a:spLocks noGrp="1"/>
          </p:cNvSpPr>
          <p:nvPr>
            <p:ph type="dt" sz="half" idx="10"/>
          </p:nvPr>
        </p:nvSpPr>
        <p:spPr/>
        <p:txBody>
          <a:bodyPr/>
          <a:lstStyle/>
          <a:p>
            <a:fld id="{1EC4D177-3FD8-1541-B11E-1C53E75416D7}" type="datetime1">
              <a:rPr lang="en-GB" smtClean="0"/>
              <a:t>28/03/2022</a:t>
            </a:fld>
            <a:endParaRPr lang="en-US"/>
          </a:p>
        </p:txBody>
      </p:sp>
      <p:sp>
        <p:nvSpPr>
          <p:cNvPr id="5" name="Footer Placeholder 4">
            <a:extLst>
              <a:ext uri="{FF2B5EF4-FFF2-40B4-BE49-F238E27FC236}">
                <a16:creationId xmlns:a16="http://schemas.microsoft.com/office/drawing/2014/main" id="{40251E65-ADBC-45FA-AC32-67AA51267A93}"/>
              </a:ext>
            </a:extLst>
          </p:cNvPr>
          <p:cNvSpPr>
            <a:spLocks noGrp="1"/>
          </p:cNvSpPr>
          <p:nvPr>
            <p:ph type="ftr" sz="quarter" idx="11"/>
          </p:nvPr>
        </p:nvSpPr>
        <p:spPr/>
        <p:txBody>
          <a:bodyPr/>
          <a:lstStyle/>
          <a:p>
            <a:r>
              <a:rPr lang="en-US"/>
              <a:t>Chapter 6 Architectural Design</a:t>
            </a:r>
          </a:p>
        </p:txBody>
      </p:sp>
      <p:sp>
        <p:nvSpPr>
          <p:cNvPr id="6" name="Slide Number Placeholder 5">
            <a:extLst>
              <a:ext uri="{FF2B5EF4-FFF2-40B4-BE49-F238E27FC236}">
                <a16:creationId xmlns:a16="http://schemas.microsoft.com/office/drawing/2014/main" id="{85E1F843-D8B2-4D27-9C25-5A46AA5268FF}"/>
              </a:ext>
            </a:extLst>
          </p:cNvPr>
          <p:cNvSpPr>
            <a:spLocks noGrp="1"/>
          </p:cNvSpPr>
          <p:nvPr>
            <p:ph type="sldNum" sz="quarter" idx="12"/>
          </p:nvPr>
        </p:nvSpPr>
        <p:spPr/>
        <p:txBody>
          <a:bodyPr/>
          <a:lstStyle/>
          <a:p>
            <a:fld id="{EC33B370-F672-B743-B3AF-248A63C17270}" type="slidenum">
              <a:rPr lang="en-US" smtClean="0"/>
              <a:pPr/>
              <a:t>30</a:t>
            </a:fld>
            <a:endParaRPr lang="en-US"/>
          </a:p>
        </p:txBody>
      </p:sp>
      <p:pic>
        <p:nvPicPr>
          <p:cNvPr id="8" name="Picture 7">
            <a:extLst>
              <a:ext uri="{FF2B5EF4-FFF2-40B4-BE49-F238E27FC236}">
                <a16:creationId xmlns:a16="http://schemas.microsoft.com/office/drawing/2014/main" id="{63941DD2-ECB6-46B0-AC35-CDED89322C62}"/>
              </a:ext>
            </a:extLst>
          </p:cNvPr>
          <p:cNvPicPr>
            <a:picLocks noChangeAspect="1"/>
          </p:cNvPicPr>
          <p:nvPr/>
        </p:nvPicPr>
        <p:blipFill>
          <a:blip r:embed="rId2"/>
          <a:stretch>
            <a:fillRect/>
          </a:stretch>
        </p:blipFill>
        <p:spPr>
          <a:xfrm>
            <a:off x="935221" y="1413890"/>
            <a:ext cx="7568265" cy="5037476"/>
          </a:xfrm>
          <a:prstGeom prst="rect">
            <a:avLst/>
          </a:prstGeom>
        </p:spPr>
      </p:pic>
    </p:spTree>
    <p:extLst>
      <p:ext uri="{BB962C8B-B14F-4D97-AF65-F5344CB8AC3E}">
        <p14:creationId xmlns:p14="http://schemas.microsoft.com/office/powerpoint/2010/main" val="141646182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a:t>Layered architecture</a:t>
            </a:r>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31</a:t>
            </a:fld>
            <a:endParaRPr lang="en-US"/>
          </a:p>
        </p:txBody>
      </p:sp>
      <p:sp>
        <p:nvSpPr>
          <p:cNvPr id="2" name="Date Placeholder 1"/>
          <p:cNvSpPr>
            <a:spLocks noGrp="1"/>
          </p:cNvSpPr>
          <p:nvPr>
            <p:ph type="dt" sz="half" idx="10"/>
          </p:nvPr>
        </p:nvSpPr>
        <p:spPr/>
        <p:txBody>
          <a:bodyPr/>
          <a:lstStyle/>
          <a:p>
            <a:fld id="{671AD420-8029-344A-9A64-C4ADDEF11B35}" type="datetime1">
              <a:rPr lang="en-GB" smtClean="0"/>
              <a:t>28/03/2022</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3" name="Date Placeholder 2"/>
          <p:cNvSpPr>
            <a:spLocks noGrp="1"/>
          </p:cNvSpPr>
          <p:nvPr>
            <p:ph type="dt" sz="half" idx="10"/>
          </p:nvPr>
        </p:nvSpPr>
        <p:spPr/>
        <p:txBody>
          <a:bodyPr/>
          <a:lstStyle/>
          <a:p>
            <a:fld id="{7579E7B3-2680-844A-ABFE-0A9126E84481}" type="datetime1">
              <a:rPr lang="en-GB" smtClean="0"/>
              <a:t>28/03/2022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33</a:t>
            </a:fld>
            <a:endParaRPr lang="en-US"/>
          </a:p>
        </p:txBody>
      </p:sp>
      <p:sp>
        <p:nvSpPr>
          <p:cNvPr id="3" name="Date Placeholder 2"/>
          <p:cNvSpPr>
            <a:spLocks noGrp="1"/>
          </p:cNvSpPr>
          <p:nvPr>
            <p:ph type="dt" sz="half" idx="10"/>
          </p:nvPr>
        </p:nvSpPr>
        <p:spPr/>
        <p:txBody>
          <a:bodyPr/>
          <a:lstStyle/>
          <a:p>
            <a:fld id="{F199DED5-5D11-144B-BCA9-DD1AE6B9EA54}" type="datetime1">
              <a:rPr lang="en-GB" smtClean="0"/>
              <a:t>28/03/2022</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a:t>
            </a:r>
            <a:r>
              <a:rPr lang="en-US" dirty="0" err="1"/>
              <a:t>LibSys</a:t>
            </a:r>
            <a:r>
              <a:rPr lang="en-US" dirty="0"/>
              <a:t>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3" name="Date Placeholder 2"/>
          <p:cNvSpPr>
            <a:spLocks noGrp="1"/>
          </p:cNvSpPr>
          <p:nvPr>
            <p:ph type="dt" sz="half" idx="10"/>
          </p:nvPr>
        </p:nvSpPr>
        <p:spPr/>
        <p:txBody>
          <a:bodyPr/>
          <a:lstStyle/>
          <a:p>
            <a:fld id="{B18BBAB0-88FA-894B-BC18-3819C4D50B1C}" type="datetime1">
              <a:rPr lang="en-GB" smtClean="0"/>
              <a:t>28/03/2022</a:t>
            </a:fld>
            <a:endParaRPr lang="en-US"/>
          </a:p>
        </p:txBody>
      </p:sp>
      <p:pic>
        <p:nvPicPr>
          <p:cNvPr id="4" name="Picture 3"/>
          <p:cNvPicPr>
            <a:picLocks noChangeAspect="1"/>
          </p:cNvPicPr>
          <p:nvPr/>
        </p:nvPicPr>
        <p:blipFill>
          <a:blip r:embed="rId2"/>
          <a:stretch>
            <a:fillRect/>
          </a:stretch>
        </p:blipFill>
        <p:spPr>
          <a:xfrm>
            <a:off x="2462545" y="1747837"/>
            <a:ext cx="4218910" cy="3838338"/>
          </a:xfrm>
          <a:prstGeom prst="rect">
            <a:avLst/>
          </a:prstGeom>
        </p:spPr>
      </p:pic>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a:t>Repository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used a this is an efficient data sharing mechanism.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35</a:t>
            </a:fld>
            <a:endParaRPr lang="en-US"/>
          </a:p>
        </p:txBody>
      </p:sp>
      <p:sp>
        <p:nvSpPr>
          <p:cNvPr id="2" name="Date Placeholder 1"/>
          <p:cNvSpPr>
            <a:spLocks noGrp="1"/>
          </p:cNvSpPr>
          <p:nvPr>
            <p:ph type="dt" sz="half" idx="10"/>
          </p:nvPr>
        </p:nvSpPr>
        <p:spPr/>
        <p:txBody>
          <a:bodyPr/>
          <a:lstStyle/>
          <a:p>
            <a:fld id="{FB4E5D8B-9CA5-9743-B64B-E7016EE305D0}" type="datetime1">
              <a:rPr lang="en-GB" smtClean="0"/>
              <a:t>28/03/2022</a:t>
            </a:fld>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36</a:t>
            </a:fld>
            <a:endParaRPr lang="en-US"/>
          </a:p>
        </p:txBody>
      </p:sp>
      <p:sp>
        <p:nvSpPr>
          <p:cNvPr id="3" name="Date Placeholder 2"/>
          <p:cNvSpPr>
            <a:spLocks noGrp="1"/>
          </p:cNvSpPr>
          <p:nvPr>
            <p:ph type="dt" sz="half" idx="10"/>
          </p:nvPr>
        </p:nvSpPr>
        <p:spPr/>
        <p:txBody>
          <a:bodyPr/>
          <a:lstStyle/>
          <a:p>
            <a:fld id="{2F0DA552-248F-164B-9C52-F8071E93B4E4}" type="datetime1">
              <a:rPr lang="en-GB" smtClean="0"/>
              <a:t>28/03/2022</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37</a:t>
            </a:fld>
            <a:endParaRPr lang="en-US"/>
          </a:p>
        </p:txBody>
      </p:sp>
      <p:sp>
        <p:nvSpPr>
          <p:cNvPr id="3" name="Date Placeholder 2"/>
          <p:cNvSpPr>
            <a:spLocks noGrp="1"/>
          </p:cNvSpPr>
          <p:nvPr>
            <p:ph type="dt" sz="half" idx="10"/>
          </p:nvPr>
        </p:nvSpPr>
        <p:spPr/>
        <p:txBody>
          <a:bodyPr/>
          <a:lstStyle/>
          <a:p>
            <a:fld id="{BA16D6FC-FDE3-7142-8191-38F6A5A2805F}" type="datetime1">
              <a:rPr lang="en-GB" smtClean="0"/>
              <a:t>28/03/2022</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May be active or passive.</a:t>
            </a:r>
          </a:p>
          <a:p>
            <a:r>
              <a:rPr lang="en-US" dirty="0"/>
              <a:t>There is no need to transmit data explicitly from one component to another</a:t>
            </a:r>
          </a:p>
          <a:p>
            <a:r>
              <a:rPr lang="en-US" dirty="0"/>
              <a:t>Components must operate around an agreed repository data model. Inevitably, this is a compromise between the specific needs of each tool and it may be difficult or impossible to integrate new components if their data models do not fit the agreed schema.</a:t>
            </a:r>
          </a:p>
        </p:txBody>
      </p:sp>
      <p:sp>
        <p:nvSpPr>
          <p:cNvPr id="4" name="Date Placeholder 3"/>
          <p:cNvSpPr>
            <a:spLocks noGrp="1"/>
          </p:cNvSpPr>
          <p:nvPr>
            <p:ph type="dt" sz="half" idx="10"/>
          </p:nvPr>
        </p:nvSpPr>
        <p:spPr/>
        <p:txBody>
          <a:bodyPr/>
          <a:lstStyle/>
          <a:p>
            <a:fld id="{1EC4D177-3FD8-1541-B11E-1C53E75416D7}" type="datetime1">
              <a:rPr lang="en-GB" smtClean="0"/>
              <a:t>28/03/2022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pPr/>
              <a:t>38</a:t>
            </a:fld>
            <a:endParaRPr lang="en-US"/>
          </a:p>
        </p:txBody>
      </p:sp>
    </p:spTree>
    <p:extLst>
      <p:ext uri="{BB962C8B-B14F-4D97-AF65-F5344CB8AC3E}">
        <p14:creationId xmlns:p14="http://schemas.microsoft.com/office/powerpoint/2010/main" val="1478570073"/>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p>
          <a:p>
            <a:pPr lvl="1">
              <a:lnSpc>
                <a:spcPct val="90000"/>
              </a:lnSpc>
            </a:pPr>
            <a:r>
              <a:rPr lang="en-GB" dirty="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
        <p:nvSpPr>
          <p:cNvPr id="2" name="Date Placeholder 1"/>
          <p:cNvSpPr>
            <a:spLocks noGrp="1"/>
          </p:cNvSpPr>
          <p:nvPr>
            <p:ph type="dt" sz="half" idx="10"/>
          </p:nvPr>
        </p:nvSpPr>
        <p:spPr/>
        <p:txBody>
          <a:bodyPr/>
          <a:lstStyle/>
          <a:p>
            <a:fld id="{A6DACA6E-3D7C-8343-BB5B-4B9793CA0A9B}" type="datetime1">
              <a:rPr lang="en-GB" smtClean="0"/>
              <a:t>28/03/2022</a:t>
            </a:fld>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BB62-10F2-48C5-B950-572710E92DA2}"/>
              </a:ext>
            </a:extLst>
          </p:cNvPr>
          <p:cNvSpPr>
            <a:spLocks noGrp="1"/>
          </p:cNvSpPr>
          <p:nvPr>
            <p:ph type="title"/>
          </p:nvPr>
        </p:nvSpPr>
        <p:spPr/>
        <p:txBody>
          <a:bodyPr/>
          <a:lstStyle/>
          <a:p>
            <a:r>
              <a:rPr lang="en-US" dirty="0"/>
              <a:t>Design Patterns</a:t>
            </a:r>
            <a:br>
              <a:rPr lang="en-US" dirty="0"/>
            </a:br>
            <a:endParaRPr lang="en-US" dirty="0"/>
          </a:p>
        </p:txBody>
      </p:sp>
      <p:sp>
        <p:nvSpPr>
          <p:cNvPr id="3" name="Content Placeholder 2">
            <a:extLst>
              <a:ext uri="{FF2B5EF4-FFF2-40B4-BE49-F238E27FC236}">
                <a16:creationId xmlns:a16="http://schemas.microsoft.com/office/drawing/2014/main" id="{1080DF2F-24A5-442B-A384-A9E1775980BF}"/>
              </a:ext>
            </a:extLst>
          </p:cNvPr>
          <p:cNvSpPr>
            <a:spLocks noGrp="1"/>
          </p:cNvSpPr>
          <p:nvPr>
            <p:ph idx="1"/>
          </p:nvPr>
        </p:nvSpPr>
        <p:spPr/>
        <p:txBody>
          <a:bodyPr/>
          <a:lstStyle/>
          <a:p>
            <a:r>
              <a:rPr lang="en-US" sz="1400" dirty="0"/>
              <a:t>Solves reoccurring problems in the software Design.</a:t>
            </a:r>
          </a:p>
          <a:p>
            <a:r>
              <a:rPr lang="en-US" sz="1400" dirty="0"/>
              <a:t>Mainly into three Groups</a:t>
            </a:r>
          </a:p>
          <a:p>
            <a:r>
              <a:rPr lang="en-US" sz="1400" dirty="0"/>
              <a:t>1. Creational Patterns</a:t>
            </a:r>
          </a:p>
          <a:p>
            <a:r>
              <a:rPr lang="en-US" sz="1400" dirty="0"/>
              <a:t>This Pattern deals with object creation mechanisms. It focus on how to instantiate an object or group of related objects.</a:t>
            </a:r>
          </a:p>
          <a:p>
            <a:r>
              <a:rPr lang="en-US" sz="1400" dirty="0"/>
              <a:t>Factory Method, Prototype, Singleton pattern, etc.</a:t>
            </a:r>
          </a:p>
          <a:p>
            <a:r>
              <a:rPr lang="en-US" sz="1400" dirty="0"/>
              <a:t>2. Structural Patterns</a:t>
            </a:r>
          </a:p>
          <a:p>
            <a:r>
              <a:rPr lang="en-US" sz="1400" dirty="0"/>
              <a:t>This Pattern ease the design by identifying a simple way to realize relationships among Entities.</a:t>
            </a:r>
          </a:p>
          <a:p>
            <a:r>
              <a:rPr lang="en-US" sz="1400" dirty="0"/>
              <a:t>Adapter, Bridge, etc.</a:t>
            </a:r>
          </a:p>
          <a:p>
            <a:r>
              <a:rPr lang="en-US" sz="1400" dirty="0"/>
              <a:t>3. Behavioral Patterns</a:t>
            </a:r>
          </a:p>
          <a:p>
            <a:r>
              <a:rPr lang="en-US" sz="1400" dirty="0"/>
              <a:t>It identify common communication patterns between objects and realize these patterns.</a:t>
            </a:r>
          </a:p>
          <a:p>
            <a:r>
              <a:rPr lang="en-US" sz="1400" dirty="0"/>
              <a:t>Command, Interpreter, Iterator, etc.</a:t>
            </a:r>
          </a:p>
        </p:txBody>
      </p:sp>
      <p:sp>
        <p:nvSpPr>
          <p:cNvPr id="4" name="Date Placeholder 3">
            <a:extLst>
              <a:ext uri="{FF2B5EF4-FFF2-40B4-BE49-F238E27FC236}">
                <a16:creationId xmlns:a16="http://schemas.microsoft.com/office/drawing/2014/main" id="{053B5D4C-D984-4130-A463-5D3E73E7D5D4}"/>
              </a:ext>
            </a:extLst>
          </p:cNvPr>
          <p:cNvSpPr>
            <a:spLocks noGrp="1"/>
          </p:cNvSpPr>
          <p:nvPr>
            <p:ph type="dt" sz="half" idx="10"/>
          </p:nvPr>
        </p:nvSpPr>
        <p:spPr/>
        <p:txBody>
          <a:bodyPr/>
          <a:lstStyle/>
          <a:p>
            <a:fld id="{1EC4D177-3FD8-1541-B11E-1C53E75416D7}" type="datetime1">
              <a:rPr lang="en-GB" smtClean="0"/>
              <a:t>28/03/2022</a:t>
            </a:fld>
            <a:endParaRPr lang="en-US"/>
          </a:p>
        </p:txBody>
      </p:sp>
      <p:sp>
        <p:nvSpPr>
          <p:cNvPr id="5" name="Footer Placeholder 4">
            <a:extLst>
              <a:ext uri="{FF2B5EF4-FFF2-40B4-BE49-F238E27FC236}">
                <a16:creationId xmlns:a16="http://schemas.microsoft.com/office/drawing/2014/main" id="{DCC0E690-56B4-4BE1-A6D7-164FE762D744}"/>
              </a:ext>
            </a:extLst>
          </p:cNvPr>
          <p:cNvSpPr>
            <a:spLocks noGrp="1"/>
          </p:cNvSpPr>
          <p:nvPr>
            <p:ph type="ftr" sz="quarter" idx="11"/>
          </p:nvPr>
        </p:nvSpPr>
        <p:spPr/>
        <p:txBody>
          <a:bodyPr/>
          <a:lstStyle/>
          <a:p>
            <a:r>
              <a:rPr lang="en-US"/>
              <a:t>Chapter 6 Architectural Design</a:t>
            </a:r>
          </a:p>
        </p:txBody>
      </p:sp>
      <p:sp>
        <p:nvSpPr>
          <p:cNvPr id="6" name="Slide Number Placeholder 5">
            <a:extLst>
              <a:ext uri="{FF2B5EF4-FFF2-40B4-BE49-F238E27FC236}">
                <a16:creationId xmlns:a16="http://schemas.microsoft.com/office/drawing/2014/main" id="{25CBABEE-B7DF-4A0E-A2E0-D96D32C84A0D}"/>
              </a:ext>
            </a:extLst>
          </p:cNvPr>
          <p:cNvSpPr>
            <a:spLocks noGrp="1"/>
          </p:cNvSpPr>
          <p:nvPr>
            <p:ph type="sldNum" sz="quarter" idx="12"/>
          </p:nvPr>
        </p:nvSpPr>
        <p:spPr/>
        <p:txBody>
          <a:bodyPr/>
          <a:lstStyle/>
          <a:p>
            <a:fld id="{EC33B370-F672-B743-B3AF-248A63C17270}" type="slidenum">
              <a:rPr lang="en-US" smtClean="0"/>
              <a:pPr/>
              <a:t>4</a:t>
            </a:fld>
            <a:endParaRPr lang="en-US"/>
          </a:p>
        </p:txBody>
      </p:sp>
      <p:sp>
        <p:nvSpPr>
          <p:cNvPr id="7" name="TextBox 6">
            <a:extLst>
              <a:ext uri="{FF2B5EF4-FFF2-40B4-BE49-F238E27FC236}">
                <a16:creationId xmlns:a16="http://schemas.microsoft.com/office/drawing/2014/main" id="{E0A0955A-4E6E-4405-A8E8-E5D581DA77C5}"/>
              </a:ext>
            </a:extLst>
          </p:cNvPr>
          <p:cNvSpPr txBox="1"/>
          <p:nvPr/>
        </p:nvSpPr>
        <p:spPr>
          <a:xfrm>
            <a:off x="2094271" y="5987845"/>
            <a:ext cx="7344697" cy="276999"/>
          </a:xfrm>
          <a:prstGeom prst="rect">
            <a:avLst/>
          </a:prstGeom>
          <a:noFill/>
        </p:spPr>
        <p:txBody>
          <a:bodyPr wrap="square" rtlCol="0">
            <a:spAutoFit/>
          </a:bodyPr>
          <a:lstStyle/>
          <a:p>
            <a:r>
              <a:rPr lang="en-US" sz="1200" dirty="0"/>
              <a:t>https://www.fullstacktutorials.com/architectural-patterns-vs-design-patterns-57.html</a:t>
            </a:r>
          </a:p>
        </p:txBody>
      </p:sp>
    </p:spTree>
    <p:extLst>
      <p:ext uri="{BB962C8B-B14F-4D97-AF65-F5344CB8AC3E}">
        <p14:creationId xmlns:p14="http://schemas.microsoft.com/office/powerpoint/2010/main" val="1366975077"/>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40</a:t>
            </a:fld>
            <a:endParaRPr lang="en-US"/>
          </a:p>
        </p:txBody>
      </p:sp>
      <p:sp>
        <p:nvSpPr>
          <p:cNvPr id="3" name="Date Placeholder 2"/>
          <p:cNvSpPr>
            <a:spLocks noGrp="1"/>
          </p:cNvSpPr>
          <p:nvPr>
            <p:ph type="dt" sz="half" idx="10"/>
          </p:nvPr>
        </p:nvSpPr>
        <p:spPr/>
        <p:txBody>
          <a:bodyPr/>
          <a:lstStyle/>
          <a:p>
            <a:fld id="{6CEB8A52-A1A0-CD45-9058-76CEABC2AB9A}" type="datetime1">
              <a:rPr lang="en-GB" smtClean="0"/>
              <a:t>28/03/2022</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3" name="Date Placeholder 2"/>
          <p:cNvSpPr>
            <a:spLocks noGrp="1"/>
          </p:cNvSpPr>
          <p:nvPr>
            <p:ph type="dt" sz="half" idx="10"/>
          </p:nvPr>
        </p:nvSpPr>
        <p:spPr/>
        <p:txBody>
          <a:bodyPr/>
          <a:lstStyle/>
          <a:p>
            <a:fld id="{140C2F96-6324-C64B-BAFD-9AF7A9B7480C}" type="datetime1">
              <a:rPr lang="en-GB" smtClean="0"/>
              <a:t>28/03/2022</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is easy to add a new server and integrate it with the rest of </a:t>
            </a:r>
            <a:r>
              <a:rPr lang="en-US"/>
              <a:t>the system or </a:t>
            </a:r>
            <a:r>
              <a:rPr lang="en-US" dirty="0"/>
              <a:t>to upgrade servers transparently without affecting other parts of the system.</a:t>
            </a:r>
          </a:p>
        </p:txBody>
      </p:sp>
      <p:sp>
        <p:nvSpPr>
          <p:cNvPr id="4" name="Date Placeholder 3"/>
          <p:cNvSpPr>
            <a:spLocks noGrp="1"/>
          </p:cNvSpPr>
          <p:nvPr>
            <p:ph type="dt" sz="half" idx="10"/>
          </p:nvPr>
        </p:nvSpPr>
        <p:spPr/>
        <p:txBody>
          <a:bodyPr/>
          <a:lstStyle/>
          <a:p>
            <a:fld id="{1EC4D177-3FD8-1541-B11E-1C53E75416D7}" type="datetime1">
              <a:rPr lang="en-GB" smtClean="0"/>
              <a:t>28/03/2022</a:t>
            </a:fld>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6" name="Slide Number Placeholder 5"/>
          <p:cNvSpPr>
            <a:spLocks noGrp="1"/>
          </p:cNvSpPr>
          <p:nvPr>
            <p:ph type="sldNum" sz="quarter" idx="12"/>
          </p:nvPr>
        </p:nvSpPr>
        <p:spPr/>
        <p:txBody>
          <a:bodyPr/>
          <a:lstStyle/>
          <a:p>
            <a:fld id="{EC33B370-F672-B743-B3AF-248A63C17270}" type="slidenum">
              <a:rPr lang="en-US" smtClean="0"/>
              <a:pPr/>
              <a:t>42</a:t>
            </a:fld>
            <a:endParaRPr lang="en-US"/>
          </a:p>
        </p:txBody>
      </p:sp>
    </p:spTree>
    <p:extLst>
      <p:ext uri="{BB962C8B-B14F-4D97-AF65-F5344CB8AC3E}">
        <p14:creationId xmlns:p14="http://schemas.microsoft.com/office/powerpoint/2010/main" val="4155387577"/>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a:t>Pipe and filter architecture</a:t>
            </a:r>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2" name="Date Placeholder 1"/>
          <p:cNvSpPr>
            <a:spLocks noGrp="1"/>
          </p:cNvSpPr>
          <p:nvPr>
            <p:ph type="dt" sz="half" idx="10"/>
          </p:nvPr>
        </p:nvSpPr>
        <p:spPr/>
        <p:txBody>
          <a:bodyPr/>
          <a:lstStyle/>
          <a:p>
            <a:fld id="{B2F32F55-7F03-7B43-8C53-2202169C82AB}" type="datetime1">
              <a:rPr lang="en-GB" smtClean="0"/>
              <a:t>28/03/2022</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nvPr>
        </p:nvGraphicFramePr>
        <p:xfrm>
          <a:off x="822014" y="1600200"/>
          <a:ext cx="7190386" cy="4211319"/>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44</a:t>
            </a:fld>
            <a:endParaRPr lang="en-US"/>
          </a:p>
        </p:txBody>
      </p:sp>
      <p:sp>
        <p:nvSpPr>
          <p:cNvPr id="3" name="Date Placeholder 2"/>
          <p:cNvSpPr>
            <a:spLocks noGrp="1"/>
          </p:cNvSpPr>
          <p:nvPr>
            <p:ph type="dt" sz="half" idx="10"/>
          </p:nvPr>
        </p:nvSpPr>
        <p:spPr/>
        <p:txBody>
          <a:bodyPr/>
          <a:lstStyle/>
          <a:p>
            <a:fld id="{8B561061-8569-EB40-A3F5-E57A7C2E5BFA}" type="datetime1">
              <a:rPr lang="en-GB" smtClean="0"/>
              <a:t>28/03/2022</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pipe and filter architecture used in a payments system</a:t>
            </a:r>
            <a:r>
              <a:rPr lang="en-GB" dirty="0"/>
              <a:t> </a:t>
            </a:r>
            <a:endParaRPr lang="en-US" dirty="0"/>
          </a:p>
        </p:txBody>
      </p:sp>
      <p:pic>
        <p:nvPicPr>
          <p:cNvPr id="4" name="Content Placeholder 3" descr="6.13 InvoiceProc.eps"/>
          <p:cNvPicPr>
            <a:picLocks noGrp="1" noChangeAspect="1"/>
          </p:cNvPicPr>
          <p:nvPr>
            <p:ph idx="1"/>
          </p:nvPr>
        </p:nvPicPr>
        <p:blipFill>
          <a:blip r:embed="rId2"/>
          <a:srcRect l="24024" r="24024"/>
          <a:stretch>
            <a:fillRect/>
          </a:stretch>
        </p:blipFill>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45</a:t>
            </a:fld>
            <a:endParaRPr lang="en-US"/>
          </a:p>
        </p:txBody>
      </p:sp>
      <p:sp>
        <p:nvSpPr>
          <p:cNvPr id="3" name="Date Placeholder 2"/>
          <p:cNvSpPr>
            <a:spLocks noGrp="1"/>
          </p:cNvSpPr>
          <p:nvPr>
            <p:ph type="dt" sz="half" idx="10"/>
          </p:nvPr>
        </p:nvSpPr>
        <p:spPr/>
        <p:txBody>
          <a:bodyPr/>
          <a:lstStyle/>
          <a:p>
            <a:fld id="{7F1D9BB6-03AB-0043-BF6C-06967B402B40}" type="datetime1">
              <a:rPr lang="en-GB" smtClean="0"/>
              <a:t>28/03/2022</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en-US" dirty="0"/>
              <a:t>Application architectures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
        <p:nvSpPr>
          <p:cNvPr id="6" name="Date Placeholder 5"/>
          <p:cNvSpPr>
            <a:spLocks noGrp="1"/>
          </p:cNvSpPr>
          <p:nvPr>
            <p:ph type="dt" sz="half" idx="10"/>
          </p:nvPr>
        </p:nvSpPr>
        <p:spPr/>
        <p:txBody>
          <a:bodyPr/>
          <a:lstStyle/>
          <a:p>
            <a:fld id="{A47BEF99-C949-C342-9C09-4F6A44CADEA5}" type="datetime1">
              <a:rPr lang="en-GB" smtClean="0"/>
              <a:t>28/03/2022</a:t>
            </a:fld>
            <a:endParaRPr lang="en-US"/>
          </a:p>
        </p:txBody>
      </p:sp>
    </p:spTree>
    <p:extLst>
      <p:ext uri="{BB962C8B-B14F-4D97-AF65-F5344CB8AC3E}">
        <p14:creationId xmlns:p14="http://schemas.microsoft.com/office/powerpoint/2010/main" val="1230688648"/>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 application architecture is an architecture for a type of software system that may be configured and adapted to create a system that meets specific requirements.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47</a:t>
            </a:fld>
            <a:endParaRPr lang="en-US"/>
          </a:p>
        </p:txBody>
      </p:sp>
      <p:sp>
        <p:nvSpPr>
          <p:cNvPr id="2" name="Date Placeholder 1"/>
          <p:cNvSpPr>
            <a:spLocks noGrp="1"/>
          </p:cNvSpPr>
          <p:nvPr>
            <p:ph type="dt" sz="half" idx="10"/>
          </p:nvPr>
        </p:nvSpPr>
        <p:spPr/>
        <p:txBody>
          <a:bodyPr/>
          <a:lstStyle/>
          <a:p>
            <a:fld id="{2E8D8C0F-774B-1444-B7D2-BCC57C718D4C}" type="datetime1">
              <a:rPr lang="en-GB" smtClean="0"/>
              <a:t>28/03/2022</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48</a:t>
            </a:fld>
            <a:endParaRPr lang="en-US"/>
          </a:p>
        </p:txBody>
      </p:sp>
      <p:sp>
        <p:nvSpPr>
          <p:cNvPr id="2" name="Date Placeholder 1"/>
          <p:cNvSpPr>
            <a:spLocks noGrp="1"/>
          </p:cNvSpPr>
          <p:nvPr>
            <p:ph type="dt" sz="half" idx="10"/>
          </p:nvPr>
        </p:nvSpPr>
        <p:spPr/>
        <p:txBody>
          <a:bodyPr/>
          <a:lstStyle/>
          <a:p>
            <a:fld id="{C3D984BB-04E1-CF40-8920-D410C409BE69}" type="datetime1">
              <a:rPr lang="en-GB" smtClean="0"/>
              <a:t>28/03/2022</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endParaRPr lang="en-US" dirty="0"/>
          </a:p>
        </p:txBody>
      </p:sp>
      <p:sp>
        <p:nvSpPr>
          <p:cNvPr id="139267" name="Rectangle 3"/>
          <p:cNvSpPr>
            <a:spLocks noGrp="1" noChangeArrowheads="1"/>
          </p:cNvSpPr>
          <p:nvPr>
            <p:ph idx="1"/>
          </p:nvPr>
        </p:nvSpPr>
        <p:spPr/>
        <p:txBody>
          <a:bodyPr/>
          <a:lstStyle/>
          <a:p>
            <a:r>
              <a:rPr lang="en-US"/>
              <a:t>Data processing applications</a:t>
            </a:r>
          </a:p>
          <a:p>
            <a:pPr lvl="1"/>
            <a:r>
              <a:rPr lang="en-US"/>
              <a:t>Data driven applications that process data in batches without explicit user intervention during the processing.</a:t>
            </a:r>
          </a:p>
          <a:p>
            <a:r>
              <a:rPr lang="en-US"/>
              <a:t>Transaction processing applications</a:t>
            </a:r>
          </a:p>
          <a:p>
            <a:pPr lvl="1"/>
            <a:r>
              <a:rPr lang="en-US"/>
              <a:t>Data-centred applications that process user requests and update information in a system database.</a:t>
            </a:r>
          </a:p>
          <a:p>
            <a:r>
              <a:rPr lang="en-US"/>
              <a:t>Event processing systems</a:t>
            </a:r>
          </a:p>
          <a:p>
            <a:pPr lvl="1"/>
            <a:r>
              <a:rPr lang="en-US"/>
              <a:t>Applications where system actions depend on interpreting events from the system’s environment.</a:t>
            </a:r>
          </a:p>
          <a:p>
            <a:r>
              <a:rPr lang="en-US"/>
              <a:t>Language processing systems</a:t>
            </a:r>
          </a:p>
          <a:p>
            <a:pPr lvl="1"/>
            <a:r>
              <a:rPr lang="en-US"/>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49</a:t>
            </a:fld>
            <a:endParaRPr lang="en-US"/>
          </a:p>
        </p:txBody>
      </p:sp>
      <p:sp>
        <p:nvSpPr>
          <p:cNvPr id="2" name="Date Placeholder 1"/>
          <p:cNvSpPr>
            <a:spLocks noGrp="1"/>
          </p:cNvSpPr>
          <p:nvPr>
            <p:ph type="dt" sz="half" idx="10"/>
          </p:nvPr>
        </p:nvSpPr>
        <p:spPr/>
        <p:txBody>
          <a:bodyPr/>
          <a:lstStyle/>
          <a:p>
            <a:fld id="{7272BDDC-6FB6-3847-9247-BEB58381BF80}" type="datetime1">
              <a:rPr lang="en-GB" smtClean="0"/>
              <a:t>28/03/2022</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5C2A4-625B-4F2A-A5E3-A14CC0E80418}"/>
              </a:ext>
            </a:extLst>
          </p:cNvPr>
          <p:cNvSpPr>
            <a:spLocks noGrp="1"/>
          </p:cNvSpPr>
          <p:nvPr>
            <p:ph type="title"/>
          </p:nvPr>
        </p:nvSpPr>
        <p:spPr/>
        <p:txBody>
          <a:bodyPr/>
          <a:lstStyle/>
          <a:p>
            <a:r>
              <a:rPr lang="en-US" dirty="0"/>
              <a:t>Architectural Patterns</a:t>
            </a:r>
            <a:br>
              <a:rPr lang="en-US" dirty="0"/>
            </a:br>
            <a:endParaRPr lang="en-US" dirty="0"/>
          </a:p>
        </p:txBody>
      </p:sp>
      <p:sp>
        <p:nvSpPr>
          <p:cNvPr id="3" name="Content Placeholder 2">
            <a:extLst>
              <a:ext uri="{FF2B5EF4-FFF2-40B4-BE49-F238E27FC236}">
                <a16:creationId xmlns:a16="http://schemas.microsoft.com/office/drawing/2014/main" id="{926CFB1B-BBB9-43CF-8FF5-EB31E0F190A6}"/>
              </a:ext>
            </a:extLst>
          </p:cNvPr>
          <p:cNvSpPr>
            <a:spLocks noGrp="1"/>
          </p:cNvSpPr>
          <p:nvPr>
            <p:ph idx="1"/>
          </p:nvPr>
        </p:nvSpPr>
        <p:spPr/>
        <p:txBody>
          <a:bodyPr/>
          <a:lstStyle/>
          <a:p>
            <a:r>
              <a:rPr lang="en-US" dirty="0"/>
              <a:t>Architectural patterns - It serves as a blueprint for the software systems.</a:t>
            </a:r>
          </a:p>
        </p:txBody>
      </p:sp>
      <p:sp>
        <p:nvSpPr>
          <p:cNvPr id="4" name="Date Placeholder 3">
            <a:extLst>
              <a:ext uri="{FF2B5EF4-FFF2-40B4-BE49-F238E27FC236}">
                <a16:creationId xmlns:a16="http://schemas.microsoft.com/office/drawing/2014/main" id="{6FC9C4A2-028C-4A05-8D3F-41746026D269}"/>
              </a:ext>
            </a:extLst>
          </p:cNvPr>
          <p:cNvSpPr>
            <a:spLocks noGrp="1"/>
          </p:cNvSpPr>
          <p:nvPr>
            <p:ph type="dt" sz="half" idx="10"/>
          </p:nvPr>
        </p:nvSpPr>
        <p:spPr/>
        <p:txBody>
          <a:bodyPr/>
          <a:lstStyle/>
          <a:p>
            <a:fld id="{1EC4D177-3FD8-1541-B11E-1C53E75416D7}" type="datetime1">
              <a:rPr lang="en-GB" smtClean="0"/>
              <a:t>28/03/2022</a:t>
            </a:fld>
            <a:endParaRPr lang="en-US"/>
          </a:p>
        </p:txBody>
      </p:sp>
      <p:sp>
        <p:nvSpPr>
          <p:cNvPr id="5" name="Footer Placeholder 4">
            <a:extLst>
              <a:ext uri="{FF2B5EF4-FFF2-40B4-BE49-F238E27FC236}">
                <a16:creationId xmlns:a16="http://schemas.microsoft.com/office/drawing/2014/main" id="{B19263AF-7C19-408C-BF27-101E45BE0914}"/>
              </a:ext>
            </a:extLst>
          </p:cNvPr>
          <p:cNvSpPr>
            <a:spLocks noGrp="1"/>
          </p:cNvSpPr>
          <p:nvPr>
            <p:ph type="ftr" sz="quarter" idx="11"/>
          </p:nvPr>
        </p:nvSpPr>
        <p:spPr/>
        <p:txBody>
          <a:bodyPr/>
          <a:lstStyle/>
          <a:p>
            <a:r>
              <a:rPr lang="en-US"/>
              <a:t>Chapter 6 Architectural Design</a:t>
            </a:r>
          </a:p>
        </p:txBody>
      </p:sp>
      <p:sp>
        <p:nvSpPr>
          <p:cNvPr id="6" name="Slide Number Placeholder 5">
            <a:extLst>
              <a:ext uri="{FF2B5EF4-FFF2-40B4-BE49-F238E27FC236}">
                <a16:creationId xmlns:a16="http://schemas.microsoft.com/office/drawing/2014/main" id="{5C1109C1-4874-4BB0-AEEA-CA7B45243964}"/>
              </a:ext>
            </a:extLst>
          </p:cNvPr>
          <p:cNvSpPr>
            <a:spLocks noGrp="1"/>
          </p:cNvSpPr>
          <p:nvPr>
            <p:ph type="sldNum" sz="quarter" idx="12"/>
          </p:nvPr>
        </p:nvSpPr>
        <p:spPr/>
        <p:txBody>
          <a:bodyPr/>
          <a:lstStyle/>
          <a:p>
            <a:fld id="{EC33B370-F672-B743-B3AF-248A63C17270}" type="slidenum">
              <a:rPr lang="en-US" smtClean="0"/>
              <a:pPr/>
              <a:t>5</a:t>
            </a:fld>
            <a:endParaRPr lang="en-US"/>
          </a:p>
        </p:txBody>
      </p:sp>
    </p:spTree>
    <p:extLst>
      <p:ext uri="{BB962C8B-B14F-4D97-AF65-F5344CB8AC3E}">
        <p14:creationId xmlns:p14="http://schemas.microsoft.com/office/powerpoint/2010/main" val="1905661626"/>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a:t>Two very widely used generic application architectures are transaction processing systems and language processing systems.</a:t>
            </a:r>
          </a:p>
          <a:p>
            <a:pPr>
              <a:lnSpc>
                <a:spcPct val="90000"/>
              </a:lnSpc>
            </a:pPr>
            <a:r>
              <a:rPr lang="en-US" sz="2300" dirty="0"/>
              <a:t>Transaction processing systems</a:t>
            </a:r>
          </a:p>
          <a:p>
            <a:pPr lvl="1">
              <a:lnSpc>
                <a:spcPct val="90000"/>
              </a:lnSpc>
            </a:pPr>
            <a:r>
              <a:rPr lang="en-US" sz="2100" dirty="0"/>
              <a:t>E-commerce systems;</a:t>
            </a:r>
          </a:p>
          <a:p>
            <a:pPr lvl="1">
              <a:lnSpc>
                <a:spcPct val="90000"/>
              </a:lnSpc>
            </a:pPr>
            <a:r>
              <a:rPr lang="en-US" sz="2100" dirty="0"/>
              <a:t>Reservation systems.</a:t>
            </a:r>
          </a:p>
          <a:p>
            <a:pPr>
              <a:lnSpc>
                <a:spcPct val="90000"/>
              </a:lnSpc>
            </a:pPr>
            <a:r>
              <a:rPr lang="en-US" sz="2300" dirty="0"/>
              <a:t>Language 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50</a:t>
            </a:fld>
            <a:endParaRPr lang="en-US"/>
          </a:p>
        </p:txBody>
      </p:sp>
      <p:sp>
        <p:nvSpPr>
          <p:cNvPr id="2" name="Date Placeholder 1"/>
          <p:cNvSpPr>
            <a:spLocks noGrp="1"/>
          </p:cNvSpPr>
          <p:nvPr>
            <p:ph type="dt" sz="half" idx="10"/>
          </p:nvPr>
        </p:nvSpPr>
        <p:spPr/>
        <p:txBody>
          <a:bodyPr/>
          <a:lstStyle/>
          <a:p>
            <a:fld id="{6383DD1A-3BDF-1742-976E-81E9C4772192}" type="datetime1">
              <a:rPr lang="en-GB" smtClean="0"/>
              <a:t>28/03/2022</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51</a:t>
            </a:fld>
            <a:endParaRPr lang="en-US"/>
          </a:p>
        </p:txBody>
      </p:sp>
      <p:sp>
        <p:nvSpPr>
          <p:cNvPr id="2" name="Date Placeholder 1"/>
          <p:cNvSpPr>
            <a:spLocks noGrp="1"/>
          </p:cNvSpPr>
          <p:nvPr>
            <p:ph type="dt" sz="half" idx="10"/>
          </p:nvPr>
        </p:nvSpPr>
        <p:spPr/>
        <p:txBody>
          <a:bodyPr/>
          <a:lstStyle/>
          <a:p>
            <a:fld id="{E9E16C1C-493D-2B4C-A5BF-2B4524F873BF}" type="datetime1">
              <a:rPr lang="en-GB" smtClean="0"/>
              <a:t>28/03/2022</a:t>
            </a:fld>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transaction processing applications</a:t>
            </a:r>
            <a:r>
              <a:rPr lang="en-GB" dirty="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
        <p:nvSpPr>
          <p:cNvPr id="3" name="Date Placeholder 2"/>
          <p:cNvSpPr>
            <a:spLocks noGrp="1"/>
          </p:cNvSpPr>
          <p:nvPr>
            <p:ph type="dt" sz="half" idx="10"/>
          </p:nvPr>
        </p:nvSpPr>
        <p:spPr/>
        <p:txBody>
          <a:bodyPr/>
          <a:lstStyle/>
          <a:p>
            <a:fld id="{8753C317-EC48-5045-AA39-7A2474D1A045}" type="datetime1">
              <a:rPr lang="en-GB" smtClean="0"/>
              <a:t>28/03/2022</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architecture of an ATM system</a:t>
            </a:r>
            <a:r>
              <a:rPr lang="en-GB" dirty="0"/>
              <a:t>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3" name="Date Placeholder 2"/>
          <p:cNvSpPr>
            <a:spLocks noGrp="1"/>
          </p:cNvSpPr>
          <p:nvPr>
            <p:ph type="dt" sz="half" idx="10"/>
          </p:nvPr>
        </p:nvSpPr>
        <p:spPr/>
        <p:txBody>
          <a:bodyPr/>
          <a:lstStyle/>
          <a:p>
            <a:fld id="{A6BA6C54-C195-AA42-8CE4-C690B1694ACA}" type="datetime1">
              <a:rPr lang="en-GB" smtClean="0"/>
              <a:t>28/03/2022</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p>
          <a:p>
            <a:r>
              <a:rPr lang="en-US" dirty="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54</a:t>
            </a:fld>
            <a:endParaRPr lang="en-US"/>
          </a:p>
        </p:txBody>
      </p:sp>
      <p:sp>
        <p:nvSpPr>
          <p:cNvPr id="2" name="Date Placeholder 1"/>
          <p:cNvSpPr>
            <a:spLocks noGrp="1"/>
          </p:cNvSpPr>
          <p:nvPr>
            <p:ph type="dt" sz="half" idx="10"/>
          </p:nvPr>
        </p:nvSpPr>
        <p:spPr/>
        <p:txBody>
          <a:bodyPr/>
          <a:lstStyle/>
          <a:p>
            <a:fld id="{75FA63A1-B737-064B-8822-889C1CDECC19}" type="datetime1">
              <a:rPr lang="en-GB" smtClean="0"/>
              <a:t>28/03/2022</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information system architecture</a:t>
            </a:r>
            <a:r>
              <a:rPr lang="en-GB" dirty="0"/>
              <a:t> </a:t>
            </a:r>
            <a:endParaRPr lang="en-US" dirty="0"/>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55</a:t>
            </a:fld>
            <a:endParaRPr lang="en-US"/>
          </a:p>
        </p:txBody>
      </p:sp>
      <p:sp>
        <p:nvSpPr>
          <p:cNvPr id="3" name="Date Placeholder 2"/>
          <p:cNvSpPr>
            <a:spLocks noGrp="1"/>
          </p:cNvSpPr>
          <p:nvPr>
            <p:ph type="dt" sz="half" idx="10"/>
          </p:nvPr>
        </p:nvSpPr>
        <p:spPr/>
        <p:txBody>
          <a:bodyPr/>
          <a:lstStyle/>
          <a:p>
            <a:fld id="{005C9092-CB43-5243-940F-276A1D55BD21}" type="datetime1">
              <a:rPr lang="en-GB" smtClean="0"/>
              <a:t>28/03/2022</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a:t>
            </a:r>
            <a:r>
              <a:rPr lang="en-GB" dirty="0" err="1"/>
              <a:t>Mentcare</a:t>
            </a:r>
            <a:r>
              <a:rPr lang="en-GB" dirty="0"/>
              <a:t> system</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6" name="Footer Placeholder 5"/>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56</a:t>
            </a:fld>
            <a:endParaRPr lang="en-US"/>
          </a:p>
        </p:txBody>
      </p:sp>
      <p:sp>
        <p:nvSpPr>
          <p:cNvPr id="3" name="Date Placeholder 2"/>
          <p:cNvSpPr>
            <a:spLocks noGrp="1"/>
          </p:cNvSpPr>
          <p:nvPr>
            <p:ph type="dt" sz="half" idx="10"/>
          </p:nvPr>
        </p:nvSpPr>
        <p:spPr/>
        <p:txBody>
          <a:bodyPr/>
          <a:lstStyle/>
          <a:p>
            <a:fld id="{356AB56D-2A3F-9442-B517-58A55055058C}" type="datetime1">
              <a:rPr lang="en-GB" smtClean="0"/>
              <a:t>28/03/2022</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a:t>
            </a:r>
          </a:p>
        </p:txBody>
      </p:sp>
      <p:sp>
        <p:nvSpPr>
          <p:cNvPr id="3" name="Content Placeholder 2"/>
          <p:cNvSpPr>
            <a:spLocks noGrp="1"/>
          </p:cNvSpPr>
          <p:nvPr>
            <p:ph idx="1"/>
          </p:nvPr>
        </p:nvSpPr>
        <p:spPr/>
        <p:txBody>
          <a:bodyPr/>
          <a:lstStyle/>
          <a:p>
            <a:r>
              <a:rPr lang="en-US" dirty="0"/>
              <a:t>Information and resource management systems are now usually web-based systems where the user interfaces are implemented using a web browser. </a:t>
            </a:r>
          </a:p>
          <a:p>
            <a:r>
              <a:rPr lang="en-US" dirty="0"/>
              <a:t>For example, </a:t>
            </a:r>
            <a:r>
              <a:rPr lang="en-US" dirty="0" err="1"/>
              <a:t>e</a:t>
            </a:r>
            <a:r>
              <a:rPr lang="en-US" dirty="0"/>
              <a:t>-commerce systems are Internet-based resource management systems that accept electronic orders for goods or services and then arrange delivery of these goods or services to the customer</a:t>
            </a:r>
            <a:r>
              <a:rPr lang="en-US" i="1" dirty="0"/>
              <a:t>. </a:t>
            </a:r>
          </a:p>
          <a:p>
            <a:r>
              <a:rPr lang="en-US" dirty="0"/>
              <a:t>In an </a:t>
            </a:r>
            <a:r>
              <a:rPr lang="en-US" dirty="0" err="1"/>
              <a:t>e</a:t>
            </a:r>
            <a:r>
              <a:rPr lang="en-US" dirty="0"/>
              <a:t>-commerce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p:txBody>
      </p:sp>
      <p:sp>
        <p:nvSpPr>
          <p:cNvPr id="4" name="Footer Placeholder 3"/>
          <p:cNvSpPr>
            <a:spLocks noGrp="1"/>
          </p:cNvSpPr>
          <p:nvPr>
            <p:ph type="ftr" sz="quarter" idx="11"/>
          </p:nvPr>
        </p:nvSpPr>
        <p:spPr/>
        <p:txBody>
          <a:bodyPr/>
          <a:lstStyle/>
          <a:p>
            <a:r>
              <a:rPr lang="en-US"/>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57</a:t>
            </a:fld>
            <a:endParaRPr lang="en-US" dirty="0"/>
          </a:p>
        </p:txBody>
      </p:sp>
      <p:sp>
        <p:nvSpPr>
          <p:cNvPr id="6" name="Date Placeholder 5"/>
          <p:cNvSpPr>
            <a:spLocks noGrp="1"/>
          </p:cNvSpPr>
          <p:nvPr>
            <p:ph type="dt" sz="half" idx="10"/>
          </p:nvPr>
        </p:nvSpPr>
        <p:spPr/>
        <p:txBody>
          <a:bodyPr/>
          <a:lstStyle/>
          <a:p>
            <a:fld id="{EF592545-AFD5-A848-BC73-813CA8EAC98E}" type="datetime1">
              <a:rPr lang="en-GB" smtClean="0"/>
              <a:t>28/03/2022</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implementation</a:t>
            </a:r>
          </a:p>
        </p:txBody>
      </p:sp>
      <p:sp>
        <p:nvSpPr>
          <p:cNvPr id="3" name="Content Placeholder 2"/>
          <p:cNvSpPr>
            <a:spLocks noGrp="1"/>
          </p:cNvSpPr>
          <p:nvPr>
            <p:ph idx="1"/>
          </p:nvPr>
        </p:nvSpPr>
        <p:spPr/>
        <p:txBody>
          <a:bodyPr/>
          <a:lstStyle/>
          <a:p>
            <a:r>
              <a:rPr lang="en-US" dirty="0"/>
              <a:t>These systems are often implemented as multi-tier client server/architectures (discussed in Chapter 17)</a:t>
            </a:r>
            <a:endParaRPr lang="en-GB" dirty="0"/>
          </a:p>
          <a:p>
            <a:pPr lvl="1"/>
            <a:r>
              <a:rPr lang="en-US" dirty="0"/>
              <a:t>The web server is responsible for all user communications, with the user interface implemented using a web browser;</a:t>
            </a:r>
            <a:endParaRPr lang="en-GB" dirty="0"/>
          </a:p>
          <a:p>
            <a:pPr lvl="1"/>
            <a:r>
              <a:rPr lang="en-US" dirty="0"/>
              <a:t>The application server is responsible for implementing application-specific logic as well as information storage and retrieval requests; </a:t>
            </a:r>
            <a:endParaRPr lang="en-GB" dirty="0"/>
          </a:p>
          <a:p>
            <a:pPr lvl="1"/>
            <a:r>
              <a:rPr lang="en-US" dirty="0"/>
              <a:t>The database server moves information to and from the database and handles transaction management. </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58</a:t>
            </a:fld>
            <a:endParaRPr lang="en-US"/>
          </a:p>
        </p:txBody>
      </p:sp>
      <p:sp>
        <p:nvSpPr>
          <p:cNvPr id="6" name="Date Placeholder 5"/>
          <p:cNvSpPr>
            <a:spLocks noGrp="1"/>
          </p:cNvSpPr>
          <p:nvPr>
            <p:ph type="dt" sz="half" idx="10"/>
          </p:nvPr>
        </p:nvSpPr>
        <p:spPr/>
        <p:txBody>
          <a:bodyPr/>
          <a:lstStyle/>
          <a:p>
            <a:fld id="{14D12CC0-1AAC-DC48-9194-A01838A86BB5}" type="datetime1">
              <a:rPr lang="en-GB" smtClean="0"/>
              <a:t>28/03/2022</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59</a:t>
            </a:fld>
            <a:endParaRPr lang="en-US"/>
          </a:p>
        </p:txBody>
      </p:sp>
      <p:sp>
        <p:nvSpPr>
          <p:cNvPr id="2" name="Date Placeholder 1"/>
          <p:cNvSpPr>
            <a:spLocks noGrp="1"/>
          </p:cNvSpPr>
          <p:nvPr>
            <p:ph type="dt" sz="half" idx="10"/>
          </p:nvPr>
        </p:nvSpPr>
        <p:spPr/>
        <p:txBody>
          <a:bodyPr/>
          <a:lstStyle/>
          <a:p>
            <a:fld id="{94C82494-8EB8-1246-B80F-E4B604FA4A08}" type="datetime1">
              <a:rPr lang="en-GB" smtClean="0"/>
              <a:t>28/03/2022</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Architectural design</a:t>
            </a:r>
          </a:p>
        </p:txBody>
      </p:sp>
      <p:sp>
        <p:nvSpPr>
          <p:cNvPr id="44035" name="Rectangle 3"/>
          <p:cNvSpPr>
            <a:spLocks noGrp="1" noChangeArrowheads="1"/>
          </p:cNvSpPr>
          <p:nvPr>
            <p:ph idx="1"/>
          </p:nvPr>
        </p:nvSpPr>
        <p:spPr/>
        <p:txBody>
          <a:bodyPr/>
          <a:lstStyle/>
          <a:p>
            <a:r>
              <a:rPr lang="en-US" dirty="0"/>
              <a:t>Architectural design is concerned with understanding how a software system should be organized and designing the overall structure of that system.</a:t>
            </a:r>
          </a:p>
          <a:p>
            <a:r>
              <a:rPr lang="en-US" dirty="0"/>
              <a:t>Architectural design is the critical link between design and requirements engineering, as it identifies the main structural components in a system and the relationships between them. </a:t>
            </a:r>
          </a:p>
          <a:p>
            <a:r>
              <a:rPr lang="en-US" dirty="0"/>
              <a:t>The output of the architectural design process is an architectural model that describes how the system is organized as a set of communicating components. </a:t>
            </a:r>
            <a:endParaRPr lang="en-GB" dirty="0"/>
          </a:p>
          <a:p>
            <a:endParaRPr lang="en-GB"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2" name="Date Placeholder 1"/>
          <p:cNvSpPr>
            <a:spLocks noGrp="1"/>
          </p:cNvSpPr>
          <p:nvPr>
            <p:ph type="dt" sz="half" idx="10"/>
          </p:nvPr>
        </p:nvSpPr>
        <p:spPr/>
        <p:txBody>
          <a:bodyPr/>
          <a:lstStyle/>
          <a:p>
            <a:fld id="{A4B9C21B-EA13-2E45-9ABB-0DAEA836331C}" type="datetime1">
              <a:rPr lang="en-GB" smtClean="0"/>
              <a:t>28/03/2022</a:t>
            </a:fld>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language processing system </a:t>
            </a:r>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60</a:t>
            </a:fld>
            <a:endParaRPr lang="en-US"/>
          </a:p>
        </p:txBody>
      </p:sp>
      <p:sp>
        <p:nvSpPr>
          <p:cNvPr id="3" name="Date Placeholder 2"/>
          <p:cNvSpPr>
            <a:spLocks noGrp="1"/>
          </p:cNvSpPr>
          <p:nvPr>
            <p:ph type="dt" sz="half" idx="10"/>
          </p:nvPr>
        </p:nvSpPr>
        <p:spPr/>
        <p:txBody>
          <a:bodyPr/>
          <a:lstStyle/>
          <a:p>
            <a:fld id="{4EE0883F-AA7C-A147-B74B-7518C74B89CB}" type="datetime1">
              <a:rPr lang="en-GB" smtClean="0"/>
              <a:t>28/03/2022</a:t>
            </a:fld>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a:xfrm>
            <a:off x="405360" y="1600200"/>
            <a:ext cx="8229600" cy="4525963"/>
          </a:xfrm>
        </p:spPr>
        <p:txBody>
          <a:bodyPr/>
          <a:lstStyle/>
          <a:p>
            <a:r>
              <a:rPr lang="en-US" dirty="0"/>
              <a:t>A lexical analyzer, which takes input language tokens and converts them to an internal form.</a:t>
            </a:r>
            <a:endParaRPr lang="en-GB" dirty="0"/>
          </a:p>
          <a:p>
            <a:r>
              <a:rPr lang="en-US" dirty="0"/>
              <a:t>A symbol table, which holds information about the names of entities (variables, class names, object names, etc.) used in the text that is being translated.</a:t>
            </a:r>
            <a:endParaRPr lang="en-GB" dirty="0"/>
          </a:p>
          <a:p>
            <a:r>
              <a:rPr lang="en-US" dirty="0"/>
              <a:t>A syntax analyzer, which checks the syntax of the language being translated. </a:t>
            </a:r>
            <a:endParaRPr lang="en-GB" dirty="0"/>
          </a:p>
          <a:p>
            <a:r>
              <a:rPr lang="en-US" dirty="0"/>
              <a:t>A syntax tree, which is an internal structure representing the program being compiled.</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61</a:t>
            </a:fld>
            <a:endParaRPr lang="en-US"/>
          </a:p>
        </p:txBody>
      </p:sp>
      <p:sp>
        <p:nvSpPr>
          <p:cNvPr id="6" name="Date Placeholder 5"/>
          <p:cNvSpPr>
            <a:spLocks noGrp="1"/>
          </p:cNvSpPr>
          <p:nvPr>
            <p:ph type="dt" sz="half" idx="10"/>
          </p:nvPr>
        </p:nvSpPr>
        <p:spPr/>
        <p:txBody>
          <a:bodyPr/>
          <a:lstStyle/>
          <a:p>
            <a:fld id="{1FBB8DE7-EE7E-B347-915A-C788E083A91C}" type="datetime1">
              <a:rPr lang="en-GB" smtClean="0"/>
              <a:t>28/03/2022</a:t>
            </a:fld>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p:txBody>
          <a:bodyPr/>
          <a:lstStyle/>
          <a:p>
            <a:r>
              <a:rPr lang="en-US" dirty="0"/>
              <a:t>A semantic analyzer that uses information from the syntax tree and the symbol table to check the semantic correctness of the input language text.</a:t>
            </a:r>
            <a:r>
              <a:rPr lang="en-GB" dirty="0"/>
              <a:t> </a:t>
            </a:r>
            <a:endParaRPr lang="en-US" dirty="0"/>
          </a:p>
          <a:p>
            <a:r>
              <a:rPr lang="en-US" dirty="0"/>
              <a:t>A code generator that ‘walks’ the syntax tree and generates abstract machine code.</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62</a:t>
            </a:fld>
            <a:endParaRPr lang="en-US"/>
          </a:p>
        </p:txBody>
      </p:sp>
      <p:sp>
        <p:nvSpPr>
          <p:cNvPr id="6" name="Date Placeholder 5"/>
          <p:cNvSpPr>
            <a:spLocks noGrp="1"/>
          </p:cNvSpPr>
          <p:nvPr>
            <p:ph type="dt" sz="half" idx="10"/>
          </p:nvPr>
        </p:nvSpPr>
        <p:spPr/>
        <p:txBody>
          <a:bodyPr/>
          <a:lstStyle/>
          <a:p>
            <a:fld id="{0BE94841-C762-4A43-B692-6EE3C7D45F7C}" type="datetime1">
              <a:rPr lang="en-GB" smtClean="0"/>
              <a:t>28/03/2022</a:t>
            </a:fld>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 language processing system</a:t>
            </a:r>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63</a:t>
            </a:fld>
            <a:endParaRPr lang="en-US"/>
          </a:p>
        </p:txBody>
      </p:sp>
      <p:sp>
        <p:nvSpPr>
          <p:cNvPr id="3" name="Date Placeholder 2"/>
          <p:cNvSpPr>
            <a:spLocks noGrp="1"/>
          </p:cNvSpPr>
          <p:nvPr>
            <p:ph type="dt" sz="half" idx="10"/>
          </p:nvPr>
        </p:nvSpPr>
        <p:spPr/>
        <p:txBody>
          <a:bodyPr/>
          <a:lstStyle/>
          <a:p>
            <a:fld id="{A9E9A5B2-6190-5D4C-9FBF-06CD78F0D899}" type="datetime1">
              <a:rPr lang="en-GB" smtClean="0"/>
              <a:t>28/03/2022</a:t>
            </a:fld>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pipe and filter compiler architecture</a:t>
            </a:r>
            <a:r>
              <a:rPr lang="en-GB" dirty="0"/>
              <a:t>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64</a:t>
            </a:fld>
            <a:endParaRPr lang="en-US"/>
          </a:p>
        </p:txBody>
      </p:sp>
      <p:sp>
        <p:nvSpPr>
          <p:cNvPr id="3" name="Date Placeholder 2"/>
          <p:cNvSpPr>
            <a:spLocks noGrp="1"/>
          </p:cNvSpPr>
          <p:nvPr>
            <p:ph type="dt" sz="half" idx="10"/>
          </p:nvPr>
        </p:nvSpPr>
        <p:spPr/>
        <p:txBody>
          <a:bodyPr/>
          <a:lstStyle/>
          <a:p>
            <a:fld id="{C2A49290-FD4C-184B-9949-31D5EE3A0F3E}" type="datetime1">
              <a:rPr lang="en-GB" smtClean="0"/>
              <a:t>28/03/2022</a:t>
            </a:fld>
            <a:endParaRPr lang="en-US"/>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546160"/>
            <a:ext cx="8229600" cy="4525963"/>
          </a:xfrm>
        </p:spPr>
        <p:txBody>
          <a:bodyPr/>
          <a:lstStyle/>
          <a:p>
            <a:r>
              <a:rPr lang="en-US" dirty="0"/>
              <a:t>A software architecture is a description of how a software system is organized. </a:t>
            </a:r>
            <a:endParaRPr lang="en-GB" dirty="0"/>
          </a:p>
          <a:p>
            <a:r>
              <a:rPr lang="en-US" dirty="0"/>
              <a:t>Architectural design decisions include decisions on the type of application, the distribution of the system, the architectural styles to be used.</a:t>
            </a:r>
            <a:endParaRPr lang="en-GB" dirty="0"/>
          </a:p>
          <a:p>
            <a:r>
              <a:rPr lang="en-US" dirty="0"/>
              <a:t>Architectures may be documented from several different perspectives or views such as a conceptual view, a logical view, a process view, and a development view.</a:t>
            </a:r>
            <a:endParaRPr lang="en-GB" dirty="0"/>
          </a:p>
          <a:p>
            <a:r>
              <a:rPr lang="en-US" dirty="0"/>
              <a:t>Architectural patterns are a means of reusing knowledge about generic system architectures. They describe the architecture, explain when it may be used and describe its advantages and disadvantages.</a:t>
            </a:r>
            <a:endParaRPr lang="en-GB"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65</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t>28/03/2022</a:t>
            </a:fld>
            <a:endParaRPr lang="en-US"/>
          </a:p>
        </p:txBody>
      </p:sp>
    </p:spTree>
    <p:extLst>
      <p:ext uri="{BB962C8B-B14F-4D97-AF65-F5344CB8AC3E}">
        <p14:creationId xmlns:p14="http://schemas.microsoft.com/office/powerpoint/2010/main" val="3426720306"/>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Models of application systems architectures help us understand and compare applications, validate application system designs and assess large-scale components for reuse.</a:t>
            </a:r>
            <a:endParaRPr lang="en-GB" dirty="0"/>
          </a:p>
          <a:p>
            <a:r>
              <a:rPr lang="en-US" dirty="0"/>
              <a:t>Transaction processing systems are interactive systems that allow information in a database to be remotely accessed and modified by a number of users. </a:t>
            </a:r>
          </a:p>
          <a:p>
            <a:r>
              <a:rPr lang="en-US" dirty="0"/>
              <a:t>Language processing systems are used to translate texts from one language into another and to carry out the instructions specified in the input language. They include a translator and an abstract machine that executes the generated language.</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66</a:t>
            </a:fld>
            <a:endParaRPr lang="en-US" dirty="0"/>
          </a:p>
        </p:txBody>
      </p:sp>
      <p:sp>
        <p:nvSpPr>
          <p:cNvPr id="6" name="Date Placeholder 5"/>
          <p:cNvSpPr>
            <a:spLocks noGrp="1"/>
          </p:cNvSpPr>
          <p:nvPr>
            <p:ph type="dt" sz="half" idx="10"/>
          </p:nvPr>
        </p:nvSpPr>
        <p:spPr/>
        <p:txBody>
          <a:bodyPr/>
          <a:lstStyle/>
          <a:p>
            <a:fld id="{FA65F8FA-AC2E-5544-A7FC-F5D975AC1D94}" type="datetime1">
              <a:rPr lang="en-GB" smtClean="0"/>
              <a:t>28/03/2022</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Agility and architecture</a:t>
            </a:r>
          </a:p>
        </p:txBody>
      </p:sp>
      <p:sp>
        <p:nvSpPr>
          <p:cNvPr id="3" name="Content Placeholder 2"/>
          <p:cNvSpPr>
            <a:spLocks noGrp="1"/>
          </p:cNvSpPr>
          <p:nvPr>
            <p:ph idx="1"/>
          </p:nvPr>
        </p:nvSpPr>
        <p:spPr/>
        <p:txBody>
          <a:bodyPr/>
          <a:lstStyle/>
          <a:p>
            <a:r>
              <a:rPr lang="en-US" dirty="0"/>
              <a:t>It is generally accepted that an early stage of agile processes is to design an overall systems architecture.</a:t>
            </a:r>
          </a:p>
          <a:p>
            <a:r>
              <a:rPr lang="en-US" dirty="0"/>
              <a:t>Refactoring the system architecture is usually expensive because it affects so many components in the system</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7</a:t>
            </a:fld>
            <a:endParaRPr lang="en-US"/>
          </a:p>
        </p:txBody>
      </p:sp>
      <p:sp>
        <p:nvSpPr>
          <p:cNvPr id="6" name="Date Placeholder 5"/>
          <p:cNvSpPr>
            <a:spLocks noGrp="1"/>
          </p:cNvSpPr>
          <p:nvPr>
            <p:ph type="dt" sz="half" idx="10"/>
          </p:nvPr>
        </p:nvSpPr>
        <p:spPr/>
        <p:txBody>
          <a:bodyPr/>
          <a:lstStyle/>
          <a:p>
            <a:fld id="{88230E10-E64F-014A-B38E-659FFF22374A}" type="datetime1">
              <a:rPr lang="en-GB" smtClean="0"/>
              <a:t>28/03/2022</a:t>
            </a:fld>
            <a:endParaRPr lang="en-US"/>
          </a:p>
        </p:txBody>
      </p:sp>
    </p:spTree>
    <p:extLst>
      <p:ext uri="{BB962C8B-B14F-4D97-AF65-F5344CB8AC3E}">
        <p14:creationId xmlns:p14="http://schemas.microsoft.com/office/powerpoint/2010/main" val="2417976477"/>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packing robot control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1870880" y="1667100"/>
            <a:ext cx="5214383" cy="5054375"/>
          </a:xfrm>
          <a:prstGeom prst="rect">
            <a:avLst/>
          </a:prstGeom>
          <a:noFill/>
          <a:ln w="9525">
            <a:noFill/>
            <a:miter lim="800000"/>
            <a:headEnd/>
            <a:tailEnd/>
          </a:ln>
        </p:spPr>
      </p:pic>
      <p:sp>
        <p:nvSpPr>
          <p:cNvPr id="3" name="Date Placeholder 2"/>
          <p:cNvSpPr>
            <a:spLocks noGrp="1"/>
          </p:cNvSpPr>
          <p:nvPr>
            <p:ph type="dt" sz="half" idx="10"/>
          </p:nvPr>
        </p:nvSpPr>
        <p:spPr/>
        <p:txBody>
          <a:bodyPr/>
          <a:lstStyle/>
          <a:p>
            <a:fld id="{5F3CC6AF-DA87-0042-8D35-8C16E82516A7}" type="datetime1">
              <a:rPr lang="en-GB" smtClean="0"/>
              <a:t>28/03/2022</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abstraction</a:t>
            </a:r>
          </a:p>
        </p:txBody>
      </p:sp>
      <p:sp>
        <p:nvSpPr>
          <p:cNvPr id="3" name="Content Placeholder 2"/>
          <p:cNvSpPr>
            <a:spLocks noGrp="1"/>
          </p:cNvSpPr>
          <p:nvPr>
            <p:ph idx="1"/>
          </p:nvPr>
        </p:nvSpPr>
        <p:spPr/>
        <p:txBody>
          <a:bodyPr/>
          <a:lstStyle/>
          <a:p>
            <a:r>
              <a:rPr lang="en-US" dirty="0">
                <a:solidFill>
                  <a:srgbClr val="000000"/>
                </a:solidFill>
              </a:rPr>
              <a:t>Architecture in the small is concerned with the architecture of individual programs. At this level, we are concerned with the way that an individual program is decomposed into components.  </a:t>
            </a:r>
            <a:endParaRPr lang="en-GB" dirty="0">
              <a:solidFill>
                <a:srgbClr val="000000"/>
              </a:solidFill>
            </a:endParaRPr>
          </a:p>
          <a:p>
            <a:r>
              <a:rPr lang="en-US" dirty="0">
                <a:solidFill>
                  <a:srgbClr val="000000"/>
                </a:solidFill>
              </a:rPr>
              <a:t>Architecture in the large is concerned with the architecture of complex enterprise systems that include other systems, programs, and program components. These enterprise systems are distributed over different computers, which may be owned and managed by different companies.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6" name="Date Placeholder 5"/>
          <p:cNvSpPr>
            <a:spLocks noGrp="1"/>
          </p:cNvSpPr>
          <p:nvPr>
            <p:ph type="dt" sz="half" idx="10"/>
          </p:nvPr>
        </p:nvSpPr>
        <p:spPr/>
        <p:txBody>
          <a:bodyPr/>
          <a:lstStyle/>
          <a:p>
            <a:fld id="{EFB9FC12-CD08-1841-B4E7-6447ABCA8C41}" type="datetime1">
              <a:rPr lang="en-GB" smtClean="0"/>
              <a:t>28/03/2022</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6012</TotalTime>
  <Words>4009</Words>
  <Application>Microsoft Office PowerPoint</Application>
  <PresentationFormat>On-screen Show (4:3)</PresentationFormat>
  <Paragraphs>480</Paragraphs>
  <Slides>66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66</vt:i4>
      </vt:variant>
    </vt:vector>
  </HeadingPairs>
  <TitlesOfParts>
    <vt:vector size="72" baseType="lpstr">
      <vt:lpstr>Arial</vt:lpstr>
      <vt:lpstr>Calibri</vt:lpstr>
      <vt:lpstr>Helvetica</vt:lpstr>
      <vt:lpstr>Wingdings</vt:lpstr>
      <vt:lpstr>Zapf Dingbats</vt:lpstr>
      <vt:lpstr>SE10 slides</vt:lpstr>
      <vt:lpstr>Chapter 6 – Architectural Design</vt:lpstr>
      <vt:lpstr>Topics covered</vt:lpstr>
      <vt:lpstr>Architecture vs Design</vt:lpstr>
      <vt:lpstr>Design Patterns </vt:lpstr>
      <vt:lpstr>Architectural Patterns </vt:lpstr>
      <vt:lpstr>Architectural design</vt:lpstr>
      <vt:lpstr>Agility and architecture</vt:lpstr>
      <vt:lpstr>The architecture of a packing robot control system</vt:lpstr>
      <vt:lpstr>Architectural abstraction</vt:lpstr>
      <vt:lpstr>Advantages of explicit architecture</vt:lpstr>
      <vt:lpstr>Architectural representations</vt:lpstr>
      <vt:lpstr>Box and line diagrams</vt:lpstr>
      <vt:lpstr>Two Practical Uses of architectural models</vt:lpstr>
      <vt:lpstr>PowerPoint Presentation</vt:lpstr>
      <vt:lpstr>Architectural design decisions</vt:lpstr>
      <vt:lpstr>Architectural design decisions</vt:lpstr>
      <vt:lpstr>Architectural design decisions</vt:lpstr>
      <vt:lpstr>Architecture reuse</vt:lpstr>
      <vt:lpstr>Architecture and system characteristics</vt:lpstr>
      <vt:lpstr>Architectural views</vt:lpstr>
      <vt:lpstr>Architectural views</vt:lpstr>
      <vt:lpstr>Architectural views</vt:lpstr>
      <vt:lpstr>4 + 1 view model of software architecture</vt:lpstr>
      <vt:lpstr>Representing architectural views</vt:lpstr>
      <vt:lpstr>Architectural patterns</vt:lpstr>
      <vt:lpstr>Architectural patterns</vt:lpstr>
      <vt:lpstr>The Model-View-Controller (MVC) pattern </vt:lpstr>
      <vt:lpstr>The organization of the Model-View-Controller </vt:lpstr>
      <vt:lpstr>Web application architecture using the MVC pattern </vt:lpstr>
      <vt:lpstr>PowerPoint Presentation</vt:lpstr>
      <vt:lpstr>Layered architecture</vt:lpstr>
      <vt:lpstr>The Layered architecture pattern </vt:lpstr>
      <vt:lpstr>A generic layered architecture </vt:lpstr>
      <vt:lpstr>The architecture of the LibSys system </vt:lpstr>
      <vt:lpstr>Repository architecture</vt:lpstr>
      <vt:lpstr>The Repository pattern </vt:lpstr>
      <vt:lpstr>A repository architecture for an IDE </vt:lpstr>
      <vt:lpstr>PowerPoint Presentation</vt:lpstr>
      <vt:lpstr>Client-server architecture</vt:lpstr>
      <vt:lpstr>The Client–server pattern </vt:lpstr>
      <vt:lpstr>A client–server architecture for a film library </vt:lpstr>
      <vt:lpstr>PowerPoint Presentation</vt:lpstr>
      <vt:lpstr>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Web-based information systems</vt:lpstr>
      <vt:lpstr>Server implementation</vt:lpstr>
      <vt:lpstr>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Five Star Computer</cp:lastModifiedBy>
  <cp:revision>41</cp:revision>
  <dcterms:created xsi:type="dcterms:W3CDTF">2010-01-18T20:35:25Z</dcterms:created>
  <dcterms:modified xsi:type="dcterms:W3CDTF">2022-03-28T05:25:28Z</dcterms:modified>
</cp:coreProperties>
</file>