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76" r:id="rId2"/>
    <p:sldId id="702" r:id="rId3"/>
    <p:sldId id="729" r:id="rId4"/>
    <p:sldId id="730" r:id="rId5"/>
    <p:sldId id="731" r:id="rId6"/>
    <p:sldId id="736" r:id="rId7"/>
    <p:sldId id="703" r:id="rId8"/>
    <p:sldId id="738" r:id="rId9"/>
    <p:sldId id="704" r:id="rId10"/>
    <p:sldId id="740" r:id="rId11"/>
    <p:sldId id="737" r:id="rId12"/>
    <p:sldId id="732" r:id="rId13"/>
    <p:sldId id="707" r:id="rId14"/>
    <p:sldId id="742" r:id="rId15"/>
    <p:sldId id="709" r:id="rId16"/>
    <p:sldId id="733" r:id="rId17"/>
    <p:sldId id="710" r:id="rId18"/>
    <p:sldId id="711" r:id="rId19"/>
    <p:sldId id="734" r:id="rId20"/>
    <p:sldId id="713" r:id="rId21"/>
    <p:sldId id="714" r:id="rId22"/>
    <p:sldId id="739" r:id="rId23"/>
    <p:sldId id="708" r:id="rId24"/>
    <p:sldId id="715" r:id="rId25"/>
    <p:sldId id="716" r:id="rId26"/>
    <p:sldId id="718" r:id="rId27"/>
    <p:sldId id="719" r:id="rId28"/>
    <p:sldId id="720" r:id="rId29"/>
    <p:sldId id="735" r:id="rId30"/>
    <p:sldId id="721" r:id="rId31"/>
    <p:sldId id="722" r:id="rId32"/>
    <p:sldId id="725" r:id="rId33"/>
    <p:sldId id="726" r:id="rId34"/>
    <p:sldId id="727" r:id="rId35"/>
    <p:sldId id="741" r:id="rId36"/>
    <p:sldId id="72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81871" autoAdjust="0"/>
  </p:normalViewPr>
  <p:slideViewPr>
    <p:cSldViewPr>
      <p:cViewPr>
        <p:scale>
          <a:sx n="80" d="100"/>
          <a:sy n="80" d="100"/>
        </p:scale>
        <p:origin x="1116" y="-402"/>
      </p:cViewPr>
      <p:guideLst>
        <p:guide orient="horz" pos="2160"/>
        <p:guide pos="2880"/>
      </p:guideLst>
    </p:cSldViewPr>
  </p:slideViewPr>
  <p:outlineViewPr>
    <p:cViewPr>
      <p:scale>
        <a:sx n="33" d="100"/>
        <a:sy n="33" d="100"/>
      </p:scale>
      <p:origin x="0" y="-3564"/>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1"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A115E9-D402-4257-A31E-49AD16F796F9}" type="datetimeFigureOut">
              <a:rPr lang="en-US" smtClean="0"/>
              <a:pPr/>
              <a:t>2/23/2024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9C313-78CE-413E-B973-C9C50864F3EA}" type="slidenum">
              <a:rPr lang="en-US" smtClean="0"/>
              <a:pPr/>
              <a:t>‹#›</a:t>
            </a:fld>
            <a:endParaRPr lang="en-US"/>
          </a:p>
        </p:txBody>
      </p:sp>
    </p:spTree>
    <p:extLst>
      <p:ext uri="{BB962C8B-B14F-4D97-AF65-F5344CB8AC3E}">
        <p14:creationId xmlns:p14="http://schemas.microsoft.com/office/powerpoint/2010/main" val="37726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4E034-6BAB-4DAD-B104-A04E6E920530}" type="slidenum">
              <a:rPr lang="en-US" smtClean="0"/>
              <a:pPr/>
              <a:t>1</a:t>
            </a:fld>
            <a:endParaRPr lang="en-US"/>
          </a:p>
        </p:txBody>
      </p:sp>
    </p:spTree>
    <p:extLst>
      <p:ext uri="{BB962C8B-B14F-4D97-AF65-F5344CB8AC3E}">
        <p14:creationId xmlns:p14="http://schemas.microsoft.com/office/powerpoint/2010/main" val="2837208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ballpark</a:t>
            </a:r>
            <a:r>
              <a:rPr lang="en-US" sz="1200" b="0" i="0" kern="1200" dirty="0">
                <a:solidFill>
                  <a:schemeClr val="tx1"/>
                </a:solidFill>
                <a:effectLst/>
                <a:latin typeface="+mn-lt"/>
                <a:ea typeface="+mn-ea"/>
                <a:cs typeface="+mn-cs"/>
              </a:rPr>
              <a:t> figure is a rough numerical </a:t>
            </a:r>
            <a:r>
              <a:rPr lang="en-US" sz="1200" b="1" i="0" kern="1200" dirty="0">
                <a:solidFill>
                  <a:schemeClr val="tx1"/>
                </a:solidFill>
                <a:effectLst/>
                <a:latin typeface="+mn-lt"/>
                <a:ea typeface="+mn-ea"/>
                <a:cs typeface="+mn-cs"/>
              </a:rPr>
              <a:t>estimate</a:t>
            </a:r>
            <a:r>
              <a:rPr lang="en-US" sz="1200" b="0" i="0" kern="1200" dirty="0">
                <a:solidFill>
                  <a:schemeClr val="tx1"/>
                </a:solidFill>
                <a:effectLst/>
                <a:latin typeface="+mn-lt"/>
                <a:ea typeface="+mn-ea"/>
                <a:cs typeface="+mn-cs"/>
              </a:rPr>
              <a:t> or approximation. </a:t>
            </a:r>
            <a:r>
              <a:rPr lang="en-US" sz="1200" b="1" i="0" kern="1200" dirty="0">
                <a:solidFill>
                  <a:schemeClr val="tx1"/>
                </a:solidFill>
                <a:effectLst/>
                <a:latin typeface="+mn-lt"/>
                <a:ea typeface="+mn-ea"/>
                <a:cs typeface="+mn-cs"/>
              </a:rPr>
              <a:t>Ballpark</a:t>
            </a:r>
            <a:r>
              <a:rPr lang="en-US" sz="1200" b="0" i="0" kern="1200" dirty="0">
                <a:solidFill>
                  <a:schemeClr val="tx1"/>
                </a:solidFill>
                <a:effectLst/>
                <a:latin typeface="+mn-lt"/>
                <a:ea typeface="+mn-ea"/>
                <a:cs typeface="+mn-cs"/>
              </a:rPr>
              <a:t> figures are commonly used by accountants, salespersons and other professionals </a:t>
            </a:r>
            <a:r>
              <a:rPr lang="en-US" sz="1200" b="0" i="0" kern="1200" dirty="0" err="1">
                <a:solidFill>
                  <a:schemeClr val="tx1"/>
                </a:solidFill>
                <a:effectLst/>
                <a:latin typeface="+mn-lt"/>
                <a:ea typeface="+mn-ea"/>
                <a:cs typeface="+mn-cs"/>
              </a:rPr>
              <a:t>to</a:t>
            </a:r>
            <a:r>
              <a:rPr lang="en-US" sz="1200" b="1" i="0" kern="1200" dirty="0" err="1">
                <a:solidFill>
                  <a:schemeClr val="tx1"/>
                </a:solidFill>
                <a:effectLst/>
                <a:latin typeface="+mn-lt"/>
                <a:ea typeface="+mn-ea"/>
                <a:cs typeface="+mn-cs"/>
              </a:rPr>
              <a:t>estimate</a:t>
            </a:r>
            <a:r>
              <a:rPr lang="en-US" sz="1200" b="0" i="0" kern="1200" dirty="0">
                <a:solidFill>
                  <a:schemeClr val="tx1"/>
                </a:solidFill>
                <a:effectLst/>
                <a:latin typeface="+mn-lt"/>
                <a:ea typeface="+mn-ea"/>
                <a:cs typeface="+mn-cs"/>
              </a:rPr>
              <a:t> current or future results</a:t>
            </a:r>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5</a:t>
            </a:fld>
            <a:endParaRPr lang="en-US"/>
          </a:p>
        </p:txBody>
      </p:sp>
    </p:spTree>
    <p:extLst>
      <p:ext uri="{BB962C8B-B14F-4D97-AF65-F5344CB8AC3E}">
        <p14:creationId xmlns:p14="http://schemas.microsoft.com/office/powerpoint/2010/main" val="1983999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98053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Arial" panose="020B0604020202020204" pitchFamily="34" charset="0"/>
              </a:defRPr>
            </a:lvl1pPr>
            <a:lvl2pPr marL="742950" indent="-285750" defTabSz="931863" eaLnBrk="0" hangingPunct="0">
              <a:defRPr sz="2800">
                <a:solidFill>
                  <a:schemeClr val="tx1"/>
                </a:solidFill>
                <a:latin typeface="Arial" panose="020B0604020202020204" pitchFamily="34" charset="0"/>
              </a:defRPr>
            </a:lvl2pPr>
            <a:lvl3pPr marL="1143000" indent="-228600" defTabSz="931863" eaLnBrk="0" hangingPunct="0">
              <a:defRPr sz="2800">
                <a:solidFill>
                  <a:schemeClr val="tx1"/>
                </a:solidFill>
                <a:latin typeface="Arial" panose="020B0604020202020204" pitchFamily="34" charset="0"/>
              </a:defRPr>
            </a:lvl3pPr>
            <a:lvl4pPr marL="1600200" indent="-228600" defTabSz="931863" eaLnBrk="0" hangingPunct="0">
              <a:defRPr sz="2800">
                <a:solidFill>
                  <a:schemeClr val="tx1"/>
                </a:solidFill>
                <a:latin typeface="Arial" panose="020B0604020202020204" pitchFamily="34" charset="0"/>
              </a:defRPr>
            </a:lvl4pPr>
            <a:lvl5pPr marL="2057400" indent="-228600" defTabSz="931863" eaLnBrk="0" hangingPunct="0">
              <a:defRPr sz="28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BE56A465-F876-45E1-8E1F-26386C483679}" type="slidenum">
              <a:rPr lang="en-GB" altLang="en-US" sz="1200">
                <a:latin typeface="Times New Roman" panose="02020603050405020304" pitchFamily="18" charset="0"/>
              </a:rPr>
              <a:pPr eaLnBrk="1" hangingPunct="1"/>
              <a:t>12</a:t>
            </a:fld>
            <a:endParaRPr lang="en-GB" altLang="en-US" sz="120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98988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9C313-78CE-413E-B973-C9C50864F3EA}" type="slidenum">
              <a:rPr lang="en-US" smtClean="0"/>
              <a:pPr/>
              <a:t>14</a:t>
            </a:fld>
            <a:endParaRPr lang="en-US"/>
          </a:p>
        </p:txBody>
      </p:sp>
    </p:spTree>
    <p:extLst>
      <p:ext uri="{BB962C8B-B14F-4D97-AF65-F5344CB8AC3E}">
        <p14:creationId xmlns:p14="http://schemas.microsoft.com/office/powerpoint/2010/main" val="3702271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Arial" panose="020B0604020202020204" pitchFamily="34" charset="0"/>
              </a:defRPr>
            </a:lvl1pPr>
            <a:lvl2pPr marL="742950" indent="-285750" defTabSz="931863" eaLnBrk="0" hangingPunct="0">
              <a:defRPr sz="2800">
                <a:solidFill>
                  <a:schemeClr val="tx1"/>
                </a:solidFill>
                <a:latin typeface="Arial" panose="020B0604020202020204" pitchFamily="34" charset="0"/>
              </a:defRPr>
            </a:lvl2pPr>
            <a:lvl3pPr marL="1143000" indent="-228600" defTabSz="931863" eaLnBrk="0" hangingPunct="0">
              <a:defRPr sz="2800">
                <a:solidFill>
                  <a:schemeClr val="tx1"/>
                </a:solidFill>
                <a:latin typeface="Arial" panose="020B0604020202020204" pitchFamily="34" charset="0"/>
              </a:defRPr>
            </a:lvl3pPr>
            <a:lvl4pPr marL="1600200" indent="-228600" defTabSz="931863" eaLnBrk="0" hangingPunct="0">
              <a:defRPr sz="2800">
                <a:solidFill>
                  <a:schemeClr val="tx1"/>
                </a:solidFill>
                <a:latin typeface="Arial" panose="020B0604020202020204" pitchFamily="34" charset="0"/>
              </a:defRPr>
            </a:lvl4pPr>
            <a:lvl5pPr marL="2057400" indent="-228600" defTabSz="931863" eaLnBrk="0" hangingPunct="0">
              <a:defRPr sz="28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C12D594E-2D8F-4436-9D90-BAC8CC3B6928}" type="slidenum">
              <a:rPr lang="en-US" altLang="en-US" sz="1200">
                <a:latin typeface="Times New Roman" panose="02020603050405020304" pitchFamily="18" charset="0"/>
              </a:rPr>
              <a:pPr eaLnBrk="1" hangingPunct="1"/>
              <a:t>16</a:t>
            </a:fld>
            <a:endParaRPr lang="en-US" altLang="en-US" sz="1200">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xfrm>
            <a:off x="931863" y="739775"/>
            <a:ext cx="4935537" cy="3703638"/>
          </a:xfrm>
          <a:ln/>
        </p:spPr>
      </p:sp>
      <p:sp>
        <p:nvSpPr>
          <p:cNvPr id="32772" name="Rectangle 3"/>
          <p:cNvSpPr>
            <a:spLocks noGrp="1" noChangeArrowheads="1"/>
          </p:cNvSpPr>
          <p:nvPr>
            <p:ph type="body" idx="1"/>
          </p:nvPr>
        </p:nvSpPr>
        <p:spPr>
          <a:xfrm>
            <a:off x="906463" y="4689475"/>
            <a:ext cx="4984750" cy="4445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0" tIns="47415" rIns="94830" bIns="47415"/>
          <a:lstStyle/>
          <a:p>
            <a:endParaRPr lang="en-US" altLang="en-US"/>
          </a:p>
        </p:txBody>
      </p:sp>
    </p:spTree>
    <p:extLst>
      <p:ext uri="{BB962C8B-B14F-4D97-AF65-F5344CB8AC3E}">
        <p14:creationId xmlns:p14="http://schemas.microsoft.com/office/powerpoint/2010/main" val="71482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53EBC4C-3B79-4E32-A02F-7839E2477461}" type="slidenum">
              <a:rPr lang="en-GB"/>
              <a:pPr/>
              <a:t>25</a:t>
            </a:fld>
            <a:endParaRPr lang="en-GB"/>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9604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72086E1-A3D6-40F0-A656-7295B46B4A72}" type="slidenum">
              <a:rPr lang="en-GB"/>
              <a:pPr/>
              <a:t>34</a:t>
            </a:fld>
            <a:endParaRPr lang="en-GB"/>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8408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EFF4DE5-4EAC-43AE-91AE-77B971F32D66}" type="datetime1">
              <a:rPr lang="de-DE" smtClean="0"/>
              <a:t>23.02.2024</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r>
              <a:rPr lang="en-US"/>
              <a:t>Software Engineering</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6330BE-DBB4-46E3-AB26-446E1706E8B8}" type="datetime1">
              <a:rPr lang="de-DE" smtClean="0"/>
              <a:t>23.02.2024</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6FB97D-1851-45B1-BB69-437AA0FD95F4}" type="datetime1">
              <a:rPr lang="de-DE" smtClean="0"/>
              <a:t>23.02.2024</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7C657-E2D8-458D-A669-20B65FF796F2}" type="datetime1">
              <a:rPr lang="de-DE" smtClean="0"/>
              <a:t>23.02.2024</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01581-42CF-4EAC-B685-963A3041D8BD}" type="datetime1">
              <a:rPr lang="de-DE" smtClean="0"/>
              <a:t>23.02.2024</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2148CE-A8C7-4799-89A6-2E26F3C65885}" type="datetime1">
              <a:rPr lang="de-DE" smtClean="0"/>
              <a:t>23.02.2024</a:t>
            </a:fld>
            <a:endParaRPr lang="en-US"/>
          </a:p>
        </p:txBody>
      </p:sp>
      <p:sp>
        <p:nvSpPr>
          <p:cNvPr id="6" name="Footer Placeholder 5"/>
          <p:cNvSpPr>
            <a:spLocks noGrp="1"/>
          </p:cNvSpPr>
          <p:nvPr>
            <p:ph type="ftr" sz="quarter" idx="11"/>
          </p:nvPr>
        </p:nvSpPr>
        <p:spPr/>
        <p:txBody>
          <a:bodyPr/>
          <a:lstStyle/>
          <a:p>
            <a:r>
              <a:rPr lang="en-US"/>
              <a:t>Software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9112A5E-9BDC-49DE-82D3-7E1F462092F4}" type="datetime1">
              <a:rPr lang="de-DE" smtClean="0"/>
              <a:t>23.02.2024</a:t>
            </a:fld>
            <a:endParaRPr lang="en-US"/>
          </a:p>
        </p:txBody>
      </p:sp>
      <p:sp>
        <p:nvSpPr>
          <p:cNvPr id="8" name="Footer Placeholder 7"/>
          <p:cNvSpPr>
            <a:spLocks noGrp="1"/>
          </p:cNvSpPr>
          <p:nvPr>
            <p:ph type="ftr" sz="quarter" idx="11"/>
          </p:nvPr>
        </p:nvSpPr>
        <p:spPr/>
        <p:txBody>
          <a:bodyPr/>
          <a:lstStyle/>
          <a:p>
            <a:r>
              <a:rPr lang="en-US"/>
              <a:t>Software Engineering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887317-09D2-4D06-8B0A-CCB3D286AF55}" type="datetime1">
              <a:rPr lang="de-DE" smtClean="0"/>
              <a:t>23.02.2024</a:t>
            </a:fld>
            <a:endParaRPr lang="en-US"/>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247CD-0DA8-464F-B217-205E347892ED}" type="datetime1">
              <a:rPr lang="de-DE" smtClean="0"/>
              <a:t>23.02.2024</a:t>
            </a:fld>
            <a:endParaRPr lang="en-US"/>
          </a:p>
        </p:txBody>
      </p:sp>
      <p:sp>
        <p:nvSpPr>
          <p:cNvPr id="3" name="Footer Placeholder 2"/>
          <p:cNvSpPr>
            <a:spLocks noGrp="1"/>
          </p:cNvSpPr>
          <p:nvPr>
            <p:ph type="ftr" sz="quarter" idx="11"/>
          </p:nvPr>
        </p:nvSpPr>
        <p:spPr/>
        <p:txBody>
          <a:bodyPr/>
          <a:lstStyle/>
          <a:p>
            <a:r>
              <a:rPr lang="en-US"/>
              <a:t>Software Engineering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6865A3-7569-472C-827A-C311B892F372}" type="datetime1">
              <a:rPr lang="de-DE" smtClean="0"/>
              <a:t>23.02.2024</a:t>
            </a:fld>
            <a:endParaRPr lang="en-US"/>
          </a:p>
        </p:txBody>
      </p:sp>
      <p:sp>
        <p:nvSpPr>
          <p:cNvPr id="6" name="Footer Placeholder 5"/>
          <p:cNvSpPr>
            <a:spLocks noGrp="1"/>
          </p:cNvSpPr>
          <p:nvPr>
            <p:ph type="ftr" sz="quarter" idx="11"/>
          </p:nvPr>
        </p:nvSpPr>
        <p:spPr/>
        <p:txBody>
          <a:bodyPr/>
          <a:lstStyle/>
          <a:p>
            <a:r>
              <a:rPr lang="en-US"/>
              <a:t>Software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EDC6A-92A4-4EBC-8120-6BE83AF73070}" type="datetime1">
              <a:rPr lang="de-DE" smtClean="0"/>
              <a:t>23.02.2024</a:t>
            </a:fld>
            <a:endParaRPr lang="en-US"/>
          </a:p>
        </p:txBody>
      </p:sp>
      <p:sp>
        <p:nvSpPr>
          <p:cNvPr id="6" name="Footer Placeholder 5"/>
          <p:cNvSpPr>
            <a:spLocks noGrp="1"/>
          </p:cNvSpPr>
          <p:nvPr>
            <p:ph type="ftr" sz="quarter" idx="11"/>
          </p:nvPr>
        </p:nvSpPr>
        <p:spPr/>
        <p:txBody>
          <a:bodyPr/>
          <a:lstStyle/>
          <a:p>
            <a:r>
              <a:rPr lang="en-US"/>
              <a:t>Software Engineering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2C754B4F-094A-444C-B9C7-830CAF3B5511}" type="datetime1">
              <a:rPr lang="de-DE" smtClean="0"/>
              <a:t>23.02.2024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a:t>Software Engineering</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online.visual-paradigm.com/diagrams/features/work-breakdown-structure-softwar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itsadeliverything.com/got-a-wbs-for-your-agile-project-sure-of-course" TargetMode="External"/><Relationship Id="rId2" Type="http://schemas.openxmlformats.org/officeDocument/2006/relationships/hyperlink" Target="https://itpmschool.com/work-breakdown-structure-guid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5"/>
          <p:cNvSpPr/>
          <p:nvPr/>
        </p:nvSpPr>
        <p:spPr>
          <a:xfrm>
            <a:off x="0" y="1371600"/>
            <a:ext cx="3124200" cy="54864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124200" y="5943600"/>
            <a:ext cx="6019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13716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33800" y="1676400"/>
            <a:ext cx="4800600" cy="830997"/>
          </a:xfrm>
          <a:prstGeom prst="rect">
            <a:avLst/>
          </a:prstGeom>
          <a:noFill/>
        </p:spPr>
        <p:txBody>
          <a:bodyPr wrap="square" rtlCol="0">
            <a:spAutoFit/>
          </a:bodyPr>
          <a:lstStyle/>
          <a:p>
            <a:pPr algn="ctr"/>
            <a:r>
              <a:rPr lang="en-US" sz="2800" b="1" dirty="0">
                <a:solidFill>
                  <a:schemeClr val="bg1">
                    <a:lumMod val="75000"/>
                    <a:lumOff val="25000"/>
                  </a:schemeClr>
                </a:solidFill>
                <a:latin typeface="Comic Sans MS" pitchFamily="66" charset="0"/>
              </a:rPr>
              <a:t>Software Engineering</a:t>
            </a:r>
          </a:p>
          <a:p>
            <a:pPr algn="ctr"/>
            <a:r>
              <a:rPr lang="en-US" sz="2000" b="1" dirty="0">
                <a:solidFill>
                  <a:schemeClr val="bg1">
                    <a:lumMod val="75000"/>
                    <a:lumOff val="25000"/>
                  </a:schemeClr>
                </a:solidFill>
                <a:latin typeface="Comic Sans MS" pitchFamily="66" charset="0"/>
              </a:rPr>
              <a:t>CS-303</a:t>
            </a:r>
          </a:p>
        </p:txBody>
      </p:sp>
      <p:sp>
        <p:nvSpPr>
          <p:cNvPr id="11" name="TextBox 10"/>
          <p:cNvSpPr txBox="1"/>
          <p:nvPr/>
        </p:nvSpPr>
        <p:spPr>
          <a:xfrm>
            <a:off x="381000" y="4588571"/>
            <a:ext cx="2524652" cy="646331"/>
          </a:xfrm>
          <a:prstGeom prst="rect">
            <a:avLst/>
          </a:prstGeom>
          <a:noFill/>
        </p:spPr>
        <p:txBody>
          <a:bodyPr wrap="square" rtlCol="0">
            <a:spAutoFit/>
          </a:bodyPr>
          <a:lstStyle/>
          <a:p>
            <a:pPr algn="ctr"/>
            <a:r>
              <a:rPr lang="en-US" dirty="0"/>
              <a:t>Slides by:</a:t>
            </a:r>
          </a:p>
          <a:p>
            <a:pPr algn="ctr"/>
            <a:r>
              <a:rPr lang="en-US" dirty="0"/>
              <a:t>Rubab Jaffar</a:t>
            </a:r>
          </a:p>
        </p:txBody>
      </p:sp>
      <p:sp>
        <p:nvSpPr>
          <p:cNvPr id="2" name="TextBox 1"/>
          <p:cNvSpPr txBox="1"/>
          <p:nvPr/>
        </p:nvSpPr>
        <p:spPr>
          <a:xfrm>
            <a:off x="533400" y="3276600"/>
            <a:ext cx="2133600" cy="1323439"/>
          </a:xfrm>
          <a:prstGeom prst="rect">
            <a:avLst/>
          </a:prstGeom>
          <a:noFill/>
        </p:spPr>
        <p:txBody>
          <a:bodyPr wrap="square" rtlCol="0">
            <a:spAutoFit/>
          </a:bodyPr>
          <a:lstStyle/>
          <a:p>
            <a:pPr algn="ctr"/>
            <a:r>
              <a:rPr lang="en-US" sz="2000" b="1" dirty="0">
                <a:solidFill>
                  <a:schemeClr val="bg1"/>
                </a:solidFill>
              </a:rPr>
              <a:t>Lecture # 12,13</a:t>
            </a:r>
          </a:p>
          <a:p>
            <a:pPr algn="ctr"/>
            <a:r>
              <a:rPr lang="en-US" sz="2000" b="1" dirty="0">
                <a:solidFill>
                  <a:schemeClr val="bg1"/>
                </a:solidFill>
              </a:rPr>
              <a:t>18 Feb</a:t>
            </a:r>
          </a:p>
          <a:p>
            <a:pPr algn="ctr"/>
            <a:endParaRPr lang="en-US" sz="2000" b="1" dirty="0">
              <a:solidFill>
                <a:schemeClr val="bg1"/>
              </a:solidFill>
            </a:endParaRPr>
          </a:p>
          <a:p>
            <a:pPr algn="ctr"/>
            <a:endParaRPr lang="en-US" sz="2000" b="1" dirty="0">
              <a:solidFill>
                <a:schemeClr val="bg1"/>
              </a:solidFill>
            </a:endParaRPr>
          </a:p>
        </p:txBody>
      </p:sp>
      <p:sp>
        <p:nvSpPr>
          <p:cNvPr id="13" name="TextBox 12"/>
          <p:cNvSpPr txBox="1"/>
          <p:nvPr/>
        </p:nvSpPr>
        <p:spPr>
          <a:xfrm>
            <a:off x="76200" y="2057400"/>
            <a:ext cx="3048000" cy="830997"/>
          </a:xfrm>
          <a:prstGeom prst="rect">
            <a:avLst/>
          </a:prstGeom>
          <a:noFill/>
        </p:spPr>
        <p:txBody>
          <a:bodyPr wrap="square" rtlCol="0">
            <a:spAutoFit/>
          </a:bodyPr>
          <a:lstStyle/>
          <a:p>
            <a:pPr algn="ctr">
              <a:spcBef>
                <a:spcPct val="0"/>
              </a:spcBef>
              <a:spcAft>
                <a:spcPct val="50000"/>
              </a:spcAft>
            </a:pPr>
            <a:r>
              <a:rPr lang="en-GB" altLang="en-US" sz="2400" dirty="0"/>
              <a:t>Work Breakdown Structure (WBS)</a:t>
            </a:r>
          </a:p>
        </p:txBody>
      </p:sp>
      <p:pic>
        <p:nvPicPr>
          <p:cNvPr id="14" name="Picture 13" descr="National University of Computer and Emerging Sciences logo.png"/>
          <p:cNvPicPr/>
          <p:nvPr/>
        </p:nvPicPr>
        <p:blipFill>
          <a:blip r:embed="rId3"/>
          <a:srcRect/>
          <a:stretch>
            <a:fillRect/>
          </a:stretch>
        </p:blipFill>
        <p:spPr bwMode="auto">
          <a:xfrm>
            <a:off x="5054600" y="3263900"/>
            <a:ext cx="2381250" cy="2390775"/>
          </a:xfrm>
          <a:prstGeom prst="rect">
            <a:avLst/>
          </a:prstGeom>
          <a:noFill/>
          <a:ln w="9525">
            <a:noFill/>
            <a:miter lim="800000"/>
            <a:headEnd/>
            <a:tailEnd/>
          </a:ln>
        </p:spPr>
      </p:pic>
    </p:spTree>
    <p:extLst>
      <p:ext uri="{BB962C8B-B14F-4D97-AF65-F5344CB8AC3E}">
        <p14:creationId xmlns:p14="http://schemas.microsoft.com/office/powerpoint/2010/main" val="3790598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A977-F0C0-F003-80FE-08DF9940C3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95B49D-567F-73DB-D250-9E631218467C}"/>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FAABE5B0-0EB0-0B6C-8CE0-35B7BCD9FC53}"/>
              </a:ext>
            </a:extLst>
          </p:cNvPr>
          <p:cNvSpPr>
            <a:spLocks noGrp="1"/>
          </p:cNvSpPr>
          <p:nvPr>
            <p:ph type="dt" sz="half" idx="10"/>
          </p:nvPr>
        </p:nvSpPr>
        <p:spPr/>
        <p:txBody>
          <a:bodyPr/>
          <a:lstStyle/>
          <a:p>
            <a:fld id="{0727C657-E2D8-458D-A669-20B65FF796F2}" type="datetime1">
              <a:rPr lang="de-DE" smtClean="0"/>
              <a:t>23.02.2024</a:t>
            </a:fld>
            <a:endParaRPr lang="en-US"/>
          </a:p>
        </p:txBody>
      </p:sp>
      <p:sp>
        <p:nvSpPr>
          <p:cNvPr id="5" name="Footer Placeholder 4">
            <a:extLst>
              <a:ext uri="{FF2B5EF4-FFF2-40B4-BE49-F238E27FC236}">
                <a16:creationId xmlns:a16="http://schemas.microsoft.com/office/drawing/2014/main" id="{5C1EBDC7-DCB7-727C-1B43-038AA0F9DC67}"/>
              </a:ext>
            </a:extLst>
          </p:cNvPr>
          <p:cNvSpPr>
            <a:spLocks noGrp="1"/>
          </p:cNvSpPr>
          <p:nvPr>
            <p:ph type="ftr" sz="quarter" idx="11"/>
          </p:nvPr>
        </p:nvSpPr>
        <p:spPr/>
        <p:txBody>
          <a:bodyPr/>
          <a:lstStyle/>
          <a:p>
            <a:r>
              <a:rPr lang="en-US"/>
              <a:t>Software Engineering</a:t>
            </a:r>
          </a:p>
        </p:txBody>
      </p:sp>
      <p:sp>
        <p:nvSpPr>
          <p:cNvPr id="6" name="Slide Number Placeholder 5">
            <a:extLst>
              <a:ext uri="{FF2B5EF4-FFF2-40B4-BE49-F238E27FC236}">
                <a16:creationId xmlns:a16="http://schemas.microsoft.com/office/drawing/2014/main" id="{A565253C-7567-6724-0EBB-08F6EE8DB555}"/>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1026" name="Picture 2" descr="How a simple WBS work breakdown structure looks like">
            <a:extLst>
              <a:ext uri="{FF2B5EF4-FFF2-40B4-BE49-F238E27FC236}">
                <a16:creationId xmlns:a16="http://schemas.microsoft.com/office/drawing/2014/main" id="{8125E549-A40E-6C80-D28C-1F4327B32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393" y="1316009"/>
            <a:ext cx="7405213" cy="477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8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0727C657-E2D8-458D-A669-20B65FF796F2}" type="datetime1">
              <a:rPr lang="de-DE" smtClean="0"/>
              <a:t>23.02.2024</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1026" name="Picture 2" descr="https://www.guru99.com/images/TestManagement/testmanagement_article_2_2_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165" y="1677194"/>
            <a:ext cx="757043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102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sz="1400">
                <a:latin typeface="Times New Roman" panose="02020603050405020304" pitchFamily="18" charset="0"/>
              </a:rPr>
              <a:t>Software Engineering</a:t>
            </a:r>
            <a:endParaRPr lang="en-US" altLang="en-US" sz="1400" dirty="0">
              <a:latin typeface="Times New Roman" panose="02020603050405020304" pitchFamily="18" charset="0"/>
            </a:endParaRPr>
          </a:p>
        </p:txBody>
      </p:sp>
      <p:sp>
        <p:nvSpPr>
          <p:cNvPr id="102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EC9A6A68-0CDF-4DDE-948F-FB2B66B2B89E}" type="slidenum">
              <a:rPr lang="en-US" altLang="en-US" sz="1400">
                <a:latin typeface="Times New Roman" panose="02020603050405020304" pitchFamily="18" charset="0"/>
              </a:rPr>
              <a:pPr eaLnBrk="1" hangingPunct="1"/>
              <a:t>12</a:t>
            </a:fld>
            <a:endParaRPr lang="en-US" altLang="en-US" sz="1400">
              <a:latin typeface="Times New Roman" panose="02020603050405020304" pitchFamily="18" charset="0"/>
            </a:endParaRPr>
          </a:p>
        </p:txBody>
      </p:sp>
      <p:sp>
        <p:nvSpPr>
          <p:cNvPr id="10245" name="Rectangle 2"/>
          <p:cNvSpPr>
            <a:spLocks noGrp="1" noChangeArrowheads="1"/>
          </p:cNvSpPr>
          <p:nvPr>
            <p:ph type="title"/>
          </p:nvPr>
        </p:nvSpPr>
        <p:spPr>
          <a:xfrm>
            <a:off x="659165" y="457200"/>
            <a:ext cx="8187974" cy="1301750"/>
          </a:xfrm>
        </p:spPr>
        <p:txBody>
          <a:bodyPr/>
          <a:lstStyle/>
          <a:p>
            <a:r>
              <a:rPr lang="en-GB" altLang="en-US" sz="4400" dirty="0">
                <a:effectLst/>
              </a:rPr>
              <a:t>The Work Breakdown Structure</a:t>
            </a:r>
          </a:p>
        </p:txBody>
      </p:sp>
      <p:sp>
        <p:nvSpPr>
          <p:cNvPr id="10246" name="Rectangle 3"/>
          <p:cNvSpPr>
            <a:spLocks noGrp="1" noChangeArrowheads="1"/>
          </p:cNvSpPr>
          <p:nvPr>
            <p:ph type="body" idx="1"/>
          </p:nvPr>
        </p:nvSpPr>
        <p:spPr>
          <a:xfrm>
            <a:off x="304801" y="1980363"/>
            <a:ext cx="8542338" cy="4554538"/>
          </a:xfrm>
        </p:spPr>
        <p:txBody>
          <a:bodyPr/>
          <a:lstStyle/>
          <a:p>
            <a:pPr algn="just">
              <a:lnSpc>
                <a:spcPct val="90000"/>
              </a:lnSpc>
            </a:pPr>
            <a:r>
              <a:rPr lang="en-GB" altLang="en-US" sz="2000" dirty="0"/>
              <a:t>Used as a basis for a number of in particular to produce the subsidiary plans of the Project Management Plan.</a:t>
            </a:r>
          </a:p>
          <a:p>
            <a:pPr algn="just">
              <a:lnSpc>
                <a:spcPct val="90000"/>
              </a:lnSpc>
            </a:pPr>
            <a:r>
              <a:rPr lang="en-GB" altLang="en-US" sz="2000" dirty="0"/>
              <a:t>The WBS is a </a:t>
            </a:r>
            <a:r>
              <a:rPr lang="en-GB" altLang="en-US" sz="2000" dirty="0">
                <a:solidFill>
                  <a:srgbClr val="FFFF00"/>
                </a:solidFill>
              </a:rPr>
              <a:t>deliverable-oriented hierarchy </a:t>
            </a:r>
            <a:r>
              <a:rPr lang="en-GB" altLang="en-US" sz="2000" dirty="0"/>
              <a:t>of decomposed project components.</a:t>
            </a:r>
          </a:p>
          <a:p>
            <a:pPr algn="just">
              <a:lnSpc>
                <a:spcPct val="90000"/>
              </a:lnSpc>
            </a:pPr>
            <a:r>
              <a:rPr lang="en-GB" altLang="en-US" sz="2000" dirty="0"/>
              <a:t>The WBS is a </a:t>
            </a:r>
            <a:r>
              <a:rPr lang="en-GB" altLang="en-US" sz="2000" i="1" dirty="0"/>
              <a:t>representation of the detailed project scope statement </a:t>
            </a:r>
            <a:r>
              <a:rPr lang="en-GB" altLang="en-US" sz="2000" dirty="0"/>
              <a:t>that specifies the work to be accomplished by the project. </a:t>
            </a:r>
          </a:p>
          <a:p>
            <a:pPr algn="just">
              <a:lnSpc>
                <a:spcPct val="90000"/>
              </a:lnSpc>
            </a:pPr>
            <a:r>
              <a:rPr lang="en-GB" altLang="en-US" sz="2000" dirty="0"/>
              <a:t>The elements comprising the WBS assist the stakeholders in viewing the end product of the project. </a:t>
            </a:r>
          </a:p>
          <a:p>
            <a:pPr algn="just">
              <a:lnSpc>
                <a:spcPct val="90000"/>
              </a:lnSpc>
            </a:pPr>
            <a:r>
              <a:rPr lang="en-GB" altLang="en-US" sz="2000" dirty="0"/>
              <a:t>The work at the lowest-level WBS component is estimated, scheduled, and tracked. </a:t>
            </a:r>
          </a:p>
          <a:p>
            <a:pPr algn="just">
              <a:lnSpc>
                <a:spcPct val="90000"/>
              </a:lnSpc>
            </a:pPr>
            <a:endParaRPr lang="en-GB" altLang="en-US" sz="2000" dirty="0"/>
          </a:p>
        </p:txBody>
      </p:sp>
      <p:sp>
        <p:nvSpPr>
          <p:cNvPr id="10247" name="Text Box 4"/>
          <p:cNvSpPr txBox="1">
            <a:spLocks noChangeArrowheads="1"/>
          </p:cNvSpPr>
          <p:nvPr/>
        </p:nvSpPr>
        <p:spPr bwMode="auto">
          <a:xfrm rot="3530878">
            <a:off x="-692150" y="3463925"/>
            <a:ext cx="2995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spcBef>
                <a:spcPct val="50000"/>
              </a:spcBef>
            </a:pPr>
            <a:r>
              <a:rPr lang="en-GB" altLang="en-US" sz="1800">
                <a:solidFill>
                  <a:schemeClr val="bg1"/>
                </a:solidFill>
              </a:rPr>
              <a:t>WBS</a:t>
            </a:r>
            <a:endParaRPr lang="en-US" altLang="en-US" sz="1800">
              <a:solidFill>
                <a:schemeClr val="bg1"/>
              </a:solidFill>
            </a:endParaRPr>
          </a:p>
        </p:txBody>
      </p:sp>
      <p:sp>
        <p:nvSpPr>
          <p:cNvPr id="2" name="Date Placeholder 1"/>
          <p:cNvSpPr>
            <a:spLocks noGrp="1"/>
          </p:cNvSpPr>
          <p:nvPr>
            <p:ph type="dt" sz="half" idx="10"/>
          </p:nvPr>
        </p:nvSpPr>
        <p:spPr/>
        <p:txBody>
          <a:bodyPr/>
          <a:lstStyle/>
          <a:p>
            <a:fld id="{C23F8AC1-FD63-4DF3-91C3-739BBB7AC297}" type="datetime1">
              <a:rPr lang="de-DE" smtClean="0"/>
              <a:t>23.02.2024</a:t>
            </a:fld>
            <a:endParaRPr lang="en-US"/>
          </a:p>
        </p:txBody>
      </p:sp>
    </p:spTree>
    <p:extLst>
      <p:ext uri="{BB962C8B-B14F-4D97-AF65-F5344CB8AC3E}">
        <p14:creationId xmlns:p14="http://schemas.microsoft.com/office/powerpoint/2010/main" val="362013552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848600" cy="838200"/>
          </a:xfrm>
        </p:spPr>
        <p:txBody>
          <a:bodyPr>
            <a:normAutofit/>
          </a:bodyPr>
          <a:lstStyle/>
          <a:p>
            <a:r>
              <a:rPr lang="en-US" sz="3600" dirty="0"/>
              <a:t> When should we develop WBS?</a:t>
            </a:r>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600C1710-1F18-4889-B86D-182CF88AC237}" type="slidenum">
              <a:rPr lang="en-US" smtClean="0"/>
              <a:pPr/>
              <a:t>13</a:t>
            </a:fld>
            <a:endParaRPr lang="en-US"/>
          </a:p>
        </p:txBody>
      </p:sp>
      <p:sp>
        <p:nvSpPr>
          <p:cNvPr id="6" name="Content Placeholder 5"/>
          <p:cNvSpPr>
            <a:spLocks noGrp="1"/>
          </p:cNvSpPr>
          <p:nvPr>
            <p:ph idx="1"/>
          </p:nvPr>
        </p:nvSpPr>
        <p:spPr>
          <a:xfrm>
            <a:off x="457200" y="1295400"/>
            <a:ext cx="8001000" cy="2819400"/>
          </a:xfrm>
        </p:spPr>
        <p:txBody>
          <a:bodyPr/>
          <a:lstStyle/>
          <a:p>
            <a:pPr algn="just"/>
            <a:r>
              <a:rPr lang="en-US" b="1" dirty="0">
                <a:solidFill>
                  <a:schemeClr val="tx1"/>
                </a:solidFill>
              </a:rPr>
              <a:t>Once the project </a:t>
            </a:r>
            <a:r>
              <a:rPr lang="en-US" b="1" i="1" dirty="0">
                <a:solidFill>
                  <a:srgbClr val="FFFF00"/>
                </a:solidFill>
              </a:rPr>
              <a:t>Scope</a:t>
            </a:r>
            <a:r>
              <a:rPr lang="en-US" b="1" dirty="0">
                <a:solidFill>
                  <a:schemeClr val="tx1"/>
                </a:solidFill>
              </a:rPr>
              <a:t> is agreed (finalized) then before starting the project we need to </a:t>
            </a:r>
            <a:r>
              <a:rPr lang="en-US" b="1" i="1" u="sng" dirty="0">
                <a:solidFill>
                  <a:schemeClr val="tx1"/>
                </a:solidFill>
              </a:rPr>
              <a:t>plan</a:t>
            </a:r>
            <a:r>
              <a:rPr lang="en-US" b="1" i="1" dirty="0">
                <a:solidFill>
                  <a:schemeClr val="tx1"/>
                </a:solidFill>
              </a:rPr>
              <a:t> </a:t>
            </a:r>
            <a:r>
              <a:rPr lang="en-US" b="1" dirty="0">
                <a:solidFill>
                  <a:schemeClr val="tx1"/>
                </a:solidFill>
              </a:rPr>
              <a:t> various </a:t>
            </a:r>
            <a:r>
              <a:rPr lang="en-US" b="1" i="1" dirty="0">
                <a:solidFill>
                  <a:srgbClr val="FFFF00"/>
                </a:solidFill>
              </a:rPr>
              <a:t>components</a:t>
            </a:r>
            <a:r>
              <a:rPr lang="en-US" b="1" dirty="0">
                <a:solidFill>
                  <a:schemeClr val="tx1"/>
                </a:solidFill>
              </a:rPr>
              <a:t> (activities) of software development project.</a:t>
            </a:r>
          </a:p>
          <a:p>
            <a:pPr algn="just"/>
            <a:endParaRPr lang="en-US" b="1" dirty="0">
              <a:solidFill>
                <a:schemeClr val="tx1"/>
              </a:solidFill>
            </a:endParaRPr>
          </a:p>
        </p:txBody>
      </p:sp>
      <p:sp>
        <p:nvSpPr>
          <p:cNvPr id="3" name="Date Placeholder 2"/>
          <p:cNvSpPr>
            <a:spLocks noGrp="1"/>
          </p:cNvSpPr>
          <p:nvPr>
            <p:ph type="dt" sz="half" idx="10"/>
          </p:nvPr>
        </p:nvSpPr>
        <p:spPr/>
        <p:txBody>
          <a:bodyPr/>
          <a:lstStyle/>
          <a:p>
            <a:fld id="{73DD7AEE-062C-4F89-AF42-61ABFD04C270}" type="datetime1">
              <a:rPr lang="de-DE" smtClean="0"/>
              <a:t>23.02.2024</a:t>
            </a:fld>
            <a:endParaRPr lang="en-US"/>
          </a:p>
        </p:txBody>
      </p:sp>
    </p:spTree>
    <p:extLst>
      <p:ext uri="{BB962C8B-B14F-4D97-AF65-F5344CB8AC3E}">
        <p14:creationId xmlns:p14="http://schemas.microsoft.com/office/powerpoint/2010/main" val="286826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7623-963A-E591-5073-CB4DB35C4C7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6803C18-AE14-5498-4B07-50EE980FF36E}"/>
              </a:ext>
            </a:extLst>
          </p:cNvPr>
          <p:cNvSpPr>
            <a:spLocks noGrp="1"/>
          </p:cNvSpPr>
          <p:nvPr>
            <p:ph idx="1"/>
          </p:nvPr>
        </p:nvSpPr>
        <p:spPr/>
        <p:txBody>
          <a:bodyPr/>
          <a:lstStyle/>
          <a:p>
            <a:r>
              <a:rPr lang="en-US" dirty="0"/>
              <a:t>Deliverable-Based Work Breakdown Structure</a:t>
            </a:r>
          </a:p>
          <a:p>
            <a:r>
              <a:rPr lang="en-US" dirty="0"/>
              <a:t>Phase-Based Work Breakdown Structure</a:t>
            </a:r>
          </a:p>
        </p:txBody>
      </p:sp>
      <p:sp>
        <p:nvSpPr>
          <p:cNvPr id="4" name="Date Placeholder 3">
            <a:extLst>
              <a:ext uri="{FF2B5EF4-FFF2-40B4-BE49-F238E27FC236}">
                <a16:creationId xmlns:a16="http://schemas.microsoft.com/office/drawing/2014/main" id="{125DB84D-5195-0741-0FC2-A51C56901596}"/>
              </a:ext>
            </a:extLst>
          </p:cNvPr>
          <p:cNvSpPr>
            <a:spLocks noGrp="1"/>
          </p:cNvSpPr>
          <p:nvPr>
            <p:ph type="dt" sz="half" idx="10"/>
          </p:nvPr>
        </p:nvSpPr>
        <p:spPr/>
        <p:txBody>
          <a:bodyPr/>
          <a:lstStyle/>
          <a:p>
            <a:fld id="{0727C657-E2D8-458D-A669-20B65FF796F2}" type="datetime1">
              <a:rPr lang="de-DE" smtClean="0"/>
              <a:t>23.02.2024</a:t>
            </a:fld>
            <a:endParaRPr lang="en-US"/>
          </a:p>
        </p:txBody>
      </p:sp>
      <p:sp>
        <p:nvSpPr>
          <p:cNvPr id="5" name="Footer Placeholder 4">
            <a:extLst>
              <a:ext uri="{FF2B5EF4-FFF2-40B4-BE49-F238E27FC236}">
                <a16:creationId xmlns:a16="http://schemas.microsoft.com/office/drawing/2014/main" id="{D45DD41F-EA2C-0208-0D65-BAE3B1A971E9}"/>
              </a:ext>
            </a:extLst>
          </p:cNvPr>
          <p:cNvSpPr>
            <a:spLocks noGrp="1"/>
          </p:cNvSpPr>
          <p:nvPr>
            <p:ph type="ftr" sz="quarter" idx="11"/>
          </p:nvPr>
        </p:nvSpPr>
        <p:spPr/>
        <p:txBody>
          <a:bodyPr/>
          <a:lstStyle/>
          <a:p>
            <a:r>
              <a:rPr lang="en-US"/>
              <a:t>Software Engineering</a:t>
            </a:r>
          </a:p>
        </p:txBody>
      </p:sp>
      <p:sp>
        <p:nvSpPr>
          <p:cNvPr id="6" name="Slide Number Placeholder 5">
            <a:extLst>
              <a:ext uri="{FF2B5EF4-FFF2-40B4-BE49-F238E27FC236}">
                <a16:creationId xmlns:a16="http://schemas.microsoft.com/office/drawing/2014/main" id="{4B865CFB-E127-D36D-D839-A9BB8095BF25}"/>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790143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7498080" cy="1143000"/>
          </a:xfrm>
        </p:spPr>
        <p:txBody>
          <a:bodyPr>
            <a:noAutofit/>
          </a:bodyPr>
          <a:lstStyle/>
          <a:p>
            <a:pPr algn="ctr"/>
            <a:r>
              <a:rPr lang="en-US" sz="3600" dirty="0">
                <a:effectLst/>
              </a:rPr>
              <a:t> WBS Guidelines</a:t>
            </a:r>
          </a:p>
        </p:txBody>
      </p:sp>
      <p:sp>
        <p:nvSpPr>
          <p:cNvPr id="3" name="Content Placeholder 2"/>
          <p:cNvSpPr>
            <a:spLocks noGrp="1"/>
          </p:cNvSpPr>
          <p:nvPr>
            <p:ph idx="1"/>
          </p:nvPr>
        </p:nvSpPr>
        <p:spPr/>
        <p:txBody>
          <a:bodyPr>
            <a:normAutofit/>
          </a:bodyPr>
          <a:lstStyle/>
          <a:p>
            <a:pPr algn="just"/>
            <a:r>
              <a:rPr lang="en-US" b="1" dirty="0">
                <a:solidFill>
                  <a:schemeClr val="tx1"/>
                </a:solidFill>
              </a:rPr>
              <a:t>Accurate and readable project organization.</a:t>
            </a:r>
          </a:p>
          <a:p>
            <a:pPr algn="just"/>
            <a:r>
              <a:rPr lang="en-US" b="1" dirty="0">
                <a:solidFill>
                  <a:schemeClr val="tx1"/>
                </a:solidFill>
              </a:rPr>
              <a:t>Accurate assignment of responsibilities to the project team.</a:t>
            </a:r>
          </a:p>
          <a:p>
            <a:pPr algn="just"/>
            <a:r>
              <a:rPr lang="en-US" b="1" dirty="0">
                <a:solidFill>
                  <a:schemeClr val="tx1"/>
                </a:solidFill>
              </a:rPr>
              <a:t>Indicates the project milestones and control points.</a:t>
            </a:r>
          </a:p>
          <a:p>
            <a:pPr algn="just"/>
            <a:r>
              <a:rPr lang="en-US" b="1" dirty="0">
                <a:solidFill>
                  <a:schemeClr val="tx1"/>
                </a:solidFill>
              </a:rPr>
              <a:t>Helps to estimate the cost, time, and risk.</a:t>
            </a:r>
          </a:p>
          <a:p>
            <a:pPr algn="just"/>
            <a:r>
              <a:rPr lang="en-US" b="1" dirty="0">
                <a:solidFill>
                  <a:schemeClr val="tx1"/>
                </a:solidFill>
              </a:rPr>
              <a:t>Illustrate the project scope, so the stakeholders can have a better understanding of the same.</a:t>
            </a:r>
          </a:p>
          <a:p>
            <a:pPr algn="just"/>
            <a:endParaRPr lang="en-US" b="1" dirty="0">
              <a:solidFill>
                <a:schemeClr val="tx1"/>
              </a:solidFill>
            </a:endParaRP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6" name="Date Placeholder 5"/>
          <p:cNvSpPr>
            <a:spLocks noGrp="1"/>
          </p:cNvSpPr>
          <p:nvPr>
            <p:ph type="dt" sz="half" idx="10"/>
          </p:nvPr>
        </p:nvSpPr>
        <p:spPr/>
        <p:txBody>
          <a:bodyPr/>
          <a:lstStyle/>
          <a:p>
            <a:fld id="{BC13DA35-8AED-445D-A5C1-F6D943B0D6B0}" type="datetime1">
              <a:rPr lang="de-DE" smtClean="0"/>
              <a:t>23.02.2024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99573708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spcBef>
                <a:spcPts val="1200"/>
              </a:spcBef>
              <a:spcAft>
                <a:spcPts val="300"/>
              </a:spcAft>
            </a:pPr>
            <a:r>
              <a:rPr lang="en-AU" altLang="en-US" b="0"/>
              <a:t>Guidelines - continued</a:t>
            </a:r>
          </a:p>
        </p:txBody>
      </p:sp>
      <p:sp>
        <p:nvSpPr>
          <p:cNvPr id="12291" name="Rectangle 3"/>
          <p:cNvSpPr>
            <a:spLocks noGrp="1" noChangeArrowheads="1"/>
          </p:cNvSpPr>
          <p:nvPr>
            <p:ph type="body" idx="1"/>
          </p:nvPr>
        </p:nvSpPr>
        <p:spPr>
          <a:xfrm>
            <a:off x="685800" y="1905000"/>
            <a:ext cx="7772400" cy="4114800"/>
          </a:xfrm>
        </p:spPr>
        <p:txBody>
          <a:bodyPr/>
          <a:lstStyle/>
          <a:p>
            <a:pPr>
              <a:lnSpc>
                <a:spcPct val="80000"/>
              </a:lnSpc>
              <a:spcBef>
                <a:spcPts val="1200"/>
              </a:spcBef>
              <a:spcAft>
                <a:spcPts val="300"/>
              </a:spcAft>
            </a:pPr>
            <a:r>
              <a:rPr lang="en-AU" altLang="en-US" sz="1600" dirty="0"/>
              <a:t>Include three types of project work</a:t>
            </a:r>
          </a:p>
          <a:p>
            <a:pPr lvl="1">
              <a:lnSpc>
                <a:spcPct val="80000"/>
              </a:lnSpc>
              <a:spcBef>
                <a:spcPts val="1200"/>
              </a:spcBef>
              <a:spcAft>
                <a:spcPts val="300"/>
              </a:spcAft>
            </a:pPr>
            <a:r>
              <a:rPr lang="en-AU" altLang="en-US" sz="1600" dirty="0"/>
              <a:t>Product</a:t>
            </a:r>
          </a:p>
          <a:p>
            <a:pPr lvl="2">
              <a:lnSpc>
                <a:spcPct val="80000"/>
              </a:lnSpc>
              <a:spcBef>
                <a:spcPts val="1200"/>
              </a:spcBef>
              <a:spcAft>
                <a:spcPts val="300"/>
              </a:spcAft>
            </a:pPr>
            <a:r>
              <a:rPr lang="en-AU" altLang="en-US" sz="1600" b="1" dirty="0"/>
              <a:t>Specifically assigned to a physical product as a unique deliverable</a:t>
            </a:r>
          </a:p>
          <a:p>
            <a:pPr lvl="2">
              <a:lnSpc>
                <a:spcPct val="80000"/>
              </a:lnSpc>
              <a:spcBef>
                <a:spcPts val="1200"/>
              </a:spcBef>
              <a:spcAft>
                <a:spcPts val="300"/>
              </a:spcAft>
            </a:pPr>
            <a:r>
              <a:rPr lang="en-AU" altLang="en-US" sz="1600" b="1" dirty="0"/>
              <a:t>This subset is sometimes referred to as the product breakdown structure</a:t>
            </a:r>
          </a:p>
          <a:p>
            <a:pPr lvl="1">
              <a:lnSpc>
                <a:spcPct val="80000"/>
              </a:lnSpc>
              <a:spcBef>
                <a:spcPts val="1200"/>
              </a:spcBef>
              <a:spcAft>
                <a:spcPts val="300"/>
              </a:spcAft>
            </a:pPr>
            <a:r>
              <a:rPr lang="en-AU" altLang="en-US" sz="1600" dirty="0"/>
              <a:t>Integration</a:t>
            </a:r>
          </a:p>
          <a:p>
            <a:pPr lvl="2">
              <a:lnSpc>
                <a:spcPct val="80000"/>
              </a:lnSpc>
              <a:spcBef>
                <a:spcPts val="1200"/>
              </a:spcBef>
              <a:spcAft>
                <a:spcPts val="300"/>
              </a:spcAft>
            </a:pPr>
            <a:r>
              <a:rPr lang="en-AU" altLang="en-US" sz="1600" b="1" dirty="0"/>
              <a:t>When products are brought together as a unit</a:t>
            </a:r>
          </a:p>
          <a:p>
            <a:pPr lvl="2">
              <a:lnSpc>
                <a:spcPct val="80000"/>
              </a:lnSpc>
              <a:spcBef>
                <a:spcPts val="1200"/>
              </a:spcBef>
              <a:spcAft>
                <a:spcPts val="300"/>
              </a:spcAft>
            </a:pPr>
            <a:r>
              <a:rPr lang="en-AU" altLang="en-US" sz="1600" b="1" dirty="0"/>
              <a:t>Can be at any level</a:t>
            </a:r>
          </a:p>
          <a:p>
            <a:pPr lvl="1">
              <a:lnSpc>
                <a:spcPct val="80000"/>
              </a:lnSpc>
              <a:spcBef>
                <a:spcPts val="1200"/>
              </a:spcBef>
              <a:spcAft>
                <a:spcPts val="300"/>
              </a:spcAft>
            </a:pPr>
            <a:r>
              <a:rPr lang="en-AU" altLang="en-US" sz="1600" dirty="0"/>
              <a:t>Support</a:t>
            </a:r>
          </a:p>
          <a:p>
            <a:pPr lvl="2">
              <a:lnSpc>
                <a:spcPct val="80000"/>
              </a:lnSpc>
              <a:spcBef>
                <a:spcPts val="1200"/>
              </a:spcBef>
              <a:spcAft>
                <a:spcPts val="300"/>
              </a:spcAft>
            </a:pPr>
            <a:r>
              <a:rPr lang="en-AU" altLang="en-US" sz="1600" b="1" dirty="0"/>
              <a:t>Level of Effort, Administration, Expenses, Improvement Practices, Contractor Management</a:t>
            </a:r>
            <a:endParaRPr lang="en-AU" altLang="en-US" sz="1600" dirty="0"/>
          </a:p>
        </p:txBody>
      </p:sp>
      <p:sp>
        <p:nvSpPr>
          <p:cNvPr id="2" name="Date Placeholder 1"/>
          <p:cNvSpPr>
            <a:spLocks noGrp="1"/>
          </p:cNvSpPr>
          <p:nvPr>
            <p:ph type="dt" sz="half" idx="10"/>
          </p:nvPr>
        </p:nvSpPr>
        <p:spPr/>
        <p:txBody>
          <a:bodyPr/>
          <a:lstStyle/>
          <a:p>
            <a:fld id="{BEB34EBB-F23B-49A9-9BC9-799A8F0B8374}" type="datetime1">
              <a:rPr lang="de-DE" smtClean="0"/>
              <a:t>23.02.2024</a:t>
            </a:fld>
            <a:endParaRPr lang="en-US"/>
          </a:p>
        </p:txBody>
      </p:sp>
      <p:sp>
        <p:nvSpPr>
          <p:cNvPr id="3" name="Footer Placeholder 2"/>
          <p:cNvSpPr>
            <a:spLocks noGrp="1"/>
          </p:cNvSpPr>
          <p:nvPr>
            <p:ph type="ftr" sz="quarter" idx="11"/>
          </p:nvPr>
        </p:nvSpPr>
        <p:spPr/>
        <p:txBody>
          <a:bodyPr/>
          <a:lstStyle/>
          <a:p>
            <a:r>
              <a:rPr lang="en-US"/>
              <a:t>Software Engineering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812961502"/>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pPr algn="ctr"/>
            <a:r>
              <a:rPr lang="en-AU" dirty="0"/>
              <a:t>Steps to build a WBS</a:t>
            </a:r>
            <a:endParaRPr lang="en-US" dirty="0"/>
          </a:p>
        </p:txBody>
      </p:sp>
      <p:sp>
        <p:nvSpPr>
          <p:cNvPr id="3" name="Content Placeholder 2"/>
          <p:cNvSpPr>
            <a:spLocks noGrp="1"/>
          </p:cNvSpPr>
          <p:nvPr>
            <p:ph idx="1"/>
          </p:nvPr>
        </p:nvSpPr>
        <p:spPr>
          <a:xfrm>
            <a:off x="381000" y="1143000"/>
            <a:ext cx="8382000" cy="5257800"/>
          </a:xfrm>
        </p:spPr>
        <p:txBody>
          <a:bodyPr>
            <a:normAutofit lnSpcReduction="10000"/>
          </a:bodyPr>
          <a:lstStyle/>
          <a:p>
            <a:pPr algn="just">
              <a:lnSpc>
                <a:spcPct val="120000"/>
              </a:lnSpc>
              <a:spcBef>
                <a:spcPts val="1200"/>
              </a:spcBef>
              <a:spcAft>
                <a:spcPts val="300"/>
              </a:spcAft>
            </a:pPr>
            <a:r>
              <a:rPr lang="en-AU" b="1" dirty="0">
                <a:solidFill>
                  <a:schemeClr val="tx1"/>
                </a:solidFill>
              </a:rPr>
              <a:t>Begin with the Charter, focusing on Objectives and Deliverables</a:t>
            </a:r>
          </a:p>
          <a:p>
            <a:pPr algn="just">
              <a:lnSpc>
                <a:spcPct val="80000"/>
              </a:lnSpc>
              <a:spcBef>
                <a:spcPts val="1200"/>
              </a:spcBef>
              <a:spcAft>
                <a:spcPts val="300"/>
              </a:spcAft>
            </a:pPr>
            <a:r>
              <a:rPr lang="en-AU" b="1" dirty="0">
                <a:solidFill>
                  <a:schemeClr val="tx1"/>
                </a:solidFill>
              </a:rPr>
              <a:t>Break the main product(s) down into sub-products</a:t>
            </a:r>
          </a:p>
          <a:p>
            <a:pPr algn="just">
              <a:lnSpc>
                <a:spcPct val="120000"/>
              </a:lnSpc>
              <a:spcBef>
                <a:spcPts val="1200"/>
              </a:spcBef>
              <a:spcAft>
                <a:spcPts val="300"/>
              </a:spcAft>
            </a:pPr>
            <a:r>
              <a:rPr lang="en-AU" b="1" dirty="0">
                <a:solidFill>
                  <a:schemeClr val="tx1"/>
                </a:solidFill>
              </a:rPr>
              <a:t>Set the structure to match how you’ll manage the project</a:t>
            </a:r>
          </a:p>
          <a:p>
            <a:pPr algn="just">
              <a:lnSpc>
                <a:spcPct val="80000"/>
              </a:lnSpc>
              <a:spcBef>
                <a:spcPts val="1200"/>
              </a:spcBef>
              <a:spcAft>
                <a:spcPts val="300"/>
              </a:spcAft>
            </a:pPr>
            <a:r>
              <a:rPr lang="en-AU" b="1" dirty="0">
                <a:solidFill>
                  <a:schemeClr val="tx1"/>
                </a:solidFill>
              </a:rPr>
              <a:t>Lowest level not too detailed, not too large</a:t>
            </a:r>
          </a:p>
          <a:p>
            <a:pPr algn="just">
              <a:lnSpc>
                <a:spcPct val="80000"/>
              </a:lnSpc>
              <a:spcBef>
                <a:spcPts val="1200"/>
              </a:spcBef>
              <a:spcAft>
                <a:spcPts val="300"/>
              </a:spcAft>
            </a:pPr>
            <a:r>
              <a:rPr lang="en-AU" b="1" dirty="0">
                <a:solidFill>
                  <a:schemeClr val="tx1"/>
                </a:solidFill>
              </a:rPr>
              <a:t>Is there a need for Integration?</a:t>
            </a:r>
          </a:p>
          <a:p>
            <a:pPr algn="just">
              <a:lnSpc>
                <a:spcPct val="80000"/>
              </a:lnSpc>
              <a:spcBef>
                <a:spcPts val="1200"/>
              </a:spcBef>
              <a:spcAft>
                <a:spcPts val="300"/>
              </a:spcAft>
            </a:pPr>
            <a:r>
              <a:rPr lang="en-AU" b="1" dirty="0">
                <a:solidFill>
                  <a:schemeClr val="tx1"/>
                </a:solidFill>
              </a:rPr>
              <a:t>Identify support activities</a:t>
            </a:r>
          </a:p>
          <a:p>
            <a:pPr algn="just">
              <a:lnSpc>
                <a:spcPct val="80000"/>
              </a:lnSpc>
              <a:spcBef>
                <a:spcPts val="1200"/>
              </a:spcBef>
              <a:spcAft>
                <a:spcPts val="300"/>
              </a:spcAft>
            </a:pPr>
            <a:r>
              <a:rPr lang="en-AU" b="1" dirty="0">
                <a:solidFill>
                  <a:schemeClr val="tx1"/>
                </a:solidFill>
              </a:rPr>
              <a:t>Check for completeness - is all the effort included?</a:t>
            </a:r>
          </a:p>
          <a:p>
            <a:pPr algn="just">
              <a:lnSpc>
                <a:spcPct val="80000"/>
              </a:lnSpc>
              <a:spcBef>
                <a:spcPts val="1200"/>
              </a:spcBef>
              <a:spcAft>
                <a:spcPts val="300"/>
              </a:spcAft>
            </a:pPr>
            <a:r>
              <a:rPr lang="en-AU" b="1" dirty="0">
                <a:solidFill>
                  <a:schemeClr val="tx1"/>
                </a:solidFill>
              </a:rPr>
              <a:t>Develop a coding structure if needed</a:t>
            </a:r>
          </a:p>
          <a:p>
            <a:pPr algn="just">
              <a:lnSpc>
                <a:spcPct val="80000"/>
              </a:lnSpc>
              <a:spcBef>
                <a:spcPts val="1200"/>
              </a:spcBef>
              <a:spcAft>
                <a:spcPts val="300"/>
              </a:spcAft>
            </a:pPr>
            <a:r>
              <a:rPr lang="en-AU" b="1" dirty="0">
                <a:solidFill>
                  <a:schemeClr val="tx1"/>
                </a:solidFill>
              </a:rPr>
              <a:t>Assign work package managers</a:t>
            </a:r>
            <a:endParaRPr lang="en-US" b="1" dirty="0">
              <a:solidFill>
                <a:schemeClr val="tx1"/>
              </a:solidFill>
            </a:endParaRP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6" name="Date Placeholder 5"/>
          <p:cNvSpPr>
            <a:spLocks noGrp="1"/>
          </p:cNvSpPr>
          <p:nvPr>
            <p:ph type="dt" sz="half" idx="10"/>
          </p:nvPr>
        </p:nvSpPr>
        <p:spPr/>
        <p:txBody>
          <a:bodyPr/>
          <a:lstStyle/>
          <a:p>
            <a:fld id="{46F92145-B6C9-4083-8742-A9F1EF3BE8BF}" type="datetime1">
              <a:rPr lang="de-DE" smtClean="0"/>
              <a:t>23.02.2024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41885534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pPr algn="ctr"/>
            <a:r>
              <a:rPr lang="en-US" dirty="0"/>
              <a:t>Construction of a WBS</a:t>
            </a:r>
          </a:p>
        </p:txBody>
      </p:sp>
      <p:sp>
        <p:nvSpPr>
          <p:cNvPr id="3" name="Content Placeholder 2"/>
          <p:cNvSpPr>
            <a:spLocks noGrp="1"/>
          </p:cNvSpPr>
          <p:nvPr>
            <p:ph idx="1"/>
          </p:nvPr>
        </p:nvSpPr>
        <p:spPr>
          <a:xfrm>
            <a:off x="304800" y="1219200"/>
            <a:ext cx="8628888" cy="5029200"/>
          </a:xfrm>
        </p:spPr>
        <p:txBody>
          <a:bodyPr>
            <a:normAutofit lnSpcReduction="10000"/>
          </a:bodyPr>
          <a:lstStyle/>
          <a:p>
            <a:pPr algn="just"/>
            <a:r>
              <a:rPr lang="en-US" b="1" dirty="0">
                <a:solidFill>
                  <a:schemeClr val="tx1"/>
                </a:solidFill>
              </a:rPr>
              <a:t>Identifying the </a:t>
            </a:r>
            <a:r>
              <a:rPr lang="en-US" b="1" u="sng" dirty="0">
                <a:solidFill>
                  <a:schemeClr val="tx1"/>
                </a:solidFill>
              </a:rPr>
              <a:t>main deliverables </a:t>
            </a:r>
            <a:r>
              <a:rPr lang="en-US" b="1" dirty="0">
                <a:solidFill>
                  <a:schemeClr val="tx1"/>
                </a:solidFill>
              </a:rPr>
              <a:t>of a project is the starting point for deriving a work breakdown structure.</a:t>
            </a:r>
          </a:p>
          <a:p>
            <a:pPr algn="just"/>
            <a:endParaRPr lang="en-US" b="1" dirty="0">
              <a:solidFill>
                <a:schemeClr val="tx1"/>
              </a:solidFill>
            </a:endParaRPr>
          </a:p>
          <a:p>
            <a:pPr algn="just"/>
            <a:r>
              <a:rPr lang="en-US" b="1" dirty="0">
                <a:solidFill>
                  <a:schemeClr val="tx1"/>
                </a:solidFill>
              </a:rPr>
              <a:t>This important step is usually done by the </a:t>
            </a:r>
            <a:r>
              <a:rPr lang="en-US" b="1" u="sng" dirty="0">
                <a:solidFill>
                  <a:schemeClr val="tx1"/>
                </a:solidFill>
              </a:rPr>
              <a:t>project managers and the subject matter experts (SMEs) </a:t>
            </a:r>
            <a:r>
              <a:rPr lang="en-US" b="1" dirty="0">
                <a:solidFill>
                  <a:schemeClr val="tx1"/>
                </a:solidFill>
              </a:rPr>
              <a:t>involved in the project. Once this step is completed, the subject matter experts start breaking down the high-level tasks into smaller chunks of work.</a:t>
            </a:r>
          </a:p>
          <a:p>
            <a:pPr algn="just"/>
            <a:endParaRPr lang="en-US" b="1" dirty="0">
              <a:solidFill>
                <a:schemeClr val="tx1"/>
              </a:solidFill>
            </a:endParaRPr>
          </a:p>
          <a:p>
            <a:pPr algn="just"/>
            <a:r>
              <a:rPr lang="en-US" b="1" dirty="0">
                <a:solidFill>
                  <a:schemeClr val="tx1"/>
                </a:solidFill>
              </a:rPr>
              <a:t>In the process of breaking down the tasks, one can break them down into different levels of detail. One can detail a high level task into ten sub tasks while another can detail the same high level task into 20 sub tasks.</a:t>
            </a: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6" name="Date Placeholder 5"/>
          <p:cNvSpPr>
            <a:spLocks noGrp="1"/>
          </p:cNvSpPr>
          <p:nvPr>
            <p:ph type="dt" sz="half" idx="10"/>
          </p:nvPr>
        </p:nvSpPr>
        <p:spPr/>
        <p:txBody>
          <a:bodyPr/>
          <a:lstStyle/>
          <a:p>
            <a:fld id="{131E017E-C984-4C58-A6E9-48E83348955C}" type="datetime1">
              <a:rPr lang="de-DE" smtClean="0"/>
              <a:t>23.02.2024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6588351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Formats</a:t>
            </a:r>
          </a:p>
        </p:txBody>
      </p:sp>
      <p:sp>
        <p:nvSpPr>
          <p:cNvPr id="3" name="Content Placeholder 2"/>
          <p:cNvSpPr>
            <a:spLocks noGrp="1"/>
          </p:cNvSpPr>
          <p:nvPr>
            <p:ph idx="1"/>
          </p:nvPr>
        </p:nvSpPr>
        <p:spPr/>
        <p:txBody>
          <a:bodyPr/>
          <a:lstStyle/>
          <a:p>
            <a:pPr marL="457200" indent="-457200">
              <a:buFont typeface="+mj-lt"/>
              <a:buAutoNum type="arabicPeriod"/>
            </a:pPr>
            <a:r>
              <a:rPr lang="en-US" dirty="0"/>
              <a:t>Work Breakdown Structure Chart</a:t>
            </a:r>
          </a:p>
          <a:p>
            <a:pPr marL="457200" indent="-457200">
              <a:buFont typeface="+mj-lt"/>
              <a:buAutoNum type="arabicPeriod"/>
            </a:pPr>
            <a:r>
              <a:rPr lang="en-US" dirty="0"/>
              <a:t>Hierarchical Structure</a:t>
            </a:r>
          </a:p>
          <a:p>
            <a:pPr marL="457200" indent="-457200">
              <a:buFont typeface="+mj-lt"/>
              <a:buAutoNum type="arabicPeriod"/>
            </a:pPr>
            <a:r>
              <a:rPr lang="en-US" dirty="0"/>
              <a:t>Tabular WBS Design</a:t>
            </a:r>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Date Placeholder 5"/>
          <p:cNvSpPr>
            <a:spLocks noGrp="1"/>
          </p:cNvSpPr>
          <p:nvPr>
            <p:ph type="dt" sz="half" idx="10"/>
          </p:nvPr>
        </p:nvSpPr>
        <p:spPr/>
        <p:txBody>
          <a:bodyPr/>
          <a:lstStyle/>
          <a:p>
            <a:fld id="{C1AA165D-1C72-4608-8082-2A5E2F0F14B7}" type="datetime1">
              <a:rPr lang="de-DE" smtClean="0"/>
              <a:t>23.02.2024</a:t>
            </a:fld>
            <a:endParaRPr lang="en-US"/>
          </a:p>
        </p:txBody>
      </p:sp>
    </p:spTree>
    <p:extLst>
      <p:ext uri="{BB962C8B-B14F-4D97-AF65-F5344CB8AC3E}">
        <p14:creationId xmlns:p14="http://schemas.microsoft.com/office/powerpoint/2010/main" val="164225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Software Engineering</a:t>
            </a:r>
            <a:endParaRPr lang="en-US" dirty="0"/>
          </a:p>
        </p:txBody>
      </p:sp>
      <p:sp>
        <p:nvSpPr>
          <p:cNvPr id="5" name="Slide Number Placeholder 4"/>
          <p:cNvSpPr>
            <a:spLocks noGrp="1"/>
          </p:cNvSpPr>
          <p:nvPr>
            <p:ph type="sldNum" sz="quarter" idx="12"/>
          </p:nvPr>
        </p:nvSpPr>
        <p:spPr/>
        <p:txBody>
          <a:bodyPr/>
          <a:lstStyle/>
          <a:p>
            <a:fld id="{600C1710-1F18-4889-B86D-182CF88AC237}" type="slidenum">
              <a:rPr lang="en-US" smtClean="0"/>
              <a:pPr/>
              <a:t>2</a:t>
            </a:fld>
            <a:endParaRPr lang="en-US"/>
          </a:p>
        </p:txBody>
      </p:sp>
      <p:sp>
        <p:nvSpPr>
          <p:cNvPr id="7" name="Oval 6"/>
          <p:cNvSpPr/>
          <p:nvPr/>
        </p:nvSpPr>
        <p:spPr>
          <a:xfrm>
            <a:off x="3505200" y="1905000"/>
            <a:ext cx="1524000" cy="1143000"/>
          </a:xfrm>
          <a:prstGeom prst="ellipse">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85000"/>
                    <a:lumOff val="15000"/>
                  </a:schemeClr>
                </a:solidFill>
              </a:rPr>
              <a:t>SW</a:t>
            </a:r>
          </a:p>
          <a:p>
            <a:pPr algn="ctr"/>
            <a:r>
              <a:rPr lang="en-US" sz="2000" b="1" dirty="0">
                <a:solidFill>
                  <a:schemeClr val="bg1">
                    <a:lumMod val="85000"/>
                    <a:lumOff val="15000"/>
                  </a:schemeClr>
                </a:solidFill>
              </a:rPr>
              <a:t>Project</a:t>
            </a:r>
          </a:p>
        </p:txBody>
      </p:sp>
      <p:sp>
        <p:nvSpPr>
          <p:cNvPr id="8" name="Rounded Rectangle 7"/>
          <p:cNvSpPr/>
          <p:nvPr/>
        </p:nvSpPr>
        <p:spPr>
          <a:xfrm>
            <a:off x="914400" y="2133600"/>
            <a:ext cx="1371600" cy="4572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SCOPE</a:t>
            </a:r>
          </a:p>
        </p:txBody>
      </p:sp>
      <p:sp>
        <p:nvSpPr>
          <p:cNvPr id="9" name="Rounded Rectangle 8"/>
          <p:cNvSpPr/>
          <p:nvPr/>
        </p:nvSpPr>
        <p:spPr>
          <a:xfrm>
            <a:off x="685800" y="2743200"/>
            <a:ext cx="1752600" cy="45720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Planning</a:t>
            </a:r>
            <a:r>
              <a:rPr lang="en-US" b="1" dirty="0">
                <a:solidFill>
                  <a:schemeClr val="tx1"/>
                </a:solidFill>
              </a:rPr>
              <a:t> </a:t>
            </a:r>
          </a:p>
        </p:txBody>
      </p:sp>
      <p:sp>
        <p:nvSpPr>
          <p:cNvPr id="10" name="Rounded Rectangle 9"/>
          <p:cNvSpPr/>
          <p:nvPr/>
        </p:nvSpPr>
        <p:spPr>
          <a:xfrm>
            <a:off x="1143000" y="3733800"/>
            <a:ext cx="20574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Requirements </a:t>
            </a:r>
          </a:p>
        </p:txBody>
      </p:sp>
      <p:sp>
        <p:nvSpPr>
          <p:cNvPr id="11" name="Rounded Rectangle 10"/>
          <p:cNvSpPr/>
          <p:nvPr/>
        </p:nvSpPr>
        <p:spPr>
          <a:xfrm>
            <a:off x="1828800" y="4343400"/>
            <a:ext cx="20574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Design  </a:t>
            </a:r>
          </a:p>
        </p:txBody>
      </p:sp>
      <p:sp>
        <p:nvSpPr>
          <p:cNvPr id="12" name="Rounded Rectangle 11"/>
          <p:cNvSpPr/>
          <p:nvPr/>
        </p:nvSpPr>
        <p:spPr>
          <a:xfrm>
            <a:off x="2362200" y="4953000"/>
            <a:ext cx="20574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Development  </a:t>
            </a:r>
          </a:p>
        </p:txBody>
      </p:sp>
      <p:sp>
        <p:nvSpPr>
          <p:cNvPr id="13" name="Rounded Rectangle 12"/>
          <p:cNvSpPr/>
          <p:nvPr/>
        </p:nvSpPr>
        <p:spPr>
          <a:xfrm>
            <a:off x="2743200" y="5562600"/>
            <a:ext cx="2057400" cy="4572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Testing  </a:t>
            </a:r>
          </a:p>
        </p:txBody>
      </p:sp>
      <p:sp>
        <p:nvSpPr>
          <p:cNvPr id="14" name="Rounded Rectangle 13"/>
          <p:cNvSpPr/>
          <p:nvPr/>
        </p:nvSpPr>
        <p:spPr>
          <a:xfrm>
            <a:off x="5257800" y="5486400"/>
            <a:ext cx="1371600" cy="6096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Built</a:t>
            </a:r>
          </a:p>
          <a:p>
            <a:pPr algn="ctr"/>
            <a:r>
              <a:rPr lang="en-US" dirty="0">
                <a:solidFill>
                  <a:schemeClr val="tx1"/>
                </a:solidFill>
              </a:rPr>
              <a:t>Release  </a:t>
            </a:r>
          </a:p>
        </p:txBody>
      </p:sp>
      <p:sp>
        <p:nvSpPr>
          <p:cNvPr id="15" name="Rounded Rectangle 14"/>
          <p:cNvSpPr/>
          <p:nvPr/>
        </p:nvSpPr>
        <p:spPr>
          <a:xfrm>
            <a:off x="6934200" y="2362200"/>
            <a:ext cx="1676400" cy="4572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Deployment  </a:t>
            </a:r>
          </a:p>
        </p:txBody>
      </p:sp>
      <p:sp>
        <p:nvSpPr>
          <p:cNvPr id="16" name="Rounded Rectangle 15"/>
          <p:cNvSpPr/>
          <p:nvPr/>
        </p:nvSpPr>
        <p:spPr>
          <a:xfrm>
            <a:off x="6934200" y="2971800"/>
            <a:ext cx="1676400" cy="4572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UAT  </a:t>
            </a:r>
          </a:p>
        </p:txBody>
      </p:sp>
      <p:sp>
        <p:nvSpPr>
          <p:cNvPr id="17" name="Rounded Rectangle 16"/>
          <p:cNvSpPr/>
          <p:nvPr/>
        </p:nvSpPr>
        <p:spPr>
          <a:xfrm>
            <a:off x="6934200" y="3581400"/>
            <a:ext cx="1676400" cy="4572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Operation   </a:t>
            </a:r>
          </a:p>
        </p:txBody>
      </p:sp>
      <p:sp>
        <p:nvSpPr>
          <p:cNvPr id="18" name="Rounded Rectangle 17"/>
          <p:cNvSpPr/>
          <p:nvPr/>
        </p:nvSpPr>
        <p:spPr>
          <a:xfrm>
            <a:off x="6934200" y="4191000"/>
            <a:ext cx="1676400" cy="4572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Maintenance   </a:t>
            </a:r>
          </a:p>
        </p:txBody>
      </p:sp>
      <p:sp>
        <p:nvSpPr>
          <p:cNvPr id="19" name="Right Arrow 18"/>
          <p:cNvSpPr/>
          <p:nvPr/>
        </p:nvSpPr>
        <p:spPr>
          <a:xfrm>
            <a:off x="4876800" y="5715000"/>
            <a:ext cx="304800" cy="2286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1000" y="1981200"/>
            <a:ext cx="2438400" cy="13716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endParaRPr lang="en-US"/>
          </a:p>
        </p:txBody>
      </p:sp>
      <p:sp>
        <p:nvSpPr>
          <p:cNvPr id="2" name="Date Placeholder 1"/>
          <p:cNvSpPr>
            <a:spLocks noGrp="1"/>
          </p:cNvSpPr>
          <p:nvPr>
            <p:ph type="dt" sz="half" idx="10"/>
          </p:nvPr>
        </p:nvSpPr>
        <p:spPr/>
        <p:txBody>
          <a:bodyPr/>
          <a:lstStyle/>
          <a:p>
            <a:fld id="{00D9BB79-50E5-401B-98FF-C51A7256CA4F}" type="datetime1">
              <a:rPr lang="de-DE" smtClean="0"/>
              <a:t>23.02.2024</a:t>
            </a:fld>
            <a:endParaRPr lang="en-US"/>
          </a:p>
        </p:txBody>
      </p:sp>
    </p:spTree>
    <p:extLst>
      <p:ext uri="{BB962C8B-B14F-4D97-AF65-F5344CB8AC3E}">
        <p14:creationId xmlns:p14="http://schemas.microsoft.com/office/powerpoint/2010/main" val="1032419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600200"/>
          </a:xfrm>
        </p:spPr>
        <p:txBody>
          <a:bodyPr/>
          <a:lstStyle/>
          <a:p>
            <a:pPr algn="ctr"/>
            <a:r>
              <a:rPr lang="en-US" sz="2800" dirty="0">
                <a:effectLst/>
              </a:rPr>
              <a:t>Displaying the WBS</a:t>
            </a:r>
            <a:br>
              <a:rPr lang="en-US" sz="2800" dirty="0">
                <a:effectLst/>
              </a:rPr>
            </a:br>
            <a:r>
              <a:rPr lang="en-US" sz="4400" dirty="0">
                <a:effectLst/>
              </a:rPr>
              <a:t> Example</a:t>
            </a:r>
            <a:r>
              <a:rPr lang="en-US" sz="4400" dirty="0"/>
              <a:t> </a:t>
            </a:r>
            <a:r>
              <a:rPr lang="en-US" sz="4400" dirty="0">
                <a:effectLst/>
              </a:rPr>
              <a:t>o</a:t>
            </a:r>
            <a:r>
              <a:rPr lang="en-US" sz="4400" dirty="0"/>
              <a:t>f </a:t>
            </a:r>
            <a:r>
              <a:rPr lang="en-US" sz="4400" dirty="0">
                <a:effectLst/>
              </a:rPr>
              <a:t>outlined</a:t>
            </a:r>
            <a:r>
              <a:rPr lang="en-US" sz="4400" dirty="0"/>
              <a:t> </a:t>
            </a:r>
            <a:r>
              <a:rPr lang="en-US" sz="4400" dirty="0">
                <a:effectLst/>
              </a:rPr>
              <a:t>WBS</a:t>
            </a:r>
            <a:r>
              <a:rPr lang="en-US" sz="4400" dirty="0"/>
              <a:t>.</a:t>
            </a:r>
          </a:p>
        </p:txBody>
      </p:sp>
      <p:sp>
        <p:nvSpPr>
          <p:cNvPr id="5"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6"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pic>
        <p:nvPicPr>
          <p:cNvPr id="8" name="Picture 2"/>
          <p:cNvPicPr>
            <a:picLocks noGrp="1" noChangeAspect="1" noChangeArrowheads="1"/>
          </p:cNvPicPr>
          <p:nvPr>
            <p:ph idx="1"/>
          </p:nvPr>
        </p:nvPicPr>
        <p:blipFill>
          <a:blip r:embed="rId2"/>
          <a:srcRect/>
          <a:stretch>
            <a:fillRect/>
          </a:stretch>
        </p:blipFill>
        <p:spPr bwMode="auto">
          <a:xfrm>
            <a:off x="1824037" y="1686719"/>
            <a:ext cx="5495925" cy="4352925"/>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859C18F7-4363-4FE4-9EED-26F86433146E}" type="datetime1">
              <a:rPr lang="de-DE" smtClean="0"/>
              <a:t>23.02.2024</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70966072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600200"/>
          </a:xfrm>
        </p:spPr>
        <p:txBody>
          <a:bodyPr/>
          <a:lstStyle/>
          <a:p>
            <a:pPr algn="ctr"/>
            <a:r>
              <a:rPr lang="en-US" sz="2800" dirty="0">
                <a:effectLst/>
              </a:rPr>
              <a:t>Displaying the WBS</a:t>
            </a:r>
            <a:br>
              <a:rPr lang="en-US" sz="2800" dirty="0">
                <a:effectLst/>
              </a:rPr>
            </a:br>
            <a:r>
              <a:rPr lang="en-US" sz="4400" dirty="0">
                <a:effectLst/>
              </a:rPr>
              <a:t> Example</a:t>
            </a:r>
            <a:r>
              <a:rPr lang="en-US" sz="4400" dirty="0"/>
              <a:t> </a:t>
            </a:r>
            <a:r>
              <a:rPr lang="en-US" sz="4400" dirty="0">
                <a:effectLst/>
              </a:rPr>
              <a:t>o</a:t>
            </a:r>
            <a:r>
              <a:rPr lang="en-US" sz="4400" dirty="0"/>
              <a:t>f </a:t>
            </a:r>
            <a:r>
              <a:rPr lang="en-US" sz="4400" dirty="0">
                <a:effectLst/>
              </a:rPr>
              <a:t>Chart</a:t>
            </a:r>
            <a:r>
              <a:rPr lang="en-US" sz="4400" dirty="0"/>
              <a:t> </a:t>
            </a:r>
            <a:r>
              <a:rPr lang="en-US" sz="4400" dirty="0">
                <a:effectLst/>
              </a:rPr>
              <a:t>WBS</a:t>
            </a:r>
            <a:r>
              <a:rPr lang="en-US" sz="4400" dirty="0"/>
              <a:t>.</a:t>
            </a:r>
          </a:p>
        </p:txBody>
      </p:sp>
      <p:sp>
        <p:nvSpPr>
          <p:cNvPr id="5"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6"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pic>
        <p:nvPicPr>
          <p:cNvPr id="8" name="Picture 2"/>
          <p:cNvPicPr>
            <a:picLocks noGrp="1" noChangeAspect="1" noChangeArrowheads="1"/>
          </p:cNvPicPr>
          <p:nvPr>
            <p:ph idx="1"/>
          </p:nvPr>
        </p:nvPicPr>
        <p:blipFill>
          <a:blip r:embed="rId2"/>
          <a:srcRect/>
          <a:stretch>
            <a:fillRect/>
          </a:stretch>
        </p:blipFill>
        <p:spPr bwMode="auto">
          <a:xfrm>
            <a:off x="0" y="1905000"/>
            <a:ext cx="9144000" cy="426720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4773382D-49FB-4BE3-A3AC-251A9A00F4EA}" type="datetime1">
              <a:rPr lang="de-DE" smtClean="0"/>
              <a:t>23.02.2024</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04608155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4B41-FFCF-435A-9276-69E1C2CD9D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5AADA6-3D89-4B79-A2A2-806E13C94412}"/>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300" dirty="0">
                <a:hlinkClick r:id="rId2"/>
              </a:rPr>
              <a:t>https://online.visual-paradigm.com/diagrams/features/work-breakdown-structure-software/</a:t>
            </a:r>
            <a:endParaRPr lang="en-US" sz="1300" dirty="0"/>
          </a:p>
        </p:txBody>
      </p:sp>
      <p:sp>
        <p:nvSpPr>
          <p:cNvPr id="4" name="Date Placeholder 3">
            <a:extLst>
              <a:ext uri="{FF2B5EF4-FFF2-40B4-BE49-F238E27FC236}">
                <a16:creationId xmlns:a16="http://schemas.microsoft.com/office/drawing/2014/main" id="{A2CEC55A-A22E-450E-97E4-DBD1B2411ED5}"/>
              </a:ext>
            </a:extLst>
          </p:cNvPr>
          <p:cNvSpPr>
            <a:spLocks noGrp="1"/>
          </p:cNvSpPr>
          <p:nvPr>
            <p:ph type="dt" sz="half" idx="10"/>
          </p:nvPr>
        </p:nvSpPr>
        <p:spPr/>
        <p:txBody>
          <a:bodyPr/>
          <a:lstStyle/>
          <a:p>
            <a:fld id="{0727C657-E2D8-458D-A669-20B65FF796F2}" type="datetime1">
              <a:rPr lang="de-DE" smtClean="0"/>
              <a:t>23.02.2024</a:t>
            </a:fld>
            <a:endParaRPr lang="en-US"/>
          </a:p>
        </p:txBody>
      </p:sp>
      <p:sp>
        <p:nvSpPr>
          <p:cNvPr id="5" name="Footer Placeholder 4">
            <a:extLst>
              <a:ext uri="{FF2B5EF4-FFF2-40B4-BE49-F238E27FC236}">
                <a16:creationId xmlns:a16="http://schemas.microsoft.com/office/drawing/2014/main" id="{69E78A3E-26AB-4609-8CCF-F5B538C08240}"/>
              </a:ext>
            </a:extLst>
          </p:cNvPr>
          <p:cNvSpPr>
            <a:spLocks noGrp="1"/>
          </p:cNvSpPr>
          <p:nvPr>
            <p:ph type="ftr" sz="quarter" idx="11"/>
          </p:nvPr>
        </p:nvSpPr>
        <p:spPr/>
        <p:txBody>
          <a:bodyPr/>
          <a:lstStyle/>
          <a:p>
            <a:r>
              <a:rPr lang="en-US"/>
              <a:t>Software Engineering</a:t>
            </a:r>
          </a:p>
        </p:txBody>
      </p:sp>
      <p:sp>
        <p:nvSpPr>
          <p:cNvPr id="6" name="Slide Number Placeholder 5">
            <a:extLst>
              <a:ext uri="{FF2B5EF4-FFF2-40B4-BE49-F238E27FC236}">
                <a16:creationId xmlns:a16="http://schemas.microsoft.com/office/drawing/2014/main" id="{C983AA29-E9F5-4B17-91DE-D8711974E762}"/>
              </a:ext>
            </a:extLst>
          </p:cNvPr>
          <p:cNvSpPr>
            <a:spLocks noGrp="1"/>
          </p:cNvSpPr>
          <p:nvPr>
            <p:ph type="sldNum" sz="quarter" idx="12"/>
          </p:nvPr>
        </p:nvSpPr>
        <p:spPr/>
        <p:txBody>
          <a:bodyPr/>
          <a:lstStyle/>
          <a:p>
            <a:fld id="{B6F15528-21DE-4FAA-801E-634DDDAF4B2B}" type="slidenum">
              <a:rPr lang="en-US" smtClean="0"/>
              <a:pPr/>
              <a:t>22</a:t>
            </a:fld>
            <a:endParaRPr lang="en-US"/>
          </a:p>
        </p:txBody>
      </p:sp>
      <p:pic>
        <p:nvPicPr>
          <p:cNvPr id="7" name="Picture 6">
            <a:extLst>
              <a:ext uri="{FF2B5EF4-FFF2-40B4-BE49-F238E27FC236}">
                <a16:creationId xmlns:a16="http://schemas.microsoft.com/office/drawing/2014/main" id="{A1C22384-E833-4E0A-A52C-6179532C26FC}"/>
              </a:ext>
            </a:extLst>
          </p:cNvPr>
          <p:cNvPicPr>
            <a:picLocks noChangeAspect="1"/>
          </p:cNvPicPr>
          <p:nvPr/>
        </p:nvPicPr>
        <p:blipFill>
          <a:blip r:embed="rId3"/>
          <a:stretch>
            <a:fillRect/>
          </a:stretch>
        </p:blipFill>
        <p:spPr>
          <a:xfrm>
            <a:off x="1190625" y="381000"/>
            <a:ext cx="6762750" cy="4676775"/>
          </a:xfrm>
          <a:prstGeom prst="rect">
            <a:avLst/>
          </a:prstGeom>
        </p:spPr>
      </p:pic>
    </p:spTree>
    <p:extLst>
      <p:ext uri="{BB962C8B-B14F-4D97-AF65-F5344CB8AC3E}">
        <p14:creationId xmlns:p14="http://schemas.microsoft.com/office/powerpoint/2010/main" val="1904687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0C0C9-176C-98B1-D7C3-27ED91F87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4A2C1A-F420-48C4-67BA-B5B8A2C7AAA5}"/>
              </a:ext>
            </a:extLst>
          </p:cNvPr>
          <p:cNvSpPr>
            <a:spLocks noGrp="1"/>
          </p:cNvSpPr>
          <p:nvPr>
            <p:ph type="title"/>
          </p:nvPr>
        </p:nvSpPr>
        <p:spPr/>
        <p:txBody>
          <a:bodyPr/>
          <a:lstStyle/>
          <a:p>
            <a:pPr algn="ctr"/>
            <a:r>
              <a:rPr lang="en-US" dirty="0">
                <a:effectLst/>
              </a:rPr>
              <a:t>WBS helps manager</a:t>
            </a:r>
          </a:p>
        </p:txBody>
      </p:sp>
      <p:sp>
        <p:nvSpPr>
          <p:cNvPr id="3" name="Content Placeholder 2">
            <a:extLst>
              <a:ext uri="{FF2B5EF4-FFF2-40B4-BE49-F238E27FC236}">
                <a16:creationId xmlns:a16="http://schemas.microsoft.com/office/drawing/2014/main" id="{50765B55-225C-10F8-F810-264315645B13}"/>
              </a:ext>
            </a:extLst>
          </p:cNvPr>
          <p:cNvSpPr>
            <a:spLocks noGrp="1"/>
          </p:cNvSpPr>
          <p:nvPr>
            <p:ph idx="1"/>
          </p:nvPr>
        </p:nvSpPr>
        <p:spPr>
          <a:xfrm>
            <a:off x="0" y="1600200"/>
            <a:ext cx="8839200" cy="4525963"/>
          </a:xfrm>
        </p:spPr>
        <p:txBody>
          <a:bodyPr>
            <a:normAutofit/>
          </a:bodyPr>
          <a:lstStyle/>
          <a:p>
            <a:pPr lvl="1" algn="just"/>
            <a:r>
              <a:rPr lang="en-US" sz="2400" b="1" dirty="0">
                <a:solidFill>
                  <a:schemeClr val="tx1"/>
                </a:solidFill>
              </a:rPr>
              <a:t>Facilitates evaluation of cost, time, and technical performance of the organization on a project.</a:t>
            </a:r>
          </a:p>
          <a:p>
            <a:pPr lvl="1" algn="just"/>
            <a:r>
              <a:rPr lang="en-US" sz="2400" b="1" dirty="0">
                <a:solidFill>
                  <a:schemeClr val="tx1"/>
                </a:solidFill>
              </a:rPr>
              <a:t>Provides management with information appropriate to each organizational level.</a:t>
            </a:r>
          </a:p>
          <a:p>
            <a:pPr lvl="1" algn="just"/>
            <a:r>
              <a:rPr lang="en-US" sz="2400" b="1" dirty="0">
                <a:solidFill>
                  <a:schemeClr val="tx1"/>
                </a:solidFill>
              </a:rPr>
              <a:t>Helps organization to  project responsibilities to organizational units and individuals</a:t>
            </a:r>
          </a:p>
          <a:p>
            <a:pPr lvl="1" algn="just"/>
            <a:r>
              <a:rPr lang="en-US" sz="2400" b="1" dirty="0">
                <a:solidFill>
                  <a:schemeClr val="tx1"/>
                </a:solidFill>
              </a:rPr>
              <a:t>Helps manager plan, schedule, and budget.</a:t>
            </a:r>
          </a:p>
          <a:p>
            <a:pPr lvl="1" algn="just"/>
            <a:r>
              <a:rPr lang="en-US" sz="2400" b="1" dirty="0">
                <a:solidFill>
                  <a:schemeClr val="tx1"/>
                </a:solidFill>
              </a:rPr>
              <a:t>Defines communication channels and assists in coordinating the various project elements.</a:t>
            </a:r>
          </a:p>
          <a:p>
            <a:pPr algn="just"/>
            <a:endParaRPr lang="en-US" b="1" dirty="0">
              <a:solidFill>
                <a:schemeClr val="tx1"/>
              </a:solidFill>
            </a:endParaRPr>
          </a:p>
        </p:txBody>
      </p:sp>
      <p:sp>
        <p:nvSpPr>
          <p:cNvPr id="4" name="Footer Placeholder 3">
            <a:extLst>
              <a:ext uri="{FF2B5EF4-FFF2-40B4-BE49-F238E27FC236}">
                <a16:creationId xmlns:a16="http://schemas.microsoft.com/office/drawing/2014/main" id="{AE072679-BE3A-0F1D-952C-F50F4FE25001}"/>
              </a:ext>
            </a:extLst>
          </p:cNvPr>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a:extLst>
              <a:ext uri="{FF2B5EF4-FFF2-40B4-BE49-F238E27FC236}">
                <a16:creationId xmlns:a16="http://schemas.microsoft.com/office/drawing/2014/main" id="{AE44823D-21B5-3B17-E0AB-5A743317ADAB}"/>
              </a:ext>
            </a:extLst>
          </p:cNvPr>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6" name="Date Placeholder 5">
            <a:extLst>
              <a:ext uri="{FF2B5EF4-FFF2-40B4-BE49-F238E27FC236}">
                <a16:creationId xmlns:a16="http://schemas.microsoft.com/office/drawing/2014/main" id="{EE7A03A1-FDBD-0406-CD07-A59956EE41DB}"/>
              </a:ext>
            </a:extLst>
          </p:cNvPr>
          <p:cNvSpPr>
            <a:spLocks noGrp="1"/>
          </p:cNvSpPr>
          <p:nvPr>
            <p:ph type="dt" sz="half" idx="10"/>
          </p:nvPr>
        </p:nvSpPr>
        <p:spPr/>
        <p:txBody>
          <a:bodyPr/>
          <a:lstStyle/>
          <a:p>
            <a:fld id="{6A0DAAA5-4BC1-4418-B9BB-E66E47659649}" type="datetime1">
              <a:rPr lang="de-DE" smtClean="0"/>
              <a:t>23.02.2024</a:t>
            </a:fld>
            <a:endParaRPr lang="en-US"/>
          </a:p>
        </p:txBody>
      </p:sp>
      <p:sp>
        <p:nvSpPr>
          <p:cNvPr id="7" name="Slide Number Placeholder 6">
            <a:extLst>
              <a:ext uri="{FF2B5EF4-FFF2-40B4-BE49-F238E27FC236}">
                <a16:creationId xmlns:a16="http://schemas.microsoft.com/office/drawing/2014/main" id="{C86DC3DE-5D29-A140-68B2-DCD5C2D7ED28}"/>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63663805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pPr algn="ctr"/>
            <a:r>
              <a:rPr lang="en-US" dirty="0">
                <a:effectLst/>
              </a:rPr>
              <a:t>Pitfalls</a:t>
            </a:r>
          </a:p>
        </p:txBody>
      </p:sp>
      <p:sp>
        <p:nvSpPr>
          <p:cNvPr id="3" name="Content Placeholder 2"/>
          <p:cNvSpPr>
            <a:spLocks noGrp="1"/>
          </p:cNvSpPr>
          <p:nvPr>
            <p:ph idx="1"/>
          </p:nvPr>
        </p:nvSpPr>
        <p:spPr>
          <a:xfrm>
            <a:off x="304800" y="1447800"/>
            <a:ext cx="8610600" cy="4953000"/>
          </a:xfrm>
        </p:spPr>
        <p:txBody>
          <a:bodyPr>
            <a:normAutofit/>
          </a:bodyPr>
          <a:lstStyle/>
          <a:p>
            <a:pPr algn="just">
              <a:buNone/>
            </a:pPr>
            <a:r>
              <a:rPr lang="en-US" b="1" dirty="0">
                <a:solidFill>
                  <a:schemeClr val="tx1"/>
                </a:solidFill>
              </a:rPr>
              <a:t>    </a:t>
            </a:r>
            <a:r>
              <a:rPr lang="en-US" sz="2800" b="1" dirty="0">
                <a:solidFill>
                  <a:schemeClr val="tx1"/>
                </a:solidFill>
              </a:rPr>
              <a:t>There are common pitfalls to creating a WBS. If you can keep these few possible,  you and your team will be much more successful at creating a useful and accurate Work Breakdown Structure</a:t>
            </a:r>
            <a:r>
              <a:rPr lang="en-US" b="1" dirty="0">
                <a:solidFill>
                  <a:schemeClr val="tx1"/>
                </a:solidFill>
              </a:rPr>
              <a:t>.</a:t>
            </a:r>
          </a:p>
          <a:p>
            <a:pPr algn="just"/>
            <a:r>
              <a:rPr lang="en-US" b="1" dirty="0">
                <a:solidFill>
                  <a:schemeClr val="tx1"/>
                </a:solidFill>
              </a:rPr>
              <a:t>Level of Work Package Detail</a:t>
            </a:r>
          </a:p>
          <a:p>
            <a:pPr algn="just"/>
            <a:r>
              <a:rPr lang="en-US" b="1" dirty="0">
                <a:solidFill>
                  <a:schemeClr val="tx1"/>
                </a:solidFill>
              </a:rPr>
              <a:t>Deliverables Not Activities or Tasks</a:t>
            </a:r>
          </a:p>
          <a:p>
            <a:pPr algn="just"/>
            <a:r>
              <a:rPr lang="en-US" b="1" dirty="0">
                <a:solidFill>
                  <a:schemeClr val="tx1"/>
                </a:solidFill>
              </a:rPr>
              <a:t>WBS is not a Plan or Schedule</a:t>
            </a:r>
          </a:p>
          <a:p>
            <a:pPr algn="just"/>
            <a:r>
              <a:rPr lang="en-US" b="1" dirty="0">
                <a:solidFill>
                  <a:schemeClr val="tx1"/>
                </a:solidFill>
              </a:rPr>
              <a:t>WBS Updates Require Change Control</a:t>
            </a:r>
          </a:p>
          <a:p>
            <a:pPr algn="just"/>
            <a:r>
              <a:rPr lang="en-US" b="1" dirty="0">
                <a:solidFill>
                  <a:schemeClr val="tx1"/>
                </a:solidFill>
              </a:rPr>
              <a:t>WBS is not an Organizational Hierarchy</a:t>
            </a: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6" name="Date Placeholder 5"/>
          <p:cNvSpPr>
            <a:spLocks noGrp="1"/>
          </p:cNvSpPr>
          <p:nvPr>
            <p:ph type="dt" sz="half" idx="10"/>
          </p:nvPr>
        </p:nvSpPr>
        <p:spPr/>
        <p:txBody>
          <a:bodyPr/>
          <a:lstStyle/>
          <a:p>
            <a:fld id="{9E027FD2-BDDB-491A-AD50-7A67F82D29A6}" type="datetime1">
              <a:rPr lang="de-DE" smtClean="0"/>
              <a:t>23.02.2024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12408511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Slide Number Placeholder 5"/>
          <p:cNvSpPr>
            <a:spLocks noGrp="1"/>
          </p:cNvSpPr>
          <p:nvPr>
            <p:ph type="sldNum" sz="quarter" idx="12"/>
          </p:nvPr>
        </p:nvSpPr>
        <p:spPr>
          <a:noFill/>
        </p:spPr>
        <p:txBody>
          <a:bodyPr/>
          <a:lstStyle/>
          <a:p>
            <a:fld id="{F4D68AFD-CF64-4C1F-88D2-8D5CD3D42253}" type="slidenum">
              <a:rPr lang="en-US"/>
              <a:pPr/>
              <a:t>25</a:t>
            </a:fld>
            <a:endParaRPr lang="en-US"/>
          </a:p>
        </p:txBody>
      </p:sp>
      <p:sp>
        <p:nvSpPr>
          <p:cNvPr id="21509" name="Rectangle 5"/>
          <p:cNvSpPr>
            <a:spLocks noGrp="1" noChangeArrowheads="1"/>
          </p:cNvSpPr>
          <p:nvPr>
            <p:ph type="title"/>
          </p:nvPr>
        </p:nvSpPr>
        <p:spPr/>
        <p:txBody>
          <a:bodyPr/>
          <a:lstStyle/>
          <a:p>
            <a:r>
              <a:rPr lang="en-GB"/>
              <a:t>The Dictionary of the WBS</a:t>
            </a:r>
          </a:p>
        </p:txBody>
      </p:sp>
      <p:sp>
        <p:nvSpPr>
          <p:cNvPr id="21511" name="Text Box 4"/>
          <p:cNvSpPr txBox="1">
            <a:spLocks noChangeArrowheads="1"/>
          </p:cNvSpPr>
          <p:nvPr/>
        </p:nvSpPr>
        <p:spPr bwMode="auto">
          <a:xfrm rot="3530878">
            <a:off x="-692150" y="3463925"/>
            <a:ext cx="2995613" cy="366713"/>
          </a:xfrm>
          <a:prstGeom prst="rect">
            <a:avLst/>
          </a:prstGeom>
          <a:noFill/>
          <a:ln w="9525">
            <a:noFill/>
            <a:miter lim="800000"/>
            <a:headEnd/>
            <a:tailEnd/>
          </a:ln>
        </p:spPr>
        <p:txBody>
          <a:bodyPr>
            <a:spAutoFit/>
          </a:bodyPr>
          <a:lstStyle/>
          <a:p>
            <a:pPr>
              <a:spcBef>
                <a:spcPct val="50000"/>
              </a:spcBef>
            </a:pPr>
            <a:r>
              <a:rPr lang="en-GB" sz="1800">
                <a:solidFill>
                  <a:schemeClr val="bg1"/>
                </a:solidFill>
              </a:rPr>
              <a:t>WBS</a:t>
            </a:r>
            <a:endParaRPr lang="en-US" sz="1800">
              <a:solidFill>
                <a:schemeClr val="bg1"/>
              </a:solidFill>
            </a:endParaRPr>
          </a:p>
        </p:txBody>
      </p:sp>
      <p:sp>
        <p:nvSpPr>
          <p:cNvPr id="8" name="Content Placeholder 7"/>
          <p:cNvSpPr>
            <a:spLocks noGrp="1"/>
          </p:cNvSpPr>
          <p:nvPr>
            <p:ph idx="1"/>
          </p:nvPr>
        </p:nvSpPr>
        <p:spPr/>
        <p:txBody>
          <a:bodyPr/>
          <a:lstStyle/>
          <a:p>
            <a:pPr algn="just"/>
            <a:r>
              <a:rPr lang="en-GB" b="1" dirty="0">
                <a:solidFill>
                  <a:schemeClr val="tx1"/>
                </a:solidFill>
              </a:rPr>
              <a:t>A WBS dictionary is a </a:t>
            </a:r>
            <a:r>
              <a:rPr lang="en-GB" b="1" u="sng" dirty="0">
                <a:solidFill>
                  <a:schemeClr val="tx1"/>
                </a:solidFill>
              </a:rPr>
              <a:t>companion document </a:t>
            </a:r>
            <a:r>
              <a:rPr lang="en-GB" b="1" dirty="0">
                <a:solidFill>
                  <a:schemeClr val="tx1"/>
                </a:solidFill>
              </a:rPr>
              <a:t>to the WBS that describes each WBS element. For each WBS element, the WBS dictionary includes a </a:t>
            </a:r>
            <a:r>
              <a:rPr lang="en-GB" b="1" u="sng" dirty="0">
                <a:solidFill>
                  <a:schemeClr val="tx1"/>
                </a:solidFill>
              </a:rPr>
              <a:t>statement of work, a list of associated activities, and a list of milestones</a:t>
            </a:r>
            <a:r>
              <a:rPr lang="en-GB" b="1" dirty="0">
                <a:solidFill>
                  <a:schemeClr val="tx1"/>
                </a:solidFill>
              </a:rPr>
              <a:t>. </a:t>
            </a:r>
          </a:p>
          <a:p>
            <a:pPr algn="just"/>
            <a:r>
              <a:rPr lang="en-GB" b="1" dirty="0">
                <a:solidFill>
                  <a:schemeClr val="tx1"/>
                </a:solidFill>
              </a:rPr>
              <a:t>Other information can include the responsible organisation, start and end dates, resources required.</a:t>
            </a:r>
          </a:p>
          <a:p>
            <a:pPr algn="just"/>
            <a:endParaRPr lang="en-US" b="1" dirty="0">
              <a:solidFill>
                <a:schemeClr val="tx1"/>
              </a:solidFill>
            </a:endParaRPr>
          </a:p>
        </p:txBody>
      </p:sp>
      <p:sp>
        <p:nvSpPr>
          <p:cNvPr id="6"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2" name="Date Placeholder 1"/>
          <p:cNvSpPr>
            <a:spLocks noGrp="1"/>
          </p:cNvSpPr>
          <p:nvPr>
            <p:ph type="dt" sz="half" idx="10"/>
          </p:nvPr>
        </p:nvSpPr>
        <p:spPr/>
        <p:txBody>
          <a:bodyPr/>
          <a:lstStyle/>
          <a:p>
            <a:fld id="{8FB8E0CA-7C82-417A-8B86-87627AD05620}" type="datetime1">
              <a:rPr lang="de-DE" smtClean="0"/>
              <a:t>23.02.2024</a:t>
            </a:fld>
            <a:endParaRPr lang="en-US"/>
          </a:p>
        </p:txBody>
      </p:sp>
    </p:spTree>
    <p:extLst>
      <p:ext uri="{BB962C8B-B14F-4D97-AF65-F5344CB8AC3E}">
        <p14:creationId xmlns:p14="http://schemas.microsoft.com/office/powerpoint/2010/main" val="336274043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A Full WBS Structure</a:t>
            </a: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pic>
        <p:nvPicPr>
          <p:cNvPr id="1026" name="Picture 2"/>
          <p:cNvPicPr>
            <a:picLocks noChangeAspect="1" noChangeArrowheads="1"/>
          </p:cNvPicPr>
          <p:nvPr/>
        </p:nvPicPr>
        <p:blipFill>
          <a:blip r:embed="rId2">
            <a:lum contrast="63000"/>
          </a:blip>
          <a:srcRect/>
          <a:stretch>
            <a:fillRect/>
          </a:stretch>
        </p:blipFill>
        <p:spPr bwMode="auto">
          <a:xfrm>
            <a:off x="381000" y="1447800"/>
            <a:ext cx="8534400" cy="472440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0176A9E3-EF66-4951-96DC-9B56FC3B8057}" type="datetime1">
              <a:rPr lang="de-DE" smtClean="0"/>
              <a:t>23.02.2024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440646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Guidelines</a:t>
            </a:r>
          </a:p>
        </p:txBody>
      </p:sp>
      <p:pic>
        <p:nvPicPr>
          <p:cNvPr id="29698" name="Picture 2"/>
          <p:cNvPicPr>
            <a:picLocks noGrp="1" noChangeAspect="1" noChangeArrowheads="1"/>
          </p:cNvPicPr>
          <p:nvPr>
            <p:ph idx="1"/>
          </p:nvPr>
        </p:nvPicPr>
        <p:blipFill>
          <a:blip r:embed="rId2"/>
          <a:srcRect/>
          <a:stretch>
            <a:fillRect/>
          </a:stretch>
        </p:blipFill>
        <p:spPr bwMode="auto">
          <a:xfrm>
            <a:off x="914400" y="1676400"/>
            <a:ext cx="6953250" cy="4048125"/>
          </a:xfrm>
          <a:prstGeom prst="rect">
            <a:avLst/>
          </a:prstGeom>
          <a:noFill/>
          <a:ln w="9525">
            <a:noFill/>
            <a:miter lim="800000"/>
            <a:headEnd/>
            <a:tailEnd/>
          </a:ln>
          <a:effectLst/>
        </p:spPr>
      </p:pic>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3" name="Date Placeholder 2"/>
          <p:cNvSpPr>
            <a:spLocks noGrp="1"/>
          </p:cNvSpPr>
          <p:nvPr>
            <p:ph type="dt" sz="half" idx="10"/>
          </p:nvPr>
        </p:nvSpPr>
        <p:spPr/>
        <p:txBody>
          <a:bodyPr/>
          <a:lstStyle/>
          <a:p>
            <a:fld id="{06931636-77F3-497A-ADC5-00C3251BBA50}" type="datetime1">
              <a:rPr lang="de-DE" smtClean="0"/>
              <a:t>23.02.2024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4223008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Guidelines</a:t>
            </a:r>
          </a:p>
        </p:txBody>
      </p:sp>
      <p:pic>
        <p:nvPicPr>
          <p:cNvPr id="30722" name="Picture 2"/>
          <p:cNvPicPr>
            <a:picLocks noGrp="1" noChangeAspect="1" noChangeArrowheads="1"/>
          </p:cNvPicPr>
          <p:nvPr>
            <p:ph idx="1"/>
          </p:nvPr>
        </p:nvPicPr>
        <p:blipFill>
          <a:blip r:embed="rId2"/>
          <a:srcRect/>
          <a:stretch>
            <a:fillRect/>
          </a:stretch>
        </p:blipFill>
        <p:spPr bwMode="auto">
          <a:xfrm>
            <a:off x="1219200" y="1828800"/>
            <a:ext cx="5991225" cy="3848100"/>
          </a:xfrm>
          <a:prstGeom prst="rect">
            <a:avLst/>
          </a:prstGeom>
          <a:noFill/>
          <a:ln w="9525">
            <a:noFill/>
            <a:miter lim="800000"/>
            <a:headEnd/>
            <a:tailEnd/>
          </a:ln>
          <a:effectLst/>
        </p:spPr>
      </p:pic>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3" name="Date Placeholder 2"/>
          <p:cNvSpPr>
            <a:spLocks noGrp="1"/>
          </p:cNvSpPr>
          <p:nvPr>
            <p:ph type="dt" sz="half" idx="10"/>
          </p:nvPr>
        </p:nvSpPr>
        <p:spPr/>
        <p:txBody>
          <a:bodyPr/>
          <a:lstStyle/>
          <a:p>
            <a:fld id="{C02DCE57-E511-4761-A441-66B93A2D0400}" type="datetime1">
              <a:rPr lang="de-DE" smtClean="0"/>
              <a:t>23.02.2024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756755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Suggested WBS Template Process</a:t>
            </a:r>
            <a:endParaRPr lang="en-GB" altLang="en-US"/>
          </a:p>
        </p:txBody>
      </p:sp>
      <p:sp>
        <p:nvSpPr>
          <p:cNvPr id="21507"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BED361D5-6E8E-42A5-B141-DAA126022782}" type="datetime1">
              <a:rPr lang="de-DE" altLang="en-US" sz="1400" smtClean="0">
                <a:latin typeface="Times New Roman" panose="02020603050405020304" pitchFamily="18" charset="0"/>
              </a:rPr>
              <a:t>23.02.2024</a:t>
            </a:fld>
            <a:endParaRPr lang="en-US" altLang="en-US" sz="1400">
              <a:latin typeface="Times New Roman" panose="02020603050405020304" pitchFamily="18" charset="0"/>
            </a:endParaRPr>
          </a:p>
        </p:txBody>
      </p:sp>
      <p:sp>
        <p:nvSpPr>
          <p:cNvPr id="215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EB703C59-1CDB-4810-BB51-336919E95918}" type="slidenum">
              <a:rPr lang="en-US" altLang="en-US" sz="1400">
                <a:latin typeface="Times New Roman" panose="02020603050405020304" pitchFamily="18" charset="0"/>
              </a:rPr>
              <a:pPr eaLnBrk="1" hangingPunct="1"/>
              <a:t>29</a:t>
            </a:fld>
            <a:endParaRPr lang="en-US" altLang="en-US" sz="1400">
              <a:latin typeface="Times New Roman" panose="02020603050405020304" pitchFamily="18" charset="0"/>
            </a:endParaRP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670050"/>
            <a:ext cx="8162925"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a:t>Software Engineering</a:t>
            </a:r>
          </a:p>
        </p:txBody>
      </p:sp>
    </p:spTree>
    <p:extLst>
      <p:ext uri="{BB962C8B-B14F-4D97-AF65-F5344CB8AC3E}">
        <p14:creationId xmlns:p14="http://schemas.microsoft.com/office/powerpoint/2010/main" val="5983700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dirty="0"/>
              <a:t>Project Management</a:t>
            </a:r>
          </a:p>
        </p:txBody>
      </p:sp>
      <p:pic>
        <p:nvPicPr>
          <p:cNvPr id="2" name="Content Placeholder 1"/>
          <p:cNvPicPr>
            <a:picLocks noGrp="1" noChangeAspect="1"/>
          </p:cNvPicPr>
          <p:nvPr>
            <p:ph idx="1"/>
          </p:nvPr>
        </p:nvPicPr>
        <p:blipFill>
          <a:blip r:embed="rId2"/>
          <a:stretch>
            <a:fillRect/>
          </a:stretch>
        </p:blipFill>
        <p:spPr>
          <a:xfrm>
            <a:off x="685800" y="1752600"/>
            <a:ext cx="7924800" cy="342900"/>
          </a:xfrm>
          <a:prstGeom prst="rect">
            <a:avLst/>
          </a:prstGeom>
        </p:spPr>
      </p:pic>
      <p:sp>
        <p:nvSpPr>
          <p:cNvPr id="307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sz="1400">
                <a:latin typeface="Times New Roman" panose="02020603050405020304" pitchFamily="18" charset="0"/>
              </a:rPr>
              <a:t>Software Engineering</a:t>
            </a:r>
            <a:endParaRPr lang="en-US" altLang="en-US" sz="1400" dirty="0">
              <a:latin typeface="Times New Roman" panose="02020603050405020304" pitchFamily="18" charset="0"/>
            </a:endParaRPr>
          </a:p>
        </p:txBody>
      </p:sp>
      <p:sp>
        <p:nvSpPr>
          <p:cNvPr id="30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A9B9CC38-F010-4A7E-BD69-3359766B46B1}" type="slidenum">
              <a:rPr lang="en-US" altLang="en-US" sz="1400">
                <a:latin typeface="Times New Roman" panose="02020603050405020304" pitchFamily="18" charset="0"/>
              </a:rPr>
              <a:pPr eaLnBrk="1" hangingPunct="1"/>
              <a:t>3</a:t>
            </a:fld>
            <a:endParaRPr lang="en-US" altLang="en-US" sz="1400">
              <a:latin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682977" y="2101850"/>
            <a:ext cx="7900988" cy="3257550"/>
          </a:xfrm>
          <a:prstGeom prst="rect">
            <a:avLst/>
          </a:prstGeom>
        </p:spPr>
      </p:pic>
      <p:sp>
        <p:nvSpPr>
          <p:cNvPr id="4" name="Date Placeholder 3"/>
          <p:cNvSpPr>
            <a:spLocks noGrp="1"/>
          </p:cNvSpPr>
          <p:nvPr>
            <p:ph type="dt" sz="half" idx="10"/>
          </p:nvPr>
        </p:nvSpPr>
        <p:spPr/>
        <p:txBody>
          <a:bodyPr/>
          <a:lstStyle/>
          <a:p>
            <a:fld id="{619CB23B-DC32-4E59-AD0B-580EF238F737}" type="datetime1">
              <a:rPr lang="de-DE" smtClean="0"/>
              <a:t>23.02.2024</a:t>
            </a:fld>
            <a:endParaRPr lang="en-US"/>
          </a:p>
        </p:txBody>
      </p:sp>
    </p:spTree>
    <p:extLst>
      <p:ext uri="{BB962C8B-B14F-4D97-AF65-F5344CB8AC3E}">
        <p14:creationId xmlns:p14="http://schemas.microsoft.com/office/powerpoint/2010/main" val="42913889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a:t>WBS Project Work</a:t>
            </a:r>
          </a:p>
        </p:txBody>
      </p:sp>
      <p:sp>
        <p:nvSpPr>
          <p:cNvPr id="4" name="Content Placeholder 3"/>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533400" y="1600200"/>
            <a:ext cx="8001000" cy="4343399"/>
          </a:xfrm>
          <a:prstGeom prst="rect">
            <a:avLst/>
          </a:prstGeom>
          <a:noFill/>
          <a:ln w="9525">
            <a:noFill/>
            <a:miter lim="800000"/>
            <a:headEnd/>
            <a:tailEnd/>
          </a:ln>
          <a:effectLst/>
        </p:spPr>
      </p:pic>
      <p:sp>
        <p:nvSpPr>
          <p:cNvPr id="5"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6"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3" name="Date Placeholder 2"/>
          <p:cNvSpPr>
            <a:spLocks noGrp="1"/>
          </p:cNvSpPr>
          <p:nvPr>
            <p:ph type="dt" sz="half" idx="10"/>
          </p:nvPr>
        </p:nvSpPr>
        <p:spPr/>
        <p:txBody>
          <a:bodyPr/>
          <a:lstStyle/>
          <a:p>
            <a:fld id="{B431AD29-934E-4319-A93B-DBE076089144}" type="datetime1">
              <a:rPr lang="de-DE" smtClean="0"/>
              <a:t>23.02.2024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379450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Template</a:t>
            </a:r>
          </a:p>
        </p:txBody>
      </p:sp>
      <p:grpSp>
        <p:nvGrpSpPr>
          <p:cNvPr id="3" name="Group 7"/>
          <p:cNvGrpSpPr>
            <a:grpSpLocks noGrp="1"/>
          </p:cNvGrpSpPr>
          <p:nvPr/>
        </p:nvGrpSpPr>
        <p:grpSpPr bwMode="auto">
          <a:xfrm>
            <a:off x="457200" y="1600200"/>
            <a:ext cx="8229600" cy="4525963"/>
            <a:chOff x="250825" y="925513"/>
            <a:chExt cx="8064500" cy="5153025"/>
          </a:xfrm>
        </p:grpSpPr>
        <p:pic>
          <p:nvPicPr>
            <p:cNvPr id="5" name="Picture 11" descr="WBS Template (0001)"/>
            <p:cNvPicPr>
              <a:picLocks noChangeAspect="1" noChangeArrowheads="1"/>
            </p:cNvPicPr>
            <p:nvPr/>
          </p:nvPicPr>
          <p:blipFill>
            <a:blip r:embed="rId2"/>
            <a:srcRect/>
            <a:stretch>
              <a:fillRect/>
            </a:stretch>
          </p:blipFill>
          <p:spPr bwMode="auto">
            <a:xfrm>
              <a:off x="2876550" y="925513"/>
              <a:ext cx="5438775" cy="5153025"/>
            </a:xfrm>
            <a:prstGeom prst="rect">
              <a:avLst/>
            </a:prstGeom>
            <a:noFill/>
            <a:ln w="9525">
              <a:noFill/>
              <a:miter lim="800000"/>
              <a:headEnd/>
              <a:tailEnd/>
            </a:ln>
          </p:spPr>
        </p:pic>
        <p:sp>
          <p:nvSpPr>
            <p:cNvPr id="6" name="AutoShape 9"/>
            <p:cNvSpPr>
              <a:spLocks noChangeArrowheads="1"/>
            </p:cNvSpPr>
            <p:nvPr/>
          </p:nvSpPr>
          <p:spPr bwMode="auto">
            <a:xfrm>
              <a:off x="250825" y="3160713"/>
              <a:ext cx="1997075" cy="755650"/>
            </a:xfrm>
            <a:prstGeom prst="wedgeRectCallout">
              <a:avLst>
                <a:gd name="adj1" fmla="val 140699"/>
                <a:gd name="adj2" fmla="val -250630"/>
              </a:avLst>
            </a:prstGeom>
            <a:solidFill>
              <a:srgbClr val="F3F4C0"/>
            </a:solidFill>
            <a:ln w="12700">
              <a:solidFill>
                <a:schemeClr val="tx1"/>
              </a:solidFill>
              <a:miter lim="800000"/>
              <a:headEnd type="none" w="sm" len="sm"/>
              <a:tailEnd type="none" w="sm" len="sm"/>
            </a:ln>
          </p:spPr>
          <p:txBody>
            <a:bodyPr/>
            <a:lstStyle/>
            <a:p>
              <a:r>
                <a:rPr lang="en-US" sz="1000"/>
                <a:t>Component groups with a ‘+’ in front of them are ‘rolled up’ – subcomponents are hidden to reduce clutter</a:t>
              </a:r>
            </a:p>
          </p:txBody>
        </p:sp>
      </p:grpSp>
      <p:sp>
        <p:nvSpPr>
          <p:cNvPr id="7"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8"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4" name="Date Placeholder 3"/>
          <p:cNvSpPr>
            <a:spLocks noGrp="1"/>
          </p:cNvSpPr>
          <p:nvPr>
            <p:ph type="dt" sz="half" idx="10"/>
          </p:nvPr>
        </p:nvSpPr>
        <p:spPr/>
        <p:txBody>
          <a:bodyPr/>
          <a:lstStyle/>
          <a:p>
            <a:fld id="{83F3D35C-F656-4BC6-B50E-D548EB3C36CF}" type="datetime1">
              <a:rPr lang="de-DE" smtClean="0"/>
              <a:t>23.02.2024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86039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WBS Check List</a:t>
            </a:r>
          </a:p>
        </p:txBody>
      </p:sp>
      <p:sp>
        <p:nvSpPr>
          <p:cNvPr id="3" name="Content Placeholder 2"/>
          <p:cNvSpPr>
            <a:spLocks noGrp="1"/>
          </p:cNvSpPr>
          <p:nvPr>
            <p:ph idx="1"/>
          </p:nvPr>
        </p:nvSpPr>
        <p:spPr>
          <a:xfrm>
            <a:off x="0" y="914400"/>
            <a:ext cx="8915400" cy="5562600"/>
          </a:xfrm>
        </p:spPr>
        <p:txBody>
          <a:bodyPr>
            <a:noAutofit/>
          </a:bodyPr>
          <a:lstStyle/>
          <a:p>
            <a:pPr algn="just"/>
            <a:r>
              <a:rPr lang="en-US" sz="2200" b="1" dirty="0">
                <a:solidFill>
                  <a:schemeClr val="tx1"/>
                </a:solidFill>
              </a:rPr>
              <a:t>Does it define 100% of the work that will be produced by the project?</a:t>
            </a:r>
          </a:p>
          <a:p>
            <a:pPr algn="just"/>
            <a:r>
              <a:rPr lang="en-US" sz="2200" b="1" dirty="0">
                <a:solidFill>
                  <a:schemeClr val="tx1"/>
                </a:solidFill>
              </a:rPr>
              <a:t>Does it use a coding structure so that each element has a unique ID that shows its place in the hierarchy e.g. 1.1, 1.2, 1.1.1, 1.1.2? </a:t>
            </a:r>
          </a:p>
          <a:p>
            <a:pPr algn="just"/>
            <a:r>
              <a:rPr lang="en-US" sz="2200" b="1" dirty="0">
                <a:solidFill>
                  <a:schemeClr val="tx1"/>
                </a:solidFill>
              </a:rPr>
              <a:t>Will project stakeholders be able to understand the project scope from the WBS? </a:t>
            </a:r>
          </a:p>
          <a:p>
            <a:pPr algn="just"/>
            <a:r>
              <a:rPr lang="en-US" sz="2200" b="1" dirty="0">
                <a:solidFill>
                  <a:schemeClr val="tx1"/>
                </a:solidFill>
              </a:rPr>
              <a:t>Does each level represent 100% of the work required to deliver the parent level?</a:t>
            </a:r>
          </a:p>
          <a:p>
            <a:pPr algn="just"/>
            <a:r>
              <a:rPr lang="en-US" sz="2200" b="1" dirty="0">
                <a:solidFill>
                  <a:schemeClr val="tx1"/>
                </a:solidFill>
              </a:rPr>
              <a:t>Is the decomposition sufficient that the tasks required to deliver each work package can easily be identified?</a:t>
            </a:r>
          </a:p>
          <a:p>
            <a:pPr algn="just"/>
            <a:r>
              <a:rPr lang="en-US" sz="2200" b="1" dirty="0">
                <a:solidFill>
                  <a:schemeClr val="tx1"/>
                </a:solidFill>
              </a:rPr>
              <a:t>Is it in the format that gives a clear graphical, textual or tabular breakdown of the project scope?</a:t>
            </a:r>
          </a:p>
          <a:p>
            <a:pPr algn="just">
              <a:buNone/>
            </a:pPr>
            <a:endParaRPr lang="en-US" sz="2200" b="1" dirty="0">
              <a:solidFill>
                <a:schemeClr val="tx1"/>
              </a:solidFill>
            </a:endParaRP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6" name="Date Placeholder 5"/>
          <p:cNvSpPr>
            <a:spLocks noGrp="1"/>
          </p:cNvSpPr>
          <p:nvPr>
            <p:ph type="dt" sz="half" idx="10"/>
          </p:nvPr>
        </p:nvSpPr>
        <p:spPr/>
        <p:txBody>
          <a:bodyPr/>
          <a:lstStyle/>
          <a:p>
            <a:fld id="{3B03B321-BD2E-478D-84ED-821A0FDE5E3F}" type="datetime1">
              <a:rPr lang="de-DE" smtClean="0"/>
              <a:t>23.02.2024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254747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WBS Check List</a:t>
            </a:r>
          </a:p>
        </p:txBody>
      </p:sp>
      <p:sp>
        <p:nvSpPr>
          <p:cNvPr id="3" name="Content Placeholder 2"/>
          <p:cNvSpPr>
            <a:spLocks noGrp="1"/>
          </p:cNvSpPr>
          <p:nvPr>
            <p:ph idx="1"/>
          </p:nvPr>
        </p:nvSpPr>
        <p:spPr>
          <a:xfrm>
            <a:off x="0" y="914400"/>
            <a:ext cx="8915400" cy="5562600"/>
          </a:xfrm>
        </p:spPr>
        <p:txBody>
          <a:bodyPr>
            <a:noAutofit/>
          </a:bodyPr>
          <a:lstStyle/>
          <a:p>
            <a:pPr algn="just"/>
            <a:r>
              <a:rPr lang="en-US" sz="2200" b="1" dirty="0">
                <a:solidFill>
                  <a:schemeClr val="tx1"/>
                </a:solidFill>
              </a:rPr>
              <a:t>Does it have a least two levels with at least one level of decomposition? </a:t>
            </a:r>
          </a:p>
          <a:p>
            <a:pPr algn="just"/>
            <a:r>
              <a:rPr lang="en-US" sz="2200" b="1" dirty="0">
                <a:solidFill>
                  <a:schemeClr val="tx1"/>
                </a:solidFill>
              </a:rPr>
              <a:t>Was it created by those who will be performing the work? </a:t>
            </a:r>
          </a:p>
          <a:p>
            <a:pPr algn="just"/>
            <a:r>
              <a:rPr lang="en-US" sz="2200" b="1" dirty="0">
                <a:solidFill>
                  <a:schemeClr val="tx1"/>
                </a:solidFill>
              </a:rPr>
              <a:t>Is it being regularly updated as project changes are approved? </a:t>
            </a:r>
          </a:p>
          <a:p>
            <a:pPr algn="just"/>
            <a:r>
              <a:rPr lang="en-US" sz="2200" b="1" dirty="0">
                <a:solidFill>
                  <a:schemeClr val="tx1"/>
                </a:solidFill>
              </a:rPr>
              <a:t>Can you identify one person who is accountable for each work package? </a:t>
            </a:r>
          </a:p>
          <a:p>
            <a:pPr algn="just"/>
            <a:r>
              <a:rPr lang="en-US" sz="2200" b="1" dirty="0">
                <a:solidFill>
                  <a:schemeClr val="tx1"/>
                </a:solidFill>
              </a:rPr>
              <a:t>Can you clearly define the acceptance criteria for each work package? </a:t>
            </a:r>
          </a:p>
          <a:p>
            <a:pPr algn="just"/>
            <a:r>
              <a:rPr lang="en-US" sz="2200" b="1" dirty="0">
                <a:solidFill>
                  <a:schemeClr val="tx1"/>
                </a:solidFill>
              </a:rPr>
              <a:t>Does it allow you to estimate costs accurately? </a:t>
            </a:r>
          </a:p>
          <a:p>
            <a:pPr algn="just"/>
            <a:r>
              <a:rPr lang="en-US" sz="2200" b="1" dirty="0">
                <a:solidFill>
                  <a:schemeClr val="tx1"/>
                </a:solidFill>
              </a:rPr>
              <a:t>Does the WBS have logical summary elements that can be used in tracking progress and performance? </a:t>
            </a: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6" name="Date Placeholder 5"/>
          <p:cNvSpPr>
            <a:spLocks noGrp="1"/>
          </p:cNvSpPr>
          <p:nvPr>
            <p:ph type="dt" sz="half" idx="10"/>
          </p:nvPr>
        </p:nvSpPr>
        <p:spPr/>
        <p:txBody>
          <a:bodyPr/>
          <a:lstStyle/>
          <a:p>
            <a:fld id="{23B2AA3D-EC7A-46BC-BFFC-5650FBC0D971}" type="datetime1">
              <a:rPr lang="de-DE" smtClean="0"/>
              <a:t>23.02.2024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834638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5"/>
          <p:cNvSpPr>
            <a:spLocks noGrp="1"/>
          </p:cNvSpPr>
          <p:nvPr>
            <p:ph type="sldNum" sz="quarter" idx="12"/>
          </p:nvPr>
        </p:nvSpPr>
        <p:spPr>
          <a:noFill/>
        </p:spPr>
        <p:txBody>
          <a:bodyPr/>
          <a:lstStyle/>
          <a:p>
            <a:fld id="{A6B8166C-D265-484E-8AC8-AEA54345F976}" type="slidenum">
              <a:rPr lang="en-US"/>
              <a:pPr/>
              <a:t>34</a:t>
            </a:fld>
            <a:endParaRPr lang="en-US"/>
          </a:p>
        </p:txBody>
      </p:sp>
      <p:sp>
        <p:nvSpPr>
          <p:cNvPr id="22533" name="Rectangle 3"/>
          <p:cNvSpPr>
            <a:spLocks noGrp="1" noChangeArrowheads="1"/>
          </p:cNvSpPr>
          <p:nvPr>
            <p:ph type="body" idx="1"/>
          </p:nvPr>
        </p:nvSpPr>
        <p:spPr>
          <a:xfrm>
            <a:off x="609600" y="1143000"/>
            <a:ext cx="7620000" cy="5257800"/>
          </a:xfrm>
          <a:solidFill>
            <a:schemeClr val="bg1"/>
          </a:solidFill>
        </p:spPr>
        <p:txBody>
          <a:bodyPr>
            <a:normAutofit/>
          </a:bodyPr>
          <a:lstStyle/>
          <a:p>
            <a:pPr marL="342900" indent="-342900" algn="just">
              <a:lnSpc>
                <a:spcPct val="90000"/>
              </a:lnSpc>
            </a:pPr>
            <a:r>
              <a:rPr lang="en-GB" sz="2400" b="1" dirty="0">
                <a:solidFill>
                  <a:schemeClr val="tx1"/>
                </a:solidFill>
              </a:rPr>
              <a:t>Redecorate Room</a:t>
            </a:r>
          </a:p>
          <a:p>
            <a:pPr marL="742950" lvl="1" indent="-285750" algn="just">
              <a:lnSpc>
                <a:spcPct val="90000"/>
              </a:lnSpc>
            </a:pPr>
            <a:r>
              <a:rPr lang="en-GB" b="1" dirty="0">
                <a:solidFill>
                  <a:schemeClr val="tx1"/>
                </a:solidFill>
              </a:rPr>
              <a:t>Prepare materials </a:t>
            </a:r>
          </a:p>
          <a:p>
            <a:pPr marL="1143000" lvl="2" indent="-228600" algn="just">
              <a:lnSpc>
                <a:spcPct val="90000"/>
              </a:lnSpc>
            </a:pPr>
            <a:r>
              <a:rPr lang="en-GB" b="1" dirty="0">
                <a:solidFill>
                  <a:schemeClr val="tx1"/>
                </a:solidFill>
              </a:rPr>
              <a:t>Buy paint </a:t>
            </a:r>
          </a:p>
          <a:p>
            <a:pPr marL="1143000" lvl="2" indent="-228600" algn="just">
              <a:lnSpc>
                <a:spcPct val="90000"/>
              </a:lnSpc>
            </a:pPr>
            <a:r>
              <a:rPr lang="en-GB" b="1" dirty="0">
                <a:solidFill>
                  <a:schemeClr val="tx1"/>
                </a:solidFill>
              </a:rPr>
              <a:t>Buy a ladder </a:t>
            </a:r>
          </a:p>
          <a:p>
            <a:pPr marL="1143000" lvl="2" indent="-228600" algn="just">
              <a:lnSpc>
                <a:spcPct val="90000"/>
              </a:lnSpc>
            </a:pPr>
            <a:r>
              <a:rPr lang="en-GB" b="1" dirty="0">
                <a:solidFill>
                  <a:schemeClr val="tx1"/>
                </a:solidFill>
              </a:rPr>
              <a:t>Buy brushes/rollers </a:t>
            </a:r>
          </a:p>
          <a:p>
            <a:pPr marL="1143000" lvl="2" indent="-228600" algn="just">
              <a:lnSpc>
                <a:spcPct val="90000"/>
              </a:lnSpc>
            </a:pPr>
            <a:r>
              <a:rPr lang="en-GB" b="1" dirty="0">
                <a:solidFill>
                  <a:schemeClr val="tx1"/>
                </a:solidFill>
              </a:rPr>
              <a:t>Buy wallpaper remover </a:t>
            </a:r>
          </a:p>
          <a:p>
            <a:pPr marL="742950" lvl="1" indent="-285750" algn="just">
              <a:lnSpc>
                <a:spcPct val="90000"/>
              </a:lnSpc>
            </a:pPr>
            <a:r>
              <a:rPr lang="en-GB" b="1" dirty="0">
                <a:solidFill>
                  <a:schemeClr val="tx1"/>
                </a:solidFill>
              </a:rPr>
              <a:t>Prepare room </a:t>
            </a:r>
          </a:p>
          <a:p>
            <a:pPr marL="1143000" lvl="2" indent="-228600" algn="just">
              <a:lnSpc>
                <a:spcPct val="90000"/>
              </a:lnSpc>
            </a:pPr>
            <a:r>
              <a:rPr lang="en-GB" b="1" dirty="0">
                <a:solidFill>
                  <a:schemeClr val="tx1"/>
                </a:solidFill>
              </a:rPr>
              <a:t>Remove old wallpaper </a:t>
            </a:r>
          </a:p>
          <a:p>
            <a:pPr marL="1143000" lvl="2" indent="-228600" algn="just">
              <a:lnSpc>
                <a:spcPct val="90000"/>
              </a:lnSpc>
            </a:pPr>
            <a:r>
              <a:rPr lang="en-GB" b="1" dirty="0">
                <a:solidFill>
                  <a:schemeClr val="tx1"/>
                </a:solidFill>
              </a:rPr>
              <a:t>Remove detachable decorations </a:t>
            </a:r>
          </a:p>
          <a:p>
            <a:pPr marL="1143000" lvl="2" indent="-228600" algn="just">
              <a:lnSpc>
                <a:spcPct val="90000"/>
              </a:lnSpc>
            </a:pPr>
            <a:r>
              <a:rPr lang="en-GB" b="1" dirty="0">
                <a:solidFill>
                  <a:schemeClr val="tx1"/>
                </a:solidFill>
              </a:rPr>
              <a:t>Cover floor with old newspapers </a:t>
            </a:r>
          </a:p>
          <a:p>
            <a:pPr marL="1143000" lvl="2" indent="-228600" algn="just">
              <a:lnSpc>
                <a:spcPct val="90000"/>
              </a:lnSpc>
            </a:pPr>
            <a:r>
              <a:rPr lang="en-GB" b="1" dirty="0">
                <a:solidFill>
                  <a:schemeClr val="tx1"/>
                </a:solidFill>
              </a:rPr>
              <a:t>Cover electrical outlets/switches with tape </a:t>
            </a:r>
          </a:p>
          <a:p>
            <a:pPr marL="1143000" lvl="2" indent="-228600" algn="just">
              <a:lnSpc>
                <a:spcPct val="90000"/>
              </a:lnSpc>
            </a:pPr>
            <a:r>
              <a:rPr lang="en-GB" b="1" dirty="0">
                <a:solidFill>
                  <a:schemeClr val="tx1"/>
                </a:solidFill>
              </a:rPr>
              <a:t>Cover furniture with sheets </a:t>
            </a:r>
          </a:p>
          <a:p>
            <a:pPr marL="742950" lvl="1" indent="-285750" algn="just">
              <a:lnSpc>
                <a:spcPct val="90000"/>
              </a:lnSpc>
            </a:pPr>
            <a:r>
              <a:rPr lang="en-GB" b="1" dirty="0">
                <a:solidFill>
                  <a:schemeClr val="tx1"/>
                </a:solidFill>
              </a:rPr>
              <a:t>Paint the room </a:t>
            </a:r>
          </a:p>
          <a:p>
            <a:pPr marL="742950" lvl="1" indent="-285750" algn="just">
              <a:lnSpc>
                <a:spcPct val="90000"/>
              </a:lnSpc>
            </a:pPr>
            <a:r>
              <a:rPr lang="en-GB" b="1" dirty="0">
                <a:solidFill>
                  <a:schemeClr val="tx1"/>
                </a:solidFill>
              </a:rPr>
              <a:t>Clean up the room </a:t>
            </a:r>
          </a:p>
          <a:p>
            <a:pPr marL="1143000" lvl="2" indent="-228600" algn="just">
              <a:lnSpc>
                <a:spcPct val="90000"/>
              </a:lnSpc>
            </a:pPr>
            <a:r>
              <a:rPr lang="en-GB" b="1" dirty="0">
                <a:solidFill>
                  <a:schemeClr val="tx1"/>
                </a:solidFill>
              </a:rPr>
              <a:t>Dispose or store left over paint </a:t>
            </a:r>
          </a:p>
          <a:p>
            <a:pPr marL="1143000" lvl="2" indent="-228600" algn="just">
              <a:lnSpc>
                <a:spcPct val="90000"/>
              </a:lnSpc>
            </a:pPr>
            <a:r>
              <a:rPr lang="en-GB" b="1" dirty="0">
                <a:solidFill>
                  <a:schemeClr val="tx1"/>
                </a:solidFill>
              </a:rPr>
              <a:t>Clean brushes/rollers </a:t>
            </a:r>
          </a:p>
          <a:p>
            <a:pPr marL="1143000" lvl="2" indent="-228600" algn="just">
              <a:lnSpc>
                <a:spcPct val="90000"/>
              </a:lnSpc>
            </a:pPr>
            <a:r>
              <a:rPr lang="en-GB" b="1" dirty="0">
                <a:solidFill>
                  <a:schemeClr val="tx1"/>
                </a:solidFill>
              </a:rPr>
              <a:t>Dispose of old newspapers </a:t>
            </a:r>
          </a:p>
          <a:p>
            <a:pPr marL="1143000" lvl="2" indent="-228600" algn="just">
              <a:lnSpc>
                <a:spcPct val="90000"/>
              </a:lnSpc>
            </a:pPr>
            <a:r>
              <a:rPr lang="en-GB" b="1" dirty="0">
                <a:solidFill>
                  <a:schemeClr val="tx1"/>
                </a:solidFill>
              </a:rPr>
              <a:t>Remove covers</a:t>
            </a:r>
          </a:p>
          <a:p>
            <a:pPr marL="742950" lvl="1" indent="-285750" algn="just">
              <a:lnSpc>
                <a:spcPct val="90000"/>
              </a:lnSpc>
            </a:pPr>
            <a:endParaRPr lang="en-GB" b="1" dirty="0">
              <a:solidFill>
                <a:schemeClr val="tx1"/>
              </a:solidFill>
            </a:endParaRPr>
          </a:p>
        </p:txBody>
      </p:sp>
      <p:sp>
        <p:nvSpPr>
          <p:cNvPr id="22534" name="Text Box 4"/>
          <p:cNvSpPr txBox="1">
            <a:spLocks noChangeArrowheads="1"/>
          </p:cNvSpPr>
          <p:nvPr/>
        </p:nvSpPr>
        <p:spPr bwMode="auto">
          <a:xfrm rot="3530878">
            <a:off x="-692150" y="3463925"/>
            <a:ext cx="2995613" cy="366713"/>
          </a:xfrm>
          <a:prstGeom prst="rect">
            <a:avLst/>
          </a:prstGeom>
          <a:noFill/>
          <a:ln w="9525">
            <a:noFill/>
            <a:miter lim="800000"/>
            <a:headEnd/>
            <a:tailEnd/>
          </a:ln>
        </p:spPr>
        <p:txBody>
          <a:bodyPr>
            <a:spAutoFit/>
          </a:bodyPr>
          <a:lstStyle/>
          <a:p>
            <a:pPr>
              <a:spcBef>
                <a:spcPct val="50000"/>
              </a:spcBef>
            </a:pPr>
            <a:r>
              <a:rPr lang="en-GB" sz="1800">
                <a:solidFill>
                  <a:schemeClr val="bg1"/>
                </a:solidFill>
              </a:rPr>
              <a:t>WBS</a:t>
            </a:r>
            <a:endParaRPr lang="en-US" sz="1800">
              <a:solidFill>
                <a:schemeClr val="bg1"/>
              </a:solidFill>
            </a:endParaRPr>
          </a:p>
        </p:txBody>
      </p:sp>
      <p:sp>
        <p:nvSpPr>
          <p:cNvPr id="22535" name="Rectangle 2"/>
          <p:cNvSpPr>
            <a:spLocks noGrp="1" noChangeArrowheads="1"/>
          </p:cNvSpPr>
          <p:nvPr>
            <p:ph type="title"/>
          </p:nvPr>
        </p:nvSpPr>
        <p:spPr>
          <a:xfrm>
            <a:off x="914400" y="228601"/>
            <a:ext cx="6705600" cy="914400"/>
          </a:xfrm>
        </p:spPr>
        <p:txBody>
          <a:bodyPr/>
          <a:lstStyle/>
          <a:p>
            <a:r>
              <a:rPr lang="en-GB" dirty="0"/>
              <a:t>Example WBS </a:t>
            </a:r>
          </a:p>
        </p:txBody>
      </p:sp>
      <p:sp>
        <p:nvSpPr>
          <p:cNvPr id="6"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2" name="Date Placeholder 1"/>
          <p:cNvSpPr>
            <a:spLocks noGrp="1"/>
          </p:cNvSpPr>
          <p:nvPr>
            <p:ph type="dt" sz="half" idx="10"/>
          </p:nvPr>
        </p:nvSpPr>
        <p:spPr/>
        <p:txBody>
          <a:bodyPr/>
          <a:lstStyle/>
          <a:p>
            <a:fld id="{9C1178FA-F46A-4FC3-BC9C-44C288697303}" type="datetime1">
              <a:rPr lang="de-DE" smtClean="0"/>
              <a:t>23.02.2024</a:t>
            </a:fld>
            <a:endParaRPr lang="en-US"/>
          </a:p>
        </p:txBody>
      </p:sp>
    </p:spTree>
    <p:extLst>
      <p:ext uri="{BB962C8B-B14F-4D97-AF65-F5344CB8AC3E}">
        <p14:creationId xmlns:p14="http://schemas.microsoft.com/office/powerpoint/2010/main" val="1897999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fade">
                                      <p:cBhvr>
                                        <p:cTn id="7" dur="1000"/>
                                        <p:tgtEl>
                                          <p:spTgt spid="22533">
                                            <p:txEl>
                                              <p:pRg st="1" end="1"/>
                                            </p:txEl>
                                          </p:spTgt>
                                        </p:tgtEl>
                                      </p:cBhvr>
                                    </p:animEffect>
                                    <p:anim calcmode="lin" valueType="num">
                                      <p:cBhvr>
                                        <p:cTn id="8" dur="1000" fill="hold"/>
                                        <p:tgtEl>
                                          <p:spTgt spid="2253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253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533">
                                            <p:txEl>
                                              <p:pRg st="2" end="2"/>
                                            </p:txEl>
                                          </p:spTgt>
                                        </p:tgtEl>
                                        <p:attrNameLst>
                                          <p:attrName>style.visibility</p:attrName>
                                        </p:attrNameLst>
                                      </p:cBhvr>
                                      <p:to>
                                        <p:strVal val="visible"/>
                                      </p:to>
                                    </p:set>
                                    <p:animEffect transition="in" filter="fade">
                                      <p:cBhvr>
                                        <p:cTn id="12" dur="1000"/>
                                        <p:tgtEl>
                                          <p:spTgt spid="22533">
                                            <p:txEl>
                                              <p:pRg st="2" end="2"/>
                                            </p:txEl>
                                          </p:spTgt>
                                        </p:tgtEl>
                                      </p:cBhvr>
                                    </p:animEffect>
                                    <p:anim calcmode="lin" valueType="num">
                                      <p:cBhvr>
                                        <p:cTn id="13" dur="1000" fill="hold"/>
                                        <p:tgtEl>
                                          <p:spTgt spid="2253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253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533">
                                            <p:txEl>
                                              <p:pRg st="3" end="3"/>
                                            </p:txEl>
                                          </p:spTgt>
                                        </p:tgtEl>
                                        <p:attrNameLst>
                                          <p:attrName>style.visibility</p:attrName>
                                        </p:attrNameLst>
                                      </p:cBhvr>
                                      <p:to>
                                        <p:strVal val="visible"/>
                                      </p:to>
                                    </p:set>
                                    <p:animEffect transition="in" filter="fade">
                                      <p:cBhvr>
                                        <p:cTn id="17" dur="1000"/>
                                        <p:tgtEl>
                                          <p:spTgt spid="22533">
                                            <p:txEl>
                                              <p:pRg st="3" end="3"/>
                                            </p:txEl>
                                          </p:spTgt>
                                        </p:tgtEl>
                                      </p:cBhvr>
                                    </p:animEffect>
                                    <p:anim calcmode="lin" valueType="num">
                                      <p:cBhvr>
                                        <p:cTn id="18" dur="1000" fill="hold"/>
                                        <p:tgtEl>
                                          <p:spTgt spid="2253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253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533">
                                            <p:txEl>
                                              <p:pRg st="4" end="4"/>
                                            </p:txEl>
                                          </p:spTgt>
                                        </p:tgtEl>
                                        <p:attrNameLst>
                                          <p:attrName>style.visibility</p:attrName>
                                        </p:attrNameLst>
                                      </p:cBhvr>
                                      <p:to>
                                        <p:strVal val="visible"/>
                                      </p:to>
                                    </p:set>
                                    <p:animEffect transition="in" filter="fade">
                                      <p:cBhvr>
                                        <p:cTn id="22" dur="1000"/>
                                        <p:tgtEl>
                                          <p:spTgt spid="22533">
                                            <p:txEl>
                                              <p:pRg st="4" end="4"/>
                                            </p:txEl>
                                          </p:spTgt>
                                        </p:tgtEl>
                                      </p:cBhvr>
                                    </p:animEffect>
                                    <p:anim calcmode="lin" valueType="num">
                                      <p:cBhvr>
                                        <p:cTn id="23" dur="1000" fill="hold"/>
                                        <p:tgtEl>
                                          <p:spTgt spid="2253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253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533">
                                            <p:txEl>
                                              <p:pRg st="5" end="5"/>
                                            </p:txEl>
                                          </p:spTgt>
                                        </p:tgtEl>
                                        <p:attrNameLst>
                                          <p:attrName>style.visibility</p:attrName>
                                        </p:attrNameLst>
                                      </p:cBhvr>
                                      <p:to>
                                        <p:strVal val="visible"/>
                                      </p:to>
                                    </p:set>
                                    <p:animEffect transition="in" filter="fade">
                                      <p:cBhvr>
                                        <p:cTn id="27" dur="1000"/>
                                        <p:tgtEl>
                                          <p:spTgt spid="22533">
                                            <p:txEl>
                                              <p:pRg st="5" end="5"/>
                                            </p:txEl>
                                          </p:spTgt>
                                        </p:tgtEl>
                                      </p:cBhvr>
                                    </p:animEffect>
                                    <p:anim calcmode="lin" valueType="num">
                                      <p:cBhvr>
                                        <p:cTn id="28" dur="1000" fill="hold"/>
                                        <p:tgtEl>
                                          <p:spTgt spid="2253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2253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2533">
                                            <p:txEl>
                                              <p:pRg st="6" end="6"/>
                                            </p:txEl>
                                          </p:spTgt>
                                        </p:tgtEl>
                                        <p:attrNameLst>
                                          <p:attrName>style.visibility</p:attrName>
                                        </p:attrNameLst>
                                      </p:cBhvr>
                                      <p:to>
                                        <p:strVal val="visible"/>
                                      </p:to>
                                    </p:set>
                                    <p:animEffect transition="in" filter="fade">
                                      <p:cBhvr>
                                        <p:cTn id="32" dur="1000"/>
                                        <p:tgtEl>
                                          <p:spTgt spid="22533">
                                            <p:txEl>
                                              <p:pRg st="6" end="6"/>
                                            </p:txEl>
                                          </p:spTgt>
                                        </p:tgtEl>
                                      </p:cBhvr>
                                    </p:animEffect>
                                    <p:anim calcmode="lin" valueType="num">
                                      <p:cBhvr>
                                        <p:cTn id="33" dur="1000" fill="hold"/>
                                        <p:tgtEl>
                                          <p:spTgt spid="2253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2253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533">
                                            <p:txEl>
                                              <p:pRg st="7" end="7"/>
                                            </p:txEl>
                                          </p:spTgt>
                                        </p:tgtEl>
                                        <p:attrNameLst>
                                          <p:attrName>style.visibility</p:attrName>
                                        </p:attrNameLst>
                                      </p:cBhvr>
                                      <p:to>
                                        <p:strVal val="visible"/>
                                      </p:to>
                                    </p:set>
                                    <p:animEffect transition="in" filter="fade">
                                      <p:cBhvr>
                                        <p:cTn id="37" dur="1000"/>
                                        <p:tgtEl>
                                          <p:spTgt spid="22533">
                                            <p:txEl>
                                              <p:pRg st="7" end="7"/>
                                            </p:txEl>
                                          </p:spTgt>
                                        </p:tgtEl>
                                      </p:cBhvr>
                                    </p:animEffect>
                                    <p:anim calcmode="lin" valueType="num">
                                      <p:cBhvr>
                                        <p:cTn id="38" dur="1000" fill="hold"/>
                                        <p:tgtEl>
                                          <p:spTgt spid="2253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2253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2533">
                                            <p:txEl>
                                              <p:pRg st="8" end="8"/>
                                            </p:txEl>
                                          </p:spTgt>
                                        </p:tgtEl>
                                        <p:attrNameLst>
                                          <p:attrName>style.visibility</p:attrName>
                                        </p:attrNameLst>
                                      </p:cBhvr>
                                      <p:to>
                                        <p:strVal val="visible"/>
                                      </p:to>
                                    </p:set>
                                    <p:animEffect transition="in" filter="fade">
                                      <p:cBhvr>
                                        <p:cTn id="42" dur="1000"/>
                                        <p:tgtEl>
                                          <p:spTgt spid="22533">
                                            <p:txEl>
                                              <p:pRg st="8" end="8"/>
                                            </p:txEl>
                                          </p:spTgt>
                                        </p:tgtEl>
                                      </p:cBhvr>
                                    </p:animEffect>
                                    <p:anim calcmode="lin" valueType="num">
                                      <p:cBhvr>
                                        <p:cTn id="43" dur="1000" fill="hold"/>
                                        <p:tgtEl>
                                          <p:spTgt spid="2253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253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2533">
                                            <p:txEl>
                                              <p:pRg st="9" end="9"/>
                                            </p:txEl>
                                          </p:spTgt>
                                        </p:tgtEl>
                                        <p:attrNameLst>
                                          <p:attrName>style.visibility</p:attrName>
                                        </p:attrNameLst>
                                      </p:cBhvr>
                                      <p:to>
                                        <p:strVal val="visible"/>
                                      </p:to>
                                    </p:set>
                                    <p:animEffect transition="in" filter="fade">
                                      <p:cBhvr>
                                        <p:cTn id="47" dur="1000"/>
                                        <p:tgtEl>
                                          <p:spTgt spid="22533">
                                            <p:txEl>
                                              <p:pRg st="9" end="9"/>
                                            </p:txEl>
                                          </p:spTgt>
                                        </p:tgtEl>
                                      </p:cBhvr>
                                    </p:animEffect>
                                    <p:anim calcmode="lin" valueType="num">
                                      <p:cBhvr>
                                        <p:cTn id="48" dur="1000" fill="hold"/>
                                        <p:tgtEl>
                                          <p:spTgt spid="2253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2253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2533">
                                            <p:txEl>
                                              <p:pRg st="10" end="10"/>
                                            </p:txEl>
                                          </p:spTgt>
                                        </p:tgtEl>
                                        <p:attrNameLst>
                                          <p:attrName>style.visibility</p:attrName>
                                        </p:attrNameLst>
                                      </p:cBhvr>
                                      <p:to>
                                        <p:strVal val="visible"/>
                                      </p:to>
                                    </p:set>
                                    <p:animEffect transition="in" filter="fade">
                                      <p:cBhvr>
                                        <p:cTn id="52" dur="1000"/>
                                        <p:tgtEl>
                                          <p:spTgt spid="22533">
                                            <p:txEl>
                                              <p:pRg st="10" end="10"/>
                                            </p:txEl>
                                          </p:spTgt>
                                        </p:tgtEl>
                                      </p:cBhvr>
                                    </p:animEffect>
                                    <p:anim calcmode="lin" valueType="num">
                                      <p:cBhvr>
                                        <p:cTn id="53" dur="1000" fill="hold"/>
                                        <p:tgtEl>
                                          <p:spTgt spid="2253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22533">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2533">
                                            <p:txEl>
                                              <p:pRg st="11" end="11"/>
                                            </p:txEl>
                                          </p:spTgt>
                                        </p:tgtEl>
                                        <p:attrNameLst>
                                          <p:attrName>style.visibility</p:attrName>
                                        </p:attrNameLst>
                                      </p:cBhvr>
                                      <p:to>
                                        <p:strVal val="visible"/>
                                      </p:to>
                                    </p:set>
                                    <p:animEffect transition="in" filter="fade">
                                      <p:cBhvr>
                                        <p:cTn id="57" dur="1000"/>
                                        <p:tgtEl>
                                          <p:spTgt spid="22533">
                                            <p:txEl>
                                              <p:pRg st="11" end="11"/>
                                            </p:txEl>
                                          </p:spTgt>
                                        </p:tgtEl>
                                      </p:cBhvr>
                                    </p:animEffect>
                                    <p:anim calcmode="lin" valueType="num">
                                      <p:cBhvr>
                                        <p:cTn id="58" dur="1000" fill="hold"/>
                                        <p:tgtEl>
                                          <p:spTgt spid="22533">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22533">
                                            <p:txEl>
                                              <p:pRg st="11" end="11"/>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2533">
                                            <p:txEl>
                                              <p:pRg st="12" end="12"/>
                                            </p:txEl>
                                          </p:spTgt>
                                        </p:tgtEl>
                                        <p:attrNameLst>
                                          <p:attrName>style.visibility</p:attrName>
                                        </p:attrNameLst>
                                      </p:cBhvr>
                                      <p:to>
                                        <p:strVal val="visible"/>
                                      </p:to>
                                    </p:set>
                                    <p:animEffect transition="in" filter="fade">
                                      <p:cBhvr>
                                        <p:cTn id="62" dur="1000"/>
                                        <p:tgtEl>
                                          <p:spTgt spid="22533">
                                            <p:txEl>
                                              <p:pRg st="12" end="12"/>
                                            </p:txEl>
                                          </p:spTgt>
                                        </p:tgtEl>
                                      </p:cBhvr>
                                    </p:animEffect>
                                    <p:anim calcmode="lin" valueType="num">
                                      <p:cBhvr>
                                        <p:cTn id="63" dur="1000" fill="hold"/>
                                        <p:tgtEl>
                                          <p:spTgt spid="22533">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22533">
                                            <p:txEl>
                                              <p:pRg st="12" end="12"/>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2533">
                                            <p:txEl>
                                              <p:pRg st="13" end="13"/>
                                            </p:txEl>
                                          </p:spTgt>
                                        </p:tgtEl>
                                        <p:attrNameLst>
                                          <p:attrName>style.visibility</p:attrName>
                                        </p:attrNameLst>
                                      </p:cBhvr>
                                      <p:to>
                                        <p:strVal val="visible"/>
                                      </p:to>
                                    </p:set>
                                    <p:animEffect transition="in" filter="fade">
                                      <p:cBhvr>
                                        <p:cTn id="67" dur="1000"/>
                                        <p:tgtEl>
                                          <p:spTgt spid="22533">
                                            <p:txEl>
                                              <p:pRg st="13" end="13"/>
                                            </p:txEl>
                                          </p:spTgt>
                                        </p:tgtEl>
                                      </p:cBhvr>
                                    </p:animEffect>
                                    <p:anim calcmode="lin" valueType="num">
                                      <p:cBhvr>
                                        <p:cTn id="68" dur="1000" fill="hold"/>
                                        <p:tgtEl>
                                          <p:spTgt spid="22533">
                                            <p:txEl>
                                              <p:pRg st="13" end="13"/>
                                            </p:txEl>
                                          </p:spTgt>
                                        </p:tgtEl>
                                        <p:attrNameLst>
                                          <p:attrName>ppt_x</p:attrName>
                                        </p:attrNameLst>
                                      </p:cBhvr>
                                      <p:tavLst>
                                        <p:tav tm="0">
                                          <p:val>
                                            <p:strVal val="#ppt_x"/>
                                          </p:val>
                                        </p:tav>
                                        <p:tav tm="100000">
                                          <p:val>
                                            <p:strVal val="#ppt_x"/>
                                          </p:val>
                                        </p:tav>
                                      </p:tavLst>
                                    </p:anim>
                                    <p:anim calcmode="lin" valueType="num">
                                      <p:cBhvr>
                                        <p:cTn id="69" dur="1000" fill="hold"/>
                                        <p:tgtEl>
                                          <p:spTgt spid="22533">
                                            <p:txEl>
                                              <p:pRg st="13" end="13"/>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2533">
                                            <p:txEl>
                                              <p:pRg st="14" end="14"/>
                                            </p:txEl>
                                          </p:spTgt>
                                        </p:tgtEl>
                                        <p:attrNameLst>
                                          <p:attrName>style.visibility</p:attrName>
                                        </p:attrNameLst>
                                      </p:cBhvr>
                                      <p:to>
                                        <p:strVal val="visible"/>
                                      </p:to>
                                    </p:set>
                                    <p:animEffect transition="in" filter="fade">
                                      <p:cBhvr>
                                        <p:cTn id="72" dur="1000"/>
                                        <p:tgtEl>
                                          <p:spTgt spid="22533">
                                            <p:txEl>
                                              <p:pRg st="14" end="14"/>
                                            </p:txEl>
                                          </p:spTgt>
                                        </p:tgtEl>
                                      </p:cBhvr>
                                    </p:animEffect>
                                    <p:anim calcmode="lin" valueType="num">
                                      <p:cBhvr>
                                        <p:cTn id="73" dur="1000" fill="hold"/>
                                        <p:tgtEl>
                                          <p:spTgt spid="22533">
                                            <p:txEl>
                                              <p:pRg st="14" end="14"/>
                                            </p:txEl>
                                          </p:spTgt>
                                        </p:tgtEl>
                                        <p:attrNameLst>
                                          <p:attrName>ppt_x</p:attrName>
                                        </p:attrNameLst>
                                      </p:cBhvr>
                                      <p:tavLst>
                                        <p:tav tm="0">
                                          <p:val>
                                            <p:strVal val="#ppt_x"/>
                                          </p:val>
                                        </p:tav>
                                        <p:tav tm="100000">
                                          <p:val>
                                            <p:strVal val="#ppt_x"/>
                                          </p:val>
                                        </p:tav>
                                      </p:tavLst>
                                    </p:anim>
                                    <p:anim calcmode="lin" valueType="num">
                                      <p:cBhvr>
                                        <p:cTn id="74" dur="1000" fill="hold"/>
                                        <p:tgtEl>
                                          <p:spTgt spid="22533">
                                            <p:txEl>
                                              <p:pRg st="14" end="14"/>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2533">
                                            <p:txEl>
                                              <p:pRg st="15" end="15"/>
                                            </p:txEl>
                                          </p:spTgt>
                                        </p:tgtEl>
                                        <p:attrNameLst>
                                          <p:attrName>style.visibility</p:attrName>
                                        </p:attrNameLst>
                                      </p:cBhvr>
                                      <p:to>
                                        <p:strVal val="visible"/>
                                      </p:to>
                                    </p:set>
                                    <p:animEffect transition="in" filter="fade">
                                      <p:cBhvr>
                                        <p:cTn id="77" dur="1000"/>
                                        <p:tgtEl>
                                          <p:spTgt spid="22533">
                                            <p:txEl>
                                              <p:pRg st="15" end="15"/>
                                            </p:txEl>
                                          </p:spTgt>
                                        </p:tgtEl>
                                      </p:cBhvr>
                                    </p:animEffect>
                                    <p:anim calcmode="lin" valueType="num">
                                      <p:cBhvr>
                                        <p:cTn id="78" dur="1000" fill="hold"/>
                                        <p:tgtEl>
                                          <p:spTgt spid="22533">
                                            <p:txEl>
                                              <p:pRg st="15" end="15"/>
                                            </p:txEl>
                                          </p:spTgt>
                                        </p:tgtEl>
                                        <p:attrNameLst>
                                          <p:attrName>ppt_x</p:attrName>
                                        </p:attrNameLst>
                                      </p:cBhvr>
                                      <p:tavLst>
                                        <p:tav tm="0">
                                          <p:val>
                                            <p:strVal val="#ppt_x"/>
                                          </p:val>
                                        </p:tav>
                                        <p:tav tm="100000">
                                          <p:val>
                                            <p:strVal val="#ppt_x"/>
                                          </p:val>
                                        </p:tav>
                                      </p:tavLst>
                                    </p:anim>
                                    <p:anim calcmode="lin" valueType="num">
                                      <p:cBhvr>
                                        <p:cTn id="79" dur="1000" fill="hold"/>
                                        <p:tgtEl>
                                          <p:spTgt spid="22533">
                                            <p:txEl>
                                              <p:pRg st="15" end="15"/>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2533">
                                            <p:txEl>
                                              <p:pRg st="16" end="16"/>
                                            </p:txEl>
                                          </p:spTgt>
                                        </p:tgtEl>
                                        <p:attrNameLst>
                                          <p:attrName>style.visibility</p:attrName>
                                        </p:attrNameLst>
                                      </p:cBhvr>
                                      <p:to>
                                        <p:strVal val="visible"/>
                                      </p:to>
                                    </p:set>
                                    <p:animEffect transition="in" filter="fade">
                                      <p:cBhvr>
                                        <p:cTn id="82" dur="1000"/>
                                        <p:tgtEl>
                                          <p:spTgt spid="22533">
                                            <p:txEl>
                                              <p:pRg st="16" end="16"/>
                                            </p:txEl>
                                          </p:spTgt>
                                        </p:tgtEl>
                                      </p:cBhvr>
                                    </p:animEffect>
                                    <p:anim calcmode="lin" valueType="num">
                                      <p:cBhvr>
                                        <p:cTn id="83" dur="1000" fill="hold"/>
                                        <p:tgtEl>
                                          <p:spTgt spid="22533">
                                            <p:txEl>
                                              <p:pRg st="16" end="16"/>
                                            </p:txEl>
                                          </p:spTgt>
                                        </p:tgtEl>
                                        <p:attrNameLst>
                                          <p:attrName>ppt_x</p:attrName>
                                        </p:attrNameLst>
                                      </p:cBhvr>
                                      <p:tavLst>
                                        <p:tav tm="0">
                                          <p:val>
                                            <p:strVal val="#ppt_x"/>
                                          </p:val>
                                        </p:tav>
                                        <p:tav tm="100000">
                                          <p:val>
                                            <p:strVal val="#ppt_x"/>
                                          </p:val>
                                        </p:tav>
                                      </p:tavLst>
                                    </p:anim>
                                    <p:anim calcmode="lin" valueType="num">
                                      <p:cBhvr>
                                        <p:cTn id="84" dur="1000" fill="hold"/>
                                        <p:tgtEl>
                                          <p:spTgt spid="22533">
                                            <p:txEl>
                                              <p:pRg st="16" end="16"/>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2533">
                                            <p:txEl>
                                              <p:pRg st="17" end="17"/>
                                            </p:txEl>
                                          </p:spTgt>
                                        </p:tgtEl>
                                        <p:attrNameLst>
                                          <p:attrName>style.visibility</p:attrName>
                                        </p:attrNameLst>
                                      </p:cBhvr>
                                      <p:to>
                                        <p:strVal val="visible"/>
                                      </p:to>
                                    </p:set>
                                    <p:animEffect transition="in" filter="fade">
                                      <p:cBhvr>
                                        <p:cTn id="87" dur="1000"/>
                                        <p:tgtEl>
                                          <p:spTgt spid="22533">
                                            <p:txEl>
                                              <p:pRg st="17" end="17"/>
                                            </p:txEl>
                                          </p:spTgt>
                                        </p:tgtEl>
                                      </p:cBhvr>
                                    </p:animEffect>
                                    <p:anim calcmode="lin" valueType="num">
                                      <p:cBhvr>
                                        <p:cTn id="88" dur="1000" fill="hold"/>
                                        <p:tgtEl>
                                          <p:spTgt spid="22533">
                                            <p:txEl>
                                              <p:pRg st="17" end="17"/>
                                            </p:txEl>
                                          </p:spTgt>
                                        </p:tgtEl>
                                        <p:attrNameLst>
                                          <p:attrName>ppt_x</p:attrName>
                                        </p:attrNameLst>
                                      </p:cBhvr>
                                      <p:tavLst>
                                        <p:tav tm="0">
                                          <p:val>
                                            <p:strVal val="#ppt_x"/>
                                          </p:val>
                                        </p:tav>
                                        <p:tav tm="100000">
                                          <p:val>
                                            <p:strVal val="#ppt_x"/>
                                          </p:val>
                                        </p:tav>
                                      </p:tavLst>
                                    </p:anim>
                                    <p:anim calcmode="lin" valueType="num">
                                      <p:cBhvr>
                                        <p:cTn id="89" dur="1000" fill="hold"/>
                                        <p:tgtEl>
                                          <p:spTgt spid="2253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0A3B-2F3E-A593-0991-9DA520A5A0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03A451B-44E1-27EC-DBB2-08F6D7012B5A}"/>
              </a:ext>
            </a:extLst>
          </p:cNvPr>
          <p:cNvSpPr>
            <a:spLocks noGrp="1"/>
          </p:cNvSpPr>
          <p:nvPr>
            <p:ph idx="1"/>
          </p:nvPr>
        </p:nvSpPr>
        <p:spPr/>
        <p:txBody>
          <a:bodyPr/>
          <a:lstStyle/>
          <a:p>
            <a:r>
              <a:rPr lang="en-US" dirty="0">
                <a:hlinkClick r:id="rId2"/>
              </a:rPr>
              <a:t>https://itpmschool.com/work-breakdown-structure-guide/</a:t>
            </a:r>
            <a:endParaRPr lang="en-US" dirty="0"/>
          </a:p>
          <a:p>
            <a:r>
              <a:rPr lang="en-US" dirty="0">
                <a:hlinkClick r:id="rId3"/>
              </a:rPr>
              <a:t>https://itsadeliverything.com/got-a-wbs-for-your-agile-project-sure-of-course</a:t>
            </a:r>
            <a:endParaRPr lang="en-US" dirty="0"/>
          </a:p>
          <a:p>
            <a:endParaRPr lang="en-US" dirty="0"/>
          </a:p>
        </p:txBody>
      </p:sp>
      <p:sp>
        <p:nvSpPr>
          <p:cNvPr id="4" name="Date Placeholder 3">
            <a:extLst>
              <a:ext uri="{FF2B5EF4-FFF2-40B4-BE49-F238E27FC236}">
                <a16:creationId xmlns:a16="http://schemas.microsoft.com/office/drawing/2014/main" id="{62536593-E9B7-D0FF-80B5-61DAA911FF12}"/>
              </a:ext>
            </a:extLst>
          </p:cNvPr>
          <p:cNvSpPr>
            <a:spLocks noGrp="1"/>
          </p:cNvSpPr>
          <p:nvPr>
            <p:ph type="dt" sz="half" idx="10"/>
          </p:nvPr>
        </p:nvSpPr>
        <p:spPr/>
        <p:txBody>
          <a:bodyPr/>
          <a:lstStyle/>
          <a:p>
            <a:fld id="{0727C657-E2D8-458D-A669-20B65FF796F2}" type="datetime1">
              <a:rPr lang="de-DE" smtClean="0"/>
              <a:t>23.02.2024</a:t>
            </a:fld>
            <a:endParaRPr lang="en-US"/>
          </a:p>
        </p:txBody>
      </p:sp>
      <p:sp>
        <p:nvSpPr>
          <p:cNvPr id="5" name="Footer Placeholder 4">
            <a:extLst>
              <a:ext uri="{FF2B5EF4-FFF2-40B4-BE49-F238E27FC236}">
                <a16:creationId xmlns:a16="http://schemas.microsoft.com/office/drawing/2014/main" id="{C72A7C56-D025-5885-8688-3FAB87100A86}"/>
              </a:ext>
            </a:extLst>
          </p:cNvPr>
          <p:cNvSpPr>
            <a:spLocks noGrp="1"/>
          </p:cNvSpPr>
          <p:nvPr>
            <p:ph type="ftr" sz="quarter" idx="11"/>
          </p:nvPr>
        </p:nvSpPr>
        <p:spPr/>
        <p:txBody>
          <a:bodyPr/>
          <a:lstStyle/>
          <a:p>
            <a:r>
              <a:rPr lang="en-US"/>
              <a:t>Software Engineering</a:t>
            </a:r>
          </a:p>
        </p:txBody>
      </p:sp>
      <p:sp>
        <p:nvSpPr>
          <p:cNvPr id="6" name="Slide Number Placeholder 5">
            <a:extLst>
              <a:ext uri="{FF2B5EF4-FFF2-40B4-BE49-F238E27FC236}">
                <a16:creationId xmlns:a16="http://schemas.microsoft.com/office/drawing/2014/main" id="{F735E41D-C442-C41B-ED18-F1CDE33A1D17}"/>
              </a:ext>
            </a:extLst>
          </p:cNvPr>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537343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0018" y="3962400"/>
            <a:ext cx="4114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t>That is all </a:t>
            </a:r>
          </a:p>
        </p:txBody>
      </p:sp>
      <p:sp>
        <p:nvSpPr>
          <p:cNvPr id="4" name="Rectangle 3"/>
          <p:cNvSpPr/>
          <p:nvPr/>
        </p:nvSpPr>
        <p:spPr>
          <a:xfrm>
            <a:off x="1253836" y="4876800"/>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5" name="Rectangle 4"/>
          <p:cNvSpPr/>
          <p:nvPr/>
        </p:nvSpPr>
        <p:spPr>
          <a:xfrm>
            <a:off x="4779818" y="3539836"/>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pic>
        <p:nvPicPr>
          <p:cNvPr id="7" name="Picture 6" descr="National University of Computer and Emerging Sciences logo.png"/>
          <p:cNvPicPr/>
          <p:nvPr/>
        </p:nvPicPr>
        <p:blipFill>
          <a:blip r:embed="rId2"/>
          <a:srcRect/>
          <a:stretch>
            <a:fillRect/>
          </a:stretch>
        </p:blipFill>
        <p:spPr bwMode="auto">
          <a:xfrm>
            <a:off x="3352800" y="1066800"/>
            <a:ext cx="2381250" cy="2390775"/>
          </a:xfrm>
          <a:prstGeom prst="rect">
            <a:avLst/>
          </a:prstGeom>
          <a:noFill/>
          <a:ln w="9525">
            <a:noFill/>
            <a:miter lim="800000"/>
            <a:headEnd/>
            <a:tailEnd/>
          </a:ln>
        </p:spPr>
      </p:pic>
      <p:sp>
        <p:nvSpPr>
          <p:cNvPr id="6"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8"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3" name="Date Placeholder 2"/>
          <p:cNvSpPr>
            <a:spLocks noGrp="1"/>
          </p:cNvSpPr>
          <p:nvPr>
            <p:ph type="dt" sz="half" idx="10"/>
          </p:nvPr>
        </p:nvSpPr>
        <p:spPr/>
        <p:txBody>
          <a:bodyPr/>
          <a:lstStyle/>
          <a:p>
            <a:fld id="{E651EBD9-380E-4B43-AC34-A0633E0B76ED}" type="datetime1">
              <a:rPr lang="de-DE" smtClean="0"/>
              <a:t>23.02.2024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48888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Why is it needed?</a:t>
            </a:r>
            <a:endParaRPr lang="en-GB" altLang="en-US"/>
          </a:p>
        </p:txBody>
      </p:sp>
      <p:sp>
        <p:nvSpPr>
          <p:cNvPr id="4099" name="Content Placeholder 2"/>
          <p:cNvSpPr>
            <a:spLocks noGrp="1"/>
          </p:cNvSpPr>
          <p:nvPr>
            <p:ph idx="1"/>
          </p:nvPr>
        </p:nvSpPr>
        <p:spPr/>
        <p:txBody>
          <a:bodyPr/>
          <a:lstStyle/>
          <a:p>
            <a:endParaRPr lang="en-US" altLang="en-US"/>
          </a:p>
        </p:txBody>
      </p:sp>
      <p:sp>
        <p:nvSpPr>
          <p:cNvPr id="41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7775A7A3-1B6F-4510-A736-C46BDC5A2847}" type="datetime1">
              <a:rPr lang="de-DE" altLang="en-US" sz="1400" smtClean="0">
                <a:latin typeface="Times New Roman" panose="02020603050405020304" pitchFamily="18" charset="0"/>
              </a:rPr>
              <a:t>23.02.2024</a:t>
            </a:fld>
            <a:endParaRPr lang="en-US" altLang="en-US" sz="1400">
              <a:latin typeface="Times New Roman" panose="02020603050405020304" pitchFamily="18" charset="0"/>
            </a:endParaRPr>
          </a:p>
        </p:txBody>
      </p:sp>
      <p:sp>
        <p:nvSpPr>
          <p:cNvPr id="410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sz="1400">
                <a:latin typeface="Times New Roman" panose="02020603050405020304" pitchFamily="18" charset="0"/>
              </a:rPr>
              <a:t>Software Engineering</a:t>
            </a:r>
          </a:p>
        </p:txBody>
      </p:sp>
      <p:sp>
        <p:nvSpPr>
          <p:cNvPr id="41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6C2822F8-4923-4F9A-84C4-A6F9A7B6CA1B}" type="slidenum">
              <a:rPr lang="en-US" altLang="en-US" sz="1400">
                <a:latin typeface="Times New Roman" panose="02020603050405020304" pitchFamily="18" charset="0"/>
              </a:rPr>
              <a:pPr eaLnBrk="1" hangingPunct="1"/>
              <a:t>4</a:t>
            </a:fld>
            <a:endParaRPr lang="en-US" altLang="en-US" sz="1400">
              <a:latin typeface="Times New Roman" panose="02020603050405020304" pitchFamily="18" charset="0"/>
            </a:endParaRPr>
          </a:p>
        </p:txBody>
      </p:sp>
      <p:pic>
        <p:nvPicPr>
          <p:cNvPr id="41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870075"/>
            <a:ext cx="77343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15108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a:t>Why (cont…)</a:t>
            </a:r>
            <a:endParaRPr lang="en-GB" altLang="en-US"/>
          </a:p>
        </p:txBody>
      </p:sp>
      <p:sp>
        <p:nvSpPr>
          <p:cNvPr id="5123" name="Content Placeholder 2"/>
          <p:cNvSpPr>
            <a:spLocks noGrp="1"/>
          </p:cNvSpPr>
          <p:nvPr>
            <p:ph idx="1"/>
          </p:nvPr>
        </p:nvSpPr>
        <p:spPr/>
        <p:txBody>
          <a:bodyPr/>
          <a:lstStyle/>
          <a:p>
            <a:endParaRPr lang="en-US" altLang="en-US"/>
          </a:p>
        </p:txBody>
      </p:sp>
      <p:sp>
        <p:nvSpPr>
          <p:cNvPr id="51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02B36F9C-C1B2-43C2-9DA9-34A48B329138}" type="datetime1">
              <a:rPr lang="de-DE" altLang="en-US" sz="1400" smtClean="0">
                <a:latin typeface="Times New Roman" panose="02020603050405020304" pitchFamily="18" charset="0"/>
              </a:rPr>
              <a:t>23.02.2024</a:t>
            </a:fld>
            <a:endParaRPr lang="en-US" altLang="en-US" sz="1400" dirty="0">
              <a:latin typeface="Times New Roman" panose="02020603050405020304" pitchFamily="18" charset="0"/>
            </a:endParaRPr>
          </a:p>
        </p:txBody>
      </p:sp>
      <p:sp>
        <p:nvSpPr>
          <p:cNvPr id="51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sz="1400">
                <a:latin typeface="Times New Roman" panose="02020603050405020304" pitchFamily="18" charset="0"/>
              </a:rPr>
              <a:t>Software Engineering</a:t>
            </a:r>
          </a:p>
        </p:txBody>
      </p:sp>
      <p:sp>
        <p:nvSpPr>
          <p:cNvPr id="51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E26F5828-D8CD-41CE-B7AD-0A0215E459FA}" type="slidenum">
              <a:rPr lang="en-US" altLang="en-US" sz="1400">
                <a:latin typeface="Times New Roman" panose="02020603050405020304" pitchFamily="18" charset="0"/>
              </a:rPr>
              <a:pPr eaLnBrk="1" hangingPunct="1"/>
              <a:t>5</a:t>
            </a:fld>
            <a:endParaRPr lang="en-US" altLang="en-US" sz="1400">
              <a:latin typeface="Times New Roman" panose="02020603050405020304" pitchFamily="18" charset="0"/>
            </a:endParaRPr>
          </a:p>
        </p:txBody>
      </p:sp>
      <p:pic>
        <p:nvPicPr>
          <p:cNvPr id="51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1971675"/>
            <a:ext cx="817245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87917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9"/>
          <p:cNvSpPr txBox="1">
            <a:spLocks noChangeArrowheads="1"/>
          </p:cNvSpPr>
          <p:nvPr/>
        </p:nvSpPr>
        <p:spPr bwMode="auto">
          <a:xfrm>
            <a:off x="3459163" y="1912938"/>
            <a:ext cx="1260475" cy="8032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GB" altLang="en-US" dirty="0"/>
              <a:t>Scope</a:t>
            </a:r>
          </a:p>
          <a:p>
            <a:pPr eaLnBrk="1" hangingPunct="1"/>
            <a:r>
              <a:rPr lang="en-GB" altLang="en-US" sz="1800" dirty="0"/>
              <a:t>(definition)</a:t>
            </a:r>
            <a:endParaRPr lang="en-US" altLang="en-US" sz="1800" dirty="0"/>
          </a:p>
        </p:txBody>
      </p:sp>
      <p:sp>
        <p:nvSpPr>
          <p:cNvPr id="7171" name="Rectangle 2"/>
          <p:cNvSpPr>
            <a:spLocks noGrp="1" noChangeArrowheads="1"/>
          </p:cNvSpPr>
          <p:nvPr>
            <p:ph type="title"/>
          </p:nvPr>
        </p:nvSpPr>
        <p:spPr/>
        <p:txBody>
          <a:bodyPr/>
          <a:lstStyle/>
          <a:p>
            <a:r>
              <a:rPr lang="en-GB" altLang="en-US" sz="2800" dirty="0"/>
              <a:t>Project Management Processes</a:t>
            </a:r>
            <a:br>
              <a:rPr lang="en-GB" altLang="en-US" sz="2800" dirty="0"/>
            </a:br>
            <a:r>
              <a:rPr lang="en-GB" altLang="en-US" sz="2800" dirty="0"/>
              <a:t>(Initiation)</a:t>
            </a:r>
            <a:endParaRPr lang="en-US" altLang="en-US" sz="2800" dirty="0"/>
          </a:p>
        </p:txBody>
      </p:sp>
      <p:sp>
        <p:nvSpPr>
          <p:cNvPr id="7172" name="Text Box 3"/>
          <p:cNvSpPr txBox="1">
            <a:spLocks noChangeArrowheads="1"/>
          </p:cNvSpPr>
          <p:nvPr/>
        </p:nvSpPr>
        <p:spPr bwMode="auto">
          <a:xfrm>
            <a:off x="927100" y="1887538"/>
            <a:ext cx="1520825" cy="52863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GB" altLang="en-US"/>
              <a:t>Initiation</a:t>
            </a:r>
            <a:endParaRPr lang="en-US" altLang="en-US"/>
          </a:p>
        </p:txBody>
      </p:sp>
      <p:sp>
        <p:nvSpPr>
          <p:cNvPr id="7173" name="Line 4"/>
          <p:cNvSpPr>
            <a:spLocks noChangeShapeType="1"/>
          </p:cNvSpPr>
          <p:nvPr/>
        </p:nvSpPr>
        <p:spPr bwMode="auto">
          <a:xfrm>
            <a:off x="2511425" y="2198688"/>
            <a:ext cx="855663" cy="22225"/>
          </a:xfrm>
          <a:prstGeom prst="line">
            <a:avLst/>
          </a:prstGeom>
          <a:noFill/>
          <a:ln w="50800">
            <a:solidFill>
              <a:srgbClr val="800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4" name="Text Box 6"/>
          <p:cNvSpPr txBox="1">
            <a:spLocks noChangeArrowheads="1"/>
          </p:cNvSpPr>
          <p:nvPr/>
        </p:nvSpPr>
        <p:spPr bwMode="auto">
          <a:xfrm>
            <a:off x="1493838" y="3824288"/>
            <a:ext cx="1679575" cy="8032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GB" altLang="en-US"/>
              <a:t>Cost</a:t>
            </a:r>
          </a:p>
          <a:p>
            <a:pPr eaLnBrk="1" hangingPunct="1"/>
            <a:r>
              <a:rPr lang="en-GB" altLang="en-US" sz="1800"/>
              <a:t>(estimates, …)</a:t>
            </a:r>
            <a:endParaRPr lang="en-US" altLang="en-US" sz="1800"/>
          </a:p>
        </p:txBody>
      </p:sp>
      <p:sp>
        <p:nvSpPr>
          <p:cNvPr id="7175" name="Line 7"/>
          <p:cNvSpPr>
            <a:spLocks noChangeShapeType="1"/>
          </p:cNvSpPr>
          <p:nvPr/>
        </p:nvSpPr>
        <p:spPr bwMode="auto">
          <a:xfrm>
            <a:off x="4906963" y="2163763"/>
            <a:ext cx="855662" cy="22225"/>
          </a:xfrm>
          <a:prstGeom prst="line">
            <a:avLst/>
          </a:prstGeom>
          <a:noFill/>
          <a:ln w="50800">
            <a:solidFill>
              <a:srgbClr val="800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6" name="Text Box 8"/>
          <p:cNvSpPr txBox="1">
            <a:spLocks noChangeArrowheads="1"/>
          </p:cNvSpPr>
          <p:nvPr/>
        </p:nvSpPr>
        <p:spPr bwMode="auto">
          <a:xfrm>
            <a:off x="5948363" y="1946275"/>
            <a:ext cx="1001712" cy="52863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GB" altLang="en-US"/>
              <a:t>WBS</a:t>
            </a:r>
            <a:endParaRPr lang="en-US" altLang="en-US"/>
          </a:p>
        </p:txBody>
      </p:sp>
      <p:sp>
        <p:nvSpPr>
          <p:cNvPr id="7177" name="Line 9"/>
          <p:cNvSpPr>
            <a:spLocks noChangeShapeType="1"/>
          </p:cNvSpPr>
          <p:nvPr/>
        </p:nvSpPr>
        <p:spPr bwMode="auto">
          <a:xfrm flipH="1">
            <a:off x="2822575" y="2579688"/>
            <a:ext cx="3355975" cy="1063625"/>
          </a:xfrm>
          <a:prstGeom prst="line">
            <a:avLst/>
          </a:prstGeom>
          <a:noFill/>
          <a:ln w="50800">
            <a:solidFill>
              <a:srgbClr val="800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78" name="Text Box 10"/>
          <p:cNvSpPr txBox="1">
            <a:spLocks noChangeArrowheads="1"/>
          </p:cNvSpPr>
          <p:nvPr/>
        </p:nvSpPr>
        <p:spPr bwMode="auto">
          <a:xfrm>
            <a:off x="3275013" y="3822700"/>
            <a:ext cx="2403475" cy="8032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GB" altLang="en-US"/>
              <a:t>Time</a:t>
            </a:r>
          </a:p>
          <a:p>
            <a:pPr eaLnBrk="1" hangingPunct="1"/>
            <a:r>
              <a:rPr lang="en-GB" altLang="en-US" sz="1800"/>
              <a:t>(activity diagrams, …)</a:t>
            </a:r>
            <a:endParaRPr lang="en-US" altLang="en-US" sz="1800"/>
          </a:p>
        </p:txBody>
      </p:sp>
      <p:sp>
        <p:nvSpPr>
          <p:cNvPr id="7179" name="Text Box 11"/>
          <p:cNvSpPr txBox="1">
            <a:spLocks noChangeArrowheads="1"/>
          </p:cNvSpPr>
          <p:nvPr/>
        </p:nvSpPr>
        <p:spPr bwMode="auto">
          <a:xfrm>
            <a:off x="5835650" y="3813175"/>
            <a:ext cx="3144838" cy="8032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GB" altLang="en-US"/>
              <a:t>Human Resources</a:t>
            </a:r>
          </a:p>
          <a:p>
            <a:pPr eaLnBrk="1" hangingPunct="1"/>
            <a:r>
              <a:rPr lang="en-GB" altLang="en-US" sz="1800"/>
              <a:t>(RACI matrix, …)</a:t>
            </a:r>
            <a:endParaRPr lang="en-US" altLang="en-US" sz="1800"/>
          </a:p>
        </p:txBody>
      </p:sp>
      <p:sp>
        <p:nvSpPr>
          <p:cNvPr id="7180" name="Line 12"/>
          <p:cNvSpPr>
            <a:spLocks noChangeShapeType="1"/>
          </p:cNvSpPr>
          <p:nvPr/>
        </p:nvSpPr>
        <p:spPr bwMode="auto">
          <a:xfrm flipH="1">
            <a:off x="4257675" y="2613025"/>
            <a:ext cx="1943100" cy="1133475"/>
          </a:xfrm>
          <a:prstGeom prst="line">
            <a:avLst/>
          </a:prstGeom>
          <a:noFill/>
          <a:ln w="50800">
            <a:solidFill>
              <a:srgbClr val="800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81" name="Line 13"/>
          <p:cNvSpPr>
            <a:spLocks noChangeShapeType="1"/>
          </p:cNvSpPr>
          <p:nvPr/>
        </p:nvSpPr>
        <p:spPr bwMode="auto">
          <a:xfrm>
            <a:off x="6272213" y="2613025"/>
            <a:ext cx="649287" cy="1098550"/>
          </a:xfrm>
          <a:prstGeom prst="line">
            <a:avLst/>
          </a:prstGeom>
          <a:noFill/>
          <a:ln w="50800">
            <a:solidFill>
              <a:srgbClr val="80008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82" name="Rectangle 14"/>
          <p:cNvSpPr>
            <a:spLocks noGrp="1" noChangeArrowheads="1"/>
          </p:cNvSpPr>
          <p:nvPr>
            <p:ph type="body" idx="1"/>
          </p:nvPr>
        </p:nvSpPr>
        <p:spPr>
          <a:xfrm>
            <a:off x="2578100" y="4908550"/>
            <a:ext cx="5743575" cy="1371600"/>
          </a:xfrm>
          <a:noFill/>
          <a:ln>
            <a:solidFill>
              <a:srgbClr val="339966"/>
            </a:solidFill>
            <a:miter lim="800000"/>
            <a:headEnd/>
            <a:tailEnd/>
          </a:ln>
        </p:spPr>
        <p:txBody>
          <a:bodyPr/>
          <a:lstStyle/>
          <a:p>
            <a:r>
              <a:rPr lang="en-GB" altLang="en-US" sz="2000"/>
              <a:t>Also to consider: Quality, Risk, Communication, Procurement, Integration (PMBOK® knowledge areas)</a:t>
            </a:r>
            <a:endParaRPr lang="en-US" altLang="en-US" sz="2000"/>
          </a:p>
        </p:txBody>
      </p:sp>
      <p:sp>
        <p:nvSpPr>
          <p:cNvPr id="7183" name="Freeform 15"/>
          <p:cNvSpPr>
            <a:spLocks/>
          </p:cNvSpPr>
          <p:nvPr/>
        </p:nvSpPr>
        <p:spPr bwMode="auto">
          <a:xfrm>
            <a:off x="138113" y="1389063"/>
            <a:ext cx="3508375" cy="1909762"/>
          </a:xfrm>
          <a:custGeom>
            <a:avLst/>
            <a:gdLst>
              <a:gd name="T0" fmla="*/ 0 w 2210"/>
              <a:gd name="T1" fmla="*/ 1909762 h 1203"/>
              <a:gd name="T2" fmla="*/ 2466975 w 2210"/>
              <a:gd name="T3" fmla="*/ 1400175 h 1203"/>
              <a:gd name="T4" fmla="*/ 3508375 w 2210"/>
              <a:gd name="T5" fmla="*/ 0 h 1203"/>
              <a:gd name="T6" fmla="*/ 0 60000 65536"/>
              <a:gd name="T7" fmla="*/ 0 60000 65536"/>
              <a:gd name="T8" fmla="*/ 0 60000 65536"/>
            </a:gdLst>
            <a:ahLst/>
            <a:cxnLst>
              <a:cxn ang="T6">
                <a:pos x="T0" y="T1"/>
              </a:cxn>
              <a:cxn ang="T7">
                <a:pos x="T2" y="T3"/>
              </a:cxn>
              <a:cxn ang="T8">
                <a:pos x="T4" y="T5"/>
              </a:cxn>
            </a:cxnLst>
            <a:rect l="0" t="0" r="r" b="b"/>
            <a:pathLst>
              <a:path w="2210" h="1203">
                <a:moveTo>
                  <a:pt x="0" y="1203"/>
                </a:moveTo>
                <a:cubicBezTo>
                  <a:pt x="259" y="1150"/>
                  <a:pt x="1186" y="1082"/>
                  <a:pt x="1554" y="882"/>
                </a:cubicBezTo>
                <a:cubicBezTo>
                  <a:pt x="1919" y="701"/>
                  <a:pt x="2073" y="184"/>
                  <a:pt x="2210" y="0"/>
                </a:cubicBezTo>
              </a:path>
            </a:pathLst>
          </a:custGeom>
          <a:noFill/>
          <a:ln w="50800" cap="flat" cmpd="sng">
            <a:solidFill>
              <a:srgbClr val="0000FF"/>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184" name="Text Box 16"/>
          <p:cNvSpPr txBox="1">
            <a:spLocks noChangeArrowheads="1"/>
          </p:cNvSpPr>
          <p:nvPr/>
        </p:nvSpPr>
        <p:spPr bwMode="auto">
          <a:xfrm>
            <a:off x="0" y="2320925"/>
            <a:ext cx="254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GB" altLang="en-US" dirty="0">
                <a:solidFill>
                  <a:srgbClr val="FFFF00"/>
                </a:solidFill>
                <a:latin typeface="Tahoma" panose="020B0604030504040204" pitchFamily="34" charset="0"/>
              </a:rPr>
              <a:t>Project Charter</a:t>
            </a:r>
            <a:endParaRPr lang="en-US" altLang="en-US" dirty="0">
              <a:solidFill>
                <a:srgbClr val="FFFF00"/>
              </a:solidFill>
              <a:latin typeface="Tahoma" panose="020B0604030504040204" pitchFamily="34" charset="0"/>
            </a:endParaRPr>
          </a:p>
        </p:txBody>
      </p:sp>
      <p:sp>
        <p:nvSpPr>
          <p:cNvPr id="7185" name="Text Box 17"/>
          <p:cNvSpPr txBox="1">
            <a:spLocks noChangeArrowheads="1"/>
          </p:cNvSpPr>
          <p:nvPr/>
        </p:nvSpPr>
        <p:spPr bwMode="auto">
          <a:xfrm>
            <a:off x="4953000" y="1362075"/>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GB" altLang="en-US" dirty="0">
                <a:solidFill>
                  <a:srgbClr val="FFFF00"/>
                </a:solidFill>
                <a:latin typeface="Tahoma" panose="020B0604030504040204" pitchFamily="34" charset="0"/>
              </a:rPr>
              <a:t>Project Management Plan</a:t>
            </a:r>
            <a:endParaRPr lang="en-US" altLang="en-US" dirty="0">
              <a:solidFill>
                <a:srgbClr val="FFFF00"/>
              </a:solidFill>
              <a:latin typeface="Tahoma" panose="020B0604030504040204" pitchFamily="34" charset="0"/>
            </a:endParaRPr>
          </a:p>
        </p:txBody>
      </p:sp>
      <p:sp>
        <p:nvSpPr>
          <p:cNvPr id="7186" name="Text Box 20"/>
          <p:cNvSpPr txBox="1">
            <a:spLocks noChangeArrowheads="1"/>
          </p:cNvSpPr>
          <p:nvPr/>
        </p:nvSpPr>
        <p:spPr bwMode="auto">
          <a:xfrm rot="-715245">
            <a:off x="1935163" y="2827338"/>
            <a:ext cx="1406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GB" altLang="en-US" sz="1600" dirty="0">
                <a:solidFill>
                  <a:srgbClr val="FFFF00"/>
                </a:solidFill>
                <a:latin typeface="Tahoma" panose="020B0604030504040204" pitchFamily="34" charset="0"/>
              </a:rPr>
              <a:t>Project Scope</a:t>
            </a:r>
          </a:p>
          <a:p>
            <a:pPr eaLnBrk="1" hangingPunct="1"/>
            <a:r>
              <a:rPr lang="en-GB" altLang="en-US" sz="1600" dirty="0">
                <a:solidFill>
                  <a:srgbClr val="FFFF00"/>
                </a:solidFill>
                <a:latin typeface="Tahoma" panose="020B0604030504040204" pitchFamily="34" charset="0"/>
              </a:rPr>
              <a:t>Statement</a:t>
            </a:r>
            <a:endParaRPr lang="en-US" altLang="en-US" sz="1600" dirty="0">
              <a:solidFill>
                <a:srgbClr val="FFFF00"/>
              </a:solidFill>
              <a:latin typeface="Tahoma" panose="020B0604030504040204" pitchFamily="34" charset="0"/>
            </a:endParaRPr>
          </a:p>
        </p:txBody>
      </p:sp>
      <p:sp>
        <p:nvSpPr>
          <p:cNvPr id="19" name="Footer Placeholder 4"/>
          <p:cNvSpPr>
            <a:spLocks noGrp="1"/>
          </p:cNvSpPr>
          <p:nvPr>
            <p:ph type="ftr" sz="quarter" idx="11"/>
          </p:nvPr>
        </p:nvSpPr>
        <p:spPr>
          <a:xfrm>
            <a:off x="659165" y="6356350"/>
            <a:ext cx="284797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sz="1400">
                <a:latin typeface="Times New Roman" panose="02020603050405020304" pitchFamily="18" charset="0"/>
              </a:rPr>
              <a:t>Software Engineering</a:t>
            </a:r>
          </a:p>
        </p:txBody>
      </p:sp>
      <p:sp>
        <p:nvSpPr>
          <p:cNvPr id="20" name="Date Placeholder 3"/>
          <p:cNvSpPr>
            <a:spLocks noGrp="1"/>
          </p:cNvSpPr>
          <p:nvPr>
            <p:ph type="dt" sz="quarter" idx="10"/>
          </p:nvPr>
        </p:nvSpPr>
        <p:spPr>
          <a:xfrm>
            <a:off x="6363347" y="6356350"/>
            <a:ext cx="208597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02B36F9C-C1B2-43C2-9DA9-34A48B329138}" type="datetime1">
              <a:rPr lang="de-DE" altLang="en-US" sz="1400" smtClean="0">
                <a:latin typeface="Times New Roman" panose="02020603050405020304" pitchFamily="18" charset="0"/>
              </a:rPr>
              <a:t>23.02.2024</a:t>
            </a:fld>
            <a:endParaRPr lang="en-US" altLang="en-US" sz="1400" dirty="0">
              <a:latin typeface="Times New Roman" panose="02020603050405020304" pitchFamily="18" charset="0"/>
            </a:endParaRPr>
          </a:p>
        </p:txBody>
      </p:sp>
      <p:sp>
        <p:nvSpPr>
          <p:cNvPr id="21" name="Slide Number Placeholder 5"/>
          <p:cNvSpPr>
            <a:spLocks noGrp="1"/>
          </p:cNvSpPr>
          <p:nvPr>
            <p:ph type="sldNum" sz="quarter" idx="12"/>
          </p:nvPr>
        </p:nvSpPr>
        <p:spPr>
          <a:xfrm>
            <a:off x="8543278" y="6356350"/>
            <a:ext cx="56197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sz="1400" dirty="0">
                <a:latin typeface="Times New Roman" panose="02020603050405020304" pitchFamily="18" charset="0"/>
              </a:rPr>
              <a:t>7</a:t>
            </a:r>
          </a:p>
        </p:txBody>
      </p:sp>
    </p:spTree>
    <p:extLst>
      <p:ext uri="{BB962C8B-B14F-4D97-AF65-F5344CB8AC3E}">
        <p14:creationId xmlns:p14="http://schemas.microsoft.com/office/powerpoint/2010/main" val="359300525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pPr algn="ctr"/>
            <a:r>
              <a:rPr lang="en-US" dirty="0">
                <a:effectLst/>
              </a:rPr>
              <a:t>Introduction</a:t>
            </a:r>
          </a:p>
        </p:txBody>
      </p:sp>
      <p:sp>
        <p:nvSpPr>
          <p:cNvPr id="3" name="Content Placeholder 2"/>
          <p:cNvSpPr>
            <a:spLocks noGrp="1"/>
          </p:cNvSpPr>
          <p:nvPr>
            <p:ph idx="1"/>
          </p:nvPr>
        </p:nvSpPr>
        <p:spPr/>
        <p:txBody>
          <a:bodyPr>
            <a:normAutofit lnSpcReduction="10000"/>
          </a:bodyPr>
          <a:lstStyle/>
          <a:p>
            <a:pPr algn="just"/>
            <a:r>
              <a:rPr lang="en-US" b="1" dirty="0">
                <a:solidFill>
                  <a:schemeClr val="tx1"/>
                </a:solidFill>
              </a:rPr>
              <a:t>Dividing complex projects to simpler and manageable tasks is the process identified as Work Breakdown Structure (WBS).</a:t>
            </a:r>
          </a:p>
          <a:p>
            <a:pPr algn="just"/>
            <a:endParaRPr lang="en-US" b="1" dirty="0">
              <a:solidFill>
                <a:schemeClr val="tx1"/>
              </a:solidFill>
            </a:endParaRPr>
          </a:p>
          <a:p>
            <a:pPr algn="just"/>
            <a:r>
              <a:rPr lang="en-US" b="1" dirty="0">
                <a:solidFill>
                  <a:schemeClr val="tx1"/>
                </a:solidFill>
              </a:rPr>
              <a:t>Usually, the project managers use this method for simplifying the project execution. In WBS, much larger tasks are broken-down to manageable chunks of work. These chunks can be easily supervised and estimated.</a:t>
            </a:r>
            <a:endParaRPr lang="en-US" b="1" u="sng" dirty="0">
              <a:solidFill>
                <a:schemeClr val="tx1"/>
              </a:solidFill>
            </a:endParaRPr>
          </a:p>
          <a:p>
            <a:pPr algn="just"/>
            <a:r>
              <a:rPr kumimoji="1" lang="en-US" b="1" u="sng" dirty="0">
                <a:solidFill>
                  <a:schemeClr val="tx1"/>
                </a:solidFill>
              </a:rPr>
              <a:t>Work Package:</a:t>
            </a:r>
            <a:r>
              <a:rPr kumimoji="1" lang="en-US" b="1" dirty="0">
                <a:solidFill>
                  <a:schemeClr val="tx1"/>
                </a:solidFill>
              </a:rPr>
              <a:t> A group of related tasks that are defined at the same level within a work breakdown structure. </a:t>
            </a:r>
          </a:p>
          <a:p>
            <a:pPr algn="just"/>
            <a:endParaRPr lang="en-US" b="1" dirty="0">
              <a:solidFill>
                <a:schemeClr val="tx1"/>
              </a:solidFill>
            </a:endParaRP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6" name="Date Placeholder 5"/>
          <p:cNvSpPr>
            <a:spLocks noGrp="1"/>
          </p:cNvSpPr>
          <p:nvPr>
            <p:ph type="dt" sz="half" idx="10"/>
          </p:nvPr>
        </p:nvSpPr>
        <p:spPr/>
        <p:txBody>
          <a:bodyPr/>
          <a:lstStyle/>
          <a:p>
            <a:fld id="{F95333F5-03D9-4B70-BF10-7D081159BE36}" type="datetime1">
              <a:rPr lang="de-DE" smtClean="0"/>
              <a:t>23.02.2024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02446612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30A77-331B-4230-8829-390CC2132E2A}"/>
              </a:ext>
            </a:extLst>
          </p:cNvPr>
          <p:cNvSpPr>
            <a:spLocks noGrp="1"/>
          </p:cNvSpPr>
          <p:nvPr>
            <p:ph type="title"/>
          </p:nvPr>
        </p:nvSpPr>
        <p:spPr/>
        <p:txBody>
          <a:bodyPr/>
          <a:lstStyle/>
          <a:p>
            <a:r>
              <a:rPr lang="en-US" dirty="0"/>
              <a:t>What is WBS?</a:t>
            </a:r>
          </a:p>
        </p:txBody>
      </p:sp>
      <p:sp>
        <p:nvSpPr>
          <p:cNvPr id="3" name="Content Placeholder 2">
            <a:extLst>
              <a:ext uri="{FF2B5EF4-FFF2-40B4-BE49-F238E27FC236}">
                <a16:creationId xmlns:a16="http://schemas.microsoft.com/office/drawing/2014/main" id="{E228B5EE-A759-4260-AD40-C5F24E49E300}"/>
              </a:ext>
            </a:extLst>
          </p:cNvPr>
          <p:cNvSpPr>
            <a:spLocks noGrp="1"/>
          </p:cNvSpPr>
          <p:nvPr>
            <p:ph idx="1"/>
          </p:nvPr>
        </p:nvSpPr>
        <p:spPr/>
        <p:txBody>
          <a:bodyPr/>
          <a:lstStyle/>
          <a:p>
            <a:r>
              <a:rPr lang="en-US" dirty="0"/>
              <a:t>According to the PMI’s Project Management Body of Knowledge (PMBOK), a work breakdown structure is “A hierarchical decomposition of the total scope of work to be carried out by the project team to accomplish the project objectives and create the required deliverables.”</a:t>
            </a:r>
          </a:p>
        </p:txBody>
      </p:sp>
      <p:sp>
        <p:nvSpPr>
          <p:cNvPr id="4" name="Date Placeholder 3">
            <a:extLst>
              <a:ext uri="{FF2B5EF4-FFF2-40B4-BE49-F238E27FC236}">
                <a16:creationId xmlns:a16="http://schemas.microsoft.com/office/drawing/2014/main" id="{E9179A6A-84D7-46CB-B675-1EEBF99ACAD2}"/>
              </a:ext>
            </a:extLst>
          </p:cNvPr>
          <p:cNvSpPr>
            <a:spLocks noGrp="1"/>
          </p:cNvSpPr>
          <p:nvPr>
            <p:ph type="dt" sz="half" idx="10"/>
          </p:nvPr>
        </p:nvSpPr>
        <p:spPr/>
        <p:txBody>
          <a:bodyPr/>
          <a:lstStyle/>
          <a:p>
            <a:fld id="{0727C657-E2D8-458D-A669-20B65FF796F2}" type="datetime1">
              <a:rPr lang="de-DE" smtClean="0"/>
              <a:t>23.02.2024</a:t>
            </a:fld>
            <a:endParaRPr lang="en-US"/>
          </a:p>
        </p:txBody>
      </p:sp>
      <p:sp>
        <p:nvSpPr>
          <p:cNvPr id="5" name="Footer Placeholder 4">
            <a:extLst>
              <a:ext uri="{FF2B5EF4-FFF2-40B4-BE49-F238E27FC236}">
                <a16:creationId xmlns:a16="http://schemas.microsoft.com/office/drawing/2014/main" id="{A3AEBE18-B98D-4A05-B7BD-9BDFF033FCDA}"/>
              </a:ext>
            </a:extLst>
          </p:cNvPr>
          <p:cNvSpPr>
            <a:spLocks noGrp="1"/>
          </p:cNvSpPr>
          <p:nvPr>
            <p:ph type="ftr" sz="quarter" idx="11"/>
          </p:nvPr>
        </p:nvSpPr>
        <p:spPr/>
        <p:txBody>
          <a:bodyPr/>
          <a:lstStyle/>
          <a:p>
            <a:r>
              <a:rPr lang="en-US"/>
              <a:t>Software Engineering</a:t>
            </a:r>
          </a:p>
        </p:txBody>
      </p:sp>
      <p:sp>
        <p:nvSpPr>
          <p:cNvPr id="6" name="Slide Number Placeholder 5">
            <a:extLst>
              <a:ext uri="{FF2B5EF4-FFF2-40B4-BE49-F238E27FC236}">
                <a16:creationId xmlns:a16="http://schemas.microsoft.com/office/drawing/2014/main" id="{5C9DC515-FC20-4088-998B-2D73F21373DE}"/>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592917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WBS?</a:t>
            </a:r>
            <a:endParaRPr lang="en-US" dirty="0">
              <a:effectLst/>
            </a:endParaRPr>
          </a:p>
        </p:txBody>
      </p:sp>
      <p:sp>
        <p:nvSpPr>
          <p:cNvPr id="3" name="Content Placeholder 2"/>
          <p:cNvSpPr>
            <a:spLocks noGrp="1"/>
          </p:cNvSpPr>
          <p:nvPr>
            <p:ph idx="1"/>
          </p:nvPr>
        </p:nvSpPr>
        <p:spPr/>
        <p:txBody>
          <a:bodyPr>
            <a:normAutofit/>
          </a:bodyPr>
          <a:lstStyle/>
          <a:p>
            <a:pPr algn="just">
              <a:buNone/>
            </a:pPr>
            <a:endParaRPr lang="en-US" b="1" dirty="0">
              <a:solidFill>
                <a:schemeClr val="tx1"/>
              </a:solidFill>
            </a:endParaRPr>
          </a:p>
          <a:p>
            <a:pPr algn="just"/>
            <a:r>
              <a:rPr lang="en-US" b="1" dirty="0">
                <a:solidFill>
                  <a:schemeClr val="tx1"/>
                </a:solidFill>
              </a:rPr>
              <a:t>A work breakdown structure element may be a product, data, a service, or any combination. A WBS also provides the necessary framework for detailed cost estimating and control along with providing guidance for schedule development and control</a:t>
            </a:r>
          </a:p>
        </p:txBody>
      </p:sp>
      <p:sp>
        <p:nvSpPr>
          <p:cNvPr id="4" name="Footer Placeholder 3"/>
          <p:cNvSpPr>
            <a:spLocks noGrp="1"/>
          </p:cNvSpPr>
          <p:nvPr>
            <p:ph type="ftr" sz="quarter" idx="11"/>
          </p:nvPr>
        </p:nvSpPr>
        <p:spPr>
          <a:xfrm>
            <a:off x="659165" y="6356350"/>
            <a:ext cx="2847975" cy="365125"/>
          </a:xfrm>
        </p:spPr>
        <p:txBody>
          <a:bodyPr/>
          <a:lstStyle/>
          <a:p>
            <a:r>
              <a:rPr lang="en-US"/>
              <a:t>Software Engineering</a:t>
            </a:r>
            <a:endParaRPr lang="en-US" dirty="0"/>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6" name="Date Placeholder 5"/>
          <p:cNvSpPr>
            <a:spLocks noGrp="1"/>
          </p:cNvSpPr>
          <p:nvPr>
            <p:ph type="dt" sz="half" idx="10"/>
          </p:nvPr>
        </p:nvSpPr>
        <p:spPr/>
        <p:txBody>
          <a:bodyPr/>
          <a:lstStyle/>
          <a:p>
            <a:fld id="{BF30C69D-5002-4A38-BB32-35AF81A97FE3}" type="datetime1">
              <a:rPr lang="de-DE" smtClean="0"/>
              <a:t>23.02.2024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186180902"/>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12026</TotalTime>
  <Words>1471</Words>
  <Application>Microsoft Office PowerPoint</Application>
  <PresentationFormat>On-screen Show (4:3)</PresentationFormat>
  <Paragraphs>303</Paragraphs>
  <Slides>36</Slides>
  <Notes>8</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Century Gothic</vt:lpstr>
      <vt:lpstr>Comic Sans MS</vt:lpstr>
      <vt:lpstr>Courier New</vt:lpstr>
      <vt:lpstr>Palatino Linotype</vt:lpstr>
      <vt:lpstr>Tahoma</vt:lpstr>
      <vt:lpstr>Times New Roman</vt:lpstr>
      <vt:lpstr>Executive</vt:lpstr>
      <vt:lpstr>PowerPoint Presentation</vt:lpstr>
      <vt:lpstr>PowerPoint Presentation</vt:lpstr>
      <vt:lpstr>Project Management</vt:lpstr>
      <vt:lpstr>Why is it needed?</vt:lpstr>
      <vt:lpstr>Why (cont…)</vt:lpstr>
      <vt:lpstr>Project Management Processes (Initiation)</vt:lpstr>
      <vt:lpstr>Introduction</vt:lpstr>
      <vt:lpstr>What is WBS?</vt:lpstr>
      <vt:lpstr>What is WBS?</vt:lpstr>
      <vt:lpstr>PowerPoint Presentation</vt:lpstr>
      <vt:lpstr>PowerPoint Presentation</vt:lpstr>
      <vt:lpstr>The Work Breakdown Structure</vt:lpstr>
      <vt:lpstr> When should we develop WBS?</vt:lpstr>
      <vt:lpstr>PowerPoint Presentation</vt:lpstr>
      <vt:lpstr> WBS Guidelines</vt:lpstr>
      <vt:lpstr>Guidelines - continued</vt:lpstr>
      <vt:lpstr>Steps to build a WBS</vt:lpstr>
      <vt:lpstr>Construction of a WBS</vt:lpstr>
      <vt:lpstr>WBS Formats</vt:lpstr>
      <vt:lpstr>Displaying the WBS  Example of outlined WBS.</vt:lpstr>
      <vt:lpstr>Displaying the WBS  Example of Chart WBS.</vt:lpstr>
      <vt:lpstr>PowerPoint Presentation</vt:lpstr>
      <vt:lpstr>WBS helps manager</vt:lpstr>
      <vt:lpstr>Pitfalls</vt:lpstr>
      <vt:lpstr>The Dictionary of the WBS</vt:lpstr>
      <vt:lpstr>A Full WBS Structure</vt:lpstr>
      <vt:lpstr>WBS Guidelines</vt:lpstr>
      <vt:lpstr>WBS Guidelines</vt:lpstr>
      <vt:lpstr>Suggested WBS Template Process</vt:lpstr>
      <vt:lpstr>WBS Project Work</vt:lpstr>
      <vt:lpstr>WBS Template</vt:lpstr>
      <vt:lpstr>WBS Check List</vt:lpstr>
      <vt:lpstr>WBS Check List</vt:lpstr>
      <vt:lpstr>Example WBS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201 Data Structures</dc:title>
  <dc:creator>Tahir Qasim Syed</dc:creator>
  <cp:lastModifiedBy>Farrukh</cp:lastModifiedBy>
  <cp:revision>298</cp:revision>
  <dcterms:created xsi:type="dcterms:W3CDTF">2006-08-16T00:00:00Z</dcterms:created>
  <dcterms:modified xsi:type="dcterms:W3CDTF">2024-02-23T06:22:57Z</dcterms:modified>
</cp:coreProperties>
</file>