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9E6BEB-EB7A-4DC0-AF18-EB7134966720}" type="doc">
      <dgm:prSet loTypeId="urn:microsoft.com/office/officeart/2005/8/layout/default#1" loCatId="list" qsTypeId="urn:microsoft.com/office/officeart/2005/8/quickstyle/simple1" qsCatId="simple" csTypeId="urn:microsoft.com/office/officeart/2005/8/colors/colorful1#1" csCatId="colorful" phldr="1"/>
      <dgm:spPr/>
      <dgm:t>
        <a:bodyPr/>
        <a:lstStyle/>
        <a:p>
          <a:endParaRPr lang="en-US"/>
        </a:p>
      </dgm:t>
    </dgm:pt>
    <dgm:pt modelId="{1DB8377E-4AB7-4390-BBE3-39BE440F6CE9}">
      <dgm:prSet phldrT="[Text]"/>
      <dgm:spPr/>
      <dgm:t>
        <a:bodyPr/>
        <a:lstStyle/>
        <a:p>
          <a:r>
            <a:rPr lang="en-US" dirty="0" smtClean="0"/>
            <a:t>Memorandum </a:t>
          </a:r>
          <a:endParaRPr lang="en-US" dirty="0"/>
        </a:p>
      </dgm:t>
    </dgm:pt>
    <dgm:pt modelId="{15FA4D3B-0555-4C59-BD2F-96361B419E67}" type="parTrans" cxnId="{76C3EC56-F24D-4A63-B726-93D40370BEA3}">
      <dgm:prSet/>
      <dgm:spPr/>
      <dgm:t>
        <a:bodyPr/>
        <a:lstStyle/>
        <a:p>
          <a:endParaRPr lang="en-US"/>
        </a:p>
      </dgm:t>
    </dgm:pt>
    <dgm:pt modelId="{18BFE943-BC21-401B-A649-B0E7EF97EB27}" type="sibTrans" cxnId="{76C3EC56-F24D-4A63-B726-93D40370BEA3}">
      <dgm:prSet/>
      <dgm:spPr/>
      <dgm:t>
        <a:bodyPr/>
        <a:lstStyle/>
        <a:p>
          <a:endParaRPr lang="en-US"/>
        </a:p>
      </dgm:t>
    </dgm:pt>
    <dgm:pt modelId="{5BFE06FA-9CBE-44D4-B143-9679ECC2C008}">
      <dgm:prSet phldrT="[Text]"/>
      <dgm:spPr/>
      <dgm:t>
        <a:bodyPr/>
        <a:lstStyle/>
        <a:p>
          <a:r>
            <a:rPr lang="en-US" dirty="0" smtClean="0"/>
            <a:t>Formal letters</a:t>
          </a:r>
          <a:endParaRPr lang="en-US" dirty="0"/>
        </a:p>
      </dgm:t>
    </dgm:pt>
    <dgm:pt modelId="{6A1E91E0-1C1F-4FF9-95F3-2C734AB66AA0}" type="parTrans" cxnId="{8B90D162-B19B-4EFE-98DC-BBE3ED02674E}">
      <dgm:prSet/>
      <dgm:spPr/>
      <dgm:t>
        <a:bodyPr/>
        <a:lstStyle/>
        <a:p>
          <a:endParaRPr lang="en-US"/>
        </a:p>
      </dgm:t>
    </dgm:pt>
    <dgm:pt modelId="{EB6374C0-B80D-427F-AC19-F2783F65FDAE}" type="sibTrans" cxnId="{8B90D162-B19B-4EFE-98DC-BBE3ED02674E}">
      <dgm:prSet/>
      <dgm:spPr/>
      <dgm:t>
        <a:bodyPr/>
        <a:lstStyle/>
        <a:p>
          <a:endParaRPr lang="en-US"/>
        </a:p>
      </dgm:t>
    </dgm:pt>
    <dgm:pt modelId="{3492567D-5640-41E6-A408-30843C4E1FFA}" type="pres">
      <dgm:prSet presAssocID="{1E9E6BEB-EB7A-4DC0-AF18-EB7134966720}" presName="diagram" presStyleCnt="0">
        <dgm:presLayoutVars>
          <dgm:dir/>
          <dgm:resizeHandles val="exact"/>
        </dgm:presLayoutVars>
      </dgm:prSet>
      <dgm:spPr/>
      <dgm:t>
        <a:bodyPr/>
        <a:lstStyle/>
        <a:p>
          <a:endParaRPr lang="en-US"/>
        </a:p>
      </dgm:t>
    </dgm:pt>
    <dgm:pt modelId="{2B904958-E99C-492A-900F-8877AA3F3322}" type="pres">
      <dgm:prSet presAssocID="{1DB8377E-4AB7-4390-BBE3-39BE440F6CE9}" presName="node" presStyleLbl="node1" presStyleIdx="0" presStyleCnt="2">
        <dgm:presLayoutVars>
          <dgm:bulletEnabled val="1"/>
        </dgm:presLayoutVars>
      </dgm:prSet>
      <dgm:spPr/>
      <dgm:t>
        <a:bodyPr/>
        <a:lstStyle/>
        <a:p>
          <a:endParaRPr lang="en-US"/>
        </a:p>
      </dgm:t>
    </dgm:pt>
    <dgm:pt modelId="{15DED1C0-2672-450E-93D7-9E6CF4896FAF}" type="pres">
      <dgm:prSet presAssocID="{18BFE943-BC21-401B-A649-B0E7EF97EB27}" presName="sibTrans" presStyleCnt="0"/>
      <dgm:spPr/>
    </dgm:pt>
    <dgm:pt modelId="{42BD8AAC-A520-464A-92E4-3DA3656EB457}" type="pres">
      <dgm:prSet presAssocID="{5BFE06FA-9CBE-44D4-B143-9679ECC2C008}" presName="node" presStyleLbl="node1" presStyleIdx="1" presStyleCnt="2">
        <dgm:presLayoutVars>
          <dgm:bulletEnabled val="1"/>
        </dgm:presLayoutVars>
      </dgm:prSet>
      <dgm:spPr/>
      <dgm:t>
        <a:bodyPr/>
        <a:lstStyle/>
        <a:p>
          <a:endParaRPr lang="en-US"/>
        </a:p>
      </dgm:t>
    </dgm:pt>
  </dgm:ptLst>
  <dgm:cxnLst>
    <dgm:cxn modelId="{ADA7682C-4932-491B-9E1A-1A3BD5298C34}" type="presOf" srcId="{5BFE06FA-9CBE-44D4-B143-9679ECC2C008}" destId="{42BD8AAC-A520-464A-92E4-3DA3656EB457}" srcOrd="0" destOrd="0" presId="urn:microsoft.com/office/officeart/2005/8/layout/default#1"/>
    <dgm:cxn modelId="{512735B8-FDBF-4707-B24A-E332CF043BE2}" type="presOf" srcId="{1E9E6BEB-EB7A-4DC0-AF18-EB7134966720}" destId="{3492567D-5640-41E6-A408-30843C4E1FFA}" srcOrd="0" destOrd="0" presId="urn:microsoft.com/office/officeart/2005/8/layout/default#1"/>
    <dgm:cxn modelId="{8B90D162-B19B-4EFE-98DC-BBE3ED02674E}" srcId="{1E9E6BEB-EB7A-4DC0-AF18-EB7134966720}" destId="{5BFE06FA-9CBE-44D4-B143-9679ECC2C008}" srcOrd="1" destOrd="0" parTransId="{6A1E91E0-1C1F-4FF9-95F3-2C734AB66AA0}" sibTransId="{EB6374C0-B80D-427F-AC19-F2783F65FDAE}"/>
    <dgm:cxn modelId="{F8284EBE-9EA3-40FA-895C-CB3EF8430F45}" type="presOf" srcId="{1DB8377E-4AB7-4390-BBE3-39BE440F6CE9}" destId="{2B904958-E99C-492A-900F-8877AA3F3322}" srcOrd="0" destOrd="0" presId="urn:microsoft.com/office/officeart/2005/8/layout/default#1"/>
    <dgm:cxn modelId="{76C3EC56-F24D-4A63-B726-93D40370BEA3}" srcId="{1E9E6BEB-EB7A-4DC0-AF18-EB7134966720}" destId="{1DB8377E-4AB7-4390-BBE3-39BE440F6CE9}" srcOrd="0" destOrd="0" parTransId="{15FA4D3B-0555-4C59-BD2F-96361B419E67}" sibTransId="{18BFE943-BC21-401B-A649-B0E7EF97EB27}"/>
    <dgm:cxn modelId="{2D60240C-AC30-45F2-AA66-94F862063E9F}" type="presParOf" srcId="{3492567D-5640-41E6-A408-30843C4E1FFA}" destId="{2B904958-E99C-492A-900F-8877AA3F3322}" srcOrd="0" destOrd="0" presId="urn:microsoft.com/office/officeart/2005/8/layout/default#1"/>
    <dgm:cxn modelId="{C430239E-04D5-4F49-ADE0-21E48C421633}" type="presParOf" srcId="{3492567D-5640-41E6-A408-30843C4E1FFA}" destId="{15DED1C0-2672-450E-93D7-9E6CF4896FAF}" srcOrd="1" destOrd="0" presId="urn:microsoft.com/office/officeart/2005/8/layout/default#1"/>
    <dgm:cxn modelId="{5B23B2DB-CBE6-4E7C-A007-8C93F432E9AE}" type="presParOf" srcId="{3492567D-5640-41E6-A408-30843C4E1FFA}" destId="{42BD8AAC-A520-464A-92E4-3DA3656EB457}" srcOrd="2"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04958-E99C-492A-900F-8877AA3F3322}">
      <dsp:nvSpPr>
        <dsp:cNvPr id="0" name=""/>
        <dsp:cNvSpPr/>
      </dsp:nvSpPr>
      <dsp:spPr>
        <a:xfrm>
          <a:off x="1049" y="948150"/>
          <a:ext cx="4091726" cy="245503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US" sz="4500" kern="1200" dirty="0" smtClean="0"/>
            <a:t>Memorandum </a:t>
          </a:r>
          <a:endParaRPr lang="en-US" sz="4500" kern="1200" dirty="0"/>
        </a:p>
      </dsp:txBody>
      <dsp:txXfrm>
        <a:off x="1049" y="948150"/>
        <a:ext cx="4091726" cy="2455036"/>
      </dsp:txXfrm>
    </dsp:sp>
    <dsp:sp modelId="{42BD8AAC-A520-464A-92E4-3DA3656EB457}">
      <dsp:nvSpPr>
        <dsp:cNvPr id="0" name=""/>
        <dsp:cNvSpPr/>
      </dsp:nvSpPr>
      <dsp:spPr>
        <a:xfrm>
          <a:off x="4501948" y="948150"/>
          <a:ext cx="4091726" cy="2455036"/>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US" sz="4500" kern="1200" dirty="0" smtClean="0"/>
            <a:t>Formal letters</a:t>
          </a:r>
          <a:endParaRPr lang="en-US" sz="4500" kern="1200" dirty="0"/>
        </a:p>
      </dsp:txBody>
      <dsp:txXfrm>
        <a:off x="4501948" y="948150"/>
        <a:ext cx="4091726" cy="2455036"/>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2CB4D5-9FC8-4E5A-BFBA-3A0F2284ED6D}"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A5081-3E22-42AC-A32F-8C8904E7E789}" type="slidenum">
              <a:rPr lang="en-US" smtClean="0"/>
              <a:t>‹#›</a:t>
            </a:fld>
            <a:endParaRPr lang="en-US"/>
          </a:p>
        </p:txBody>
      </p:sp>
    </p:spTree>
    <p:extLst>
      <p:ext uri="{BB962C8B-B14F-4D97-AF65-F5344CB8AC3E}">
        <p14:creationId xmlns:p14="http://schemas.microsoft.com/office/powerpoint/2010/main" val="316217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2CB4D5-9FC8-4E5A-BFBA-3A0F2284ED6D}"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A5081-3E22-42AC-A32F-8C8904E7E789}" type="slidenum">
              <a:rPr lang="en-US" smtClean="0"/>
              <a:t>‹#›</a:t>
            </a:fld>
            <a:endParaRPr lang="en-US"/>
          </a:p>
        </p:txBody>
      </p:sp>
    </p:spTree>
    <p:extLst>
      <p:ext uri="{BB962C8B-B14F-4D97-AF65-F5344CB8AC3E}">
        <p14:creationId xmlns:p14="http://schemas.microsoft.com/office/powerpoint/2010/main" val="3095311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2CB4D5-9FC8-4E5A-BFBA-3A0F2284ED6D}"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A5081-3E22-42AC-A32F-8C8904E7E789}" type="slidenum">
              <a:rPr lang="en-US" smtClean="0"/>
              <a:t>‹#›</a:t>
            </a:fld>
            <a:endParaRPr lang="en-US"/>
          </a:p>
        </p:txBody>
      </p:sp>
    </p:spTree>
    <p:extLst>
      <p:ext uri="{BB962C8B-B14F-4D97-AF65-F5344CB8AC3E}">
        <p14:creationId xmlns:p14="http://schemas.microsoft.com/office/powerpoint/2010/main" val="365020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2CB4D5-9FC8-4E5A-BFBA-3A0F2284ED6D}"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A5081-3E22-42AC-A32F-8C8904E7E789}" type="slidenum">
              <a:rPr lang="en-US" smtClean="0"/>
              <a:t>‹#›</a:t>
            </a:fld>
            <a:endParaRPr lang="en-US"/>
          </a:p>
        </p:txBody>
      </p:sp>
    </p:spTree>
    <p:extLst>
      <p:ext uri="{BB962C8B-B14F-4D97-AF65-F5344CB8AC3E}">
        <p14:creationId xmlns:p14="http://schemas.microsoft.com/office/powerpoint/2010/main" val="1454506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2CB4D5-9FC8-4E5A-BFBA-3A0F2284ED6D}"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AA5081-3E22-42AC-A32F-8C8904E7E789}" type="slidenum">
              <a:rPr lang="en-US" smtClean="0"/>
              <a:t>‹#›</a:t>
            </a:fld>
            <a:endParaRPr lang="en-US"/>
          </a:p>
        </p:txBody>
      </p:sp>
    </p:spTree>
    <p:extLst>
      <p:ext uri="{BB962C8B-B14F-4D97-AF65-F5344CB8AC3E}">
        <p14:creationId xmlns:p14="http://schemas.microsoft.com/office/powerpoint/2010/main" val="4217064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2CB4D5-9FC8-4E5A-BFBA-3A0F2284ED6D}"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A5081-3E22-42AC-A32F-8C8904E7E789}" type="slidenum">
              <a:rPr lang="en-US" smtClean="0"/>
              <a:t>‹#›</a:t>
            </a:fld>
            <a:endParaRPr lang="en-US"/>
          </a:p>
        </p:txBody>
      </p:sp>
    </p:spTree>
    <p:extLst>
      <p:ext uri="{BB962C8B-B14F-4D97-AF65-F5344CB8AC3E}">
        <p14:creationId xmlns:p14="http://schemas.microsoft.com/office/powerpoint/2010/main" val="15211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2CB4D5-9FC8-4E5A-BFBA-3A0F2284ED6D}" type="datetimeFigureOut">
              <a:rPr lang="en-US" smtClean="0"/>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AA5081-3E22-42AC-A32F-8C8904E7E789}" type="slidenum">
              <a:rPr lang="en-US" smtClean="0"/>
              <a:t>‹#›</a:t>
            </a:fld>
            <a:endParaRPr lang="en-US"/>
          </a:p>
        </p:txBody>
      </p:sp>
    </p:spTree>
    <p:extLst>
      <p:ext uri="{BB962C8B-B14F-4D97-AF65-F5344CB8AC3E}">
        <p14:creationId xmlns:p14="http://schemas.microsoft.com/office/powerpoint/2010/main" val="1801418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2CB4D5-9FC8-4E5A-BFBA-3A0F2284ED6D}" type="datetimeFigureOut">
              <a:rPr lang="en-US" smtClean="0"/>
              <a:t>5/24/2024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AA5081-3E22-42AC-A32F-8C8904E7E789}" type="slidenum">
              <a:rPr lang="en-US" smtClean="0"/>
              <a:t>‹#›</a:t>
            </a:fld>
            <a:endParaRPr lang="en-US"/>
          </a:p>
        </p:txBody>
      </p:sp>
    </p:spTree>
    <p:extLst>
      <p:ext uri="{BB962C8B-B14F-4D97-AF65-F5344CB8AC3E}">
        <p14:creationId xmlns:p14="http://schemas.microsoft.com/office/powerpoint/2010/main" val="3889291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2CB4D5-9FC8-4E5A-BFBA-3A0F2284ED6D}" type="datetimeFigureOut">
              <a:rPr lang="en-US" smtClean="0"/>
              <a:t>5/24/2024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AA5081-3E22-42AC-A32F-8C8904E7E789}" type="slidenum">
              <a:rPr lang="en-US" smtClean="0"/>
              <a:t>‹#›</a:t>
            </a:fld>
            <a:endParaRPr lang="en-US"/>
          </a:p>
        </p:txBody>
      </p:sp>
    </p:spTree>
    <p:extLst>
      <p:ext uri="{BB962C8B-B14F-4D97-AF65-F5344CB8AC3E}">
        <p14:creationId xmlns:p14="http://schemas.microsoft.com/office/powerpoint/2010/main" val="2982997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C2CB4D5-9FC8-4E5A-BFBA-3A0F2284ED6D}"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A5081-3E22-42AC-A32F-8C8904E7E789}" type="slidenum">
              <a:rPr lang="en-US" smtClean="0"/>
              <a:t>‹#›</a:t>
            </a:fld>
            <a:endParaRPr lang="en-US"/>
          </a:p>
        </p:txBody>
      </p:sp>
    </p:spTree>
    <p:extLst>
      <p:ext uri="{BB962C8B-B14F-4D97-AF65-F5344CB8AC3E}">
        <p14:creationId xmlns:p14="http://schemas.microsoft.com/office/powerpoint/2010/main" val="809275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C2CB4D5-9FC8-4E5A-BFBA-3A0F2284ED6D}" type="datetimeFigureOut">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AA5081-3E22-42AC-A32F-8C8904E7E789}" type="slidenum">
              <a:rPr lang="en-US" smtClean="0"/>
              <a:t>‹#›</a:t>
            </a:fld>
            <a:endParaRPr lang="en-US"/>
          </a:p>
        </p:txBody>
      </p:sp>
    </p:spTree>
    <p:extLst>
      <p:ext uri="{BB962C8B-B14F-4D97-AF65-F5344CB8AC3E}">
        <p14:creationId xmlns:p14="http://schemas.microsoft.com/office/powerpoint/2010/main" val="4060095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CB4D5-9FC8-4E5A-BFBA-3A0F2284ED6D}" type="datetimeFigureOut">
              <a:rPr lang="en-US" smtClean="0"/>
              <a:t>5/24/2024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AA5081-3E22-42AC-A32F-8C8904E7E789}" type="slidenum">
              <a:rPr lang="en-US" smtClean="0"/>
              <a:t>‹#›</a:t>
            </a:fld>
            <a:endParaRPr lang="en-US"/>
          </a:p>
        </p:txBody>
      </p:sp>
    </p:spTree>
    <p:extLst>
      <p:ext uri="{BB962C8B-B14F-4D97-AF65-F5344CB8AC3E}">
        <p14:creationId xmlns:p14="http://schemas.microsoft.com/office/powerpoint/2010/main" val="3162287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77937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61872" y="1078174"/>
            <a:ext cx="4480560" cy="5101964"/>
          </a:xfrm>
        </p:spPr>
        <p:txBody>
          <a:bodyPr>
            <a:normAutofit/>
          </a:bodyPr>
          <a:lstStyle/>
          <a:p>
            <a:pPr algn="just"/>
            <a:r>
              <a:rPr lang="en-US" sz="2400" b="1" dirty="0" smtClean="0"/>
              <a:t>Downward communication:</a:t>
            </a:r>
            <a:r>
              <a:rPr lang="en-US" sz="2400" dirty="0" smtClean="0"/>
              <a:t> Communication-Flows from executives to employees conveying executive decisions and providing information that helps employees do their jobs</a:t>
            </a:r>
          </a:p>
          <a:p>
            <a:pPr algn="just"/>
            <a:endParaRPr lang="en-US" sz="2400" dirty="0"/>
          </a:p>
        </p:txBody>
      </p:sp>
      <p:pic>
        <p:nvPicPr>
          <p:cNvPr id="5" name="Content Placeholder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4799" r="61917" b="9701"/>
          <a:stretch/>
        </p:blipFill>
        <p:spPr>
          <a:xfrm>
            <a:off x="7233313" y="1078175"/>
            <a:ext cx="3261185" cy="4703646"/>
          </a:xfrm>
        </p:spPr>
      </p:pic>
    </p:spTree>
    <p:extLst>
      <p:ext uri="{BB962C8B-B14F-4D97-AF65-F5344CB8AC3E}">
        <p14:creationId xmlns:p14="http://schemas.microsoft.com/office/powerpoint/2010/main" val="2531471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61872" y="1828800"/>
            <a:ext cx="4074403" cy="4351337"/>
          </a:xfrm>
        </p:spPr>
        <p:txBody>
          <a:bodyPr>
            <a:normAutofit/>
          </a:bodyPr>
          <a:lstStyle/>
          <a:p>
            <a:pPr algn="just"/>
            <a:r>
              <a:rPr lang="en-US" sz="2400" b="1" dirty="0" smtClean="0"/>
              <a:t>Lateral/horizontal communication</a:t>
            </a:r>
            <a:r>
              <a:rPr lang="en-US" sz="2400" dirty="0" smtClean="0"/>
              <a:t>: Communication-Flows between departments to help employees share information, coordinate tasks, and solve complex problems.</a:t>
            </a:r>
          </a:p>
          <a:p>
            <a:pPr algn="just"/>
            <a:endParaRPr lang="en-US" sz="2400" dirty="0"/>
          </a:p>
        </p:txBody>
      </p:sp>
      <p:pic>
        <p:nvPicPr>
          <p:cNvPr id="5" name="Content Placeholder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4290"/>
          <a:stretch/>
        </p:blipFill>
        <p:spPr>
          <a:xfrm>
            <a:off x="6019799" y="1125415"/>
            <a:ext cx="4830171" cy="5022167"/>
          </a:xfrm>
        </p:spPr>
      </p:pic>
    </p:spTree>
    <p:extLst>
      <p:ext uri="{BB962C8B-B14F-4D97-AF65-F5344CB8AC3E}">
        <p14:creationId xmlns:p14="http://schemas.microsoft.com/office/powerpoint/2010/main" val="2275082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Now let’s go back to the samples of letter</a:t>
            </a:r>
            <a:endParaRPr lang="en-US" b="1" dirty="0">
              <a:solidFill>
                <a:srgbClr val="00B050"/>
              </a:solidFill>
            </a:endParaRPr>
          </a:p>
        </p:txBody>
      </p:sp>
      <p:sp>
        <p:nvSpPr>
          <p:cNvPr id="3" name="Content Placeholder 2"/>
          <p:cNvSpPr>
            <a:spLocks noGrp="1"/>
          </p:cNvSpPr>
          <p:nvPr>
            <p:ph idx="1"/>
          </p:nvPr>
        </p:nvSpPr>
        <p:spPr>
          <a:xfrm>
            <a:off x="1261871" y="1828800"/>
            <a:ext cx="9410677" cy="4351337"/>
          </a:xfrm>
        </p:spPr>
        <p:txBody>
          <a:bodyPr>
            <a:normAutofit fontScale="92500" lnSpcReduction="10000"/>
          </a:bodyPr>
          <a:lstStyle/>
          <a:p>
            <a:pPr marL="0" indent="0">
              <a:buNone/>
            </a:pPr>
            <a:r>
              <a:rPr lang="en-US" b="1" dirty="0"/>
              <a:t>Sample 1</a:t>
            </a:r>
            <a:endParaRPr lang="en-US" dirty="0"/>
          </a:p>
          <a:p>
            <a:pPr marL="0" indent="0">
              <a:buNone/>
            </a:pPr>
            <a:r>
              <a:rPr lang="en-US" dirty="0"/>
              <a:t>Dear Mr. Behrens, CEO,</a:t>
            </a:r>
          </a:p>
          <a:p>
            <a:pPr marL="0" indent="0">
              <a:buNone/>
            </a:pPr>
            <a:r>
              <a:rPr lang="en-US" dirty="0"/>
              <a:t>In regard to your request on January 11, the IT department have evaluated the need for new company wide computing equipment. I have enclosed the following report analyzing cost, efficiency and productivity of the 4 proposed brands.</a:t>
            </a:r>
          </a:p>
          <a:p>
            <a:pPr marL="0" indent="0">
              <a:buNone/>
            </a:pPr>
            <a:r>
              <a:rPr lang="en-US" dirty="0"/>
              <a:t>Based on their findings, IT concur that a new line of computers will indeed benefit the company overall. They recommend contracting with Dell to implement the 2013 Office Suite range.</a:t>
            </a:r>
          </a:p>
          <a:p>
            <a:pPr marL="0" indent="0">
              <a:buNone/>
            </a:pPr>
            <a:r>
              <a:rPr lang="en-US" dirty="0"/>
              <a:t> </a:t>
            </a:r>
          </a:p>
          <a:p>
            <a:pPr marL="0" indent="0">
              <a:buNone/>
            </a:pPr>
            <a:r>
              <a:rPr lang="en-US" dirty="0"/>
              <a:t>Regards,</a:t>
            </a:r>
          </a:p>
          <a:p>
            <a:endParaRPr lang="en-US" dirty="0"/>
          </a:p>
        </p:txBody>
      </p:sp>
    </p:spTree>
    <p:extLst>
      <p:ext uri="{BB962C8B-B14F-4D97-AF65-F5344CB8AC3E}">
        <p14:creationId xmlns:p14="http://schemas.microsoft.com/office/powerpoint/2010/main" val="3854367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8490"/>
            <a:ext cx="10515600" cy="5808473"/>
          </a:xfrm>
        </p:spPr>
        <p:txBody>
          <a:bodyPr>
            <a:normAutofit fontScale="85000" lnSpcReduction="20000"/>
          </a:bodyPr>
          <a:lstStyle/>
          <a:p>
            <a:pPr marL="0" indent="0">
              <a:buNone/>
            </a:pPr>
            <a:r>
              <a:rPr lang="en-US" b="1" dirty="0"/>
              <a:t>Sample 2</a:t>
            </a:r>
            <a:endParaRPr lang="en-US" dirty="0"/>
          </a:p>
          <a:p>
            <a:pPr marL="0" indent="0">
              <a:buNone/>
            </a:pPr>
            <a:r>
              <a:rPr lang="en-US" dirty="0"/>
              <a:t>Dear Ms. Edwards:</a:t>
            </a:r>
          </a:p>
          <a:p>
            <a:pPr marL="0" indent="0">
              <a:buNone/>
            </a:pPr>
            <a:r>
              <a:rPr lang="en-US" dirty="0"/>
              <a:t>I wanted to take this opportunity to thank you for the excellent job you did in arranging the financial aid for our project. We appreciate the fact the you made yourself available for discussion seven days a week. We were impressed by your thorough knowledge of financing and investment banking. </a:t>
            </a:r>
          </a:p>
          <a:p>
            <a:pPr marL="0" indent="0">
              <a:buNone/>
            </a:pPr>
            <a:r>
              <a:rPr lang="en-US" dirty="0"/>
              <a:t>We have been dealing for our new financing institution for about a week now. The advantages of association with this institution are already apparent. I feel as though we have taken a quantum leap towards the progress. </a:t>
            </a:r>
          </a:p>
          <a:p>
            <a:pPr marL="0" indent="0">
              <a:buNone/>
            </a:pPr>
            <a:r>
              <a:rPr lang="en-US" dirty="0"/>
              <a:t>I would not hesitate to retain your services and to recommend your firm to any company seeking the best representation. </a:t>
            </a:r>
          </a:p>
          <a:p>
            <a:pPr marL="0" indent="0">
              <a:buNone/>
            </a:pPr>
            <a:r>
              <a:rPr lang="en-US" dirty="0"/>
              <a:t> </a:t>
            </a:r>
          </a:p>
          <a:p>
            <a:pPr marL="0" indent="0">
              <a:buNone/>
            </a:pPr>
            <a:r>
              <a:rPr lang="en-US" dirty="0"/>
              <a:t>Sincerely yours,</a:t>
            </a:r>
          </a:p>
          <a:p>
            <a:pPr marL="0" indent="0">
              <a:buNone/>
            </a:pPr>
            <a:r>
              <a:rPr lang="en-US" dirty="0"/>
              <a:t> </a:t>
            </a:r>
          </a:p>
          <a:p>
            <a:pPr marL="0" indent="0">
              <a:buNone/>
            </a:pPr>
            <a:r>
              <a:rPr lang="en-US" dirty="0"/>
              <a:t> </a:t>
            </a:r>
          </a:p>
          <a:p>
            <a:pPr marL="0" indent="0">
              <a:buNone/>
            </a:pPr>
            <a:r>
              <a:rPr lang="en-US" dirty="0" smtClean="0"/>
              <a:t>J.B. Watson</a:t>
            </a:r>
            <a:r>
              <a:rPr lang="en-US" dirty="0"/>
              <a:t> </a:t>
            </a:r>
          </a:p>
          <a:p>
            <a:endParaRPr lang="en-US" dirty="0"/>
          </a:p>
        </p:txBody>
      </p:sp>
    </p:spTree>
    <p:extLst>
      <p:ext uri="{BB962C8B-B14F-4D97-AF65-F5344CB8AC3E}">
        <p14:creationId xmlns:p14="http://schemas.microsoft.com/office/powerpoint/2010/main" val="1722138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Types of Correspondence </a:t>
            </a:r>
            <a:endParaRPr lang="en-US" b="1" dirty="0"/>
          </a:p>
        </p:txBody>
      </p:sp>
      <p:graphicFrame>
        <p:nvGraphicFramePr>
          <p:cNvPr id="4" name="Content Placeholder 3"/>
          <p:cNvGraphicFramePr>
            <a:graphicFrameLocks noGrp="1"/>
          </p:cNvGraphicFramePr>
          <p:nvPr>
            <p:ph idx="1"/>
            <p:extLst/>
          </p:nvPr>
        </p:nvGraphicFramePr>
        <p:xfrm>
          <a:off x="1262063" y="1828800"/>
          <a:ext cx="8594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7918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821595"/>
          </a:xfrm>
        </p:spPr>
        <p:txBody>
          <a:bodyPr>
            <a:normAutofit/>
          </a:bodyPr>
          <a:lstStyle/>
          <a:p>
            <a:r>
              <a:rPr lang="en-US" sz="4800" b="1" dirty="0" smtClean="0"/>
              <a:t>What is a memorandum?</a:t>
            </a:r>
            <a:endParaRPr lang="en-US" sz="4800" b="1" dirty="0"/>
          </a:p>
        </p:txBody>
      </p:sp>
      <p:sp>
        <p:nvSpPr>
          <p:cNvPr id="3" name="Content Placeholder 2"/>
          <p:cNvSpPr>
            <a:spLocks noGrp="1"/>
          </p:cNvSpPr>
          <p:nvPr>
            <p:ph idx="1"/>
          </p:nvPr>
        </p:nvSpPr>
        <p:spPr/>
        <p:txBody>
          <a:bodyPr>
            <a:normAutofit/>
          </a:bodyPr>
          <a:lstStyle/>
          <a:p>
            <a:r>
              <a:rPr lang="en-US" sz="3200" dirty="0" smtClean="0"/>
              <a:t>It is considered as an “inside” correspondence.</a:t>
            </a:r>
          </a:p>
          <a:p>
            <a:r>
              <a:rPr lang="en-US" sz="3200" dirty="0" smtClean="0"/>
              <a:t>It is written to someone in your company</a:t>
            </a:r>
          </a:p>
          <a:p>
            <a:pPr marL="0" indent="0">
              <a:buNone/>
            </a:pPr>
            <a:endParaRPr lang="en-US" sz="3200" dirty="0"/>
          </a:p>
        </p:txBody>
      </p:sp>
    </p:spTree>
    <p:extLst>
      <p:ext uri="{BB962C8B-B14F-4D97-AF65-F5344CB8AC3E}">
        <p14:creationId xmlns:p14="http://schemas.microsoft.com/office/powerpoint/2010/main" val="2685984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508" y="0"/>
            <a:ext cx="9692640" cy="1325562"/>
          </a:xfrm>
        </p:spPr>
        <p:txBody>
          <a:bodyPr>
            <a:normAutofit/>
          </a:bodyPr>
          <a:lstStyle/>
          <a:p>
            <a:r>
              <a:rPr lang="en-US" sz="5400" b="1" dirty="0" smtClean="0"/>
              <a:t>Why do we use memos?</a:t>
            </a:r>
            <a:endParaRPr lang="en-US" sz="5400" b="1" dirty="0"/>
          </a:p>
        </p:txBody>
      </p:sp>
      <p:sp>
        <p:nvSpPr>
          <p:cNvPr id="3" name="Content Placeholder 2"/>
          <p:cNvSpPr>
            <a:spLocks noGrp="1"/>
          </p:cNvSpPr>
          <p:nvPr>
            <p:ph idx="1"/>
          </p:nvPr>
        </p:nvSpPr>
        <p:spPr/>
        <p:txBody>
          <a:bodyPr>
            <a:normAutofit/>
          </a:bodyPr>
          <a:lstStyle/>
          <a:p>
            <a:r>
              <a:rPr lang="en-US" sz="3200" dirty="0" smtClean="0"/>
              <a:t>To save something as a written record </a:t>
            </a:r>
          </a:p>
          <a:p>
            <a:r>
              <a:rPr lang="en-US" sz="3200" dirty="0" smtClean="0"/>
              <a:t>To save time</a:t>
            </a:r>
          </a:p>
          <a:p>
            <a:r>
              <a:rPr lang="en-US" sz="3200" dirty="0" smtClean="0"/>
              <a:t>Inexpensive </a:t>
            </a:r>
            <a:endParaRPr lang="en-US" sz="3200" dirty="0"/>
          </a:p>
        </p:txBody>
      </p:sp>
    </p:spTree>
    <p:extLst>
      <p:ext uri="{BB962C8B-B14F-4D97-AF65-F5344CB8AC3E}">
        <p14:creationId xmlns:p14="http://schemas.microsoft.com/office/powerpoint/2010/main" val="2276384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t>What are the purposes of memo?</a:t>
            </a:r>
            <a:endParaRPr lang="en-US" sz="4800" b="1" dirty="0"/>
          </a:p>
        </p:txBody>
      </p:sp>
      <p:sp>
        <p:nvSpPr>
          <p:cNvPr id="3" name="Content Placeholder 2"/>
          <p:cNvSpPr>
            <a:spLocks noGrp="1"/>
          </p:cNvSpPr>
          <p:nvPr>
            <p:ph idx="1"/>
          </p:nvPr>
        </p:nvSpPr>
        <p:spPr/>
        <p:txBody>
          <a:bodyPr>
            <a:normAutofit/>
          </a:bodyPr>
          <a:lstStyle/>
          <a:p>
            <a:r>
              <a:rPr lang="en-US" sz="2800" dirty="0" smtClean="0"/>
              <a:t>To inform</a:t>
            </a:r>
          </a:p>
          <a:p>
            <a:r>
              <a:rPr lang="en-US" sz="2800" dirty="0" smtClean="0"/>
              <a:t>To inquire</a:t>
            </a:r>
          </a:p>
          <a:p>
            <a:r>
              <a:rPr lang="en-US" sz="2800" dirty="0" smtClean="0"/>
              <a:t>To report</a:t>
            </a:r>
          </a:p>
          <a:p>
            <a:r>
              <a:rPr lang="en-US" sz="2800" dirty="0" smtClean="0"/>
              <a:t>To remind</a:t>
            </a:r>
          </a:p>
          <a:p>
            <a:r>
              <a:rPr lang="en-US" sz="2800" dirty="0" smtClean="0"/>
              <a:t>To promote goodwill </a:t>
            </a:r>
            <a:endParaRPr lang="en-US" sz="2800" dirty="0"/>
          </a:p>
        </p:txBody>
      </p:sp>
    </p:spTree>
    <p:extLst>
      <p:ext uri="{BB962C8B-B14F-4D97-AF65-F5344CB8AC3E}">
        <p14:creationId xmlns:p14="http://schemas.microsoft.com/office/powerpoint/2010/main" val="1902404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b="1" dirty="0" smtClean="0"/>
              <a:t>What is the tone of memo?</a:t>
            </a:r>
            <a:endParaRPr lang="en-US" sz="4800" b="1" dirty="0"/>
          </a:p>
        </p:txBody>
      </p:sp>
      <p:sp>
        <p:nvSpPr>
          <p:cNvPr id="3" name="Content Placeholder 2"/>
          <p:cNvSpPr>
            <a:spLocks noGrp="1"/>
          </p:cNvSpPr>
          <p:nvPr>
            <p:ph idx="1"/>
          </p:nvPr>
        </p:nvSpPr>
        <p:spPr/>
        <p:txBody>
          <a:bodyPr>
            <a:normAutofit/>
          </a:bodyPr>
          <a:lstStyle/>
          <a:p>
            <a:r>
              <a:rPr lang="en-US" sz="2800" dirty="0" smtClean="0"/>
              <a:t>Informal communication </a:t>
            </a:r>
          </a:p>
          <a:p>
            <a:r>
              <a:rPr lang="en-US" sz="2800" dirty="0" smtClean="0"/>
              <a:t>Writer is likely to be familiar with the reader within organization </a:t>
            </a:r>
          </a:p>
          <a:p>
            <a:r>
              <a:rPr lang="en-US" sz="2800" dirty="0" smtClean="0"/>
              <a:t>A very formal tone might sound intimidating </a:t>
            </a:r>
            <a:endParaRPr lang="en-US" sz="2800" dirty="0"/>
          </a:p>
        </p:txBody>
      </p:sp>
    </p:spTree>
    <p:extLst>
      <p:ext uri="{BB962C8B-B14F-4D97-AF65-F5344CB8AC3E}">
        <p14:creationId xmlns:p14="http://schemas.microsoft.com/office/powerpoint/2010/main" val="638191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How to structure a memo?</a:t>
            </a:r>
            <a:endParaRPr lang="en-US" sz="4800" b="1" dirty="0"/>
          </a:p>
        </p:txBody>
      </p:sp>
      <p:sp>
        <p:nvSpPr>
          <p:cNvPr id="3" name="Content Placeholder 2"/>
          <p:cNvSpPr>
            <a:spLocks noGrp="1"/>
          </p:cNvSpPr>
          <p:nvPr>
            <p:ph idx="1"/>
          </p:nvPr>
        </p:nvSpPr>
        <p:spPr/>
        <p:txBody>
          <a:bodyPr>
            <a:normAutofit/>
          </a:bodyPr>
          <a:lstStyle/>
          <a:p>
            <a:pPr marL="0" indent="0">
              <a:buNone/>
            </a:pPr>
            <a:r>
              <a:rPr lang="en-US" sz="2800" dirty="0" smtClean="0"/>
              <a:t>It has following parts:</a:t>
            </a:r>
          </a:p>
          <a:p>
            <a:pPr marL="514350" indent="-514350">
              <a:buFont typeface="+mj-lt"/>
              <a:buAutoNum type="arabicPeriod"/>
            </a:pPr>
            <a:r>
              <a:rPr lang="en-US" sz="2800" dirty="0" smtClean="0"/>
              <a:t>Heading </a:t>
            </a:r>
          </a:p>
          <a:p>
            <a:pPr marL="514350" indent="-514350">
              <a:buFont typeface="+mj-lt"/>
              <a:buAutoNum type="arabicPeriod"/>
            </a:pPr>
            <a:r>
              <a:rPr lang="en-US" sz="2800" dirty="0" smtClean="0"/>
              <a:t>Opening</a:t>
            </a:r>
          </a:p>
          <a:p>
            <a:pPr marL="514350" indent="-514350">
              <a:buFont typeface="+mj-lt"/>
              <a:buAutoNum type="arabicPeriod"/>
            </a:pPr>
            <a:r>
              <a:rPr lang="en-US" sz="2800" dirty="0" smtClean="0"/>
              <a:t>Body</a:t>
            </a:r>
          </a:p>
          <a:p>
            <a:pPr marL="514350" indent="-514350">
              <a:buFont typeface="+mj-lt"/>
              <a:buAutoNum type="arabicPeriod"/>
            </a:pPr>
            <a:r>
              <a:rPr lang="en-US" sz="2800" dirty="0" smtClean="0"/>
              <a:t>Closing </a:t>
            </a:r>
            <a:endParaRPr lang="en-US" sz="2800" dirty="0"/>
          </a:p>
        </p:txBody>
      </p:sp>
    </p:spTree>
    <p:extLst>
      <p:ext uri="{BB962C8B-B14F-4D97-AF65-F5344CB8AC3E}">
        <p14:creationId xmlns:p14="http://schemas.microsoft.com/office/powerpoint/2010/main" val="413688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Formal Correspondence </a:t>
            </a:r>
            <a:endParaRPr lang="en-US" dirty="0"/>
          </a:p>
        </p:txBody>
      </p:sp>
    </p:spTree>
    <p:extLst>
      <p:ext uri="{BB962C8B-B14F-4D97-AF65-F5344CB8AC3E}">
        <p14:creationId xmlns:p14="http://schemas.microsoft.com/office/powerpoint/2010/main" val="3254863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Heading</a:t>
            </a:r>
            <a:endParaRPr lang="en-US" sz="5400" b="1" dirty="0"/>
          </a:p>
        </p:txBody>
      </p:sp>
      <p:sp>
        <p:nvSpPr>
          <p:cNvPr id="3" name="Content Placeholder 2"/>
          <p:cNvSpPr>
            <a:spLocks noGrp="1"/>
          </p:cNvSpPr>
          <p:nvPr>
            <p:ph idx="1"/>
          </p:nvPr>
        </p:nvSpPr>
        <p:spPr>
          <a:xfrm>
            <a:off x="1261872" y="2197290"/>
            <a:ext cx="8595360" cy="3982847"/>
          </a:xfrm>
        </p:spPr>
        <p:txBody>
          <a:bodyPr>
            <a:normAutofit/>
          </a:bodyPr>
          <a:lstStyle/>
          <a:p>
            <a:r>
              <a:rPr lang="en-US" sz="2800" dirty="0" smtClean="0"/>
              <a:t>To: (Name and designation of the sender)</a:t>
            </a:r>
          </a:p>
          <a:p>
            <a:r>
              <a:rPr lang="en-US" sz="2800" dirty="0" smtClean="0"/>
              <a:t>From: (Name and designation of the Recipient) </a:t>
            </a:r>
          </a:p>
          <a:p>
            <a:r>
              <a:rPr lang="en-US" sz="2800" dirty="0" smtClean="0"/>
              <a:t>Date: (Complete and current)</a:t>
            </a:r>
          </a:p>
          <a:p>
            <a:r>
              <a:rPr lang="en-US" sz="2800" dirty="0" smtClean="0"/>
              <a:t>Subject: (Topic/subject of memo)</a:t>
            </a:r>
            <a:endParaRPr lang="en-US" sz="2800" dirty="0"/>
          </a:p>
        </p:txBody>
      </p:sp>
    </p:spTree>
    <p:extLst>
      <p:ext uri="{BB962C8B-B14F-4D97-AF65-F5344CB8AC3E}">
        <p14:creationId xmlns:p14="http://schemas.microsoft.com/office/powerpoint/2010/main" val="1928376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0258" t="41474" r="42535" b="14616"/>
          <a:stretch/>
        </p:blipFill>
        <p:spPr>
          <a:xfrm>
            <a:off x="2019869" y="1187355"/>
            <a:ext cx="8229599" cy="4353637"/>
          </a:xfrm>
        </p:spPr>
      </p:pic>
    </p:spTree>
    <p:extLst>
      <p:ext uri="{BB962C8B-B14F-4D97-AF65-F5344CB8AC3E}">
        <p14:creationId xmlns:p14="http://schemas.microsoft.com/office/powerpoint/2010/main" val="1048123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Opening </a:t>
            </a:r>
            <a:endParaRPr lang="en-US" sz="5400" b="1" dirty="0"/>
          </a:p>
        </p:txBody>
      </p:sp>
      <p:sp>
        <p:nvSpPr>
          <p:cNvPr id="3" name="Content Placeholder 2"/>
          <p:cNvSpPr>
            <a:spLocks noGrp="1"/>
          </p:cNvSpPr>
          <p:nvPr>
            <p:ph idx="1"/>
          </p:nvPr>
        </p:nvSpPr>
        <p:spPr>
          <a:xfrm>
            <a:off x="1261872" y="2115403"/>
            <a:ext cx="8595360" cy="4078382"/>
          </a:xfrm>
        </p:spPr>
        <p:txBody>
          <a:bodyPr>
            <a:normAutofit/>
          </a:bodyPr>
          <a:lstStyle/>
          <a:p>
            <a:r>
              <a:rPr lang="en-US" sz="2800" dirty="0" smtClean="0"/>
              <a:t>State the purpose of the memo, give facts.</a:t>
            </a:r>
            <a:endParaRPr lang="en-US" sz="2800" dirty="0"/>
          </a:p>
        </p:txBody>
      </p:sp>
    </p:spTree>
    <p:extLst>
      <p:ext uri="{BB962C8B-B14F-4D97-AF65-F5344CB8AC3E}">
        <p14:creationId xmlns:p14="http://schemas.microsoft.com/office/powerpoint/2010/main" val="1963186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Body </a:t>
            </a:r>
            <a:endParaRPr lang="en-US" sz="4800" b="1" dirty="0"/>
          </a:p>
        </p:txBody>
      </p:sp>
      <p:sp>
        <p:nvSpPr>
          <p:cNvPr id="3" name="Content Placeholder 2"/>
          <p:cNvSpPr>
            <a:spLocks noGrp="1"/>
          </p:cNvSpPr>
          <p:nvPr>
            <p:ph idx="1"/>
          </p:nvPr>
        </p:nvSpPr>
        <p:spPr/>
        <p:txBody>
          <a:bodyPr>
            <a:normAutofit/>
          </a:bodyPr>
          <a:lstStyle/>
          <a:p>
            <a:r>
              <a:rPr lang="en-US" sz="2800" dirty="0" smtClean="0"/>
              <a:t>Single spaced</a:t>
            </a:r>
          </a:p>
          <a:p>
            <a:r>
              <a:rPr lang="en-US" sz="2800" dirty="0" smtClean="0"/>
              <a:t>It describes the main idea of memo, includes details on the said topic</a:t>
            </a:r>
            <a:endParaRPr lang="en-US" sz="2800" dirty="0"/>
          </a:p>
        </p:txBody>
      </p:sp>
    </p:spTree>
    <p:extLst>
      <p:ext uri="{BB962C8B-B14F-4D97-AF65-F5344CB8AC3E}">
        <p14:creationId xmlns:p14="http://schemas.microsoft.com/office/powerpoint/2010/main" val="3551856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Closing </a:t>
            </a:r>
            <a:endParaRPr lang="en-US" sz="5400" b="1" dirty="0"/>
          </a:p>
        </p:txBody>
      </p:sp>
      <p:sp>
        <p:nvSpPr>
          <p:cNvPr id="3" name="Content Placeholder 2"/>
          <p:cNvSpPr>
            <a:spLocks noGrp="1"/>
          </p:cNvSpPr>
          <p:nvPr>
            <p:ph idx="1"/>
          </p:nvPr>
        </p:nvSpPr>
        <p:spPr/>
        <p:txBody>
          <a:bodyPr>
            <a:normAutofit/>
          </a:bodyPr>
          <a:lstStyle/>
          <a:p>
            <a:r>
              <a:rPr lang="en-US" sz="2800" dirty="0" smtClean="0"/>
              <a:t>Make a courteous closing statement </a:t>
            </a:r>
          </a:p>
          <a:p>
            <a:r>
              <a:rPr lang="en-US" sz="2800" dirty="0" smtClean="0"/>
              <a:t>Do not use “yours sincerely”</a:t>
            </a:r>
            <a:endParaRPr lang="en-US" sz="2800" dirty="0"/>
          </a:p>
        </p:txBody>
      </p:sp>
    </p:spTree>
    <p:extLst>
      <p:ext uri="{BB962C8B-B14F-4D97-AF65-F5344CB8AC3E}">
        <p14:creationId xmlns:p14="http://schemas.microsoft.com/office/powerpoint/2010/main" val="18842400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Examples of Memo</a:t>
            </a:r>
            <a:endParaRPr lang="en-US" dirty="0"/>
          </a:p>
        </p:txBody>
      </p:sp>
    </p:spTree>
    <p:extLst>
      <p:ext uri="{BB962C8B-B14F-4D97-AF65-F5344CB8AC3E}">
        <p14:creationId xmlns:p14="http://schemas.microsoft.com/office/powerpoint/2010/main" val="1974617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204716"/>
            <a:ext cx="8595360" cy="5975421"/>
          </a:xfrm>
        </p:spPr>
        <p:txBody>
          <a:bodyPr>
            <a:noAutofit/>
          </a:bodyPr>
          <a:lstStyle/>
          <a:p>
            <a:pPr marL="0" indent="0" algn="just">
              <a:buNone/>
            </a:pPr>
            <a:r>
              <a:rPr lang="en-US" sz="1400" dirty="0"/>
              <a:t>To: All Staff</a:t>
            </a:r>
          </a:p>
          <a:p>
            <a:pPr marL="0" indent="0" algn="just">
              <a:buNone/>
            </a:pPr>
            <a:r>
              <a:rPr lang="en-US" sz="1400" dirty="0"/>
              <a:t>From: The Manager</a:t>
            </a:r>
          </a:p>
          <a:p>
            <a:pPr marL="0" indent="0" algn="just">
              <a:buNone/>
            </a:pPr>
            <a:r>
              <a:rPr lang="en-US" sz="1400" dirty="0"/>
              <a:t>Date: May 27, 2010</a:t>
            </a:r>
          </a:p>
          <a:p>
            <a:pPr marL="0" indent="0" algn="just">
              <a:buNone/>
            </a:pPr>
            <a:r>
              <a:rPr lang="en-US" sz="1400" dirty="0"/>
              <a:t>Subject: Inappropriate use of time on Google Doodle games</a:t>
            </a:r>
          </a:p>
          <a:p>
            <a:pPr marL="0" indent="0" algn="just">
              <a:buNone/>
            </a:pPr>
            <a:r>
              <a:rPr lang="en-US" sz="1400" dirty="0"/>
              <a:t>Coworkers,</a:t>
            </a:r>
          </a:p>
          <a:p>
            <a:pPr marL="0" indent="0" algn="just">
              <a:buNone/>
            </a:pPr>
            <a:r>
              <a:rPr lang="en-US" sz="1400" dirty="0"/>
              <a:t>It has come to my attention that many in the office have been spending time on the Google home page </a:t>
            </a:r>
            <a:r>
              <a:rPr lang="en-US" sz="1400" dirty="0" err="1"/>
              <a:t>microgames</a:t>
            </a:r>
            <a:r>
              <a:rPr lang="en-US" sz="1400" dirty="0"/>
              <a:t>. This memo is a reminder to use your work hours for work.</a:t>
            </a:r>
          </a:p>
          <a:p>
            <a:pPr marL="0" indent="0" algn="just">
              <a:buNone/>
            </a:pPr>
            <a:r>
              <a:rPr lang="en-US" sz="1400" dirty="0"/>
              <a:t>According to a recent article, the estimated daily cost of people collectively playing these games instead of working is over $120 million—which is calculated based on the daily average increased time spent on the Google home page (36 seconds).</a:t>
            </a:r>
          </a:p>
          <a:p>
            <a:pPr marL="0" indent="0" algn="just">
              <a:buNone/>
            </a:pPr>
            <a:r>
              <a:rPr lang="en-US" sz="1400" dirty="0"/>
              <a:t>If these estimates are applied to our 600 office employees, this results in a nearly $700 weekly loss.</a:t>
            </a:r>
          </a:p>
          <a:p>
            <a:pPr marL="0" indent="0" algn="just">
              <a:buNone/>
            </a:pPr>
            <a:r>
              <a:rPr lang="en-US" sz="1400" dirty="0"/>
              <a:t>This is a conservative estimate considering the extensive discussions that occur about beating the office's current high score. The extra cost quickly adds up.</a:t>
            </a:r>
          </a:p>
          <a:p>
            <a:pPr marL="0" indent="0" algn="just">
              <a:buNone/>
            </a:pPr>
            <a:r>
              <a:rPr lang="en-US" sz="1400" dirty="0"/>
              <a:t>Of course, we don't want you to view our organization as a place of drudgery and draconian rules. I encourage a fun and competitive environment, and I recognize that we certainly won't be profitable if you are unhappy or dissatisfied with your jobs. This is just a reminder to be careful with your use of company time.</a:t>
            </a:r>
          </a:p>
          <a:p>
            <a:pPr marL="0" indent="0" algn="just">
              <a:buNone/>
            </a:pPr>
            <a:r>
              <a:rPr lang="en-US" sz="1400" dirty="0"/>
              <a:t>Thank you,</a:t>
            </a:r>
          </a:p>
          <a:p>
            <a:pPr marL="0" indent="0" algn="just">
              <a:buNone/>
            </a:pPr>
            <a:r>
              <a:rPr lang="en-US" sz="1400" dirty="0"/>
              <a:t>The Manager</a:t>
            </a:r>
          </a:p>
          <a:p>
            <a:pPr algn="just"/>
            <a:endParaRPr lang="en-US" sz="1400" dirty="0"/>
          </a:p>
        </p:txBody>
      </p:sp>
      <p:sp>
        <p:nvSpPr>
          <p:cNvPr id="4" name="TextBox 3"/>
          <p:cNvSpPr txBox="1"/>
          <p:nvPr/>
        </p:nvSpPr>
        <p:spPr>
          <a:xfrm>
            <a:off x="286603" y="1146412"/>
            <a:ext cx="679481" cy="4667534"/>
          </a:xfrm>
          <a:prstGeom prst="rect">
            <a:avLst/>
          </a:prstGeom>
          <a:noFill/>
        </p:spPr>
        <p:txBody>
          <a:bodyPr vert="wordArtVert" wrap="square" rtlCol="0">
            <a:spAutoFit/>
          </a:bodyPr>
          <a:lstStyle/>
          <a:p>
            <a:r>
              <a:rPr lang="en-US" sz="2800" b="1" dirty="0" smtClean="0">
                <a:solidFill>
                  <a:srgbClr val="00B050"/>
                </a:solidFill>
              </a:rPr>
              <a:t>Example 1</a:t>
            </a:r>
            <a:endParaRPr lang="en-US" sz="2800" b="1" dirty="0">
              <a:solidFill>
                <a:srgbClr val="00B050"/>
              </a:solidFill>
            </a:endParaRPr>
          </a:p>
        </p:txBody>
      </p:sp>
    </p:spTree>
    <p:extLst>
      <p:ext uri="{BB962C8B-B14F-4D97-AF65-F5344CB8AC3E}">
        <p14:creationId xmlns:p14="http://schemas.microsoft.com/office/powerpoint/2010/main" val="3012698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464024"/>
            <a:ext cx="8595360" cy="5936776"/>
          </a:xfrm>
        </p:spPr>
        <p:txBody>
          <a:bodyPr>
            <a:normAutofit fontScale="85000" lnSpcReduction="20000"/>
          </a:bodyPr>
          <a:lstStyle/>
          <a:p>
            <a:pPr marL="0" indent="0" algn="just">
              <a:buNone/>
            </a:pPr>
            <a:r>
              <a:rPr lang="en-US" dirty="0"/>
              <a:t>To: Computer Programming Division</a:t>
            </a:r>
          </a:p>
          <a:p>
            <a:pPr marL="0" indent="0" algn="just">
              <a:buNone/>
            </a:pPr>
            <a:r>
              <a:rPr lang="en-US" dirty="0"/>
              <a:t>From: Vice President </a:t>
            </a:r>
            <a:r>
              <a:rPr lang="en-US" dirty="0" err="1"/>
              <a:t>Lumbergh</a:t>
            </a:r>
            <a:endParaRPr lang="en-US" dirty="0"/>
          </a:p>
          <a:p>
            <a:pPr marL="0" indent="0" algn="just">
              <a:buNone/>
            </a:pPr>
            <a:r>
              <a:rPr lang="en-US" dirty="0"/>
              <a:t>Date: February 19, 2016</a:t>
            </a:r>
          </a:p>
          <a:p>
            <a:pPr marL="0" indent="0" algn="just">
              <a:buNone/>
            </a:pPr>
            <a:r>
              <a:rPr lang="en-US" dirty="0"/>
              <a:t>Subject: Attaching cover sheets to TPS reports</a:t>
            </a:r>
          </a:p>
          <a:p>
            <a:pPr marL="0" indent="0" algn="just">
              <a:buNone/>
            </a:pPr>
            <a:r>
              <a:rPr lang="en-US" dirty="0"/>
              <a:t>This is to remind the division that, starting today, we are now filing all Testing Procedure Specification (TPS) reports with new cover sheets.</a:t>
            </a:r>
          </a:p>
          <a:p>
            <a:pPr marL="0" indent="0" algn="just">
              <a:buNone/>
            </a:pPr>
            <a:r>
              <a:rPr lang="en-US" dirty="0"/>
              <a:t>The reason for this change is simple. In addition to a new format, the cover sheets provide a summary of the report as well as the updated legal copy. The new cover sheets also include </a:t>
            </a:r>
            <a:r>
              <a:rPr lang="en-US" dirty="0" err="1"/>
              <a:t>Initech's</a:t>
            </a:r>
            <a:r>
              <a:rPr lang="en-US" dirty="0"/>
              <a:t> new logo.</a:t>
            </a:r>
          </a:p>
          <a:p>
            <a:pPr marL="0" indent="0" algn="just">
              <a:buNone/>
            </a:pPr>
            <a:r>
              <a:rPr lang="en-US" dirty="0"/>
              <a:t>Though this change may initially seem like a headache and an extra step, it is necessary to include the new cover sheets due to their updated information. Failing to do so will result in a confusing and inaccurate product delivered to our customers.</a:t>
            </a:r>
          </a:p>
          <a:p>
            <a:pPr marL="0" indent="0" algn="just">
              <a:buNone/>
            </a:pPr>
            <a:r>
              <a:rPr lang="en-US" dirty="0"/>
              <a:t>Please be sure to follow this new procedure.</a:t>
            </a:r>
          </a:p>
          <a:p>
            <a:pPr marL="0" indent="0" algn="just">
              <a:buNone/>
            </a:pPr>
            <a:r>
              <a:rPr lang="en-US" dirty="0"/>
              <a:t>Best regards,</a:t>
            </a:r>
          </a:p>
          <a:p>
            <a:pPr marL="0" indent="0" algn="just">
              <a:buNone/>
            </a:pPr>
            <a:r>
              <a:rPr lang="en-US" dirty="0"/>
              <a:t>Vice President </a:t>
            </a:r>
            <a:r>
              <a:rPr lang="en-US" dirty="0" err="1"/>
              <a:t>Lumbergh</a:t>
            </a:r>
            <a:endParaRPr lang="en-US" dirty="0"/>
          </a:p>
          <a:p>
            <a:pPr algn="just"/>
            <a:endParaRPr lang="en-US" dirty="0"/>
          </a:p>
        </p:txBody>
      </p:sp>
      <p:sp>
        <p:nvSpPr>
          <p:cNvPr id="4" name="TextBox 3"/>
          <p:cNvSpPr txBox="1"/>
          <p:nvPr/>
        </p:nvSpPr>
        <p:spPr>
          <a:xfrm>
            <a:off x="300251" y="1228299"/>
            <a:ext cx="608821" cy="4299044"/>
          </a:xfrm>
          <a:prstGeom prst="rect">
            <a:avLst/>
          </a:prstGeom>
          <a:noFill/>
        </p:spPr>
        <p:txBody>
          <a:bodyPr vert="wordArtVert" wrap="square" rtlCol="0">
            <a:spAutoFit/>
          </a:bodyPr>
          <a:lstStyle/>
          <a:p>
            <a:r>
              <a:rPr lang="en-US" sz="2400" b="1" dirty="0" smtClean="0">
                <a:solidFill>
                  <a:srgbClr val="00B050"/>
                </a:solidFill>
              </a:rPr>
              <a:t>Example 2</a:t>
            </a:r>
            <a:endParaRPr lang="en-US" sz="2400" b="1" dirty="0">
              <a:solidFill>
                <a:srgbClr val="00B050"/>
              </a:solidFill>
            </a:endParaRPr>
          </a:p>
        </p:txBody>
      </p:sp>
    </p:spTree>
    <p:extLst>
      <p:ext uri="{BB962C8B-B14F-4D97-AF65-F5344CB8AC3E}">
        <p14:creationId xmlns:p14="http://schemas.microsoft.com/office/powerpoint/2010/main" val="2078819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You are an administrative assistant. You want to tell 10 people about an upcoming computer training seminar. You are attaching a brochure about the seminar from the presenter, but you also need to inform them of the following: </a:t>
            </a:r>
            <a:endParaRPr lang="en-US" dirty="0" smtClean="0"/>
          </a:p>
          <a:p>
            <a:pPr marL="0" indent="0">
              <a:buNone/>
            </a:pPr>
            <a:r>
              <a:rPr lang="en-US" dirty="0" smtClean="0"/>
              <a:t>• </a:t>
            </a:r>
            <a:r>
              <a:rPr lang="en-US" dirty="0"/>
              <a:t>what the training is for </a:t>
            </a:r>
            <a:endParaRPr lang="en-US" dirty="0" smtClean="0"/>
          </a:p>
          <a:p>
            <a:pPr marL="0" indent="0">
              <a:buNone/>
            </a:pPr>
            <a:r>
              <a:rPr lang="en-US" dirty="0" smtClean="0"/>
              <a:t>• </a:t>
            </a:r>
            <a:r>
              <a:rPr lang="en-US" dirty="0"/>
              <a:t>who the presenter is, including a brief statement about his/her background </a:t>
            </a:r>
            <a:endParaRPr lang="en-US" dirty="0" smtClean="0"/>
          </a:p>
          <a:p>
            <a:pPr marL="0" indent="0">
              <a:buNone/>
            </a:pPr>
            <a:r>
              <a:rPr lang="en-US" dirty="0" smtClean="0"/>
              <a:t>• </a:t>
            </a:r>
            <a:r>
              <a:rPr lang="en-US" dirty="0"/>
              <a:t>where the training will be held, including the date and time </a:t>
            </a:r>
            <a:endParaRPr lang="en-US" dirty="0" smtClean="0"/>
          </a:p>
          <a:p>
            <a:pPr marL="0" indent="0">
              <a:buNone/>
            </a:pPr>
            <a:r>
              <a:rPr lang="en-US" dirty="0" smtClean="0"/>
              <a:t>• </a:t>
            </a:r>
            <a:r>
              <a:rPr lang="en-US" dirty="0"/>
              <a:t>whether or not parking is available </a:t>
            </a:r>
            <a:endParaRPr lang="en-US" dirty="0" smtClean="0"/>
          </a:p>
          <a:p>
            <a:pPr marL="0" indent="0">
              <a:buNone/>
            </a:pPr>
            <a:r>
              <a:rPr lang="en-US" dirty="0" smtClean="0"/>
              <a:t>• </a:t>
            </a:r>
            <a:r>
              <a:rPr lang="en-US" dirty="0"/>
              <a:t>whether or not lunch and/or any refreshments will be served </a:t>
            </a:r>
          </a:p>
        </p:txBody>
      </p:sp>
    </p:spTree>
    <p:extLst>
      <p:ext uri="{BB962C8B-B14F-4D97-AF65-F5344CB8AC3E}">
        <p14:creationId xmlns:p14="http://schemas.microsoft.com/office/powerpoint/2010/main" val="53261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1872" y="900752"/>
            <a:ext cx="8595360" cy="5279385"/>
          </a:xfrm>
        </p:spPr>
        <p:txBody>
          <a:bodyPr>
            <a:normAutofit/>
          </a:bodyPr>
          <a:lstStyle/>
          <a:p>
            <a:pPr algn="just"/>
            <a:r>
              <a:rPr lang="en-US" sz="2400" b="1" dirty="0"/>
              <a:t>Business correspondence means</a:t>
            </a:r>
            <a:r>
              <a:rPr lang="en-US" sz="2400" dirty="0"/>
              <a:t> the exchange of information in a written format for the process of </a:t>
            </a:r>
            <a:r>
              <a:rPr lang="en-US" sz="2400" b="1" dirty="0"/>
              <a:t>business</a:t>
            </a:r>
            <a:r>
              <a:rPr lang="en-US" sz="2400" dirty="0"/>
              <a:t> activities. </a:t>
            </a:r>
            <a:endParaRPr lang="en-US" sz="2400" dirty="0" smtClean="0"/>
          </a:p>
          <a:p>
            <a:pPr algn="just"/>
            <a:r>
              <a:rPr lang="en-US" sz="2400" b="1" dirty="0" smtClean="0"/>
              <a:t>Business </a:t>
            </a:r>
            <a:r>
              <a:rPr lang="en-US" sz="2400" b="1" dirty="0"/>
              <a:t>correspondence</a:t>
            </a:r>
            <a:r>
              <a:rPr lang="en-US" sz="2400" dirty="0"/>
              <a:t> can take place between organizations, within organizations or between the customers and the organization. </a:t>
            </a:r>
            <a:endParaRPr lang="en-US" sz="2400" dirty="0" smtClean="0"/>
          </a:p>
          <a:p>
            <a:pPr algn="just"/>
            <a:r>
              <a:rPr lang="en-US" sz="2400" dirty="0" smtClean="0"/>
              <a:t>The</a:t>
            </a:r>
            <a:r>
              <a:rPr lang="en-US" sz="2400" dirty="0"/>
              <a:t> </a:t>
            </a:r>
            <a:r>
              <a:rPr lang="en-US" sz="2400" b="1" dirty="0"/>
              <a:t>correspondence</a:t>
            </a:r>
            <a:r>
              <a:rPr lang="en-US" sz="2400" dirty="0"/>
              <a:t> refers to the written communication between persons.</a:t>
            </a:r>
          </a:p>
        </p:txBody>
      </p:sp>
    </p:spTree>
    <p:extLst>
      <p:ext uri="{BB962C8B-B14F-4D97-AF65-F5344CB8AC3E}">
        <p14:creationId xmlns:p14="http://schemas.microsoft.com/office/powerpoint/2010/main" val="3730703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look at the type of communication in business </a:t>
            </a:r>
            <a:endParaRPr lang="en-US" dirty="0"/>
          </a:p>
        </p:txBody>
      </p:sp>
      <p:pic>
        <p:nvPicPr>
          <p:cNvPr id="4" name="Content Placeholder 3"/>
          <p:cNvPicPr>
            <a:picLocks noGrp="1" noChangeAspect="1"/>
          </p:cNvPicPr>
          <p:nvPr>
            <p:ph idx="1"/>
          </p:nvPr>
        </p:nvPicPr>
        <p:blipFill>
          <a:blip r:embed="rId2"/>
          <a:stretch>
            <a:fillRect/>
          </a:stretch>
        </p:blipFill>
        <p:spPr>
          <a:xfrm>
            <a:off x="1037230" y="1801504"/>
            <a:ext cx="9184943" cy="4722125"/>
          </a:xfrm>
          <a:prstGeom prst="rect">
            <a:avLst/>
          </a:prstGeom>
        </p:spPr>
      </p:pic>
    </p:spTree>
    <p:extLst>
      <p:ext uri="{BB962C8B-B14F-4D97-AF65-F5344CB8AC3E}">
        <p14:creationId xmlns:p14="http://schemas.microsoft.com/office/powerpoint/2010/main" val="1720187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INTERNAL COMMUNICATION</a:t>
            </a:r>
            <a:r>
              <a:rPr lang="en-US" dirty="0"/>
              <a:t> </a:t>
            </a:r>
            <a:br>
              <a:rPr lang="en-US" dirty="0"/>
            </a:br>
            <a:endParaRPr lang="en-US" dirty="0"/>
          </a:p>
        </p:txBody>
      </p:sp>
      <p:sp>
        <p:nvSpPr>
          <p:cNvPr id="3" name="Content Placeholder 2"/>
          <p:cNvSpPr>
            <a:spLocks noGrp="1"/>
          </p:cNvSpPr>
          <p:nvPr>
            <p:ph idx="1"/>
          </p:nvPr>
        </p:nvSpPr>
        <p:spPr>
          <a:xfrm>
            <a:off x="1261872" y="1269242"/>
            <a:ext cx="8595360" cy="4910895"/>
          </a:xfrm>
        </p:spPr>
        <p:txBody>
          <a:bodyPr/>
          <a:lstStyle/>
          <a:p>
            <a:pPr lvl="0" algn="just"/>
            <a:r>
              <a:rPr lang="en-US" sz="2400" dirty="0"/>
              <a:t>It is the information exchange within the organization.</a:t>
            </a:r>
          </a:p>
          <a:p>
            <a:pPr lvl="0" algn="just"/>
            <a:r>
              <a:rPr lang="en-US" sz="2400" dirty="0"/>
              <a:t>Messages can be exchanged via personal contact, telephone, e-mail. </a:t>
            </a:r>
          </a:p>
          <a:p>
            <a:pPr lvl="0" algn="just"/>
            <a:r>
              <a:rPr lang="en-US" sz="2400" dirty="0"/>
              <a:t>Helps employees in performing their work, developing a clear sense of organization mission and identifying and promptly dealing with potential problems.</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52617"/>
          <a:stretch/>
        </p:blipFill>
        <p:spPr>
          <a:xfrm>
            <a:off x="4877562" y="4155796"/>
            <a:ext cx="6076950" cy="2161819"/>
          </a:xfrm>
          <a:prstGeom prst="rect">
            <a:avLst/>
          </a:prstGeom>
        </p:spPr>
      </p:pic>
    </p:spTree>
    <p:extLst>
      <p:ext uri="{BB962C8B-B14F-4D97-AF65-F5344CB8AC3E}">
        <p14:creationId xmlns:p14="http://schemas.microsoft.com/office/powerpoint/2010/main" val="4255917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COMMUNICATION</a:t>
            </a:r>
            <a:r>
              <a:rPr lang="en-US" dirty="0"/>
              <a:t> </a:t>
            </a:r>
            <a:br>
              <a:rPr lang="en-US" dirty="0"/>
            </a:br>
            <a:endParaRPr lang="en-US" dirty="0"/>
          </a:p>
        </p:txBody>
      </p:sp>
      <p:sp>
        <p:nvSpPr>
          <p:cNvPr id="3" name="Content Placeholder 2"/>
          <p:cNvSpPr>
            <a:spLocks noGrp="1"/>
          </p:cNvSpPr>
          <p:nvPr>
            <p:ph idx="1"/>
          </p:nvPr>
        </p:nvSpPr>
        <p:spPr/>
        <p:txBody>
          <a:bodyPr>
            <a:normAutofit/>
          </a:bodyPr>
          <a:lstStyle/>
          <a:p>
            <a:pPr lvl="0"/>
            <a:endParaRPr lang="en-US" dirty="0" smtClean="0"/>
          </a:p>
          <a:p>
            <a:pPr lvl="0"/>
            <a:endParaRPr lang="en-US" dirty="0"/>
          </a:p>
          <a:p>
            <a:pPr lvl="0"/>
            <a:endParaRPr lang="en-US" dirty="0" smtClean="0"/>
          </a:p>
          <a:p>
            <a:pPr lvl="0"/>
            <a:endParaRPr lang="en-US" dirty="0" smtClean="0"/>
          </a:p>
          <a:p>
            <a:pPr lvl="0"/>
            <a:r>
              <a:rPr lang="en-US" sz="2400" dirty="0" smtClean="0"/>
              <a:t>Communication </a:t>
            </a:r>
            <a:r>
              <a:rPr lang="en-US" sz="2400" dirty="0"/>
              <a:t>that is occurred among the organizations is called the external communication</a:t>
            </a:r>
          </a:p>
          <a:p>
            <a:pPr lvl="0"/>
            <a:r>
              <a:rPr lang="en-US" sz="2400" dirty="0"/>
              <a:t>Organizations communicate with the outside world on a daily basis. </a:t>
            </a:r>
          </a:p>
          <a:p>
            <a:pPr lvl="0"/>
            <a:r>
              <a:rPr lang="en-US" sz="2400" dirty="0"/>
              <a:t>External communication can be formal and informal.</a:t>
            </a:r>
          </a:p>
          <a:p>
            <a:endParaRPr lang="en-US" sz="24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848" y="1351129"/>
            <a:ext cx="3810000" cy="2158052"/>
          </a:xfrm>
          <a:prstGeom prst="rect">
            <a:avLst/>
          </a:prstGeom>
        </p:spPr>
      </p:pic>
    </p:spTree>
    <p:extLst>
      <p:ext uri="{BB962C8B-B14F-4D97-AF65-F5344CB8AC3E}">
        <p14:creationId xmlns:p14="http://schemas.microsoft.com/office/powerpoint/2010/main" val="17419947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Point to be noted</a:t>
            </a:r>
            <a:endParaRPr lang="en-US" sz="6000" b="1" dirty="0"/>
          </a:p>
        </p:txBody>
      </p:sp>
      <p:sp>
        <p:nvSpPr>
          <p:cNvPr id="3" name="Content Placeholder 2"/>
          <p:cNvSpPr>
            <a:spLocks noGrp="1"/>
          </p:cNvSpPr>
          <p:nvPr>
            <p:ph idx="1"/>
          </p:nvPr>
        </p:nvSpPr>
        <p:spPr/>
        <p:txBody>
          <a:bodyPr/>
          <a:lstStyle/>
          <a:p>
            <a:pPr marL="0" lvl="0" indent="0">
              <a:buNone/>
            </a:pPr>
            <a:r>
              <a:rPr lang="en-US" sz="3200" dirty="0"/>
              <a:t>Internal communication can be formal and informal.	</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9055"/>
          <a:stretch/>
        </p:blipFill>
        <p:spPr>
          <a:xfrm>
            <a:off x="3086669" y="2906973"/>
            <a:ext cx="6018662" cy="2743201"/>
          </a:xfrm>
          <a:prstGeom prst="rect">
            <a:avLst/>
          </a:prstGeom>
        </p:spPr>
      </p:pic>
    </p:spTree>
    <p:extLst>
      <p:ext uri="{BB962C8B-B14F-4D97-AF65-F5344CB8AC3E}">
        <p14:creationId xmlns:p14="http://schemas.microsoft.com/office/powerpoint/2010/main" val="3676350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734" y="1047703"/>
            <a:ext cx="9692640" cy="777923"/>
          </a:xfrm>
        </p:spPr>
        <p:txBody>
          <a:bodyPr>
            <a:noAutofit/>
          </a:bodyPr>
          <a:lstStyle/>
          <a:p>
            <a:r>
              <a:rPr lang="en-US" sz="3200" b="1" dirty="0"/>
              <a:t>FORMAL INTERNAL COMMUNICATION </a:t>
            </a:r>
            <a:br>
              <a:rPr lang="en-US" sz="3200" b="1" dirty="0"/>
            </a:br>
            <a:endParaRPr lang="en-US" sz="3200" b="1" dirty="0"/>
          </a:p>
        </p:txBody>
      </p:sp>
      <p:sp>
        <p:nvSpPr>
          <p:cNvPr id="3" name="Content Placeholder 2"/>
          <p:cNvSpPr>
            <a:spLocks noGrp="1"/>
          </p:cNvSpPr>
          <p:nvPr>
            <p:ph idx="1"/>
          </p:nvPr>
        </p:nvSpPr>
        <p:spPr/>
        <p:txBody>
          <a:bodyPr>
            <a:normAutofit/>
          </a:bodyPr>
          <a:lstStyle/>
          <a:p>
            <a:pPr marL="0" indent="0">
              <a:buNone/>
            </a:pPr>
            <a:r>
              <a:rPr lang="en-US" sz="2400" dirty="0"/>
              <a:t>There are </a:t>
            </a:r>
            <a:r>
              <a:rPr lang="en-US" sz="2400" dirty="0" smtClean="0"/>
              <a:t>three </a:t>
            </a:r>
            <a:r>
              <a:rPr lang="en-US" sz="2400" dirty="0"/>
              <a:t>modes of formal communication </a:t>
            </a:r>
            <a:r>
              <a:rPr lang="en-US" sz="2400" dirty="0" smtClean="0"/>
              <a:t>within </a:t>
            </a:r>
            <a:r>
              <a:rPr lang="en-US" sz="2400" dirty="0"/>
              <a:t>the </a:t>
            </a:r>
            <a:r>
              <a:rPr lang="en-US" sz="2400" dirty="0" smtClean="0"/>
              <a:t>organization</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041" y="3347243"/>
            <a:ext cx="8284191" cy="2832894"/>
          </a:xfrm>
          <a:prstGeom prst="rect">
            <a:avLst/>
          </a:prstGeom>
        </p:spPr>
      </p:pic>
    </p:spTree>
    <p:extLst>
      <p:ext uri="{BB962C8B-B14F-4D97-AF65-F5344CB8AC3E}">
        <p14:creationId xmlns:p14="http://schemas.microsoft.com/office/powerpoint/2010/main" val="299622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61872" y="1037230"/>
            <a:ext cx="4480560" cy="5142907"/>
          </a:xfrm>
        </p:spPr>
        <p:txBody>
          <a:bodyPr>
            <a:normAutofit/>
          </a:bodyPr>
          <a:lstStyle/>
          <a:p>
            <a:pPr algn="just"/>
            <a:r>
              <a:rPr lang="en-US" sz="2400" b="1" dirty="0" smtClean="0"/>
              <a:t>Upward communication</a:t>
            </a:r>
            <a:r>
              <a:rPr lang="en-US" sz="2400" dirty="0" smtClean="0"/>
              <a:t>: Communication-flows from employees to executives, providing insight into problems, trends, opportunities, grievances, and performance-thus, allowing executives to solve problems and make intelligent decisions.</a:t>
            </a:r>
          </a:p>
          <a:p>
            <a:pPr algn="just"/>
            <a:endParaRPr lang="en-US" sz="2400" dirty="0"/>
          </a:p>
        </p:txBody>
      </p:sp>
      <p:pic>
        <p:nvPicPr>
          <p:cNvPr id="5" name="Content Placeholder 4"/>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b="6944"/>
          <a:stretch/>
        </p:blipFill>
        <p:spPr>
          <a:xfrm>
            <a:off x="7104186" y="1173708"/>
            <a:ext cx="3560664" cy="5003256"/>
          </a:xfrm>
        </p:spPr>
      </p:pic>
    </p:spTree>
    <p:extLst>
      <p:ext uri="{BB962C8B-B14F-4D97-AF65-F5344CB8AC3E}">
        <p14:creationId xmlns:p14="http://schemas.microsoft.com/office/powerpoint/2010/main" val="1196311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TotalTime>
  <Words>1127</Words>
  <Application>Microsoft Office PowerPoint</Application>
  <PresentationFormat>Widescreen</PresentationFormat>
  <Paragraphs>112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PowerPoint Presentation</vt:lpstr>
      <vt:lpstr>Formal Correspondence </vt:lpstr>
      <vt:lpstr>PowerPoint Presentation</vt:lpstr>
      <vt:lpstr>Let’s look at the type of communication in business </vt:lpstr>
      <vt:lpstr>INTERNAL COMMUNICATION  </vt:lpstr>
      <vt:lpstr>EXTERNAL COMMUNICATION  </vt:lpstr>
      <vt:lpstr>Point to be noted</vt:lpstr>
      <vt:lpstr>FORMAL INTERNAL COMMUNICATION  </vt:lpstr>
      <vt:lpstr>PowerPoint Presentation</vt:lpstr>
      <vt:lpstr>PowerPoint Presentation</vt:lpstr>
      <vt:lpstr>PowerPoint Presentation</vt:lpstr>
      <vt:lpstr>Now let’s go back to the samples of letter</vt:lpstr>
      <vt:lpstr>PowerPoint Presentation</vt:lpstr>
      <vt:lpstr>The Types of Correspondence </vt:lpstr>
      <vt:lpstr>What is a memorandum?</vt:lpstr>
      <vt:lpstr>Why do we use memos?</vt:lpstr>
      <vt:lpstr>What are the purposes of memo?</vt:lpstr>
      <vt:lpstr>What is the tone of memo?</vt:lpstr>
      <vt:lpstr>How to structure a memo?</vt:lpstr>
      <vt:lpstr>Heading</vt:lpstr>
      <vt:lpstr>PowerPoint Presentation</vt:lpstr>
      <vt:lpstr>Opening </vt:lpstr>
      <vt:lpstr>Body </vt:lpstr>
      <vt:lpstr>Closing </vt:lpstr>
      <vt:lpstr>Examples of Memo</vt:lpstr>
      <vt:lpstr>PowerPoint Presentation</vt:lpstr>
      <vt:lpstr>PowerPoint Presentation</vt:lpstr>
      <vt:lpstr>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Ali Sajjad Tirmizi</dc:creator>
  <cp:lastModifiedBy>Syed Ali Sajjad Tirmizi</cp:lastModifiedBy>
  <cp:revision>1</cp:revision>
  <dcterms:created xsi:type="dcterms:W3CDTF">2024-05-23T19:42:58Z</dcterms:created>
  <dcterms:modified xsi:type="dcterms:W3CDTF">2024-05-23T19:44:16Z</dcterms:modified>
</cp:coreProperties>
</file>