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9"/>
  </p:notesMasterIdLst>
  <p:sldIdLst>
    <p:sldId id="256" r:id="rId3"/>
    <p:sldId id="311" r:id="rId4"/>
    <p:sldId id="257" r:id="rId5"/>
    <p:sldId id="258" r:id="rId6"/>
    <p:sldId id="259" r:id="rId7"/>
    <p:sldId id="260" r:id="rId8"/>
    <p:sldId id="261" r:id="rId9"/>
    <p:sldId id="353" r:id="rId10"/>
    <p:sldId id="262" r:id="rId11"/>
    <p:sldId id="263" r:id="rId12"/>
    <p:sldId id="358" r:id="rId13"/>
    <p:sldId id="264" r:id="rId14"/>
    <p:sldId id="265" r:id="rId15"/>
    <p:sldId id="273" r:id="rId16"/>
    <p:sldId id="274" r:id="rId17"/>
    <p:sldId id="275" r:id="rId18"/>
    <p:sldId id="276" r:id="rId19"/>
    <p:sldId id="277" r:id="rId20"/>
    <p:sldId id="359" r:id="rId21"/>
    <p:sldId id="313" r:id="rId22"/>
    <p:sldId id="266" r:id="rId23"/>
    <p:sldId id="267" r:id="rId24"/>
    <p:sldId id="268" r:id="rId25"/>
    <p:sldId id="269" r:id="rId26"/>
    <p:sldId id="270" r:id="rId27"/>
    <p:sldId id="271" r:id="rId2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eda Atifa. Batool" initials="SAB" lastIdx="2" clrIdx="0">
    <p:extLst>
      <p:ext uri="{19B8F6BF-5375-455C-9EA6-DF929625EA0E}">
        <p15:presenceInfo xmlns:p15="http://schemas.microsoft.com/office/powerpoint/2012/main" userId="S-1-5-21-3601992715-3529881270-3622467272-33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CC00FF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66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648" y="-7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13T14:54:03.342" idx="1">
    <p:pos x="810" y="1254"/>
    <p:text>Ambiguous: when there is more than one meaning, or a reference to more than one subject.</p:text>
    <p:extLst>
      <p:ext uri="{C676402C-5697-4E1C-873F-D02D1690AC5C}">
        <p15:threadingInfo xmlns:p15="http://schemas.microsoft.com/office/powerpoint/2012/main" timeZoneBias="-300"/>
      </p:ext>
    </p:extLst>
  </p:cm>
  <p:cm authorId="1" dt="2021-09-13T14:55:19.254" idx="2">
    <p:pos x="10" y="10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630113-E3BD-4746-A474-3165807EF630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71A2A29-5E8D-49E9-AFA1-9DA5F6711F06}">
      <dgm:prSet phldrT="[Text]"/>
      <dgm:spPr/>
      <dgm:t>
        <a:bodyPr/>
        <a:lstStyle/>
        <a:p>
          <a:r>
            <a:rPr lang="en-US" dirty="0" smtClean="0">
              <a:solidFill>
                <a:srgbClr val="CC00FF"/>
              </a:solidFill>
            </a:rPr>
            <a:t>It can be:</a:t>
          </a:r>
          <a:endParaRPr lang="en-US" dirty="0">
            <a:solidFill>
              <a:srgbClr val="CC00FF"/>
            </a:solidFill>
          </a:endParaRPr>
        </a:p>
      </dgm:t>
    </dgm:pt>
    <dgm:pt modelId="{62BFE860-3BC5-403A-BE38-DEFAE720BE80}" type="parTrans" cxnId="{203D158B-CE6F-438C-80E7-FF2F291A24BE}">
      <dgm:prSet/>
      <dgm:spPr/>
      <dgm:t>
        <a:bodyPr/>
        <a:lstStyle/>
        <a:p>
          <a:endParaRPr lang="en-US"/>
        </a:p>
      </dgm:t>
    </dgm:pt>
    <dgm:pt modelId="{51862ED6-C14D-44FB-B733-FB72258D9697}" type="sibTrans" cxnId="{203D158B-CE6F-438C-80E7-FF2F291A24BE}">
      <dgm:prSet/>
      <dgm:spPr/>
      <dgm:t>
        <a:bodyPr/>
        <a:lstStyle/>
        <a:p>
          <a:endParaRPr lang="en-US"/>
        </a:p>
      </dgm:t>
    </dgm:pt>
    <dgm:pt modelId="{449F227C-5FB5-4661-9DD4-F7039582EF74}">
      <dgm:prSet phldrT="[Text]" custT="1"/>
      <dgm:spPr/>
      <dgm:t>
        <a:bodyPr/>
        <a:lstStyle/>
        <a:p>
          <a:r>
            <a:rPr lang="en" sz="1800" b="1" dirty="0" smtClean="0">
              <a:solidFill>
                <a:schemeClr val="bg1"/>
              </a:solidFill>
              <a:latin typeface="Arial Black" pitchFamily="34" charset="0"/>
            </a:rPr>
            <a:t>BAD—The equipment is damaged. This requires the owner to ship the equipment back. The company will replace the equipment,cost,and public relations have been frayed.</a:t>
          </a:r>
          <a:endParaRPr lang="en-US" sz="1700" dirty="0">
            <a:solidFill>
              <a:schemeClr val="bg1"/>
            </a:solidFill>
            <a:latin typeface="Arial Black" pitchFamily="34" charset="0"/>
          </a:endParaRPr>
        </a:p>
      </dgm:t>
    </dgm:pt>
    <dgm:pt modelId="{D594DFF7-A5A8-4738-A379-E036C21F5C08}" type="parTrans" cxnId="{AE07DC7C-8896-4976-B2BF-2C3008DA1E7B}">
      <dgm:prSet/>
      <dgm:spPr/>
      <dgm:t>
        <a:bodyPr/>
        <a:lstStyle/>
        <a:p>
          <a:endParaRPr lang="en-US"/>
        </a:p>
      </dgm:t>
    </dgm:pt>
    <dgm:pt modelId="{355D9827-E12B-415B-80D8-C1309235B664}" type="sibTrans" cxnId="{AE07DC7C-8896-4976-B2BF-2C3008DA1E7B}">
      <dgm:prSet/>
      <dgm:spPr/>
      <dgm:t>
        <a:bodyPr/>
        <a:lstStyle/>
        <a:p>
          <a:endParaRPr lang="en-US"/>
        </a:p>
      </dgm:t>
    </dgm:pt>
    <dgm:pt modelId="{81A372D7-F673-43D7-8376-3D4B0431E445}">
      <dgm:prSet phldrT="[Text]" custT="1"/>
      <dgm:spPr/>
      <dgm:t>
        <a:bodyPr/>
        <a:lstStyle/>
        <a:p>
          <a:r>
            <a:rPr lang="en" sz="2400" b="1" dirty="0" smtClean="0">
              <a:solidFill>
                <a:srgbClr val="FFFF00"/>
              </a:solidFill>
              <a:latin typeface="Arial Black" pitchFamily="34" charset="0"/>
            </a:rPr>
            <a:t>WORSE—The owner is hurt, leading to pain,  anxiety, doctor’s bills, and bad public relations.</a:t>
          </a:r>
          <a:endParaRPr lang="en-US" sz="2400" b="1" dirty="0">
            <a:latin typeface="Arial Black" pitchFamily="34" charset="0"/>
          </a:endParaRPr>
        </a:p>
      </dgm:t>
    </dgm:pt>
    <dgm:pt modelId="{A513134E-D340-4D5D-A7AA-48A4EB0897CE}" type="parTrans" cxnId="{0069CB06-5380-4F81-9841-622DECDF209E}">
      <dgm:prSet/>
      <dgm:spPr/>
      <dgm:t>
        <a:bodyPr/>
        <a:lstStyle/>
        <a:p>
          <a:endParaRPr lang="en-US"/>
        </a:p>
      </dgm:t>
    </dgm:pt>
    <dgm:pt modelId="{0B069777-5249-49AB-9A0C-F671B0D1F82E}" type="sibTrans" cxnId="{0069CB06-5380-4F81-9841-622DECDF209E}">
      <dgm:prSet/>
      <dgm:spPr/>
      <dgm:t>
        <a:bodyPr/>
        <a:lstStyle/>
        <a:p>
          <a:endParaRPr lang="en-US"/>
        </a:p>
      </dgm:t>
    </dgm:pt>
    <dgm:pt modelId="{247E8613-A417-4681-BFB8-BFBEE99C86FA}">
      <dgm:prSet phldrT="[Text]" custT="1"/>
      <dgm:spPr/>
      <dgm:t>
        <a:bodyPr/>
        <a:lstStyle/>
        <a:p>
          <a:r>
            <a:rPr lang="en" sz="2000" b="1" dirty="0" smtClean="0">
              <a:solidFill>
                <a:srgbClr val="FF0000"/>
              </a:solidFill>
              <a:latin typeface="Arial Black" pitchFamily="34" charset="0"/>
            </a:rPr>
            <a:t>EVEN WORSE—The company is sued. The company loses money,the writer of the manual loses a job,and public relations are severed. </a:t>
          </a:r>
          <a:endParaRPr lang="en-US" sz="2100" b="1" dirty="0">
            <a:solidFill>
              <a:srgbClr val="FF0000"/>
            </a:solidFill>
            <a:latin typeface="Arial Black" pitchFamily="34" charset="0"/>
          </a:endParaRPr>
        </a:p>
      </dgm:t>
    </dgm:pt>
    <dgm:pt modelId="{0A86CA51-D527-4B8E-8DDD-D44FBACC4027}" type="parTrans" cxnId="{822ADA1B-F584-453F-9BBC-F28B63D9DD08}">
      <dgm:prSet/>
      <dgm:spPr/>
      <dgm:t>
        <a:bodyPr/>
        <a:lstStyle/>
        <a:p>
          <a:endParaRPr lang="en-US"/>
        </a:p>
      </dgm:t>
    </dgm:pt>
    <dgm:pt modelId="{67ACD48A-217F-4E75-B4F0-0BE44DA94B08}" type="sibTrans" cxnId="{822ADA1B-F584-453F-9BBC-F28B63D9DD08}">
      <dgm:prSet/>
      <dgm:spPr/>
      <dgm:t>
        <a:bodyPr/>
        <a:lstStyle/>
        <a:p>
          <a:endParaRPr lang="en-US"/>
        </a:p>
      </dgm:t>
    </dgm:pt>
    <dgm:pt modelId="{1EB63690-FA69-43BC-AA0B-388D3381784A}" type="pres">
      <dgm:prSet presAssocID="{3F630113-E3BD-4746-A474-3165807EF630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7395EF0C-A841-42C9-AF45-6CB2EACDF26E}" type="pres">
      <dgm:prSet presAssocID="{471A2A29-5E8D-49E9-AFA1-9DA5F6711F06}" presName="thickLine" presStyleLbl="alignNode1" presStyleIdx="0" presStyleCnt="1"/>
      <dgm:spPr/>
    </dgm:pt>
    <dgm:pt modelId="{77E3C37E-A739-439C-80F8-ECAE0EAD1570}" type="pres">
      <dgm:prSet presAssocID="{471A2A29-5E8D-49E9-AFA1-9DA5F6711F06}" presName="horz1" presStyleCnt="0"/>
      <dgm:spPr/>
    </dgm:pt>
    <dgm:pt modelId="{4B633FD9-E4B6-4204-9958-B1D83E202334}" type="pres">
      <dgm:prSet presAssocID="{471A2A29-5E8D-49E9-AFA1-9DA5F6711F06}" presName="tx1" presStyleLbl="revTx" presStyleIdx="0" presStyleCnt="4" custFlipHor="1" custScaleX="99882"/>
      <dgm:spPr/>
      <dgm:t>
        <a:bodyPr/>
        <a:lstStyle/>
        <a:p>
          <a:endParaRPr lang="en-US"/>
        </a:p>
      </dgm:t>
    </dgm:pt>
    <dgm:pt modelId="{4E53969F-076D-4B23-B905-39DB7A779A2D}" type="pres">
      <dgm:prSet presAssocID="{471A2A29-5E8D-49E9-AFA1-9DA5F6711F06}" presName="vert1" presStyleCnt="0"/>
      <dgm:spPr/>
    </dgm:pt>
    <dgm:pt modelId="{08D8797C-701C-428A-9349-E25B5096A8DC}" type="pres">
      <dgm:prSet presAssocID="{449F227C-5FB5-4661-9DD4-F7039582EF74}" presName="vertSpace2a" presStyleCnt="0"/>
      <dgm:spPr/>
    </dgm:pt>
    <dgm:pt modelId="{EDE37C9C-6F85-433A-B730-69DB680C3EEC}" type="pres">
      <dgm:prSet presAssocID="{449F227C-5FB5-4661-9DD4-F7039582EF74}" presName="horz2" presStyleCnt="0"/>
      <dgm:spPr/>
    </dgm:pt>
    <dgm:pt modelId="{37346036-F283-4F43-9799-9B0EE8B75251}" type="pres">
      <dgm:prSet presAssocID="{449F227C-5FB5-4661-9DD4-F7039582EF74}" presName="horzSpace2" presStyleCnt="0"/>
      <dgm:spPr/>
    </dgm:pt>
    <dgm:pt modelId="{CA7B9C58-EA87-4E1A-B6F4-A7B88537024B}" type="pres">
      <dgm:prSet presAssocID="{449F227C-5FB5-4661-9DD4-F7039582EF74}" presName="tx2" presStyleLbl="revTx" presStyleIdx="1" presStyleCnt="4"/>
      <dgm:spPr/>
      <dgm:t>
        <a:bodyPr/>
        <a:lstStyle/>
        <a:p>
          <a:endParaRPr lang="en-US"/>
        </a:p>
      </dgm:t>
    </dgm:pt>
    <dgm:pt modelId="{DB426831-A6A9-4F50-84CB-45F64CB6237D}" type="pres">
      <dgm:prSet presAssocID="{449F227C-5FB5-4661-9DD4-F7039582EF74}" presName="vert2" presStyleCnt="0"/>
      <dgm:spPr/>
    </dgm:pt>
    <dgm:pt modelId="{E521C194-DE0E-4077-8F79-38E7AC716429}" type="pres">
      <dgm:prSet presAssocID="{449F227C-5FB5-4661-9DD4-F7039582EF74}" presName="thinLine2b" presStyleLbl="callout" presStyleIdx="0" presStyleCnt="3"/>
      <dgm:spPr/>
    </dgm:pt>
    <dgm:pt modelId="{5C384930-F85B-493B-8671-3AC6C3E20D37}" type="pres">
      <dgm:prSet presAssocID="{449F227C-5FB5-4661-9DD4-F7039582EF74}" presName="vertSpace2b" presStyleCnt="0"/>
      <dgm:spPr/>
    </dgm:pt>
    <dgm:pt modelId="{D887E2E1-EE2A-44AA-888B-3648649C41A0}" type="pres">
      <dgm:prSet presAssocID="{81A372D7-F673-43D7-8376-3D4B0431E445}" presName="horz2" presStyleCnt="0"/>
      <dgm:spPr/>
    </dgm:pt>
    <dgm:pt modelId="{78FC014E-5FAC-4F6B-9F03-47F080A72BB6}" type="pres">
      <dgm:prSet presAssocID="{81A372D7-F673-43D7-8376-3D4B0431E445}" presName="horzSpace2" presStyleCnt="0"/>
      <dgm:spPr/>
    </dgm:pt>
    <dgm:pt modelId="{056DFC52-FA44-46F2-A919-C4BFB75B28B1}" type="pres">
      <dgm:prSet presAssocID="{81A372D7-F673-43D7-8376-3D4B0431E445}" presName="tx2" presStyleLbl="revTx" presStyleIdx="2" presStyleCnt="4"/>
      <dgm:spPr/>
      <dgm:t>
        <a:bodyPr/>
        <a:lstStyle/>
        <a:p>
          <a:endParaRPr lang="en-US"/>
        </a:p>
      </dgm:t>
    </dgm:pt>
    <dgm:pt modelId="{208CFAC2-40C7-4A72-A590-B13411C40D97}" type="pres">
      <dgm:prSet presAssocID="{81A372D7-F673-43D7-8376-3D4B0431E445}" presName="vert2" presStyleCnt="0"/>
      <dgm:spPr/>
    </dgm:pt>
    <dgm:pt modelId="{7D165CE1-D8C2-4ABC-ADED-EE1C6E761423}" type="pres">
      <dgm:prSet presAssocID="{81A372D7-F673-43D7-8376-3D4B0431E445}" presName="thinLine2b" presStyleLbl="callout" presStyleIdx="1" presStyleCnt="3"/>
      <dgm:spPr/>
    </dgm:pt>
    <dgm:pt modelId="{5F89797B-861A-491E-9D60-BF30723028E0}" type="pres">
      <dgm:prSet presAssocID="{81A372D7-F673-43D7-8376-3D4B0431E445}" presName="vertSpace2b" presStyleCnt="0"/>
      <dgm:spPr/>
    </dgm:pt>
    <dgm:pt modelId="{150B0F73-31DB-4FB1-9AA0-ACC7128D3A42}" type="pres">
      <dgm:prSet presAssocID="{247E8613-A417-4681-BFB8-BFBEE99C86FA}" presName="horz2" presStyleCnt="0"/>
      <dgm:spPr/>
    </dgm:pt>
    <dgm:pt modelId="{2E0AB4FC-5E95-4B86-B9BB-F7C3410C4A33}" type="pres">
      <dgm:prSet presAssocID="{247E8613-A417-4681-BFB8-BFBEE99C86FA}" presName="horzSpace2" presStyleCnt="0"/>
      <dgm:spPr/>
    </dgm:pt>
    <dgm:pt modelId="{3ECB22EF-C606-4246-B459-EFBAB76D39E3}" type="pres">
      <dgm:prSet presAssocID="{247E8613-A417-4681-BFB8-BFBEE99C86FA}" presName="tx2" presStyleLbl="revTx" presStyleIdx="3" presStyleCnt="4"/>
      <dgm:spPr/>
      <dgm:t>
        <a:bodyPr/>
        <a:lstStyle/>
        <a:p>
          <a:endParaRPr lang="en-US"/>
        </a:p>
      </dgm:t>
    </dgm:pt>
    <dgm:pt modelId="{0DA62C20-5503-47FD-804F-E527BE8471A7}" type="pres">
      <dgm:prSet presAssocID="{247E8613-A417-4681-BFB8-BFBEE99C86FA}" presName="vert2" presStyleCnt="0"/>
      <dgm:spPr/>
    </dgm:pt>
    <dgm:pt modelId="{3343A32B-B283-4663-AA9D-F0720D3AC4D3}" type="pres">
      <dgm:prSet presAssocID="{247E8613-A417-4681-BFB8-BFBEE99C86FA}" presName="thinLine2b" presStyleLbl="callout" presStyleIdx="2" presStyleCnt="3"/>
      <dgm:spPr/>
    </dgm:pt>
    <dgm:pt modelId="{4B499A55-B945-46A1-942E-B20E0254D93F}" type="pres">
      <dgm:prSet presAssocID="{247E8613-A417-4681-BFB8-BFBEE99C86FA}" presName="vertSpace2b" presStyleCnt="0"/>
      <dgm:spPr/>
    </dgm:pt>
  </dgm:ptLst>
  <dgm:cxnLst>
    <dgm:cxn modelId="{822ADA1B-F584-453F-9BBC-F28B63D9DD08}" srcId="{471A2A29-5E8D-49E9-AFA1-9DA5F6711F06}" destId="{247E8613-A417-4681-BFB8-BFBEE99C86FA}" srcOrd="2" destOrd="0" parTransId="{0A86CA51-D527-4B8E-8DDD-D44FBACC4027}" sibTransId="{67ACD48A-217F-4E75-B4F0-0BE44DA94B08}"/>
    <dgm:cxn modelId="{BD7C59B0-52AE-4BA0-9525-7170D4810633}" type="presOf" srcId="{81A372D7-F673-43D7-8376-3D4B0431E445}" destId="{056DFC52-FA44-46F2-A919-C4BFB75B28B1}" srcOrd="0" destOrd="0" presId="urn:microsoft.com/office/officeart/2008/layout/LinedList"/>
    <dgm:cxn modelId="{F6303EED-B399-451B-9688-DEB0E39DA668}" type="presOf" srcId="{247E8613-A417-4681-BFB8-BFBEE99C86FA}" destId="{3ECB22EF-C606-4246-B459-EFBAB76D39E3}" srcOrd="0" destOrd="0" presId="urn:microsoft.com/office/officeart/2008/layout/LinedList"/>
    <dgm:cxn modelId="{73AE513C-C1C4-4528-B3B3-8ED0AB1524DD}" type="presOf" srcId="{471A2A29-5E8D-49E9-AFA1-9DA5F6711F06}" destId="{4B633FD9-E4B6-4204-9958-B1D83E202334}" srcOrd="0" destOrd="0" presId="urn:microsoft.com/office/officeart/2008/layout/LinedList"/>
    <dgm:cxn modelId="{0069CB06-5380-4F81-9841-622DECDF209E}" srcId="{471A2A29-5E8D-49E9-AFA1-9DA5F6711F06}" destId="{81A372D7-F673-43D7-8376-3D4B0431E445}" srcOrd="1" destOrd="0" parTransId="{A513134E-D340-4D5D-A7AA-48A4EB0897CE}" sibTransId="{0B069777-5249-49AB-9A0C-F671B0D1F82E}"/>
    <dgm:cxn modelId="{DB55FFE0-A4D8-4EAA-BA5B-3C28F8B2F565}" type="presOf" srcId="{449F227C-5FB5-4661-9DD4-F7039582EF74}" destId="{CA7B9C58-EA87-4E1A-B6F4-A7B88537024B}" srcOrd="0" destOrd="0" presId="urn:microsoft.com/office/officeart/2008/layout/LinedList"/>
    <dgm:cxn modelId="{AE07DC7C-8896-4976-B2BF-2C3008DA1E7B}" srcId="{471A2A29-5E8D-49E9-AFA1-9DA5F6711F06}" destId="{449F227C-5FB5-4661-9DD4-F7039582EF74}" srcOrd="0" destOrd="0" parTransId="{D594DFF7-A5A8-4738-A379-E036C21F5C08}" sibTransId="{355D9827-E12B-415B-80D8-C1309235B664}"/>
    <dgm:cxn modelId="{EC700318-50EC-4955-9F73-F171F9F081DC}" type="presOf" srcId="{3F630113-E3BD-4746-A474-3165807EF630}" destId="{1EB63690-FA69-43BC-AA0B-388D3381784A}" srcOrd="0" destOrd="0" presId="urn:microsoft.com/office/officeart/2008/layout/LinedList"/>
    <dgm:cxn modelId="{203D158B-CE6F-438C-80E7-FF2F291A24BE}" srcId="{3F630113-E3BD-4746-A474-3165807EF630}" destId="{471A2A29-5E8D-49E9-AFA1-9DA5F6711F06}" srcOrd="0" destOrd="0" parTransId="{62BFE860-3BC5-403A-BE38-DEFAE720BE80}" sibTransId="{51862ED6-C14D-44FB-B733-FB72258D9697}"/>
    <dgm:cxn modelId="{CECAB19B-1318-47B9-A649-0AF584FCEB3A}" type="presParOf" srcId="{1EB63690-FA69-43BC-AA0B-388D3381784A}" destId="{7395EF0C-A841-42C9-AF45-6CB2EACDF26E}" srcOrd="0" destOrd="0" presId="urn:microsoft.com/office/officeart/2008/layout/LinedList"/>
    <dgm:cxn modelId="{8344F3CF-5CBA-4D76-BD24-0D93ACF4D368}" type="presParOf" srcId="{1EB63690-FA69-43BC-AA0B-388D3381784A}" destId="{77E3C37E-A739-439C-80F8-ECAE0EAD1570}" srcOrd="1" destOrd="0" presId="urn:microsoft.com/office/officeart/2008/layout/LinedList"/>
    <dgm:cxn modelId="{7F13EBDC-27FF-47BD-8C75-C06D75781E46}" type="presParOf" srcId="{77E3C37E-A739-439C-80F8-ECAE0EAD1570}" destId="{4B633FD9-E4B6-4204-9958-B1D83E202334}" srcOrd="0" destOrd="0" presId="urn:microsoft.com/office/officeart/2008/layout/LinedList"/>
    <dgm:cxn modelId="{F7BF3166-F7FF-4105-A330-F04594DAED6D}" type="presParOf" srcId="{77E3C37E-A739-439C-80F8-ECAE0EAD1570}" destId="{4E53969F-076D-4B23-B905-39DB7A779A2D}" srcOrd="1" destOrd="0" presId="urn:microsoft.com/office/officeart/2008/layout/LinedList"/>
    <dgm:cxn modelId="{EBF9B78C-7A98-47C4-9608-B6F0E323C74E}" type="presParOf" srcId="{4E53969F-076D-4B23-B905-39DB7A779A2D}" destId="{08D8797C-701C-428A-9349-E25B5096A8DC}" srcOrd="0" destOrd="0" presId="urn:microsoft.com/office/officeart/2008/layout/LinedList"/>
    <dgm:cxn modelId="{59A8FB4F-2441-482B-A0B8-22AFFBD5C097}" type="presParOf" srcId="{4E53969F-076D-4B23-B905-39DB7A779A2D}" destId="{EDE37C9C-6F85-433A-B730-69DB680C3EEC}" srcOrd="1" destOrd="0" presId="urn:microsoft.com/office/officeart/2008/layout/LinedList"/>
    <dgm:cxn modelId="{1106DCD0-0464-4414-8394-5DA7FB7252E2}" type="presParOf" srcId="{EDE37C9C-6F85-433A-B730-69DB680C3EEC}" destId="{37346036-F283-4F43-9799-9B0EE8B75251}" srcOrd="0" destOrd="0" presId="urn:microsoft.com/office/officeart/2008/layout/LinedList"/>
    <dgm:cxn modelId="{05E6B75A-AAA6-409B-AB31-C1E3B0004975}" type="presParOf" srcId="{EDE37C9C-6F85-433A-B730-69DB680C3EEC}" destId="{CA7B9C58-EA87-4E1A-B6F4-A7B88537024B}" srcOrd="1" destOrd="0" presId="urn:microsoft.com/office/officeart/2008/layout/LinedList"/>
    <dgm:cxn modelId="{C982B6EC-F221-457B-9C47-B41FAEB795A1}" type="presParOf" srcId="{EDE37C9C-6F85-433A-B730-69DB680C3EEC}" destId="{DB426831-A6A9-4F50-84CB-45F64CB6237D}" srcOrd="2" destOrd="0" presId="urn:microsoft.com/office/officeart/2008/layout/LinedList"/>
    <dgm:cxn modelId="{2B841397-B242-4E84-A51F-B5EDA3538CD1}" type="presParOf" srcId="{4E53969F-076D-4B23-B905-39DB7A779A2D}" destId="{E521C194-DE0E-4077-8F79-38E7AC716429}" srcOrd="2" destOrd="0" presId="urn:microsoft.com/office/officeart/2008/layout/LinedList"/>
    <dgm:cxn modelId="{5E29B813-79C8-426E-96A9-167C3E8828C6}" type="presParOf" srcId="{4E53969F-076D-4B23-B905-39DB7A779A2D}" destId="{5C384930-F85B-493B-8671-3AC6C3E20D37}" srcOrd="3" destOrd="0" presId="urn:microsoft.com/office/officeart/2008/layout/LinedList"/>
    <dgm:cxn modelId="{3DF01F8F-757D-46F2-BD04-A6D3AEAEFDA0}" type="presParOf" srcId="{4E53969F-076D-4B23-B905-39DB7A779A2D}" destId="{D887E2E1-EE2A-44AA-888B-3648649C41A0}" srcOrd="4" destOrd="0" presId="urn:microsoft.com/office/officeart/2008/layout/LinedList"/>
    <dgm:cxn modelId="{3EAB6461-5530-4976-8FAF-F756CC069C0D}" type="presParOf" srcId="{D887E2E1-EE2A-44AA-888B-3648649C41A0}" destId="{78FC014E-5FAC-4F6B-9F03-47F080A72BB6}" srcOrd="0" destOrd="0" presId="urn:microsoft.com/office/officeart/2008/layout/LinedList"/>
    <dgm:cxn modelId="{DD66BDE7-E186-41EA-9344-899113ACFB3D}" type="presParOf" srcId="{D887E2E1-EE2A-44AA-888B-3648649C41A0}" destId="{056DFC52-FA44-46F2-A919-C4BFB75B28B1}" srcOrd="1" destOrd="0" presId="urn:microsoft.com/office/officeart/2008/layout/LinedList"/>
    <dgm:cxn modelId="{CB7822AC-DEF7-40B8-BA1F-B4811B542EE4}" type="presParOf" srcId="{D887E2E1-EE2A-44AA-888B-3648649C41A0}" destId="{208CFAC2-40C7-4A72-A590-B13411C40D97}" srcOrd="2" destOrd="0" presId="urn:microsoft.com/office/officeart/2008/layout/LinedList"/>
    <dgm:cxn modelId="{4D484870-BE7B-4387-838A-48C7EE8964AB}" type="presParOf" srcId="{4E53969F-076D-4B23-B905-39DB7A779A2D}" destId="{7D165CE1-D8C2-4ABC-ADED-EE1C6E761423}" srcOrd="5" destOrd="0" presId="urn:microsoft.com/office/officeart/2008/layout/LinedList"/>
    <dgm:cxn modelId="{CC2D4D54-F9CD-4833-B5A2-885F0866D60F}" type="presParOf" srcId="{4E53969F-076D-4B23-B905-39DB7A779A2D}" destId="{5F89797B-861A-491E-9D60-BF30723028E0}" srcOrd="6" destOrd="0" presId="urn:microsoft.com/office/officeart/2008/layout/LinedList"/>
    <dgm:cxn modelId="{779BC824-4853-40CD-B989-A7564C052815}" type="presParOf" srcId="{4E53969F-076D-4B23-B905-39DB7A779A2D}" destId="{150B0F73-31DB-4FB1-9AA0-ACC7128D3A42}" srcOrd="7" destOrd="0" presId="urn:microsoft.com/office/officeart/2008/layout/LinedList"/>
    <dgm:cxn modelId="{36C5C184-31DC-4495-9A4B-ABB4689D2081}" type="presParOf" srcId="{150B0F73-31DB-4FB1-9AA0-ACC7128D3A42}" destId="{2E0AB4FC-5E95-4B86-B9BB-F7C3410C4A33}" srcOrd="0" destOrd="0" presId="urn:microsoft.com/office/officeart/2008/layout/LinedList"/>
    <dgm:cxn modelId="{F8BEA065-C145-432D-A043-0ACA33D6BB97}" type="presParOf" srcId="{150B0F73-31DB-4FB1-9AA0-ACC7128D3A42}" destId="{3ECB22EF-C606-4246-B459-EFBAB76D39E3}" srcOrd="1" destOrd="0" presId="urn:microsoft.com/office/officeart/2008/layout/LinedList"/>
    <dgm:cxn modelId="{7D9FFBE7-4EB0-4380-9DDC-00FC60C4935C}" type="presParOf" srcId="{150B0F73-31DB-4FB1-9AA0-ACC7128D3A42}" destId="{0DA62C20-5503-47FD-804F-E527BE8471A7}" srcOrd="2" destOrd="0" presId="urn:microsoft.com/office/officeart/2008/layout/LinedList"/>
    <dgm:cxn modelId="{D834CCED-648B-4A58-875D-55AB54401016}" type="presParOf" srcId="{4E53969F-076D-4B23-B905-39DB7A779A2D}" destId="{3343A32B-B283-4663-AA9D-F0720D3AC4D3}" srcOrd="8" destOrd="0" presId="urn:microsoft.com/office/officeart/2008/layout/LinedList"/>
    <dgm:cxn modelId="{C0542FD5-3DE6-43FB-89AC-F973D8719DBE}" type="presParOf" srcId="{4E53969F-076D-4B23-B905-39DB7A779A2D}" destId="{4B499A55-B945-46A1-942E-B20E0254D93F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6CFD93-66BC-46C3-82E4-268CB1EAB5E2}" type="doc">
      <dgm:prSet loTypeId="urn:microsoft.com/office/officeart/2009/3/layout/IncreasingArrows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B6246F-F3E8-498E-BBF2-0D67E35CB29D}">
      <dgm:prSet phldrT="[Text]"/>
      <dgm:spPr>
        <a:solidFill>
          <a:srgbClr val="00B0F0"/>
        </a:solidFill>
        <a:ln>
          <a:solidFill>
            <a:srgbClr val="FFC000"/>
          </a:solidFill>
        </a:ln>
      </dgm:spPr>
      <dgm:t>
        <a:bodyPr/>
        <a:lstStyle/>
        <a:p>
          <a:r>
            <a:rPr lang="en-US" b="1" dirty="0" smtClean="0"/>
            <a:t>The Structures</a:t>
          </a:r>
          <a:endParaRPr lang="en-US" b="1" dirty="0"/>
        </a:p>
      </dgm:t>
    </dgm:pt>
    <dgm:pt modelId="{4B2DC16D-4659-4BE4-921F-A2E996B02ABD}" type="parTrans" cxnId="{BD778712-4B7B-43D6-A302-09C2D8427EE9}">
      <dgm:prSet/>
      <dgm:spPr/>
      <dgm:t>
        <a:bodyPr/>
        <a:lstStyle/>
        <a:p>
          <a:endParaRPr lang="en-US"/>
        </a:p>
      </dgm:t>
    </dgm:pt>
    <dgm:pt modelId="{449D96A5-5450-4EC7-9E58-E0ED48E96F9B}" type="sibTrans" cxnId="{BD778712-4B7B-43D6-A302-09C2D8427EE9}">
      <dgm:prSet/>
      <dgm:spPr/>
      <dgm:t>
        <a:bodyPr/>
        <a:lstStyle/>
        <a:p>
          <a:endParaRPr lang="en-US"/>
        </a:p>
      </dgm:t>
    </dgm:pt>
    <dgm:pt modelId="{06CE0F17-9212-48F6-9181-FD192448EBC3}">
      <dgm:prSet phldrT="[Text]"/>
      <dgm:spPr>
        <a:solidFill>
          <a:schemeClr val="accent3">
            <a:lumMod val="20000"/>
            <a:lumOff val="80000"/>
          </a:schemeClr>
        </a:solidFill>
        <a:ln>
          <a:solidFill>
            <a:srgbClr val="FFC000"/>
          </a:solidFill>
        </a:ln>
      </dgm:spPr>
      <dgm:t>
        <a:bodyPr/>
        <a:lstStyle/>
        <a:p>
          <a:pPr algn="ctr"/>
          <a:r>
            <a:rPr lang="en-US" dirty="0" smtClean="0"/>
            <a:t>Tenses, </a:t>
          </a:r>
        </a:p>
        <a:p>
          <a:pPr algn="ctr"/>
          <a:r>
            <a:rPr lang="en-US" dirty="0" smtClean="0"/>
            <a:t>Voice</a:t>
          </a:r>
        </a:p>
        <a:p>
          <a:pPr algn="ctr"/>
          <a:r>
            <a:rPr lang="en-US" dirty="0" smtClean="0"/>
            <a:t>Conditionals</a:t>
          </a:r>
        </a:p>
        <a:p>
          <a:pPr algn="ctr"/>
          <a:r>
            <a:rPr lang="en-US" dirty="0" smtClean="0"/>
            <a:t>Articles   </a:t>
          </a:r>
          <a:endParaRPr lang="en-US" dirty="0"/>
        </a:p>
      </dgm:t>
    </dgm:pt>
    <dgm:pt modelId="{19C13427-EABB-4DFE-9F22-A8646239F286}" type="parTrans" cxnId="{B47B52A2-808D-4134-8C8A-53D8E703C86F}">
      <dgm:prSet/>
      <dgm:spPr/>
      <dgm:t>
        <a:bodyPr/>
        <a:lstStyle/>
        <a:p>
          <a:endParaRPr lang="en-US"/>
        </a:p>
      </dgm:t>
    </dgm:pt>
    <dgm:pt modelId="{60D685BC-95AE-4D3E-980C-215E79E78831}" type="sibTrans" cxnId="{B47B52A2-808D-4134-8C8A-53D8E703C86F}">
      <dgm:prSet/>
      <dgm:spPr/>
      <dgm:t>
        <a:bodyPr/>
        <a:lstStyle/>
        <a:p>
          <a:endParaRPr lang="en-US"/>
        </a:p>
      </dgm:t>
    </dgm:pt>
    <dgm:pt modelId="{0823D1B9-14DC-46FC-A06C-6A3F7F4D50EE}">
      <dgm:prSet phldrT="[Text]"/>
      <dgm:spPr>
        <a:solidFill>
          <a:srgbClr val="00B0F0"/>
        </a:solidFill>
        <a:ln>
          <a:solidFill>
            <a:srgbClr val="FFC000"/>
          </a:solidFill>
        </a:ln>
      </dgm:spPr>
      <dgm:t>
        <a:bodyPr/>
        <a:lstStyle/>
        <a:p>
          <a:r>
            <a:rPr lang="en-US" b="1" dirty="0" smtClean="0"/>
            <a:t>Sentence Structure</a:t>
          </a:r>
          <a:endParaRPr lang="en-US" b="1" dirty="0"/>
        </a:p>
      </dgm:t>
    </dgm:pt>
    <dgm:pt modelId="{15ABC57D-D4D7-4F90-988D-E48817357EF4}" type="parTrans" cxnId="{CCBBDA93-82D1-46A2-BCFB-89FB7770F06B}">
      <dgm:prSet/>
      <dgm:spPr/>
      <dgm:t>
        <a:bodyPr/>
        <a:lstStyle/>
        <a:p>
          <a:endParaRPr lang="en-US"/>
        </a:p>
      </dgm:t>
    </dgm:pt>
    <dgm:pt modelId="{B739F492-8854-4FEA-A29B-AA3F8BA975B6}" type="sibTrans" cxnId="{CCBBDA93-82D1-46A2-BCFB-89FB7770F06B}">
      <dgm:prSet/>
      <dgm:spPr/>
      <dgm:t>
        <a:bodyPr/>
        <a:lstStyle/>
        <a:p>
          <a:endParaRPr lang="en-US"/>
        </a:p>
      </dgm:t>
    </dgm:pt>
    <dgm:pt modelId="{B308AD77-965A-4669-B22E-44C116F50C01}">
      <dgm:prSet phldrT="[Text]"/>
      <dgm:spPr>
        <a:solidFill>
          <a:schemeClr val="accent3">
            <a:lumMod val="20000"/>
            <a:lumOff val="80000"/>
          </a:schemeClr>
        </a:solidFill>
        <a:ln>
          <a:solidFill>
            <a:srgbClr val="FFC000"/>
          </a:solidFill>
        </a:ln>
      </dgm:spPr>
      <dgm:t>
        <a:bodyPr/>
        <a:lstStyle/>
        <a:p>
          <a:pPr algn="ctr"/>
          <a:r>
            <a:rPr lang="en-US" dirty="0" smtClean="0"/>
            <a:t>Conjunctions</a:t>
          </a:r>
        </a:p>
        <a:p>
          <a:pPr algn="ctr"/>
          <a:r>
            <a:rPr lang="en-US" dirty="0" smtClean="0"/>
            <a:t>Clauses </a:t>
          </a:r>
          <a:endParaRPr lang="en-US" dirty="0"/>
        </a:p>
      </dgm:t>
    </dgm:pt>
    <dgm:pt modelId="{D603066C-5891-4972-8710-B7580B9C048C}" type="parTrans" cxnId="{67F02D9F-6F21-4508-B446-D29EA65708E4}">
      <dgm:prSet/>
      <dgm:spPr/>
      <dgm:t>
        <a:bodyPr/>
        <a:lstStyle/>
        <a:p>
          <a:endParaRPr lang="en-US"/>
        </a:p>
      </dgm:t>
    </dgm:pt>
    <dgm:pt modelId="{74BC9389-0B90-4E24-AF14-D9464DD7EC46}" type="sibTrans" cxnId="{67F02D9F-6F21-4508-B446-D29EA65708E4}">
      <dgm:prSet/>
      <dgm:spPr/>
      <dgm:t>
        <a:bodyPr/>
        <a:lstStyle/>
        <a:p>
          <a:endParaRPr lang="en-US"/>
        </a:p>
      </dgm:t>
    </dgm:pt>
    <dgm:pt modelId="{236E8F5F-8E5B-4072-BB07-A4C6FA205867}">
      <dgm:prSet phldrT="[Text]"/>
      <dgm:spPr>
        <a:solidFill>
          <a:srgbClr val="00B0F0"/>
        </a:solidFill>
        <a:ln>
          <a:solidFill>
            <a:srgbClr val="FFC000"/>
          </a:solidFill>
        </a:ln>
      </dgm:spPr>
      <dgm:t>
        <a:bodyPr/>
        <a:lstStyle/>
        <a:p>
          <a:r>
            <a:rPr lang="en-US" b="1" dirty="0" smtClean="0"/>
            <a:t>Mechanics &amp; Punctuation</a:t>
          </a:r>
          <a:endParaRPr lang="en-US" b="1" dirty="0"/>
        </a:p>
      </dgm:t>
    </dgm:pt>
    <dgm:pt modelId="{307D6182-5160-428C-BA4F-0291049E8B52}" type="parTrans" cxnId="{7153B164-6FDB-4544-8CD9-56C334FFA8B3}">
      <dgm:prSet/>
      <dgm:spPr/>
      <dgm:t>
        <a:bodyPr/>
        <a:lstStyle/>
        <a:p>
          <a:endParaRPr lang="en-US"/>
        </a:p>
      </dgm:t>
    </dgm:pt>
    <dgm:pt modelId="{26EFB51D-6306-4646-ACBA-8ADD66AE40C1}" type="sibTrans" cxnId="{7153B164-6FDB-4544-8CD9-56C334FFA8B3}">
      <dgm:prSet/>
      <dgm:spPr/>
      <dgm:t>
        <a:bodyPr/>
        <a:lstStyle/>
        <a:p>
          <a:endParaRPr lang="en-US"/>
        </a:p>
      </dgm:t>
    </dgm:pt>
    <dgm:pt modelId="{F1F9B223-FE4E-4FD7-984C-E19EB5CC0904}">
      <dgm:prSet phldrT="[Text]"/>
      <dgm:spPr>
        <a:solidFill>
          <a:schemeClr val="accent3">
            <a:lumMod val="20000"/>
            <a:lumOff val="80000"/>
          </a:schemeClr>
        </a:solidFill>
        <a:ln>
          <a:solidFill>
            <a:srgbClr val="FFC000"/>
          </a:solidFill>
        </a:ln>
      </dgm:spPr>
      <dgm:t>
        <a:bodyPr/>
        <a:lstStyle/>
        <a:p>
          <a:pPr algn="ctr"/>
          <a:r>
            <a:rPr lang="en-US" dirty="0" smtClean="0"/>
            <a:t>Punctuation marks</a:t>
          </a:r>
        </a:p>
        <a:p>
          <a:pPr algn="ctr"/>
          <a:r>
            <a:rPr lang="en-US" dirty="0" smtClean="0"/>
            <a:t>Capitalization</a:t>
          </a:r>
        </a:p>
        <a:p>
          <a:pPr algn="ctr"/>
          <a:r>
            <a:rPr lang="en-US" dirty="0" smtClean="0"/>
            <a:t>Spelling errors</a:t>
          </a:r>
          <a:endParaRPr lang="en-US" dirty="0"/>
        </a:p>
      </dgm:t>
    </dgm:pt>
    <dgm:pt modelId="{4E47A55F-3A75-4270-83DE-4D452A2BDD1E}" type="parTrans" cxnId="{E5FA25EB-6ED9-4CF6-B044-2FA02E651F94}">
      <dgm:prSet/>
      <dgm:spPr/>
      <dgm:t>
        <a:bodyPr/>
        <a:lstStyle/>
        <a:p>
          <a:endParaRPr lang="en-US"/>
        </a:p>
      </dgm:t>
    </dgm:pt>
    <dgm:pt modelId="{C0AD521E-5C56-4FC9-B50E-6B49DF3A5F09}" type="sibTrans" cxnId="{E5FA25EB-6ED9-4CF6-B044-2FA02E651F94}">
      <dgm:prSet/>
      <dgm:spPr/>
      <dgm:t>
        <a:bodyPr/>
        <a:lstStyle/>
        <a:p>
          <a:endParaRPr lang="en-US"/>
        </a:p>
      </dgm:t>
    </dgm:pt>
    <dgm:pt modelId="{8908917C-017C-426A-814D-20725A63184F}">
      <dgm:prSet/>
      <dgm:spPr>
        <a:solidFill>
          <a:schemeClr val="accent3">
            <a:lumMod val="20000"/>
            <a:lumOff val="80000"/>
          </a:schemeClr>
        </a:solidFill>
        <a:ln>
          <a:solidFill>
            <a:srgbClr val="FFC000"/>
          </a:solidFill>
        </a:ln>
      </dgm:spPr>
      <dgm:t>
        <a:bodyPr/>
        <a:lstStyle/>
        <a:p>
          <a:pPr algn="ctr"/>
          <a:r>
            <a:rPr lang="en-US" dirty="0" smtClean="0"/>
            <a:t>Prepositions, </a:t>
          </a:r>
        </a:p>
        <a:p>
          <a:pPr algn="ctr"/>
          <a:r>
            <a:rPr lang="en-US" dirty="0" smtClean="0"/>
            <a:t>Modal verbs</a:t>
          </a:r>
        </a:p>
      </dgm:t>
    </dgm:pt>
    <dgm:pt modelId="{DF5C8C1C-1993-4082-B98F-E4B48040978C}" type="parTrans" cxnId="{36F1114A-E5F5-43BC-B7E3-FD9FB6E0BF38}">
      <dgm:prSet/>
      <dgm:spPr/>
      <dgm:t>
        <a:bodyPr/>
        <a:lstStyle/>
        <a:p>
          <a:endParaRPr lang="en-US"/>
        </a:p>
      </dgm:t>
    </dgm:pt>
    <dgm:pt modelId="{6599C5A6-C739-4EA0-8F02-E3ED6BD56FE4}" type="sibTrans" cxnId="{36F1114A-E5F5-43BC-B7E3-FD9FB6E0BF38}">
      <dgm:prSet/>
      <dgm:spPr/>
      <dgm:t>
        <a:bodyPr/>
        <a:lstStyle/>
        <a:p>
          <a:endParaRPr lang="en-US"/>
        </a:p>
      </dgm:t>
    </dgm:pt>
    <dgm:pt modelId="{ACB0ACB4-23B0-4C93-95A2-5F2611FA0B26}">
      <dgm:prSet/>
      <dgm:spPr>
        <a:solidFill>
          <a:schemeClr val="accent3">
            <a:lumMod val="20000"/>
            <a:lumOff val="80000"/>
          </a:schemeClr>
        </a:solidFill>
        <a:ln>
          <a:solidFill>
            <a:srgbClr val="FFC000"/>
          </a:solidFill>
        </a:ln>
      </dgm:spPr>
      <dgm:t>
        <a:bodyPr/>
        <a:lstStyle/>
        <a:p>
          <a:pPr algn="ctr"/>
          <a:r>
            <a:rPr lang="en-US" dirty="0" smtClean="0"/>
            <a:t>Avoidance of sentential errors</a:t>
          </a:r>
          <a:endParaRPr lang="en-US" dirty="0"/>
        </a:p>
      </dgm:t>
    </dgm:pt>
    <dgm:pt modelId="{EC79EC6D-FB1F-459B-B899-2A6278D391F3}" type="parTrans" cxnId="{41E654C9-90AF-4C64-9E98-FA4536531196}">
      <dgm:prSet/>
      <dgm:spPr/>
      <dgm:t>
        <a:bodyPr/>
        <a:lstStyle/>
        <a:p>
          <a:endParaRPr lang="en-US"/>
        </a:p>
      </dgm:t>
    </dgm:pt>
    <dgm:pt modelId="{9EB2A894-1198-42A4-9121-2EBE58FE6B7F}" type="sibTrans" cxnId="{41E654C9-90AF-4C64-9E98-FA4536531196}">
      <dgm:prSet/>
      <dgm:spPr/>
      <dgm:t>
        <a:bodyPr/>
        <a:lstStyle/>
        <a:p>
          <a:endParaRPr lang="en-US"/>
        </a:p>
      </dgm:t>
    </dgm:pt>
    <dgm:pt modelId="{226926ED-B51E-48CE-90D8-3D4C80273B32}" type="pres">
      <dgm:prSet presAssocID="{EE6CFD93-66BC-46C3-82E4-268CB1EAB5E2}" presName="Name0" presStyleCnt="0">
        <dgm:presLayoutVars>
          <dgm:chMax val="5"/>
          <dgm:chPref val="5"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F17180C-B42F-4CBC-9F2A-E7FC3C006CB3}" type="pres">
      <dgm:prSet presAssocID="{CBB6246F-F3E8-498E-BBF2-0D67E35CB29D}" presName="parentText1" presStyleLbl="node1" presStyleIdx="0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2500E6-3C9E-41E7-94C7-2C3C4B1FF8ED}" type="pres">
      <dgm:prSet presAssocID="{CBB6246F-F3E8-498E-BBF2-0D67E35CB29D}" presName="childText1" presStyleLbl="solidAlignAcc1" presStyleIdx="0" presStyleCnt="3" custScaleY="98645" custLinFactNeighborX="0" custLinFactNeighborY="-35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2FF6E1C-F6AF-47B7-B491-2C986C508139}" type="pres">
      <dgm:prSet presAssocID="{0823D1B9-14DC-46FC-A06C-6A3F7F4D50EE}" presName="parentText2" presStyleLbl="node1" presStyleIdx="1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83BA33C-8EDA-4F12-A238-CFC87774116A}" type="pres">
      <dgm:prSet presAssocID="{0823D1B9-14DC-46FC-A06C-6A3F7F4D50EE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15BD48-8C6A-46D6-AE9D-C819EC3FA39A}" type="pres">
      <dgm:prSet presAssocID="{236E8F5F-8E5B-4072-BB07-A4C6FA205867}" presName="parentText3" presStyleLbl="node1" presStyleIdx="2" presStyleCnt="3">
        <dgm:presLayoutVars>
          <dgm:chMax/>
          <dgm:chPref val="3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24BA61-0517-4D92-B49B-E611F79263BB}" type="pres">
      <dgm:prSet presAssocID="{236E8F5F-8E5B-4072-BB07-A4C6FA205867}" presName="childText3" presStyleLbl="solidAlignAcc1" presStyleIdx="2" presStyleCnt="3" custLinFactNeighborX="2520" custLinFactNeighborY="-374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D778712-4B7B-43D6-A302-09C2D8427EE9}" srcId="{EE6CFD93-66BC-46C3-82E4-268CB1EAB5E2}" destId="{CBB6246F-F3E8-498E-BBF2-0D67E35CB29D}" srcOrd="0" destOrd="0" parTransId="{4B2DC16D-4659-4BE4-921F-A2E996B02ABD}" sibTransId="{449D96A5-5450-4EC7-9E58-E0ED48E96F9B}"/>
    <dgm:cxn modelId="{41E654C9-90AF-4C64-9E98-FA4536531196}" srcId="{0823D1B9-14DC-46FC-A06C-6A3F7F4D50EE}" destId="{ACB0ACB4-23B0-4C93-95A2-5F2611FA0B26}" srcOrd="1" destOrd="0" parTransId="{EC79EC6D-FB1F-459B-B899-2A6278D391F3}" sibTransId="{9EB2A894-1198-42A4-9121-2EBE58FE6B7F}"/>
    <dgm:cxn modelId="{5B0CF234-1AB7-4F31-8C07-1FCF06239DA4}" type="presOf" srcId="{8908917C-017C-426A-814D-20725A63184F}" destId="{822500E6-3C9E-41E7-94C7-2C3C4B1FF8ED}" srcOrd="0" destOrd="1" presId="urn:microsoft.com/office/officeart/2009/3/layout/IncreasingArrowsProcess"/>
    <dgm:cxn modelId="{980A0FE0-EDBA-4FF0-AD2B-E1B72516B508}" type="presOf" srcId="{B308AD77-965A-4669-B22E-44C116F50C01}" destId="{983BA33C-8EDA-4F12-A238-CFC87774116A}" srcOrd="0" destOrd="0" presId="urn:microsoft.com/office/officeart/2009/3/layout/IncreasingArrowsProcess"/>
    <dgm:cxn modelId="{4B5B0DBC-4F24-4D9E-949B-789BE4F5B5DE}" type="presOf" srcId="{EE6CFD93-66BC-46C3-82E4-268CB1EAB5E2}" destId="{226926ED-B51E-48CE-90D8-3D4C80273B32}" srcOrd="0" destOrd="0" presId="urn:microsoft.com/office/officeart/2009/3/layout/IncreasingArrowsProcess"/>
    <dgm:cxn modelId="{36F1114A-E5F5-43BC-B7E3-FD9FB6E0BF38}" srcId="{CBB6246F-F3E8-498E-BBF2-0D67E35CB29D}" destId="{8908917C-017C-426A-814D-20725A63184F}" srcOrd="1" destOrd="0" parTransId="{DF5C8C1C-1993-4082-B98F-E4B48040978C}" sibTransId="{6599C5A6-C739-4EA0-8F02-E3ED6BD56FE4}"/>
    <dgm:cxn modelId="{201B062D-DFD6-4799-9F64-1EDC0FBD9FA7}" type="presOf" srcId="{F1F9B223-FE4E-4FD7-984C-E19EB5CC0904}" destId="{9724BA61-0517-4D92-B49B-E611F79263BB}" srcOrd="0" destOrd="0" presId="urn:microsoft.com/office/officeart/2009/3/layout/IncreasingArrowsProcess"/>
    <dgm:cxn modelId="{E5FA25EB-6ED9-4CF6-B044-2FA02E651F94}" srcId="{236E8F5F-8E5B-4072-BB07-A4C6FA205867}" destId="{F1F9B223-FE4E-4FD7-984C-E19EB5CC0904}" srcOrd="0" destOrd="0" parTransId="{4E47A55F-3A75-4270-83DE-4D452A2BDD1E}" sibTransId="{C0AD521E-5C56-4FC9-B50E-6B49DF3A5F09}"/>
    <dgm:cxn modelId="{EA9BD76F-FC3D-42C8-AAA6-ED07218272FC}" type="presOf" srcId="{ACB0ACB4-23B0-4C93-95A2-5F2611FA0B26}" destId="{983BA33C-8EDA-4F12-A238-CFC87774116A}" srcOrd="0" destOrd="1" presId="urn:microsoft.com/office/officeart/2009/3/layout/IncreasingArrowsProcess"/>
    <dgm:cxn modelId="{F906E2F8-0E1A-4E76-A791-3C9AB57CE6CD}" type="presOf" srcId="{CBB6246F-F3E8-498E-BBF2-0D67E35CB29D}" destId="{CF17180C-B42F-4CBC-9F2A-E7FC3C006CB3}" srcOrd="0" destOrd="0" presId="urn:microsoft.com/office/officeart/2009/3/layout/IncreasingArrowsProcess"/>
    <dgm:cxn modelId="{CCBBDA93-82D1-46A2-BCFB-89FB7770F06B}" srcId="{EE6CFD93-66BC-46C3-82E4-268CB1EAB5E2}" destId="{0823D1B9-14DC-46FC-A06C-6A3F7F4D50EE}" srcOrd="1" destOrd="0" parTransId="{15ABC57D-D4D7-4F90-988D-E48817357EF4}" sibTransId="{B739F492-8854-4FEA-A29B-AA3F8BA975B6}"/>
    <dgm:cxn modelId="{417CB4F4-CEEA-43CF-A991-06CA70D10CD2}" type="presOf" srcId="{0823D1B9-14DC-46FC-A06C-6A3F7F4D50EE}" destId="{52FF6E1C-F6AF-47B7-B491-2C986C508139}" srcOrd="0" destOrd="0" presId="urn:microsoft.com/office/officeart/2009/3/layout/IncreasingArrowsProcess"/>
    <dgm:cxn modelId="{67F02D9F-6F21-4508-B446-D29EA65708E4}" srcId="{0823D1B9-14DC-46FC-A06C-6A3F7F4D50EE}" destId="{B308AD77-965A-4669-B22E-44C116F50C01}" srcOrd="0" destOrd="0" parTransId="{D603066C-5891-4972-8710-B7580B9C048C}" sibTransId="{74BC9389-0B90-4E24-AF14-D9464DD7EC46}"/>
    <dgm:cxn modelId="{7153B164-6FDB-4544-8CD9-56C334FFA8B3}" srcId="{EE6CFD93-66BC-46C3-82E4-268CB1EAB5E2}" destId="{236E8F5F-8E5B-4072-BB07-A4C6FA205867}" srcOrd="2" destOrd="0" parTransId="{307D6182-5160-428C-BA4F-0291049E8B52}" sibTransId="{26EFB51D-6306-4646-ACBA-8ADD66AE40C1}"/>
    <dgm:cxn modelId="{917AE7E1-5DE8-4A7D-A34D-5B52E34C85B9}" type="presOf" srcId="{06CE0F17-9212-48F6-9181-FD192448EBC3}" destId="{822500E6-3C9E-41E7-94C7-2C3C4B1FF8ED}" srcOrd="0" destOrd="0" presId="urn:microsoft.com/office/officeart/2009/3/layout/IncreasingArrowsProcess"/>
    <dgm:cxn modelId="{B47B52A2-808D-4134-8C8A-53D8E703C86F}" srcId="{CBB6246F-F3E8-498E-BBF2-0D67E35CB29D}" destId="{06CE0F17-9212-48F6-9181-FD192448EBC3}" srcOrd="0" destOrd="0" parTransId="{19C13427-EABB-4DFE-9F22-A8646239F286}" sibTransId="{60D685BC-95AE-4D3E-980C-215E79E78831}"/>
    <dgm:cxn modelId="{76D07225-2712-43CC-98D1-46F86E58E970}" type="presOf" srcId="{236E8F5F-8E5B-4072-BB07-A4C6FA205867}" destId="{A015BD48-8C6A-46D6-AE9D-C819EC3FA39A}" srcOrd="0" destOrd="0" presId="urn:microsoft.com/office/officeart/2009/3/layout/IncreasingArrowsProcess"/>
    <dgm:cxn modelId="{D11260EF-89EC-41EE-B187-285BD4A27C5D}" type="presParOf" srcId="{226926ED-B51E-48CE-90D8-3D4C80273B32}" destId="{CF17180C-B42F-4CBC-9F2A-E7FC3C006CB3}" srcOrd="0" destOrd="0" presId="urn:microsoft.com/office/officeart/2009/3/layout/IncreasingArrowsProcess"/>
    <dgm:cxn modelId="{DBD020ED-3107-4FBE-B1E3-1BE5C2893589}" type="presParOf" srcId="{226926ED-B51E-48CE-90D8-3D4C80273B32}" destId="{822500E6-3C9E-41E7-94C7-2C3C4B1FF8ED}" srcOrd="1" destOrd="0" presId="urn:microsoft.com/office/officeart/2009/3/layout/IncreasingArrowsProcess"/>
    <dgm:cxn modelId="{A2434184-F02F-414F-A8C5-42F82EF6EF2B}" type="presParOf" srcId="{226926ED-B51E-48CE-90D8-3D4C80273B32}" destId="{52FF6E1C-F6AF-47B7-B491-2C986C508139}" srcOrd="2" destOrd="0" presId="urn:microsoft.com/office/officeart/2009/3/layout/IncreasingArrowsProcess"/>
    <dgm:cxn modelId="{21AB3C4C-29F5-454B-832E-C45C840E4FF1}" type="presParOf" srcId="{226926ED-B51E-48CE-90D8-3D4C80273B32}" destId="{983BA33C-8EDA-4F12-A238-CFC87774116A}" srcOrd="3" destOrd="0" presId="urn:microsoft.com/office/officeart/2009/3/layout/IncreasingArrowsProcess"/>
    <dgm:cxn modelId="{DB1B31C8-4E55-495E-A099-C4C58B64532B}" type="presParOf" srcId="{226926ED-B51E-48CE-90D8-3D4C80273B32}" destId="{A015BD48-8C6A-46D6-AE9D-C819EC3FA39A}" srcOrd="4" destOrd="0" presId="urn:microsoft.com/office/officeart/2009/3/layout/IncreasingArrowsProcess"/>
    <dgm:cxn modelId="{412AA9E2-F579-46D0-AFA1-0BC3E2093BFD}" type="presParOf" srcId="{226926ED-B51E-48CE-90D8-3D4C80273B32}" destId="{9724BA61-0517-4D92-B49B-E611F79263BB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5EF0C-A841-42C9-AF45-6CB2EACDF26E}">
      <dsp:nvSpPr>
        <dsp:cNvPr id="0" name=""/>
        <dsp:cNvSpPr/>
      </dsp:nvSpPr>
      <dsp:spPr>
        <a:xfrm>
          <a:off x="0" y="0"/>
          <a:ext cx="808513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33FD9-E4B6-4204-9958-B1D83E202334}">
      <dsp:nvSpPr>
        <dsp:cNvPr id="0" name=""/>
        <dsp:cNvSpPr/>
      </dsp:nvSpPr>
      <dsp:spPr>
        <a:xfrm flipH="1">
          <a:off x="0" y="0"/>
          <a:ext cx="1615119" cy="49831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980" tIns="220980" rIns="220980" bIns="220980" numCol="1" spcCol="1270" anchor="t" anchorCtr="0">
          <a:noAutofit/>
        </a:bodyPr>
        <a:lstStyle/>
        <a:p>
          <a:pPr lvl="0" algn="l" defTabSz="2578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800" kern="1200" dirty="0" smtClean="0">
              <a:solidFill>
                <a:srgbClr val="CC00FF"/>
              </a:solidFill>
            </a:rPr>
            <a:t>It can be:</a:t>
          </a:r>
          <a:endParaRPr lang="en-US" sz="5800" kern="1200" dirty="0">
            <a:solidFill>
              <a:srgbClr val="CC00FF"/>
            </a:solidFill>
          </a:endParaRPr>
        </a:p>
      </dsp:txBody>
      <dsp:txXfrm>
        <a:off x="0" y="0"/>
        <a:ext cx="1615119" cy="4983162"/>
      </dsp:txXfrm>
    </dsp:sp>
    <dsp:sp modelId="{CA7B9C58-EA87-4E1A-B6F4-A7B88537024B}">
      <dsp:nvSpPr>
        <dsp:cNvPr id="0" name=""/>
        <dsp:cNvSpPr/>
      </dsp:nvSpPr>
      <dsp:spPr>
        <a:xfrm>
          <a:off x="1736396" y="77861"/>
          <a:ext cx="6346832" cy="1557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lvl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" sz="1800" b="1" kern="1200" dirty="0" smtClean="0">
              <a:solidFill>
                <a:schemeClr val="bg1"/>
              </a:solidFill>
              <a:latin typeface="Arial Black" pitchFamily="34" charset="0"/>
            </a:rPr>
            <a:t>BAD—The equipment is damaged. This requires the owner to ship the equipment back. The company will replace the equipment,cost,and public relations have been frayed.</a:t>
          </a:r>
          <a:endParaRPr lang="en-US" sz="1700" kern="1200" dirty="0">
            <a:solidFill>
              <a:schemeClr val="bg1"/>
            </a:solidFill>
            <a:latin typeface="Arial Black" pitchFamily="34" charset="0"/>
          </a:endParaRPr>
        </a:p>
      </dsp:txBody>
      <dsp:txXfrm>
        <a:off x="1736396" y="77861"/>
        <a:ext cx="6346832" cy="1557238"/>
      </dsp:txXfrm>
    </dsp:sp>
    <dsp:sp modelId="{E521C194-DE0E-4077-8F79-38E7AC716429}">
      <dsp:nvSpPr>
        <dsp:cNvPr id="0" name=""/>
        <dsp:cNvSpPr/>
      </dsp:nvSpPr>
      <dsp:spPr>
        <a:xfrm>
          <a:off x="1615119" y="1635100"/>
          <a:ext cx="64681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6DFC52-FA44-46F2-A919-C4BFB75B28B1}">
      <dsp:nvSpPr>
        <dsp:cNvPr id="0" name=""/>
        <dsp:cNvSpPr/>
      </dsp:nvSpPr>
      <dsp:spPr>
        <a:xfrm>
          <a:off x="1736396" y="1712961"/>
          <a:ext cx="6346832" cy="1557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" sz="2400" b="1" kern="1200" dirty="0" smtClean="0">
              <a:solidFill>
                <a:srgbClr val="FFFF00"/>
              </a:solidFill>
              <a:latin typeface="Arial Black" pitchFamily="34" charset="0"/>
            </a:rPr>
            <a:t>WORSE—The owner is hurt, leading to pain,  anxiety, doctor’s bills, and bad public relations.</a:t>
          </a:r>
          <a:endParaRPr lang="en-US" sz="2400" b="1" kern="1200" dirty="0">
            <a:latin typeface="Arial Black" pitchFamily="34" charset="0"/>
          </a:endParaRPr>
        </a:p>
      </dsp:txBody>
      <dsp:txXfrm>
        <a:off x="1736396" y="1712961"/>
        <a:ext cx="6346832" cy="1557238"/>
      </dsp:txXfrm>
    </dsp:sp>
    <dsp:sp modelId="{7D165CE1-D8C2-4ABC-ADED-EE1C6E761423}">
      <dsp:nvSpPr>
        <dsp:cNvPr id="0" name=""/>
        <dsp:cNvSpPr/>
      </dsp:nvSpPr>
      <dsp:spPr>
        <a:xfrm>
          <a:off x="1615119" y="3270200"/>
          <a:ext cx="64681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CB22EF-C606-4246-B459-EFBAB76D39E3}">
      <dsp:nvSpPr>
        <dsp:cNvPr id="0" name=""/>
        <dsp:cNvSpPr/>
      </dsp:nvSpPr>
      <dsp:spPr>
        <a:xfrm>
          <a:off x="1736396" y="3348061"/>
          <a:ext cx="6346832" cy="15572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" sz="2000" b="1" kern="1200" dirty="0" smtClean="0">
              <a:solidFill>
                <a:srgbClr val="FF0000"/>
              </a:solidFill>
              <a:latin typeface="Arial Black" pitchFamily="34" charset="0"/>
            </a:rPr>
            <a:t>EVEN WORSE—The company is sued. The company loses money,the writer of the manual loses a job,and public relations are severed. </a:t>
          </a:r>
          <a:endParaRPr lang="en-US" sz="2100" b="1" kern="1200" dirty="0">
            <a:solidFill>
              <a:srgbClr val="FF0000"/>
            </a:solidFill>
            <a:latin typeface="Arial Black" pitchFamily="34" charset="0"/>
          </a:endParaRPr>
        </a:p>
      </dsp:txBody>
      <dsp:txXfrm>
        <a:off x="1736396" y="3348061"/>
        <a:ext cx="6346832" cy="1557238"/>
      </dsp:txXfrm>
    </dsp:sp>
    <dsp:sp modelId="{3343A32B-B283-4663-AA9D-F0720D3AC4D3}">
      <dsp:nvSpPr>
        <dsp:cNvPr id="0" name=""/>
        <dsp:cNvSpPr/>
      </dsp:nvSpPr>
      <dsp:spPr>
        <a:xfrm>
          <a:off x="1615119" y="4905300"/>
          <a:ext cx="646810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17180C-B42F-4CBC-9F2A-E7FC3C006CB3}">
      <dsp:nvSpPr>
        <dsp:cNvPr id="0" name=""/>
        <dsp:cNvSpPr/>
      </dsp:nvSpPr>
      <dsp:spPr>
        <a:xfrm>
          <a:off x="0" y="325168"/>
          <a:ext cx="7696200" cy="1120859"/>
        </a:xfrm>
        <a:prstGeom prst="rightArrow">
          <a:avLst>
            <a:gd name="adj1" fmla="val 50000"/>
            <a:gd name="adj2" fmla="val 50000"/>
          </a:avLst>
        </a:prstGeom>
        <a:solidFill>
          <a:srgbClr val="00B0F0"/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254000" bIns="177937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The Structures</a:t>
          </a:r>
          <a:endParaRPr lang="en-US" sz="1500" b="1" kern="1200" dirty="0"/>
        </a:p>
      </dsp:txBody>
      <dsp:txXfrm>
        <a:off x="0" y="605383"/>
        <a:ext cx="7415985" cy="560429"/>
      </dsp:txXfrm>
    </dsp:sp>
    <dsp:sp modelId="{822500E6-3C9E-41E7-94C7-2C3C4B1FF8ED}">
      <dsp:nvSpPr>
        <dsp:cNvPr id="0" name=""/>
        <dsp:cNvSpPr/>
      </dsp:nvSpPr>
      <dsp:spPr>
        <a:xfrm>
          <a:off x="0" y="1127965"/>
          <a:ext cx="2370429" cy="2129931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Tenses,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Voice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Conditionals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Articles   </a:t>
          </a:r>
          <a:endParaRPr lang="en-US" sz="1200" kern="1200" dirty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Prepositions, 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Modal verbs</a:t>
          </a:r>
        </a:p>
      </dsp:txBody>
      <dsp:txXfrm>
        <a:off x="0" y="1127965"/>
        <a:ext cx="2370429" cy="2129931"/>
      </dsp:txXfrm>
    </dsp:sp>
    <dsp:sp modelId="{52FF6E1C-F6AF-47B7-B491-2C986C508139}">
      <dsp:nvSpPr>
        <dsp:cNvPr id="0" name=""/>
        <dsp:cNvSpPr/>
      </dsp:nvSpPr>
      <dsp:spPr>
        <a:xfrm>
          <a:off x="2370429" y="698788"/>
          <a:ext cx="5325770" cy="1120859"/>
        </a:xfrm>
        <a:prstGeom prst="rightArrow">
          <a:avLst>
            <a:gd name="adj1" fmla="val 50000"/>
            <a:gd name="adj2" fmla="val 50000"/>
          </a:avLst>
        </a:prstGeom>
        <a:solidFill>
          <a:srgbClr val="00B0F0"/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254000" bIns="177937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Sentence Structure</a:t>
          </a:r>
          <a:endParaRPr lang="en-US" sz="1500" b="1" kern="1200" dirty="0"/>
        </a:p>
      </dsp:txBody>
      <dsp:txXfrm>
        <a:off x="2370429" y="979003"/>
        <a:ext cx="5045555" cy="560429"/>
      </dsp:txXfrm>
    </dsp:sp>
    <dsp:sp modelId="{983BA33C-8EDA-4F12-A238-CFC87774116A}">
      <dsp:nvSpPr>
        <dsp:cNvPr id="0" name=""/>
        <dsp:cNvSpPr/>
      </dsp:nvSpPr>
      <dsp:spPr>
        <a:xfrm>
          <a:off x="2370429" y="1563132"/>
          <a:ext cx="2370429" cy="2159188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Conjunctions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Clauses </a:t>
          </a:r>
          <a:endParaRPr lang="en-US" sz="1200" kern="1200" dirty="0"/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Avoidance of sentential errors</a:t>
          </a:r>
          <a:endParaRPr lang="en-US" sz="1200" kern="1200" dirty="0"/>
        </a:p>
      </dsp:txBody>
      <dsp:txXfrm>
        <a:off x="2370429" y="1563132"/>
        <a:ext cx="2370429" cy="2159188"/>
      </dsp:txXfrm>
    </dsp:sp>
    <dsp:sp modelId="{A015BD48-8C6A-46D6-AE9D-C819EC3FA39A}">
      <dsp:nvSpPr>
        <dsp:cNvPr id="0" name=""/>
        <dsp:cNvSpPr/>
      </dsp:nvSpPr>
      <dsp:spPr>
        <a:xfrm>
          <a:off x="4740859" y="1072407"/>
          <a:ext cx="2955340" cy="1120859"/>
        </a:xfrm>
        <a:prstGeom prst="rightArrow">
          <a:avLst>
            <a:gd name="adj1" fmla="val 50000"/>
            <a:gd name="adj2" fmla="val 50000"/>
          </a:avLst>
        </a:prstGeom>
        <a:solidFill>
          <a:srgbClr val="00B0F0"/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254000" bIns="177937" numCol="1" spcCol="1270" anchor="ctr" anchorCtr="0">
          <a:noAutofit/>
        </a:bodyPr>
        <a:lstStyle/>
        <a:p>
          <a:pPr lvl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Mechanics &amp; Punctuation</a:t>
          </a:r>
          <a:endParaRPr lang="en-US" sz="1500" b="1" kern="1200" dirty="0"/>
        </a:p>
      </dsp:txBody>
      <dsp:txXfrm>
        <a:off x="4740859" y="1352622"/>
        <a:ext cx="2675125" cy="560429"/>
      </dsp:txXfrm>
    </dsp:sp>
    <dsp:sp modelId="{9724BA61-0517-4D92-B49B-E611F79263BB}">
      <dsp:nvSpPr>
        <dsp:cNvPr id="0" name=""/>
        <dsp:cNvSpPr/>
      </dsp:nvSpPr>
      <dsp:spPr>
        <a:xfrm>
          <a:off x="4800594" y="1857159"/>
          <a:ext cx="2370429" cy="2127589"/>
        </a:xfrm>
        <a:prstGeom prst="rect">
          <a:avLst/>
        </a:prstGeom>
        <a:solidFill>
          <a:schemeClr val="accent3">
            <a:lumMod val="20000"/>
            <a:lumOff val="80000"/>
          </a:schemeClr>
        </a:solidFill>
        <a:ln w="25400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Punctuation marks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Capitalization</a:t>
          </a:r>
        </a:p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/>
            <a:t>Spelling errors</a:t>
          </a:r>
          <a:endParaRPr lang="en-US" sz="1200" kern="1200" dirty="0"/>
        </a:p>
      </dsp:txBody>
      <dsp:txXfrm>
        <a:off x="4800594" y="1857159"/>
        <a:ext cx="2370429" cy="21275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54F166-BBB8-4471-B5FC-892A4DBFE7FC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DEA662-3BC6-4E62-B120-FBFBB59D5E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3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EA662-3BC6-4E62-B120-FBFBB59D5EF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23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DEA662-3BC6-4E62-B120-FBFBB59D5EF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72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504" y="16778"/>
            <a:ext cx="9036496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Free PPT _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16" y="1340768"/>
            <a:ext cx="8085584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611560" y="2017439"/>
            <a:ext cx="8085584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03648" y="0"/>
            <a:ext cx="7740352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Free PPT _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30779" y="1268760"/>
            <a:ext cx="6751499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1941123" y="1844824"/>
            <a:ext cx="6751499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ransition spd="med"/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pPr/>
              <a:t>2/2/2024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spd="med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1676400" y="685800"/>
            <a:ext cx="54864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2"/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The TECHNICAL STYLE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71600"/>
            <a:ext cx="6553200" cy="5239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6019800" cy="1069514"/>
          </a:xfrm>
        </p:spPr>
        <p:txBody>
          <a:bodyPr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>
                <a:solidFill>
                  <a:srgbClr val="002060"/>
                </a:solidFill>
              </a:rPr>
              <a:t>1- Clarity: Completeness </a:t>
            </a:r>
            <a:r>
              <a:rPr lang="en-US" sz="3600" dirty="0">
                <a:solidFill>
                  <a:srgbClr val="002060"/>
                </a:solidFill>
              </a:rPr>
              <a:t/>
            </a:r>
            <a:br>
              <a:rPr lang="en-US" sz="3600" dirty="0">
                <a:solidFill>
                  <a:srgbClr val="002060"/>
                </a:solidFill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81000" y="1086292"/>
            <a:ext cx="8085584" cy="5105400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Version 2:</a:t>
            </a:r>
          </a:p>
          <a:p>
            <a:pPr lvl="0">
              <a:spcBef>
                <a:spcPts val="0"/>
              </a:spcBef>
            </a:pPr>
            <a:r>
              <a:rPr lang="en-US" sz="1800" dirty="0" smtClean="0">
                <a:solidFill>
                  <a:schemeClr val="bg1"/>
                </a:solidFill>
              </a:rPr>
              <a:t>Date: March 5, 2004 </a:t>
            </a:r>
          </a:p>
          <a:p>
            <a:pPr lvl="0">
              <a:spcBef>
                <a:spcPts val="0"/>
              </a:spcBef>
            </a:pPr>
            <a:r>
              <a:rPr lang="en-US" sz="1800" dirty="0" smtClean="0">
                <a:solidFill>
                  <a:schemeClr val="bg1"/>
                </a:solidFill>
              </a:rPr>
              <a:t>To: Michelle Fields From: Earl </a:t>
            </a:r>
            <a:r>
              <a:rPr lang="en-US" sz="1800" dirty="0" err="1" smtClean="0">
                <a:solidFill>
                  <a:schemeClr val="bg1"/>
                </a:solidFill>
              </a:rPr>
              <a:t>Eddings</a:t>
            </a:r>
            <a:r>
              <a:rPr lang="en-US" sz="1800" dirty="0" smtClean="0">
                <a:solidFill>
                  <a:schemeClr val="bg1"/>
                </a:solidFill>
              </a:rPr>
              <a:t> </a:t>
            </a:r>
          </a:p>
          <a:p>
            <a:pPr lvl="0">
              <a:spcBef>
                <a:spcPts val="0"/>
              </a:spcBef>
            </a:pPr>
            <a:endParaRPr lang="en-US" sz="1800" dirty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sz="1800" dirty="0" smtClean="0">
                <a:solidFill>
                  <a:schemeClr val="bg1"/>
                </a:solidFill>
              </a:rPr>
              <a:t>Subject: </a:t>
            </a:r>
            <a:r>
              <a:rPr lang="en-US" sz="1800" u="sng" dirty="0" smtClean="0">
                <a:solidFill>
                  <a:schemeClr val="bg1"/>
                </a:solidFill>
              </a:rPr>
              <a:t>Sales Staff Meeting </a:t>
            </a:r>
          </a:p>
          <a:p>
            <a:pPr lvl="0">
              <a:spcBef>
                <a:spcPts val="0"/>
              </a:spcBef>
            </a:pPr>
            <a:endParaRPr lang="en-US" sz="1800" dirty="0" smtClean="0"/>
          </a:p>
          <a:p>
            <a:pPr lvl="0">
              <a:spcBef>
                <a:spcPts val="0"/>
              </a:spcBef>
            </a:pPr>
            <a:r>
              <a:rPr lang="en-US" sz="1800" dirty="0" smtClean="0">
                <a:solidFill>
                  <a:schemeClr val="bg1"/>
                </a:solidFill>
              </a:rPr>
              <a:t>Please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FFFF00"/>
                </a:solidFill>
              </a:rPr>
              <a:t>make a presentation </a:t>
            </a:r>
            <a:r>
              <a:rPr lang="en-US" sz="1800" dirty="0" smtClean="0">
                <a:solidFill>
                  <a:srgbClr val="FF0000"/>
                </a:solidFill>
              </a:rPr>
              <a:t>on improved sales techniques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00B0F0"/>
                </a:solidFill>
              </a:rPr>
              <a:t>for our sales </a:t>
            </a:r>
          </a:p>
          <a:p>
            <a:pPr lvl="0">
              <a:spcBef>
                <a:spcPts val="0"/>
              </a:spcBef>
            </a:pPr>
            <a:r>
              <a:rPr lang="en-US" sz="1800" dirty="0" smtClean="0">
                <a:solidFill>
                  <a:srgbClr val="00B0F0"/>
                </a:solidFill>
              </a:rPr>
              <a:t>staff</a:t>
            </a:r>
            <a:r>
              <a:rPr lang="en-US" sz="1800" dirty="0" smtClean="0">
                <a:solidFill>
                  <a:schemeClr val="bg1"/>
                </a:solidFill>
              </a:rPr>
              <a:t>. This meeting is planned</a:t>
            </a:r>
            <a:r>
              <a:rPr lang="en-US" sz="1800" dirty="0" smtClean="0"/>
              <a:t> </a:t>
            </a:r>
            <a:r>
              <a:rPr lang="en-US" sz="1800" dirty="0" smtClean="0">
                <a:solidFill>
                  <a:srgbClr val="CC00FF"/>
                </a:solidFill>
              </a:rPr>
              <a:t>for March 18, 2004</a:t>
            </a:r>
            <a:r>
              <a:rPr lang="en-US" sz="1800" dirty="0" smtClean="0">
                <a:solidFill>
                  <a:schemeClr val="bg1"/>
                </a:solidFill>
              </a:rPr>
              <a:t>, in </a:t>
            </a:r>
            <a:r>
              <a:rPr lang="en-US" sz="1800" dirty="0" smtClean="0">
                <a:solidFill>
                  <a:srgbClr val="66FF66"/>
                </a:solidFill>
              </a:rPr>
              <a:t>Conference Room C</a:t>
            </a:r>
            <a:r>
              <a:rPr lang="en-US" sz="1800" dirty="0" smtClean="0"/>
              <a:t>, </a:t>
            </a:r>
          </a:p>
          <a:p>
            <a:pPr lvl="0">
              <a:spcBef>
                <a:spcPts val="0"/>
              </a:spcBef>
            </a:pPr>
            <a:r>
              <a:rPr lang="en-US" sz="1800" dirty="0" smtClean="0">
                <a:solidFill>
                  <a:schemeClr val="bg1"/>
                </a:solidFill>
              </a:rPr>
              <a:t>from 8:00 a.m. - 5:00 p.m. </a:t>
            </a:r>
          </a:p>
          <a:p>
            <a:pPr lvl="0">
              <a:spcBef>
                <a:spcPts val="0"/>
              </a:spcBef>
            </a:pPr>
            <a:endParaRPr lang="en-US" sz="1800" dirty="0" smtClean="0"/>
          </a:p>
          <a:p>
            <a:pPr lvl="0">
              <a:spcBef>
                <a:spcPts val="0"/>
              </a:spcBef>
            </a:pPr>
            <a:r>
              <a:rPr lang="en-US" sz="1800" dirty="0" smtClean="0">
                <a:solidFill>
                  <a:schemeClr val="bg1"/>
                </a:solidFill>
              </a:rPr>
              <a:t>Our quarterly sales are down 27%. Thus, we need to help our staff </a:t>
            </a:r>
          </a:p>
          <a:p>
            <a:pPr lvl="0">
              <a:spcBef>
                <a:spcPts val="0"/>
              </a:spcBef>
            </a:pPr>
            <a:r>
              <a:rPr lang="en-US" sz="1800" dirty="0" smtClean="0">
                <a:solidFill>
                  <a:schemeClr val="bg1"/>
                </a:solidFill>
              </a:rPr>
              <a:t>accomplish the following:</a:t>
            </a:r>
          </a:p>
          <a:p>
            <a:pPr lvl="0">
              <a:spcBef>
                <a:spcPts val="0"/>
              </a:spcBef>
            </a:pPr>
            <a:r>
              <a:rPr lang="en-US" sz="1600" dirty="0" smtClean="0">
                <a:solidFill>
                  <a:schemeClr val="bg1"/>
                </a:solidFill>
              </a:rPr>
              <a:t>1. Make new contacts. </a:t>
            </a:r>
          </a:p>
          <a:p>
            <a:pPr lvl="0">
              <a:spcBef>
                <a:spcPts val="0"/>
              </a:spcBef>
            </a:pPr>
            <a:r>
              <a:rPr lang="en-US" sz="1600" dirty="0" smtClean="0">
                <a:solidFill>
                  <a:schemeClr val="bg1"/>
                </a:solidFill>
              </a:rPr>
              <a:t>2. Close deals more effectively. </a:t>
            </a:r>
          </a:p>
          <a:p>
            <a:pPr lvl="0">
              <a:spcBef>
                <a:spcPts val="0"/>
              </a:spcBef>
            </a:pPr>
            <a:r>
              <a:rPr lang="en-US" sz="1600" dirty="0" smtClean="0">
                <a:solidFill>
                  <a:schemeClr val="bg1"/>
                </a:solidFill>
              </a:rPr>
              <a:t>3. Earn a 40% profit margin on all sales.</a:t>
            </a:r>
          </a:p>
          <a:p>
            <a:pPr lvl="0">
              <a:spcBef>
                <a:spcPts val="0"/>
              </a:spcBef>
            </a:pPr>
            <a:endParaRPr lang="en-US" sz="1800" dirty="0" smtClean="0"/>
          </a:p>
          <a:p>
            <a:pPr lvl="0">
              <a:spcBef>
                <a:spcPts val="0"/>
              </a:spcBef>
            </a:pPr>
            <a:r>
              <a:rPr lang="en-US" sz="1800" dirty="0" smtClean="0">
                <a:solidFill>
                  <a:srgbClr val="66FF66"/>
                </a:solidFill>
              </a:rPr>
              <a:t>Use our new multimedia presentation system to make your presentation. </a:t>
            </a:r>
            <a:r>
              <a:rPr lang="en-US" sz="1800" dirty="0" smtClean="0">
                <a:solidFill>
                  <a:schemeClr val="bg1"/>
                </a:solidFill>
              </a:rPr>
              <a:t>With your help, I know our company can get back on track. </a:t>
            </a:r>
          </a:p>
          <a:p>
            <a:pPr lvl="0">
              <a:spcBef>
                <a:spcPts val="0"/>
              </a:spcBef>
            </a:pPr>
            <a:endParaRPr lang="en-US" sz="1800" dirty="0" smtClean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sz="1800" dirty="0" smtClean="0">
                <a:solidFill>
                  <a:schemeClr val="bg1"/>
                </a:solidFill>
              </a:rPr>
              <a:t>Thanks. </a:t>
            </a:r>
          </a:p>
          <a:p>
            <a:endParaRPr lang="en-US" sz="1800" b="1" dirty="0" smtClean="0"/>
          </a:p>
          <a:p>
            <a:endParaRPr lang="en-US" sz="2000" b="1" dirty="0" smtClean="0"/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685800"/>
            <a:ext cx="9036496" cy="1069514"/>
          </a:xfrm>
        </p:spPr>
        <p:txBody>
          <a:bodyPr/>
          <a:lstStyle/>
          <a:p>
            <a:r>
              <a:rPr lang="en-US" sz="3600" dirty="0" smtClean="0">
                <a:solidFill>
                  <a:schemeClr val="bg1"/>
                </a:solidFill>
              </a:rPr>
              <a:t>Rewrite the following email, providing </a:t>
            </a:r>
            <a:br>
              <a:rPr lang="en-US" sz="3600" dirty="0" smtClean="0">
                <a:solidFill>
                  <a:schemeClr val="bg1"/>
                </a:solidFill>
              </a:rPr>
            </a:br>
            <a:r>
              <a:rPr lang="en-US" sz="3600" dirty="0" smtClean="0">
                <a:solidFill>
                  <a:schemeClr val="bg1"/>
                </a:solidFill>
              </a:rPr>
              <a:t>the necessary information.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04800" y="2590800"/>
            <a:ext cx="8085584" cy="3600400"/>
          </a:xfrm>
        </p:spPr>
        <p:txBody>
          <a:bodyPr/>
          <a:lstStyle/>
          <a:p>
            <a:r>
              <a:rPr lang="en-US" sz="3200" dirty="0" smtClean="0">
                <a:solidFill>
                  <a:srgbClr val="FFFF00"/>
                </a:solidFill>
              </a:rPr>
              <a:t>“The new admit cards can be collected </a:t>
            </a:r>
          </a:p>
          <a:p>
            <a:r>
              <a:rPr lang="en-US" sz="3200" dirty="0" smtClean="0">
                <a:solidFill>
                  <a:srgbClr val="FFFF00"/>
                </a:solidFill>
              </a:rPr>
              <a:t>from the admin block.”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5931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99" y="457200"/>
            <a:ext cx="7467601" cy="1069514"/>
          </a:xfrm>
        </p:spPr>
        <p:txBody>
          <a:bodyPr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>
                <a:solidFill>
                  <a:srgbClr val="002060"/>
                </a:solidFill>
              </a:rPr>
              <a:t>2- CLARITY: Correct </a:t>
            </a:r>
            <a:r>
              <a:rPr lang="en-US" sz="3600" dirty="0">
                <a:solidFill>
                  <a:srgbClr val="002060"/>
                </a:solidFill>
              </a:rPr>
              <a:t>Grammar 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913328901"/>
              </p:ext>
            </p:extLst>
          </p:nvPr>
        </p:nvGraphicFramePr>
        <p:xfrm>
          <a:off x="304800" y="2057400"/>
          <a:ext cx="7696200" cy="4389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ectangle 8"/>
          <p:cNvSpPr/>
          <p:nvPr/>
        </p:nvSpPr>
        <p:spPr>
          <a:xfrm>
            <a:off x="7924800" y="2514600"/>
            <a:ext cx="1219200" cy="1600200"/>
          </a:xfrm>
          <a:prstGeom prst="rect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Correct </a:t>
            </a:r>
          </a:p>
          <a:p>
            <a:pPr algn="ctr"/>
            <a:r>
              <a:rPr lang="en-US" b="1" dirty="0" smtClean="0"/>
              <a:t>Grammar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1981200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What leads to correct grammar?</a:t>
            </a:r>
            <a:endParaRPr lang="en-US" sz="24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33400"/>
            <a:ext cx="7772400" cy="1069514"/>
          </a:xfrm>
        </p:spPr>
        <p:txBody>
          <a:bodyPr/>
          <a:lstStyle/>
          <a:p>
            <a:r>
              <a:rPr lang="en-US" sz="3200" dirty="0" smtClean="0">
                <a:solidFill>
                  <a:srgbClr val="002060"/>
                </a:solidFill>
              </a:rPr>
              <a:t>3- CLARITY: Organization of content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76200" y="2017439"/>
            <a:ext cx="8620944" cy="3600400"/>
          </a:xfrm>
        </p:spPr>
        <p:txBody>
          <a:bodyPr/>
          <a:lstStyle/>
          <a:p>
            <a:r>
              <a:rPr lang="en-US" sz="3200" dirty="0" smtClean="0">
                <a:solidFill>
                  <a:schemeClr val="bg1"/>
                </a:solidFill>
              </a:rPr>
              <a:t>This includes: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 Coherence and Cohesion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 Create a clear progression of ideas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 Divide the content into paragraphs/sections 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 Use the writing process effectively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01000" cy="1069514"/>
          </a:xfrm>
        </p:spPr>
        <p:txBody>
          <a:bodyPr/>
          <a:lstStyle/>
          <a:p>
            <a:r>
              <a:rPr lang="en-US" sz="3600" dirty="0" smtClean="0">
                <a:solidFill>
                  <a:srgbClr val="002060"/>
                </a:solidFill>
              </a:rPr>
              <a:t>4- CLARITY: Pronoun Reference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28600" y="2017439"/>
            <a:ext cx="8610600" cy="3600400"/>
          </a:xfrm>
        </p:spPr>
        <p:txBody>
          <a:bodyPr/>
          <a:lstStyle/>
          <a:p>
            <a:r>
              <a:rPr lang="en-US" sz="3200" dirty="0" smtClean="0">
                <a:solidFill>
                  <a:srgbClr val="002060"/>
                </a:solidFill>
              </a:rPr>
              <a:t>Antecedent: </a:t>
            </a:r>
            <a:r>
              <a:rPr lang="en-US" sz="3200" dirty="0" smtClean="0">
                <a:solidFill>
                  <a:schemeClr val="bg1"/>
                </a:solidFill>
              </a:rPr>
              <a:t>Any subject/noun/word that a 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pronoun refers to,</a:t>
            </a:r>
          </a:p>
          <a:p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>
                <a:solidFill>
                  <a:schemeClr val="bg1"/>
                </a:solidFill>
              </a:rPr>
              <a:t>A pronoun’s reference will be unclear if it is: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 Ambiguous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 Implied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bg1"/>
                </a:solidFill>
              </a:rPr>
              <a:t> Vague or indefinite.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04800" y="1447800"/>
            <a:ext cx="8085584" cy="5181600"/>
          </a:xfrm>
        </p:spPr>
        <p:txBody>
          <a:bodyPr/>
          <a:lstStyle/>
          <a:p>
            <a:r>
              <a:rPr lang="en-US" sz="3200" b="1" u="sng" dirty="0" smtClean="0">
                <a:solidFill>
                  <a:schemeClr val="bg1"/>
                </a:solidFill>
              </a:rPr>
              <a:t>a. Ambiguous Reference: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when the pronoun could refer to two possible antecedents.</a:t>
            </a:r>
          </a:p>
          <a:p>
            <a:r>
              <a:rPr lang="en-US" sz="3200" dirty="0" smtClean="0">
                <a:solidFill>
                  <a:srgbClr val="7030A0"/>
                </a:solidFill>
              </a:rPr>
              <a:t>Example:</a:t>
            </a:r>
          </a:p>
          <a:p>
            <a:pPr marL="342900" indent="-342900"/>
            <a:r>
              <a:rPr lang="en-US" sz="3200" dirty="0" smtClean="0">
                <a:solidFill>
                  <a:schemeClr val="bg1"/>
                </a:solidFill>
              </a:rPr>
              <a:t>The </a:t>
            </a:r>
            <a:r>
              <a:rPr lang="en-US" sz="3200" dirty="0" smtClean="0">
                <a:solidFill>
                  <a:srgbClr val="FF0000"/>
                </a:solidFill>
              </a:rPr>
              <a:t>client</a:t>
            </a:r>
            <a:r>
              <a:rPr lang="en-US" sz="3200" dirty="0" smtClean="0">
                <a:solidFill>
                  <a:schemeClr val="bg1"/>
                </a:solidFill>
              </a:rPr>
              <a:t> told </a:t>
            </a:r>
            <a:r>
              <a:rPr lang="en-US" sz="3200" dirty="0" smtClean="0">
                <a:solidFill>
                  <a:srgbClr val="FF0000"/>
                </a:solidFill>
              </a:rPr>
              <a:t>James</a:t>
            </a:r>
            <a:r>
              <a:rPr lang="en-US" sz="3200" dirty="0" smtClean="0">
                <a:solidFill>
                  <a:schemeClr val="bg1"/>
                </a:solidFill>
              </a:rPr>
              <a:t> that </a:t>
            </a:r>
            <a:r>
              <a:rPr lang="en-US" sz="3200" dirty="0" smtClean="0">
                <a:solidFill>
                  <a:srgbClr val="FF0000"/>
                </a:solidFill>
              </a:rPr>
              <a:t>he</a:t>
            </a:r>
            <a:r>
              <a:rPr lang="en-US" sz="3200" dirty="0" smtClean="0">
                <a:solidFill>
                  <a:schemeClr val="bg1"/>
                </a:solidFill>
              </a:rPr>
              <a:t> had to come to therapy.</a:t>
            </a:r>
          </a:p>
          <a:p>
            <a:pPr marL="342900" indent="-342900"/>
            <a:r>
              <a:rPr lang="en-US" sz="3200" dirty="0" smtClean="0">
                <a:solidFill>
                  <a:srgbClr val="7030A0"/>
                </a:solidFill>
              </a:rPr>
              <a:t>Revised:</a:t>
            </a:r>
          </a:p>
          <a:p>
            <a:pPr marL="342900" indent="-342900"/>
            <a:r>
              <a:rPr lang="en-US" sz="3200" dirty="0" smtClean="0">
                <a:solidFill>
                  <a:schemeClr val="bg1"/>
                </a:solidFill>
              </a:rPr>
              <a:t>The client told James, “You have to come to therapy.”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33400" y="346599"/>
            <a:ext cx="8001000" cy="1069514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4- CLARITY: Pronoun Reference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7" name="Arc 6"/>
          <p:cNvSpPr/>
          <p:nvPr/>
        </p:nvSpPr>
        <p:spPr>
          <a:xfrm>
            <a:off x="1828800" y="3429000"/>
            <a:ext cx="3733800" cy="914400"/>
          </a:xfrm>
          <a:prstGeom prst="arc">
            <a:avLst>
              <a:gd name="adj1" fmla="val 10805618"/>
              <a:gd name="adj2" fmla="val 214420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962400" y="3581400"/>
            <a:ext cx="1752600" cy="990600"/>
          </a:xfrm>
          <a:prstGeom prst="arc">
            <a:avLst>
              <a:gd name="adj1" fmla="val 11202072"/>
              <a:gd name="adj2" fmla="val 210181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81000" y="1219200"/>
            <a:ext cx="8458200" cy="4551039"/>
          </a:xfrm>
        </p:spPr>
        <p:txBody>
          <a:bodyPr/>
          <a:lstStyle/>
          <a:p>
            <a:r>
              <a:rPr lang="en-US" sz="2800" b="1" u="sng" dirty="0" smtClean="0">
                <a:solidFill>
                  <a:schemeClr val="bg1"/>
                </a:solidFill>
              </a:rPr>
              <a:t>b. Implied Reference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There should be a specific antecedent, not to a word that is Implied but is not stated in the sentence.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Example: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>
                <a:solidFill>
                  <a:schemeClr val="bg1"/>
                </a:solidFill>
              </a:rPr>
              <a:t>After </a:t>
            </a:r>
            <a:r>
              <a:rPr lang="en-US" sz="2800" b="1" u="sng" dirty="0" smtClean="0">
                <a:solidFill>
                  <a:srgbClr val="7030A0"/>
                </a:solidFill>
              </a:rPr>
              <a:t>braid</a:t>
            </a:r>
            <a:r>
              <a:rPr lang="en-US" sz="2800" b="1" dirty="0" smtClean="0">
                <a:solidFill>
                  <a:srgbClr val="7030A0"/>
                </a:solidFill>
              </a:rPr>
              <a:t>ing Ann’s hair</a:t>
            </a:r>
            <a:r>
              <a:rPr lang="en-US" sz="2800" b="1" dirty="0" smtClean="0">
                <a:solidFill>
                  <a:schemeClr val="bg1"/>
                </a:solidFill>
              </a:rPr>
              <a:t>, Sue decorated       </a:t>
            </a:r>
            <a:r>
              <a:rPr lang="en-US" sz="2800" b="1" dirty="0" smtClean="0">
                <a:solidFill>
                  <a:srgbClr val="FF0000"/>
                </a:solidFill>
              </a:rPr>
              <a:t>them</a:t>
            </a:r>
            <a:r>
              <a:rPr lang="en-US" sz="2800" b="1" dirty="0" smtClean="0">
                <a:solidFill>
                  <a:schemeClr val="bg1"/>
                </a:solidFill>
              </a:rPr>
              <a:t> with ribbons.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>
                <a:solidFill>
                  <a:schemeClr val="bg1"/>
                </a:solidFill>
              </a:rPr>
              <a:t>In </a:t>
            </a:r>
            <a:r>
              <a:rPr lang="en-US" sz="2800" b="1" u="sng" dirty="0" smtClean="0">
                <a:solidFill>
                  <a:srgbClr val="7030A0"/>
                </a:solidFill>
              </a:rPr>
              <a:t>Dan Brown</a:t>
            </a:r>
            <a:r>
              <a:rPr lang="en-US" sz="2800" b="1" dirty="0" smtClean="0">
                <a:solidFill>
                  <a:srgbClr val="7030A0"/>
                </a:solidFill>
              </a:rPr>
              <a:t>’s </a:t>
            </a:r>
            <a:r>
              <a:rPr lang="en-US" sz="2800" i="1" dirty="0" smtClean="0">
                <a:solidFill>
                  <a:srgbClr val="7030A0"/>
                </a:solidFill>
              </a:rPr>
              <a:t>Da Vinci Code</a:t>
            </a:r>
            <a:r>
              <a:rPr lang="en-US" sz="2800" b="1" dirty="0" smtClean="0">
                <a:solidFill>
                  <a:schemeClr val="bg1"/>
                </a:solidFill>
              </a:rPr>
              <a:t> , </a:t>
            </a:r>
            <a:r>
              <a:rPr lang="en-US" sz="2800" b="1" dirty="0" smtClean="0">
                <a:solidFill>
                  <a:srgbClr val="FF0000"/>
                </a:solidFill>
              </a:rPr>
              <a:t>he</a:t>
            </a:r>
            <a:r>
              <a:rPr lang="en-US" sz="2800" b="1" dirty="0" smtClean="0">
                <a:solidFill>
                  <a:schemeClr val="bg1"/>
                </a:solidFill>
              </a:rPr>
              <a:t> writes      extensively about art, history and arcane     theories.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33400" y="228600"/>
            <a:ext cx="8001000" cy="1069514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4- CLARITY: Pronoun Reference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2400" y="1143000"/>
            <a:ext cx="8686800" cy="5334000"/>
          </a:xfrm>
        </p:spPr>
        <p:txBody>
          <a:bodyPr/>
          <a:lstStyle/>
          <a:p>
            <a:r>
              <a:rPr lang="en-US" sz="2000" b="1" u="sng" dirty="0" smtClean="0">
                <a:solidFill>
                  <a:schemeClr val="bg1"/>
                </a:solidFill>
              </a:rPr>
              <a:t>C. Vague Reference: this, that, which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These pronouns should refer to specific antecedents.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When a pronoun’s reference is too vague, replace the      pronoun with a noun.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Example</a:t>
            </a:r>
            <a:r>
              <a:rPr lang="en-US" sz="2000" dirty="0" smtClean="0"/>
              <a:t>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</a:rPr>
              <a:t>“More and more often, especially in large cities, we are        finding ourselves victims of serious crimes. We learn to        accept </a:t>
            </a:r>
            <a:r>
              <a:rPr lang="en-US" sz="2400" b="1" dirty="0" smtClean="0">
                <a:solidFill>
                  <a:srgbClr val="FF0000"/>
                </a:solidFill>
              </a:rPr>
              <a:t>this</a:t>
            </a:r>
            <a:r>
              <a:rPr lang="en-US" sz="2400" b="1" dirty="0" smtClean="0"/>
              <a:t> </a:t>
            </a:r>
            <a:r>
              <a:rPr lang="en-US" sz="2400" dirty="0" smtClean="0">
                <a:solidFill>
                  <a:srgbClr val="7030A0"/>
                </a:solidFill>
              </a:rPr>
              <a:t>with minor complaints.”</a:t>
            </a:r>
          </a:p>
          <a:p>
            <a:r>
              <a:rPr lang="en-US" sz="2800" b="1" dirty="0" smtClean="0">
                <a:solidFill>
                  <a:schemeClr val="bg1"/>
                </a:solidFill>
              </a:rPr>
              <a:t>Revised: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7030A0"/>
                </a:solidFill>
              </a:rPr>
              <a:t>“More and more often, especially in large cites, we are finding ourselves victims of serious crimes. We learn to accept   </a:t>
            </a:r>
            <a:r>
              <a:rPr lang="en-US" sz="2400" b="1" dirty="0" smtClean="0">
                <a:solidFill>
                  <a:srgbClr val="FF0000"/>
                </a:solidFill>
              </a:rPr>
              <a:t>our fate</a:t>
            </a:r>
            <a:r>
              <a:rPr lang="en-US" sz="2400" b="1" dirty="0" smtClean="0">
                <a:solidFill>
                  <a:srgbClr val="7030A0"/>
                </a:solidFill>
              </a:rPr>
              <a:t> with minor complaints. 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(The pronoun </a:t>
            </a:r>
            <a:r>
              <a:rPr lang="en-US" sz="2400" b="1" i="1" dirty="0" smtClean="0">
                <a:solidFill>
                  <a:srgbClr val="FF0000"/>
                </a:solidFill>
              </a:rPr>
              <a:t>this</a:t>
            </a:r>
            <a:r>
              <a:rPr lang="en-US" sz="2400" b="1" i="1" dirty="0" smtClean="0">
                <a:solidFill>
                  <a:schemeClr val="bg1"/>
                </a:solidFill>
              </a:rPr>
              <a:t> is replaced by </a:t>
            </a:r>
            <a:r>
              <a:rPr lang="en-US" sz="2400" dirty="0" smtClean="0">
                <a:solidFill>
                  <a:schemeClr val="bg1"/>
                </a:solidFill>
              </a:rPr>
              <a:t>the noun</a:t>
            </a:r>
            <a:r>
              <a:rPr lang="en-US" sz="2400" b="1" dirty="0" smtClean="0">
                <a:solidFill>
                  <a:schemeClr val="bg1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fate</a:t>
            </a:r>
            <a:r>
              <a:rPr lang="en-US" sz="2400" i="1" dirty="0" smtClean="0">
                <a:solidFill>
                  <a:schemeClr val="bg1"/>
                </a:solidFill>
              </a:rPr>
              <a:t>)</a:t>
            </a:r>
            <a:r>
              <a:rPr lang="en-US" sz="2000" i="1" dirty="0" smtClean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228600"/>
            <a:ext cx="8001000" cy="1069514"/>
          </a:xfrm>
          <a:prstGeom prst="rect">
            <a:avLst/>
          </a:prstGeom>
        </p:spPr>
        <p:txBody>
          <a:bodyPr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itchFamily="34" charset="0"/>
                <a:ea typeface="+mj-ea"/>
                <a:cs typeface="Arial" pitchFamily="34" charset="0"/>
              </a:rPr>
              <a:t>4- CLARITY: Pronoun Reference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04800" y="990600"/>
            <a:ext cx="8392344" cy="5105400"/>
          </a:xfrm>
        </p:spPr>
        <p:txBody>
          <a:bodyPr/>
          <a:lstStyle/>
          <a:p>
            <a:r>
              <a:rPr lang="en-US" sz="2000" b="1" i="1" dirty="0" smtClean="0">
                <a:solidFill>
                  <a:schemeClr val="bg1"/>
                </a:solidFill>
              </a:rPr>
              <a:t>c. </a:t>
            </a:r>
            <a:r>
              <a:rPr lang="en-US" sz="2000" b="1" i="1" u="sng" dirty="0" smtClean="0">
                <a:solidFill>
                  <a:schemeClr val="bg1"/>
                </a:solidFill>
              </a:rPr>
              <a:t>Vague Reference:  (this, that, which)</a:t>
            </a:r>
          </a:p>
          <a:p>
            <a:endParaRPr lang="en-US" sz="2000" b="1" i="1" dirty="0" smtClean="0">
              <a:solidFill>
                <a:schemeClr val="bg1"/>
              </a:solidFill>
            </a:endParaRPr>
          </a:p>
          <a:p>
            <a:r>
              <a:rPr lang="en-US" sz="2000" b="1" i="1" dirty="0" smtClean="0">
                <a:solidFill>
                  <a:schemeClr val="bg1"/>
                </a:solidFill>
              </a:rPr>
              <a:t>When a pronoun’s reference is too vague, supply an antecedent  to which the pronoun clearly refers.</a:t>
            </a:r>
          </a:p>
          <a:p>
            <a:endParaRPr lang="en-US" sz="2000" b="1" i="1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Example: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Sue and Patsy were both too young to have acquired      much wisdom, </a:t>
            </a:r>
            <a:r>
              <a:rPr lang="en-US" sz="2400" b="1" dirty="0" smtClean="0">
                <a:solidFill>
                  <a:srgbClr val="FF0000"/>
                </a:solidFill>
              </a:rPr>
              <a:t>which</a:t>
            </a:r>
            <a:r>
              <a:rPr lang="en-US" sz="2400" b="1" dirty="0" smtClean="0"/>
              <a:t> </a:t>
            </a:r>
            <a:r>
              <a:rPr lang="en-US" sz="2400" b="1" dirty="0" smtClean="0">
                <a:solidFill>
                  <a:srgbClr val="7030A0"/>
                </a:solidFill>
              </a:rPr>
              <a:t>accounts for their rash actions.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Revised</a:t>
            </a:r>
          </a:p>
          <a:p>
            <a:r>
              <a:rPr lang="en-US" sz="2400" dirty="0" smtClean="0">
                <a:solidFill>
                  <a:srgbClr val="7030A0"/>
                </a:solidFill>
              </a:rPr>
              <a:t>Sue and Patsy were both too young to have acquired      much wisdom, </a:t>
            </a:r>
            <a:r>
              <a:rPr lang="en-US" sz="2400" b="1" dirty="0" smtClean="0">
                <a:solidFill>
                  <a:srgbClr val="FF0000"/>
                </a:solidFill>
              </a:rPr>
              <a:t>a fact which </a:t>
            </a:r>
            <a:r>
              <a:rPr lang="en-US" sz="2400" b="1" dirty="0" smtClean="0">
                <a:solidFill>
                  <a:srgbClr val="7030A0"/>
                </a:solidFill>
              </a:rPr>
              <a:t>accounts for their rash        decisions. 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(The pronoun </a:t>
            </a:r>
            <a:r>
              <a:rPr lang="en-US" sz="2000" b="1" i="1" dirty="0" smtClean="0">
                <a:solidFill>
                  <a:schemeClr val="bg1"/>
                </a:solidFill>
              </a:rPr>
              <a:t>which clearly refers to the supplied antecedent,      fact).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94" y="563906"/>
            <a:ext cx="9036496" cy="106951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	Activity: Try to Improve Clarity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990600" y="2060793"/>
            <a:ext cx="7184552" cy="1474233"/>
          </a:xfrm>
          <a:prstGeom prst="rect">
            <a:avLst/>
          </a:prstGeom>
          <a:ln>
            <a:solidFill>
              <a:srgbClr val="CC00FF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327" y="3962399"/>
            <a:ext cx="7188825" cy="1295401"/>
          </a:xfrm>
          <a:prstGeom prst="rect">
            <a:avLst/>
          </a:prstGeom>
          <a:ln>
            <a:solidFill>
              <a:srgbClr val="66FF66"/>
            </a:solidFill>
          </a:ln>
        </p:spPr>
      </p:pic>
    </p:spTree>
    <p:extLst>
      <p:ext uri="{BB962C8B-B14F-4D97-AF65-F5344CB8AC3E}">
        <p14:creationId xmlns:p14="http://schemas.microsoft.com/office/powerpoint/2010/main" val="34707048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778"/>
            <a:ext cx="5715000" cy="1069514"/>
          </a:xfrm>
        </p:spPr>
        <p:txBody>
          <a:bodyPr/>
          <a:lstStyle/>
          <a:p>
            <a:r>
              <a:rPr lang="en-US" dirty="0" smtClean="0"/>
              <a:t>Style in Writing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the following: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11560" y="2017438"/>
            <a:ext cx="8303840" cy="4307161"/>
          </a:xfrm>
        </p:spPr>
        <p:txBody>
          <a:bodyPr/>
          <a:lstStyle/>
          <a:p>
            <a:r>
              <a:rPr lang="en-US" sz="2400" dirty="0" smtClean="0">
                <a:solidFill>
                  <a:srgbClr val="7030A0"/>
                </a:solidFill>
              </a:rPr>
              <a:t>Vocabulary: </a:t>
            </a:r>
            <a:r>
              <a:rPr lang="en-US" sz="2400" dirty="0" smtClean="0"/>
              <a:t>type, sophistication, complexity </a:t>
            </a:r>
          </a:p>
          <a:p>
            <a:r>
              <a:rPr lang="en-US" sz="2400" i="1" dirty="0" smtClean="0"/>
              <a:t>				(long, multisyllabic words)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7030A0"/>
                </a:solidFill>
              </a:rPr>
              <a:t>Sentences:</a:t>
            </a:r>
            <a:r>
              <a:rPr lang="en-US" sz="2400" dirty="0" smtClean="0"/>
              <a:t> length, structure, impact </a:t>
            </a:r>
          </a:p>
          <a:p>
            <a:r>
              <a:rPr lang="en-US" sz="2400" i="1" dirty="0" smtClean="0"/>
              <a:t>(how is the key information arranged and communicated)</a:t>
            </a:r>
          </a:p>
          <a:p>
            <a:endParaRPr lang="en-US" sz="2400" dirty="0" smtClean="0"/>
          </a:p>
          <a:p>
            <a:r>
              <a:rPr lang="en-US" sz="2400" dirty="0" smtClean="0">
                <a:solidFill>
                  <a:srgbClr val="7030A0"/>
                </a:solidFill>
              </a:rPr>
              <a:t>Document structure </a:t>
            </a:r>
            <a:r>
              <a:rPr lang="en-US" sz="2000" dirty="0" smtClean="0">
                <a:solidFill>
                  <a:schemeClr val="tx1"/>
                </a:solidFill>
              </a:rPr>
              <a:t>(layout and presentation of information)</a:t>
            </a:r>
            <a:r>
              <a:rPr lang="en-US" sz="2400" dirty="0" smtClean="0">
                <a:solidFill>
                  <a:schemeClr val="tx1"/>
                </a:solidFill>
              </a:rPr>
              <a:t>: </a:t>
            </a:r>
            <a:r>
              <a:rPr lang="en-US" sz="2400" dirty="0" smtClean="0"/>
              <a:t>         				headings, font, format</a:t>
            </a:r>
          </a:p>
          <a:p>
            <a:endParaRPr lang="en-US" sz="2000" dirty="0"/>
          </a:p>
        </p:txBody>
      </p:sp>
      <p:sp>
        <p:nvSpPr>
          <p:cNvPr id="5" name="Down Arrow 4"/>
          <p:cNvSpPr/>
          <p:nvPr/>
        </p:nvSpPr>
        <p:spPr>
          <a:xfrm>
            <a:off x="5715000" y="2362200"/>
            <a:ext cx="2286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5181600" y="3733800"/>
            <a:ext cx="2286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/>
          <p:cNvSpPr/>
          <p:nvPr/>
        </p:nvSpPr>
        <p:spPr>
          <a:xfrm>
            <a:off x="5835710" y="5029200"/>
            <a:ext cx="2286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333" y="530686"/>
            <a:ext cx="2457267" cy="106951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Activity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52400" y="1600200"/>
            <a:ext cx="8648700" cy="3941439"/>
          </a:xfrm>
        </p:spPr>
        <p:txBody>
          <a:bodyPr/>
          <a:lstStyle/>
          <a:p>
            <a:r>
              <a:rPr lang="en-US" altLang="en-US" sz="2400" b="1" dirty="0">
                <a:solidFill>
                  <a:schemeClr val="bg1"/>
                </a:solidFill>
                <a:latin typeface="Sitka Small" panose="02000505000000020004" pitchFamily="2" charset="0"/>
              </a:rPr>
              <a:t>You are the president of an industry association </a:t>
            </a:r>
            <a:r>
              <a:rPr lang="en-US" altLang="en-US" sz="2400" b="1" dirty="0" smtClean="0">
                <a:solidFill>
                  <a:schemeClr val="bg1"/>
                </a:solidFill>
                <a:latin typeface="Sitka Small" panose="02000505000000020004" pitchFamily="2" charset="0"/>
              </a:rPr>
              <a:t>and have </a:t>
            </a:r>
            <a:r>
              <a:rPr lang="en-US" altLang="en-US" sz="2400" b="1" dirty="0">
                <a:solidFill>
                  <a:schemeClr val="bg1"/>
                </a:solidFill>
                <a:latin typeface="Sitka Small" panose="02000505000000020004" pitchFamily="2" charset="0"/>
              </a:rPr>
              <a:t>received the following </a:t>
            </a:r>
            <a:r>
              <a:rPr lang="en-US" altLang="en-US" sz="2400" b="1" dirty="0" smtClean="0">
                <a:solidFill>
                  <a:schemeClr val="bg1"/>
                </a:solidFill>
                <a:latin typeface="Sitka Small" panose="02000505000000020004" pitchFamily="2" charset="0"/>
              </a:rPr>
              <a:t>inquiry from </a:t>
            </a:r>
            <a:r>
              <a:rPr lang="en-US" altLang="en-US" sz="2400" b="1" dirty="0">
                <a:solidFill>
                  <a:schemeClr val="bg1"/>
                </a:solidFill>
                <a:latin typeface="Sitka Small" panose="02000505000000020004" pitchFamily="2" charset="0"/>
              </a:rPr>
              <a:t>an out of </a:t>
            </a:r>
            <a:r>
              <a:rPr lang="en-US" altLang="en-US" sz="2400" b="1" dirty="0" smtClean="0">
                <a:solidFill>
                  <a:schemeClr val="bg1"/>
                </a:solidFill>
                <a:latin typeface="Sitka Small" panose="02000505000000020004" pitchFamily="2" charset="0"/>
              </a:rPr>
              <a:t>town </a:t>
            </a:r>
            <a:r>
              <a:rPr lang="en-US" altLang="en-US" sz="2400" b="1" dirty="0">
                <a:solidFill>
                  <a:schemeClr val="bg1"/>
                </a:solidFill>
                <a:latin typeface="Sitka Small" panose="02000505000000020004" pitchFamily="2" charset="0"/>
              </a:rPr>
              <a:t>member, </a:t>
            </a:r>
            <a:endParaRPr lang="en-US" altLang="en-US" sz="2400" b="1" dirty="0" smtClean="0">
              <a:solidFill>
                <a:schemeClr val="bg1"/>
              </a:solidFill>
              <a:latin typeface="Sitka Small" panose="02000505000000020004" pitchFamily="2" charset="0"/>
            </a:endParaRPr>
          </a:p>
          <a:p>
            <a:endParaRPr lang="en-US" altLang="en-US" sz="2400" b="1" dirty="0">
              <a:solidFill>
                <a:schemeClr val="bg1"/>
              </a:solidFill>
              <a:latin typeface="Sitka Small" panose="02000505000000020004" pitchFamily="2" charset="0"/>
            </a:endParaRPr>
          </a:p>
          <a:p>
            <a:r>
              <a:rPr lang="en-US" altLang="en-US" sz="2400" b="1" dirty="0" smtClean="0">
                <a:solidFill>
                  <a:schemeClr val="bg1"/>
                </a:solidFill>
                <a:latin typeface="Sitka Small" panose="02000505000000020004" pitchFamily="2" charset="0"/>
              </a:rPr>
              <a:t>“</a:t>
            </a:r>
            <a:r>
              <a:rPr lang="en-US" altLang="en-US" sz="2400" b="1" dirty="0">
                <a:solidFill>
                  <a:schemeClr val="bg1"/>
                </a:solidFill>
                <a:latin typeface="Sitka Small" panose="02000505000000020004" pitchFamily="2" charset="0"/>
              </a:rPr>
              <a:t>I think I would </a:t>
            </a:r>
            <a:r>
              <a:rPr lang="en-US" altLang="en-US" sz="2400" b="1" dirty="0" smtClean="0">
                <a:solidFill>
                  <a:schemeClr val="bg1"/>
                </a:solidFill>
                <a:latin typeface="Sitka Small" panose="02000505000000020004" pitchFamily="2" charset="0"/>
              </a:rPr>
              <a:t>like to attend </a:t>
            </a:r>
            <a:r>
              <a:rPr lang="en-US" altLang="en-US" sz="2400" b="1" dirty="0">
                <a:solidFill>
                  <a:schemeClr val="bg1"/>
                </a:solidFill>
                <a:latin typeface="Sitka Small" panose="02000505000000020004" pitchFamily="2" charset="0"/>
              </a:rPr>
              <a:t>my </a:t>
            </a:r>
            <a:r>
              <a:rPr lang="en-US" altLang="en-US" sz="2400" b="1" dirty="0" smtClean="0">
                <a:solidFill>
                  <a:schemeClr val="bg1"/>
                </a:solidFill>
                <a:latin typeface="Sitka Small" panose="02000505000000020004" pitchFamily="2" charset="0"/>
              </a:rPr>
              <a:t>first </a:t>
            </a:r>
            <a:r>
              <a:rPr lang="en-US" altLang="en-US" sz="2400" b="1" dirty="0">
                <a:solidFill>
                  <a:schemeClr val="bg1"/>
                </a:solidFill>
                <a:latin typeface="Sitka Small" panose="02000505000000020004" pitchFamily="2" charset="0"/>
              </a:rPr>
              <a:t>meeting </a:t>
            </a:r>
            <a:r>
              <a:rPr lang="en-US" altLang="en-US" sz="2400" b="1" dirty="0" smtClean="0">
                <a:solidFill>
                  <a:schemeClr val="bg1"/>
                </a:solidFill>
                <a:latin typeface="Sitka Small" panose="02000505000000020004" pitchFamily="2" charset="0"/>
              </a:rPr>
              <a:t>   of </a:t>
            </a:r>
            <a:r>
              <a:rPr lang="en-US" altLang="en-US" sz="2400" b="1" dirty="0">
                <a:solidFill>
                  <a:schemeClr val="bg1"/>
                </a:solidFill>
                <a:latin typeface="Sitka Small" panose="02000505000000020004" pitchFamily="2" charset="0"/>
              </a:rPr>
              <a:t>the </a:t>
            </a:r>
            <a:r>
              <a:rPr lang="en-US" altLang="en-US" sz="2400" b="1" dirty="0" smtClean="0">
                <a:solidFill>
                  <a:schemeClr val="bg1"/>
                </a:solidFill>
                <a:latin typeface="Sitka Small" panose="02000505000000020004" pitchFamily="2" charset="0"/>
              </a:rPr>
              <a:t>association even though </a:t>
            </a:r>
            <a:r>
              <a:rPr lang="en-US" altLang="en-US" sz="2400" b="1" dirty="0">
                <a:solidFill>
                  <a:schemeClr val="bg1"/>
                </a:solidFill>
                <a:latin typeface="Sitka Small" panose="02000505000000020004" pitchFamily="2" charset="0"/>
              </a:rPr>
              <a:t>I am </a:t>
            </a:r>
            <a:r>
              <a:rPr lang="en-US" altLang="en-US" sz="2400" b="1" dirty="0" smtClean="0">
                <a:solidFill>
                  <a:schemeClr val="bg1"/>
                </a:solidFill>
                <a:latin typeface="Sitka Small" panose="02000505000000020004" pitchFamily="2" charset="0"/>
              </a:rPr>
              <a:t>not acquaint-</a:t>
            </a:r>
            <a:r>
              <a:rPr lang="en-US" altLang="en-US" sz="2400" b="1" dirty="0" err="1" smtClean="0">
                <a:solidFill>
                  <a:schemeClr val="bg1"/>
                </a:solidFill>
                <a:latin typeface="Sitka Small" panose="02000505000000020004" pitchFamily="2" charset="0"/>
              </a:rPr>
              <a:t>ed</a:t>
            </a:r>
            <a:r>
              <a:rPr lang="en-US" altLang="en-US" sz="2400" b="1" dirty="0" smtClean="0">
                <a:solidFill>
                  <a:schemeClr val="bg1"/>
                </a:solidFill>
                <a:latin typeface="Sitka Small" panose="02000505000000020004" pitchFamily="2" charset="0"/>
              </a:rPr>
              <a:t> </a:t>
            </a:r>
            <a:r>
              <a:rPr lang="en-US" altLang="en-US" sz="2400" b="1" dirty="0">
                <a:solidFill>
                  <a:schemeClr val="bg1"/>
                </a:solidFill>
                <a:latin typeface="Sitka Small" panose="02000505000000020004" pitchFamily="2" charset="0"/>
              </a:rPr>
              <a:t>with your city. Will </a:t>
            </a:r>
            <a:r>
              <a:rPr lang="en-US" altLang="en-US" sz="2400" b="1" dirty="0" smtClean="0">
                <a:solidFill>
                  <a:schemeClr val="bg1"/>
                </a:solidFill>
                <a:latin typeface="Sitka Small" panose="02000505000000020004" pitchFamily="2" charset="0"/>
              </a:rPr>
              <a:t>you </a:t>
            </a:r>
            <a:r>
              <a:rPr lang="en-US" altLang="en-US" sz="2400" b="1" dirty="0">
                <a:solidFill>
                  <a:schemeClr val="bg1"/>
                </a:solidFill>
                <a:latin typeface="Sitka Small" panose="02000505000000020004" pitchFamily="2" charset="0"/>
              </a:rPr>
              <a:t>please tell </a:t>
            </a:r>
            <a:r>
              <a:rPr lang="en-US" altLang="en-US" sz="2400" b="1" dirty="0" smtClean="0">
                <a:solidFill>
                  <a:schemeClr val="bg1"/>
                </a:solidFill>
                <a:latin typeface="Sitka Small" panose="02000505000000020004" pitchFamily="2" charset="0"/>
              </a:rPr>
              <a:t>me </a:t>
            </a:r>
            <a:r>
              <a:rPr lang="en-US" altLang="en-US" sz="2400" b="1" dirty="0">
                <a:solidFill>
                  <a:schemeClr val="bg1"/>
                </a:solidFill>
                <a:latin typeface="Sitka Small" panose="02000505000000020004" pitchFamily="2" charset="0"/>
              </a:rPr>
              <a:t>where the next meeting is being held</a:t>
            </a:r>
            <a:r>
              <a:rPr lang="en-US" altLang="en-US" sz="2400" b="1" dirty="0" smtClean="0">
                <a:solidFill>
                  <a:schemeClr val="bg1"/>
                </a:solidFill>
                <a:latin typeface="Sitka Small" panose="02000505000000020004" pitchFamily="2" charset="0"/>
              </a:rPr>
              <a:t>?”</a:t>
            </a:r>
            <a:endParaRPr lang="en-US" altLang="en-US" sz="2400" b="1" dirty="0">
              <a:solidFill>
                <a:schemeClr val="bg1"/>
              </a:solidFill>
              <a:latin typeface="Sitka Small" panose="02000505000000020004" pitchFamily="2" charset="0"/>
            </a:endParaRPr>
          </a:p>
          <a:p>
            <a:endParaRPr lang="en-US" sz="2400" dirty="0">
              <a:latin typeface="Sitka Small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76394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6600" y="1571126"/>
            <a:ext cx="2743200" cy="460648"/>
          </a:xfrm>
        </p:spPr>
        <p:txBody>
          <a:bodyPr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Important!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05408" y="2438400"/>
            <a:ext cx="8085584" cy="3600400"/>
          </a:xfrm>
        </p:spPr>
        <p:txBody>
          <a:bodyPr/>
          <a:lstStyle/>
          <a:p>
            <a:endParaRPr lang="en-US" dirty="0" smtClean="0"/>
          </a:p>
          <a:p>
            <a:r>
              <a:rPr lang="en-US" sz="3200" b="1" dirty="0" smtClean="0">
                <a:solidFill>
                  <a:schemeClr val="bg1"/>
                </a:solidFill>
              </a:rPr>
              <a:t>CLARITY, in addition to following the </a:t>
            </a:r>
          </a:p>
          <a:p>
            <a:r>
              <a:rPr lang="en-US" sz="3200" b="1" dirty="0" smtClean="0">
                <a:solidFill>
                  <a:schemeClr val="bg1"/>
                </a:solidFill>
              </a:rPr>
              <a:t>mentioned strategies, also depends to Precision.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948" y="215020"/>
            <a:ext cx="3048000" cy="67599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PRECISION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382000" cy="887016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Precision refers to exact, definite, and distinct terms/words/details  for expressing an idea. It will leave no room for misinterpretation or multiple interpretations.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11560" y="1752600"/>
            <a:ext cx="8085584" cy="3865239"/>
          </a:xfrm>
        </p:spPr>
        <p:txBody>
          <a:bodyPr/>
          <a:lstStyle/>
          <a:p>
            <a:endParaRPr lang="en-US" dirty="0" smtClean="0"/>
          </a:p>
          <a:p>
            <a:r>
              <a:rPr lang="en-US" b="1" dirty="0" smtClean="0">
                <a:solidFill>
                  <a:schemeClr val="bg1"/>
                </a:solidFill>
              </a:rPr>
              <a:t>Study the following examples and state which is precise and what technique has the        writer used to achieve precision.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143128"/>
              </p:ext>
            </p:extLst>
          </p:nvPr>
        </p:nvGraphicFramePr>
        <p:xfrm>
          <a:off x="685800" y="2590800"/>
          <a:ext cx="7772400" cy="39171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8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5339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8197">
                <a:tc>
                  <a:txBody>
                    <a:bodyPr/>
                    <a:lstStyle/>
                    <a:p>
                      <a:r>
                        <a:rPr lang="en-US" dirty="0" smtClean="0"/>
                        <a:t>SET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SET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38991"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Some of our competitors have very good businesses.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18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As we discussed recently, I   have the figures on the          projects.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endParaRPr lang="en-US" sz="18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The policy change will affect us adversely.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Both</a:t>
                      </a:r>
                      <a:r>
                        <a:rPr lang="en-US" sz="1600" baseline="0" dirty="0" smtClean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Sunbelt Instruments, Inc. and Ohio   Testing laboratories grossed over $6.2 </a:t>
                      </a:r>
                    </a:p>
                    <a:p>
                      <a:pPr marL="0" marR="0" lvl="0" indent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None/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million during the fourth quarter of last year.</a:t>
                      </a:r>
                      <a:endParaRPr lang="en-US" sz="16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I have discussed the comparative costs of    three word processing computers which you requested in our telephone conversation last Friday.</a:t>
                      </a:r>
                      <a:endParaRPr lang="en-US" sz="18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342900" marR="0" lvl="0" indent="-34290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New Policy 1204.05 (Leaves) will decrease our allowable sick days from 10 to 8 per     year.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6778"/>
            <a:ext cx="8610600" cy="106951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PRECISION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059886"/>
            <a:ext cx="8085584" cy="460648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Follow these strategies to achieve precision.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04800" y="1676400"/>
            <a:ext cx="8085584" cy="3600400"/>
          </a:xfrm>
        </p:spPr>
        <p:txBody>
          <a:bodyPr/>
          <a:lstStyle/>
          <a:p>
            <a:pPr lvl="0"/>
            <a:r>
              <a:rPr lang="en-US" sz="2000" b="1" dirty="0" smtClean="0">
                <a:solidFill>
                  <a:schemeClr val="bg1"/>
                </a:solidFill>
              </a:rPr>
              <a:t>1. Choose concrete, and specific words.</a:t>
            </a:r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2514599"/>
          <a:ext cx="8001000" cy="3736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93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7016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679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latin typeface="Times New Roman"/>
                          <a:ea typeface="Times New Roman"/>
                          <a:cs typeface="Times New Roman"/>
                        </a:rPr>
                        <a:t>Vague and Ambiguous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latin typeface="Times New Roman"/>
                          <a:ea typeface="Times New Roman"/>
                          <a:cs typeface="Times New Roman"/>
                        </a:rPr>
                        <a:t>Clear and Precise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79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The flow of lava was affected.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</a:rPr>
                        <a:t>The flow of lava was decreased.</a:t>
                      </a:r>
                      <a:endParaRPr lang="en-US" sz="18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7977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The lacquer created nice 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        appearance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The lacquer created a glossy appearance.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710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Since the component was 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       rejected, 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a new manufacturing process 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was 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developed.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Because/After the component was rejected; a 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  new 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manufacturing process was developed.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7103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This is the last carburetor to be </a:t>
                      </a:r>
                      <a:r>
                        <a:rPr lang="en-US" sz="18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installed</a:t>
                      </a: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latin typeface="Times New Roman"/>
                          <a:ea typeface="Times New Roman"/>
                          <a:cs typeface="Times New Roman"/>
                        </a:rPr>
                        <a:t>This is the most recent carburetor to be installed.</a:t>
                      </a:r>
                      <a:endParaRPr lang="en-US" sz="18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28669"/>
            <a:ext cx="7436296" cy="106951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PRECISION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/>
            <a:r>
              <a:rPr lang="en-US" sz="2000" b="1" dirty="0" smtClean="0"/>
              <a:t>.</a:t>
            </a:r>
            <a:endParaRPr lang="en-US" sz="2000" dirty="0" smtClean="0"/>
          </a:p>
          <a:p>
            <a:endParaRPr lang="en-US" sz="2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492120"/>
          <a:ext cx="8153400" cy="2689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76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076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421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Vague, General, 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Indefinite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dirty="0">
                          <a:latin typeface="Times New Roman"/>
                          <a:ea typeface="Times New Roman"/>
                          <a:cs typeface="Times New Roman"/>
                        </a:rPr>
                        <a:t>Concrete, </a:t>
                      </a:r>
                      <a:r>
                        <a:rPr lang="en-US" sz="2000" b="1" dirty="0" smtClean="0">
                          <a:latin typeface="Times New Roman"/>
                          <a:ea typeface="Times New Roman"/>
                          <a:cs typeface="Times New Roman"/>
                        </a:rPr>
                        <a:t>Precise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6842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This is a long letter.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This letter is three times as long as </a:t>
                      </a: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    you </a:t>
                      </a:r>
                      <a:r>
                        <a:rPr lang="en-US" sz="2000" dirty="0">
                          <a:latin typeface="Times New Roman"/>
                          <a:ea typeface="Times New Roman"/>
                          <a:cs typeface="Times New Roman"/>
                        </a:rPr>
                        <a:t>said it would.</a:t>
                      </a: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536845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Student GMAT scores are higher.</a:t>
                      </a:r>
                      <a:endParaRPr lang="en-US" sz="20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</a:rPr>
                        <a:t>In 1996, the GMAT scores averaged   600; by 1997 they had risen to 610.</a:t>
                      </a:r>
                      <a:endParaRPr lang="en-US" sz="2000" dirty="0" smtClean="0">
                        <a:latin typeface="Calibri"/>
                        <a:ea typeface="Times New Roman"/>
                        <a:cs typeface="Times New Roman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2. Use Specific Facts and Figures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216" y="16778"/>
            <a:ext cx="8542784" cy="106951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PRECISION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958" y="851140"/>
            <a:ext cx="7772400" cy="4572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Correct the text to achieve precision.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576774" y="1600200"/>
            <a:ext cx="8085584" cy="4482860"/>
          </a:xfrm>
          <a:ln>
            <a:solidFill>
              <a:srgbClr val="FF0000"/>
            </a:solidFill>
          </a:ln>
        </p:spPr>
        <p:txBody>
          <a:bodyPr/>
          <a:lstStyle/>
          <a:p>
            <a:pPr algn="just"/>
            <a:r>
              <a:rPr lang="en-US" sz="2400" dirty="0" smtClean="0">
                <a:solidFill>
                  <a:schemeClr val="bg1"/>
                </a:solidFill>
              </a:rPr>
              <a:t>Our </a:t>
            </a:r>
            <a:r>
              <a:rPr lang="en-US" sz="2400" u="sng" dirty="0" smtClean="0">
                <a:solidFill>
                  <a:schemeClr val="bg1"/>
                </a:solidFill>
              </a:rPr>
              <a:t>latest</a:t>
            </a:r>
            <a:r>
              <a:rPr lang="en-US" sz="2400" dirty="0" smtClean="0">
                <a:solidFill>
                  <a:schemeClr val="bg1"/>
                </a:solidFill>
              </a:rPr>
              <a:t> attempt at molding protectors has led to </a:t>
            </a:r>
            <a:r>
              <a:rPr lang="en-US" sz="2400" u="sng" dirty="0" smtClean="0">
                <a:solidFill>
                  <a:schemeClr val="bg1"/>
                </a:solidFill>
              </a:rPr>
              <a:t>some</a:t>
            </a:r>
            <a:r>
              <a:rPr lang="en-US" sz="2400" dirty="0" smtClean="0">
                <a:solidFill>
                  <a:schemeClr val="bg1"/>
                </a:solidFill>
              </a:rPr>
              <a:t> positive results. We spent </a:t>
            </a:r>
            <a:r>
              <a:rPr lang="en-US" sz="2400" u="sng" dirty="0" smtClean="0">
                <a:solidFill>
                  <a:schemeClr val="bg1"/>
                </a:solidFill>
              </a:rPr>
              <a:t>several</a:t>
            </a:r>
            <a:r>
              <a:rPr lang="en-US" sz="2400" dirty="0" smtClean="0">
                <a:solidFill>
                  <a:schemeClr val="bg1"/>
                </a:solidFill>
              </a:rPr>
              <a:t> hours in Dept.           15 typing different machine settings and techniques. </a:t>
            </a:r>
          </a:p>
          <a:p>
            <a:pPr algn="just"/>
            <a:r>
              <a:rPr lang="en-US" sz="2400" u="sng" dirty="0" smtClean="0">
                <a:solidFill>
                  <a:schemeClr val="bg1"/>
                </a:solidFill>
              </a:rPr>
              <a:t>Several</a:t>
            </a:r>
            <a:r>
              <a:rPr lang="en-US" sz="2400" dirty="0" smtClean="0">
                <a:solidFill>
                  <a:schemeClr val="bg1"/>
                </a:solidFill>
              </a:rPr>
              <a:t> good parts were molded using two different </a:t>
            </a:r>
          </a:p>
          <a:p>
            <a:pPr algn="just"/>
            <a:r>
              <a:rPr lang="en-US" sz="2400" dirty="0" smtClean="0">
                <a:solidFill>
                  <a:schemeClr val="bg1"/>
                </a:solidFill>
              </a:rPr>
              <a:t>sheet thicknesses. Here’s summary of the findings.</a:t>
            </a:r>
          </a:p>
          <a:p>
            <a:pPr algn="just"/>
            <a:r>
              <a:rPr lang="en-US" sz="2400" dirty="0" smtClean="0">
                <a:solidFill>
                  <a:schemeClr val="bg1"/>
                </a:solidFill>
              </a:rPr>
              <a:t>First, we tried the </a:t>
            </a:r>
            <a:r>
              <a:rPr lang="en-US" sz="2400" u="sng" dirty="0" smtClean="0">
                <a:solidFill>
                  <a:schemeClr val="bg1"/>
                </a:solidFill>
              </a:rPr>
              <a:t>thick</a:t>
            </a:r>
            <a:r>
              <a:rPr lang="en-US" sz="2400" dirty="0" smtClean="0">
                <a:solidFill>
                  <a:schemeClr val="bg1"/>
                </a:solidFill>
              </a:rPr>
              <a:t> sheet material. At 240F, this       </a:t>
            </a:r>
          </a:p>
          <a:p>
            <a:pPr algn="just"/>
            <a:r>
              <a:rPr lang="en-US" sz="2400" dirty="0" smtClean="0">
                <a:solidFill>
                  <a:schemeClr val="bg1"/>
                </a:solidFill>
              </a:rPr>
              <a:t>thickness worked well.</a:t>
            </a:r>
          </a:p>
          <a:p>
            <a:pPr algn="just"/>
            <a:r>
              <a:rPr lang="en-US" sz="2400" dirty="0" smtClean="0">
                <a:solidFill>
                  <a:schemeClr val="bg1"/>
                </a:solidFill>
              </a:rPr>
              <a:t>Next, we tried the </a:t>
            </a:r>
            <a:r>
              <a:rPr lang="en-US" sz="2400" u="sng" dirty="0" smtClean="0">
                <a:solidFill>
                  <a:schemeClr val="bg1"/>
                </a:solidFill>
              </a:rPr>
              <a:t>thinner</a:t>
            </a:r>
            <a:r>
              <a:rPr lang="en-US" sz="2400" dirty="0" smtClean="0">
                <a:solidFill>
                  <a:schemeClr val="bg1"/>
                </a:solidFill>
              </a:rPr>
              <a:t> sheet material. The </a:t>
            </a:r>
            <a:r>
              <a:rPr lang="en-US" sz="2400" u="sng" dirty="0" smtClean="0">
                <a:solidFill>
                  <a:schemeClr val="bg1"/>
                </a:solidFill>
              </a:rPr>
              <a:t>thinner</a:t>
            </a:r>
            <a:r>
              <a:rPr lang="en-US" sz="2400" dirty="0" smtClean="0">
                <a:solidFill>
                  <a:schemeClr val="bg1"/>
                </a:solidFill>
              </a:rPr>
              <a:t>   material is less forgiving, but after a </a:t>
            </a:r>
            <a:r>
              <a:rPr lang="en-US" sz="2400" u="sng" dirty="0" smtClean="0">
                <a:solidFill>
                  <a:schemeClr val="bg1"/>
                </a:solidFill>
              </a:rPr>
              <a:t>few </a:t>
            </a:r>
            <a:r>
              <a:rPr lang="en-US" sz="2400" dirty="0" smtClean="0">
                <a:solidFill>
                  <a:schemeClr val="bg1"/>
                </a:solidFill>
              </a:rPr>
              <a:t>adjustments we were making good parts. Still, </a:t>
            </a:r>
            <a:r>
              <a:rPr lang="en-US" sz="2400" u="sng" dirty="0" smtClean="0">
                <a:solidFill>
                  <a:schemeClr val="bg1"/>
                </a:solidFill>
              </a:rPr>
              <a:t>the thin</a:t>
            </a:r>
            <a:r>
              <a:rPr lang="en-US" sz="2400" dirty="0" smtClean="0">
                <a:solidFill>
                  <a:schemeClr val="bg1"/>
                </a:solidFill>
              </a:rPr>
              <a:t> material caused   the most handling problems.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5156"/>
            <a:ext cx="3056384" cy="106951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PRECISION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40768"/>
            <a:ext cx="7772400" cy="460648"/>
          </a:xfrm>
        </p:spPr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better version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11560" y="2017438"/>
            <a:ext cx="8085584" cy="4459561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During the week of 10/4/14, we spent approximately 12 hours   in Dept. 15 trying different machine settings, techniques, and                   thicknesses to mold mold protectors. Here is a report on our </a:t>
            </a:r>
          </a:p>
          <a:p>
            <a:pPr algn="just"/>
            <a:r>
              <a:rPr lang="en-US" sz="2000" b="1" dirty="0" smtClean="0">
                <a:solidFill>
                  <a:schemeClr val="bg1"/>
                </a:solidFill>
              </a:rPr>
              <a:t>findings.</a:t>
            </a:r>
          </a:p>
          <a:p>
            <a:pPr algn="just"/>
            <a:r>
              <a:rPr lang="en-US" sz="2000" b="1" u="sng" dirty="0" smtClean="0">
                <a:solidFill>
                  <a:schemeClr val="bg1"/>
                </a:solidFill>
              </a:rPr>
              <a:t>0.030″ Thick sheet 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algn="just"/>
            <a:r>
              <a:rPr lang="en-US" sz="2000" b="1" dirty="0" smtClean="0">
                <a:solidFill>
                  <a:schemeClr val="bg1"/>
                </a:solidFill>
              </a:rPr>
              <a:t>At 240 F, this thickness worked well.</a:t>
            </a:r>
          </a:p>
          <a:p>
            <a:pPr algn="just"/>
            <a:r>
              <a:rPr lang="en-US" sz="2000" b="1" u="sng" dirty="0" smtClean="0">
                <a:solidFill>
                  <a:schemeClr val="bg1"/>
                </a:solidFill>
              </a:rPr>
              <a:t>0.015″ Thick sheet</a:t>
            </a:r>
            <a:endParaRPr lang="en-US" sz="2000" b="1" dirty="0" smtClean="0">
              <a:solidFill>
                <a:schemeClr val="bg1"/>
              </a:solidFill>
            </a:endParaRPr>
          </a:p>
          <a:p>
            <a:pPr algn="just"/>
            <a:r>
              <a:rPr lang="en-US" sz="2000" b="1" dirty="0" smtClean="0">
                <a:solidFill>
                  <a:schemeClr val="bg1"/>
                </a:solidFill>
              </a:rPr>
              <a:t>This material is less forgiving, but after decreasing the heat to        200F, we could produce good parts. Still, material at 0.015″      causes  handling problems.</a:t>
            </a:r>
          </a:p>
          <a:p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TECHNICAL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acronym sums it all up.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447800" y="2971800"/>
            <a:ext cx="5867400" cy="1182961"/>
          </a:xfrm>
        </p:spPr>
        <p:txBody>
          <a:bodyPr/>
          <a:lstStyle/>
          <a:p>
            <a:pPr algn="ctr"/>
            <a:r>
              <a:rPr lang="en-US" sz="8800" b="1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sz="8800" b="1" dirty="0" smtClean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88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</a:t>
            </a:r>
            <a:r>
              <a:rPr lang="en-US" sz="88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</a:t>
            </a:r>
            <a:r>
              <a:rPr lang="en-US" sz="88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SCOPE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2960" y="3733800"/>
            <a:ext cx="8085584" cy="460648"/>
          </a:xfrm>
        </p:spPr>
        <p:txBody>
          <a:bodyPr/>
          <a:lstStyle/>
          <a:p>
            <a:r>
              <a:rPr lang="en-US" sz="4000" b="1" dirty="0" smtClean="0">
                <a:solidFill>
                  <a:schemeClr val="accent6">
                    <a:lumMod val="50000"/>
                  </a:schemeClr>
                </a:solidFill>
              </a:rPr>
              <a:t>S- Simplicity</a:t>
            </a:r>
          </a:p>
          <a:p>
            <a:r>
              <a:rPr lang="en-US" sz="4000" b="1" dirty="0" smtClean="0">
                <a:solidFill>
                  <a:schemeClr val="accent6">
                    <a:lumMod val="75000"/>
                  </a:schemeClr>
                </a:solidFill>
              </a:rPr>
              <a:t>C- Clarity</a:t>
            </a:r>
          </a:p>
          <a:p>
            <a:r>
              <a:rPr lang="en-US" sz="4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O- Objectivity</a:t>
            </a:r>
          </a:p>
          <a:p>
            <a:r>
              <a:rPr lang="en-US" sz="40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P- Precision</a:t>
            </a:r>
          </a:p>
          <a:p>
            <a:r>
              <a:rPr lang="en-US" sz="4000" b="1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E- Economy</a:t>
            </a:r>
          </a:p>
          <a:p>
            <a:endParaRPr lang="en-US" sz="4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60" y="271254"/>
            <a:ext cx="9036496" cy="1069514"/>
          </a:xfrm>
        </p:spPr>
        <p:txBody>
          <a:bodyPr/>
          <a:lstStyle/>
          <a:p>
            <a:r>
              <a:rPr lang="en-US" dirty="0" smtClean="0"/>
              <a:t>We will change the order to study!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1216" y="1340768"/>
            <a:ext cx="8085584" cy="4145632"/>
          </a:xfrm>
        </p:spPr>
        <p:txBody>
          <a:bodyPr/>
          <a:lstStyle/>
          <a:p>
            <a:endParaRPr lang="en-US" dirty="0" smtClean="0"/>
          </a:p>
          <a:p>
            <a:pPr marL="342900" indent="-342900">
              <a:buAutoNum type="arabicPeriod"/>
            </a:pPr>
            <a:r>
              <a:rPr lang="en-US" sz="3600" dirty="0" smtClean="0"/>
              <a:t>Clarity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Precision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Simplicity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Objectivity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Economy</a:t>
            </a:r>
            <a:endParaRPr lang="en-US" sz="36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7315200" cy="640432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Getting the meaning from your head to the head of your reader           accurately is the purpose of clarity.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228600" y="2017438"/>
            <a:ext cx="8468544" cy="4230961"/>
          </a:xfrm>
        </p:spPr>
        <p:txBody>
          <a:bodyPr/>
          <a:lstStyle/>
          <a:p>
            <a:r>
              <a:rPr lang="en-US" sz="2000" b="1" u="sng" dirty="0" smtClean="0">
                <a:solidFill>
                  <a:schemeClr val="bg1"/>
                </a:solidFill>
              </a:rPr>
              <a:t>Consequences of lack of clarity:</a:t>
            </a:r>
          </a:p>
          <a:p>
            <a:endParaRPr lang="en-US" sz="2000" b="1" u="sng" dirty="0" smtClean="0">
              <a:solidFill>
                <a:schemeClr val="tx1"/>
              </a:solidFill>
            </a:endParaRPr>
          </a:p>
          <a:p>
            <a:pPr lvl="0"/>
            <a:r>
              <a:rPr lang="en" sz="2400" dirty="0" smtClean="0">
                <a:solidFill>
                  <a:schemeClr val="bg1"/>
                </a:solidFill>
              </a:rPr>
              <a:t>If the audience responds to a memo, letter, report, or </a:t>
            </a:r>
          </a:p>
          <a:p>
            <a:pPr lvl="0"/>
            <a:r>
              <a:rPr lang="en" sz="2400" dirty="0" smtClean="0">
                <a:solidFill>
                  <a:schemeClr val="bg1"/>
                </a:solidFill>
              </a:rPr>
              <a:t>manual with, “Huh?” </a:t>
            </a:r>
          </a:p>
          <a:p>
            <a:pPr lvl="0"/>
            <a:r>
              <a:rPr lang="en" sz="2400" dirty="0" smtClean="0">
                <a:solidFill>
                  <a:schemeClr val="bg1"/>
                </a:solidFill>
              </a:rPr>
              <a:t>what has the writer accomplished? </a:t>
            </a:r>
          </a:p>
          <a:p>
            <a:endParaRPr lang="en-US" sz="2400" b="1" u="sng" dirty="0" smtClean="0">
              <a:solidFill>
                <a:schemeClr val="bg1"/>
              </a:solidFill>
            </a:endParaRPr>
          </a:p>
          <a:p>
            <a:endParaRPr lang="en-US" sz="2400" b="1" u="sng" dirty="0" smtClean="0">
              <a:solidFill>
                <a:schemeClr val="bg1"/>
              </a:solidFill>
            </a:endParaRPr>
          </a:p>
          <a:p>
            <a:endParaRPr lang="en-US" sz="2000" b="1" u="sng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960" y="933892"/>
            <a:ext cx="8085584" cy="971108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381000" y="2057400"/>
            <a:ext cx="8350696" cy="3886200"/>
          </a:xfrm>
          <a:scene3d>
            <a:camera prst="orthographicFront"/>
            <a:lightRig rig="threePt" dir="t"/>
          </a:scene3d>
          <a:sp3d contourW="12700">
            <a:contourClr>
              <a:schemeClr val="tx2">
                <a:lumMod val="25000"/>
              </a:schemeClr>
            </a:contourClr>
          </a:sp3d>
        </p:spPr>
        <p:txBody>
          <a:bodyPr/>
          <a:lstStyle/>
          <a:p>
            <a:endParaRPr lang="en-US" sz="1800" b="1" dirty="0" smtClean="0">
              <a:solidFill>
                <a:schemeClr val="tx1"/>
              </a:solidFill>
            </a:endParaRPr>
          </a:p>
          <a:p>
            <a:r>
              <a:rPr lang="en-US" sz="2400" b="1" u="sng" dirty="0">
                <a:solidFill>
                  <a:schemeClr val="bg1"/>
                </a:solidFill>
              </a:rPr>
              <a:t>Imagine</a:t>
            </a:r>
            <a:r>
              <a:rPr lang="en-US" sz="2400" b="1" u="sng" dirty="0" smtClean="0">
                <a:solidFill>
                  <a:schemeClr val="bg1"/>
                </a:solidFill>
              </a:rPr>
              <a:t>:</a:t>
            </a:r>
          </a:p>
          <a:p>
            <a:endParaRPr lang="en-US" sz="2400" b="1" dirty="0" smtClean="0">
              <a:solidFill>
                <a:schemeClr val="tx1"/>
              </a:solidFill>
            </a:endParaRPr>
          </a:p>
          <a:p>
            <a:pPr marL="285750" lvl="0" indent="-285750">
              <a:spcBef>
                <a:spcPts val="0"/>
              </a:spcBef>
            </a:pPr>
            <a:r>
              <a:rPr lang="en" sz="2400" dirty="0" smtClean="0">
                <a:solidFill>
                  <a:schemeClr val="bg1"/>
                </a:solidFill>
              </a:rPr>
              <a:t>Your company has written an installation manual for a</a:t>
            </a:r>
          </a:p>
          <a:p>
            <a:pPr marL="285750" lvl="0" indent="-285750">
              <a:spcBef>
                <a:spcPts val="0"/>
              </a:spcBef>
            </a:pPr>
            <a:r>
              <a:rPr lang="en" sz="2400" dirty="0" smtClean="0">
                <a:solidFill>
                  <a:schemeClr val="bg1"/>
                </a:solidFill>
              </a:rPr>
              <a:t>product. The manual, unfortunately, is not clear.</a:t>
            </a:r>
          </a:p>
          <a:p>
            <a:pPr lvl="0">
              <a:spcBef>
                <a:spcPts val="0"/>
              </a:spcBef>
            </a:pPr>
            <a:endParaRPr lang="en" sz="2400" dirty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</a:pPr>
            <a:r>
              <a:rPr lang="en" sz="2400" dirty="0" smtClean="0">
                <a:solidFill>
                  <a:schemeClr val="bg1"/>
                </a:solidFill>
              </a:rPr>
              <a:t>If the reader fails to understand the content, what negative consequences can occur?</a:t>
            </a:r>
          </a:p>
          <a:p>
            <a:endParaRPr lang="en-US" sz="2000" b="1" u="sng" dirty="0" smtClean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68052" y="304800"/>
            <a:ext cx="8915400" cy="781492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anchor="ctr"/>
          <a:lstStyle>
            <a:lvl1pPr algn="l" defTabSz="914400" rtl="0" eaLnBrk="1" latinLnBrk="1" hangingPunct="1">
              <a:spcBef>
                <a:spcPct val="0"/>
              </a:spcBef>
              <a:buNone/>
              <a:defRPr sz="4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b="0" dirty="0" smtClean="0">
                <a:solidFill>
                  <a:schemeClr val="tx1"/>
                </a:solidFill>
              </a:rPr>
              <a:t/>
            </a:r>
            <a:br>
              <a:rPr lang="en-US" b="0" dirty="0" smtClean="0">
                <a:solidFill>
                  <a:schemeClr val="tx1"/>
                </a:solidFill>
              </a:rPr>
            </a:br>
            <a:r>
              <a:rPr lang="en-US" b="0" dirty="0" smtClean="0">
                <a:solidFill>
                  <a:schemeClr val="tx1"/>
                </a:solidFill>
              </a:rPr>
              <a:t>Consequences of lack of clarity</a:t>
            </a:r>
            <a:r>
              <a:rPr lang="en-US" u="sng" dirty="0" smtClean="0">
                <a:solidFill>
                  <a:schemeClr val="tx1"/>
                </a:solidFill>
              </a:rPr>
              <a:t/>
            </a:r>
            <a:br>
              <a:rPr lang="en-US" u="sng" dirty="0" smtClean="0">
                <a:solidFill>
                  <a:schemeClr val="tx1"/>
                </a:solidFill>
              </a:rPr>
            </a:b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915400" cy="781492"/>
          </a:xfrm>
        </p:spPr>
        <p:txBody>
          <a:bodyPr/>
          <a:lstStyle/>
          <a:p>
            <a:r>
              <a:rPr lang="en-US" b="0" dirty="0" smtClean="0">
                <a:solidFill>
                  <a:schemeClr val="tx1"/>
                </a:solidFill>
              </a:rPr>
              <a:t/>
            </a:r>
            <a:br>
              <a:rPr lang="en-US" b="0" dirty="0" smtClean="0">
                <a:solidFill>
                  <a:schemeClr val="tx1"/>
                </a:solidFill>
              </a:rPr>
            </a:br>
            <a:r>
              <a:rPr lang="en-US" b="0" dirty="0" smtClean="0">
                <a:solidFill>
                  <a:schemeClr val="tx1"/>
                </a:solidFill>
              </a:rPr>
              <a:t>Consequences </a:t>
            </a:r>
            <a:r>
              <a:rPr lang="en-US" b="0" dirty="0">
                <a:solidFill>
                  <a:schemeClr val="tx1"/>
                </a:solidFill>
              </a:rPr>
              <a:t>of lack of </a:t>
            </a:r>
            <a:r>
              <a:rPr lang="en-US" b="0" dirty="0" smtClean="0">
                <a:solidFill>
                  <a:schemeClr val="tx1"/>
                </a:solidFill>
              </a:rPr>
              <a:t>clarity</a:t>
            </a:r>
            <a:r>
              <a:rPr lang="en-US" u="sng" dirty="0">
                <a:solidFill>
                  <a:schemeClr val="tx1"/>
                </a:solidFill>
              </a:rPr>
              <a:t/>
            </a:r>
            <a:br>
              <a:rPr lang="en-US" u="sng" dirty="0">
                <a:solidFill>
                  <a:schemeClr val="tx1"/>
                </a:solidFill>
              </a:rPr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0709305"/>
              </p:ext>
            </p:extLst>
          </p:nvPr>
        </p:nvGraphicFramePr>
        <p:xfrm>
          <a:off x="601663" y="1341438"/>
          <a:ext cx="8085137" cy="4983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950819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42584"/>
            <a:ext cx="8229600" cy="1069514"/>
          </a:xfrm>
        </p:spPr>
        <p:txBody>
          <a:bodyPr/>
          <a:lstStyle/>
          <a:p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>
                <a:solidFill>
                  <a:srgbClr val="002060"/>
                </a:solidFill>
              </a:rPr>
              <a:t>1- </a:t>
            </a:r>
            <a:r>
              <a:rPr lang="en-US" dirty="0" smtClean="0">
                <a:solidFill>
                  <a:srgbClr val="002060"/>
                </a:solidFill>
              </a:rPr>
              <a:t>Clarity: Completeness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16" y="1340767"/>
            <a:ext cx="8085584" cy="676671"/>
          </a:xfrm>
        </p:spPr>
        <p:txBody>
          <a:bodyPr/>
          <a:lstStyle/>
          <a:p>
            <a:r>
              <a:rPr lang="en-US" sz="2400" b="1" u="sng" dirty="0" smtClean="0">
                <a:solidFill>
                  <a:srgbClr val="CC00FF"/>
                </a:solidFill>
              </a:rPr>
              <a:t>a- </a:t>
            </a:r>
            <a:r>
              <a:rPr lang="en-US" sz="2400" b="1" u="sng" dirty="0" err="1" smtClean="0">
                <a:solidFill>
                  <a:srgbClr val="CC00FF"/>
                </a:solidFill>
              </a:rPr>
              <a:t>Wh</a:t>
            </a:r>
            <a:r>
              <a:rPr lang="en-US" sz="2400" b="1" u="sng" dirty="0" smtClean="0">
                <a:solidFill>
                  <a:srgbClr val="CC00FF"/>
                </a:solidFill>
              </a:rPr>
              <a:t>-Question:</a:t>
            </a:r>
            <a:endParaRPr lang="en-US" sz="2400" b="1" u="sng" dirty="0">
              <a:solidFill>
                <a:srgbClr val="CC00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533400" y="2063458"/>
            <a:ext cx="7924800" cy="4184941"/>
          </a:xfrm>
        </p:spPr>
        <p:txBody>
          <a:bodyPr/>
          <a:lstStyle/>
          <a:p>
            <a:r>
              <a:rPr lang="en-US" sz="2000" b="1" dirty="0" smtClean="0"/>
              <a:t>Which version is better?</a:t>
            </a:r>
          </a:p>
          <a:p>
            <a:endParaRPr lang="en-US" sz="2000" b="1" dirty="0" smtClean="0"/>
          </a:p>
          <a:p>
            <a:r>
              <a:rPr lang="en-US" sz="2000" b="1" dirty="0" smtClean="0">
                <a:solidFill>
                  <a:srgbClr val="CC3300"/>
                </a:solidFill>
              </a:rPr>
              <a:t>Version 1: </a:t>
            </a:r>
          </a:p>
          <a:p>
            <a:endParaRPr lang="en-US" sz="2000" b="1" dirty="0" smtClean="0"/>
          </a:p>
          <a:p>
            <a:pPr lvl="0"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Date: March 5, 2004</a:t>
            </a:r>
          </a:p>
          <a:p>
            <a:pPr lvl="0"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To: Michelle Fields From: Earl </a:t>
            </a:r>
            <a:r>
              <a:rPr lang="en-US" sz="2400" dirty="0" err="1" smtClean="0">
                <a:solidFill>
                  <a:schemeClr val="bg1"/>
                </a:solidFill>
              </a:rPr>
              <a:t>Eddings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</a:p>
          <a:p>
            <a:pPr lvl="0">
              <a:spcBef>
                <a:spcPts val="0"/>
              </a:spcBef>
            </a:pPr>
            <a:endParaRPr lang="en-US" sz="2400" dirty="0" smtClean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sz="2400" u="sng" dirty="0" smtClean="0">
                <a:solidFill>
                  <a:schemeClr val="bg1"/>
                </a:solidFill>
              </a:rPr>
              <a:t>Subject: Meeting </a:t>
            </a:r>
          </a:p>
          <a:p>
            <a:pPr lvl="0">
              <a:spcBef>
                <a:spcPts val="0"/>
              </a:spcBef>
            </a:pPr>
            <a:endParaRPr lang="en-US" sz="2400" dirty="0" smtClean="0">
              <a:solidFill>
                <a:schemeClr val="bg1"/>
              </a:solidFill>
            </a:endParaRPr>
          </a:p>
          <a:p>
            <a:pPr lvl="0">
              <a:spcBef>
                <a:spcPts val="0"/>
              </a:spcBef>
            </a:pPr>
            <a:r>
              <a:rPr lang="en-US" sz="2400" dirty="0" smtClean="0">
                <a:solidFill>
                  <a:schemeClr val="bg1"/>
                </a:solidFill>
              </a:rPr>
              <a:t>Please plan to prepare a presentation on sales. Make sure the  information is very detailed. Thanks. </a:t>
            </a:r>
          </a:p>
          <a:p>
            <a:endParaRPr lang="en-US" sz="2000" b="1" dirty="0" smtClean="0"/>
          </a:p>
          <a:p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 Technical Style Edited1</Template>
  <TotalTime>116</TotalTime>
  <Words>1384</Words>
  <Application>Microsoft Office PowerPoint</Application>
  <PresentationFormat>On-screen Show (4:3)</PresentationFormat>
  <Paragraphs>214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맑은 고딕</vt:lpstr>
      <vt:lpstr>Arial</vt:lpstr>
      <vt:lpstr>Arial Black</vt:lpstr>
      <vt:lpstr>Calibri</vt:lpstr>
      <vt:lpstr>Sitka Small</vt:lpstr>
      <vt:lpstr>Symbol</vt:lpstr>
      <vt:lpstr>Times New Roman</vt:lpstr>
      <vt:lpstr>Office Theme</vt:lpstr>
      <vt:lpstr>Custom Design</vt:lpstr>
      <vt:lpstr>PowerPoint Presentation</vt:lpstr>
      <vt:lpstr>Style in Writing</vt:lpstr>
      <vt:lpstr>The TECHNICAL STYLE</vt:lpstr>
      <vt:lpstr>This is SCOPE</vt:lpstr>
      <vt:lpstr>We will change the order to study!</vt:lpstr>
      <vt:lpstr>CLARITY</vt:lpstr>
      <vt:lpstr>PowerPoint Presentation</vt:lpstr>
      <vt:lpstr> Consequences of lack of clarity </vt:lpstr>
      <vt:lpstr> 1- Clarity: Completeness   </vt:lpstr>
      <vt:lpstr> 1- Clarity: Completeness  </vt:lpstr>
      <vt:lpstr>Rewrite the following email, providing  the necessary information.</vt:lpstr>
      <vt:lpstr>  2- CLARITY: Correct Grammar   </vt:lpstr>
      <vt:lpstr>3- CLARITY: Organization of content</vt:lpstr>
      <vt:lpstr>4- CLARITY: Pronoun Reference</vt:lpstr>
      <vt:lpstr>PowerPoint Presentation</vt:lpstr>
      <vt:lpstr>PowerPoint Presentation</vt:lpstr>
      <vt:lpstr>PowerPoint Presentation</vt:lpstr>
      <vt:lpstr>PowerPoint Presentation</vt:lpstr>
      <vt:lpstr> Activity: Try to Improve Clarity</vt:lpstr>
      <vt:lpstr>Activity</vt:lpstr>
      <vt:lpstr>PowerPoint Presentation</vt:lpstr>
      <vt:lpstr>PRECISION</vt:lpstr>
      <vt:lpstr>PRECISION</vt:lpstr>
      <vt:lpstr>PRECISION</vt:lpstr>
      <vt:lpstr>PRECISION</vt:lpstr>
      <vt:lpstr>PRECISION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Syeda Atifa. Batool</dc:creator>
  <cp:lastModifiedBy>Administrator</cp:lastModifiedBy>
  <cp:revision>13</cp:revision>
  <dcterms:created xsi:type="dcterms:W3CDTF">2021-09-16T09:24:15Z</dcterms:created>
  <dcterms:modified xsi:type="dcterms:W3CDTF">2024-02-02T10:19:06Z</dcterms:modified>
</cp:coreProperties>
</file>