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6"/>
  </p:notesMasterIdLst>
  <p:sldIdLst>
    <p:sldId id="272" r:id="rId3"/>
    <p:sldId id="351" r:id="rId4"/>
    <p:sldId id="353" r:id="rId5"/>
    <p:sldId id="314" r:id="rId6"/>
    <p:sldId id="357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28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59" r:id="rId25"/>
    <p:sldId id="350" r:id="rId26"/>
    <p:sldId id="348" r:id="rId27"/>
    <p:sldId id="349" r:id="rId28"/>
    <p:sldId id="304" r:id="rId29"/>
    <p:sldId id="305" r:id="rId30"/>
    <p:sldId id="343" r:id="rId31"/>
    <p:sldId id="344" r:id="rId32"/>
    <p:sldId id="345" r:id="rId33"/>
    <p:sldId id="346" r:id="rId34"/>
    <p:sldId id="347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A00"/>
    <a:srgbClr val="1C10BC"/>
    <a:srgbClr val="EA2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48" y="-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46631-89C6-4D4A-A4B7-F405BE2EF83D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477583B2-6222-49DA-BAD0-4F07A5E7B01A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Sentence structure</a:t>
          </a:r>
          <a:endParaRPr lang="en-US" b="1" dirty="0">
            <a:solidFill>
              <a:schemeClr val="bg1"/>
            </a:solidFill>
          </a:endParaRPr>
        </a:p>
      </dgm:t>
    </dgm:pt>
    <dgm:pt modelId="{97796932-992E-44DA-9F2E-E0B6B1B88D6D}" type="parTrans" cxnId="{D58209CB-A3C0-401B-B4CD-AFE81474A424}">
      <dgm:prSet/>
      <dgm:spPr/>
      <dgm:t>
        <a:bodyPr/>
        <a:lstStyle/>
        <a:p>
          <a:endParaRPr lang="en-US"/>
        </a:p>
      </dgm:t>
    </dgm:pt>
    <dgm:pt modelId="{451E95EB-0D91-4672-8A0C-5F14758FE05F}" type="sibTrans" cxnId="{D58209CB-A3C0-401B-B4CD-AFE81474A424}">
      <dgm:prSet/>
      <dgm:spPr/>
      <dgm:t>
        <a:bodyPr/>
        <a:lstStyle/>
        <a:p>
          <a:endParaRPr lang="en-US"/>
        </a:p>
      </dgm:t>
    </dgm:pt>
    <dgm:pt modelId="{DD2D7700-E961-4398-95FC-BDC1B3C118F0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Vocabulary</a:t>
          </a:r>
          <a:r>
            <a:rPr lang="en-US" dirty="0" smtClean="0"/>
            <a:t> </a:t>
          </a:r>
          <a:endParaRPr lang="en-US" dirty="0"/>
        </a:p>
      </dgm:t>
    </dgm:pt>
    <dgm:pt modelId="{6F7EF8AB-4A1A-4F17-B276-F032538A2945}" type="parTrans" cxnId="{B6CCEF6D-6F22-4616-BC59-E04880480E1B}">
      <dgm:prSet/>
      <dgm:spPr/>
      <dgm:t>
        <a:bodyPr/>
        <a:lstStyle/>
        <a:p>
          <a:endParaRPr lang="en-US"/>
        </a:p>
      </dgm:t>
    </dgm:pt>
    <dgm:pt modelId="{F7098F4D-09CA-4BE4-B29F-5264835F2267}" type="sibTrans" cxnId="{B6CCEF6D-6F22-4616-BC59-E04880480E1B}">
      <dgm:prSet/>
      <dgm:spPr/>
      <dgm:t>
        <a:bodyPr/>
        <a:lstStyle/>
        <a:p>
          <a:endParaRPr lang="en-US"/>
        </a:p>
      </dgm:t>
    </dgm:pt>
    <dgm:pt modelId="{58E9837D-8D80-4135-AC24-EE1E4AD4894B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Length</a:t>
          </a:r>
          <a:r>
            <a:rPr lang="en-US" dirty="0" smtClean="0"/>
            <a:t> </a:t>
          </a:r>
          <a:endParaRPr lang="en-US" dirty="0"/>
        </a:p>
      </dgm:t>
    </dgm:pt>
    <dgm:pt modelId="{1F0C13CD-BBFE-4CFC-8440-61597F8469D7}" type="parTrans" cxnId="{9B1EA0C4-727B-4130-885E-5323BF91E233}">
      <dgm:prSet/>
      <dgm:spPr/>
      <dgm:t>
        <a:bodyPr/>
        <a:lstStyle/>
        <a:p>
          <a:endParaRPr lang="en-US"/>
        </a:p>
      </dgm:t>
    </dgm:pt>
    <dgm:pt modelId="{7BB90AFB-7588-46D8-8DFE-00562D44CC58}" type="sibTrans" cxnId="{9B1EA0C4-727B-4130-885E-5323BF91E233}">
      <dgm:prSet/>
      <dgm:spPr/>
      <dgm:t>
        <a:bodyPr/>
        <a:lstStyle/>
        <a:p>
          <a:endParaRPr lang="en-US"/>
        </a:p>
      </dgm:t>
    </dgm:pt>
    <dgm:pt modelId="{F5CB3177-7E24-445F-9EE2-B19C826439EF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Use </a:t>
          </a:r>
          <a:r>
            <a:rPr lang="en-US" u="sng" dirty="0" smtClean="0"/>
            <a:t>simple sentences </a:t>
          </a:r>
          <a:endParaRPr lang="en-US" u="sng" dirty="0"/>
        </a:p>
      </dgm:t>
    </dgm:pt>
    <dgm:pt modelId="{DBA188CC-58B6-439F-91E1-46840702916C}" type="parTrans" cxnId="{5C0876B9-8C85-41FF-979C-FA3A749C5629}">
      <dgm:prSet/>
      <dgm:spPr/>
      <dgm:t>
        <a:bodyPr/>
        <a:lstStyle/>
        <a:p>
          <a:endParaRPr lang="en-US"/>
        </a:p>
      </dgm:t>
    </dgm:pt>
    <dgm:pt modelId="{8E28224F-7D81-494B-B0EE-0E9097200B64}" type="sibTrans" cxnId="{5C0876B9-8C85-41FF-979C-FA3A749C5629}">
      <dgm:prSet/>
      <dgm:spPr/>
      <dgm:t>
        <a:bodyPr/>
        <a:lstStyle/>
        <a:p>
          <a:endParaRPr lang="en-US"/>
        </a:p>
      </dgm:t>
    </dgm:pt>
    <dgm:pt modelId="{6D203E05-D198-43C7-B08C-C39A65D02275}">
      <dgm:prSet/>
      <dgm:spPr/>
      <dgm:t>
        <a:bodyPr/>
        <a:lstStyle/>
        <a:p>
          <a:r>
            <a:rPr lang="en-US" b="1" u="sng" dirty="0" smtClean="0"/>
            <a:t>Avoid:</a:t>
          </a:r>
          <a:endParaRPr lang="en-US" b="1" u="sng" dirty="0"/>
        </a:p>
      </dgm:t>
    </dgm:pt>
    <dgm:pt modelId="{7950FCF3-ED88-4068-AF5F-A0D57513F795}" type="parTrans" cxnId="{480BAF54-9E6C-49C9-BECC-0317E579B52E}">
      <dgm:prSet/>
      <dgm:spPr/>
      <dgm:t>
        <a:bodyPr/>
        <a:lstStyle/>
        <a:p>
          <a:endParaRPr lang="en-US"/>
        </a:p>
      </dgm:t>
    </dgm:pt>
    <dgm:pt modelId="{A596D671-CB4B-4B7B-9EAB-CD86C67A54AE}" type="sibTrans" cxnId="{480BAF54-9E6C-49C9-BECC-0317E579B52E}">
      <dgm:prSet/>
      <dgm:spPr/>
      <dgm:t>
        <a:bodyPr/>
        <a:lstStyle/>
        <a:p>
          <a:endParaRPr lang="en-US"/>
        </a:p>
      </dgm:t>
    </dgm:pt>
    <dgm:pt modelId="{2D60EF4F-458E-4AD4-9DF3-08006F796458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Keep sentences limited to 8-/-12 words</a:t>
          </a:r>
          <a:endParaRPr lang="en-US" dirty="0"/>
        </a:p>
      </dgm:t>
    </dgm:pt>
    <dgm:pt modelId="{3C7F96CB-5448-4CCA-9C57-809C9886DA40}" type="parTrans" cxnId="{E004432D-3707-4D8A-8579-8FBD1F47E4CE}">
      <dgm:prSet/>
      <dgm:spPr/>
      <dgm:t>
        <a:bodyPr/>
        <a:lstStyle/>
        <a:p>
          <a:endParaRPr lang="en-US"/>
        </a:p>
      </dgm:t>
    </dgm:pt>
    <dgm:pt modelId="{3B8C7ED0-0BA2-4A76-843E-9AEB8D3F1084}" type="sibTrans" cxnId="{E004432D-3707-4D8A-8579-8FBD1F47E4CE}">
      <dgm:prSet/>
      <dgm:spPr/>
      <dgm:t>
        <a:bodyPr/>
        <a:lstStyle/>
        <a:p>
          <a:endParaRPr lang="en-US"/>
        </a:p>
      </dgm:t>
    </dgm:pt>
    <dgm:pt modelId="{56646139-634A-4E79-A381-524AD718564B}">
      <dgm:prSet/>
      <dgm:spPr/>
      <dgm:t>
        <a:bodyPr/>
        <a:lstStyle/>
        <a:p>
          <a:r>
            <a:rPr lang="en-US" dirty="0" smtClean="0"/>
            <a:t>fancy/arcane vocabulary, </a:t>
          </a:r>
          <a:endParaRPr lang="en-US" dirty="0"/>
        </a:p>
      </dgm:t>
    </dgm:pt>
    <dgm:pt modelId="{64E5113F-97D3-4CF1-9445-A9ADE149180D}" type="parTrans" cxnId="{80D05A37-A830-417B-8F6D-543B92DA6FFD}">
      <dgm:prSet/>
      <dgm:spPr/>
      <dgm:t>
        <a:bodyPr/>
        <a:lstStyle/>
        <a:p>
          <a:endParaRPr lang="en-US"/>
        </a:p>
      </dgm:t>
    </dgm:pt>
    <dgm:pt modelId="{59843D72-A312-42FB-AD03-64C3CE8E68E2}" type="sibTrans" cxnId="{80D05A37-A830-417B-8F6D-543B92DA6FFD}">
      <dgm:prSet/>
      <dgm:spPr/>
      <dgm:t>
        <a:bodyPr/>
        <a:lstStyle/>
        <a:p>
          <a:endParaRPr lang="en-US"/>
        </a:p>
      </dgm:t>
    </dgm:pt>
    <dgm:pt modelId="{136F381C-49CD-40C7-8A52-6D73961AE373}">
      <dgm:prSet/>
      <dgm:spPr/>
      <dgm:t>
        <a:bodyPr/>
        <a:lstStyle/>
        <a:p>
          <a:r>
            <a:rPr lang="en-US" dirty="0" smtClean="0"/>
            <a:t>Pompous words</a:t>
          </a:r>
          <a:endParaRPr lang="en-US" dirty="0"/>
        </a:p>
      </dgm:t>
    </dgm:pt>
    <dgm:pt modelId="{C9AA756F-10E0-4817-8217-E449C7EBB98D}" type="parTrans" cxnId="{A95228A6-9C2A-4C1D-8FF5-2B26B1AC1239}">
      <dgm:prSet/>
      <dgm:spPr/>
      <dgm:t>
        <a:bodyPr/>
        <a:lstStyle/>
        <a:p>
          <a:endParaRPr lang="en-US"/>
        </a:p>
      </dgm:t>
    </dgm:pt>
    <dgm:pt modelId="{89752250-61E5-4AFA-A8EC-C939781636FB}" type="sibTrans" cxnId="{A95228A6-9C2A-4C1D-8FF5-2B26B1AC1239}">
      <dgm:prSet/>
      <dgm:spPr/>
      <dgm:t>
        <a:bodyPr/>
        <a:lstStyle/>
        <a:p>
          <a:endParaRPr lang="en-US"/>
        </a:p>
      </dgm:t>
    </dgm:pt>
    <dgm:pt modelId="{1DBE1FBD-63BE-48E3-9803-53F4DEBE132A}">
      <dgm:prSet/>
      <dgm:spPr/>
      <dgm:t>
        <a:bodyPr/>
        <a:lstStyle/>
        <a:p>
          <a:r>
            <a:rPr lang="en-US" dirty="0" smtClean="0"/>
            <a:t>Jargon, </a:t>
          </a:r>
          <a:endParaRPr lang="en-US" dirty="0"/>
        </a:p>
      </dgm:t>
    </dgm:pt>
    <dgm:pt modelId="{4275D0CF-9D83-49D8-9ECB-599EFD410F67}" type="parTrans" cxnId="{4D3CA681-A670-433F-84CF-6C6EDCEB38FE}">
      <dgm:prSet/>
      <dgm:spPr/>
      <dgm:t>
        <a:bodyPr/>
        <a:lstStyle/>
        <a:p>
          <a:endParaRPr lang="en-US"/>
        </a:p>
      </dgm:t>
    </dgm:pt>
    <dgm:pt modelId="{18EA285F-49ED-4587-B8D1-A8890852A66D}" type="sibTrans" cxnId="{4D3CA681-A670-433F-84CF-6C6EDCEB38FE}">
      <dgm:prSet/>
      <dgm:spPr/>
      <dgm:t>
        <a:bodyPr/>
        <a:lstStyle/>
        <a:p>
          <a:endParaRPr lang="en-US"/>
        </a:p>
      </dgm:t>
    </dgm:pt>
    <dgm:pt modelId="{E796D17E-F9C2-46F5-924C-B99943266080}" type="pres">
      <dgm:prSet presAssocID="{F2D46631-89C6-4D4A-A4B7-F405BE2EF83D}" presName="diagram" presStyleCnt="0">
        <dgm:presLayoutVars>
          <dgm:dir/>
          <dgm:animLvl val="lvl"/>
          <dgm:resizeHandles val="exact"/>
        </dgm:presLayoutVars>
      </dgm:prSet>
      <dgm:spPr/>
    </dgm:pt>
    <dgm:pt modelId="{D8E7B48B-BE80-4396-9439-DC29162D3D30}" type="pres">
      <dgm:prSet presAssocID="{477583B2-6222-49DA-BAD0-4F07A5E7B01A}" presName="compNode" presStyleCnt="0"/>
      <dgm:spPr/>
    </dgm:pt>
    <dgm:pt modelId="{8406207C-48B4-4DAF-83D9-400CC2039D2B}" type="pres">
      <dgm:prSet presAssocID="{477583B2-6222-49DA-BAD0-4F07A5E7B01A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493D2-8E55-44DF-9F5D-16D7FDF7DF78}" type="pres">
      <dgm:prSet presAssocID="{477583B2-6222-49DA-BAD0-4F07A5E7B01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EC436-CDC1-48BF-A0FC-4A01AD3C1B31}" type="pres">
      <dgm:prSet presAssocID="{477583B2-6222-49DA-BAD0-4F07A5E7B01A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33C81FAA-CD1A-4A42-B6CC-892C9D7C8DED}" type="pres">
      <dgm:prSet presAssocID="{477583B2-6222-49DA-BAD0-4F07A5E7B01A}" presName="adorn" presStyleLbl="fgAccFollowNode1" presStyleIdx="0" presStyleCnt="3"/>
      <dgm:spPr/>
    </dgm:pt>
    <dgm:pt modelId="{DFF05D3B-0E7B-44D2-BCFC-AC47E3DE6046}" type="pres">
      <dgm:prSet presAssocID="{451E95EB-0D91-4672-8A0C-5F14758FE05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B38310B-2A4A-4F2F-B737-ABEAE5C83BD9}" type="pres">
      <dgm:prSet presAssocID="{DD2D7700-E961-4398-95FC-BDC1B3C118F0}" presName="compNode" presStyleCnt="0"/>
      <dgm:spPr/>
    </dgm:pt>
    <dgm:pt modelId="{C5C3F909-6DB4-405C-A45C-0FD6EE572D0D}" type="pres">
      <dgm:prSet presAssocID="{DD2D7700-E961-4398-95FC-BDC1B3C118F0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4AB58-9EDA-41B9-AB53-D30B504D19F9}" type="pres">
      <dgm:prSet presAssocID="{DD2D7700-E961-4398-95FC-BDC1B3C118F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000E4-2126-4D13-905C-9DC001AC5858}" type="pres">
      <dgm:prSet presAssocID="{DD2D7700-E961-4398-95FC-BDC1B3C118F0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9B7495EB-1EA2-4815-999D-D57A87358497}" type="pres">
      <dgm:prSet presAssocID="{DD2D7700-E961-4398-95FC-BDC1B3C118F0}" presName="adorn" presStyleLbl="fgAccFollowNode1" presStyleIdx="1" presStyleCnt="3"/>
      <dgm:spPr/>
    </dgm:pt>
    <dgm:pt modelId="{E3095449-99F3-4872-936D-0709DA33C6ED}" type="pres">
      <dgm:prSet presAssocID="{F7098F4D-09CA-4BE4-B29F-5264835F226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02F6C8-DCFF-43D4-ADAB-C48FCFA811E5}" type="pres">
      <dgm:prSet presAssocID="{58E9837D-8D80-4135-AC24-EE1E4AD4894B}" presName="compNode" presStyleCnt="0"/>
      <dgm:spPr/>
    </dgm:pt>
    <dgm:pt modelId="{EB7DCBA0-1E93-414E-AB5F-82BE607FA1CB}" type="pres">
      <dgm:prSet presAssocID="{58E9837D-8D80-4135-AC24-EE1E4AD4894B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170FF-D922-432A-B7DD-7888D25A94F6}" type="pres">
      <dgm:prSet presAssocID="{58E9837D-8D80-4135-AC24-EE1E4AD4894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02096-2833-488B-94A6-3E5A824BE0A2}" type="pres">
      <dgm:prSet presAssocID="{58E9837D-8D80-4135-AC24-EE1E4AD4894B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5A34FD37-5BC4-490E-B649-2B0D973351E1}" type="pres">
      <dgm:prSet presAssocID="{58E9837D-8D80-4135-AC24-EE1E4AD4894B}" presName="adorn" presStyleLbl="fgAccFollowNode1" presStyleIdx="2" presStyleCnt="3"/>
      <dgm:spPr/>
    </dgm:pt>
  </dgm:ptLst>
  <dgm:cxnLst>
    <dgm:cxn modelId="{BE09EA67-6099-43DA-80B4-60392BB1DC32}" type="presOf" srcId="{58E9837D-8D80-4135-AC24-EE1E4AD4894B}" destId="{5EB170FF-D922-432A-B7DD-7888D25A94F6}" srcOrd="0" destOrd="0" presId="urn:microsoft.com/office/officeart/2005/8/layout/bList2"/>
    <dgm:cxn modelId="{79931526-1264-4CFD-8A7E-3D54A35B4EA7}" type="presOf" srcId="{2D60EF4F-458E-4AD4-9DF3-08006F796458}" destId="{EB7DCBA0-1E93-414E-AB5F-82BE607FA1CB}" srcOrd="0" destOrd="0" presId="urn:microsoft.com/office/officeart/2005/8/layout/bList2"/>
    <dgm:cxn modelId="{41FEF4D2-8C28-40FC-AF61-26FC0C02BE37}" type="presOf" srcId="{DD2D7700-E961-4398-95FC-BDC1B3C118F0}" destId="{8B74AB58-9EDA-41B9-AB53-D30B504D19F9}" srcOrd="0" destOrd="0" presId="urn:microsoft.com/office/officeart/2005/8/layout/bList2"/>
    <dgm:cxn modelId="{9B1EA0C4-727B-4130-885E-5323BF91E233}" srcId="{F2D46631-89C6-4D4A-A4B7-F405BE2EF83D}" destId="{58E9837D-8D80-4135-AC24-EE1E4AD4894B}" srcOrd="2" destOrd="0" parTransId="{1F0C13CD-BBFE-4CFC-8440-61597F8469D7}" sibTransId="{7BB90AFB-7588-46D8-8DFE-00562D44CC58}"/>
    <dgm:cxn modelId="{A95228A6-9C2A-4C1D-8FF5-2B26B1AC1239}" srcId="{6D203E05-D198-43C7-B08C-C39A65D02275}" destId="{136F381C-49CD-40C7-8A52-6D73961AE373}" srcOrd="2" destOrd="0" parTransId="{C9AA756F-10E0-4817-8217-E449C7EBB98D}" sibTransId="{89752250-61E5-4AFA-A8EC-C939781636FB}"/>
    <dgm:cxn modelId="{0588DC75-257C-4B64-94F2-BB7B4A1AEEA8}" type="presOf" srcId="{6D203E05-D198-43C7-B08C-C39A65D02275}" destId="{C5C3F909-6DB4-405C-A45C-0FD6EE572D0D}" srcOrd="0" destOrd="0" presId="urn:microsoft.com/office/officeart/2005/8/layout/bList2"/>
    <dgm:cxn modelId="{31B54CAF-DCA3-4E4A-B5B1-1F9E6F29052C}" type="presOf" srcId="{F5CB3177-7E24-445F-9EE2-B19C826439EF}" destId="{8406207C-48B4-4DAF-83D9-400CC2039D2B}" srcOrd="0" destOrd="0" presId="urn:microsoft.com/office/officeart/2005/8/layout/bList2"/>
    <dgm:cxn modelId="{D1260D11-8A20-4FF3-978A-223866CA696E}" type="presOf" srcId="{F7098F4D-09CA-4BE4-B29F-5264835F2267}" destId="{E3095449-99F3-4872-936D-0709DA33C6ED}" srcOrd="0" destOrd="0" presId="urn:microsoft.com/office/officeart/2005/8/layout/bList2"/>
    <dgm:cxn modelId="{480BAF54-9E6C-49C9-BECC-0317E579B52E}" srcId="{DD2D7700-E961-4398-95FC-BDC1B3C118F0}" destId="{6D203E05-D198-43C7-B08C-C39A65D02275}" srcOrd="0" destOrd="0" parTransId="{7950FCF3-ED88-4068-AF5F-A0D57513F795}" sibTransId="{A596D671-CB4B-4B7B-9EAB-CD86C67A54AE}"/>
    <dgm:cxn modelId="{ADEE826D-2C36-444F-886D-57FBF8358CA0}" type="presOf" srcId="{F2D46631-89C6-4D4A-A4B7-F405BE2EF83D}" destId="{E796D17E-F9C2-46F5-924C-B99943266080}" srcOrd="0" destOrd="0" presId="urn:microsoft.com/office/officeart/2005/8/layout/bList2"/>
    <dgm:cxn modelId="{5C0876B9-8C85-41FF-979C-FA3A749C5629}" srcId="{477583B2-6222-49DA-BAD0-4F07A5E7B01A}" destId="{F5CB3177-7E24-445F-9EE2-B19C826439EF}" srcOrd="0" destOrd="0" parTransId="{DBA188CC-58B6-439F-91E1-46840702916C}" sibTransId="{8E28224F-7D81-494B-B0EE-0E9097200B64}"/>
    <dgm:cxn modelId="{ED181590-DD12-43DB-8D1F-31D452C0BE8E}" type="presOf" srcId="{1DBE1FBD-63BE-48E3-9803-53F4DEBE132A}" destId="{C5C3F909-6DB4-405C-A45C-0FD6EE572D0D}" srcOrd="0" destOrd="2" presId="urn:microsoft.com/office/officeart/2005/8/layout/bList2"/>
    <dgm:cxn modelId="{1006B53B-BDD2-4650-946A-9BED58637639}" type="presOf" srcId="{DD2D7700-E961-4398-95FC-BDC1B3C118F0}" destId="{B96000E4-2126-4D13-905C-9DC001AC5858}" srcOrd="1" destOrd="0" presId="urn:microsoft.com/office/officeart/2005/8/layout/bList2"/>
    <dgm:cxn modelId="{4D3CA681-A670-433F-84CF-6C6EDCEB38FE}" srcId="{6D203E05-D198-43C7-B08C-C39A65D02275}" destId="{1DBE1FBD-63BE-48E3-9803-53F4DEBE132A}" srcOrd="1" destOrd="0" parTransId="{4275D0CF-9D83-49D8-9ECB-599EFD410F67}" sibTransId="{18EA285F-49ED-4587-B8D1-A8890852A66D}"/>
    <dgm:cxn modelId="{B6CCEF6D-6F22-4616-BC59-E04880480E1B}" srcId="{F2D46631-89C6-4D4A-A4B7-F405BE2EF83D}" destId="{DD2D7700-E961-4398-95FC-BDC1B3C118F0}" srcOrd="1" destOrd="0" parTransId="{6F7EF8AB-4A1A-4F17-B276-F032538A2945}" sibTransId="{F7098F4D-09CA-4BE4-B29F-5264835F2267}"/>
    <dgm:cxn modelId="{A95C897A-7489-45B4-8EC3-E6DB401CC36D}" type="presOf" srcId="{477583B2-6222-49DA-BAD0-4F07A5E7B01A}" destId="{E4BEC436-CDC1-48BF-A0FC-4A01AD3C1B31}" srcOrd="1" destOrd="0" presId="urn:microsoft.com/office/officeart/2005/8/layout/bList2"/>
    <dgm:cxn modelId="{E004432D-3707-4D8A-8579-8FBD1F47E4CE}" srcId="{58E9837D-8D80-4135-AC24-EE1E4AD4894B}" destId="{2D60EF4F-458E-4AD4-9DF3-08006F796458}" srcOrd="0" destOrd="0" parTransId="{3C7F96CB-5448-4CCA-9C57-809C9886DA40}" sibTransId="{3B8C7ED0-0BA2-4A76-843E-9AEB8D3F1084}"/>
    <dgm:cxn modelId="{80D05A37-A830-417B-8F6D-543B92DA6FFD}" srcId="{6D203E05-D198-43C7-B08C-C39A65D02275}" destId="{56646139-634A-4E79-A381-524AD718564B}" srcOrd="0" destOrd="0" parTransId="{64E5113F-97D3-4CF1-9445-A9ADE149180D}" sibTransId="{59843D72-A312-42FB-AD03-64C3CE8E68E2}"/>
    <dgm:cxn modelId="{AA7FAC6C-57D4-4A9E-99E7-1F9C222C0675}" type="presOf" srcId="{58E9837D-8D80-4135-AC24-EE1E4AD4894B}" destId="{1A502096-2833-488B-94A6-3E5A824BE0A2}" srcOrd="1" destOrd="0" presId="urn:microsoft.com/office/officeart/2005/8/layout/bList2"/>
    <dgm:cxn modelId="{D58209CB-A3C0-401B-B4CD-AFE81474A424}" srcId="{F2D46631-89C6-4D4A-A4B7-F405BE2EF83D}" destId="{477583B2-6222-49DA-BAD0-4F07A5E7B01A}" srcOrd="0" destOrd="0" parTransId="{97796932-992E-44DA-9F2E-E0B6B1B88D6D}" sibTransId="{451E95EB-0D91-4672-8A0C-5F14758FE05F}"/>
    <dgm:cxn modelId="{6315FE5C-C26F-41EF-AE5E-69FE3E4DCE27}" type="presOf" srcId="{136F381C-49CD-40C7-8A52-6D73961AE373}" destId="{C5C3F909-6DB4-405C-A45C-0FD6EE572D0D}" srcOrd="0" destOrd="3" presId="urn:microsoft.com/office/officeart/2005/8/layout/bList2"/>
    <dgm:cxn modelId="{4DD7B878-2CE5-4BAC-9939-B6EECF00C42E}" type="presOf" srcId="{451E95EB-0D91-4672-8A0C-5F14758FE05F}" destId="{DFF05D3B-0E7B-44D2-BCFC-AC47E3DE6046}" srcOrd="0" destOrd="0" presId="urn:microsoft.com/office/officeart/2005/8/layout/bList2"/>
    <dgm:cxn modelId="{919CB550-A6B8-419E-9B99-599F63E888BE}" type="presOf" srcId="{477583B2-6222-49DA-BAD0-4F07A5E7B01A}" destId="{6FD493D2-8E55-44DF-9F5D-16D7FDF7DF78}" srcOrd="0" destOrd="0" presId="urn:microsoft.com/office/officeart/2005/8/layout/bList2"/>
    <dgm:cxn modelId="{2BBE978F-79A2-486C-B399-AEB3AB592F81}" type="presOf" srcId="{56646139-634A-4E79-A381-524AD718564B}" destId="{C5C3F909-6DB4-405C-A45C-0FD6EE572D0D}" srcOrd="0" destOrd="1" presId="urn:microsoft.com/office/officeart/2005/8/layout/bList2"/>
    <dgm:cxn modelId="{CF55B297-576F-4A25-A032-22952ADC4011}" type="presParOf" srcId="{E796D17E-F9C2-46F5-924C-B99943266080}" destId="{D8E7B48B-BE80-4396-9439-DC29162D3D30}" srcOrd="0" destOrd="0" presId="urn:microsoft.com/office/officeart/2005/8/layout/bList2"/>
    <dgm:cxn modelId="{58710366-3592-4F85-B6DB-D7EE6DF4E21A}" type="presParOf" srcId="{D8E7B48B-BE80-4396-9439-DC29162D3D30}" destId="{8406207C-48B4-4DAF-83D9-400CC2039D2B}" srcOrd="0" destOrd="0" presId="urn:microsoft.com/office/officeart/2005/8/layout/bList2"/>
    <dgm:cxn modelId="{D5D3DA08-F0F1-4CEF-B117-42B3B97DE8E2}" type="presParOf" srcId="{D8E7B48B-BE80-4396-9439-DC29162D3D30}" destId="{6FD493D2-8E55-44DF-9F5D-16D7FDF7DF78}" srcOrd="1" destOrd="0" presId="urn:microsoft.com/office/officeart/2005/8/layout/bList2"/>
    <dgm:cxn modelId="{0DED32D9-E366-4A2C-AECE-BFD748B9D4B6}" type="presParOf" srcId="{D8E7B48B-BE80-4396-9439-DC29162D3D30}" destId="{E4BEC436-CDC1-48BF-A0FC-4A01AD3C1B31}" srcOrd="2" destOrd="0" presId="urn:microsoft.com/office/officeart/2005/8/layout/bList2"/>
    <dgm:cxn modelId="{76195FC2-E575-4E55-9AA0-4485973A9551}" type="presParOf" srcId="{D8E7B48B-BE80-4396-9439-DC29162D3D30}" destId="{33C81FAA-CD1A-4A42-B6CC-892C9D7C8DED}" srcOrd="3" destOrd="0" presId="urn:microsoft.com/office/officeart/2005/8/layout/bList2"/>
    <dgm:cxn modelId="{7C005DF3-DCA0-4409-BBB3-2F8A15E1D5A4}" type="presParOf" srcId="{E796D17E-F9C2-46F5-924C-B99943266080}" destId="{DFF05D3B-0E7B-44D2-BCFC-AC47E3DE6046}" srcOrd="1" destOrd="0" presId="urn:microsoft.com/office/officeart/2005/8/layout/bList2"/>
    <dgm:cxn modelId="{64F4B35B-617E-4267-8345-697BBC152CEE}" type="presParOf" srcId="{E796D17E-F9C2-46F5-924C-B99943266080}" destId="{BB38310B-2A4A-4F2F-B737-ABEAE5C83BD9}" srcOrd="2" destOrd="0" presId="urn:microsoft.com/office/officeart/2005/8/layout/bList2"/>
    <dgm:cxn modelId="{7CF7EFF9-8068-41B8-BDA3-9A7680006937}" type="presParOf" srcId="{BB38310B-2A4A-4F2F-B737-ABEAE5C83BD9}" destId="{C5C3F909-6DB4-405C-A45C-0FD6EE572D0D}" srcOrd="0" destOrd="0" presId="urn:microsoft.com/office/officeart/2005/8/layout/bList2"/>
    <dgm:cxn modelId="{21545FD9-767D-4ED3-AEDC-735811DB8922}" type="presParOf" srcId="{BB38310B-2A4A-4F2F-B737-ABEAE5C83BD9}" destId="{8B74AB58-9EDA-41B9-AB53-D30B504D19F9}" srcOrd="1" destOrd="0" presId="urn:microsoft.com/office/officeart/2005/8/layout/bList2"/>
    <dgm:cxn modelId="{E65D2C8E-EFD0-4F6D-BA60-EC1913341192}" type="presParOf" srcId="{BB38310B-2A4A-4F2F-B737-ABEAE5C83BD9}" destId="{B96000E4-2126-4D13-905C-9DC001AC5858}" srcOrd="2" destOrd="0" presId="urn:microsoft.com/office/officeart/2005/8/layout/bList2"/>
    <dgm:cxn modelId="{28F243BD-3010-4BD2-9AEB-BBA9C7E5266F}" type="presParOf" srcId="{BB38310B-2A4A-4F2F-B737-ABEAE5C83BD9}" destId="{9B7495EB-1EA2-4815-999D-D57A87358497}" srcOrd="3" destOrd="0" presId="urn:microsoft.com/office/officeart/2005/8/layout/bList2"/>
    <dgm:cxn modelId="{AB6C2203-53D3-4850-9F3B-391C4232B5F5}" type="presParOf" srcId="{E796D17E-F9C2-46F5-924C-B99943266080}" destId="{E3095449-99F3-4872-936D-0709DA33C6ED}" srcOrd="3" destOrd="0" presId="urn:microsoft.com/office/officeart/2005/8/layout/bList2"/>
    <dgm:cxn modelId="{E60409DA-E8E0-4987-BB16-D48030B525F0}" type="presParOf" srcId="{E796D17E-F9C2-46F5-924C-B99943266080}" destId="{1002F6C8-DCFF-43D4-ADAB-C48FCFA811E5}" srcOrd="4" destOrd="0" presId="urn:microsoft.com/office/officeart/2005/8/layout/bList2"/>
    <dgm:cxn modelId="{817BA5D8-58AA-4765-9FC4-9AB5DEA8E1C5}" type="presParOf" srcId="{1002F6C8-DCFF-43D4-ADAB-C48FCFA811E5}" destId="{EB7DCBA0-1E93-414E-AB5F-82BE607FA1CB}" srcOrd="0" destOrd="0" presId="urn:microsoft.com/office/officeart/2005/8/layout/bList2"/>
    <dgm:cxn modelId="{AD094263-9509-40AE-B0EE-0964D851AD2D}" type="presParOf" srcId="{1002F6C8-DCFF-43D4-ADAB-C48FCFA811E5}" destId="{5EB170FF-D922-432A-B7DD-7888D25A94F6}" srcOrd="1" destOrd="0" presId="urn:microsoft.com/office/officeart/2005/8/layout/bList2"/>
    <dgm:cxn modelId="{C5BEDFAF-9658-4C31-9CC5-4CAC58016BAE}" type="presParOf" srcId="{1002F6C8-DCFF-43D4-ADAB-C48FCFA811E5}" destId="{1A502096-2833-488B-94A6-3E5A824BE0A2}" srcOrd="2" destOrd="0" presId="urn:microsoft.com/office/officeart/2005/8/layout/bList2"/>
    <dgm:cxn modelId="{4F7B627F-8A33-428D-BB9D-6637B43EF493}" type="presParOf" srcId="{1002F6C8-DCFF-43D4-ADAB-C48FCFA811E5}" destId="{5A34FD37-5BC4-490E-B649-2B0D973351E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ACF6B-A2F1-471E-8A6F-E839CCC09CB7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9AD888-68FB-40D1-8EFA-B0FCBC16C4BB}">
      <dgm:prSet custT="1"/>
      <dgm:spPr/>
      <dgm:t>
        <a:bodyPr/>
        <a:lstStyle/>
        <a:p>
          <a:r>
            <a:rPr lang="en-US" sz="2800" b="1" dirty="0" smtClean="0"/>
            <a:t>Eliminate negatives</a:t>
          </a:r>
        </a:p>
      </dgm:t>
    </dgm:pt>
    <dgm:pt modelId="{27D05728-32DB-4D78-8777-B5EE9329A4A0}" type="parTrans" cxnId="{DF262D16-13D5-486E-A902-E5980E4173E8}">
      <dgm:prSet/>
      <dgm:spPr/>
      <dgm:t>
        <a:bodyPr/>
        <a:lstStyle/>
        <a:p>
          <a:endParaRPr lang="en-US"/>
        </a:p>
      </dgm:t>
    </dgm:pt>
    <dgm:pt modelId="{744AFDA6-7D85-4A86-A1BF-AEB89B96B52A}" type="sibTrans" cxnId="{DF262D16-13D5-486E-A902-E5980E4173E8}">
      <dgm:prSet/>
      <dgm:spPr/>
      <dgm:t>
        <a:bodyPr/>
        <a:lstStyle/>
        <a:p>
          <a:endParaRPr lang="en-US"/>
        </a:p>
      </dgm:t>
    </dgm:pt>
    <dgm:pt modelId="{993D8ADE-0A32-4949-8225-CB4D4CB73424}">
      <dgm:prSet custT="1"/>
      <dgm:spPr/>
      <dgm:t>
        <a:bodyPr/>
        <a:lstStyle/>
        <a:p>
          <a:r>
            <a:rPr lang="en-US" sz="2000" b="1" dirty="0" smtClean="0"/>
            <a:t>Eliminate superfluous uses of “there are/there is”</a:t>
          </a:r>
        </a:p>
      </dgm:t>
    </dgm:pt>
    <dgm:pt modelId="{4A43C3B2-C1E6-4867-8026-8720E3B8A445}" type="parTrans" cxnId="{F3185185-ABA6-4A35-ABA9-59A2C2A58AA0}">
      <dgm:prSet/>
      <dgm:spPr/>
      <dgm:t>
        <a:bodyPr/>
        <a:lstStyle/>
        <a:p>
          <a:endParaRPr lang="en-US"/>
        </a:p>
      </dgm:t>
    </dgm:pt>
    <dgm:pt modelId="{48B25EC7-628B-4AEF-86BB-E598D8C167D5}" type="sibTrans" cxnId="{F3185185-ABA6-4A35-ABA9-59A2C2A58AA0}">
      <dgm:prSet/>
      <dgm:spPr/>
      <dgm:t>
        <a:bodyPr/>
        <a:lstStyle/>
        <a:p>
          <a:endParaRPr lang="en-US"/>
        </a:p>
      </dgm:t>
    </dgm:pt>
    <dgm:pt modelId="{F86A5753-25CB-4836-AEE9-546CCD555E24}" type="pres">
      <dgm:prSet presAssocID="{CB3ACF6B-A2F1-471E-8A6F-E839CCC09CB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1CF179-6DFC-43EC-9F21-F8A786AE9A47}" type="pres">
      <dgm:prSet presAssocID="{B59AD888-68FB-40D1-8EFA-B0FCBC16C4BB}" presName="parentLin" presStyleCnt="0"/>
      <dgm:spPr/>
    </dgm:pt>
    <dgm:pt modelId="{C41A5486-D0D5-4F59-AAF1-B1E0B90EFACA}" type="pres">
      <dgm:prSet presAssocID="{B59AD888-68FB-40D1-8EFA-B0FCBC16C4B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1C8EAA5-5307-41BA-98CB-92295CF2DC0C}" type="pres">
      <dgm:prSet presAssocID="{B59AD888-68FB-40D1-8EFA-B0FCBC16C4B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87B85-E9BE-4617-AE9A-7D6B12140099}" type="pres">
      <dgm:prSet presAssocID="{B59AD888-68FB-40D1-8EFA-B0FCBC16C4BB}" presName="negativeSpace" presStyleCnt="0"/>
      <dgm:spPr/>
    </dgm:pt>
    <dgm:pt modelId="{74EABE81-D560-4524-853F-64B4F8CD163F}" type="pres">
      <dgm:prSet presAssocID="{B59AD888-68FB-40D1-8EFA-B0FCBC16C4BB}" presName="childText" presStyleLbl="conFgAcc1" presStyleIdx="0" presStyleCnt="2">
        <dgm:presLayoutVars>
          <dgm:bulletEnabled val="1"/>
        </dgm:presLayoutVars>
      </dgm:prSet>
      <dgm:spPr/>
    </dgm:pt>
    <dgm:pt modelId="{3F15A75C-985C-4F4B-9DF5-CE7607777E18}" type="pres">
      <dgm:prSet presAssocID="{744AFDA6-7D85-4A86-A1BF-AEB89B96B52A}" presName="spaceBetweenRectangles" presStyleCnt="0"/>
      <dgm:spPr/>
    </dgm:pt>
    <dgm:pt modelId="{6B1D7CCE-10F8-4BA1-BE86-425FB861D9B7}" type="pres">
      <dgm:prSet presAssocID="{993D8ADE-0A32-4949-8225-CB4D4CB73424}" presName="parentLin" presStyleCnt="0"/>
      <dgm:spPr/>
    </dgm:pt>
    <dgm:pt modelId="{E6824251-D583-4F87-9C0B-2A06E910AD7D}" type="pres">
      <dgm:prSet presAssocID="{993D8ADE-0A32-4949-8225-CB4D4CB7342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CA851E5-A05E-48DC-AB29-E74494C010BE}" type="pres">
      <dgm:prSet presAssocID="{993D8ADE-0A32-4949-8225-CB4D4CB7342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C4044-EEF6-457E-ACA1-4DC39DCD938F}" type="pres">
      <dgm:prSet presAssocID="{993D8ADE-0A32-4949-8225-CB4D4CB73424}" presName="negativeSpace" presStyleCnt="0"/>
      <dgm:spPr/>
    </dgm:pt>
    <dgm:pt modelId="{13176CDF-71C0-41E0-9CAF-A71FE0BF0B57}" type="pres">
      <dgm:prSet presAssocID="{993D8ADE-0A32-4949-8225-CB4D4CB7342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C81165B-E34F-4D46-8A5A-6A35746B7D77}" type="presOf" srcId="{993D8ADE-0A32-4949-8225-CB4D4CB73424}" destId="{E6824251-D583-4F87-9C0B-2A06E910AD7D}" srcOrd="0" destOrd="0" presId="urn:microsoft.com/office/officeart/2005/8/layout/list1"/>
    <dgm:cxn modelId="{670B0EA8-05BE-4990-AB46-5608009F6F0A}" type="presOf" srcId="{B59AD888-68FB-40D1-8EFA-B0FCBC16C4BB}" destId="{21C8EAA5-5307-41BA-98CB-92295CF2DC0C}" srcOrd="1" destOrd="0" presId="urn:microsoft.com/office/officeart/2005/8/layout/list1"/>
    <dgm:cxn modelId="{8435B2B2-BC0E-4ED5-89C0-771C5E6767FE}" type="presOf" srcId="{993D8ADE-0A32-4949-8225-CB4D4CB73424}" destId="{2CA851E5-A05E-48DC-AB29-E74494C010BE}" srcOrd="1" destOrd="0" presId="urn:microsoft.com/office/officeart/2005/8/layout/list1"/>
    <dgm:cxn modelId="{F3185185-ABA6-4A35-ABA9-59A2C2A58AA0}" srcId="{CB3ACF6B-A2F1-471E-8A6F-E839CCC09CB7}" destId="{993D8ADE-0A32-4949-8225-CB4D4CB73424}" srcOrd="1" destOrd="0" parTransId="{4A43C3B2-C1E6-4867-8026-8720E3B8A445}" sibTransId="{48B25EC7-628B-4AEF-86BB-E598D8C167D5}"/>
    <dgm:cxn modelId="{DF262D16-13D5-486E-A902-E5980E4173E8}" srcId="{CB3ACF6B-A2F1-471E-8A6F-E839CCC09CB7}" destId="{B59AD888-68FB-40D1-8EFA-B0FCBC16C4BB}" srcOrd="0" destOrd="0" parTransId="{27D05728-32DB-4D78-8777-B5EE9329A4A0}" sibTransId="{744AFDA6-7D85-4A86-A1BF-AEB89B96B52A}"/>
    <dgm:cxn modelId="{AC9938FF-7E1A-48F6-A830-4E497F70CA29}" type="presOf" srcId="{CB3ACF6B-A2F1-471E-8A6F-E839CCC09CB7}" destId="{F86A5753-25CB-4836-AEE9-546CCD555E24}" srcOrd="0" destOrd="0" presId="urn:microsoft.com/office/officeart/2005/8/layout/list1"/>
    <dgm:cxn modelId="{12B48A80-20B3-4819-A7A9-C690E8F3DAF6}" type="presOf" srcId="{B59AD888-68FB-40D1-8EFA-B0FCBC16C4BB}" destId="{C41A5486-D0D5-4F59-AAF1-B1E0B90EFACA}" srcOrd="0" destOrd="0" presId="urn:microsoft.com/office/officeart/2005/8/layout/list1"/>
    <dgm:cxn modelId="{CEA46D7A-5CBB-47B6-AB94-86E7B5397AFA}" type="presParOf" srcId="{F86A5753-25CB-4836-AEE9-546CCD555E24}" destId="{2A1CF179-6DFC-43EC-9F21-F8A786AE9A47}" srcOrd="0" destOrd="0" presId="urn:microsoft.com/office/officeart/2005/8/layout/list1"/>
    <dgm:cxn modelId="{CC18FAB6-F896-4FBB-8E52-868D4CDD12E7}" type="presParOf" srcId="{2A1CF179-6DFC-43EC-9F21-F8A786AE9A47}" destId="{C41A5486-D0D5-4F59-AAF1-B1E0B90EFACA}" srcOrd="0" destOrd="0" presId="urn:microsoft.com/office/officeart/2005/8/layout/list1"/>
    <dgm:cxn modelId="{5476A5BE-7CEE-43A2-870B-1A653F6A89DC}" type="presParOf" srcId="{2A1CF179-6DFC-43EC-9F21-F8A786AE9A47}" destId="{21C8EAA5-5307-41BA-98CB-92295CF2DC0C}" srcOrd="1" destOrd="0" presId="urn:microsoft.com/office/officeart/2005/8/layout/list1"/>
    <dgm:cxn modelId="{AB71CCCF-0B31-4AD9-80D1-3E0039C6F167}" type="presParOf" srcId="{F86A5753-25CB-4836-AEE9-546CCD555E24}" destId="{D1387B85-E9BE-4617-AE9A-7D6B12140099}" srcOrd="1" destOrd="0" presId="urn:microsoft.com/office/officeart/2005/8/layout/list1"/>
    <dgm:cxn modelId="{8B8430E9-C8A6-4A03-9BF3-2AF9E4ADE804}" type="presParOf" srcId="{F86A5753-25CB-4836-AEE9-546CCD555E24}" destId="{74EABE81-D560-4524-853F-64B4F8CD163F}" srcOrd="2" destOrd="0" presId="urn:microsoft.com/office/officeart/2005/8/layout/list1"/>
    <dgm:cxn modelId="{300247CF-8260-4E8C-BCD6-0596ED24E92C}" type="presParOf" srcId="{F86A5753-25CB-4836-AEE9-546CCD555E24}" destId="{3F15A75C-985C-4F4B-9DF5-CE7607777E18}" srcOrd="3" destOrd="0" presId="urn:microsoft.com/office/officeart/2005/8/layout/list1"/>
    <dgm:cxn modelId="{CF474A33-FF6C-4E44-8FD8-2C9186DC9ABA}" type="presParOf" srcId="{F86A5753-25CB-4836-AEE9-546CCD555E24}" destId="{6B1D7CCE-10F8-4BA1-BE86-425FB861D9B7}" srcOrd="4" destOrd="0" presId="urn:microsoft.com/office/officeart/2005/8/layout/list1"/>
    <dgm:cxn modelId="{3B3979AE-0290-48EB-85DD-E1C4730447FA}" type="presParOf" srcId="{6B1D7CCE-10F8-4BA1-BE86-425FB861D9B7}" destId="{E6824251-D583-4F87-9C0B-2A06E910AD7D}" srcOrd="0" destOrd="0" presId="urn:microsoft.com/office/officeart/2005/8/layout/list1"/>
    <dgm:cxn modelId="{52A4EE9F-C6F1-4BD6-B80A-F179F38F86D4}" type="presParOf" srcId="{6B1D7CCE-10F8-4BA1-BE86-425FB861D9B7}" destId="{2CA851E5-A05E-48DC-AB29-E74494C010BE}" srcOrd="1" destOrd="0" presId="urn:microsoft.com/office/officeart/2005/8/layout/list1"/>
    <dgm:cxn modelId="{C5EE531B-EB31-4BF7-9134-2D5ABD4BEF38}" type="presParOf" srcId="{F86A5753-25CB-4836-AEE9-546CCD555E24}" destId="{DEEC4044-EEF6-457E-ACA1-4DC39DCD938F}" srcOrd="5" destOrd="0" presId="urn:microsoft.com/office/officeart/2005/8/layout/list1"/>
    <dgm:cxn modelId="{3F55ED61-E8B9-421F-BC05-68833E6CCC49}" type="presParOf" srcId="{F86A5753-25CB-4836-AEE9-546CCD555E24}" destId="{13176CDF-71C0-41E0-9CAF-A71FE0BF0B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645879-7FCA-4F9A-B723-70D10766F191}" type="doc">
      <dgm:prSet loTypeId="urn:microsoft.com/office/officeart/2005/8/layout/funnel1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46ADEB4-6C3A-4301-9E29-8BFB54D1295E}">
      <dgm:prSet phldrT="[Text]" custT="1"/>
      <dgm:spPr/>
      <dgm:t>
        <a:bodyPr/>
        <a:lstStyle/>
        <a:p>
          <a:r>
            <a:rPr lang="en-US" sz="1400" b="1" dirty="0" smtClean="0"/>
            <a:t>Avoid turning verbs into nouns </a:t>
          </a:r>
          <a:endParaRPr lang="en-US" sz="1400" b="1" dirty="0"/>
        </a:p>
      </dgm:t>
    </dgm:pt>
    <dgm:pt modelId="{470CD2F2-06F8-4CD0-BFA2-01D689F03FC8}" type="parTrans" cxnId="{05F3E612-912C-45D8-AEBA-AEBC30A5A298}">
      <dgm:prSet/>
      <dgm:spPr/>
      <dgm:t>
        <a:bodyPr/>
        <a:lstStyle/>
        <a:p>
          <a:endParaRPr lang="en-US"/>
        </a:p>
      </dgm:t>
    </dgm:pt>
    <dgm:pt modelId="{A1862899-61C3-4FAF-88D5-8BFC3D384B2A}" type="sibTrans" cxnId="{05F3E612-912C-45D8-AEBA-AEBC30A5A298}">
      <dgm:prSet/>
      <dgm:spPr/>
      <dgm:t>
        <a:bodyPr/>
        <a:lstStyle/>
        <a:p>
          <a:endParaRPr lang="en-US"/>
        </a:p>
      </dgm:t>
    </dgm:pt>
    <dgm:pt modelId="{A9AFA3B6-133F-4658-A2B1-56689E28801F}">
      <dgm:prSet phldrT="[Text]"/>
      <dgm:spPr/>
      <dgm:t>
        <a:bodyPr/>
        <a:lstStyle/>
        <a:p>
          <a:r>
            <a:rPr lang="en-US" b="1" dirty="0" smtClean="0"/>
            <a:t>Don’t bury the main verb</a:t>
          </a:r>
          <a:endParaRPr lang="en-US" b="1" dirty="0"/>
        </a:p>
      </dgm:t>
    </dgm:pt>
    <dgm:pt modelId="{60F1CBFF-5240-4318-8F04-A1A2DCB60EED}" type="parTrans" cxnId="{206633B3-7FF8-4874-8CAD-6C5997664C60}">
      <dgm:prSet/>
      <dgm:spPr/>
      <dgm:t>
        <a:bodyPr/>
        <a:lstStyle/>
        <a:p>
          <a:endParaRPr lang="en-US"/>
        </a:p>
      </dgm:t>
    </dgm:pt>
    <dgm:pt modelId="{084E6242-BB49-4B53-AB5D-CD05382BCAFB}" type="sibTrans" cxnId="{206633B3-7FF8-4874-8CAD-6C5997664C60}">
      <dgm:prSet/>
      <dgm:spPr/>
      <dgm:t>
        <a:bodyPr/>
        <a:lstStyle/>
        <a:p>
          <a:endParaRPr lang="en-US"/>
        </a:p>
      </dgm:t>
    </dgm:pt>
    <dgm:pt modelId="{D8FA7B18-083B-4252-AF98-58D1DE46CE52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Write with strong verbs </a:t>
          </a:r>
          <a:endParaRPr lang="en-US" sz="2800" b="1" dirty="0">
            <a:solidFill>
              <a:schemeClr val="bg1"/>
            </a:solidFill>
          </a:endParaRPr>
        </a:p>
      </dgm:t>
    </dgm:pt>
    <dgm:pt modelId="{7921FF24-61AA-4F75-B3F7-0589DE88503F}" type="parTrans" cxnId="{F84A5F6E-A361-4A6C-91CA-CDEBAA46D6F0}">
      <dgm:prSet/>
      <dgm:spPr/>
      <dgm:t>
        <a:bodyPr/>
        <a:lstStyle/>
        <a:p>
          <a:endParaRPr lang="en-US"/>
        </a:p>
      </dgm:t>
    </dgm:pt>
    <dgm:pt modelId="{C2E77E52-9544-4829-B660-163D636F0645}" type="sibTrans" cxnId="{F84A5F6E-A361-4A6C-91CA-CDEBAA46D6F0}">
      <dgm:prSet/>
      <dgm:spPr/>
      <dgm:t>
        <a:bodyPr/>
        <a:lstStyle/>
        <a:p>
          <a:endParaRPr lang="en-US"/>
        </a:p>
      </dgm:t>
    </dgm:pt>
    <dgm:pt modelId="{C534835C-FA9B-463D-9BDB-9B604C9142A2}" type="pres">
      <dgm:prSet presAssocID="{79645879-7FCA-4F9A-B723-70D10766F19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F5192-EFBD-40E8-B260-A1EEBE540026}" type="pres">
      <dgm:prSet presAssocID="{79645879-7FCA-4F9A-B723-70D10766F191}" presName="ellipse" presStyleLbl="trBgShp" presStyleIdx="0" presStyleCnt="1"/>
      <dgm:spPr/>
    </dgm:pt>
    <dgm:pt modelId="{8F33E4E9-E536-4971-9E1D-56D236B5433D}" type="pres">
      <dgm:prSet presAssocID="{79645879-7FCA-4F9A-B723-70D10766F191}" presName="arrow1" presStyleLbl="fgShp" presStyleIdx="0" presStyleCnt="1"/>
      <dgm:spPr/>
    </dgm:pt>
    <dgm:pt modelId="{3B406008-0875-427D-90CE-2667EA9EB20F}" type="pres">
      <dgm:prSet presAssocID="{79645879-7FCA-4F9A-B723-70D10766F191}" presName="rectangle" presStyleLbl="revTx" presStyleIdx="0" presStyleCnt="1" custScaleX="147166" custLinFactNeighborX="2191" custLinFactNeighborY="2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0DA2C-75E6-4E8F-A03E-7BF1200D9452}" type="pres">
      <dgm:prSet presAssocID="{A9AFA3B6-133F-4658-A2B1-56689E28801F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0FE3D-ABCA-4673-9921-B5EA0C3FE860}" type="pres">
      <dgm:prSet presAssocID="{D8FA7B18-083B-4252-AF98-58D1DE46CE52}" presName="item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BF3B2-6624-4918-BA5F-70C9F0B7B18B}" type="pres">
      <dgm:prSet presAssocID="{79645879-7FCA-4F9A-B723-70D10766F191}" presName="funnel" presStyleLbl="trAlignAcc1" presStyleIdx="0" presStyleCnt="1" custLinFactNeighborX="-2216" custLinFactNeighborY="577"/>
      <dgm:spPr/>
    </dgm:pt>
  </dgm:ptLst>
  <dgm:cxnLst>
    <dgm:cxn modelId="{2B41D0B9-9F7E-4A44-A796-6C2FF8217B14}" type="presOf" srcId="{D8FA7B18-083B-4252-AF98-58D1DE46CE52}" destId="{3B406008-0875-427D-90CE-2667EA9EB20F}" srcOrd="0" destOrd="0" presId="urn:microsoft.com/office/officeart/2005/8/layout/funnel1"/>
    <dgm:cxn modelId="{F84A5F6E-A361-4A6C-91CA-CDEBAA46D6F0}" srcId="{79645879-7FCA-4F9A-B723-70D10766F191}" destId="{D8FA7B18-083B-4252-AF98-58D1DE46CE52}" srcOrd="2" destOrd="0" parTransId="{7921FF24-61AA-4F75-B3F7-0589DE88503F}" sibTransId="{C2E77E52-9544-4829-B660-163D636F0645}"/>
    <dgm:cxn modelId="{585CEE43-65CD-4483-973E-74FEE2102F93}" type="presOf" srcId="{846ADEB4-6C3A-4301-9E29-8BFB54D1295E}" destId="{FFB0FE3D-ABCA-4673-9921-B5EA0C3FE860}" srcOrd="0" destOrd="0" presId="urn:microsoft.com/office/officeart/2005/8/layout/funnel1"/>
    <dgm:cxn modelId="{206633B3-7FF8-4874-8CAD-6C5997664C60}" srcId="{79645879-7FCA-4F9A-B723-70D10766F191}" destId="{A9AFA3B6-133F-4658-A2B1-56689E28801F}" srcOrd="1" destOrd="0" parTransId="{60F1CBFF-5240-4318-8F04-A1A2DCB60EED}" sibTransId="{084E6242-BB49-4B53-AB5D-CD05382BCAFB}"/>
    <dgm:cxn modelId="{2D336FFA-4684-46B7-AAF8-BDBBA1B412C1}" type="presOf" srcId="{A9AFA3B6-133F-4658-A2B1-56689E28801F}" destId="{0970DA2C-75E6-4E8F-A03E-7BF1200D9452}" srcOrd="0" destOrd="0" presId="urn:microsoft.com/office/officeart/2005/8/layout/funnel1"/>
    <dgm:cxn modelId="{0E6E0E86-6515-46C5-B1DF-A2C277852F00}" type="presOf" srcId="{79645879-7FCA-4F9A-B723-70D10766F191}" destId="{C534835C-FA9B-463D-9BDB-9B604C9142A2}" srcOrd="0" destOrd="0" presId="urn:microsoft.com/office/officeart/2005/8/layout/funnel1"/>
    <dgm:cxn modelId="{05F3E612-912C-45D8-AEBA-AEBC30A5A298}" srcId="{79645879-7FCA-4F9A-B723-70D10766F191}" destId="{846ADEB4-6C3A-4301-9E29-8BFB54D1295E}" srcOrd="0" destOrd="0" parTransId="{470CD2F2-06F8-4CD0-BFA2-01D689F03FC8}" sibTransId="{A1862899-61C3-4FAF-88D5-8BFC3D384B2A}"/>
    <dgm:cxn modelId="{77641FC5-C8B3-4AF0-8F9D-E48E2C3F5433}" type="presParOf" srcId="{C534835C-FA9B-463D-9BDB-9B604C9142A2}" destId="{465F5192-EFBD-40E8-B260-A1EEBE540026}" srcOrd="0" destOrd="0" presId="urn:microsoft.com/office/officeart/2005/8/layout/funnel1"/>
    <dgm:cxn modelId="{6324898D-2976-4737-AA30-5A813A7DB452}" type="presParOf" srcId="{C534835C-FA9B-463D-9BDB-9B604C9142A2}" destId="{8F33E4E9-E536-4971-9E1D-56D236B5433D}" srcOrd="1" destOrd="0" presId="urn:microsoft.com/office/officeart/2005/8/layout/funnel1"/>
    <dgm:cxn modelId="{BF4E4947-4928-4A8D-BB87-F382AF23752F}" type="presParOf" srcId="{C534835C-FA9B-463D-9BDB-9B604C9142A2}" destId="{3B406008-0875-427D-90CE-2667EA9EB20F}" srcOrd="2" destOrd="0" presId="urn:microsoft.com/office/officeart/2005/8/layout/funnel1"/>
    <dgm:cxn modelId="{25A2AE4A-FE17-4BCF-94F3-47B9BFF521E7}" type="presParOf" srcId="{C534835C-FA9B-463D-9BDB-9B604C9142A2}" destId="{0970DA2C-75E6-4E8F-A03E-7BF1200D9452}" srcOrd="3" destOrd="0" presId="urn:microsoft.com/office/officeart/2005/8/layout/funnel1"/>
    <dgm:cxn modelId="{9ABA3D2D-37CA-4A98-AEA6-D84B8F3B81E5}" type="presParOf" srcId="{C534835C-FA9B-463D-9BDB-9B604C9142A2}" destId="{FFB0FE3D-ABCA-4673-9921-B5EA0C3FE860}" srcOrd="4" destOrd="0" presId="urn:microsoft.com/office/officeart/2005/8/layout/funnel1"/>
    <dgm:cxn modelId="{2FAD5639-CE86-4F7B-B1E4-7BF5CD1061F3}" type="presParOf" srcId="{C534835C-FA9B-463D-9BDB-9B604C9142A2}" destId="{011BF3B2-6624-4918-BA5F-70C9F0B7B18B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6207C-48B4-4DAF-83D9-400CC2039D2B}">
      <dsp:nvSpPr>
        <dsp:cNvPr id="0" name=""/>
        <dsp:cNvSpPr/>
      </dsp:nvSpPr>
      <dsp:spPr>
        <a:xfrm>
          <a:off x="5253" y="730246"/>
          <a:ext cx="2268921" cy="169370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</a:t>
          </a:r>
          <a:r>
            <a:rPr lang="en-US" sz="1400" u="sng" kern="1200" dirty="0" smtClean="0"/>
            <a:t>simple sentences </a:t>
          </a:r>
          <a:endParaRPr lang="en-US" sz="1400" u="sng" kern="1200" dirty="0"/>
        </a:p>
      </dsp:txBody>
      <dsp:txXfrm>
        <a:off x="44938" y="769931"/>
        <a:ext cx="2189551" cy="1654016"/>
      </dsp:txXfrm>
    </dsp:sp>
    <dsp:sp modelId="{E4BEC436-CDC1-48BF-A0FC-4A01AD3C1B31}">
      <dsp:nvSpPr>
        <dsp:cNvPr id="0" name=""/>
        <dsp:cNvSpPr/>
      </dsp:nvSpPr>
      <dsp:spPr>
        <a:xfrm>
          <a:off x="5253" y="2423948"/>
          <a:ext cx="2268921" cy="7282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Sentence structure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5253" y="2423948"/>
        <a:ext cx="1597831" cy="728291"/>
      </dsp:txXfrm>
    </dsp:sp>
    <dsp:sp modelId="{33C81FAA-CD1A-4A42-B6CC-892C9D7C8DED}">
      <dsp:nvSpPr>
        <dsp:cNvPr id="0" name=""/>
        <dsp:cNvSpPr/>
      </dsp:nvSpPr>
      <dsp:spPr>
        <a:xfrm>
          <a:off x="1667269" y="2539630"/>
          <a:ext cx="794122" cy="79412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3F909-6DB4-405C-A45C-0FD6EE572D0D}">
      <dsp:nvSpPr>
        <dsp:cNvPr id="0" name=""/>
        <dsp:cNvSpPr/>
      </dsp:nvSpPr>
      <dsp:spPr>
        <a:xfrm>
          <a:off x="2658130" y="730246"/>
          <a:ext cx="2268921" cy="169370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u="sng" kern="1200" dirty="0" smtClean="0"/>
            <a:t>Avoid:</a:t>
          </a:r>
          <a:endParaRPr lang="en-US" sz="1400" b="1" u="sng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fancy/arcane vocabulary, 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Jargon, 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Pompous words</a:t>
          </a:r>
          <a:endParaRPr lang="en-US" sz="1400" kern="1200" dirty="0"/>
        </a:p>
      </dsp:txBody>
      <dsp:txXfrm>
        <a:off x="2697815" y="769931"/>
        <a:ext cx="2189551" cy="1654016"/>
      </dsp:txXfrm>
    </dsp:sp>
    <dsp:sp modelId="{B96000E4-2126-4D13-905C-9DC001AC5858}">
      <dsp:nvSpPr>
        <dsp:cNvPr id="0" name=""/>
        <dsp:cNvSpPr/>
      </dsp:nvSpPr>
      <dsp:spPr>
        <a:xfrm>
          <a:off x="2658130" y="2423948"/>
          <a:ext cx="2268921" cy="72829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Vocabulary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658130" y="2423948"/>
        <a:ext cx="1597831" cy="728291"/>
      </dsp:txXfrm>
    </dsp:sp>
    <dsp:sp modelId="{9B7495EB-1EA2-4815-999D-D57A87358497}">
      <dsp:nvSpPr>
        <dsp:cNvPr id="0" name=""/>
        <dsp:cNvSpPr/>
      </dsp:nvSpPr>
      <dsp:spPr>
        <a:xfrm>
          <a:off x="4320146" y="2539630"/>
          <a:ext cx="794122" cy="79412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DCBA0-1E93-414E-AB5F-82BE607FA1CB}">
      <dsp:nvSpPr>
        <dsp:cNvPr id="0" name=""/>
        <dsp:cNvSpPr/>
      </dsp:nvSpPr>
      <dsp:spPr>
        <a:xfrm>
          <a:off x="5311008" y="730246"/>
          <a:ext cx="2268921" cy="169370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Keep sentences limited to 8-/-12 words</a:t>
          </a:r>
          <a:endParaRPr lang="en-US" sz="1400" kern="1200" dirty="0"/>
        </a:p>
      </dsp:txBody>
      <dsp:txXfrm>
        <a:off x="5350693" y="769931"/>
        <a:ext cx="2189551" cy="1654016"/>
      </dsp:txXfrm>
    </dsp:sp>
    <dsp:sp modelId="{1A502096-2833-488B-94A6-3E5A824BE0A2}">
      <dsp:nvSpPr>
        <dsp:cNvPr id="0" name=""/>
        <dsp:cNvSpPr/>
      </dsp:nvSpPr>
      <dsp:spPr>
        <a:xfrm>
          <a:off x="5311008" y="2423948"/>
          <a:ext cx="2268921" cy="728291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Length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5311008" y="2423948"/>
        <a:ext cx="1597831" cy="728291"/>
      </dsp:txXfrm>
    </dsp:sp>
    <dsp:sp modelId="{5A34FD37-5BC4-490E-B649-2B0D973351E1}">
      <dsp:nvSpPr>
        <dsp:cNvPr id="0" name=""/>
        <dsp:cNvSpPr/>
      </dsp:nvSpPr>
      <dsp:spPr>
        <a:xfrm>
          <a:off x="6973024" y="2539630"/>
          <a:ext cx="794122" cy="79412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ABE81-D560-4524-853F-64B4F8CD163F}">
      <dsp:nvSpPr>
        <dsp:cNvPr id="0" name=""/>
        <dsp:cNvSpPr/>
      </dsp:nvSpPr>
      <dsp:spPr>
        <a:xfrm>
          <a:off x="0" y="697681"/>
          <a:ext cx="808672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C8EAA5-5307-41BA-98CB-92295CF2DC0C}">
      <dsp:nvSpPr>
        <dsp:cNvPr id="0" name=""/>
        <dsp:cNvSpPr/>
      </dsp:nvSpPr>
      <dsp:spPr>
        <a:xfrm>
          <a:off x="404336" y="3961"/>
          <a:ext cx="5660707" cy="1387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961" tIns="0" rIns="21396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Eliminate negatives</a:t>
          </a:r>
        </a:p>
      </dsp:txBody>
      <dsp:txXfrm>
        <a:off x="472065" y="71690"/>
        <a:ext cx="5525249" cy="1251982"/>
      </dsp:txXfrm>
    </dsp:sp>
    <dsp:sp modelId="{13176CDF-71C0-41E0-9CAF-A71FE0BF0B57}">
      <dsp:nvSpPr>
        <dsp:cNvPr id="0" name=""/>
        <dsp:cNvSpPr/>
      </dsp:nvSpPr>
      <dsp:spPr>
        <a:xfrm>
          <a:off x="0" y="2829601"/>
          <a:ext cx="808672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A851E5-A05E-48DC-AB29-E74494C010BE}">
      <dsp:nvSpPr>
        <dsp:cNvPr id="0" name=""/>
        <dsp:cNvSpPr/>
      </dsp:nvSpPr>
      <dsp:spPr>
        <a:xfrm>
          <a:off x="404336" y="2135881"/>
          <a:ext cx="5660707" cy="138744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961" tIns="0" rIns="21396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Eliminate superfluous uses of “there are/there is”</a:t>
          </a:r>
        </a:p>
      </dsp:txBody>
      <dsp:txXfrm>
        <a:off x="472065" y="2203610"/>
        <a:ext cx="5525249" cy="1251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F166-BBB8-4471-B5FC-892A4DBFE7FC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EA662-3BC6-4E62-B120-FBFBB59D5E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EA662-3BC6-4E62-B120-FBFBB59D5EF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ransition spd="med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3581400" cy="9338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SIMPLICITY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02700"/>
            <a:ext cx="7543800" cy="1411900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technical style demands formal yet simple language.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  technical words only when you really need 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Avoid unnecessary jargon.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514599"/>
            <a:ext cx="8085584" cy="310323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467600" cy="1069514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OBJECTIVITY-emotive language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70656" y="1905000"/>
            <a:ext cx="8316144" cy="4038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Japanese orthography is too difficult to be well-understood…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Japanese orthography is not generally well-understood…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 startAt="2"/>
            </a:pPr>
            <a:r>
              <a:rPr lang="en-US" sz="2000" dirty="0" smtClean="0">
                <a:solidFill>
                  <a:schemeClr val="bg1"/>
                </a:solidFill>
              </a:rPr>
              <a:t>These really lucky people may be advantaged by healthcare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services that…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 These people may be advantaged by healthcare services that…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3.  Sydney represents an incredibly vivacious school market…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</a:rPr>
              <a:t>Sydney represents an active and dynamic school market…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22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4083496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Make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9600" y="2057400"/>
            <a:ext cx="8085584" cy="360040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 </a:t>
            </a:r>
            <a:r>
              <a:rPr lang="en-US" sz="2800" dirty="0">
                <a:solidFill>
                  <a:schemeClr val="bg1"/>
                </a:solidFill>
              </a:rPr>
              <a:t>don’t think that this company cares about </a:t>
            </a:r>
            <a:endParaRPr lang="en-US" sz="2800" dirty="0" smtClean="0">
              <a:solidFill>
                <a:schemeClr val="bg1"/>
              </a:solidFill>
            </a:endParaRPr>
          </a:p>
          <a:p>
            <a:pPr fontAlgn="base"/>
            <a:r>
              <a:rPr lang="en-US" sz="2800" dirty="0" smtClean="0">
                <a:solidFill>
                  <a:schemeClr val="bg1"/>
                </a:solidFill>
              </a:rPr>
              <a:t>what </a:t>
            </a:r>
            <a:r>
              <a:rPr lang="en-US" sz="2800" dirty="0">
                <a:solidFill>
                  <a:schemeClr val="bg1"/>
                </a:solidFill>
              </a:rPr>
              <a:t>their customers think of them. </a:t>
            </a:r>
            <a:endParaRPr lang="en-US" sz="2800" dirty="0" smtClean="0">
              <a:solidFill>
                <a:schemeClr val="bg1"/>
              </a:solidFill>
            </a:endParaRPr>
          </a:p>
          <a:p>
            <a:pPr fontAlgn="base"/>
            <a:r>
              <a:rPr lang="en-US" sz="2800" dirty="0" smtClean="0">
                <a:solidFill>
                  <a:schemeClr val="bg1"/>
                </a:solidFill>
              </a:rPr>
              <a:t>In </a:t>
            </a:r>
            <a:r>
              <a:rPr lang="en-US" sz="2800" dirty="0">
                <a:solidFill>
                  <a:schemeClr val="bg1"/>
                </a:solidFill>
              </a:rPr>
              <a:t>my experience, they haven’t been the best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sz="2800" dirty="0">
              <a:solidFill>
                <a:schemeClr val="tx1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This </a:t>
            </a:r>
            <a:r>
              <a:rPr lang="en-US" sz="2800" dirty="0">
                <a:solidFill>
                  <a:schemeClr val="bg1"/>
                </a:solidFill>
              </a:rPr>
              <a:t>operating system isn’t the best one out </a:t>
            </a:r>
            <a:endParaRPr lang="en-US" sz="2800" dirty="0" smtClean="0">
              <a:solidFill>
                <a:schemeClr val="bg1"/>
              </a:solidFill>
            </a:endParaRPr>
          </a:p>
          <a:p>
            <a:pPr fontAlgn="base"/>
            <a:r>
              <a:rPr lang="en-US" sz="2800" dirty="0" smtClean="0">
                <a:solidFill>
                  <a:schemeClr val="bg1"/>
                </a:solidFill>
              </a:rPr>
              <a:t>there</a:t>
            </a:r>
            <a:r>
              <a:rPr lang="en-US" sz="2800" dirty="0">
                <a:solidFill>
                  <a:schemeClr val="bg1"/>
                </a:solidFill>
              </a:rPr>
              <a:t>, it’s too slow for most people’s needs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4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78"/>
            <a:ext cx="8763000" cy="1069514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Re-write the following and make it objective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7504" y="1295400"/>
            <a:ext cx="8589640" cy="48768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Our lives at home converged around the pleasantly-shaped kitchen table. It </a:t>
            </a:r>
            <a:r>
              <a:rPr lang="en-US" sz="1800" dirty="0" smtClean="0">
                <a:solidFill>
                  <a:schemeClr val="bg1"/>
                </a:solidFill>
              </a:rPr>
              <a:t>was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chemeClr val="bg1"/>
                </a:solidFill>
              </a:rPr>
              <a:t>magnet that drew our family together quite warmly. Cut from the sturdiest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oak</a:t>
            </a:r>
            <a:r>
              <a:rPr lang="en-US" sz="1800" dirty="0">
                <a:solidFill>
                  <a:schemeClr val="bg1"/>
                </a:solidFill>
              </a:rPr>
              <a:t>, the table was tough, smooth, and long enough for my mother, my two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sisters</a:t>
            </a:r>
            <a:r>
              <a:rPr lang="en-US" sz="1800" dirty="0">
                <a:solidFill>
                  <a:schemeClr val="bg1"/>
                </a:solidFill>
              </a:rPr>
              <a:t>, and me to work or play on at the same time. Our favorite light blue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ceramic </a:t>
            </a:r>
            <a:r>
              <a:rPr lang="en-US" sz="1800" dirty="0">
                <a:solidFill>
                  <a:schemeClr val="bg1"/>
                </a:solidFill>
              </a:rPr>
              <a:t>tile, stationed in the right corner, was the table's sole defense against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chemeClr val="bg1"/>
                </a:solidFill>
              </a:rPr>
              <a:t>ravages of everything from a steaming teapot to the latest red-hot gadget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from </a:t>
            </a:r>
            <a:r>
              <a:rPr lang="en-US" sz="1800" dirty="0">
                <a:solidFill>
                  <a:schemeClr val="bg1"/>
                </a:solidFill>
              </a:rPr>
              <a:t>the Sears catalogue. More often than not, however, the heat would </a:t>
            </a:r>
            <a:r>
              <a:rPr lang="en-US" sz="1800" dirty="0" smtClean="0">
                <a:solidFill>
                  <a:schemeClr val="bg1"/>
                </a:solidFill>
              </a:rPr>
              <a:t>spread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quickly </a:t>
            </a:r>
            <a:r>
              <a:rPr lang="en-US" sz="1800" dirty="0">
                <a:solidFill>
                  <a:schemeClr val="bg1"/>
                </a:solidFill>
              </a:rPr>
              <a:t>beyond the small tile and onto the checkered oilcloth, which just as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quickly </a:t>
            </a:r>
            <a:r>
              <a:rPr lang="en-US" sz="1800" dirty="0">
                <a:solidFill>
                  <a:schemeClr val="bg1"/>
                </a:solidFill>
              </a:rPr>
              <a:t>exuded a rank and sour odor. Yet no matter how intensely the four of </a:t>
            </a:r>
            <a:r>
              <a:rPr lang="en-US" sz="1800" dirty="0" smtClean="0">
                <a:solidFill>
                  <a:schemeClr val="bg1"/>
                </a:solidFill>
              </a:rPr>
              <a:t>us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competed </a:t>
            </a:r>
            <a:r>
              <a:rPr lang="en-US" sz="1800" dirty="0">
                <a:solidFill>
                  <a:schemeClr val="bg1"/>
                </a:solidFill>
              </a:rPr>
              <a:t>for elbow room at the table, none dared venture near the lone </a:t>
            </a:r>
            <a:r>
              <a:rPr lang="en-US" sz="1800" dirty="0" smtClean="0">
                <a:solidFill>
                  <a:schemeClr val="bg1"/>
                </a:solidFill>
              </a:rPr>
              <a:t>dinner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place </a:t>
            </a:r>
            <a:r>
              <a:rPr lang="en-US" sz="1800" dirty="0">
                <a:solidFill>
                  <a:schemeClr val="bg1"/>
                </a:solidFill>
              </a:rPr>
              <a:t>arranged securely to the left of the tile. There was no telling when </a:t>
            </a:r>
            <a:r>
              <a:rPr lang="en-US" sz="1800" dirty="0" smtClean="0">
                <a:solidFill>
                  <a:schemeClr val="bg1"/>
                </a:solidFill>
              </a:rPr>
              <a:t>he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would </a:t>
            </a:r>
            <a:r>
              <a:rPr lang="en-US" sz="1800" dirty="0">
                <a:solidFill>
                  <a:schemeClr val="bg1"/>
                </a:solidFill>
              </a:rPr>
              <a:t>get home from work, but, when he did, he expected the food to be </a:t>
            </a:r>
            <a:r>
              <a:rPr lang="en-US" sz="1800" dirty="0" smtClean="0">
                <a:solidFill>
                  <a:schemeClr val="bg1"/>
                </a:solidFill>
              </a:rPr>
              <a:t>ready-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-</a:t>
            </a:r>
            <a:r>
              <a:rPr lang="en-US" sz="1800" dirty="0">
                <a:solidFill>
                  <a:schemeClr val="bg1"/>
                </a:solidFill>
              </a:rPr>
              <a:t>steaming hot. He liked to eat right away--steak mostly--two bloody but </a:t>
            </a:r>
            <a:r>
              <a:rPr lang="en-US" sz="1800" dirty="0" smtClean="0">
                <a:solidFill>
                  <a:schemeClr val="bg1"/>
                </a:solidFill>
              </a:rPr>
              <a:t>thick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pieces.</a:t>
            </a:r>
          </a:p>
        </p:txBody>
      </p:sp>
    </p:spTree>
    <p:extLst>
      <p:ext uri="{BB962C8B-B14F-4D97-AF65-F5344CB8AC3E}">
        <p14:creationId xmlns:p14="http://schemas.microsoft.com/office/powerpoint/2010/main" val="3170121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78"/>
            <a:ext cx="8763000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Objective version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7504" y="2017439"/>
            <a:ext cx="8589640" cy="36004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The kitchen table is rectangular, seventy-two inches long and thirty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inches </a:t>
            </a:r>
            <a:r>
              <a:rPr lang="en-US" sz="2000" dirty="0">
                <a:solidFill>
                  <a:schemeClr val="bg1"/>
                </a:solidFill>
              </a:rPr>
              <a:t>wide. Made of a two-inch-thick piece of oak, its top is covered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with </a:t>
            </a:r>
            <a:r>
              <a:rPr lang="en-US" sz="2000" dirty="0">
                <a:solidFill>
                  <a:schemeClr val="bg1"/>
                </a:solidFill>
              </a:rPr>
              <a:t>a waxy </a:t>
            </a:r>
            <a:r>
              <a:rPr lang="en-US" sz="2000" dirty="0" smtClean="0">
                <a:solidFill>
                  <a:schemeClr val="bg1"/>
                </a:solidFill>
              </a:rPr>
              <a:t>oil-cloth </a:t>
            </a:r>
            <a:r>
              <a:rPr lang="en-US" sz="2000" dirty="0">
                <a:solidFill>
                  <a:schemeClr val="bg1"/>
                </a:solidFill>
              </a:rPr>
              <a:t>patterned in dark red and blue squares against a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white </a:t>
            </a:r>
            <a:r>
              <a:rPr lang="en-US" sz="2000" dirty="0">
                <a:solidFill>
                  <a:schemeClr val="bg1"/>
                </a:solidFill>
              </a:rPr>
              <a:t>background. In the right corner, close to the wall, a square blue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ceramic </a:t>
            </a:r>
            <a:r>
              <a:rPr lang="en-US" sz="2000" dirty="0">
                <a:solidFill>
                  <a:schemeClr val="bg1"/>
                </a:solidFill>
              </a:rPr>
              <a:t>tile serves as the protective base for a brown earthenware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teapot</a:t>
            </a:r>
            <a:r>
              <a:rPr lang="en-US" sz="2000" dirty="0">
                <a:solidFill>
                  <a:schemeClr val="bg1"/>
                </a:solidFill>
              </a:rPr>
              <a:t>. A single white placemat has been set to the left of the tile, with </a:t>
            </a:r>
            <a:r>
              <a:rPr lang="en-US" sz="2000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knife </a:t>
            </a:r>
            <a:r>
              <a:rPr lang="en-US" sz="2000" dirty="0">
                <a:solidFill>
                  <a:schemeClr val="bg1"/>
                </a:solidFill>
              </a:rPr>
              <a:t>and fork on either side of a white dinner plate, around nine inches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in </a:t>
            </a:r>
            <a:r>
              <a:rPr lang="en-US" sz="2000" dirty="0">
                <a:solidFill>
                  <a:schemeClr val="bg1"/>
                </a:solidFill>
              </a:rPr>
              <a:t>diameter. On the plate are two thick pieces of steak.</a:t>
            </a:r>
          </a:p>
        </p:txBody>
      </p:sp>
    </p:spTree>
    <p:extLst>
      <p:ext uri="{BB962C8B-B14F-4D97-AF65-F5344CB8AC3E}">
        <p14:creationId xmlns:p14="http://schemas.microsoft.com/office/powerpoint/2010/main" val="2030287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24" y="271254"/>
            <a:ext cx="6826696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ECONOMY- Cut the Clutter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b="1" i="1" dirty="0" smtClean="0">
                <a:solidFill>
                  <a:srgbClr val="7030A0"/>
                </a:solidFill>
              </a:rPr>
              <a:t>The most significant and difficult trait!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52600" y="1981200"/>
            <a:ext cx="5496744" cy="4307161"/>
          </a:xfrm>
        </p:spPr>
        <p:txBody>
          <a:bodyPr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“The secret of good writing is to strip every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sentence to its cleanest components. Every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word that: </a:t>
            </a:r>
            <a:r>
              <a:rPr lang="en-US" sz="1800" b="1" dirty="0" smtClean="0">
                <a:solidFill>
                  <a:srgbClr val="FF0000"/>
                </a:solidFill>
              </a:rPr>
              <a:t>serves no function</a:t>
            </a:r>
            <a:r>
              <a:rPr lang="en-US" sz="1800" b="1" dirty="0" smtClean="0">
                <a:solidFill>
                  <a:schemeClr val="bg1"/>
                </a:solidFill>
              </a:rPr>
              <a:t>, </a:t>
            </a:r>
            <a:r>
              <a:rPr lang="en-US" sz="1800" b="1" dirty="0" smtClean="0">
                <a:solidFill>
                  <a:srgbClr val="EA22D2"/>
                </a:solidFill>
              </a:rPr>
              <a:t>every long</a:t>
            </a:r>
          </a:p>
          <a:p>
            <a:pPr algn="ctr"/>
            <a:r>
              <a:rPr lang="en-US" sz="1800" b="1" dirty="0" smtClean="0">
                <a:solidFill>
                  <a:srgbClr val="EA22D2"/>
                </a:solidFill>
              </a:rPr>
              <a:t>word that could be a short word</a:t>
            </a:r>
            <a:r>
              <a:rPr lang="en-US" sz="1800" b="1" dirty="0" smtClean="0">
                <a:solidFill>
                  <a:schemeClr val="bg1"/>
                </a:solidFill>
              </a:rPr>
              <a:t>, </a:t>
            </a:r>
            <a:r>
              <a:rPr lang="en-US" sz="1800" b="1" dirty="0" smtClean="0">
                <a:solidFill>
                  <a:srgbClr val="1C10BC"/>
                </a:solidFill>
              </a:rPr>
              <a:t>every</a:t>
            </a:r>
          </a:p>
          <a:p>
            <a:pPr algn="ctr"/>
            <a:r>
              <a:rPr lang="en-US" sz="1800" b="1" dirty="0" smtClean="0">
                <a:solidFill>
                  <a:srgbClr val="1C10BC"/>
                </a:solidFill>
              </a:rPr>
              <a:t>adverb that carries the same meaning that’s</a:t>
            </a:r>
          </a:p>
          <a:p>
            <a:pPr algn="ctr"/>
            <a:r>
              <a:rPr lang="en-US" sz="1800" b="1" dirty="0" smtClean="0">
                <a:solidFill>
                  <a:srgbClr val="1C10BC"/>
                </a:solidFill>
              </a:rPr>
              <a:t>already in the verb</a:t>
            </a:r>
            <a:r>
              <a:rPr lang="en-US" sz="1800" b="1" dirty="0" smtClean="0">
                <a:solidFill>
                  <a:schemeClr val="bg1"/>
                </a:solidFill>
              </a:rPr>
              <a:t>, </a:t>
            </a:r>
            <a:r>
              <a:rPr lang="en-US" sz="1800" b="1" dirty="0" smtClean="0">
                <a:solidFill>
                  <a:srgbClr val="C3EA00"/>
                </a:solidFill>
              </a:rPr>
              <a:t>every passive</a:t>
            </a:r>
          </a:p>
          <a:p>
            <a:pPr algn="ctr"/>
            <a:r>
              <a:rPr lang="en-US" sz="1800" b="1" dirty="0" smtClean="0">
                <a:solidFill>
                  <a:srgbClr val="C3EA00"/>
                </a:solidFill>
              </a:rPr>
              <a:t>construction that leaves the reader unsure of</a:t>
            </a:r>
          </a:p>
          <a:p>
            <a:pPr algn="ctr"/>
            <a:r>
              <a:rPr lang="en-US" sz="1800" b="1" dirty="0" smtClean="0">
                <a:solidFill>
                  <a:srgbClr val="C3EA00"/>
                </a:solidFill>
              </a:rPr>
              <a:t>who is doing what</a:t>
            </a:r>
            <a:r>
              <a:rPr lang="en-US" sz="1800" b="1" dirty="0" smtClean="0">
                <a:solidFill>
                  <a:schemeClr val="bg1"/>
                </a:solidFill>
              </a:rPr>
              <a:t>—these are the thousand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and one adulterants that weaken the strength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of a sentence. And they usually occur in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proportion to the education and rank.”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 -- William Zinsser in On Writing Well, 1976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21211"/>
            <a:ext cx="8085584" cy="460648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Economize the following phrases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457200" y="949104"/>
            <a:ext cx="3886200" cy="461349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 A majority of    				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 A number of    				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 Are of the same opinion			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 Less frequently occurring			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 All three of the      				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 At that point in time 				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 Due to the fact that				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974755"/>
            <a:ext cx="152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Most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Many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Agreed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Rare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Then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All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Because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5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The Clutter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60" y="1086292"/>
            <a:ext cx="8085584" cy="632540"/>
          </a:xfrm>
        </p:spPr>
        <p:txBody>
          <a:bodyPr/>
          <a:lstStyle/>
          <a:p>
            <a:pPr algn="ctr"/>
            <a:r>
              <a:rPr lang="en-US" sz="4000" dirty="0" smtClean="0"/>
              <a:t>Trick </a:t>
            </a:r>
            <a:r>
              <a:rPr lang="en-US" sz="4000" dirty="0"/>
              <a:t>Set 1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/>
          </p:nvPr>
        </p:nvGraphicFramePr>
        <p:xfrm>
          <a:off x="611188" y="1600200"/>
          <a:ext cx="8086725" cy="401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7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82000" cy="933892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ECONOMY-ELIMINATE </a:t>
            </a:r>
            <a:r>
              <a:rPr lang="en-US" sz="3200" dirty="0">
                <a:solidFill>
                  <a:schemeClr val="bg1"/>
                </a:solidFill>
              </a:rPr>
              <a:t>NEGATIVES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295400"/>
            <a:ext cx="8085584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She was not often right.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chemeClr val="bg1"/>
                </a:solidFill>
              </a:rPr>
              <a:t>  She was usually wrong.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2.    She did not want to perform the experiment incorrectly.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chemeClr val="bg1"/>
                </a:solidFill>
              </a:rPr>
              <a:t>  She wanted to perform the experiment correctly.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3.    They did not believe the drug was harmful.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chemeClr val="bg1"/>
                </a:solidFill>
              </a:rPr>
              <a:t>  They believed the drug was safe.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 Not harmful                                    safe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 Not important                                 unimportant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 Does not have                                lacks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 Did not remember                          forgot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Did not succeed                             </a:t>
            </a:r>
            <a:r>
              <a:rPr lang="en-US" sz="2000" dirty="0" smtClean="0">
                <a:solidFill>
                  <a:schemeClr val="bg1"/>
                </a:solidFill>
              </a:rPr>
              <a:t>failed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 Didn’t pay attention to                    ignored</a:t>
            </a:r>
          </a:p>
          <a:p>
            <a:endParaRPr lang="en-US" sz="2000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3581400" y="4038600"/>
            <a:ext cx="838200" cy="152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581400" y="4323908"/>
            <a:ext cx="838200" cy="152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581400" y="4724400"/>
            <a:ext cx="838200" cy="1524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81400" y="5105400"/>
            <a:ext cx="838200" cy="14265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581400" y="5486400"/>
            <a:ext cx="838200" cy="1524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00500" y="5847908"/>
            <a:ext cx="419100" cy="9569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1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153400" cy="669022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ECONOMY- Eliminate “THERE </a:t>
            </a:r>
            <a:r>
              <a:rPr lang="en-US" sz="2800" dirty="0">
                <a:solidFill>
                  <a:schemeClr val="bg1"/>
                </a:solidFill>
              </a:rPr>
              <a:t>ARE/THERE IS”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57200" y="1143000"/>
            <a:ext cx="8239944" cy="51054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1.    There are many ways in which we can arrange the pulleys.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smtClean="0">
                <a:solidFill>
                  <a:schemeClr val="bg1"/>
                </a:solidFill>
              </a:rPr>
              <a:t>  We can arrange the pulleys in many ways.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2.    There was a long line of bacteria on the plate.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smtClean="0">
                <a:solidFill>
                  <a:schemeClr val="bg1"/>
                </a:solidFill>
              </a:rPr>
              <a:t>  Bacteria lined the plate.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3.     There are many physicists who like to write.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smtClean="0">
                <a:solidFill>
                  <a:schemeClr val="bg1"/>
                </a:solidFill>
              </a:rPr>
              <a:t>   Many physicists like to write.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4.     The data confirm that there is an association between vegetables and  cancer.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smtClean="0">
                <a:solidFill>
                  <a:schemeClr val="bg1"/>
                </a:solidFill>
              </a:rPr>
              <a:t>   The data confirm an association between vegetables and </a:t>
            </a:r>
            <a:endParaRPr lang="en-US" sz="2000" b="1" i="1" dirty="0">
              <a:solidFill>
                <a:schemeClr val="bg1"/>
              </a:solidFill>
            </a:endParaRP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cancer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16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Cut The Clutter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60" y="861030"/>
            <a:ext cx="8085584" cy="460648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Trick Set 2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329261175"/>
              </p:ext>
            </p:extLst>
          </p:nvPr>
        </p:nvGraphicFramePr>
        <p:xfrm>
          <a:off x="611188" y="1321678"/>
          <a:ext cx="8086725" cy="485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056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4845496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SIMPLICITY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38200" y="1086292"/>
            <a:ext cx="8085584" cy="45720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Saying things as simply as possible…</a:t>
            </a: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be achieved through;</a:t>
            </a: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36122119"/>
              </p:ext>
            </p:extLst>
          </p:nvPr>
        </p:nvGraphicFramePr>
        <p:xfrm>
          <a:off x="457200" y="2155806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ECONOMY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82960" y="2590800"/>
            <a:ext cx="8085584" cy="360040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Compare: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“</a:t>
            </a:r>
            <a:r>
              <a:rPr lang="en-US" sz="2000" dirty="0" smtClean="0">
                <a:solidFill>
                  <a:schemeClr val="bg1"/>
                </a:solidFill>
              </a:rPr>
              <a:t>Loud music came from speakers embedded in the walls, and the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entire arena moved as the hungry crowd got to its feet.”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With: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“Loud music exploded from speakers embedded in the walls, and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entire arena shook as the hungry crowd leaped to its feet.”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Wave 5"/>
          <p:cNvSpPr/>
          <p:nvPr/>
        </p:nvSpPr>
        <p:spPr>
          <a:xfrm>
            <a:off x="2590800" y="990600"/>
            <a:ext cx="4419600" cy="1331639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1. Use strong verbs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01801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ECONOMY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295400"/>
            <a:ext cx="8085584" cy="4322439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And it is the matter of “Picking the right verb!” Read the following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paragraph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WHO </a:t>
            </a:r>
            <a:r>
              <a:rPr lang="en-US" sz="2000" b="1" dirty="0" smtClean="0">
                <a:solidFill>
                  <a:schemeClr val="bg1"/>
                </a:solidFill>
              </a:rPr>
              <a:t>reports</a:t>
            </a:r>
            <a:r>
              <a:rPr lang="en-US" sz="2000" dirty="0" smtClean="0">
                <a:solidFill>
                  <a:schemeClr val="bg1"/>
                </a:solidFill>
              </a:rPr>
              <a:t> that approximately two-thirds of the world’s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diabetics are found in developing  countries, and </a:t>
            </a:r>
            <a:r>
              <a:rPr lang="en-US" sz="2000" b="1" dirty="0" smtClean="0">
                <a:solidFill>
                  <a:schemeClr val="bg1"/>
                </a:solidFill>
              </a:rPr>
              <a:t>estimates</a:t>
            </a:r>
            <a:r>
              <a:rPr lang="en-US" sz="2000" dirty="0" smtClean="0">
                <a:solidFill>
                  <a:schemeClr val="bg1"/>
                </a:solidFill>
              </a:rPr>
              <a:t> that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number of diabetics in these countries will double in the next 25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year.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WHO </a:t>
            </a:r>
            <a:r>
              <a:rPr lang="en-US" sz="2000" b="1" dirty="0" smtClean="0">
                <a:solidFill>
                  <a:schemeClr val="bg1"/>
                </a:solidFill>
              </a:rPr>
              <a:t>estimates </a:t>
            </a:r>
            <a:r>
              <a:rPr lang="en-US" sz="2000" dirty="0" smtClean="0">
                <a:solidFill>
                  <a:schemeClr val="bg1"/>
                </a:solidFill>
              </a:rPr>
              <a:t>that two-thirds of the world’s diabetics are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found in developing countries, and </a:t>
            </a:r>
            <a:r>
              <a:rPr lang="en-US" sz="2000" b="1" dirty="0" smtClean="0">
                <a:solidFill>
                  <a:schemeClr val="bg1"/>
                </a:solidFill>
              </a:rPr>
              <a:t>projects </a:t>
            </a:r>
            <a:r>
              <a:rPr lang="en-US" sz="2000" dirty="0" smtClean="0">
                <a:solidFill>
                  <a:schemeClr val="bg1"/>
                </a:solidFill>
              </a:rPr>
              <a:t>that the number of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diabetics in these countries will double in the next 25 years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79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82960" y="2819400"/>
            <a:ext cx="8085584" cy="18840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When we turn a verb or adjective into a noun, we create a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NOMINALIZATION.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Wave 4"/>
          <p:cNvSpPr/>
          <p:nvPr/>
        </p:nvSpPr>
        <p:spPr>
          <a:xfrm>
            <a:off x="2286000" y="1086292"/>
            <a:ext cx="4953000" cy="1199708"/>
          </a:xfrm>
          <a:prstGeom prst="wav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2. Do not turn verbs into nouns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0983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017439"/>
            <a:ext cx="7846640" cy="360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</a:t>
            </a:r>
            <a:r>
              <a:rPr lang="en-US" b="1" dirty="0">
                <a:solidFill>
                  <a:schemeClr val="dk1"/>
                </a:solidFill>
              </a:rPr>
              <a:t>need </a:t>
            </a:r>
            <a:r>
              <a:rPr lang="en-US" b="1" i="1" dirty="0">
                <a:solidFill>
                  <a:schemeClr val="dk1"/>
                </a:solidFill>
              </a:rPr>
              <a:t>exists for more efficient </a:t>
            </a:r>
            <a:r>
              <a:rPr lang="en-US" b="1" i="1" dirty="0" smtClean="0">
                <a:solidFill>
                  <a:schemeClr val="dk1"/>
                </a:solidFill>
              </a:rPr>
              <a:t>candidate </a:t>
            </a:r>
            <a:r>
              <a:rPr lang="en-US" b="1" i="1" dirty="0">
                <a:solidFill>
                  <a:schemeClr val="dk1"/>
                </a:solidFill>
              </a:rPr>
              <a:t>selection. </a:t>
            </a:r>
            <a:endParaRPr lang="en-US" b="1" i="1" dirty="0" smtClean="0">
              <a:solidFill>
                <a:schemeClr val="dk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 </a:t>
            </a:r>
            <a:r>
              <a:rPr lang="en-US" b="1" dirty="0">
                <a:solidFill>
                  <a:schemeClr val="dk1"/>
                </a:solidFill>
              </a:rPr>
              <a:t>must select candidates more </a:t>
            </a:r>
            <a:r>
              <a:rPr lang="en-US" b="1" dirty="0" smtClean="0">
                <a:solidFill>
                  <a:schemeClr val="dk1"/>
                </a:solidFill>
              </a:rPr>
              <a:t>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</a:t>
            </a:r>
            <a:r>
              <a:rPr lang="en-US" b="1" i="1" dirty="0">
                <a:solidFill>
                  <a:schemeClr val="bg1"/>
                </a:solidFill>
              </a:rPr>
              <a:t>is the possibility of prior </a:t>
            </a:r>
            <a:r>
              <a:rPr lang="en-US" b="1" i="1" dirty="0" smtClean="0">
                <a:solidFill>
                  <a:schemeClr val="bg1"/>
                </a:solidFill>
              </a:rPr>
              <a:t>approval</a:t>
            </a:r>
            <a:r>
              <a:rPr lang="en-US" b="1" i="1" dirty="0">
                <a:solidFill>
                  <a:schemeClr val="bg1"/>
                </a:solidFill>
              </a:rPr>
              <a:t>. 	</a:t>
            </a:r>
            <a:endParaRPr lang="en-US" b="1" i="1" dirty="0" smtClean="0">
              <a:solidFill>
                <a:schemeClr val="bg1"/>
              </a:solidFill>
            </a:endParaRP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 may approve of it ahead of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b="1" dirty="0">
                <a:solidFill>
                  <a:schemeClr val="bg1"/>
                </a:solidFill>
              </a:rPr>
              <a:t>. 	</a:t>
            </a:r>
            <a:endParaRPr lang="en-US" dirty="0">
              <a:solidFill>
                <a:schemeClr val="bg1"/>
              </a:solidFill>
            </a:endParaRPr>
          </a:p>
          <a:p>
            <a:pPr fontAlgn="t"/>
            <a:r>
              <a:rPr lang="en-US" b="1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establishment of a different approach on the part of the </a:t>
            </a:r>
            <a:r>
              <a:rPr lang="en-US" b="1" dirty="0" smtClean="0">
                <a:solidFill>
                  <a:schemeClr val="bg1"/>
                </a:solidFill>
              </a:rPr>
              <a:t>committee </a:t>
            </a:r>
            <a:r>
              <a:rPr lang="en-US" b="1" i="1" dirty="0">
                <a:solidFill>
                  <a:schemeClr val="bg1"/>
                </a:solidFill>
              </a:rPr>
              <a:t>has become a necessity</a:t>
            </a:r>
            <a:r>
              <a:rPr lang="en-US" b="1" i="1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committee </a:t>
            </a:r>
            <a:r>
              <a:rPr lang="en-US" b="1" dirty="0">
                <a:solidFill>
                  <a:schemeClr val="bg1"/>
                </a:solidFill>
              </a:rPr>
              <a:t>must approach it </a:t>
            </a:r>
            <a:r>
              <a:rPr lang="en-US" b="1" dirty="0" smtClean="0">
                <a:solidFill>
                  <a:schemeClr val="bg1"/>
                </a:solidFill>
              </a:rPr>
              <a:t>differently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endParaRPr lang="en-US" b="1" i="1" dirty="0">
              <a:solidFill>
                <a:schemeClr val="bg1"/>
              </a:solidFill>
            </a:endParaRPr>
          </a:p>
          <a:p>
            <a:pPr fontAlgn="t"/>
            <a:endParaRPr lang="en-US" dirty="0">
              <a:solidFill>
                <a:schemeClr val="bg1"/>
              </a:solidFill>
            </a:endParaRP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</a:t>
            </a:r>
            <a:r>
              <a:rPr lang="en-US" b="1" dirty="0">
                <a:solidFill>
                  <a:schemeClr val="bg1"/>
                </a:solidFill>
              </a:rPr>
              <a:t>request is that on your return, you </a:t>
            </a:r>
            <a:r>
              <a:rPr lang="en-US" b="1" i="1" dirty="0">
                <a:solidFill>
                  <a:schemeClr val="bg1"/>
                </a:solidFill>
              </a:rPr>
              <a:t>conduct a review of the data and provide an immediate report</a:t>
            </a:r>
            <a:r>
              <a:rPr lang="en-US" b="1" i="1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 </a:t>
            </a:r>
            <a:r>
              <a:rPr lang="en-US" b="1" dirty="0">
                <a:solidFill>
                  <a:schemeClr val="dk1"/>
                </a:solidFill>
              </a:rPr>
              <a:t>request that when you return, you review the data and report immediately. 	</a:t>
            </a:r>
          </a:p>
          <a:p>
            <a:endParaRPr lang="en-US" dirty="0"/>
          </a:p>
          <a:p>
            <a:pPr fontAlgn="t"/>
            <a:endParaRPr lang="en-US" dirty="0"/>
          </a:p>
          <a:p>
            <a:endParaRPr lang="en-US" b="1" dirty="0" smtClean="0">
              <a:solidFill>
                <a:schemeClr val="dk1"/>
              </a:solidFill>
            </a:endParaRPr>
          </a:p>
          <a:p>
            <a:endParaRPr lang="en-US" b="1" i="1" dirty="0">
              <a:solidFill>
                <a:schemeClr val="dk1"/>
              </a:solidFill>
            </a:endParaRPr>
          </a:p>
          <a:p>
            <a:endParaRPr lang="en-US" b="1" i="1" dirty="0" smtClean="0">
              <a:solidFill>
                <a:schemeClr val="dk1"/>
              </a:solidFill>
            </a:endParaRPr>
          </a:p>
          <a:p>
            <a:endParaRPr lang="en-US" b="1" i="1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4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Nominalizations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243033"/>
              </p:ext>
            </p:extLst>
          </p:nvPr>
        </p:nvGraphicFramePr>
        <p:xfrm>
          <a:off x="609600" y="1295400"/>
          <a:ext cx="8229600" cy="481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Nominalizations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Liberated Verbs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1235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</a:t>
                      </a:r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exists for more efficient </a:t>
                      </a:r>
                    </a:p>
                    <a:p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selection.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select candidates more 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efficiently.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</a:t>
                      </a:r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possibility of prior </a:t>
                      </a:r>
                    </a:p>
                    <a:p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approval.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approve of it ahead of 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establishment of a different approach on the part of the 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committee </a:t>
                      </a:r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become a necessity.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committee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approach it 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differently.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3764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Our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is that on your return, you </a:t>
                      </a:r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a review of the data and provide an immediate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that when you return, you review the data and report immediately.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879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/>
              <a:t>COMMON </a:t>
            </a:r>
            <a:r>
              <a:rPr lang="en-US" sz="2800" b="1" dirty="0" smtClean="0"/>
              <a:t>NOMINALIZATIONS          verbs 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Liberated</a:t>
                      </a:r>
                      <a:r>
                        <a:rPr lang="en-US" baseline="0" dirty="0" smtClean="0"/>
                        <a:t> 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Discovery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Resistance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Refusal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Destabilization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Destabilize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Studies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5791200" y="846138"/>
            <a:ext cx="838200" cy="2286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860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COMMON NOMINALIZATIONS             adjectives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Nominalization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Carelessness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intensity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Applicable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5029200" y="838200"/>
            <a:ext cx="838200" cy="20558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9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LIBERATE DISGUISED VERBS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make a </a:t>
            </a:r>
            <a:r>
              <a:rPr lang="en-US" b="1" dirty="0" smtClean="0">
                <a:solidFill>
                  <a:schemeClr val="bg1"/>
                </a:solidFill>
              </a:rPr>
              <a:t>recommendation		Recommend</a:t>
            </a:r>
            <a:endParaRPr lang="en-US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formulate an </a:t>
            </a:r>
            <a:r>
              <a:rPr lang="en-US" b="1" dirty="0" smtClean="0">
                <a:solidFill>
                  <a:schemeClr val="bg1"/>
                </a:solidFill>
              </a:rPr>
              <a:t>argument		Argue</a:t>
            </a:r>
            <a:endParaRPr lang="en-US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raise an </a:t>
            </a:r>
            <a:r>
              <a:rPr lang="en-US" b="1" dirty="0" smtClean="0">
                <a:solidFill>
                  <a:schemeClr val="bg1"/>
                </a:solidFill>
              </a:rPr>
              <a:t>objection			Object</a:t>
            </a:r>
            <a:endParaRPr lang="en-US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make </a:t>
            </a:r>
            <a:r>
              <a:rPr lang="en-US" b="1" dirty="0" smtClean="0">
                <a:solidFill>
                  <a:schemeClr val="bg1"/>
                </a:solidFill>
              </a:rPr>
              <a:t>restitution			Restore</a:t>
            </a:r>
            <a:endParaRPr lang="en-US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express </a:t>
            </a:r>
            <a:r>
              <a:rPr lang="en-US" b="1" dirty="0" smtClean="0">
                <a:solidFill>
                  <a:schemeClr val="bg1"/>
                </a:solidFill>
              </a:rPr>
              <a:t>resentment			Resent</a:t>
            </a:r>
            <a:endParaRPr lang="en-US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arrive at a </a:t>
            </a:r>
            <a:r>
              <a:rPr lang="en-US" b="1" dirty="0" smtClean="0">
                <a:solidFill>
                  <a:schemeClr val="bg1"/>
                </a:solidFill>
              </a:rPr>
              <a:t>conclusion			Conclude</a:t>
            </a:r>
            <a:endParaRPr lang="en-US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perform an </a:t>
            </a:r>
            <a:r>
              <a:rPr lang="en-US" b="1" dirty="0" smtClean="0">
                <a:solidFill>
                  <a:schemeClr val="bg1"/>
                </a:solidFill>
              </a:rPr>
              <a:t>analysis			Analyze</a:t>
            </a:r>
            <a:endParaRPr lang="en-US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develop a plan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exercise conformity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undertake a development 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find a solution</a:t>
            </a:r>
          </a:p>
          <a:p>
            <a:r>
              <a:rPr lang="en-US" b="1" dirty="0">
                <a:solidFill>
                  <a:schemeClr val="bg1"/>
                </a:solidFill>
              </a:rPr>
              <a:t>make a decision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LIBERATE DISGUISED VERBS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8006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The theory makes the postulation that long-term </a:t>
            </a:r>
            <a:r>
              <a:rPr lang="en-US" dirty="0" smtClean="0">
                <a:solidFill>
                  <a:schemeClr val="bg1"/>
                </a:solidFill>
              </a:rPr>
              <a:t>stability </a:t>
            </a:r>
            <a:r>
              <a:rPr lang="en-US" dirty="0">
                <a:solidFill>
                  <a:schemeClr val="bg1"/>
                </a:solidFill>
              </a:rPr>
              <a:t>of species (with only minor modifications) in </a:t>
            </a:r>
            <a:r>
              <a:rPr lang="en-US" dirty="0" err="1">
                <a:solidFill>
                  <a:schemeClr val="bg1"/>
                </a:solidFill>
              </a:rPr>
              <a:t>paleontologic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time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chemeClr val="bg1"/>
                </a:solidFill>
              </a:rPr>
              <a:t> punctuated </a:t>
            </a:r>
            <a:r>
              <a:rPr lang="en-US" dirty="0">
                <a:solidFill>
                  <a:schemeClr val="bg1"/>
                </a:solidFill>
              </a:rPr>
              <a:t>by bursts of </a:t>
            </a:r>
            <a:r>
              <a:rPr lang="en-US" dirty="0" smtClean="0">
                <a:solidFill>
                  <a:schemeClr val="bg1"/>
                </a:solidFill>
              </a:rPr>
              <a:t> time </a:t>
            </a:r>
            <a:r>
              <a:rPr lang="en-US" dirty="0">
                <a:solidFill>
                  <a:schemeClr val="bg1"/>
                </a:solidFill>
              </a:rPr>
              <a:t>in which many species are </a:t>
            </a:r>
            <a:r>
              <a:rPr lang="en-US" dirty="0" smtClean="0">
                <a:solidFill>
                  <a:schemeClr val="bg1"/>
                </a:solidFill>
              </a:rPr>
              <a:t>extinguished.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Freshmen have frequently made complaints about </a:t>
            </a:r>
            <a:r>
              <a:rPr lang="en-US" dirty="0" smtClean="0">
                <a:solidFill>
                  <a:schemeClr val="bg1"/>
                </a:solidFill>
              </a:rPr>
              <a:t>the cafeteria      </a:t>
            </a:r>
            <a:r>
              <a:rPr lang="en-US" dirty="0">
                <a:solidFill>
                  <a:schemeClr val="bg1"/>
                </a:solidFill>
              </a:rPr>
              <a:t>food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Species managed to achieve evolution from </a:t>
            </a:r>
            <a:r>
              <a:rPr lang="en-US" dirty="0" smtClean="0">
                <a:solidFill>
                  <a:schemeClr val="bg1"/>
                </a:solidFill>
              </a:rPr>
              <a:t>parental species </a:t>
            </a:r>
            <a:r>
              <a:rPr lang="en-US" dirty="0">
                <a:solidFill>
                  <a:schemeClr val="bg1"/>
                </a:solidFill>
              </a:rPr>
              <a:t>that </a:t>
            </a:r>
            <a:r>
              <a:rPr lang="en-US" dirty="0" smtClean="0">
                <a:solidFill>
                  <a:schemeClr val="bg1"/>
                </a:solidFill>
              </a:rPr>
              <a:t> made </a:t>
            </a:r>
            <a:r>
              <a:rPr lang="en-US" dirty="0">
                <a:solidFill>
                  <a:schemeClr val="bg1"/>
                </a:solidFill>
              </a:rPr>
              <a:t>an escape from extinction </a:t>
            </a:r>
            <a:r>
              <a:rPr lang="en-US" dirty="0" smtClean="0">
                <a:solidFill>
                  <a:schemeClr val="bg1"/>
                </a:solidFill>
              </a:rPr>
              <a:t> by </a:t>
            </a:r>
            <a:r>
              <a:rPr lang="en-US" dirty="0">
                <a:solidFill>
                  <a:schemeClr val="bg1"/>
                </a:solidFill>
              </a:rPr>
              <a:t>virtue </a:t>
            </a:r>
            <a:r>
              <a:rPr lang="en-US" dirty="0" smtClean="0">
                <a:solidFill>
                  <a:schemeClr val="bg1"/>
                </a:solidFill>
              </a:rPr>
              <a:t>of their geographic       isolation.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The Sumerians are credited with the invention of writing toward the end of the fourth </a:t>
            </a:r>
            <a:r>
              <a:rPr lang="en-US" dirty="0" smtClean="0">
                <a:solidFill>
                  <a:schemeClr val="bg1"/>
                </a:solidFill>
              </a:rPr>
              <a:t>millennium B.C.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Neither the clay tablet nor the papyrus roll </a:t>
            </a:r>
            <a:r>
              <a:rPr lang="en-US" dirty="0" smtClean="0">
                <a:solidFill>
                  <a:schemeClr val="bg1"/>
                </a:solidFill>
              </a:rPr>
              <a:t>underwent much         change </a:t>
            </a:r>
            <a:r>
              <a:rPr lang="en-US" dirty="0">
                <a:solidFill>
                  <a:schemeClr val="bg1"/>
                </a:solidFill>
              </a:rPr>
              <a:t>in form during the next three thousand years.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2601"/>
            <a:ext cx="2864296" cy="74522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Economy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82960" y="3581400"/>
            <a:ext cx="8085584" cy="31032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Keep the subject and main </a:t>
            </a:r>
            <a:r>
              <a:rPr lang="en-US" sz="2400" dirty="0" smtClean="0">
                <a:solidFill>
                  <a:schemeClr val="bg1"/>
                </a:solidFill>
              </a:rPr>
              <a:t>verb </a:t>
            </a:r>
            <a:r>
              <a:rPr lang="en-US" sz="2400" dirty="0">
                <a:solidFill>
                  <a:schemeClr val="bg1"/>
                </a:solidFill>
              </a:rPr>
              <a:t>(predicate) close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together </a:t>
            </a:r>
            <a:r>
              <a:rPr lang="en-US" sz="2400" dirty="0">
                <a:solidFill>
                  <a:schemeClr val="bg1"/>
                </a:solidFill>
              </a:rPr>
              <a:t>at the start </a:t>
            </a:r>
            <a:r>
              <a:rPr lang="en-US" sz="2400" dirty="0" smtClean="0">
                <a:solidFill>
                  <a:schemeClr val="bg1"/>
                </a:solidFill>
              </a:rPr>
              <a:t>of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sentence.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  <p:sp>
        <p:nvSpPr>
          <p:cNvPr id="5" name="Wave 4"/>
          <p:cNvSpPr/>
          <p:nvPr/>
        </p:nvSpPr>
        <p:spPr>
          <a:xfrm>
            <a:off x="1676400" y="1242562"/>
            <a:ext cx="5334000" cy="1255439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3. Do not burry the main verb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1960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17" y="152400"/>
            <a:ext cx="1981200" cy="808038"/>
          </a:xfrm>
        </p:spPr>
        <p:txBody>
          <a:bodyPr/>
          <a:lstStyle/>
          <a:p>
            <a:r>
              <a:rPr lang="en-US" b="1" dirty="0" smtClean="0"/>
              <a:t>Sample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59311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5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Don’t bury the main verb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The case of the buried predicate…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One study of 930 adults with multiple sclerosis   (MS) receiving care in one of two managed care settings or in a fee-for-service setting, found that only two-thirds of those </a:t>
            </a:r>
            <a:r>
              <a:rPr lang="en-US" sz="2800" dirty="0" smtClean="0">
                <a:solidFill>
                  <a:srgbClr val="FF0000"/>
                </a:solidFill>
              </a:rPr>
              <a:t>needing to contact </a:t>
            </a:r>
            <a:r>
              <a:rPr lang="en-US" sz="2800" dirty="0" smtClean="0">
                <a:solidFill>
                  <a:schemeClr val="bg1"/>
                </a:solidFill>
              </a:rPr>
              <a:t>a  </a:t>
            </a:r>
          </a:p>
          <a:p>
            <a:pPr mar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neurologist for an Ms-related problem in the      prior 6 months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had done so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Vickrey</a:t>
            </a:r>
            <a:r>
              <a:rPr lang="en-US" sz="2800" dirty="0" smtClean="0">
                <a:solidFill>
                  <a:schemeClr val="bg1"/>
                </a:solidFill>
              </a:rPr>
              <a:t> et al 1999).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69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Avoiding Redundancy</a:t>
            </a:r>
            <a:br>
              <a:rPr lang="en-US" sz="3600" dirty="0" smtClean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say,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“The used car will </a:t>
            </a:r>
            <a:r>
              <a:rPr lang="en-US" sz="2800" b="1" dirty="0" smtClean="0">
                <a:solidFill>
                  <a:schemeClr val="bg1"/>
                </a:solidFill>
              </a:rPr>
              <a:t>cost the sum </a:t>
            </a:r>
            <a:r>
              <a:rPr lang="en-US" sz="2800" dirty="0" smtClean="0">
                <a:solidFill>
                  <a:schemeClr val="bg1"/>
                </a:solidFill>
              </a:rPr>
              <a:t>of $1,000.00”?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It is more concise to say,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_______________________________________.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66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Avoiding Redundancy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2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Calibri"/>
                          <a:cs typeface="Times New Roman"/>
                        </a:rPr>
                        <a:t>Wordy Sentence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Calibri"/>
                          <a:cs typeface="Times New Roman"/>
                        </a:rPr>
                        <a:t>Less Wordy Sentence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92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We collaborated </a:t>
                      </a:r>
                      <a:r>
                        <a:rPr lang="en-US" sz="2800" b="1" dirty="0">
                          <a:latin typeface="Times New Roman"/>
                          <a:ea typeface="Calibri"/>
                          <a:cs typeface="Times New Roman"/>
                        </a:rPr>
                        <a:t>together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28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/>
                          <a:ea typeface="Calibri"/>
                          <a:cs typeface="Times New Roman"/>
                        </a:rPr>
                        <a:t>on 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the projects.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We collaborated on the </a:t>
                      </a:r>
                      <a:endParaRPr lang="en-US" sz="28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/>
                          <a:ea typeface="Calibri"/>
                          <a:cs typeface="Times New Roman"/>
                        </a:rPr>
                        <a:t>project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92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This is a </a:t>
                      </a:r>
                      <a:r>
                        <a:rPr lang="en-US" sz="2800" b="1" dirty="0">
                          <a:latin typeface="Times New Roman"/>
                          <a:ea typeface="Calibri"/>
                          <a:cs typeface="Times New Roman"/>
                        </a:rPr>
                        <a:t>brand new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28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/>
                          <a:ea typeface="Calibri"/>
                          <a:cs typeface="Times New Roman"/>
                        </a:rPr>
                        <a:t>innovation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This is an innovation.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92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The </a:t>
                      </a:r>
                      <a:r>
                        <a:rPr lang="en-US" sz="2800" b="1" dirty="0">
                          <a:latin typeface="Times New Roman"/>
                          <a:ea typeface="Calibri"/>
                          <a:cs typeface="Times New Roman"/>
                        </a:rPr>
                        <a:t>other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alternative is to </a:t>
                      </a:r>
                      <a:endParaRPr lang="en-US" sz="28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/>
                          <a:ea typeface="Calibri"/>
                          <a:cs typeface="Times New Roman"/>
                        </a:rPr>
                        <a:t>eat 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soup.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The alternative is to eat </a:t>
                      </a:r>
                      <a:endParaRPr lang="en-US" sz="28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/>
                          <a:ea typeface="Calibri"/>
                          <a:cs typeface="Times New Roman"/>
                        </a:rPr>
                        <a:t>soup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16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Avoiding Prepositional Phrases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Prepositional phrases create wordy sentences.  Consider the following examples.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2743200"/>
          <a:ext cx="7696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3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Wordy Sentence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Concise Sentence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65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I will see you in the near </a:t>
                      </a: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future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I will see you soon.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98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I am in receipt of your e-mail message </a:t>
                      </a: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requesting </a:t>
                      </a: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an </a:t>
                      </a: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increase </a:t>
                      </a: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in pay. 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I received your e-mail message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requesting a pay </a:t>
                      </a: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raise.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3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He drove at a rapid rate.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He drove rapidly.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232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57200"/>
            <a:ext cx="8085584" cy="8108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Re-write the following sentences by making 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them</a:t>
            </a:r>
            <a:r>
              <a:rPr lang="en-US" sz="2800" b="1" dirty="0" smtClean="0">
                <a:solidFill>
                  <a:srgbClr val="7030A0"/>
                </a:solidFill>
              </a:rPr>
              <a:t> simple </a:t>
            </a:r>
            <a:r>
              <a:rPr lang="en-US" sz="2800" b="1" dirty="0" smtClean="0">
                <a:solidFill>
                  <a:schemeClr val="bg1"/>
                </a:solidFill>
              </a:rPr>
              <a:t>and </a:t>
            </a:r>
            <a:r>
              <a:rPr lang="en-US" sz="2800" b="1" dirty="0" smtClean="0">
                <a:solidFill>
                  <a:srgbClr val="7030A0"/>
                </a:solidFill>
              </a:rPr>
              <a:t>reader friendly</a:t>
            </a:r>
            <a:r>
              <a:rPr lang="en-US" sz="2800" b="1" dirty="0" smtClean="0">
                <a:solidFill>
                  <a:schemeClr val="bg1"/>
                </a:solidFill>
              </a:rPr>
              <a:t>.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9504" y="1676400"/>
            <a:ext cx="8227640" cy="4191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but not least, the article sends an important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message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ambition in life is not to make a fortune,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know that, as they say, "Money is the root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evil."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Baldwin, the problem never reared its ugly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head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until one dreadful night in New Jersey.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building's owners offered the inspectors many financial incentives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overlook code violations</a:t>
            </a:r>
          </a:p>
        </p:txBody>
      </p:sp>
    </p:spTree>
    <p:extLst>
      <p:ext uri="{BB962C8B-B14F-4D97-AF65-F5344CB8AC3E}">
        <p14:creationId xmlns:p14="http://schemas.microsoft.com/office/powerpoint/2010/main" val="3308707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926760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OBJECTIVITY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2017439"/>
            <a:ext cx="8316144" cy="263076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‘Subjective’ refers to information that is based on personal </a:t>
            </a:r>
            <a:r>
              <a:rPr lang="en-US" sz="2800" dirty="0" smtClean="0">
                <a:solidFill>
                  <a:schemeClr val="bg1"/>
                </a:solidFill>
              </a:rPr>
              <a:t>opinions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‘Objective</a:t>
            </a:r>
            <a:r>
              <a:rPr lang="en-US" sz="2800" dirty="0">
                <a:solidFill>
                  <a:schemeClr val="bg1"/>
                </a:solidFill>
              </a:rPr>
              <a:t>’ refers to information that is based </a:t>
            </a:r>
            <a:r>
              <a:rPr lang="en-US" sz="2800" dirty="0" smtClean="0">
                <a:solidFill>
                  <a:schemeClr val="bg1"/>
                </a:solidFill>
              </a:rPr>
              <a:t> on </a:t>
            </a:r>
            <a:r>
              <a:rPr lang="en-US" sz="2800" dirty="0">
                <a:solidFill>
                  <a:schemeClr val="bg1"/>
                </a:solidFill>
              </a:rPr>
              <a:t>factual evidence</a:t>
            </a:r>
          </a:p>
        </p:txBody>
      </p:sp>
    </p:spTree>
    <p:extLst>
      <p:ext uri="{BB962C8B-B14F-4D97-AF65-F5344CB8AC3E}">
        <p14:creationId xmlns:p14="http://schemas.microsoft.com/office/powerpoint/2010/main" val="1888501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16778"/>
            <a:ext cx="7856984" cy="1069514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OBJECTIVITY- Personal Language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143000"/>
            <a:ext cx="8085584" cy="65841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1.Avoid personal language unless necessary. Compare the examples below: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" y="2017438"/>
            <a:ext cx="8544744" cy="4154761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1. I got informed consent in accordance with the procedures specified for research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</a:rPr>
              <a:t>Informed consent was obtained in accordance with the procedures specified for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research </a:t>
            </a:r>
          </a:p>
          <a:p>
            <a:endParaRPr lang="en-US" sz="1600" b="1" dirty="0" smtClean="0">
              <a:solidFill>
                <a:srgbClr val="FFC000"/>
              </a:solidFill>
            </a:endParaRPr>
          </a:p>
          <a:p>
            <a:r>
              <a:rPr lang="en-US" sz="1600" b="1" dirty="0" smtClean="0">
                <a:solidFill>
                  <a:srgbClr val="FFC000"/>
                </a:solidFill>
              </a:rPr>
              <a:t> </a:t>
            </a:r>
            <a:r>
              <a:rPr lang="en-US" sz="1600" b="1" dirty="0" smtClean="0">
                <a:solidFill>
                  <a:schemeClr val="bg2"/>
                </a:solidFill>
              </a:rPr>
              <a:t>2. I believe that there is a discrepancy between theory and practice…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2"/>
                </a:solidFill>
              </a:rPr>
              <a:t> Research suggests that there is a discrepancy between theory and practice </a:t>
            </a:r>
          </a:p>
          <a:p>
            <a:endParaRPr lang="en-US" sz="1600" b="1" dirty="0" smtClean="0"/>
          </a:p>
          <a:p>
            <a:r>
              <a:rPr lang="en-US" sz="1600" b="1" dirty="0" smtClean="0">
                <a:solidFill>
                  <a:schemeClr val="accent2"/>
                </a:solidFill>
              </a:rPr>
              <a:t>3. I interviewed a total of 22 parents during the month of December 2023…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2"/>
                </a:solidFill>
              </a:rPr>
              <a:t>A total of 22 parents were interviewed during the month of December 2023… </a:t>
            </a:r>
          </a:p>
          <a:p>
            <a:endParaRPr lang="en-US" sz="1600" b="1" dirty="0" smtClean="0"/>
          </a:p>
          <a:p>
            <a:r>
              <a:rPr lang="en-US" sz="1600" b="1" dirty="0" smtClean="0">
                <a:solidFill>
                  <a:srgbClr val="FFFF00"/>
                </a:solidFill>
              </a:rPr>
              <a:t>4. I gave completed questionnaires a number for identification purposes…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FF00"/>
                </a:solidFill>
              </a:rPr>
              <a:t>Completed questionnaires were allocated a number for identification purposes… </a:t>
            </a: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99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9036496" cy="1069514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OBJECTIVITY-Judgmental Language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447800"/>
            <a:ext cx="8085584" cy="353616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2. Avoid Judgmental Language.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3962400"/>
            <a:ext cx="7620000" cy="2286000"/>
          </a:xfrm>
          <a:prstGeom prst="roundRect">
            <a:avLst/>
          </a:prstGeom>
          <a:solidFill>
            <a:srgbClr val="C3E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1792562"/>
          </a:xfrm>
        </p:spPr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Avoid making a personal judgment.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Drawing conclusions based on your previously held beliefs, rather than through a review of the relevant facts.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How do personal beliefs pose a problem in scientific or professional communication?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i="1" u="sng" dirty="0" smtClean="0">
                <a:solidFill>
                  <a:schemeClr val="bg1"/>
                </a:solidFill>
              </a:rPr>
              <a:t>Beliefs you may have  held at one time could later be </a:t>
            </a:r>
          </a:p>
          <a:p>
            <a:pPr algn="ctr"/>
            <a:r>
              <a:rPr lang="en-US" sz="2400" i="1" u="sng" dirty="0" smtClean="0">
                <a:solidFill>
                  <a:schemeClr val="bg1"/>
                </a:solidFill>
              </a:rPr>
              <a:t>disproved. 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2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16778"/>
            <a:ext cx="8542784" cy="106951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bg1"/>
                </a:solidFill>
              </a:rPr>
              <a:t>OBJECTIVITY-</a:t>
            </a:r>
            <a:r>
              <a:rPr lang="en-US" sz="2800" dirty="0" smtClean="0">
                <a:solidFill>
                  <a:schemeClr val="bg1"/>
                </a:solidFill>
              </a:rPr>
              <a:t>Avoid </a:t>
            </a:r>
            <a:r>
              <a:rPr lang="en-US" sz="2800" dirty="0">
                <a:solidFill>
                  <a:schemeClr val="bg1"/>
                </a:solidFill>
              </a:rPr>
              <a:t>Judgmental </a:t>
            </a:r>
            <a:r>
              <a:rPr lang="en-US" sz="2800" dirty="0" smtClean="0">
                <a:solidFill>
                  <a:schemeClr val="bg1"/>
                </a:solidFill>
              </a:rPr>
              <a:t>Language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1295400"/>
            <a:ext cx="8316144" cy="464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International schools are always elitist…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International schools are often viewed as elitist… 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bg1"/>
                </a:solidFill>
              </a:rPr>
              <a:t>2.  Jessen’s (1956) theory is the most influential for scholars in education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err="1" smtClean="0">
                <a:solidFill>
                  <a:schemeClr val="bg1"/>
                </a:solidFill>
              </a:rPr>
              <a:t>Jessen’s</a:t>
            </a:r>
            <a:r>
              <a:rPr lang="en-US" sz="1800" dirty="0" smtClean="0">
                <a:solidFill>
                  <a:schemeClr val="bg1"/>
                </a:solidFill>
              </a:rPr>
              <a:t> (1956) theory remains one of the most influential for scholars in education… 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0070C0"/>
                </a:solidFill>
              </a:rPr>
              <a:t>3.  Smith’s (2009) paper made such a remarkable contribution to the field…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0070C0"/>
                </a:solidFill>
              </a:rPr>
              <a:t>Smith’s (2009) paper made a major contribution to the field… </a:t>
            </a:r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4.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7030A0"/>
                </a:solidFill>
              </a:rPr>
              <a:t>Gorard’s</a:t>
            </a:r>
            <a:r>
              <a:rPr lang="en-US" sz="1800" dirty="0" smtClean="0">
                <a:solidFill>
                  <a:srgbClr val="7030A0"/>
                </a:solidFill>
              </a:rPr>
              <a:t> (1999, pp.31-33) study provided an awesome classification 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Model.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</a:rPr>
              <a:t>Gorard’s</a:t>
            </a:r>
            <a:r>
              <a:rPr lang="en-US" sz="1800" dirty="0" smtClean="0">
                <a:solidFill>
                  <a:srgbClr val="7030A0"/>
                </a:solidFill>
              </a:rPr>
              <a:t> (1999, pp.31-33) study provided a concise classification 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Model. </a:t>
            </a:r>
          </a:p>
          <a:p>
            <a:endParaRPr lang="en-US" sz="1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65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78"/>
            <a:ext cx="8161784" cy="1069514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OBJECTIVITY-Emotive Language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1752600"/>
            <a:ext cx="8468544" cy="2743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Emotive language appeals to the emotions or 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values of  your reader.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Emotive language tends to use superlatives        and/or exaggeration in an attempt to incite an              emotional reaction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12996</TotalTime>
  <Words>1928</Words>
  <Application>Microsoft Office PowerPoint</Application>
  <PresentationFormat>On-screen Show (4:3)</PresentationFormat>
  <Paragraphs>349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Times New Roman</vt:lpstr>
      <vt:lpstr>Wingdings</vt:lpstr>
      <vt:lpstr>Office Theme</vt:lpstr>
      <vt:lpstr>Custom Design</vt:lpstr>
      <vt:lpstr>SIMPLICITY</vt:lpstr>
      <vt:lpstr>SIMPLICITY</vt:lpstr>
      <vt:lpstr>Sample </vt:lpstr>
      <vt:lpstr>PowerPoint Presentation</vt:lpstr>
      <vt:lpstr>OBJECTIVITY</vt:lpstr>
      <vt:lpstr>OBJECTIVITY- Personal Language</vt:lpstr>
      <vt:lpstr>OBJECTIVITY-Judgmental Language</vt:lpstr>
      <vt:lpstr> OBJECTIVITY-Avoid Judgmental Language </vt:lpstr>
      <vt:lpstr>OBJECTIVITY-Emotive Language</vt:lpstr>
      <vt:lpstr> OBJECTIVITY-emotive language </vt:lpstr>
      <vt:lpstr>Make objective</vt:lpstr>
      <vt:lpstr>Re-write the following and make it objective</vt:lpstr>
      <vt:lpstr>Objective version </vt:lpstr>
      <vt:lpstr>ECONOMY- Cut the Clutter</vt:lpstr>
      <vt:lpstr>PowerPoint Presentation</vt:lpstr>
      <vt:lpstr>Cut The Clutter </vt:lpstr>
      <vt:lpstr> ECONOMY-ELIMINATE NEGATIVES </vt:lpstr>
      <vt:lpstr> ECONOMY- Eliminate “THERE ARE/THERE IS” </vt:lpstr>
      <vt:lpstr>Cut The Clutter </vt:lpstr>
      <vt:lpstr>ECONOMY</vt:lpstr>
      <vt:lpstr>ECONOMY</vt:lpstr>
      <vt:lpstr>ECONOMY</vt:lpstr>
      <vt:lpstr>PowerPoint Presentation</vt:lpstr>
      <vt:lpstr>Examples of Nominalizations</vt:lpstr>
      <vt:lpstr>  COMMON NOMINALIZATIONS          verbs </vt:lpstr>
      <vt:lpstr>COMMON NOMINALIZATIONS             adjectives</vt:lpstr>
      <vt:lpstr>LIBERATE DISGUISED VERBS </vt:lpstr>
      <vt:lpstr>LIBERATE DISGUISED VERBS </vt:lpstr>
      <vt:lpstr>Economy </vt:lpstr>
      <vt:lpstr>Don’t bury the main verb</vt:lpstr>
      <vt:lpstr>Avoiding Redundancy </vt:lpstr>
      <vt:lpstr>Avoiding Redundancy</vt:lpstr>
      <vt:lpstr>Avoiding Prepositional Phrases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Syeda Atifa. Batool</dc:creator>
  <cp:lastModifiedBy>Administrator</cp:lastModifiedBy>
  <cp:revision>49</cp:revision>
  <dcterms:created xsi:type="dcterms:W3CDTF">2014-04-01T16:35:38Z</dcterms:created>
  <dcterms:modified xsi:type="dcterms:W3CDTF">2024-02-02T10:24:35Z</dcterms:modified>
</cp:coreProperties>
</file>