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71" r:id="rId2"/>
    <p:sldId id="257" r:id="rId3"/>
    <p:sldId id="325" r:id="rId4"/>
    <p:sldId id="324" r:id="rId5"/>
    <p:sldId id="326" r:id="rId6"/>
    <p:sldId id="327" r:id="rId7"/>
    <p:sldId id="332" r:id="rId8"/>
    <p:sldId id="333" r:id="rId9"/>
    <p:sldId id="329" r:id="rId10"/>
    <p:sldId id="330" r:id="rId11"/>
    <p:sldId id="331" r:id="rId12"/>
    <p:sldId id="313" r:id="rId13"/>
    <p:sldId id="278" r:id="rId14"/>
  </p:sldIdLst>
  <p:sldSz cx="9144000" cy="6858000" type="screen4x3"/>
  <p:notesSz cx="6805613" cy="993933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65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59544" autoAdjust="0"/>
  </p:normalViewPr>
  <p:slideViewPr>
    <p:cSldViewPr>
      <p:cViewPr varScale="1">
        <p:scale>
          <a:sx n="37" d="100"/>
          <a:sy n="37" d="100"/>
        </p:scale>
        <p:origin x="2104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DE354B0-5773-82D1-CABD-C0A44CF7AA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297340-2564-F00F-5446-9BDFEB505BC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3F55BD60-F7BE-4C3C-92DE-B04D7FC94DF2}" type="datetimeFigureOut">
              <a:rPr lang="en-GB"/>
              <a:pPr>
                <a:defRPr/>
              </a:pPr>
              <a:t>28/09/2023</a:t>
            </a:fld>
            <a:endParaRPr lang="en-GB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92ABF0A-7C6C-1354-AAB2-0E8570725A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9ADA5D1-8EC5-CA19-1EDC-C1015EC90A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A06E9-284F-76F6-7429-B9876ABC269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7C438-99F8-5AC9-D57D-8F26B24670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3903EDA-E23B-499F-A9B6-39D3507FAA7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>
            <a:extLst>
              <a:ext uri="{FF2B5EF4-FFF2-40B4-BE49-F238E27FC236}">
                <a16:creationId xmlns:a16="http://schemas.microsoft.com/office/drawing/2014/main" id="{E31BED13-36E6-7A12-CE8E-EBBF8BB804D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>
            <a:extLst>
              <a:ext uri="{FF2B5EF4-FFF2-40B4-BE49-F238E27FC236}">
                <a16:creationId xmlns:a16="http://schemas.microsoft.com/office/drawing/2014/main" id="{F8D0B154-728A-3D19-5283-61C1D4EF19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>
                <a:cs typeface="Calibri" panose="020F0502020204030204" pitchFamily="34" charset="0"/>
              </a:rPr>
              <a:t>15 m</a:t>
            </a:r>
          </a:p>
          <a:p>
            <a:pPr eaLnBrk="1" hangingPunct="1">
              <a:spcBef>
                <a:spcPct val="0"/>
              </a:spcBef>
            </a:pPr>
            <a:endParaRPr lang="en-US" altLang="en-US" dirty="0">
              <a:cs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dirty="0">
                <a:cs typeface="Calibri" panose="020F0502020204030204" pitchFamily="34" charset="0"/>
              </a:rPr>
              <a:t>--</a:t>
            </a:r>
          </a:p>
          <a:p>
            <a:pPr eaLnBrk="1" hangingPunct="1">
              <a:spcBef>
                <a:spcPct val="0"/>
              </a:spcBef>
            </a:pPr>
            <a:endParaRPr lang="en-US" altLang="en-US" dirty="0">
              <a:cs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dirty="0">
                <a:cs typeface="Calibri" panose="020F0502020204030204" pitchFamily="34" charset="0"/>
              </a:rPr>
              <a:t>MG suggests that GPT4 API (~£10/</a:t>
            </a:r>
            <a:r>
              <a:rPr lang="en-US" altLang="en-US" dirty="0" err="1">
                <a:cs typeface="Calibri" panose="020F0502020204030204" pitchFamily="34" charset="0"/>
              </a:rPr>
              <a:t>mth</a:t>
            </a:r>
            <a:r>
              <a:rPr lang="en-US" altLang="en-US" dirty="0">
                <a:cs typeface="Calibri" panose="020F0502020204030204" pitchFamily="34" charset="0"/>
              </a:rPr>
              <a:t>) could be relatively easily programmed to do a better job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>
                <a:cs typeface="Calibri" panose="020F0502020204030204" pitchFamily="34" charset="0"/>
              </a:rPr>
              <a:t>PV says Computer Vision Toolbox is ~£100, TV might be put to work on this.</a:t>
            </a:r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FE747BB4-06C5-99B3-A820-3B8FB63E45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D349740-58ED-427F-AAD6-72DC9FD8970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BC7C5EB6-D253-4826-D5CE-08CF52DE034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225C932E-FFD6-0493-50A2-89F78EF32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b="0" dirty="0"/>
              <a:t>Counting manual data inputs as successes</a:t>
            </a:r>
          </a:p>
          <a:p>
            <a:pPr eaLnBrk="1" hangingPunct="1">
              <a:spcBef>
                <a:spcPct val="0"/>
              </a:spcBef>
            </a:pPr>
            <a:r>
              <a:rPr lang="en-GB" b="0" dirty="0"/>
              <a:t>Evaluation on v17 200923</a:t>
            </a:r>
          </a:p>
          <a:p>
            <a:pPr eaLnBrk="1" hangingPunct="1">
              <a:spcBef>
                <a:spcPct val="0"/>
              </a:spcBef>
            </a:pPr>
            <a:r>
              <a:rPr lang="en-GB" b="0" dirty="0"/>
              <a:t>OCR accuracy evaluated through comparison between manual observer and .</a:t>
            </a:r>
            <a:r>
              <a:rPr lang="en-GB" b="0" dirty="0" err="1"/>
              <a:t>xls</a:t>
            </a:r>
            <a:endParaRPr lang="en-GB" b="0" dirty="0"/>
          </a:p>
          <a:p>
            <a:pPr eaLnBrk="1" hangingPunct="1">
              <a:spcBef>
                <a:spcPct val="0"/>
              </a:spcBef>
            </a:pPr>
            <a:r>
              <a:rPr lang="en-GB" b="0" dirty="0"/>
              <a:t>21 numbers to read per scanner</a:t>
            </a:r>
          </a:p>
          <a:p>
            <a:pPr eaLnBrk="1" hangingPunct="1">
              <a:spcBef>
                <a:spcPct val="0"/>
              </a:spcBef>
            </a:pPr>
            <a:r>
              <a:rPr lang="en-GB" b="0" dirty="0"/>
              <a:t>Caught error would be flagged as such</a:t>
            </a:r>
          </a:p>
          <a:p>
            <a:pPr eaLnBrk="1" hangingPunct="1">
              <a:spcBef>
                <a:spcPct val="0"/>
              </a:spcBef>
            </a:pPr>
            <a:endParaRPr lang="en-GB" b="0" dirty="0"/>
          </a:p>
          <a:p>
            <a:pPr eaLnBrk="1" hangingPunct="1">
              <a:spcBef>
                <a:spcPct val="0"/>
              </a:spcBef>
            </a:pPr>
            <a:r>
              <a:rPr lang="en-GB" b="0" dirty="0"/>
              <a:t>IU22 error due to incorrect number of files resolved following testing by moving append2csv into ‘if’ statement</a:t>
            </a:r>
          </a:p>
          <a:p>
            <a:pPr eaLnBrk="1" hangingPunct="1">
              <a:spcBef>
                <a:spcPct val="0"/>
              </a:spcBef>
            </a:pPr>
            <a:endParaRPr lang="en-GB" b="0" dirty="0"/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DEB6B3E0-D16B-CD3C-830E-F1D32FF9F2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18B7B45-BB4F-4F36-B93E-ED4A3F13BF0B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681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BC7C5EB6-D253-4826-D5CE-08CF52DE034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225C932E-FFD6-0493-50A2-89F78EF32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latin typeface="Arial"/>
                <a:cs typeface="Arial"/>
              </a:rPr>
              <a:t>Code improvements</a:t>
            </a:r>
            <a:endParaRPr lang="en-GB" b="1" dirty="0"/>
          </a:p>
          <a:p>
            <a:pPr eaLnBrk="1" hangingPunct="1">
              <a:spcBef>
                <a:spcPct val="0"/>
              </a:spcBef>
            </a:pPr>
            <a:r>
              <a:rPr lang="en-GB" b="0" dirty="0"/>
              <a:t>Add confidence level checking and missing data catching to ‘get probe number’</a:t>
            </a:r>
          </a:p>
          <a:p>
            <a:pPr eaLnBrk="1" hangingPunct="1">
              <a:spcBef>
                <a:spcPct val="0"/>
              </a:spcBef>
            </a:pPr>
            <a:r>
              <a:rPr lang="en-GB" b="0" dirty="0"/>
              <a:t>Get iteration through file structure working</a:t>
            </a:r>
          </a:p>
          <a:p>
            <a:pPr eaLnBrk="1" hangingPunct="1">
              <a:spcBef>
                <a:spcPct val="0"/>
              </a:spcBef>
            </a:pPr>
            <a:r>
              <a:rPr lang="en-GB" b="0" dirty="0"/>
              <a:t>Standardise error catching and attempts at resolution through code modules</a:t>
            </a:r>
          </a:p>
          <a:p>
            <a:pPr eaLnBrk="1" hangingPunct="1">
              <a:spcBef>
                <a:spcPct val="0"/>
              </a:spcBef>
            </a:pPr>
            <a:r>
              <a:rPr lang="en-GB" b="0" dirty="0"/>
              <a:t>Catch duplicate images? - e.g. by recognising reverb has </a:t>
            </a:r>
            <a:r>
              <a:rPr lang="en-GB" b="0" dirty="0" err="1"/>
              <a:t>dist</a:t>
            </a:r>
            <a:r>
              <a:rPr lang="en-GB" b="0" dirty="0"/>
              <a:t> text, CG has CG data... - big job</a:t>
            </a:r>
          </a:p>
          <a:p>
            <a:pPr marL="170815" indent="-170815">
              <a:defRPr/>
            </a:pPr>
            <a:endParaRPr lang="en-GB" sz="1200" dirty="0">
              <a:latin typeface="Arial"/>
              <a:cs typeface="Arial"/>
            </a:endParaRPr>
          </a:p>
          <a:p>
            <a:pPr marL="170815" indent="-170815">
              <a:defRPr/>
            </a:pPr>
            <a:r>
              <a:rPr lang="en-GB" sz="1200" b="1" dirty="0">
                <a:latin typeface="Arial"/>
                <a:cs typeface="Arial"/>
              </a:rPr>
              <a:t>Extend to more scanners?</a:t>
            </a:r>
          </a:p>
          <a:p>
            <a:pPr marL="170815" indent="-170815">
              <a:defRPr/>
            </a:pPr>
            <a:r>
              <a:rPr lang="en-GB" sz="1200" dirty="0">
                <a:latin typeface="Arial"/>
                <a:cs typeface="Arial"/>
              </a:rPr>
              <a:t>	Automate ROI ID and text segmentation?</a:t>
            </a:r>
          </a:p>
          <a:p>
            <a:pPr eaLnBrk="1" hangingPunct="1">
              <a:spcBef>
                <a:spcPct val="0"/>
              </a:spcBef>
            </a:pPr>
            <a:endParaRPr lang="en-GB" b="0" dirty="0"/>
          </a:p>
          <a:p>
            <a:pPr marL="170815" indent="-170815">
              <a:defRPr/>
            </a:pPr>
            <a:r>
              <a:rPr lang="en-GB" sz="2400" b="1" dirty="0">
                <a:latin typeface="Arial"/>
                <a:cs typeface="Arial"/>
              </a:rPr>
              <a:t>Scientific computing interested to progress?</a:t>
            </a:r>
          </a:p>
          <a:p>
            <a:pPr lvl="1" indent="0">
              <a:buNone/>
              <a:defRPr/>
            </a:pPr>
            <a:r>
              <a:rPr lang="en-GB" sz="2000" dirty="0">
                <a:latin typeface="Arial"/>
                <a:cs typeface="Arial"/>
              </a:rPr>
              <a:t>Improve robustness, </a:t>
            </a:r>
            <a:r>
              <a:rPr lang="en-GB" sz="2000" dirty="0" err="1">
                <a:latin typeface="Arial"/>
                <a:cs typeface="Arial"/>
              </a:rPr>
              <a:t>pythonise</a:t>
            </a:r>
            <a:endParaRPr lang="en-GB" sz="2000" dirty="0">
              <a:latin typeface="Arial"/>
              <a:cs typeface="Arial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2000" dirty="0">
                <a:latin typeface="Arial"/>
                <a:cs typeface="Arial"/>
              </a:rPr>
              <a:t>Automate other parts of the chain:</a:t>
            </a:r>
            <a:br>
              <a:rPr lang="en-GB" sz="2000" dirty="0">
                <a:latin typeface="Arial"/>
                <a:cs typeface="Arial"/>
              </a:rPr>
            </a:br>
            <a:r>
              <a:rPr lang="en-GB" sz="2000" b="0" dirty="0">
                <a:latin typeface="Arial"/>
                <a:cs typeface="Arial"/>
              </a:rPr>
              <a:t>	I</a:t>
            </a:r>
            <a:r>
              <a:rPr lang="en-GB" sz="2000" b="0" dirty="0"/>
              <a:t>nclude DICOM decompress in file structuring code</a:t>
            </a:r>
          </a:p>
          <a:p>
            <a:pPr lvl="1" eaLnBrk="1" hangingPunct="1">
              <a:spcBef>
                <a:spcPct val="0"/>
              </a:spcBef>
            </a:pPr>
            <a:r>
              <a:rPr lang="en-GB" sz="2000" b="0" dirty="0"/>
              <a:t>	Read csv and flag up out of tolerance values</a:t>
            </a:r>
          </a:p>
          <a:p>
            <a:pPr lvl="1" indent="0">
              <a:buNone/>
              <a:defRPr/>
            </a:pPr>
            <a:endParaRPr lang="en-GB" sz="2000" dirty="0">
              <a:latin typeface="Arial"/>
              <a:cs typeface="Arial"/>
            </a:endParaRPr>
          </a:p>
          <a:p>
            <a:pPr eaLnBrk="1" hangingPunct="1">
              <a:spcBef>
                <a:spcPct val="0"/>
              </a:spcBef>
            </a:pPr>
            <a:endParaRPr lang="en-GB" b="0" dirty="0"/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DEB6B3E0-D16B-CD3C-830E-F1D32FF9F2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18B7B45-BB4F-4F36-B93E-ED4A3F13BF0B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697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id="{80A2D592-3CC5-2924-DD5E-5D719B152F1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4C17938F-E5E4-77E3-E3FE-6B5458233A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altLang="en-US" sz="1200" dirty="0"/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588F8D09-A6B5-7768-E162-0016596859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2C1861A-8218-4F7F-8E2E-64A94FFF516C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D3B2B503-AB4A-CDE4-5B4A-6ED9B31F7F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097C1619-4887-A46C-1A86-7278868813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238C2706-7EC0-4732-6343-E284091406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A07F5AB-73C3-446D-9669-2A2C5162E8B5}" type="slidenum">
              <a:rPr lang="en-GB" altLang="en-US" sz="1200" smtClean="0"/>
              <a:pPr/>
              <a:t>13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17A19D51-DDFF-A1BD-0954-BA36C413A94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CF42F895-17C8-0D24-47F8-D9A41CE4D4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40B3628D-F2E1-5FE0-8469-28DBB6F92B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DF013B7-B97F-4232-A22A-AA7858AA4F3C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BC7C5EB6-D253-4826-D5CE-08CF52DE034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225C932E-FFD6-0493-50A2-89F78EF32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latin typeface="Arial"/>
                <a:cs typeface="Arial"/>
              </a:rPr>
              <a:t>Advisory service</a:t>
            </a:r>
            <a:endParaRPr lang="en-GB" b="0" dirty="0"/>
          </a:p>
          <a:p>
            <a:pPr eaLnBrk="1" hangingPunct="1">
              <a:spcBef>
                <a:spcPct val="0"/>
              </a:spcBef>
            </a:pPr>
            <a:r>
              <a:rPr lang="en-GB" b="0" dirty="0"/>
              <a:t>Est ~ 3 weeks/year reporting monthly QA </a:t>
            </a:r>
          </a:p>
          <a:p>
            <a:pPr eaLnBrk="1" hangingPunct="1">
              <a:spcBef>
                <a:spcPct val="0"/>
              </a:spcBef>
            </a:pPr>
            <a:endParaRPr lang="en-GB" b="0" dirty="0"/>
          </a:p>
          <a:p>
            <a:pPr eaLnBrk="1" hangingPunct="1">
              <a:spcBef>
                <a:spcPct val="0"/>
              </a:spcBef>
            </a:pPr>
            <a:r>
              <a:rPr lang="en-GB" b="0" dirty="0"/>
              <a:t>--</a:t>
            </a:r>
          </a:p>
          <a:p>
            <a:pPr eaLnBrk="1" hangingPunct="1">
              <a:spcBef>
                <a:spcPct val="0"/>
              </a:spcBef>
            </a:pPr>
            <a:endParaRPr lang="en-GB" b="0" dirty="0"/>
          </a:p>
          <a:p>
            <a:pPr eaLnBrk="1" hangingPunct="1">
              <a:spcBef>
                <a:spcPct val="0"/>
              </a:spcBef>
            </a:pPr>
            <a:r>
              <a:rPr lang="en-GB" b="0" dirty="0"/>
              <a:t>Scanner count:</a:t>
            </a:r>
          </a:p>
          <a:p>
            <a:pPr eaLnBrk="1" hangingPunct="1">
              <a:spcBef>
                <a:spcPct val="0"/>
              </a:spcBef>
            </a:pPr>
            <a:r>
              <a:rPr lang="en-GB" b="0" dirty="0" err="1"/>
              <a:t>Ngh</a:t>
            </a:r>
            <a:r>
              <a:rPr lang="en-GB" b="0" dirty="0"/>
              <a:t> 15 7 5 1 1 10</a:t>
            </a:r>
          </a:p>
          <a:p>
            <a:pPr eaLnBrk="1" hangingPunct="1">
              <a:spcBef>
                <a:spcPct val="0"/>
              </a:spcBef>
            </a:pPr>
            <a:r>
              <a:rPr lang="en-GB" b="0" dirty="0" err="1"/>
              <a:t>Rhh</a:t>
            </a:r>
            <a:r>
              <a:rPr lang="en-GB" b="0" dirty="0"/>
              <a:t> 2 2 4 4 2 2 7</a:t>
            </a:r>
          </a:p>
          <a:p>
            <a:pPr eaLnBrk="1" hangingPunct="1">
              <a:spcBef>
                <a:spcPct val="0"/>
              </a:spcBef>
            </a:pPr>
            <a:r>
              <a:rPr lang="en-GB" b="0" dirty="0" err="1"/>
              <a:t>jwh</a:t>
            </a:r>
            <a:r>
              <a:rPr lang="en-GB" b="0" dirty="0"/>
              <a:t> 4 2 8 3</a:t>
            </a:r>
          </a:p>
          <a:p>
            <a:pPr eaLnBrk="1" hangingPunct="1">
              <a:spcBef>
                <a:spcPct val="0"/>
              </a:spcBef>
            </a:pPr>
            <a:r>
              <a:rPr lang="en-GB" b="0" dirty="0"/>
              <a:t>39 23 17 = 79</a:t>
            </a:r>
          </a:p>
          <a:p>
            <a:pPr eaLnBrk="1" hangingPunct="1">
              <a:spcBef>
                <a:spcPct val="0"/>
              </a:spcBef>
            </a:pPr>
            <a:endParaRPr lang="en-GB" b="0" dirty="0"/>
          </a:p>
          <a:p>
            <a:pPr eaLnBrk="1" hangingPunct="1">
              <a:spcBef>
                <a:spcPct val="0"/>
              </a:spcBef>
            </a:pPr>
            <a:r>
              <a:rPr lang="en-GB" b="0" dirty="0"/>
              <a:t>Time </a:t>
            </a:r>
            <a:r>
              <a:rPr lang="en-GB" b="0" dirty="0" err="1"/>
              <a:t>est</a:t>
            </a:r>
            <a:r>
              <a:rPr lang="en-GB" b="0" dirty="0"/>
              <a:t>:</a:t>
            </a:r>
          </a:p>
          <a:p>
            <a:pPr eaLnBrk="1" hangingPunct="1">
              <a:spcBef>
                <a:spcPct val="0"/>
              </a:spcBef>
            </a:pPr>
            <a:r>
              <a:rPr lang="en-GB" b="0" dirty="0"/>
              <a:t>If 1 h for scan dept (8)</a:t>
            </a:r>
          </a:p>
          <a:p>
            <a:pPr marL="171450" indent="-171450" eaLnBrk="1" hangingPunct="1">
              <a:spcBef>
                <a:spcPct val="0"/>
              </a:spcBef>
              <a:buFont typeface="Symbol" panose="05050102010706020507" pitchFamily="18" charset="2"/>
              <a:buChar char="Þ"/>
            </a:pPr>
            <a:r>
              <a:rPr lang="en-GB" b="0" dirty="0"/>
              <a:t>10 h/</a:t>
            </a:r>
            <a:r>
              <a:rPr lang="en-GB" b="0" dirty="0" err="1"/>
              <a:t>mth</a:t>
            </a:r>
            <a:r>
              <a:rPr lang="en-GB" b="0" dirty="0"/>
              <a:t> for all</a:t>
            </a:r>
          </a:p>
          <a:p>
            <a:pPr marL="171450" indent="-171450" eaLnBrk="1" hangingPunct="1">
              <a:spcBef>
                <a:spcPct val="0"/>
              </a:spcBef>
              <a:buFont typeface="Symbol" panose="05050102010706020507" pitchFamily="18" charset="2"/>
              <a:buChar char="Þ"/>
            </a:pPr>
            <a:r>
              <a:rPr lang="en-GB" b="0" dirty="0"/>
              <a:t>120 h / year = 3 b6/b7 weeks/year</a:t>
            </a:r>
          </a:p>
          <a:p>
            <a:pPr eaLnBrk="1" hangingPunct="1">
              <a:spcBef>
                <a:spcPct val="0"/>
              </a:spcBef>
            </a:pPr>
            <a:endParaRPr lang="en-GB" b="0" dirty="0"/>
          </a:p>
          <a:p>
            <a:pPr eaLnBrk="1" hangingPunct="1">
              <a:spcBef>
                <a:spcPct val="0"/>
              </a:spcBef>
            </a:pPr>
            <a:endParaRPr lang="en-GB" b="0" dirty="0"/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DEB6B3E0-D16B-CD3C-830E-F1D32FF9F2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18B7B45-BB4F-4F36-B93E-ED4A3F13BF0B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528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BC7C5EB6-D253-4826-D5CE-08CF52DE034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225C932E-FFD6-0493-50A2-89F78EF32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Developed by HP 1985-1995, refined and released open source in 2005 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2006-2018 developed by Google</a:t>
            </a:r>
          </a:p>
          <a:p>
            <a:pPr eaLnBrk="1" hangingPunct="1">
              <a:spcBef>
                <a:spcPct val="0"/>
              </a:spcBef>
            </a:pPr>
            <a:r>
              <a:rPr lang="en-GB" b="0" dirty="0"/>
              <a:t>Available in python as </a:t>
            </a:r>
            <a:r>
              <a:rPr lang="en-GB" b="0" dirty="0" err="1"/>
              <a:t>pytesseract</a:t>
            </a:r>
            <a:r>
              <a:rPr lang="en-GB" b="0" dirty="0"/>
              <a:t>()</a:t>
            </a:r>
          </a:p>
          <a:p>
            <a:pPr eaLnBrk="1" hangingPunct="1">
              <a:spcBef>
                <a:spcPct val="0"/>
              </a:spcBef>
            </a:pPr>
            <a:endParaRPr lang="en-GB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--</a:t>
            </a:r>
          </a:p>
          <a:p>
            <a:pPr eaLnBrk="1" hangingPunct="1">
              <a:spcBef>
                <a:spcPct val="0"/>
              </a:spcBef>
            </a:pPr>
            <a:endParaRPr lang="en-GB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MATLAB – introduced in 2014a [1]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Part of computer vision toolbox [1]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Uses open source C++ Tesseract code [2]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Here it is https://github.com/tesseract-ocr/ [3]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Developed by HP 1985-1995, refined and released open source in 2005 [4]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2006-2018 developed by Google [3]</a:t>
            </a:r>
          </a:p>
          <a:p>
            <a:pPr eaLnBrk="1" hangingPunct="1">
              <a:spcBef>
                <a:spcPct val="0"/>
              </a:spcBef>
            </a:pPr>
            <a:r>
              <a:rPr lang="en-GB" dirty="0"/>
              <a:t>Initially trained on 20 samples of 94 characters from 8 fonts in a single size, but with 4 attributes (normal, bold, italic, bold italic) [4]</a:t>
            </a:r>
            <a:endParaRPr lang="en-GB" b="1" dirty="0"/>
          </a:p>
          <a:p>
            <a:pPr eaLnBrk="1" hangingPunct="1">
              <a:spcBef>
                <a:spcPct val="0"/>
              </a:spcBef>
            </a:pPr>
            <a:r>
              <a:rPr lang="en-GB" b="0" dirty="0"/>
              <a:t>Available in python as </a:t>
            </a:r>
            <a:r>
              <a:rPr lang="en-GB" b="0" dirty="0" err="1"/>
              <a:t>pytesseract</a:t>
            </a:r>
            <a:r>
              <a:rPr lang="en-GB" b="0" dirty="0"/>
              <a:t>() [5]</a:t>
            </a:r>
          </a:p>
          <a:p>
            <a:pPr eaLnBrk="1" hangingPunct="1">
              <a:spcBef>
                <a:spcPct val="0"/>
              </a:spcBef>
            </a:pPr>
            <a:endParaRPr lang="en-GB" b="0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1. OCR [Internet] </a:t>
            </a:r>
            <a:r>
              <a:rPr lang="en-GB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Mathworks</a:t>
            </a: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 2023 [cited 2023 Sept 28]. Available from: https://uk.mathworks.com/help/vision/ref/ocr.html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2. Getting started with OCR [Internet] </a:t>
            </a:r>
            <a:r>
              <a:rPr lang="en-GB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Mathworks</a:t>
            </a: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 2023 [cited 2023 Sept 28]. Available from: https://uk.mathworks.com/help/vision/ug/getting-started-with-ocr.html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3. Tesseract – OCR [Internet] Available from: https://github.com/tesseract-ocr/</a:t>
            </a:r>
            <a:endParaRPr lang="en-GB" b="1" dirty="0"/>
          </a:p>
          <a:p>
            <a:pPr eaLnBrk="1" hangingPunct="1">
              <a:spcBef>
                <a:spcPct val="0"/>
              </a:spcBef>
            </a:pPr>
            <a:r>
              <a:rPr lang="en-US" b="0" dirty="0"/>
              <a:t>4. R. Smith. An Overview of the Tesseract OCR Engine. Ninth International Conference on Document Analysis and Recognition (ICDAR), Curitiba, Brazil, 2007, pp. 629-633, </a:t>
            </a:r>
            <a:r>
              <a:rPr lang="en-US" b="0" dirty="0" err="1"/>
              <a:t>doi</a:t>
            </a:r>
            <a:r>
              <a:rPr lang="en-US" b="0" dirty="0"/>
              <a:t>: 10.1109/ICDAR.2007.4376991.</a:t>
            </a:r>
            <a:endParaRPr lang="en-GB" b="0" i="0" dirty="0">
              <a:solidFill>
                <a:srgbClr val="FFFFFF"/>
              </a:solidFill>
              <a:effectLst/>
              <a:latin typeface="Source Sans 3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>
                <a:solidFill>
                  <a:srgbClr val="FFFFFF"/>
                </a:solidFill>
                <a:effectLst/>
                <a:latin typeface="Source Sans 3"/>
              </a:rPr>
              <a:t>5.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ource Sans 3"/>
              </a:rPr>
              <a:t>pytesseract</a:t>
            </a:r>
            <a:r>
              <a:rPr lang="en-GB" b="0" i="0" dirty="0">
                <a:solidFill>
                  <a:srgbClr val="FFFFFF"/>
                </a:solidFill>
                <a:effectLst/>
                <a:latin typeface="Source Sans 3"/>
              </a:rPr>
              <a:t> 0.3.10 [Internet]. 2022 [cited 2023 Sept 28].</a:t>
            </a:r>
            <a:r>
              <a:rPr lang="en-GB" b="1" i="0" dirty="0">
                <a:solidFill>
                  <a:srgbClr val="FFFFFF"/>
                </a:solidFill>
                <a:effectLst/>
                <a:latin typeface="Source Sans 3"/>
              </a:rPr>
              <a:t> </a:t>
            </a:r>
            <a:r>
              <a:rPr lang="en-GB" b="0" i="0" dirty="0">
                <a:solidFill>
                  <a:srgbClr val="FFFFFF"/>
                </a:solidFill>
                <a:effectLst/>
                <a:latin typeface="Source Sans 3"/>
              </a:rPr>
              <a:t>Available from: </a:t>
            </a:r>
            <a:r>
              <a:rPr lang="en-GB" b="0" dirty="0"/>
              <a:t>https://pypi.org/project/pytesseract/</a:t>
            </a:r>
          </a:p>
          <a:p>
            <a:pPr eaLnBrk="1" hangingPunct="1">
              <a:spcBef>
                <a:spcPct val="0"/>
              </a:spcBef>
            </a:pPr>
            <a:endParaRPr lang="en-GB" b="0" dirty="0"/>
          </a:p>
          <a:p>
            <a:pPr eaLnBrk="1" hangingPunct="1">
              <a:spcBef>
                <a:spcPct val="0"/>
              </a:spcBef>
            </a:pPr>
            <a:endParaRPr lang="en-GB" b="0" dirty="0"/>
          </a:p>
          <a:p>
            <a:pPr eaLnBrk="1" hangingPunct="1">
              <a:spcBef>
                <a:spcPct val="0"/>
              </a:spcBef>
            </a:pPr>
            <a:endParaRPr lang="en-GB" b="0" dirty="0"/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DEB6B3E0-D16B-CD3C-830E-F1D32FF9F2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18B7B45-BB4F-4F36-B93E-ED4A3F13BF0B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165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BC7C5EB6-D253-4826-D5CE-08CF52DE034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225C932E-FFD6-0493-50A2-89F78EF32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b="1" dirty="0" err="1"/>
              <a:t>Reul</a:t>
            </a:r>
            <a:r>
              <a:rPr lang="en-GB" b="1" dirty="0"/>
              <a:t> et al 2016</a:t>
            </a:r>
          </a:p>
          <a:p>
            <a:pPr eaLnBrk="1" hangingPunct="1">
              <a:spcBef>
                <a:spcPct val="0"/>
              </a:spcBef>
            </a:pPr>
            <a:r>
              <a:rPr lang="en-GB" b="0" dirty="0"/>
              <a:t>OCR on US DICOM. Open-source java code inc. </a:t>
            </a:r>
            <a:r>
              <a:rPr lang="en-GB" b="0" dirty="0" err="1"/>
              <a:t>TesseractOCR</a:t>
            </a:r>
            <a:r>
              <a:rPr lang="en-GB" b="0" dirty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GB" b="0" dirty="0"/>
              <a:t>Interesting stuff that my code is missing:</a:t>
            </a:r>
          </a:p>
          <a:p>
            <a:pPr eaLnBrk="1" hangingPunct="1">
              <a:spcBef>
                <a:spcPct val="0"/>
              </a:spcBef>
            </a:pPr>
            <a:r>
              <a:rPr lang="en-GB" b="0" dirty="0"/>
              <a:t>ROI identification (text is usually on background with grayscale value x) </a:t>
            </a:r>
          </a:p>
          <a:p>
            <a:pPr eaLnBrk="1" hangingPunct="1">
              <a:spcBef>
                <a:spcPct val="0"/>
              </a:spcBef>
            </a:pPr>
            <a:r>
              <a:rPr lang="en-GB" b="0" dirty="0"/>
              <a:t>Segmentation of text containing regions into lines.</a:t>
            </a:r>
          </a:p>
          <a:p>
            <a:pPr eaLnBrk="1" hangingPunct="1">
              <a:spcBef>
                <a:spcPct val="0"/>
              </a:spcBef>
            </a:pPr>
            <a:r>
              <a:rPr lang="en-GB" b="0" dirty="0"/>
              <a:t>Feed OCR line by line.</a:t>
            </a:r>
          </a:p>
          <a:p>
            <a:pPr eaLnBrk="1" hangingPunct="1">
              <a:spcBef>
                <a:spcPct val="0"/>
              </a:spcBef>
            </a:pPr>
            <a:endParaRPr lang="en-GB" b="0" dirty="0"/>
          </a:p>
          <a:p>
            <a:pPr eaLnBrk="1" hangingPunct="1">
              <a:spcBef>
                <a:spcPct val="0"/>
              </a:spcBef>
            </a:pPr>
            <a:r>
              <a:rPr lang="en-GB" b="1" dirty="0" err="1"/>
              <a:t>Horssen</a:t>
            </a:r>
            <a:r>
              <a:rPr lang="en-GB" b="1" dirty="0"/>
              <a:t> 2017</a:t>
            </a:r>
          </a:p>
          <a:p>
            <a:pPr eaLnBrk="1" hangingPunct="1">
              <a:spcBef>
                <a:spcPct val="0"/>
              </a:spcBef>
            </a:pPr>
            <a:r>
              <a:rPr lang="en-GB" b="0" i="0" dirty="0">
                <a:solidFill>
                  <a:srgbClr val="212121"/>
                </a:solidFill>
                <a:effectLst/>
                <a:latin typeface="BlinkMacSystemFont"/>
              </a:rPr>
              <a:t>Quantitative QC based on in-air reverb images.</a:t>
            </a:r>
          </a:p>
          <a:p>
            <a:pPr eaLnBrk="1" hangingPunct="1">
              <a:spcBef>
                <a:spcPct val="0"/>
              </a:spcBef>
            </a:pPr>
            <a:r>
              <a:rPr lang="en-GB" b="0" i="0" dirty="0">
                <a:solidFill>
                  <a:srgbClr val="212121"/>
                </a:solidFill>
                <a:effectLst/>
                <a:latin typeface="BlinkMacSystemFont"/>
              </a:rPr>
              <a:t>These images serve as an initial indication of image degradation.</a:t>
            </a:r>
          </a:p>
          <a:p>
            <a:pPr eaLnBrk="1" hangingPunct="1">
              <a:spcBef>
                <a:spcPct val="0"/>
              </a:spcBef>
            </a:pPr>
            <a:r>
              <a:rPr lang="en-GB" b="0" i="0" dirty="0">
                <a:solidFill>
                  <a:srgbClr val="212121"/>
                </a:solidFill>
                <a:effectLst/>
                <a:latin typeface="BlinkMacSystemFont"/>
              </a:rPr>
              <a:t>Automated analysis extracts quality parameters.</a:t>
            </a:r>
          </a:p>
          <a:p>
            <a:pPr eaLnBrk="1" hangingPunct="1">
              <a:spcBef>
                <a:spcPct val="0"/>
              </a:spcBef>
            </a:pPr>
            <a:r>
              <a:rPr lang="en-GB" b="0" i="0" dirty="0">
                <a:solidFill>
                  <a:srgbClr val="212121"/>
                </a:solidFill>
                <a:effectLst/>
                <a:latin typeface="BlinkMacSystemFont"/>
              </a:rPr>
              <a:t>Static images acquired by the clinical user are transferred to a server where analysis is performed.</a:t>
            </a:r>
          </a:p>
          <a:p>
            <a:pPr eaLnBrk="1" hangingPunct="1">
              <a:spcBef>
                <a:spcPct val="0"/>
              </a:spcBef>
            </a:pPr>
            <a:endParaRPr lang="en-GB" b="0" i="0" dirty="0">
              <a:solidFill>
                <a:srgbClr val="212121"/>
              </a:solidFill>
              <a:effectLst/>
              <a:latin typeface="BlinkMacSystemFont"/>
            </a:endParaRPr>
          </a:p>
          <a:p>
            <a:pPr eaLnBrk="1" hangingPunct="1">
              <a:spcBef>
                <a:spcPct val="0"/>
              </a:spcBef>
            </a:pPr>
            <a:r>
              <a:rPr lang="en-GB" b="1" dirty="0" err="1"/>
              <a:t>Stekel</a:t>
            </a:r>
            <a:r>
              <a:rPr lang="en-GB" b="1" dirty="0"/>
              <a:t> et al 2019</a:t>
            </a:r>
          </a:p>
          <a:p>
            <a:pPr eaLnBrk="1" hangingPunct="1">
              <a:spcBef>
                <a:spcPct val="0"/>
              </a:spcBef>
            </a:pPr>
            <a:r>
              <a:rPr lang="en-GB" b="0" dirty="0"/>
              <a:t>OCR on tens of thousands of US DICOM for analytics</a:t>
            </a:r>
          </a:p>
          <a:p>
            <a:pPr eaLnBrk="1" hangingPunct="1">
              <a:spcBef>
                <a:spcPct val="0"/>
              </a:spcBef>
            </a:pPr>
            <a:r>
              <a:rPr lang="en-GB" b="0" dirty="0"/>
              <a:t>Gives example of auditing preset checking with info</a:t>
            </a:r>
          </a:p>
          <a:p>
            <a:pPr eaLnBrk="1" hangingPunct="1">
              <a:spcBef>
                <a:spcPct val="0"/>
              </a:spcBef>
            </a:pPr>
            <a:r>
              <a:rPr lang="en-GB" b="0" dirty="0"/>
              <a:t>How much are presets used once introduced?</a:t>
            </a:r>
          </a:p>
          <a:p>
            <a:pPr eaLnBrk="1" hangingPunct="1">
              <a:spcBef>
                <a:spcPct val="0"/>
              </a:spcBef>
            </a:pPr>
            <a:r>
              <a:rPr lang="en-GB" b="0" dirty="0"/>
              <a:t>Trained on specific fonts used by scanner manufacturers</a:t>
            </a:r>
          </a:p>
          <a:p>
            <a:pPr eaLnBrk="1" hangingPunct="1">
              <a:spcBef>
                <a:spcPct val="0"/>
              </a:spcBef>
            </a:pPr>
            <a:endParaRPr lang="en-GB" b="0" dirty="0"/>
          </a:p>
          <a:p>
            <a:pPr eaLnBrk="1" hangingPunct="1">
              <a:spcBef>
                <a:spcPct val="0"/>
              </a:spcBef>
            </a:pPr>
            <a:r>
              <a:rPr lang="en-GB" b="0" dirty="0"/>
              <a:t>LC – TI and MI could be audited in this way</a:t>
            </a:r>
          </a:p>
          <a:p>
            <a:pPr eaLnBrk="1" hangingPunct="1">
              <a:spcBef>
                <a:spcPct val="0"/>
              </a:spcBef>
            </a:pPr>
            <a:endParaRPr lang="en-GB" b="0" dirty="0"/>
          </a:p>
          <a:p>
            <a:pPr eaLnBrk="1" hangingPunct="1">
              <a:spcBef>
                <a:spcPct val="0"/>
              </a:spcBef>
            </a:pPr>
            <a:r>
              <a:rPr lang="en-GB" b="0" dirty="0"/>
              <a:t>--</a:t>
            </a:r>
          </a:p>
          <a:p>
            <a:pPr eaLnBrk="1" hangingPunct="1">
              <a:spcBef>
                <a:spcPct val="0"/>
              </a:spcBef>
            </a:pPr>
            <a:endParaRPr lang="en-GB" b="0" dirty="0"/>
          </a:p>
          <a:p>
            <a:pPr marL="228600" indent="-228600" eaLnBrk="1" hangingPunct="1">
              <a:spcBef>
                <a:spcPct val="0"/>
              </a:spcBef>
              <a:buAutoNum type="arabicPeriod"/>
            </a:pPr>
            <a:r>
              <a:rPr lang="en-GB" b="0" i="0" dirty="0" err="1">
                <a:solidFill>
                  <a:srgbClr val="212121"/>
                </a:solidFill>
                <a:effectLst/>
                <a:latin typeface="BlinkMacSystemFont"/>
              </a:rPr>
              <a:t>Reul</a:t>
            </a:r>
            <a:r>
              <a:rPr lang="en-GB" b="0" i="0" dirty="0">
                <a:solidFill>
                  <a:srgbClr val="212121"/>
                </a:solidFill>
                <a:effectLst/>
                <a:latin typeface="BlinkMacSystemFont"/>
              </a:rPr>
              <a:t> C,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BlinkMacSystemFont"/>
              </a:rPr>
              <a:t>Köberle</a:t>
            </a:r>
            <a:r>
              <a:rPr lang="en-GB" b="0" i="0" dirty="0">
                <a:solidFill>
                  <a:srgbClr val="212121"/>
                </a:solidFill>
                <a:effectLst/>
                <a:latin typeface="BlinkMacSystemFont"/>
              </a:rPr>
              <a:t> P,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BlinkMacSystemFont"/>
              </a:rPr>
              <a:t>Üçeyler</a:t>
            </a:r>
            <a:r>
              <a:rPr lang="en-GB" b="0" i="0" dirty="0">
                <a:solidFill>
                  <a:srgbClr val="212121"/>
                </a:solidFill>
                <a:effectLst/>
                <a:latin typeface="BlinkMacSystemFont"/>
              </a:rPr>
              <a:t> N,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BlinkMacSystemFont"/>
              </a:rPr>
              <a:t>Puppe</a:t>
            </a:r>
            <a:r>
              <a:rPr lang="en-GB" b="0" i="0" dirty="0">
                <a:solidFill>
                  <a:srgbClr val="212121"/>
                </a:solidFill>
                <a:effectLst/>
                <a:latin typeface="BlinkMacSystemFont"/>
              </a:rPr>
              <a:t> F. Expectation-Driven Text Extraction from Medical Ultrasound Images. Stud Health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BlinkMacSystemFont"/>
              </a:rPr>
              <a:t>Technol</a:t>
            </a:r>
            <a:r>
              <a:rPr lang="en-GB" b="0" i="0" dirty="0">
                <a:solidFill>
                  <a:srgbClr val="212121"/>
                </a:solidFill>
                <a:effectLst/>
                <a:latin typeface="BlinkMacSystemFont"/>
              </a:rPr>
              <a:t> Inform. 2016;228:712-6. </a:t>
            </a:r>
          </a:p>
          <a:p>
            <a:pPr marL="228600" indent="-228600" eaLnBrk="1" hangingPunct="1">
              <a:spcBef>
                <a:spcPct val="0"/>
              </a:spcBef>
              <a:buAutoNum type="arabicPeriod"/>
            </a:pPr>
            <a:r>
              <a:rPr lang="en-GB" b="0" i="0" dirty="0">
                <a:solidFill>
                  <a:srgbClr val="212121"/>
                </a:solidFill>
                <a:effectLst/>
                <a:latin typeface="BlinkMacSystemFont"/>
              </a:rPr>
              <a:t>van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BlinkMacSystemFont"/>
              </a:rPr>
              <a:t>Horssen</a:t>
            </a:r>
            <a:r>
              <a:rPr lang="en-GB" b="0" i="0" dirty="0">
                <a:solidFill>
                  <a:srgbClr val="212121"/>
                </a:solidFill>
                <a:effectLst/>
                <a:latin typeface="BlinkMacSystemFont"/>
              </a:rPr>
              <a:t> P,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BlinkMacSystemFont"/>
              </a:rPr>
              <a:t>Schilham</a:t>
            </a:r>
            <a:r>
              <a:rPr lang="en-GB" b="0" i="0" dirty="0">
                <a:solidFill>
                  <a:srgbClr val="212121"/>
                </a:solidFill>
                <a:effectLst/>
                <a:latin typeface="BlinkMacSystemFont"/>
              </a:rPr>
              <a:t> A,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BlinkMacSystemFont"/>
              </a:rPr>
              <a:t>Dickerscheid</a:t>
            </a:r>
            <a:r>
              <a:rPr lang="en-GB" b="0" i="0" dirty="0">
                <a:solidFill>
                  <a:srgbClr val="212121"/>
                </a:solidFill>
                <a:effectLst/>
                <a:latin typeface="BlinkMacSystemFont"/>
              </a:rPr>
              <a:t> D et al. Automated quality control of ultrasound based on in-air reverberation patterns. Ultrasound. 2017 Nov;25(4):229-238.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BlinkMacSystemFont"/>
              </a:rPr>
              <a:t>doi</a:t>
            </a:r>
            <a:r>
              <a:rPr lang="en-GB" b="0" i="0" dirty="0">
                <a:solidFill>
                  <a:srgbClr val="212121"/>
                </a:solidFill>
                <a:effectLst/>
                <a:latin typeface="BlinkMacSystemFont"/>
              </a:rPr>
              <a:t>: 10.1177/1742271X17733145.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BlinkMacSystemFont"/>
              </a:rPr>
              <a:t>Epub</a:t>
            </a:r>
            <a:r>
              <a:rPr lang="en-GB" b="0" i="0" dirty="0">
                <a:solidFill>
                  <a:srgbClr val="212121"/>
                </a:solidFill>
                <a:effectLst/>
                <a:latin typeface="BlinkMacSystemFont"/>
              </a:rPr>
              <a:t> 2017 Sep 29.</a:t>
            </a:r>
          </a:p>
          <a:p>
            <a:pPr marL="228600" indent="-228600" eaLnBrk="1" hangingPunct="1">
              <a:spcBef>
                <a:spcPct val="0"/>
              </a:spcBef>
              <a:buAutoNum type="arabicPeriod"/>
            </a:pPr>
            <a:r>
              <a:rPr lang="en-GB" b="0" i="0" dirty="0" err="1">
                <a:solidFill>
                  <a:srgbClr val="212121"/>
                </a:solidFill>
                <a:effectLst/>
                <a:latin typeface="BlinkMacSystemFont"/>
              </a:rPr>
              <a:t>Stekel</a:t>
            </a:r>
            <a:r>
              <a:rPr lang="en-GB" b="0" i="0" dirty="0">
                <a:solidFill>
                  <a:srgbClr val="212121"/>
                </a:solidFill>
                <a:effectLst/>
                <a:latin typeface="BlinkMacSystemFont"/>
              </a:rPr>
              <a:t> SF, Long Z,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BlinkMacSystemFont"/>
              </a:rPr>
              <a:t>Tradup</a:t>
            </a:r>
            <a:r>
              <a:rPr lang="en-GB" b="0" i="0" dirty="0">
                <a:solidFill>
                  <a:srgbClr val="212121"/>
                </a:solidFill>
                <a:effectLst/>
                <a:latin typeface="BlinkMacSystemFont"/>
              </a:rPr>
              <a:t> DJ,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BlinkMacSystemFont"/>
              </a:rPr>
              <a:t>Hangiandreou</a:t>
            </a:r>
            <a:r>
              <a:rPr lang="en-GB" b="0" i="0" dirty="0">
                <a:solidFill>
                  <a:srgbClr val="212121"/>
                </a:solidFill>
                <a:effectLst/>
                <a:latin typeface="BlinkMacSystemFont"/>
              </a:rPr>
              <a:t> NJ. Use of Image-Based Analytics for Ultrasound Practice Management and Efficiency Improvement. J Digit Imaging. 2019 Apr;32(2):251-259.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BlinkMacSystemFont"/>
              </a:rPr>
              <a:t>doi</a:t>
            </a:r>
            <a:r>
              <a:rPr lang="en-GB" b="0" i="0" dirty="0">
                <a:solidFill>
                  <a:srgbClr val="212121"/>
                </a:solidFill>
                <a:effectLst/>
                <a:latin typeface="BlinkMacSystemFont"/>
              </a:rPr>
              <a:t>: 10.1007/s10278-018-0151-2.</a:t>
            </a:r>
          </a:p>
          <a:p>
            <a:pPr marL="0" indent="0" eaLnBrk="1" hangingPunct="1">
              <a:spcBef>
                <a:spcPct val="0"/>
              </a:spcBef>
              <a:buNone/>
            </a:pPr>
            <a:endParaRPr lang="en-GB" b="0" dirty="0"/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DEB6B3E0-D16B-CD3C-830E-F1D32FF9F2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18B7B45-BB4F-4F36-B93E-ED4A3F13BF0B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975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BC7C5EB6-D253-4826-D5CE-08CF52DE034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225C932E-FFD6-0493-50A2-89F78EF32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Separate </a:t>
            </a:r>
            <a:r>
              <a:rPr lang="en-GB" b="0" dirty="0" err="1"/>
              <a:t>fn</a:t>
            </a:r>
            <a:r>
              <a:rPr lang="en-GB" b="0" dirty="0"/>
              <a:t> for file restructuring - not discussed here</a:t>
            </a:r>
          </a:p>
          <a:p>
            <a:pPr eaLnBrk="1" hangingPunct="1">
              <a:spcBef>
                <a:spcPct val="0"/>
              </a:spcBef>
            </a:pPr>
            <a:endParaRPr lang="en-GB" b="0" dirty="0"/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DEB6B3E0-D16B-CD3C-830E-F1D32FF9F2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18B7B45-BB4F-4F36-B93E-ED4A3F13BF0B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978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BC7C5EB6-D253-4826-D5CE-08CF52DE034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225C932E-FFD6-0493-50A2-89F78EF32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b="1" dirty="0"/>
              <a:t>Initialise parameters</a:t>
            </a:r>
            <a:r>
              <a:rPr lang="en-GB" b="0" dirty="0"/>
              <a:t>:</a:t>
            </a:r>
            <a:br>
              <a:rPr lang="en-GB" b="0" dirty="0"/>
            </a:br>
            <a:r>
              <a:rPr lang="en-GB" b="0" dirty="0"/>
              <a:t>invert, </a:t>
            </a:r>
            <a:r>
              <a:rPr lang="en-GB" b="0" dirty="0" err="1"/>
              <a:t>binarise</a:t>
            </a:r>
            <a:r>
              <a:rPr lang="en-GB" b="0" dirty="0"/>
              <a:t>, layout</a:t>
            </a:r>
          </a:p>
          <a:p>
            <a:pPr eaLnBrk="1" hangingPunct="1">
              <a:spcBef>
                <a:spcPct val="0"/>
              </a:spcBef>
            </a:pPr>
            <a:endParaRPr lang="en-GB" b="0" dirty="0"/>
          </a:p>
          <a:p>
            <a:pPr eaLnBrk="1" hangingPunct="1">
              <a:spcBef>
                <a:spcPct val="0"/>
              </a:spcBef>
            </a:pPr>
            <a:r>
              <a:rPr lang="en-GB" b="0" dirty="0"/>
              <a:t>Current system relies on reliable file structure - error if more or less files than expected</a:t>
            </a:r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DEB6B3E0-D16B-CD3C-830E-F1D32FF9F2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18B7B45-BB4F-4F36-B93E-ED4A3F13BF0B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894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D3B2B503-AB4A-CDE4-5B4A-6ED9B31F7F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097C1619-4887-A46C-1A86-7278868813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238C2706-7EC0-4732-6343-E284091406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A07F5AB-73C3-446D-9669-2A2C5162E8B5}" type="slidenum">
              <a:rPr lang="en-GB" altLang="en-US" sz="1200" smtClean="0"/>
              <a:pPr/>
              <a:t>8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3432821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BC7C5EB6-D253-4826-D5CE-08CF52DE034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225C932E-FFD6-0493-50A2-89F78EF32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March data</a:t>
            </a:r>
          </a:p>
          <a:p>
            <a:pPr eaLnBrk="1" hangingPunct="1">
              <a:spcBef>
                <a:spcPct val="0"/>
              </a:spcBef>
            </a:pPr>
            <a:r>
              <a:rPr lang="en-GB" b="0" dirty="0"/>
              <a:t>Earlier iteration achieved 100% accuracy on March data </a:t>
            </a:r>
          </a:p>
          <a:p>
            <a:pPr eaLnBrk="1" hangingPunct="1">
              <a:spcBef>
                <a:spcPct val="0"/>
              </a:spcBef>
            </a:pPr>
            <a:endParaRPr lang="en-GB" b="0" dirty="0"/>
          </a:p>
          <a:p>
            <a:pPr eaLnBrk="1" hangingPunct="1">
              <a:spcBef>
                <a:spcPct val="0"/>
              </a:spcBef>
            </a:pPr>
            <a:r>
              <a:rPr lang="en-GB" b="1" dirty="0"/>
              <a:t>Feb data</a:t>
            </a:r>
          </a:p>
          <a:p>
            <a:pPr eaLnBrk="1" hangingPunct="1">
              <a:spcBef>
                <a:spcPct val="0"/>
              </a:spcBef>
            </a:pPr>
            <a:r>
              <a:rPr lang="en-GB" b="0" dirty="0"/>
              <a:t>Missing zero, missing </a:t>
            </a:r>
            <a:r>
              <a:rPr lang="en-GB" b="0" dirty="0" err="1"/>
              <a:t>d.p.s</a:t>
            </a:r>
            <a:r>
              <a:rPr lang="en-GB" b="0" dirty="0"/>
              <a:t>, incorrect readings among errors</a:t>
            </a:r>
          </a:p>
          <a:p>
            <a:pPr eaLnBrk="1" hangingPunct="1">
              <a:spcBef>
                <a:spcPct val="0"/>
              </a:spcBef>
            </a:pPr>
            <a:r>
              <a:rPr lang="en-GB" b="0" dirty="0"/>
              <a:t>Had to clean duplicate images for testing</a:t>
            </a:r>
          </a:p>
          <a:p>
            <a:pPr eaLnBrk="1" hangingPunct="1">
              <a:spcBef>
                <a:spcPct val="0"/>
              </a:spcBef>
            </a:pPr>
            <a:r>
              <a:rPr lang="en-GB" b="0" dirty="0"/>
              <a:t>Cine review pane caused bother</a:t>
            </a:r>
          </a:p>
          <a:p>
            <a:pPr eaLnBrk="1" hangingPunct="1">
              <a:spcBef>
                <a:spcPct val="0"/>
              </a:spcBef>
            </a:pPr>
            <a:endParaRPr lang="en-GB" b="0" dirty="0"/>
          </a:p>
          <a:p>
            <a:pPr eaLnBrk="1" hangingPunct="1">
              <a:spcBef>
                <a:spcPct val="0"/>
              </a:spcBef>
            </a:pPr>
            <a:endParaRPr lang="en-GB" b="0" dirty="0"/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DEB6B3E0-D16B-CD3C-830E-F1D32FF9F2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18B7B45-BB4F-4F36-B93E-ED4A3F13BF0B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919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237C765-425D-EF0F-5C9B-05DE35A757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05F1467-1883-D91A-8CEE-9070776BCF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0185AC6-1AB3-5CFD-AD13-462FFFFCD6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552DB5-5B79-4B19-810F-A0C29F9DC4D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3966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063D77E-8603-7C06-3EE0-E059C0A600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B339287-1C8D-6493-A387-D0EB557988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50D0A53-94C7-F911-A122-0B3FB8A594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BF8340-5438-433B-990B-D554CA78570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83467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32E39FB-4EA6-0FFF-FC7F-1F16B3CD5A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E7B98D2-A9C4-D762-CA63-7FC598C038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19FDBCA-3BAB-BA06-BF49-1C0AE15933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717F1-1667-4686-A111-88379A1F03C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93825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2EBCF07-6604-AFC5-637B-0496B9F7E8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7DBAB7-F59F-F33A-C6BA-D8A17BB32D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40C94C7-8231-A71F-20F8-7AB3B4F8CD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2BD2D9-D304-4262-840F-49350C04714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27663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B0F47A-2B29-CD94-9C2F-F37F81CD5F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07DD30B-333C-1663-61CD-C68A877A40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7303638-5AFD-45A2-B657-074D478796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C82CA-78C6-462E-8F92-4F7EC7AFB71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68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20C996-AD3D-0DDF-DB7D-5606D73726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900E9B-52DD-38B5-8AC6-FBD9C55382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5FD57A-7D47-C81A-2F46-27D3C2A49F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E70A2-0E35-4029-8C6F-33B6C8DBD57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71237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E56B11E-8F2D-78AB-CA15-50DCFC0D95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838BCC4-41BB-6A5E-CAC0-753D847699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07AC6BE-6875-F7F9-CEC1-48E6167146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A8396D-A800-49D4-83F0-E193EBA6C6D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9554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78E685B-6BA0-70BA-3ED0-377D586A66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5142A6A-8F3C-D5DF-D573-86A2FE4086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7195FF5-0072-09B1-1B27-305B42098C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61FF1B-FF75-4713-BDCC-8E8A88A5D9D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2002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B596AB8-9248-76F3-278A-C1720A2FC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818E8E6-21FA-BA50-0908-31A589D15D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4088703-A1A2-BBE4-6379-3C7A802F32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4F058-64A7-4B0B-96D0-EA250BC068B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9456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6A3E47-498C-1239-4B00-FE4E6BBA4C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E8F602-924A-1413-81D0-8D423796D9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7E70F0-89E3-7B50-9983-1C3940944B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20BCBE-CEF2-4A0F-B036-5EBF53DD743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99104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171937-CD0E-40AB-FF6F-6BD77BC76D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B92A3D-DA6C-05B7-BEB9-DB3A961FA2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26A847-33A4-3D6C-5AC7-40C1EC98C7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08FBE5-2F0C-4217-9305-4189AE01861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38898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C4C5273-64A9-19F8-698C-021ED75185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C50E7C7-592A-2AF3-14C3-A59328DE8E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6213483-DB59-D198-F6E6-CE2CE54EE23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97B499C-6F81-E417-8BFD-B767A848BE1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A2DC9E4-0165-7FD2-4B08-859C5FDA8BF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5FA44787-5F24-48BC-9296-D618BA9C6D7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C9C81B16-5670-8270-71DD-C8E2F879E95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68313" y="1989138"/>
            <a:ext cx="7772400" cy="1470025"/>
          </a:xfrm>
        </p:spPr>
        <p:txBody>
          <a:bodyPr/>
          <a:lstStyle/>
          <a:p>
            <a:pPr algn="l" eaLnBrk="1" hangingPunct="1"/>
            <a:r>
              <a:rPr lang="en-US" altLang="en-US" sz="3800" b="1">
                <a:solidFill>
                  <a:srgbClr val="23657D"/>
                </a:solidFill>
              </a:rPr>
              <a:t>SPE153 </a:t>
            </a:r>
            <a:r>
              <a:rPr lang="en-US" altLang="en-US" sz="3800" b="1" dirty="0">
                <a:solidFill>
                  <a:srgbClr val="23657D"/>
                </a:solidFill>
              </a:rPr>
              <a:t>CBD</a:t>
            </a:r>
            <a:endParaRPr lang="en-GB" altLang="en-US" sz="3800" b="1" dirty="0">
              <a:solidFill>
                <a:srgbClr val="23657D"/>
              </a:solidFill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E0658D7-81F9-0C19-35C0-486A1925604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39750" y="3141663"/>
            <a:ext cx="8353425" cy="1752600"/>
          </a:xfrm>
        </p:spPr>
        <p:txBody>
          <a:bodyPr/>
          <a:lstStyle/>
          <a:p>
            <a:pPr algn="l" eaLnBrk="1" hangingPunct="1"/>
            <a:r>
              <a:rPr lang="en-GB" altLang="en-US" sz="2800" dirty="0"/>
              <a:t>Feasibility study on automation of monthly reporting</a:t>
            </a:r>
          </a:p>
          <a:p>
            <a:pPr algn="l" eaLnBrk="1" hangingPunct="1"/>
            <a:endParaRPr lang="en-GB" altLang="en-US" sz="2800" dirty="0"/>
          </a:p>
          <a:p>
            <a:pPr algn="l" eaLnBrk="1" hangingPunct="1"/>
            <a:r>
              <a:rPr lang="en-GB" altLang="en-US" sz="2800" dirty="0"/>
              <a:t>28</a:t>
            </a:r>
            <a:r>
              <a:rPr lang="en-GB" altLang="en-US" sz="2800" baseline="30000" dirty="0"/>
              <a:t>th</a:t>
            </a:r>
            <a:r>
              <a:rPr lang="en-GB" altLang="en-US" sz="2800" dirty="0"/>
              <a:t> Sept 2023</a:t>
            </a:r>
            <a:endParaRPr lang="en-US" altLang="en-US" sz="2800" dirty="0"/>
          </a:p>
        </p:txBody>
      </p:sp>
      <p:pic>
        <p:nvPicPr>
          <p:cNvPr id="3076" name="Picture 1">
            <a:extLst>
              <a:ext uri="{FF2B5EF4-FFF2-40B4-BE49-F238E27FC236}">
                <a16:creationId xmlns:a16="http://schemas.microsoft.com/office/drawing/2014/main" id="{F76787BA-1443-F4FA-8EB5-ADA1DD881A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15888"/>
            <a:ext cx="3203575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7370DC25-1A90-4A7E-381A-F5DD208DD25B}"/>
              </a:ext>
            </a:extLst>
          </p:cNvPr>
          <p:cNvSpPr txBox="1">
            <a:spLocks/>
          </p:cNvSpPr>
          <p:nvPr/>
        </p:nvSpPr>
        <p:spPr bwMode="auto">
          <a:xfrm>
            <a:off x="107950" y="5949950"/>
            <a:ext cx="8459788" cy="792163"/>
          </a:xfrm>
          <a:prstGeom prst="rect">
            <a:avLst/>
          </a:prstGeom>
          <a:noFill/>
          <a:ln>
            <a:noFill/>
          </a:ln>
        </p:spPr>
        <p:txBody>
          <a:bodyPr lIns="121916" tIns="60963" rIns="121916" bIns="60963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>
              <a:defRPr/>
            </a:pPr>
            <a:r>
              <a:rPr lang="en-GB" sz="1800" kern="0" dirty="0">
                <a:solidFill>
                  <a:srgbClr val="23657D"/>
                </a:solidFill>
              </a:rPr>
              <a:t>Lloyd Clayburn - Healthcare Scientist Trainee (STP)</a:t>
            </a:r>
            <a:br>
              <a:rPr lang="en-GB" sz="1800" kern="0" dirty="0">
                <a:solidFill>
                  <a:srgbClr val="23657D"/>
                </a:solidFill>
              </a:rPr>
            </a:br>
            <a:r>
              <a:rPr lang="en-GB" sz="1800" kern="0" dirty="0">
                <a:solidFill>
                  <a:srgbClr val="23657D"/>
                </a:solidFill>
              </a:rPr>
              <a:t>lloyd.clayburn@nhs.net</a:t>
            </a:r>
            <a:br>
              <a:rPr lang="en-GB" sz="1800" kern="0" dirty="0">
                <a:solidFill>
                  <a:srgbClr val="23657D"/>
                </a:solidFill>
              </a:rPr>
            </a:br>
            <a:r>
              <a:rPr lang="en-GB" sz="1800" kern="0" dirty="0">
                <a:solidFill>
                  <a:srgbClr val="23657D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2">
            <a:extLst>
              <a:ext uri="{FF2B5EF4-FFF2-40B4-BE49-F238E27FC236}">
                <a16:creationId xmlns:a16="http://schemas.microsoft.com/office/drawing/2014/main" id="{D716D066-BCDC-2558-08C8-028911864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800" b="1" dirty="0">
                <a:solidFill>
                  <a:srgbClr val="23657D"/>
                </a:solidFill>
                <a:latin typeface="+mj-lt"/>
              </a:rPr>
              <a:t>Results – test on Jan 2023 data</a:t>
            </a:r>
            <a:endParaRPr lang="en-GB" altLang="en-US" sz="3800" b="1" dirty="0">
              <a:solidFill>
                <a:srgbClr val="23657D"/>
              </a:solidFill>
              <a:latin typeface="+mj-lt"/>
            </a:endParaRPr>
          </a:p>
        </p:txBody>
      </p:sp>
      <p:sp>
        <p:nvSpPr>
          <p:cNvPr id="7171" name="Rectangle 13">
            <a:extLst>
              <a:ext uri="{FF2B5EF4-FFF2-40B4-BE49-F238E27FC236}">
                <a16:creationId xmlns:a16="http://schemas.microsoft.com/office/drawing/2014/main" id="{F3CF51E3-2EDF-AB72-AA84-713C62F1C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981075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Tx/>
              <a:buNone/>
            </a:pPr>
            <a:endParaRPr lang="en-US" altLang="en-US" sz="2000">
              <a:solidFill>
                <a:srgbClr val="23657D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A2693AA-5D8F-E0CB-0B09-D00BA78358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423662"/>
              </p:ext>
            </p:extLst>
          </p:nvPr>
        </p:nvGraphicFramePr>
        <p:xfrm>
          <a:off x="197740" y="1177369"/>
          <a:ext cx="8808640" cy="5120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044">
                  <a:extLst>
                    <a:ext uri="{9D8B030D-6E8A-4147-A177-3AD203B41FA5}">
                      <a16:colId xmlns:a16="http://schemas.microsoft.com/office/drawing/2014/main" val="62122687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10973806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664511748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889976253"/>
                    </a:ext>
                  </a:extLst>
                </a:gridCol>
                <a:gridCol w="3210244">
                  <a:extLst>
                    <a:ext uri="{9D8B030D-6E8A-4147-A177-3AD203B41FA5}">
                      <a16:colId xmlns:a16="http://schemas.microsoft.com/office/drawing/2014/main" val="432247685"/>
                    </a:ext>
                  </a:extLst>
                </a:gridCol>
              </a:tblGrid>
              <a:tr h="559991">
                <a:tc>
                  <a:txBody>
                    <a:bodyPr/>
                    <a:lstStyle/>
                    <a:p>
                      <a:r>
                        <a:rPr lang="en-GB" dirty="0"/>
                        <a:t>Scanner</a:t>
                      </a:r>
                    </a:p>
                  </a:txBody>
                  <a:tcPr>
                    <a:solidFill>
                      <a:srgbClr val="2365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Errors caught</a:t>
                      </a:r>
                    </a:p>
                  </a:txBody>
                  <a:tcPr>
                    <a:solidFill>
                      <a:srgbClr val="2365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Errors missed</a:t>
                      </a:r>
                    </a:p>
                  </a:txBody>
                  <a:tcPr>
                    <a:solidFill>
                      <a:srgbClr val="2365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Accuracy</a:t>
                      </a:r>
                    </a:p>
                  </a:txBody>
                  <a:tcPr>
                    <a:solidFill>
                      <a:srgbClr val="2365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Comments</a:t>
                      </a:r>
                    </a:p>
                  </a:txBody>
                  <a:tcPr>
                    <a:solidFill>
                      <a:srgbClr val="2365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470886"/>
                  </a:ext>
                </a:extLst>
              </a:tr>
              <a:tr h="559991">
                <a:tc>
                  <a:txBody>
                    <a:bodyPr/>
                    <a:lstStyle/>
                    <a:p>
                      <a:r>
                        <a:rPr lang="en-GB" b="0" dirty="0"/>
                        <a:t>GE_2018-00856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21/21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508094"/>
                  </a:ext>
                </a:extLst>
              </a:tr>
              <a:tr h="559991">
                <a:tc>
                  <a:txBody>
                    <a:bodyPr/>
                    <a:lstStyle/>
                    <a:p>
                      <a:r>
                        <a:rPr lang="en-GB" b="0" dirty="0"/>
                        <a:t>GE_2018-00857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21/21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484974"/>
                  </a:ext>
                </a:extLst>
              </a:tr>
              <a:tr h="559991">
                <a:tc>
                  <a:txBody>
                    <a:bodyPr/>
                    <a:lstStyle/>
                    <a:p>
                      <a:r>
                        <a:rPr lang="en-GB" b="0" dirty="0"/>
                        <a:t>GE_2018-00858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21/21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Failed initially - fixed bug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835935"/>
                  </a:ext>
                </a:extLst>
              </a:tr>
              <a:tr h="559991">
                <a:tc>
                  <a:txBody>
                    <a:bodyPr/>
                    <a:lstStyle/>
                    <a:p>
                      <a:r>
                        <a:rPr lang="en-GB" b="0" dirty="0"/>
                        <a:t>IU22_2009-10800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Incorrect number of files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701738"/>
                  </a:ext>
                </a:extLst>
              </a:tr>
              <a:tr h="559991">
                <a:tc>
                  <a:txBody>
                    <a:bodyPr/>
                    <a:lstStyle/>
                    <a:p>
                      <a:r>
                        <a:rPr lang="en-GB" b="0" dirty="0"/>
                        <a:t>Toshiba_2011-02498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</a:t>
                      </a:r>
                      <a:r>
                        <a:rPr lang="en-GB" b="0" dirty="0"/>
                        <a:t>ncorrect number of files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433324"/>
                  </a:ext>
                </a:extLst>
              </a:tr>
              <a:tr h="55999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/>
                        <a:t>Toshiba_2011-02499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20/21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Incorrect colour gain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057972"/>
                  </a:ext>
                </a:extLst>
              </a:tr>
              <a:tr h="55999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/>
                        <a:t>Toshiba_2012-00122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19/21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2x incorrect probe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77348"/>
                  </a:ext>
                </a:extLst>
              </a:tr>
              <a:tr h="55999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/>
                        <a:t>Toshiba_2012-00123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15/21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Missing figures after </a:t>
                      </a:r>
                      <a:r>
                        <a:rPr lang="en-GB" dirty="0" err="1"/>
                        <a:t>d.p.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568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892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2">
            <a:extLst>
              <a:ext uri="{FF2B5EF4-FFF2-40B4-BE49-F238E27FC236}">
                <a16:creationId xmlns:a16="http://schemas.microsoft.com/office/drawing/2014/main" id="{D716D066-BCDC-2558-08C8-028911864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800" b="1" dirty="0">
                <a:solidFill>
                  <a:srgbClr val="23657D"/>
                </a:solidFill>
                <a:latin typeface="+mj-lt"/>
              </a:rPr>
              <a:t>Further work</a:t>
            </a:r>
            <a:endParaRPr lang="en-GB" altLang="en-US" sz="3800" b="1" dirty="0">
              <a:solidFill>
                <a:srgbClr val="23657D"/>
              </a:solidFill>
              <a:latin typeface="+mj-lt"/>
            </a:endParaRPr>
          </a:p>
        </p:txBody>
      </p:sp>
      <p:sp>
        <p:nvSpPr>
          <p:cNvPr id="7171" name="Rectangle 13">
            <a:extLst>
              <a:ext uri="{FF2B5EF4-FFF2-40B4-BE49-F238E27FC236}">
                <a16:creationId xmlns:a16="http://schemas.microsoft.com/office/drawing/2014/main" id="{F3CF51E3-2EDF-AB72-AA84-713C62F1C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981075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Tx/>
              <a:buNone/>
            </a:pPr>
            <a:endParaRPr lang="en-US" altLang="en-US" sz="2000">
              <a:solidFill>
                <a:srgbClr val="23657D"/>
              </a:solidFill>
            </a:endParaRPr>
          </a:p>
        </p:txBody>
      </p:sp>
      <p:sp>
        <p:nvSpPr>
          <p:cNvPr id="5124" name="TextBox 1">
            <a:extLst>
              <a:ext uri="{FF2B5EF4-FFF2-40B4-BE49-F238E27FC236}">
                <a16:creationId xmlns:a16="http://schemas.microsoft.com/office/drawing/2014/main" id="{0A34A806-51C2-77FC-B0C7-189B89A3A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" y="2132856"/>
            <a:ext cx="8972550" cy="38595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170815" indent="-170815">
              <a:defRPr/>
            </a:pPr>
            <a:r>
              <a:rPr lang="en-GB" sz="2400" dirty="0">
                <a:latin typeface="Arial"/>
                <a:cs typeface="Arial"/>
              </a:rPr>
              <a:t>Code improvements</a:t>
            </a:r>
          </a:p>
          <a:p>
            <a:pPr marL="170815" indent="-170815">
              <a:defRPr/>
            </a:pPr>
            <a:endParaRPr lang="en-GB" sz="2400" dirty="0">
              <a:latin typeface="Arial"/>
              <a:cs typeface="Arial"/>
            </a:endParaRPr>
          </a:p>
          <a:p>
            <a:pPr marL="170815" indent="-170815">
              <a:defRPr/>
            </a:pPr>
            <a:r>
              <a:rPr lang="en-GB" sz="2400" dirty="0">
                <a:latin typeface="Arial"/>
                <a:cs typeface="Arial"/>
              </a:rPr>
              <a:t>Extend to more scanners?</a:t>
            </a:r>
          </a:p>
          <a:p>
            <a:pPr marL="170815" indent="-170815">
              <a:defRPr/>
            </a:pPr>
            <a:endParaRPr lang="en-GB" sz="2400" dirty="0">
              <a:latin typeface="Arial"/>
              <a:cs typeface="Arial"/>
            </a:endParaRPr>
          </a:p>
          <a:p>
            <a:pPr marL="170815" indent="-170815">
              <a:defRPr/>
            </a:pPr>
            <a:r>
              <a:rPr lang="en-GB" sz="2400" dirty="0">
                <a:latin typeface="Arial"/>
                <a:cs typeface="Arial"/>
              </a:rPr>
              <a:t>Scientific computing interested to progress?</a:t>
            </a:r>
          </a:p>
          <a:p>
            <a:pPr marL="170815" indent="-170815">
              <a:defRPr/>
            </a:pPr>
            <a:endParaRPr lang="en-GB" sz="2400" dirty="0">
              <a:latin typeface="Arial"/>
              <a:cs typeface="Arial"/>
            </a:endParaRPr>
          </a:p>
          <a:p>
            <a:pPr marL="170815" indent="-170815">
              <a:defRPr/>
            </a:pPr>
            <a:r>
              <a:rPr lang="en-GB" sz="2400" dirty="0">
                <a:latin typeface="Arial"/>
                <a:cs typeface="Arial"/>
              </a:rPr>
              <a:t>Flag utility of DICOM tags for QC params to manufacturers? </a:t>
            </a:r>
          </a:p>
          <a:p>
            <a:pPr marL="170815" indent="-170815">
              <a:defRPr/>
            </a:pPr>
            <a:endParaRPr lang="en-GB" sz="2000" dirty="0">
              <a:latin typeface="Arial"/>
              <a:cs typeface="Arial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6798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2">
            <a:extLst>
              <a:ext uri="{FF2B5EF4-FFF2-40B4-BE49-F238E27FC236}">
                <a16:creationId xmlns:a16="http://schemas.microsoft.com/office/drawing/2014/main" id="{1F5F1FC7-244A-5440-F09C-9EF49431C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800" b="1" dirty="0">
                <a:solidFill>
                  <a:srgbClr val="23657D"/>
                </a:solidFill>
                <a:latin typeface="+mj-lt"/>
              </a:rPr>
              <a:t>Summary</a:t>
            </a:r>
            <a:endParaRPr lang="en-GB" altLang="en-US" sz="3800" b="1" dirty="0">
              <a:solidFill>
                <a:srgbClr val="23657D"/>
              </a:solidFill>
              <a:latin typeface="+mj-lt"/>
            </a:endParaRPr>
          </a:p>
        </p:txBody>
      </p:sp>
      <p:sp>
        <p:nvSpPr>
          <p:cNvPr id="9219" name="Rectangle 13">
            <a:extLst>
              <a:ext uri="{FF2B5EF4-FFF2-40B4-BE49-F238E27FC236}">
                <a16:creationId xmlns:a16="http://schemas.microsoft.com/office/drawing/2014/main" id="{987095AF-9F68-ABF4-522D-F31D30DDF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981075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Tx/>
              <a:buNone/>
            </a:pPr>
            <a:endParaRPr lang="en-US" altLang="en-US" sz="2000">
              <a:solidFill>
                <a:srgbClr val="23657D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ABB78A5-907A-8677-F531-90B6D9239A84}"/>
              </a:ext>
            </a:extLst>
          </p:cNvPr>
          <p:cNvSpPr txBox="1">
            <a:spLocks/>
          </p:cNvSpPr>
          <p:nvPr/>
        </p:nvSpPr>
        <p:spPr bwMode="auto">
          <a:xfrm>
            <a:off x="287338" y="1957388"/>
            <a:ext cx="10020300" cy="8255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endParaRPr lang="en-GB" sz="2400" kern="0" dirty="0"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EA591A-A76D-F514-9F22-A7DF11387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2" y="1628289"/>
            <a:ext cx="8461375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 dirty="0">
              <a:cs typeface="Arial" panose="020B0604020202020204" pitchFamily="34" charset="0"/>
            </a:endParaRPr>
          </a:p>
          <a:p>
            <a:pPr marL="342900" indent="-342900">
              <a:spcBef>
                <a:spcPct val="0"/>
              </a:spcBef>
            </a:pPr>
            <a:r>
              <a:rPr lang="en-GB" altLang="en-US" sz="2400" dirty="0">
                <a:cs typeface="Arial" panose="020B0604020202020204" pitchFamily="34" charset="0"/>
              </a:rPr>
              <a:t>Tesseract OCR engine implemented as MATLAB </a:t>
            </a:r>
            <a:r>
              <a:rPr lang="en-GB" altLang="en-US" sz="2400" dirty="0" err="1">
                <a:cs typeface="Arial" panose="020B0604020202020204" pitchFamily="34" charset="0"/>
              </a:rPr>
              <a:t>ocr</a:t>
            </a:r>
            <a:r>
              <a:rPr lang="en-GB" altLang="en-US" sz="2400" dirty="0">
                <a:cs typeface="Arial" panose="020B0604020202020204" pitchFamily="34" charset="0"/>
              </a:rPr>
              <a:t>()</a:t>
            </a:r>
          </a:p>
          <a:p>
            <a:pPr marL="342900" indent="-342900">
              <a:spcBef>
                <a:spcPct val="0"/>
              </a:spcBef>
            </a:pPr>
            <a:endParaRPr lang="en-GB" altLang="en-US" sz="2400" dirty="0">
              <a:cs typeface="Arial" panose="020B0604020202020204" pitchFamily="34" charset="0"/>
            </a:endParaRPr>
          </a:p>
          <a:p>
            <a:pPr marL="342900" indent="-342900">
              <a:spcBef>
                <a:spcPct val="0"/>
              </a:spcBef>
            </a:pPr>
            <a:r>
              <a:rPr lang="en-GB" altLang="en-US" sz="2400" dirty="0">
                <a:cs typeface="Arial" panose="020B0604020202020204" pitchFamily="34" charset="0"/>
              </a:rPr>
              <a:t>Used to read monthly QA values from DICOM for JWH Scan Dept.</a:t>
            </a:r>
          </a:p>
          <a:p>
            <a:pPr marL="342900" indent="-342900">
              <a:spcBef>
                <a:spcPct val="0"/>
              </a:spcBef>
            </a:pPr>
            <a:endParaRPr lang="en-GB" altLang="en-US" sz="2400" dirty="0">
              <a:cs typeface="Arial" panose="020B0604020202020204" pitchFamily="34" charset="0"/>
            </a:endParaRPr>
          </a:p>
          <a:p>
            <a:pPr marL="342900" indent="-342900">
              <a:spcBef>
                <a:spcPct val="0"/>
              </a:spcBef>
            </a:pPr>
            <a:r>
              <a:rPr lang="en-GB" altLang="en-US" sz="2400" dirty="0">
                <a:cs typeface="Arial" panose="020B0604020202020204" pitchFamily="34" charset="0"/>
              </a:rPr>
              <a:t>118/126 (94%) accuracy in where no error due to additional images</a:t>
            </a:r>
          </a:p>
          <a:p>
            <a:pPr>
              <a:spcBef>
                <a:spcPct val="0"/>
              </a:spcBef>
              <a:buNone/>
            </a:pPr>
            <a:endParaRPr lang="en-GB" altLang="en-US" sz="2400" dirty="0">
              <a:cs typeface="Arial" panose="020B0604020202020204" pitchFamily="34" charset="0"/>
            </a:endParaRPr>
          </a:p>
          <a:p>
            <a:pPr marL="342900" indent="-342900">
              <a:spcBef>
                <a:spcPct val="0"/>
              </a:spcBef>
            </a:pPr>
            <a:endParaRPr lang="en-GB" altLang="en-US" sz="2400" dirty="0"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GB" altLang="en-US" sz="2400" dirty="0"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GB" altLang="en-US" sz="2400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C02CA6B-5632-869A-DD29-BDD904E723B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9750" y="2636838"/>
            <a:ext cx="7772400" cy="1470025"/>
          </a:xfrm>
        </p:spPr>
        <p:txBody>
          <a:bodyPr/>
          <a:lstStyle/>
          <a:p>
            <a:pPr eaLnBrk="1" hangingPunct="1"/>
            <a:r>
              <a:rPr lang="en-GB" altLang="en-US" sz="3800" b="1">
                <a:solidFill>
                  <a:srgbClr val="23657D"/>
                </a:solidFill>
              </a:rPr>
              <a:t>Thanks for listening</a:t>
            </a:r>
          </a:p>
        </p:txBody>
      </p:sp>
      <p:pic>
        <p:nvPicPr>
          <p:cNvPr id="11267" name="Picture 5">
            <a:extLst>
              <a:ext uri="{FF2B5EF4-FFF2-40B4-BE49-F238E27FC236}">
                <a16:creationId xmlns:a16="http://schemas.microsoft.com/office/drawing/2014/main" id="{AAD8FD42-CEF9-5A02-DAFD-44730E3914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15888"/>
            <a:ext cx="3203575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141648F-52C1-C20C-456F-C291235EB278}"/>
              </a:ext>
            </a:extLst>
          </p:cNvPr>
          <p:cNvSpPr txBox="1">
            <a:spLocks/>
          </p:cNvSpPr>
          <p:nvPr/>
        </p:nvSpPr>
        <p:spPr bwMode="auto">
          <a:xfrm>
            <a:off x="107950" y="5949950"/>
            <a:ext cx="8459788" cy="792163"/>
          </a:xfrm>
          <a:prstGeom prst="rect">
            <a:avLst/>
          </a:prstGeom>
          <a:noFill/>
          <a:ln>
            <a:noFill/>
          </a:ln>
        </p:spPr>
        <p:txBody>
          <a:bodyPr lIns="121916" tIns="60963" rIns="121916" bIns="60963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>
              <a:defRPr/>
            </a:pPr>
            <a:r>
              <a:rPr lang="en-GB" sz="1800" kern="0" dirty="0"/>
              <a:t>Lloyd Clayburn - Healthcare Scientist Trainee (STP)</a:t>
            </a:r>
            <a:br>
              <a:rPr lang="en-GB" sz="1800" kern="0" dirty="0"/>
            </a:br>
            <a:r>
              <a:rPr lang="en-GB" sz="1800" kern="0" dirty="0"/>
              <a:t>lloyd.clayburn@nhs.net</a:t>
            </a:r>
            <a:br>
              <a:rPr lang="en-GB" sz="1800" kern="0" dirty="0"/>
            </a:br>
            <a:r>
              <a:rPr lang="en-GB" sz="1800" kern="0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2">
            <a:extLst>
              <a:ext uri="{FF2B5EF4-FFF2-40B4-BE49-F238E27FC236}">
                <a16:creationId xmlns:a16="http://schemas.microsoft.com/office/drawing/2014/main" id="{FE24721F-019A-4F86-6675-F66BE7414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800" b="1" dirty="0">
                <a:solidFill>
                  <a:srgbClr val="23657D"/>
                </a:solidFill>
                <a:latin typeface="+mj-lt"/>
              </a:rPr>
              <a:t>Introduction</a:t>
            </a:r>
            <a:endParaRPr lang="en-GB" altLang="en-US" sz="3800" b="1" dirty="0">
              <a:solidFill>
                <a:srgbClr val="23657D"/>
              </a:solidFill>
              <a:latin typeface="+mj-lt"/>
            </a:endParaRPr>
          </a:p>
        </p:txBody>
      </p:sp>
      <p:sp>
        <p:nvSpPr>
          <p:cNvPr id="5123" name="Rectangle 13">
            <a:extLst>
              <a:ext uri="{FF2B5EF4-FFF2-40B4-BE49-F238E27FC236}">
                <a16:creationId xmlns:a16="http://schemas.microsoft.com/office/drawing/2014/main" id="{EFE13A0E-D455-7779-DE5A-06E845577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981075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Tx/>
              <a:buNone/>
            </a:pPr>
            <a:endParaRPr lang="en-US" altLang="en-US" sz="2000">
              <a:solidFill>
                <a:srgbClr val="23657D"/>
              </a:solidFill>
            </a:endParaRPr>
          </a:p>
        </p:txBody>
      </p:sp>
      <p:sp>
        <p:nvSpPr>
          <p:cNvPr id="5124" name="TextBox 1">
            <a:extLst>
              <a:ext uri="{FF2B5EF4-FFF2-40B4-BE49-F238E27FC236}">
                <a16:creationId xmlns:a16="http://schemas.microsoft.com/office/drawing/2014/main" id="{776F91CD-314E-3AC0-6577-4F111D66C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470025"/>
            <a:ext cx="6983413" cy="511524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170815" indent="-170815">
              <a:defRPr/>
            </a:pPr>
            <a:r>
              <a:rPr lang="en-GB" sz="2400" dirty="0">
                <a:latin typeface="Arial"/>
                <a:cs typeface="Arial"/>
              </a:rPr>
              <a:t>Optical character recognition</a:t>
            </a:r>
          </a:p>
          <a:p>
            <a:pPr marL="170815" indent="-170815">
              <a:defRPr/>
            </a:pPr>
            <a:r>
              <a:rPr lang="en-GB" sz="2400" dirty="0">
                <a:latin typeface="Arial"/>
                <a:cs typeface="Arial"/>
              </a:rPr>
              <a:t>Monthly reporting</a:t>
            </a:r>
          </a:p>
          <a:p>
            <a:pPr marL="170815" indent="-170815">
              <a:defRPr/>
            </a:pPr>
            <a:r>
              <a:rPr lang="en-GB" sz="2400" dirty="0">
                <a:latin typeface="Arial"/>
                <a:cs typeface="Arial"/>
              </a:rPr>
              <a:t>Literature</a:t>
            </a:r>
          </a:p>
          <a:p>
            <a:pPr marL="170815" indent="-170815">
              <a:defRPr/>
            </a:pPr>
            <a:r>
              <a:rPr lang="en-GB" sz="2400" dirty="0">
                <a:latin typeface="Arial"/>
                <a:cs typeface="Arial"/>
              </a:rPr>
              <a:t>Can we automate monthly reporting?</a:t>
            </a:r>
          </a:p>
          <a:p>
            <a:pPr marL="170815" indent="-170815">
              <a:defRPr/>
            </a:pPr>
            <a:r>
              <a:rPr lang="en-GB" sz="2400" dirty="0">
                <a:latin typeface="Arial"/>
                <a:cs typeface="Arial"/>
              </a:rPr>
              <a:t>Code</a:t>
            </a:r>
            <a:br>
              <a:rPr lang="en-GB" sz="2400" dirty="0">
                <a:latin typeface="Arial"/>
                <a:cs typeface="Arial"/>
              </a:rPr>
            </a:br>
            <a:br>
              <a:rPr lang="en-GB" sz="2400" dirty="0">
                <a:latin typeface="Arial"/>
                <a:cs typeface="Arial"/>
              </a:rPr>
            </a:br>
            <a:r>
              <a:rPr lang="en-GB" sz="2400" dirty="0">
                <a:latin typeface="Arial"/>
                <a:cs typeface="Arial"/>
              </a:rPr>
              <a:t>MATLAB demonstration</a:t>
            </a:r>
            <a:br>
              <a:rPr lang="en-GB" sz="2400" dirty="0">
                <a:latin typeface="Arial"/>
                <a:cs typeface="Arial"/>
              </a:rPr>
            </a:br>
            <a:endParaRPr lang="en-GB" sz="2400" dirty="0">
              <a:latin typeface="Arial"/>
              <a:cs typeface="Arial"/>
            </a:endParaRPr>
          </a:p>
          <a:p>
            <a:pPr marL="170815" indent="-170815">
              <a:defRPr/>
            </a:pPr>
            <a:r>
              <a:rPr lang="en-GB" sz="2400" dirty="0">
                <a:latin typeface="Arial"/>
                <a:cs typeface="Arial"/>
              </a:rPr>
              <a:t>Development</a:t>
            </a:r>
          </a:p>
          <a:p>
            <a:pPr marL="170815" indent="-170815">
              <a:defRPr/>
            </a:pPr>
            <a:r>
              <a:rPr lang="en-GB" sz="2400" dirty="0">
                <a:latin typeface="Arial"/>
                <a:cs typeface="Arial"/>
              </a:rPr>
              <a:t>Results and discussion</a:t>
            </a:r>
          </a:p>
          <a:p>
            <a:pPr marL="170815" indent="-170815">
              <a:defRPr/>
            </a:pPr>
            <a:r>
              <a:rPr lang="en-GB" sz="2400" dirty="0">
                <a:latin typeface="Arial"/>
                <a:cs typeface="Arial"/>
              </a:rPr>
              <a:t>Further work</a:t>
            </a:r>
          </a:p>
          <a:p>
            <a:pPr marL="170815" indent="-170815">
              <a:defRPr/>
            </a:pPr>
            <a:r>
              <a:rPr lang="en-GB" sz="2400" dirty="0">
                <a:latin typeface="Arial"/>
                <a:cs typeface="Arial"/>
              </a:rPr>
              <a:t>Summary</a:t>
            </a:r>
            <a:endParaRPr lang="en-GB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2">
            <a:extLst>
              <a:ext uri="{FF2B5EF4-FFF2-40B4-BE49-F238E27FC236}">
                <a16:creationId xmlns:a16="http://schemas.microsoft.com/office/drawing/2014/main" id="{D716D066-BCDC-2558-08C8-028911864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800" b="1" dirty="0">
                <a:solidFill>
                  <a:srgbClr val="23657D"/>
                </a:solidFill>
                <a:latin typeface="+mj-lt"/>
              </a:rPr>
              <a:t>Monthly reporting</a:t>
            </a:r>
            <a:endParaRPr lang="en-GB" altLang="en-US" sz="3800" b="1" dirty="0">
              <a:solidFill>
                <a:srgbClr val="23657D"/>
              </a:solidFill>
              <a:latin typeface="+mj-lt"/>
            </a:endParaRPr>
          </a:p>
        </p:txBody>
      </p:sp>
      <p:sp>
        <p:nvSpPr>
          <p:cNvPr id="7171" name="Rectangle 13">
            <a:extLst>
              <a:ext uri="{FF2B5EF4-FFF2-40B4-BE49-F238E27FC236}">
                <a16:creationId xmlns:a16="http://schemas.microsoft.com/office/drawing/2014/main" id="{F3CF51E3-2EDF-AB72-AA84-713C62F1C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981075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Tx/>
              <a:buNone/>
            </a:pPr>
            <a:endParaRPr lang="en-US" altLang="en-US" sz="2000">
              <a:solidFill>
                <a:srgbClr val="23657D"/>
              </a:solidFill>
            </a:endParaRPr>
          </a:p>
        </p:txBody>
      </p:sp>
      <p:sp>
        <p:nvSpPr>
          <p:cNvPr id="5124" name="TextBox 1">
            <a:extLst>
              <a:ext uri="{FF2B5EF4-FFF2-40B4-BE49-F238E27FC236}">
                <a16:creationId xmlns:a16="http://schemas.microsoft.com/office/drawing/2014/main" id="{0A34A806-51C2-77FC-B0C7-189B89A3A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" y="2132856"/>
            <a:ext cx="8972550" cy="304698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170815" indent="-170815">
              <a:defRPr/>
            </a:pPr>
            <a:r>
              <a:rPr lang="en-GB" sz="2400" dirty="0">
                <a:latin typeface="Arial"/>
                <a:cs typeface="Arial"/>
              </a:rPr>
              <a:t>Reverberation depth, gain, colour gain</a:t>
            </a:r>
          </a:p>
          <a:p>
            <a:pPr marL="170815" indent="-170815">
              <a:defRPr/>
            </a:pPr>
            <a:endParaRPr lang="en-GB" sz="2400" dirty="0">
              <a:latin typeface="Arial"/>
              <a:cs typeface="Arial"/>
            </a:endParaRPr>
          </a:p>
          <a:p>
            <a:pPr marL="170815" indent="-170815">
              <a:defRPr/>
            </a:pPr>
            <a:r>
              <a:rPr lang="en-GB" sz="2400" dirty="0">
                <a:latin typeface="Arial"/>
                <a:cs typeface="Arial"/>
              </a:rPr>
              <a:t>Not included in DICOM</a:t>
            </a:r>
          </a:p>
          <a:p>
            <a:pPr marL="170815" indent="-170815">
              <a:defRPr/>
            </a:pPr>
            <a:endParaRPr lang="en-GB" sz="2400" dirty="0">
              <a:latin typeface="Arial"/>
              <a:cs typeface="Arial"/>
            </a:endParaRPr>
          </a:p>
          <a:p>
            <a:pPr marL="170815" indent="-170815">
              <a:defRPr/>
            </a:pPr>
            <a:r>
              <a:rPr lang="en-GB" sz="2400" dirty="0">
                <a:latin typeface="Arial"/>
                <a:cs typeface="Arial"/>
              </a:rPr>
              <a:t>Advisory service for 79 scanners across NGH, RHH, JWH</a:t>
            </a:r>
          </a:p>
          <a:p>
            <a:pPr>
              <a:buNone/>
              <a:defRPr/>
            </a:pPr>
            <a:endParaRPr lang="en-GB" sz="2400" dirty="0">
              <a:latin typeface="Arial"/>
              <a:cs typeface="Arial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GB" altLang="en-US" sz="2400" dirty="0"/>
          </a:p>
        </p:txBody>
      </p:sp>
      <p:sp>
        <p:nvSpPr>
          <p:cNvPr id="7173" name="TextBox 3">
            <a:extLst>
              <a:ext uri="{FF2B5EF4-FFF2-40B4-BE49-F238E27FC236}">
                <a16:creationId xmlns:a16="http://schemas.microsoft.com/office/drawing/2014/main" id="{B6F4882F-7AB4-3B87-06FE-7882C2B59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620" y="6359593"/>
            <a:ext cx="50482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28600" indent="-228600" eaLnBrk="1" hangingPunct="1">
              <a:spcBef>
                <a:spcPct val="0"/>
              </a:spcBef>
              <a:buFontTx/>
              <a:buAutoNum type="arabicPeriod"/>
            </a:pPr>
            <a:r>
              <a:rPr lang="en-GB" altLang="en-US" sz="1000" dirty="0">
                <a:cs typeface="Arial" panose="020B0604020202020204" pitchFamily="34" charset="0"/>
              </a:rPr>
              <a:t>Something</a:t>
            </a:r>
          </a:p>
        </p:txBody>
      </p:sp>
    </p:spTree>
    <p:extLst>
      <p:ext uri="{BB962C8B-B14F-4D97-AF65-F5344CB8AC3E}">
        <p14:creationId xmlns:p14="http://schemas.microsoft.com/office/powerpoint/2010/main" val="1712293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2">
            <a:extLst>
              <a:ext uri="{FF2B5EF4-FFF2-40B4-BE49-F238E27FC236}">
                <a16:creationId xmlns:a16="http://schemas.microsoft.com/office/drawing/2014/main" id="{D716D066-BCDC-2558-08C8-028911864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800" b="1" dirty="0">
                <a:solidFill>
                  <a:srgbClr val="23657D"/>
                </a:solidFill>
                <a:latin typeface="+mj-lt"/>
              </a:rPr>
              <a:t>Optical character recognition</a:t>
            </a:r>
            <a:endParaRPr lang="en-GB" altLang="en-US" sz="3800" b="1" dirty="0">
              <a:solidFill>
                <a:srgbClr val="23657D"/>
              </a:solidFill>
              <a:latin typeface="+mj-lt"/>
            </a:endParaRPr>
          </a:p>
        </p:txBody>
      </p:sp>
      <p:sp>
        <p:nvSpPr>
          <p:cNvPr id="7171" name="Rectangle 13">
            <a:extLst>
              <a:ext uri="{FF2B5EF4-FFF2-40B4-BE49-F238E27FC236}">
                <a16:creationId xmlns:a16="http://schemas.microsoft.com/office/drawing/2014/main" id="{F3CF51E3-2EDF-AB72-AA84-713C62F1C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981075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Tx/>
              <a:buNone/>
            </a:pPr>
            <a:endParaRPr lang="en-US" altLang="en-US" sz="2000">
              <a:solidFill>
                <a:srgbClr val="23657D"/>
              </a:solidFill>
            </a:endParaRPr>
          </a:p>
        </p:txBody>
      </p:sp>
      <p:sp>
        <p:nvSpPr>
          <p:cNvPr id="5124" name="TextBox 1">
            <a:extLst>
              <a:ext uri="{FF2B5EF4-FFF2-40B4-BE49-F238E27FC236}">
                <a16:creationId xmlns:a16="http://schemas.microsoft.com/office/drawing/2014/main" id="{0A34A806-51C2-77FC-B0C7-189B89A3A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" y="2132856"/>
            <a:ext cx="8972550" cy="304698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170815" indent="-170815">
              <a:defRPr/>
            </a:pPr>
            <a:r>
              <a:rPr lang="en-GB" sz="2400" dirty="0">
                <a:latin typeface="Arial"/>
                <a:cs typeface="Arial"/>
              </a:rPr>
              <a:t>Machine learning application</a:t>
            </a:r>
          </a:p>
          <a:p>
            <a:pPr>
              <a:buNone/>
              <a:defRPr/>
            </a:pPr>
            <a:endParaRPr lang="en-GB" sz="2400" dirty="0">
              <a:latin typeface="Arial"/>
              <a:cs typeface="Arial"/>
            </a:endParaRPr>
          </a:p>
          <a:p>
            <a:pPr marL="170815" indent="-170815">
              <a:defRPr/>
            </a:pPr>
            <a:r>
              <a:rPr lang="en-GB" sz="2400" dirty="0">
                <a:latin typeface="Arial"/>
                <a:cs typeface="Arial"/>
              </a:rPr>
              <a:t>MATLAB </a:t>
            </a:r>
            <a:r>
              <a:rPr lang="en-GB" sz="2400" dirty="0" err="1">
                <a:latin typeface="Arial"/>
                <a:cs typeface="Arial"/>
              </a:rPr>
              <a:t>ocr</a:t>
            </a:r>
            <a:r>
              <a:rPr lang="en-GB" sz="2400" dirty="0">
                <a:latin typeface="Arial"/>
                <a:cs typeface="Arial"/>
              </a:rPr>
              <a:t>() uses open-source C++ Tesseract code [1]</a:t>
            </a:r>
          </a:p>
          <a:p>
            <a:pPr>
              <a:buNone/>
              <a:defRPr/>
            </a:pPr>
            <a:endParaRPr lang="en-GB" sz="2400" dirty="0">
              <a:latin typeface="Arial"/>
              <a:cs typeface="Arial"/>
            </a:endParaRPr>
          </a:p>
          <a:p>
            <a:pPr marL="170815" indent="-170815">
              <a:defRPr/>
            </a:pPr>
            <a:r>
              <a:rPr lang="en-GB" sz="2400" dirty="0"/>
              <a:t>Introduced MATLAB 2014a: part of computer vision toolbox [1]</a:t>
            </a:r>
            <a:endParaRPr lang="en-GB" sz="2400" dirty="0">
              <a:latin typeface="Arial"/>
              <a:cs typeface="Arial"/>
            </a:endParaRPr>
          </a:p>
          <a:p>
            <a:pPr marL="170815" indent="-170815">
              <a:defRPr/>
            </a:pPr>
            <a:endParaRPr lang="en-GB" sz="2400" dirty="0">
              <a:latin typeface="Arial"/>
              <a:cs typeface="Arial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GB" altLang="en-US" sz="2400" dirty="0"/>
          </a:p>
        </p:txBody>
      </p:sp>
      <p:sp>
        <p:nvSpPr>
          <p:cNvPr id="7173" name="TextBox 3">
            <a:extLst>
              <a:ext uri="{FF2B5EF4-FFF2-40B4-BE49-F238E27FC236}">
                <a16:creationId xmlns:a16="http://schemas.microsoft.com/office/drawing/2014/main" id="{B6F4882F-7AB4-3B87-06FE-7882C2B59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285" y="6453336"/>
            <a:ext cx="50482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28600" indent="-228600" eaLnBrk="1" hangingPunct="1">
              <a:spcBef>
                <a:spcPct val="0"/>
              </a:spcBef>
              <a:buFontTx/>
              <a:buAutoNum type="arabicPeriod"/>
            </a:pPr>
            <a:r>
              <a:rPr lang="en-GB" altLang="en-US" sz="1000" dirty="0">
                <a:cs typeface="Arial" panose="020B0604020202020204" pitchFamily="34" charset="0"/>
              </a:rPr>
              <a:t>Mathworks.com.</a:t>
            </a:r>
          </a:p>
        </p:txBody>
      </p:sp>
    </p:spTree>
    <p:extLst>
      <p:ext uri="{BB962C8B-B14F-4D97-AF65-F5344CB8AC3E}">
        <p14:creationId xmlns:p14="http://schemas.microsoft.com/office/powerpoint/2010/main" val="308980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2">
            <a:extLst>
              <a:ext uri="{FF2B5EF4-FFF2-40B4-BE49-F238E27FC236}">
                <a16:creationId xmlns:a16="http://schemas.microsoft.com/office/drawing/2014/main" id="{D716D066-BCDC-2558-08C8-028911864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800" b="1" dirty="0">
                <a:solidFill>
                  <a:srgbClr val="23657D"/>
                </a:solidFill>
                <a:latin typeface="+mj-lt"/>
              </a:rPr>
              <a:t>US image OCR &amp; QC automation</a:t>
            </a:r>
            <a:endParaRPr lang="en-GB" altLang="en-US" sz="3800" b="1" dirty="0">
              <a:solidFill>
                <a:srgbClr val="23657D"/>
              </a:solidFill>
              <a:latin typeface="+mj-lt"/>
            </a:endParaRPr>
          </a:p>
        </p:txBody>
      </p:sp>
      <p:sp>
        <p:nvSpPr>
          <p:cNvPr id="7171" name="Rectangle 13">
            <a:extLst>
              <a:ext uri="{FF2B5EF4-FFF2-40B4-BE49-F238E27FC236}">
                <a16:creationId xmlns:a16="http://schemas.microsoft.com/office/drawing/2014/main" id="{F3CF51E3-2EDF-AB72-AA84-713C62F1C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981075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Tx/>
              <a:buNone/>
            </a:pPr>
            <a:endParaRPr lang="en-US" altLang="en-US" sz="2000">
              <a:solidFill>
                <a:srgbClr val="23657D"/>
              </a:solidFill>
            </a:endParaRPr>
          </a:p>
        </p:txBody>
      </p:sp>
      <p:sp>
        <p:nvSpPr>
          <p:cNvPr id="5124" name="TextBox 1">
            <a:extLst>
              <a:ext uri="{FF2B5EF4-FFF2-40B4-BE49-F238E27FC236}">
                <a16:creationId xmlns:a16="http://schemas.microsoft.com/office/drawing/2014/main" id="{0A34A806-51C2-77FC-B0C7-189B89A3A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" y="2006590"/>
            <a:ext cx="8972550" cy="304698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GB" sz="2400" b="1" dirty="0" err="1">
                <a:latin typeface="+mn-lt"/>
              </a:rPr>
              <a:t>Reul</a:t>
            </a:r>
            <a:r>
              <a:rPr lang="en-GB" sz="2400" b="1" dirty="0">
                <a:latin typeface="+mn-lt"/>
              </a:rPr>
              <a:t> et al. 2016</a:t>
            </a:r>
            <a:br>
              <a:rPr lang="en-GB" sz="2400" b="0" dirty="0">
                <a:latin typeface="+mn-lt"/>
              </a:rPr>
            </a:br>
            <a:r>
              <a:rPr lang="en-GB" sz="2400" b="0" dirty="0">
                <a:latin typeface="+mn-lt"/>
              </a:rPr>
              <a:t>Evaluation of OCR on US DICOM.</a:t>
            </a:r>
          </a:p>
          <a:p>
            <a:pPr eaLnBrk="1" hangingPunct="1">
              <a:spcBef>
                <a:spcPct val="0"/>
              </a:spcBef>
            </a:pPr>
            <a:endParaRPr lang="en-GB" sz="2400" b="0" dirty="0">
              <a:latin typeface="+mn-lt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GB" sz="2400" b="1" dirty="0" err="1">
                <a:latin typeface="+mn-lt"/>
              </a:rPr>
              <a:t>Horssen</a:t>
            </a:r>
            <a:r>
              <a:rPr lang="en-GB" sz="2400" b="1" dirty="0">
                <a:latin typeface="+mn-lt"/>
              </a:rPr>
              <a:t> et al. 2017</a:t>
            </a:r>
            <a:br>
              <a:rPr lang="en-GB" sz="2400" b="0" dirty="0">
                <a:latin typeface="+mn-lt"/>
              </a:rPr>
            </a:br>
            <a:r>
              <a:rPr lang="en-GB" sz="2400" dirty="0">
                <a:solidFill>
                  <a:srgbClr val="212121"/>
                </a:solidFill>
                <a:latin typeface="+mn-lt"/>
              </a:rPr>
              <a:t>Automated </a:t>
            </a:r>
            <a:r>
              <a:rPr lang="en-GB" sz="2400" b="0" i="0" dirty="0">
                <a:solidFill>
                  <a:srgbClr val="212121"/>
                </a:solidFill>
                <a:effectLst/>
                <a:latin typeface="+mn-lt"/>
              </a:rPr>
              <a:t>Quantitative QC for in-air reverb images.</a:t>
            </a:r>
          </a:p>
          <a:p>
            <a:pPr eaLnBrk="1" hangingPunct="1">
              <a:spcBef>
                <a:spcPct val="0"/>
              </a:spcBef>
            </a:pPr>
            <a:endParaRPr lang="en-GB" sz="2400" b="0" i="0" dirty="0">
              <a:solidFill>
                <a:srgbClr val="212121"/>
              </a:solidFill>
              <a:effectLst/>
              <a:latin typeface="+mn-lt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GB" sz="2400" b="1" dirty="0" err="1">
                <a:latin typeface="+mn-lt"/>
              </a:rPr>
              <a:t>Stekel</a:t>
            </a:r>
            <a:r>
              <a:rPr lang="en-GB" sz="2400" b="1" dirty="0">
                <a:latin typeface="+mn-lt"/>
              </a:rPr>
              <a:t> et al. 2019</a:t>
            </a:r>
            <a:br>
              <a:rPr lang="en-GB" sz="2400" b="0" dirty="0">
                <a:latin typeface="+mn-lt"/>
              </a:rPr>
            </a:br>
            <a:r>
              <a:rPr lang="en-GB" sz="2400" b="0" dirty="0">
                <a:latin typeface="+mn-lt"/>
              </a:rPr>
              <a:t>OCR on tens of thousands of US DICOM for analytics.</a:t>
            </a:r>
          </a:p>
        </p:txBody>
      </p:sp>
    </p:spTree>
    <p:extLst>
      <p:ext uri="{BB962C8B-B14F-4D97-AF65-F5344CB8AC3E}">
        <p14:creationId xmlns:p14="http://schemas.microsoft.com/office/powerpoint/2010/main" val="83031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2">
            <a:extLst>
              <a:ext uri="{FF2B5EF4-FFF2-40B4-BE49-F238E27FC236}">
                <a16:creationId xmlns:a16="http://schemas.microsoft.com/office/drawing/2014/main" id="{D716D066-BCDC-2558-08C8-028911864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" y="0"/>
            <a:ext cx="8712646" cy="14700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800" b="1" dirty="0">
                <a:solidFill>
                  <a:srgbClr val="23657D"/>
                </a:solidFill>
                <a:latin typeface="+mj-lt"/>
              </a:rPr>
              <a:t>Can we automate monthly reporting?</a:t>
            </a:r>
            <a:endParaRPr lang="en-GB" altLang="en-US" sz="3800" b="1" dirty="0">
              <a:solidFill>
                <a:srgbClr val="23657D"/>
              </a:solidFill>
              <a:latin typeface="+mj-lt"/>
            </a:endParaRPr>
          </a:p>
        </p:txBody>
      </p:sp>
      <p:sp>
        <p:nvSpPr>
          <p:cNvPr id="7171" name="Rectangle 13">
            <a:extLst>
              <a:ext uri="{FF2B5EF4-FFF2-40B4-BE49-F238E27FC236}">
                <a16:creationId xmlns:a16="http://schemas.microsoft.com/office/drawing/2014/main" id="{F3CF51E3-2EDF-AB72-AA84-713C62F1C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981075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Tx/>
              <a:buNone/>
            </a:pPr>
            <a:endParaRPr lang="en-US" altLang="en-US" sz="2000">
              <a:solidFill>
                <a:srgbClr val="23657D"/>
              </a:solidFill>
            </a:endParaRPr>
          </a:p>
        </p:txBody>
      </p:sp>
      <p:sp>
        <p:nvSpPr>
          <p:cNvPr id="5124" name="TextBox 1">
            <a:extLst>
              <a:ext uri="{FF2B5EF4-FFF2-40B4-BE49-F238E27FC236}">
                <a16:creationId xmlns:a16="http://schemas.microsoft.com/office/drawing/2014/main" id="{0A34A806-51C2-77FC-B0C7-189B89A3A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542" y="1892275"/>
            <a:ext cx="8972550" cy="378565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indent="-342900" eaLnBrk="1" hangingPunct="1">
              <a:spcBef>
                <a:spcPct val="0"/>
              </a:spcBef>
            </a:pPr>
            <a:r>
              <a:rPr lang="en-GB" sz="2400" b="0" dirty="0"/>
              <a:t>Download compressed DICOM from PACS</a:t>
            </a:r>
          </a:p>
          <a:p>
            <a:pPr marL="342900" indent="-342900" eaLnBrk="1" hangingPunct="1">
              <a:spcBef>
                <a:spcPct val="0"/>
              </a:spcBef>
            </a:pPr>
            <a:r>
              <a:rPr lang="en-GB" sz="2400" b="0" dirty="0"/>
              <a:t>Place in relevant folders on </a:t>
            </a:r>
            <a:r>
              <a:rPr lang="en-GB" sz="2400" b="0" dirty="0" err="1"/>
              <a:t>QAImageStore</a:t>
            </a:r>
            <a:r>
              <a:rPr lang="en-GB" sz="2400" b="0" dirty="0"/>
              <a:t> drive</a:t>
            </a:r>
            <a:br>
              <a:rPr lang="en-GB" sz="2400" b="0" dirty="0"/>
            </a:br>
            <a:endParaRPr lang="en-GB" sz="2400" b="0" dirty="0"/>
          </a:p>
          <a:p>
            <a:pPr marL="342900" indent="-342900" eaLnBrk="1" hangingPunct="1">
              <a:spcBef>
                <a:spcPct val="0"/>
              </a:spcBef>
            </a:pPr>
            <a:r>
              <a:rPr lang="en-GB" sz="2400" b="0" dirty="0"/>
              <a:t>Tidy up as downloaded files – LC MATLAB script</a:t>
            </a:r>
          </a:p>
          <a:p>
            <a:pPr marL="342900" indent="-342900" eaLnBrk="1" hangingPunct="1">
              <a:spcBef>
                <a:spcPct val="0"/>
              </a:spcBef>
            </a:pPr>
            <a:r>
              <a:rPr lang="en-GB" sz="2400" b="0" dirty="0"/>
              <a:t>Decompress DICOM – Scientific Computing MATLAB script</a:t>
            </a:r>
          </a:p>
          <a:p>
            <a:pPr marL="342900" indent="-342900" eaLnBrk="1" hangingPunct="1">
              <a:spcBef>
                <a:spcPct val="0"/>
              </a:spcBef>
            </a:pPr>
            <a:r>
              <a:rPr lang="en-GB" sz="2400" b="1" dirty="0"/>
              <a:t>Copy QA data from images into .</a:t>
            </a:r>
            <a:r>
              <a:rPr lang="en-GB" sz="2400" b="1" dirty="0" err="1"/>
              <a:t>xls</a:t>
            </a:r>
            <a:r>
              <a:rPr lang="en-GB" sz="2400" b="1" dirty="0"/>
              <a:t> – OCR MATLAB script</a:t>
            </a:r>
            <a:br>
              <a:rPr lang="en-GB" sz="2400" b="0" dirty="0"/>
            </a:br>
            <a:endParaRPr lang="en-GB" sz="2400" b="0" dirty="0"/>
          </a:p>
          <a:p>
            <a:pPr marL="342900" indent="-342900" eaLnBrk="1" hangingPunct="1">
              <a:spcBef>
                <a:spcPct val="0"/>
              </a:spcBef>
              <a:defRPr/>
            </a:pPr>
            <a:r>
              <a:rPr lang="en-GB" sz="2400" b="0" dirty="0"/>
              <a:t>Check values in tolerance, bold and comment if not</a:t>
            </a:r>
          </a:p>
          <a:p>
            <a:pPr marL="342900" indent="-342900" eaLnBrk="1" hangingPunct="1">
              <a:spcBef>
                <a:spcPct val="0"/>
              </a:spcBef>
            </a:pPr>
            <a:r>
              <a:rPr lang="en-GB" sz="2400" dirty="0"/>
              <a:t>C</a:t>
            </a:r>
            <a:r>
              <a:rPr lang="en-GB" sz="2400" b="0" dirty="0"/>
              <a:t>heck images for changes between this QA &amp; last, comment</a:t>
            </a:r>
          </a:p>
          <a:p>
            <a:pPr marL="342900" indent="-342900" eaLnBrk="1" hangingPunct="1">
              <a:spcBef>
                <a:spcPct val="0"/>
              </a:spcBef>
            </a:pPr>
            <a:r>
              <a:rPr lang="en-GB" sz="2400" b="0" dirty="0"/>
              <a:t>Fill out report</a:t>
            </a:r>
          </a:p>
        </p:txBody>
      </p:sp>
    </p:spTree>
    <p:extLst>
      <p:ext uri="{BB962C8B-B14F-4D97-AF65-F5344CB8AC3E}">
        <p14:creationId xmlns:p14="http://schemas.microsoft.com/office/powerpoint/2010/main" val="146843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2">
            <a:extLst>
              <a:ext uri="{FF2B5EF4-FFF2-40B4-BE49-F238E27FC236}">
                <a16:creationId xmlns:a16="http://schemas.microsoft.com/office/drawing/2014/main" id="{D716D066-BCDC-2558-08C8-028911864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800" b="1" dirty="0">
                <a:solidFill>
                  <a:srgbClr val="23657D"/>
                </a:solidFill>
                <a:latin typeface="+mj-lt"/>
              </a:rPr>
              <a:t>Code </a:t>
            </a:r>
            <a:endParaRPr lang="en-GB" altLang="en-US" sz="3800" b="1" dirty="0">
              <a:solidFill>
                <a:srgbClr val="23657D"/>
              </a:solidFill>
              <a:latin typeface="+mj-lt"/>
            </a:endParaRPr>
          </a:p>
        </p:txBody>
      </p:sp>
      <p:sp>
        <p:nvSpPr>
          <p:cNvPr id="7171" name="Rectangle 13">
            <a:extLst>
              <a:ext uri="{FF2B5EF4-FFF2-40B4-BE49-F238E27FC236}">
                <a16:creationId xmlns:a16="http://schemas.microsoft.com/office/drawing/2014/main" id="{F3CF51E3-2EDF-AB72-AA84-713C62F1C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981075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Tx/>
              <a:buNone/>
            </a:pPr>
            <a:endParaRPr lang="en-US" altLang="en-US" sz="2000">
              <a:solidFill>
                <a:srgbClr val="23657D"/>
              </a:solidFill>
            </a:endParaRPr>
          </a:p>
        </p:txBody>
      </p:sp>
      <p:sp>
        <p:nvSpPr>
          <p:cNvPr id="5124" name="TextBox 1">
            <a:extLst>
              <a:ext uri="{FF2B5EF4-FFF2-40B4-BE49-F238E27FC236}">
                <a16:creationId xmlns:a16="http://schemas.microsoft.com/office/drawing/2014/main" id="{0A34A806-51C2-77FC-B0C7-189B89A3A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481" y="1052482"/>
            <a:ext cx="8972550" cy="53245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endParaRPr lang="en-GB" sz="2000" b="0" dirty="0">
              <a:latin typeface="+mn-lt"/>
            </a:endParaRPr>
          </a:p>
          <a:p>
            <a:pPr eaLnBrk="1" hangingPunct="1">
              <a:spcBef>
                <a:spcPct val="0"/>
              </a:spcBef>
            </a:pPr>
            <a:r>
              <a:rPr lang="en-GB" sz="2000" b="0" dirty="0">
                <a:latin typeface="+mn-lt"/>
              </a:rPr>
              <a:t> Initialise parameters</a:t>
            </a:r>
          </a:p>
          <a:p>
            <a:pPr eaLnBrk="1" hangingPunct="1">
              <a:spcBef>
                <a:spcPct val="0"/>
              </a:spcBef>
            </a:pPr>
            <a:r>
              <a:rPr lang="en-GB" sz="2000" b="0" dirty="0">
                <a:latin typeface="+mn-lt"/>
              </a:rPr>
              <a:t> Get scanner ID from directory, model &amp; study date from header</a:t>
            </a:r>
          </a:p>
          <a:p>
            <a:pPr eaLnBrk="1" hangingPunct="1">
              <a:spcBef>
                <a:spcPct val="0"/>
              </a:spcBef>
            </a:pPr>
            <a:r>
              <a:rPr lang="en-GB" sz="2000" b="0" dirty="0">
                <a:latin typeface="+mn-lt"/>
              </a:rPr>
              <a:t> Check for reseats and remove from consideration </a:t>
            </a:r>
          </a:p>
          <a:p>
            <a:pPr eaLnBrk="1" hangingPunct="1">
              <a:spcBef>
                <a:spcPct val="0"/>
              </a:spcBef>
            </a:pPr>
            <a:r>
              <a:rPr lang="en-GB" sz="2000" b="0" dirty="0">
                <a:latin typeface="+mn-lt"/>
              </a:rPr>
              <a:t> </a:t>
            </a:r>
            <a:r>
              <a:rPr lang="en-GB" sz="2000" dirty="0">
                <a:latin typeface="+mn-lt"/>
              </a:rPr>
              <a:t>E</a:t>
            </a:r>
            <a:r>
              <a:rPr lang="en-GB" sz="2000" b="0" dirty="0">
                <a:latin typeface="+mn-lt"/>
              </a:rPr>
              <a:t>rror if number of files differs from that expected</a:t>
            </a:r>
          </a:p>
          <a:p>
            <a:pPr eaLnBrk="1" hangingPunct="1">
              <a:spcBef>
                <a:spcPct val="0"/>
              </a:spcBef>
            </a:pPr>
            <a:endParaRPr lang="en-GB" sz="2000" b="0" dirty="0">
              <a:latin typeface="+mn-lt"/>
            </a:endParaRPr>
          </a:p>
          <a:p>
            <a:pPr eaLnBrk="1" hangingPunct="1">
              <a:spcBef>
                <a:spcPct val="0"/>
              </a:spcBef>
            </a:pPr>
            <a:r>
              <a:rPr lang="en-GB" sz="2000" b="0" dirty="0">
                <a:latin typeface="+mn-lt"/>
              </a:rPr>
              <a:t> For each probe: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GB" sz="2000" dirty="0">
                <a:latin typeface="+mn-lt"/>
              </a:rPr>
              <a:t>	</a:t>
            </a:r>
            <a:r>
              <a:rPr lang="en-GB" sz="2000" b="0" dirty="0">
                <a:latin typeface="+mn-lt"/>
              </a:rPr>
              <a:t>Get Probe Number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GB" sz="2000" b="0" dirty="0">
                <a:latin typeface="+mn-lt"/>
              </a:rPr>
              <a:t>	Get QACLIN reverb depth, gain colour gain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GB" sz="2000" b="0" dirty="0">
                <a:latin typeface="+mn-lt"/>
              </a:rPr>
              <a:t>		if error, try with different parameters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GB" sz="2000" b="0" dirty="0">
                <a:latin typeface="+mn-lt"/>
              </a:rPr>
              <a:t>                      if still error, prompt for manual input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GB" sz="2000" dirty="0">
                <a:latin typeface="+mn-lt"/>
              </a:rPr>
              <a:t>	</a:t>
            </a:r>
            <a:r>
              <a:rPr lang="en-GB" sz="2000" b="0" dirty="0">
                <a:latin typeface="+mn-lt"/>
              </a:rPr>
              <a:t>Get QAPHYS reverb depth, gain, colour gain</a:t>
            </a:r>
          </a:p>
          <a:p>
            <a:pPr eaLnBrk="1" hangingPunct="1">
              <a:spcBef>
                <a:spcPct val="0"/>
              </a:spcBef>
              <a:buNone/>
            </a:pPr>
            <a:endParaRPr lang="en-GB" sz="2000" b="0" dirty="0">
              <a:latin typeface="+mn-lt"/>
            </a:endParaRPr>
          </a:p>
          <a:p>
            <a:pPr eaLnBrk="1" hangingPunct="1">
              <a:spcBef>
                <a:spcPct val="0"/>
              </a:spcBef>
            </a:pPr>
            <a:r>
              <a:rPr lang="en-GB" sz="2000" b="0" dirty="0">
                <a:latin typeface="+mn-lt"/>
              </a:rPr>
              <a:t> Append results to .</a:t>
            </a:r>
            <a:r>
              <a:rPr lang="en-GB" sz="2000" b="0" dirty="0" err="1">
                <a:latin typeface="+mn-lt"/>
              </a:rPr>
              <a:t>xls</a:t>
            </a:r>
            <a:endParaRPr lang="en-GB" sz="2000" b="0" dirty="0">
              <a:latin typeface="+mn-lt"/>
            </a:endParaRPr>
          </a:p>
          <a:p>
            <a:pPr eaLnBrk="1" hangingPunct="1">
              <a:spcBef>
                <a:spcPct val="0"/>
              </a:spcBef>
            </a:pPr>
            <a:endParaRPr lang="en-GB" sz="2000" b="0" dirty="0">
              <a:latin typeface="+mn-lt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GB" sz="2000" b="0" i="0" u="sng" dirty="0">
                <a:solidFill>
                  <a:srgbClr val="0563C1"/>
                </a:solidFill>
                <a:effectLst/>
                <a:latin typeface="+mn-lt"/>
              </a:rPr>
              <a:t>https://github.com/ClayburnL/USQA</a:t>
            </a:r>
            <a:endParaRPr lang="en-GB" sz="2000" dirty="0">
              <a:latin typeface="+mn-lt"/>
              <a:cs typeface="Arial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GB" alt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6745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C02CA6B-5632-869A-DD29-BDD904E723B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9750" y="2636838"/>
            <a:ext cx="7772400" cy="1470025"/>
          </a:xfrm>
        </p:spPr>
        <p:txBody>
          <a:bodyPr/>
          <a:lstStyle/>
          <a:p>
            <a:pPr eaLnBrk="1" hangingPunct="1"/>
            <a:r>
              <a:rPr lang="en-GB" altLang="en-US" sz="3800" b="1" dirty="0">
                <a:solidFill>
                  <a:srgbClr val="23657D"/>
                </a:solidFill>
              </a:rPr>
              <a:t>MATLAB demonstration</a:t>
            </a:r>
          </a:p>
        </p:txBody>
      </p:sp>
      <p:pic>
        <p:nvPicPr>
          <p:cNvPr id="11267" name="Picture 5">
            <a:extLst>
              <a:ext uri="{FF2B5EF4-FFF2-40B4-BE49-F238E27FC236}">
                <a16:creationId xmlns:a16="http://schemas.microsoft.com/office/drawing/2014/main" id="{AAD8FD42-CEF9-5A02-DAFD-44730E3914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15888"/>
            <a:ext cx="3203575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4378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2">
            <a:extLst>
              <a:ext uri="{FF2B5EF4-FFF2-40B4-BE49-F238E27FC236}">
                <a16:creationId xmlns:a16="http://schemas.microsoft.com/office/drawing/2014/main" id="{D716D066-BCDC-2558-08C8-028911864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800" b="1" dirty="0">
                <a:solidFill>
                  <a:srgbClr val="23657D"/>
                </a:solidFill>
                <a:latin typeface="+mj-lt"/>
              </a:rPr>
              <a:t>Development</a:t>
            </a:r>
            <a:endParaRPr lang="en-GB" altLang="en-US" sz="3800" b="1" dirty="0">
              <a:solidFill>
                <a:srgbClr val="23657D"/>
              </a:solidFill>
              <a:latin typeface="+mj-lt"/>
            </a:endParaRPr>
          </a:p>
        </p:txBody>
      </p:sp>
      <p:sp>
        <p:nvSpPr>
          <p:cNvPr id="7171" name="Rectangle 13">
            <a:extLst>
              <a:ext uri="{FF2B5EF4-FFF2-40B4-BE49-F238E27FC236}">
                <a16:creationId xmlns:a16="http://schemas.microsoft.com/office/drawing/2014/main" id="{F3CF51E3-2EDF-AB72-AA84-713C62F1C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981075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Tx/>
              <a:buNone/>
            </a:pPr>
            <a:endParaRPr lang="en-US" altLang="en-US" sz="2000">
              <a:solidFill>
                <a:srgbClr val="23657D"/>
              </a:solidFill>
            </a:endParaRPr>
          </a:p>
        </p:txBody>
      </p:sp>
      <p:sp>
        <p:nvSpPr>
          <p:cNvPr id="5124" name="TextBox 1">
            <a:extLst>
              <a:ext uri="{FF2B5EF4-FFF2-40B4-BE49-F238E27FC236}">
                <a16:creationId xmlns:a16="http://schemas.microsoft.com/office/drawing/2014/main" id="{0A34A806-51C2-77FC-B0C7-189B89A3A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990" y="2243582"/>
            <a:ext cx="8972550" cy="334245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170815" indent="-170815">
              <a:defRPr/>
            </a:pPr>
            <a:r>
              <a:rPr lang="en-GB" sz="2400" dirty="0">
                <a:latin typeface="Arial"/>
                <a:cs typeface="Arial"/>
              </a:rPr>
              <a:t>Initial testing &amp; development on Mar 2023 JWH Scan Dept data</a:t>
            </a:r>
          </a:p>
          <a:p>
            <a:pPr>
              <a:buNone/>
              <a:defRPr/>
            </a:pPr>
            <a:endParaRPr lang="en-GB" sz="2400" dirty="0">
              <a:latin typeface="Arial"/>
              <a:cs typeface="Arial"/>
            </a:endParaRPr>
          </a:p>
          <a:p>
            <a:pPr>
              <a:buNone/>
              <a:defRPr/>
            </a:pPr>
            <a:r>
              <a:rPr lang="en-GB" sz="2400" b="0" dirty="0"/>
              <a:t>3 GE </a:t>
            </a:r>
            <a:r>
              <a:rPr lang="en-GB" sz="2400" b="0" dirty="0" err="1"/>
              <a:t>Voluson</a:t>
            </a:r>
            <a:r>
              <a:rPr lang="en-GB" sz="2400" b="0" dirty="0"/>
              <a:t> E8</a:t>
            </a:r>
            <a:br>
              <a:rPr lang="en-GB" sz="2400" b="0" dirty="0"/>
            </a:br>
            <a:r>
              <a:rPr lang="en-GB" sz="2400" b="0" dirty="0"/>
              <a:t>1 Philips IU22</a:t>
            </a:r>
            <a:br>
              <a:rPr lang="en-GB" sz="2400" b="0" dirty="0"/>
            </a:br>
            <a:r>
              <a:rPr lang="en-GB" sz="2400" b="0" dirty="0"/>
              <a:t>4 Toshiba </a:t>
            </a:r>
            <a:r>
              <a:rPr lang="en-GB" sz="2400" b="0" dirty="0" err="1"/>
              <a:t>Aplio</a:t>
            </a:r>
            <a:r>
              <a:rPr lang="en-GB" sz="2400" b="0" dirty="0"/>
              <a:t> MX</a:t>
            </a:r>
          </a:p>
          <a:p>
            <a:pPr>
              <a:buNone/>
              <a:defRPr/>
            </a:pPr>
            <a:endParaRPr lang="en-GB" sz="2400" dirty="0">
              <a:latin typeface="Arial"/>
              <a:cs typeface="Arial"/>
            </a:endParaRPr>
          </a:p>
          <a:p>
            <a:pPr marL="170815" indent="-170815">
              <a:defRPr/>
            </a:pPr>
            <a:r>
              <a:rPr lang="en-GB" sz="2400" dirty="0">
                <a:latin typeface="Arial"/>
                <a:cs typeface="Arial"/>
              </a:rPr>
              <a:t>Further testing &amp; development on Feb data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9588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5644</TotalTime>
  <Words>1428</Words>
  <Application>Microsoft Office PowerPoint</Application>
  <PresentationFormat>On-screen Show (4:3)</PresentationFormat>
  <Paragraphs>237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BlinkMacSystemFont</vt:lpstr>
      <vt:lpstr>Calibri</vt:lpstr>
      <vt:lpstr>Source Sans 3</vt:lpstr>
      <vt:lpstr>Symbol</vt:lpstr>
      <vt:lpstr>Default Design</vt:lpstr>
      <vt:lpstr>SPE153 CBD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MATLAB demonstration</vt:lpstr>
      <vt:lpstr>PowerPoint Presentation</vt:lpstr>
      <vt:lpstr>PowerPoint Presentation</vt:lpstr>
      <vt:lpstr>PowerPoint Presentation</vt:lpstr>
      <vt:lpstr>PowerPoint Presentation</vt:lpstr>
      <vt:lpstr>Thanks for listening</vt:lpstr>
    </vt:vector>
  </TitlesOfParts>
  <Company>Sheffield Teaching Hospitals NHS Trust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PhelanJ</dc:creator>
  <cp:lastModifiedBy>Lloyd Clayburn</cp:lastModifiedBy>
  <cp:revision>1084</cp:revision>
  <cp:lastPrinted>2015-09-21T13:57:26Z</cp:lastPrinted>
  <dcterms:created xsi:type="dcterms:W3CDTF">2012-03-05T09:45:20Z</dcterms:created>
  <dcterms:modified xsi:type="dcterms:W3CDTF">2023-09-28T10:17:59Z</dcterms:modified>
</cp:coreProperties>
</file>