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325" r:id="rId4"/>
    <p:sldId id="324" r:id="rId5"/>
    <p:sldId id="326" r:id="rId6"/>
    <p:sldId id="327" r:id="rId7"/>
    <p:sldId id="332" r:id="rId8"/>
    <p:sldId id="333" r:id="rId9"/>
    <p:sldId id="329" r:id="rId10"/>
    <p:sldId id="330" r:id="rId11"/>
    <p:sldId id="331" r:id="rId12"/>
    <p:sldId id="313" r:id="rId13"/>
    <p:sldId id="278" r:id="rId14"/>
  </p:sldIdLst>
  <p:sldSz cx="9144000" cy="6858000" type="screen4x3"/>
  <p:notesSz cx="6805613" cy="99393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26781" autoAdjust="0"/>
  </p:normalViewPr>
  <p:slideViewPr>
    <p:cSldViewPr>
      <p:cViewPr varScale="1">
        <p:scale>
          <a:sx n="17" d="100"/>
          <a:sy n="17" d="100"/>
        </p:scale>
        <p:origin x="268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E354B0-5773-82D1-CABD-C0A44CF7AA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97340-2564-F00F-5446-9BDFEB505B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F55BD60-F7BE-4C3C-92DE-B04D7FC94DF2}" type="datetimeFigureOut">
              <a:rPr lang="en-GB"/>
              <a:pPr>
                <a:defRPr/>
              </a:pPr>
              <a:t>28/09/2023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2ABF0A-7C6C-1354-AAB2-0E8570725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ADA5D1-8EC5-CA19-1EDC-C1015EC90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06E9-284F-76F6-7429-B9876ABC2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C438-99F8-5AC9-D57D-8F26B2467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903EDA-E23B-499F-A9B6-39D3507FA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31BED13-36E6-7A12-CE8E-EBBF8BB80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F8D0B154-728A-3D19-5283-61C1D4EF1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15 m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--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MG suggests that GPT4 API (~£10/</a:t>
            </a:r>
            <a:r>
              <a:rPr lang="en-US" altLang="en-US" dirty="0" err="1">
                <a:cs typeface="Calibri" panose="020F0502020204030204" pitchFamily="34" charset="0"/>
              </a:rPr>
              <a:t>mth</a:t>
            </a:r>
            <a:r>
              <a:rPr lang="en-US" altLang="en-US" dirty="0">
                <a:cs typeface="Calibri" panose="020F0502020204030204" pitchFamily="34" charset="0"/>
              </a:rPr>
              <a:t>) could be relatively easily programmed to do a better job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cs typeface="Calibri" panose="020F0502020204030204" pitchFamily="34" charset="0"/>
              </a:rPr>
              <a:t>PV says Computer Vision Toolbox is ~£100, TV might be put to work on this.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E747BB4-06C5-99B3-A820-3B8FB63E4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49740-58ED-427F-AAD6-72DC9FD8970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0" dirty="0"/>
              <a:t>Counting manual data inputs as successes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Evaluation on v17 200923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accuracy evaluated through comparison between manual observer and .</a:t>
            </a:r>
            <a:r>
              <a:rPr lang="en-GB" b="0" dirty="0" err="1"/>
              <a:t>xls</a:t>
            </a: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21 numbers to read per scanner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Caught error would be flagged as such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IU22 error due to incorrect number of files resolved following testing by moving append2csv into ‘if’ statement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8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/>
                <a:cs typeface="Arial"/>
              </a:rPr>
              <a:t>Code improvements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Add confidence level checking and missing data catching to ‘get probe number’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Get iteration through file structure working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Standardise error catching and attempts at resolution through code modules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Catch duplicate images? - e.g. by recognising reverb has </a:t>
            </a:r>
            <a:r>
              <a:rPr lang="en-GB" b="0" dirty="0" err="1"/>
              <a:t>dist</a:t>
            </a:r>
            <a:r>
              <a:rPr lang="en-GB" b="0" dirty="0"/>
              <a:t> text, CG has CG data... - big job</a:t>
            </a:r>
          </a:p>
          <a:p>
            <a:pPr marL="170815" indent="-170815">
              <a:defRPr/>
            </a:pPr>
            <a:endParaRPr lang="en-GB" sz="12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1200" b="1" dirty="0">
                <a:latin typeface="Arial"/>
                <a:cs typeface="Arial"/>
              </a:rPr>
              <a:t>Extend to more scanners?</a:t>
            </a:r>
          </a:p>
          <a:p>
            <a:pPr marL="170815" indent="-170815">
              <a:defRPr/>
            </a:pPr>
            <a:r>
              <a:rPr lang="en-GB" sz="1200" dirty="0">
                <a:latin typeface="Arial"/>
                <a:cs typeface="Arial"/>
              </a:rPr>
              <a:t>	Automate ROI ID and text segmentation?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170815" indent="-170815">
              <a:defRPr/>
            </a:pPr>
            <a:r>
              <a:rPr lang="en-GB" sz="2400" b="1" dirty="0">
                <a:latin typeface="Arial"/>
                <a:cs typeface="Arial"/>
              </a:rPr>
              <a:t>Scientific computing interested to progress?</a:t>
            </a:r>
          </a:p>
          <a:p>
            <a:pPr lvl="1" indent="0">
              <a:buNone/>
              <a:defRPr/>
            </a:pPr>
            <a:r>
              <a:rPr lang="en-GB" sz="2000" dirty="0">
                <a:latin typeface="Arial"/>
                <a:cs typeface="Arial"/>
              </a:rPr>
              <a:t>Improve robustness, </a:t>
            </a:r>
            <a:r>
              <a:rPr lang="en-GB" sz="2000" dirty="0" err="1">
                <a:latin typeface="Arial"/>
                <a:cs typeface="Arial"/>
              </a:rPr>
              <a:t>pythonise</a:t>
            </a:r>
            <a:endParaRPr lang="en-GB" sz="2000" dirty="0">
              <a:latin typeface="Arial"/>
              <a:cs typeface="Arial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rial"/>
                <a:cs typeface="Arial"/>
              </a:rPr>
              <a:t>Automate other parts of the chain:</a:t>
            </a:r>
            <a:br>
              <a:rPr lang="en-GB" sz="2000" dirty="0">
                <a:latin typeface="Arial"/>
                <a:cs typeface="Arial"/>
              </a:rPr>
            </a:br>
            <a:r>
              <a:rPr lang="en-GB" sz="2000" b="0" dirty="0">
                <a:latin typeface="Arial"/>
                <a:cs typeface="Arial"/>
              </a:rPr>
              <a:t>	I</a:t>
            </a:r>
            <a:r>
              <a:rPr lang="en-GB" sz="2000" b="0" dirty="0"/>
              <a:t>nclude DICOM decompress in file structuring code</a:t>
            </a:r>
          </a:p>
          <a:p>
            <a:pPr lvl="1" eaLnBrk="1" hangingPunct="1">
              <a:spcBef>
                <a:spcPct val="0"/>
              </a:spcBef>
            </a:pPr>
            <a:r>
              <a:rPr lang="en-GB" sz="2000" b="0" dirty="0"/>
              <a:t>	Read csv and flag up out of tolerance values</a:t>
            </a:r>
          </a:p>
          <a:p>
            <a:pPr lvl="1" indent="0">
              <a:buNone/>
              <a:defRPr/>
            </a:pPr>
            <a:endParaRPr lang="en-GB" sz="20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9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0A2D592-3CC5-2924-DD5E-5D719B152F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4C17938F-E5E4-77E3-E3FE-6B5458233A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altLang="en-US" sz="1200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88F8D09-A6B5-7768-E162-001659685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C1861A-8218-4F7F-8E2E-64A94FFF516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3B2B503-AB4A-CDE4-5B4A-6ED9B31F7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97C1619-4887-A46C-1A86-72788688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38C2706-7EC0-4732-6343-E28409140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07F5AB-73C3-446D-9669-2A2C5162E8B5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7A19D51-DDFF-A1BD-0954-BA36C413A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F42F895-17C8-0D24-47F8-D9A41CE4D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0B3628D-F2E1-5FE0-8469-28DBB6F92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013B7-B97F-4232-A22A-AA7858AA4F3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"/>
                <a:cs typeface="Arial"/>
              </a:rPr>
              <a:t>Advisory service</a:t>
            </a: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Est ~ 3 weeks/year reporting monthly QA 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--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Scanner count: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Ngh</a:t>
            </a:r>
            <a:r>
              <a:rPr lang="en-GB" b="0" dirty="0"/>
              <a:t> 15 7 5 1 1 10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Rhh</a:t>
            </a:r>
            <a:r>
              <a:rPr lang="en-GB" b="0" dirty="0"/>
              <a:t> 2 2 4 4 2 2 7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 err="1"/>
              <a:t>jwh</a:t>
            </a:r>
            <a:r>
              <a:rPr lang="en-GB" b="0" dirty="0"/>
              <a:t> 4 2 8 3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39 23 17 = 79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Time </a:t>
            </a:r>
            <a:r>
              <a:rPr lang="en-GB" b="0" dirty="0" err="1"/>
              <a:t>est</a:t>
            </a:r>
            <a:r>
              <a:rPr lang="en-GB" b="0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If 1 h for scan dept (8)</a:t>
            </a:r>
          </a:p>
          <a:p>
            <a:pPr marL="171450" indent="-171450" eaLnBrk="1" hangingPunct="1"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GB" b="0" dirty="0"/>
              <a:t>10 h/</a:t>
            </a:r>
            <a:r>
              <a:rPr lang="en-GB" b="0" dirty="0" err="1"/>
              <a:t>mth</a:t>
            </a:r>
            <a:r>
              <a:rPr lang="en-GB" b="0" dirty="0"/>
              <a:t> for all</a:t>
            </a:r>
          </a:p>
          <a:p>
            <a:pPr marL="171450" indent="-171450" eaLnBrk="1" hangingPunct="1"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GB" b="0" dirty="0"/>
              <a:t>120 h / year = 3 b6/b7 weeks/year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2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HP 1985-1995, refined and released open source in 2005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2006-2018 developed by Google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Available in python as </a:t>
            </a:r>
            <a:r>
              <a:rPr lang="en-GB" b="0" dirty="0" err="1"/>
              <a:t>pytesseract</a:t>
            </a:r>
            <a:r>
              <a:rPr lang="en-GB" b="0" dirty="0"/>
              <a:t>()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MATLAB – introduced in 2014a [1]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Part of computer vision toolbox [1]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Uses open source C++ Tesseract code [2]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Here it is https://github.com/tesseract-ocr/ [3]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HP 1985-1995, refined and released open source in 2005 [4]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2006-2018 developed by Google [3]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Initially trained on 20 samples of 94 characters from 8 fonts in a single size, but with 4 attributes (normal, bold, italic, bold italic) [4]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Available in python as </a:t>
            </a:r>
            <a:r>
              <a:rPr lang="en-GB" b="0" dirty="0" err="1"/>
              <a:t>pytesseract</a:t>
            </a:r>
            <a:r>
              <a:rPr lang="en-GB" b="0" dirty="0"/>
              <a:t>() [5]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1. OCR [Internet]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Mathworks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2023 [cited 2023 Sept 28]. Available from: https://uk.mathworks.com/help/vision/ref/ocr.html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2. Getting started with OCR [Internet]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Mathworks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2023 [cited 2023 Sept 28]. Available from: https://uk.mathworks.com/help/vision/ug/getting-started-with-ocr.html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3. Tesseract – OCR [Internet] Available from: https://github.com/tesseract-ocr/</a:t>
            </a:r>
            <a:endParaRPr lang="en-GB" b="1" dirty="0"/>
          </a:p>
          <a:p>
            <a:pPr eaLnBrk="1" hangingPunct="1">
              <a:spcBef>
                <a:spcPct val="0"/>
              </a:spcBef>
            </a:pPr>
            <a:r>
              <a:rPr lang="en-US" b="0" dirty="0"/>
              <a:t>4. R. Smith. An Overview of the Tesseract OCR Engine. Ninth International Conference on Document Analysis and Recognition (ICDAR), Curitiba, Brazil, 2007, pp. 629-633, </a:t>
            </a:r>
            <a:r>
              <a:rPr lang="en-US" b="0" dirty="0" err="1"/>
              <a:t>doi</a:t>
            </a:r>
            <a:r>
              <a:rPr lang="en-US" b="0" dirty="0"/>
              <a:t>: 10.1109/ICDAR.2007.4376991.</a:t>
            </a:r>
            <a:endParaRPr lang="en-GB" b="0" i="0" dirty="0">
              <a:solidFill>
                <a:srgbClr val="FFFFFF"/>
              </a:solidFill>
              <a:effectLst/>
              <a:latin typeface="Source Sans 3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5.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ource Sans 3"/>
              </a:rPr>
              <a:t>pytesseract</a:t>
            </a: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 0.3.10 [Internet]. 2022 [cited 2023 Sept 28].</a:t>
            </a:r>
            <a:r>
              <a:rPr lang="en-GB" b="1" i="0" dirty="0">
                <a:solidFill>
                  <a:srgbClr val="FFFFFF"/>
                </a:solidFill>
                <a:effectLst/>
                <a:latin typeface="Source Sans 3"/>
              </a:rPr>
              <a:t> </a:t>
            </a:r>
            <a:r>
              <a:rPr lang="en-GB" b="0" i="0" dirty="0">
                <a:solidFill>
                  <a:srgbClr val="FFFFFF"/>
                </a:solidFill>
                <a:effectLst/>
                <a:latin typeface="Source Sans 3"/>
              </a:rPr>
              <a:t>Available from: </a:t>
            </a:r>
            <a:r>
              <a:rPr lang="en-GB" b="0" dirty="0"/>
              <a:t>https://pypi.org/project/pytesseract/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dirty="0" err="1"/>
              <a:t>Reul</a:t>
            </a:r>
            <a:r>
              <a:rPr lang="en-GB" b="1" dirty="0"/>
              <a:t> et al 2016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on US DICOM. Open-source java code inc. </a:t>
            </a:r>
            <a:r>
              <a:rPr lang="en-GB" b="0" dirty="0" err="1"/>
              <a:t>TesseractOCR</a:t>
            </a:r>
            <a:r>
              <a:rPr lang="en-GB" b="0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Interesting stuff that my code is missing: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ROI identification (text is usually on background with grayscale value x) 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Segmentation of text containing regions into lines.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Feed OCR line by line.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1" dirty="0" err="1"/>
              <a:t>Horssen</a:t>
            </a:r>
            <a:r>
              <a:rPr lang="en-GB" b="1" dirty="0"/>
              <a:t> 2017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Quantitative QC based on in-air reverb images.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These images serve as an initial indication of image degradation.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Automated analysis extracts quality parameters.</a:t>
            </a:r>
          </a:p>
          <a:p>
            <a:pPr eaLnBrk="1" hangingPunct="1">
              <a:spcBef>
                <a:spcPct val="0"/>
              </a:spcBef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Static images acquired by the clinical user are transferred to a server where analysis is performed.</a:t>
            </a:r>
          </a:p>
          <a:p>
            <a:pPr eaLnBrk="1" hangingPunct="1">
              <a:spcBef>
                <a:spcPct val="0"/>
              </a:spcBef>
            </a:pPr>
            <a:endParaRPr lang="en-GB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eaLnBrk="1" hangingPunct="1">
              <a:spcBef>
                <a:spcPct val="0"/>
              </a:spcBef>
            </a:pPr>
            <a:r>
              <a:rPr lang="en-GB" b="1" dirty="0" err="1"/>
              <a:t>Stekel</a:t>
            </a:r>
            <a:r>
              <a:rPr lang="en-GB" b="1" dirty="0"/>
              <a:t> et al 2019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OCR on tens of thousands of US DICOM for analytics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Gives example of auditing preset checking with info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How much are presets used once introduced?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Trained on specific fonts used by scanner manufacturers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LC – TI and MI could be audited in this way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--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Reul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C,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Köberle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P,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Üçeyler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N,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Puppe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F. Expectation-Driven Text Extraction from Medical Ultrasound Images. Stud Health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Technol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Inform. 2016;228:712-6. 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van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Horssen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P,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Schilham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A,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Dickerscheid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D et al. Automated quality control of ultrasound based on in-air reverberation patterns. Ultrasound. 2017 Nov;25(4):229-238.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: 10.1177/1742271X17733145.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Epub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2017 Sep 29.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Stekel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SF, Long Z,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Tradup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DJ,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Hangiandreou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 NJ. Use of Image-Based Analytics for Ultrasound Practice Management and Efficiency Improvement. J Digit Imaging. 2019 Apr;32(2):251-259.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GB" b="0" i="0" dirty="0">
                <a:solidFill>
                  <a:srgbClr val="212121"/>
                </a:solidFill>
                <a:effectLst/>
                <a:latin typeface="BlinkMacSystemFont"/>
              </a:rPr>
              <a:t>: 10.1007/s10278-018-0151-2.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7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Separate </a:t>
            </a:r>
            <a:r>
              <a:rPr lang="en-GB" b="0" dirty="0" err="1"/>
              <a:t>fn</a:t>
            </a:r>
            <a:r>
              <a:rPr lang="en-GB" b="0" dirty="0"/>
              <a:t> for file restructuring - not discussed here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7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b="1" dirty="0"/>
              <a:t>Initialise parameters</a:t>
            </a:r>
            <a:r>
              <a:rPr lang="en-GB" b="0" dirty="0"/>
              <a:t>:</a:t>
            </a:r>
            <a:br>
              <a:rPr lang="en-GB" b="0" dirty="0"/>
            </a:br>
            <a:r>
              <a:rPr lang="en-GB" b="0" dirty="0"/>
              <a:t>invert, </a:t>
            </a:r>
            <a:r>
              <a:rPr lang="en-GB" b="0" dirty="0" err="1"/>
              <a:t>binarise</a:t>
            </a:r>
            <a:r>
              <a:rPr lang="en-GB" b="0" dirty="0"/>
              <a:t>, layout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Current system relies on reliable file structure - error if more or less files than expected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3B2B503-AB4A-CDE4-5B4A-6ED9B31F7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97C1619-4887-A46C-1A86-72788688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38C2706-7EC0-4732-6343-E28409140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07F5AB-73C3-446D-9669-2A2C5162E8B5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4328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C7C5EB6-D253-4826-D5CE-08CF52DE0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25C932E-FFD6-0493-50A2-89F78EF32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March data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Earlier iteration achieved 100% accuracy on March data 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r>
              <a:rPr lang="en-GB" b="1" dirty="0"/>
              <a:t>Feb data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Missing zero, missing </a:t>
            </a:r>
            <a:r>
              <a:rPr lang="en-GB" b="0" dirty="0" err="1"/>
              <a:t>d.p.s</a:t>
            </a:r>
            <a:r>
              <a:rPr lang="en-GB" b="0" dirty="0"/>
              <a:t>, incorrect readings among errors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Had to clean duplicate images for testing</a:t>
            </a:r>
          </a:p>
          <a:p>
            <a:pPr eaLnBrk="1" hangingPunct="1">
              <a:spcBef>
                <a:spcPct val="0"/>
              </a:spcBef>
            </a:pPr>
            <a:r>
              <a:rPr lang="en-GB" b="0" dirty="0"/>
              <a:t>Cine review pane caused bother</a:t>
            </a:r>
          </a:p>
          <a:p>
            <a:pPr eaLnBrk="1" hangingPunct="1">
              <a:spcBef>
                <a:spcPct val="0"/>
              </a:spcBef>
            </a:pPr>
            <a:endParaRPr lang="en-GB" b="0" dirty="0"/>
          </a:p>
          <a:p>
            <a:pPr eaLnBrk="1" hangingPunct="1">
              <a:spcBef>
                <a:spcPct val="0"/>
              </a:spcBef>
            </a:pPr>
            <a:endParaRPr lang="en-GB" b="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EB6B3E0-D16B-CD3C-830E-F1D32FF9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B7B45-BB4F-4F36-B93E-ED4A3F13BF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37C765-425D-EF0F-5C9B-05DE35A75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5F1467-1883-D91A-8CEE-9070776BC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85AC6-1AB3-5CFD-AD13-462FFFFCD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2DB5-5B79-4B19-810F-A0C29F9DC4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39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3D77E-8603-7C06-3EE0-E059C0A60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39287-1C8D-6493-A387-D0EB55798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0D0A53-94C7-F911-A122-0B3FB8A59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F8340-5438-433B-990B-D554CA7857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34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E39FB-4EA6-0FFF-FC7F-1F16B3CD5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7B98D2-A9C4-D762-CA63-7FC598C03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9FDBCA-3BAB-BA06-BF49-1C0AE1593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717F1-1667-4686-A111-88379A1F03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82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EBCF07-6604-AFC5-637B-0496B9F7E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DBAB7-F59F-F33A-C6BA-D8A17BB32D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C94C7-8231-A71F-20F8-7AB3B4F8C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D2D9-D304-4262-840F-49350C0471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76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0F47A-2B29-CD94-9C2F-F37F81CD5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7DD30B-333C-1663-61CD-C68A877A4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303638-5AFD-45A2-B657-074D47879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82CA-78C6-462E-8F92-4F7EC7AFB7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8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0C996-AD3D-0DDF-DB7D-5606D7372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0E9B-52DD-38B5-8AC6-FBD9C5538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FD57A-7D47-C81A-2F46-27D3C2A49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70A2-0E35-4029-8C6F-33B6C8DBD5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12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56B11E-8F2D-78AB-CA15-50DCFC0D9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38BCC4-41BB-6A5E-CAC0-753D84769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7AC6BE-6875-F7F9-CEC1-48E616714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396D-A800-49D4-83F0-E193EBA6C6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5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8E685B-6BA0-70BA-3ED0-377D586A6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142A6A-8F3C-D5DF-D573-86A2FE408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195FF5-0072-09B1-1B27-305B42098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FF1B-FF75-4713-BDCC-8E8A88A5D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20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B596AB8-9248-76F3-278A-C1720A2FC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18E8E6-21FA-BA50-0908-31A589D15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088703-A1A2-BBE4-6379-3C7A802F3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4F058-64A7-4B0B-96D0-EA250BC068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45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A3E47-498C-1239-4B00-FE4E6BBA4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8F602-924A-1413-81D0-8D423796D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E70F0-89E3-7B50-9983-1C3940944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0BCBE-CEF2-4A0F-B036-5EBF53DD74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91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71937-CD0E-40AB-FF6F-6BD77BC76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92A3D-DA6C-05B7-BEB9-DB3A961FA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6A847-33A4-3D6C-5AC7-40C1EC98C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FBE5-2F0C-4217-9305-4189AE0186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88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4C5273-64A9-19F8-698C-021ED7518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50E7C7-592A-2AF3-14C3-A59328DE8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213483-DB59-D198-F6E6-CE2CE54EE2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7B499C-6F81-E417-8BFD-B767A848BE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2DC9E4-0165-7FD2-4B08-859C5FDA8B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A44787-5F24-48BC-9296-D618BA9C6D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9C81B16-5670-8270-71DD-C8E2F879E9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1989138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altLang="en-US" sz="3800" b="1" dirty="0">
                <a:solidFill>
                  <a:srgbClr val="23657D"/>
                </a:solidFill>
              </a:rPr>
              <a:t>SPE154 CBD</a:t>
            </a:r>
            <a:endParaRPr lang="en-GB" altLang="en-US" sz="3800" b="1" dirty="0">
              <a:solidFill>
                <a:srgbClr val="23657D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0658D7-81F9-0C19-35C0-486A192560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3141663"/>
            <a:ext cx="8353425" cy="1752600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Feasibility study on automation of monthly reporting</a:t>
            </a:r>
          </a:p>
          <a:p>
            <a:pPr algn="l" eaLnBrk="1" hangingPunct="1"/>
            <a:endParaRPr lang="en-GB" altLang="en-US" sz="2800" dirty="0"/>
          </a:p>
          <a:p>
            <a:pPr algn="l" eaLnBrk="1" hangingPunct="1"/>
            <a:r>
              <a:rPr lang="en-GB" altLang="en-US" sz="2800" dirty="0"/>
              <a:t>28</a:t>
            </a:r>
            <a:r>
              <a:rPr lang="en-GB" altLang="en-US" sz="2800" baseline="30000" dirty="0"/>
              <a:t>th</a:t>
            </a:r>
            <a:r>
              <a:rPr lang="en-GB" altLang="en-US" sz="2800" dirty="0"/>
              <a:t> Sept 2023</a:t>
            </a:r>
            <a:endParaRPr lang="en-US" altLang="en-US" sz="2800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F76787BA-1443-F4FA-8EB5-ADA1DD881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7370DC25-1A90-4A7E-381A-F5DD208DD25B}"/>
              </a:ext>
            </a:extLst>
          </p:cNvPr>
          <p:cNvSpPr txBox="1">
            <a:spLocks/>
          </p:cNvSpPr>
          <p:nvPr/>
        </p:nvSpPr>
        <p:spPr bwMode="auto">
          <a:xfrm>
            <a:off x="107950" y="5949950"/>
            <a:ext cx="8459788" cy="792163"/>
          </a:xfrm>
          <a:prstGeom prst="rect">
            <a:avLst/>
          </a:prstGeom>
          <a:noFill/>
          <a:ln>
            <a:noFill/>
          </a:ln>
        </p:spPr>
        <p:txBody>
          <a:bodyPr lIns="121916" tIns="60963" rIns="121916" bIns="60963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GB" sz="1800" kern="0" dirty="0">
                <a:solidFill>
                  <a:srgbClr val="23657D"/>
                </a:solidFill>
              </a:rPr>
              <a:t>Lloyd Clayburn - Healthcare Scientist Trainee (STP)</a:t>
            </a:r>
            <a:br>
              <a:rPr lang="en-GB" sz="1800" kern="0" dirty="0">
                <a:solidFill>
                  <a:srgbClr val="23657D"/>
                </a:solidFill>
              </a:rPr>
            </a:br>
            <a:r>
              <a:rPr lang="en-GB" sz="1800" kern="0" dirty="0">
                <a:solidFill>
                  <a:srgbClr val="23657D"/>
                </a:solidFill>
              </a:rPr>
              <a:t>lloyd.clayburn@nhs.net</a:t>
            </a:r>
            <a:br>
              <a:rPr lang="en-GB" sz="1800" kern="0" dirty="0">
                <a:solidFill>
                  <a:srgbClr val="23657D"/>
                </a:solidFill>
              </a:rPr>
            </a:br>
            <a:r>
              <a:rPr lang="en-GB" sz="1800" kern="0" dirty="0">
                <a:solidFill>
                  <a:srgbClr val="23657D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Results – test on Jan 2023 data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A2693AA-5D8F-E0CB-0B09-D00BA7835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23662"/>
              </p:ext>
            </p:extLst>
          </p:nvPr>
        </p:nvGraphicFramePr>
        <p:xfrm>
          <a:off x="197740" y="1177369"/>
          <a:ext cx="8808640" cy="512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44">
                  <a:extLst>
                    <a:ext uri="{9D8B030D-6E8A-4147-A177-3AD203B41FA5}">
                      <a16:colId xmlns:a16="http://schemas.microsoft.com/office/drawing/2014/main" val="621226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0973806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66451174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89976253"/>
                    </a:ext>
                  </a:extLst>
                </a:gridCol>
                <a:gridCol w="3210244">
                  <a:extLst>
                    <a:ext uri="{9D8B030D-6E8A-4147-A177-3AD203B41FA5}">
                      <a16:colId xmlns:a16="http://schemas.microsoft.com/office/drawing/2014/main" val="432247685"/>
                    </a:ext>
                  </a:extLst>
                </a:gridCol>
              </a:tblGrid>
              <a:tr h="559991">
                <a:tc>
                  <a:txBody>
                    <a:bodyPr/>
                    <a:lstStyle/>
                    <a:p>
                      <a:r>
                        <a:rPr lang="en-GB" dirty="0"/>
                        <a:t>Scanner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Errors caught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Errors missed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</a:p>
                  </a:txBody>
                  <a:tcPr>
                    <a:solidFill>
                      <a:srgbClr val="236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70886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0809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GE_2018-00857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497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GE_2018-00858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Failed initially - fixed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5935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IU22_2009-10800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Incorrect number of files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01738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r>
                        <a:rPr lang="en-GB" b="0" dirty="0"/>
                        <a:t>Toshiba_2011-02498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  <a:r>
                        <a:rPr lang="en-GB" b="0" dirty="0"/>
                        <a:t>ncorrect number of files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33324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Toshiba_2011-02499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Incorrect colour gain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57972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Toshiba_2012-00122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2x incorrect probe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7348"/>
                  </a:ext>
                </a:extLst>
              </a:tr>
              <a:tr h="5599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Toshiba_2012-00123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Missing figures after </a:t>
                      </a:r>
                      <a:r>
                        <a:rPr lang="en-GB" dirty="0" err="1"/>
                        <a:t>d.p.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6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Further work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8595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Code improvements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Extend to more scanners?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Scientific computing interested to progress?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Flag utility of DICOM tags for QC params to manufacturers? </a:t>
            </a:r>
          </a:p>
          <a:p>
            <a:pPr marL="170815" indent="-170815">
              <a:defRPr/>
            </a:pPr>
            <a:endParaRPr lang="en-GB" sz="20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9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1F5F1FC7-244A-5440-F09C-9EF49431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Summary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9219" name="Rectangle 13">
            <a:extLst>
              <a:ext uri="{FF2B5EF4-FFF2-40B4-BE49-F238E27FC236}">
                <a16:creationId xmlns:a16="http://schemas.microsoft.com/office/drawing/2014/main" id="{987095AF-9F68-ABF4-522D-F31D30DD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BB78A5-907A-8677-F531-90B6D9239A84}"/>
              </a:ext>
            </a:extLst>
          </p:cNvPr>
          <p:cNvSpPr txBox="1">
            <a:spLocks/>
          </p:cNvSpPr>
          <p:nvPr/>
        </p:nvSpPr>
        <p:spPr bwMode="auto">
          <a:xfrm>
            <a:off x="287338" y="1957388"/>
            <a:ext cx="10020300" cy="825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endParaRPr lang="en-GB" sz="2400" kern="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A591A-A76D-F514-9F22-A7DF11387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" y="1628289"/>
            <a:ext cx="84613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Tesseract OCR engine implemented as MATLAB </a:t>
            </a:r>
            <a:r>
              <a:rPr lang="en-GB" altLang="en-US" sz="2400" dirty="0" err="1">
                <a:cs typeface="Arial" panose="020B0604020202020204" pitchFamily="34" charset="0"/>
              </a:rPr>
              <a:t>ocr</a:t>
            </a:r>
            <a:r>
              <a:rPr lang="en-GB" altLang="en-US" sz="2400" dirty="0">
                <a:cs typeface="Arial" panose="020B0604020202020204" pitchFamily="34" charset="0"/>
              </a:rPr>
              <a:t>()</a:t>
            </a: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Used to read monthly QA values from DICOM for JWH Scan Dept.</a:t>
            </a: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GB" altLang="en-US" sz="2400" dirty="0">
                <a:cs typeface="Arial" panose="020B0604020202020204" pitchFamily="34" charset="0"/>
              </a:rPr>
              <a:t>118/126 (94%) accuracy in where no error due to additional images</a:t>
            </a:r>
          </a:p>
          <a:p>
            <a:pPr>
              <a:spcBef>
                <a:spcPct val="0"/>
              </a:spcBef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C02CA6B-5632-869A-DD29-BDD904E72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sz="3800" b="1">
                <a:solidFill>
                  <a:srgbClr val="23657D"/>
                </a:solidFill>
              </a:rPr>
              <a:t>Thanks for listening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AAD8FD42-CEF9-5A02-DAFD-44730E39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141648F-52C1-C20C-456F-C291235EB278}"/>
              </a:ext>
            </a:extLst>
          </p:cNvPr>
          <p:cNvSpPr txBox="1">
            <a:spLocks/>
          </p:cNvSpPr>
          <p:nvPr/>
        </p:nvSpPr>
        <p:spPr bwMode="auto">
          <a:xfrm>
            <a:off x="107950" y="5949950"/>
            <a:ext cx="8459788" cy="792163"/>
          </a:xfrm>
          <a:prstGeom prst="rect">
            <a:avLst/>
          </a:prstGeom>
          <a:noFill/>
          <a:ln>
            <a:noFill/>
          </a:ln>
        </p:spPr>
        <p:txBody>
          <a:bodyPr lIns="121916" tIns="60963" rIns="121916" bIns="60963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GB" sz="1800" kern="0" dirty="0"/>
              <a:t>Lloyd Clayburn - Healthcare Scientist Trainee (STP)</a:t>
            </a:r>
            <a:br>
              <a:rPr lang="en-GB" sz="1800" kern="0" dirty="0"/>
            </a:br>
            <a:r>
              <a:rPr lang="en-GB" sz="1800" kern="0" dirty="0"/>
              <a:t>lloyd.clayburn@nhs.net</a:t>
            </a:r>
            <a:br>
              <a:rPr lang="en-GB" sz="1800" kern="0" dirty="0"/>
            </a:br>
            <a:r>
              <a:rPr lang="en-GB" sz="1800" ker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FE24721F-019A-4F86-6675-F66BE741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Introduction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5123" name="Rectangle 13">
            <a:extLst>
              <a:ext uri="{FF2B5EF4-FFF2-40B4-BE49-F238E27FC236}">
                <a16:creationId xmlns:a16="http://schemas.microsoft.com/office/drawing/2014/main" id="{EFE13A0E-D455-7779-DE5A-06E84557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776F91CD-314E-3AC0-6577-4F111D66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70025"/>
            <a:ext cx="6983413" cy="51152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Optical character recognition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Monthly reporting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Literature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Can we automate monthly reporting?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Code</a:t>
            </a:r>
            <a:br>
              <a:rPr lang="en-GB" sz="2400" dirty="0">
                <a:latin typeface="Arial"/>
                <a:cs typeface="Arial"/>
              </a:rPr>
            </a:br>
            <a:br>
              <a:rPr lang="en-GB" sz="2400" dirty="0">
                <a:latin typeface="Arial"/>
                <a:cs typeface="Arial"/>
              </a:rPr>
            </a:br>
            <a:r>
              <a:rPr lang="en-GB" sz="2400" dirty="0">
                <a:latin typeface="Arial"/>
                <a:cs typeface="Arial"/>
              </a:rPr>
              <a:t>MATLAB demonstration</a:t>
            </a:r>
            <a:br>
              <a:rPr lang="en-GB" sz="2400" dirty="0">
                <a:latin typeface="Arial"/>
                <a:cs typeface="Arial"/>
              </a:rPr>
            </a:b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Development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Results and discussion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Further work</a:t>
            </a: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Summary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Monthly reporting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Reverberation depth, gain, colour gain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Not included in DICOM</a:t>
            </a: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Advisory service for 79 scanners across NGH, RHH, JWH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  <p:sp>
        <p:nvSpPr>
          <p:cNvPr id="7173" name="TextBox 3">
            <a:extLst>
              <a:ext uri="{FF2B5EF4-FFF2-40B4-BE49-F238E27FC236}">
                <a16:creationId xmlns:a16="http://schemas.microsoft.com/office/drawing/2014/main" id="{B6F4882F-7AB4-3B87-06FE-7882C2B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20" y="6359593"/>
            <a:ext cx="5048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000" dirty="0">
                <a:cs typeface="Arial" panose="020B0604020202020204" pitchFamily="34" charset="0"/>
              </a:rPr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122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Optical character recognition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32856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Machine learning application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MATLAB </a:t>
            </a:r>
            <a:r>
              <a:rPr lang="en-GB" sz="2400" dirty="0" err="1">
                <a:latin typeface="Arial"/>
                <a:cs typeface="Arial"/>
              </a:rPr>
              <a:t>ocr</a:t>
            </a:r>
            <a:r>
              <a:rPr lang="en-GB" sz="2400" dirty="0">
                <a:latin typeface="Arial"/>
                <a:cs typeface="Arial"/>
              </a:rPr>
              <a:t>() uses open-source C++ Tesseract code [1]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/>
              <a:t>Introduced MATLAB 2014a: part of computer vision toolbox [1]</a:t>
            </a: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endParaRPr lang="en-GB" sz="2400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  <p:sp>
        <p:nvSpPr>
          <p:cNvPr id="7173" name="TextBox 3">
            <a:extLst>
              <a:ext uri="{FF2B5EF4-FFF2-40B4-BE49-F238E27FC236}">
                <a16:creationId xmlns:a16="http://schemas.microsoft.com/office/drawing/2014/main" id="{B6F4882F-7AB4-3B87-06FE-7882C2B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5" y="6453336"/>
            <a:ext cx="50482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GB" altLang="en-US" sz="1000" dirty="0">
                <a:cs typeface="Arial" panose="020B0604020202020204" pitchFamily="34" charset="0"/>
              </a:rPr>
              <a:t>Mathworks.com.</a:t>
            </a:r>
          </a:p>
        </p:txBody>
      </p:sp>
    </p:spTree>
    <p:extLst>
      <p:ext uri="{BB962C8B-B14F-4D97-AF65-F5344CB8AC3E}">
        <p14:creationId xmlns:p14="http://schemas.microsoft.com/office/powerpoint/2010/main" val="30898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US image OCR &amp; QC automation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006590"/>
            <a:ext cx="897255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Reul</a:t>
            </a:r>
            <a:r>
              <a:rPr lang="en-GB" sz="2400" b="1" dirty="0">
                <a:latin typeface="+mn-lt"/>
              </a:rPr>
              <a:t> et al. 2016</a:t>
            </a:r>
            <a:br>
              <a:rPr lang="en-GB" sz="2400" b="0" dirty="0">
                <a:latin typeface="+mn-lt"/>
              </a:rPr>
            </a:br>
            <a:r>
              <a:rPr lang="en-GB" sz="2400" b="0" dirty="0">
                <a:latin typeface="+mn-lt"/>
              </a:rPr>
              <a:t>Evaluation of OCR on US DICOM.</a:t>
            </a:r>
          </a:p>
          <a:p>
            <a:pPr eaLnBrk="1" hangingPunct="1">
              <a:spcBef>
                <a:spcPct val="0"/>
              </a:spcBef>
            </a:pPr>
            <a:endParaRPr lang="en-GB" sz="24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Horssen</a:t>
            </a:r>
            <a:r>
              <a:rPr lang="en-GB" sz="2400" b="1" dirty="0">
                <a:latin typeface="+mn-lt"/>
              </a:rPr>
              <a:t> et al. 2017</a:t>
            </a:r>
            <a:br>
              <a:rPr lang="en-GB" sz="2400" b="0" dirty="0">
                <a:latin typeface="+mn-lt"/>
              </a:rPr>
            </a:br>
            <a:r>
              <a:rPr lang="en-GB" sz="2400" dirty="0">
                <a:solidFill>
                  <a:srgbClr val="212121"/>
                </a:solidFill>
                <a:latin typeface="+mn-lt"/>
              </a:rPr>
              <a:t>Automated </a:t>
            </a:r>
            <a:r>
              <a:rPr lang="en-GB" sz="2400" b="0" i="0" dirty="0">
                <a:solidFill>
                  <a:srgbClr val="212121"/>
                </a:solidFill>
                <a:effectLst/>
                <a:latin typeface="+mn-lt"/>
              </a:rPr>
              <a:t>Quantitative QC for in-air reverb images.</a:t>
            </a:r>
          </a:p>
          <a:p>
            <a:pPr eaLnBrk="1" hangingPunct="1">
              <a:spcBef>
                <a:spcPct val="0"/>
              </a:spcBef>
            </a:pPr>
            <a:endParaRPr lang="en-GB" sz="2400" b="0" i="0" dirty="0">
              <a:solidFill>
                <a:srgbClr val="212121"/>
              </a:solidFill>
              <a:effectLst/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400" b="1" dirty="0" err="1">
                <a:latin typeface="+mn-lt"/>
              </a:rPr>
              <a:t>Stekel</a:t>
            </a:r>
            <a:r>
              <a:rPr lang="en-GB" sz="2400" b="1" dirty="0">
                <a:latin typeface="+mn-lt"/>
              </a:rPr>
              <a:t> et al. 2019</a:t>
            </a:r>
            <a:br>
              <a:rPr lang="en-GB" sz="2400" b="0" dirty="0">
                <a:latin typeface="+mn-lt"/>
              </a:rPr>
            </a:br>
            <a:r>
              <a:rPr lang="en-GB" sz="2400" b="0" dirty="0">
                <a:latin typeface="+mn-lt"/>
              </a:rPr>
              <a:t>OCR on tens of thousands of US DICOM for analytics.</a:t>
            </a:r>
          </a:p>
        </p:txBody>
      </p:sp>
    </p:spTree>
    <p:extLst>
      <p:ext uri="{BB962C8B-B14F-4D97-AF65-F5344CB8AC3E}">
        <p14:creationId xmlns:p14="http://schemas.microsoft.com/office/powerpoint/2010/main" val="83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0"/>
            <a:ext cx="8712646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Can we automate monthly reporting?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42" y="1892275"/>
            <a:ext cx="897255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Download compressed DICOM from PACS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Place in relevant folders on </a:t>
            </a:r>
            <a:r>
              <a:rPr lang="en-GB" sz="2400" b="0" dirty="0" err="1"/>
              <a:t>QAImageStore</a:t>
            </a:r>
            <a:r>
              <a:rPr lang="en-GB" sz="2400" b="0" dirty="0"/>
              <a:t> drive</a:t>
            </a:r>
            <a:br>
              <a:rPr lang="en-GB" sz="2400" b="0" dirty="0"/>
            </a:br>
            <a:endParaRPr lang="en-GB" sz="2400" b="0" dirty="0"/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Tidy up as downloaded files – LC MATLAB script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Decompress DICOM – Scientific Computing MATLAB script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1" dirty="0"/>
              <a:t>Copy QA data from images into .</a:t>
            </a:r>
            <a:r>
              <a:rPr lang="en-GB" sz="2400" b="1" dirty="0" err="1"/>
              <a:t>xls</a:t>
            </a:r>
            <a:r>
              <a:rPr lang="en-GB" sz="2400" b="1" dirty="0"/>
              <a:t> – OCR MATLAB script</a:t>
            </a:r>
            <a:br>
              <a:rPr lang="en-GB" sz="2400" b="0" dirty="0"/>
            </a:br>
            <a:endParaRPr lang="en-GB" sz="2400" b="0" dirty="0"/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GB" sz="2400" b="0" dirty="0"/>
              <a:t>Check values in tolerance, bold and comment if not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dirty="0"/>
              <a:t>C</a:t>
            </a:r>
            <a:r>
              <a:rPr lang="en-GB" sz="2400" b="0" dirty="0"/>
              <a:t>heck images for changes between this QA &amp; last, comment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GB" sz="2400" b="0" dirty="0"/>
              <a:t>Fill out report</a:t>
            </a:r>
          </a:p>
        </p:txBody>
      </p:sp>
    </p:spTree>
    <p:extLst>
      <p:ext uri="{BB962C8B-B14F-4D97-AF65-F5344CB8AC3E}">
        <p14:creationId xmlns:p14="http://schemas.microsoft.com/office/powerpoint/2010/main" val="14684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Code 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81" y="1052482"/>
            <a:ext cx="8972550" cy="532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Initialise parameters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Get scanner ID from directory, model &amp; study date from header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Check for reseats and remove from consideration </a:t>
            </a: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E</a:t>
            </a:r>
            <a:r>
              <a:rPr lang="en-GB" sz="2000" b="0" dirty="0">
                <a:latin typeface="+mn-lt"/>
              </a:rPr>
              <a:t>rror if number of files differs from that expected</a:t>
            </a:r>
          </a:p>
          <a:p>
            <a:pPr eaLnBrk="1" hangingPunct="1">
              <a:spcBef>
                <a:spcPct val="0"/>
              </a:spcBef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For each probe: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latin typeface="+mn-lt"/>
              </a:rPr>
              <a:t>	</a:t>
            </a:r>
            <a:r>
              <a:rPr lang="en-GB" sz="2000" b="0" dirty="0">
                <a:latin typeface="+mn-lt"/>
              </a:rPr>
              <a:t>Get Probe Number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	Get QACLIN reverb depth, gain colour gain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		if error, try with different parameters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dirty="0">
                <a:latin typeface="+mn-lt"/>
              </a:rPr>
              <a:t>                      if still error, prompt for manual input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latin typeface="+mn-lt"/>
              </a:rPr>
              <a:t>	</a:t>
            </a:r>
            <a:r>
              <a:rPr lang="en-GB" sz="2000" b="0" dirty="0">
                <a:latin typeface="+mn-lt"/>
              </a:rPr>
              <a:t>Get QAPHYS reverb depth, gain, colour gain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lang="en-GB" sz="2000" b="0" dirty="0">
                <a:latin typeface="+mn-lt"/>
              </a:rPr>
              <a:t> Append results to .</a:t>
            </a:r>
            <a:r>
              <a:rPr lang="en-GB" sz="2000" b="0" dirty="0" err="1">
                <a:latin typeface="+mn-lt"/>
              </a:rPr>
              <a:t>xls</a:t>
            </a: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</a:pPr>
            <a:endParaRPr lang="en-GB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b="0" i="0" u="sng" dirty="0">
                <a:solidFill>
                  <a:srgbClr val="0563C1"/>
                </a:solidFill>
                <a:effectLst/>
                <a:latin typeface="+mn-lt"/>
              </a:rPr>
              <a:t>https://github.com/ClayburnL/USQA</a:t>
            </a:r>
            <a:endParaRPr lang="en-GB" sz="2000" dirty="0">
              <a:latin typeface="+mn-lt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74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C02CA6B-5632-869A-DD29-BDD904E723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sz="3800" b="1" dirty="0">
                <a:solidFill>
                  <a:srgbClr val="23657D"/>
                </a:solidFill>
              </a:rPr>
              <a:t>MATLAB demonstration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AAD8FD42-CEF9-5A02-DAFD-44730E39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7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2">
            <a:extLst>
              <a:ext uri="{FF2B5EF4-FFF2-40B4-BE49-F238E27FC236}">
                <a16:creationId xmlns:a16="http://schemas.microsoft.com/office/drawing/2014/main" id="{D716D066-BCDC-2558-08C8-02891186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800" b="1" dirty="0">
                <a:solidFill>
                  <a:srgbClr val="23657D"/>
                </a:solidFill>
                <a:latin typeface="+mj-lt"/>
              </a:rPr>
              <a:t>Development</a:t>
            </a:r>
            <a:endParaRPr lang="en-GB" altLang="en-US" sz="3800" b="1" dirty="0">
              <a:solidFill>
                <a:srgbClr val="23657D"/>
              </a:solidFill>
              <a:latin typeface="+mj-lt"/>
            </a:endParaRPr>
          </a:p>
        </p:txBody>
      </p:sp>
      <p:sp>
        <p:nvSpPr>
          <p:cNvPr id="7171" name="Rectangle 13">
            <a:extLst>
              <a:ext uri="{FF2B5EF4-FFF2-40B4-BE49-F238E27FC236}">
                <a16:creationId xmlns:a16="http://schemas.microsoft.com/office/drawing/2014/main" id="{F3CF51E3-2EDF-AB72-AA84-713C62F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solidFill>
                <a:srgbClr val="23657D"/>
              </a:solidFill>
            </a:endParaRP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A34A806-51C2-77FC-B0C7-189B89A3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90" y="2243582"/>
            <a:ext cx="8972550" cy="33424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Initial testing &amp; development on Mar 2023 JWH Scan Dept data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>
              <a:buNone/>
              <a:defRPr/>
            </a:pPr>
            <a:r>
              <a:rPr lang="en-GB" sz="2400" b="0" dirty="0"/>
              <a:t>3 GE </a:t>
            </a:r>
            <a:r>
              <a:rPr lang="en-GB" sz="2400" b="0" dirty="0" err="1"/>
              <a:t>Voluson</a:t>
            </a:r>
            <a:r>
              <a:rPr lang="en-GB" sz="2400" b="0" dirty="0"/>
              <a:t> E8</a:t>
            </a:r>
            <a:br>
              <a:rPr lang="en-GB" sz="2400" b="0" dirty="0"/>
            </a:br>
            <a:r>
              <a:rPr lang="en-GB" sz="2400" b="0" dirty="0"/>
              <a:t>1 Philips IU22</a:t>
            </a:r>
            <a:br>
              <a:rPr lang="en-GB" sz="2400" b="0" dirty="0"/>
            </a:br>
            <a:r>
              <a:rPr lang="en-GB" sz="2400" b="0" dirty="0"/>
              <a:t>4 Toshiba </a:t>
            </a:r>
            <a:r>
              <a:rPr lang="en-GB" sz="2400" b="0" dirty="0" err="1"/>
              <a:t>Aplio</a:t>
            </a:r>
            <a:r>
              <a:rPr lang="en-GB" sz="2400" b="0" dirty="0"/>
              <a:t> MX</a:t>
            </a:r>
          </a:p>
          <a:p>
            <a:pPr>
              <a:buNone/>
              <a:defRPr/>
            </a:pPr>
            <a:endParaRPr lang="en-GB" sz="2400" dirty="0">
              <a:latin typeface="Arial"/>
              <a:cs typeface="Arial"/>
            </a:endParaRPr>
          </a:p>
          <a:p>
            <a:pPr marL="170815" indent="-170815">
              <a:defRPr/>
            </a:pPr>
            <a:r>
              <a:rPr lang="en-GB" sz="2400" dirty="0">
                <a:latin typeface="Arial"/>
                <a:cs typeface="Arial"/>
              </a:rPr>
              <a:t>Further testing &amp; development on Feb data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58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1428</Words>
  <Application>Microsoft Office PowerPoint</Application>
  <PresentationFormat>On-screen Show (4:3)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BlinkMacSystemFont</vt:lpstr>
      <vt:lpstr>Calibri</vt:lpstr>
      <vt:lpstr>Source Sans 3</vt:lpstr>
      <vt:lpstr>Symbol</vt:lpstr>
      <vt:lpstr>Default Design</vt:lpstr>
      <vt:lpstr>SPE154 CBD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demonstration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>Sheffield Teaching Hospitals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PhelanJ</dc:creator>
  <cp:lastModifiedBy>Lloyd Clayburn</cp:lastModifiedBy>
  <cp:revision>1083</cp:revision>
  <cp:lastPrinted>2015-09-21T13:57:26Z</cp:lastPrinted>
  <dcterms:created xsi:type="dcterms:W3CDTF">2012-03-05T09:45:20Z</dcterms:created>
  <dcterms:modified xsi:type="dcterms:W3CDTF">2023-09-28T10:06:44Z</dcterms:modified>
</cp:coreProperties>
</file>