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70B9BF-7DD6-4DD2-9270-AAD42D88D980}">
  <a:tblStyle styleId="{FB70B9BF-7DD6-4DD2-9270-AAD42D88D98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OldStandardTT-bold.fntdata"/><Relationship Id="rId10" Type="http://schemas.openxmlformats.org/officeDocument/2006/relationships/slide" Target="slides/slide4.xml"/><Relationship Id="rId21" Type="http://schemas.openxmlformats.org/officeDocument/2006/relationships/font" Target="fonts/OldStandardTT-regular.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e5c7ebd9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e5c7ebd9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e5c7ebd9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e5c7ebd9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e5c7ebd9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e5c7ebd9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e5c5fc95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e5c5fc95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e5c5fc95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e5c5fc95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e5c7ebd9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e5c7ebd9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e5c7ebd92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e5c7ebd92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e5c5fc95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e5c5fc95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e5c5fc95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e5c5fc95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e5c7ebd92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e5c7ebd92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e5c7ebd9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e5c7ebd9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e5c5fc95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e5c5fc95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e5c7ebd9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e5c7ebd9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Analyzing Correlations: Factors Influencing Personal Insurance Expenditure</a:t>
            </a:r>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Clayton-George Reid</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 of Prediction</a:t>
            </a:r>
            <a:endParaRPr b="1"/>
          </a:p>
        </p:txBody>
      </p:sp>
      <p:sp>
        <p:nvSpPr>
          <p:cNvPr id="116" name="Google Shape;116;p22"/>
          <p:cNvSpPr txBox="1"/>
          <p:nvPr>
            <p:ph idx="1" type="body"/>
          </p:nvPr>
        </p:nvSpPr>
        <p:spPr>
          <a:xfrm>
            <a:off x="5885550" y="1171600"/>
            <a:ext cx="2946900" cy="33972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Decision Tree Prediction Graph: Features a scatter plot comparing actual insurance charges to those predicted by a decision tree model.</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Accuracy of Predictions: The proximity of the green dots to the red dashed line signifies the accuracy of the model's predictions.</a:t>
            </a:r>
            <a:endParaRPr sz="1200">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139700" y="1171600"/>
            <a:ext cx="5568050" cy="323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Male versus Female Charges</a:t>
            </a:r>
            <a:endParaRPr b="1"/>
          </a:p>
        </p:txBody>
      </p:sp>
      <p:sp>
        <p:nvSpPr>
          <p:cNvPr id="123" name="Google Shape;123;p23"/>
          <p:cNvSpPr txBox="1"/>
          <p:nvPr>
            <p:ph idx="1" type="body"/>
          </p:nvPr>
        </p:nvSpPr>
        <p:spPr>
          <a:xfrm>
            <a:off x="6114150" y="1171600"/>
            <a:ext cx="2718000" cy="3397200"/>
          </a:xfrm>
          <a:prstGeom prst="rect">
            <a:avLst/>
          </a:prstGeom>
        </p:spPr>
        <p:txBody>
          <a:bodyPr anchorCtr="0" anchor="t" bIns="91425" lIns="91425" spcFirstLastPara="1" rIns="91425" wrap="square" tIns="91425">
            <a:normAutofit/>
          </a:bodyPr>
          <a:lstStyle/>
          <a:p>
            <a:pPr indent="-302260" lvl="0" marL="457200" rtl="0" algn="l">
              <a:lnSpc>
                <a:spcPct val="105000"/>
              </a:lnSpc>
              <a:spcBef>
                <a:spcPts val="0"/>
              </a:spcBef>
              <a:spcAft>
                <a:spcPts val="0"/>
              </a:spcAft>
              <a:buSzPts val="1160"/>
              <a:buFont typeface="Times New Roman"/>
              <a:buChar char="●"/>
            </a:pPr>
            <a:r>
              <a:rPr lang="en" sz="1160">
                <a:latin typeface="Times New Roman"/>
                <a:ea typeface="Times New Roman"/>
                <a:cs typeface="Times New Roman"/>
                <a:sym typeface="Times New Roman"/>
              </a:rPr>
              <a:t>Both distributions are right-skewed, indicating that most charges are on the lower side, with fewer instances of very high charges.</a:t>
            </a:r>
            <a:endParaRPr sz="1160">
              <a:latin typeface="Times New Roman"/>
              <a:ea typeface="Times New Roman"/>
              <a:cs typeface="Times New Roman"/>
              <a:sym typeface="Times New Roman"/>
            </a:endParaRPr>
          </a:p>
          <a:p>
            <a:pPr indent="-302260" lvl="0" marL="457200" rtl="0" algn="l">
              <a:lnSpc>
                <a:spcPct val="105000"/>
              </a:lnSpc>
              <a:spcBef>
                <a:spcPts val="0"/>
              </a:spcBef>
              <a:spcAft>
                <a:spcPts val="0"/>
              </a:spcAft>
              <a:buSzPts val="1160"/>
              <a:buFont typeface="Times New Roman"/>
              <a:buChar char="●"/>
            </a:pPr>
            <a:r>
              <a:rPr lang="en" sz="1160">
                <a:latin typeface="Times New Roman"/>
                <a:ea typeface="Times New Roman"/>
                <a:cs typeface="Times New Roman"/>
                <a:sym typeface="Times New Roman"/>
              </a:rPr>
              <a:t>The peak for female charges occurs earlier than for male charges, suggesting a higher concentration of females in the lower charge range.</a:t>
            </a:r>
            <a:endParaRPr sz="1160">
              <a:latin typeface="Times New Roman"/>
              <a:ea typeface="Times New Roman"/>
              <a:cs typeface="Times New Roman"/>
              <a:sym typeface="Times New Roman"/>
            </a:endParaRPr>
          </a:p>
          <a:p>
            <a:pPr indent="-302260" lvl="0" marL="457200" rtl="0" algn="l">
              <a:lnSpc>
                <a:spcPct val="105000"/>
              </a:lnSpc>
              <a:spcBef>
                <a:spcPts val="0"/>
              </a:spcBef>
              <a:spcAft>
                <a:spcPts val="0"/>
              </a:spcAft>
              <a:buSzPts val="1160"/>
              <a:buFont typeface="Times New Roman"/>
              <a:buChar char="●"/>
            </a:pPr>
            <a:r>
              <a:rPr lang="en" sz="1160">
                <a:latin typeface="Times New Roman"/>
                <a:ea typeface="Times New Roman"/>
                <a:cs typeface="Times New Roman"/>
                <a:sym typeface="Times New Roman"/>
              </a:rPr>
              <a:t>Observations from the graph indicate that men consistently have higher usage and incur more costs than women.</a:t>
            </a:r>
            <a:endParaRPr sz="1160">
              <a:latin typeface="Times New Roman"/>
              <a:ea typeface="Times New Roman"/>
              <a:cs typeface="Times New Roman"/>
              <a:sym typeface="Times New Roman"/>
            </a:endParaRPr>
          </a:p>
          <a:p>
            <a:pPr indent="0" lvl="0" marL="0" rtl="0" algn="l">
              <a:lnSpc>
                <a:spcPct val="105000"/>
              </a:lnSpc>
              <a:spcBef>
                <a:spcPts val="1200"/>
              </a:spcBef>
              <a:spcAft>
                <a:spcPts val="1200"/>
              </a:spcAft>
              <a:buSzPts val="770"/>
              <a:buNone/>
            </a:pPr>
            <a:r>
              <a:t/>
            </a:r>
            <a:endParaRPr sz="1260"/>
          </a:p>
        </p:txBody>
      </p:sp>
      <p:pic>
        <p:nvPicPr>
          <p:cNvPr id="124" name="Google Shape;124;p23"/>
          <p:cNvPicPr preferRelativeResize="0"/>
          <p:nvPr/>
        </p:nvPicPr>
        <p:blipFill>
          <a:blip r:embed="rId3">
            <a:alphaModFix/>
          </a:blip>
          <a:stretch>
            <a:fillRect/>
          </a:stretch>
        </p:blipFill>
        <p:spPr>
          <a:xfrm>
            <a:off x="114300" y="1282700"/>
            <a:ext cx="5402950" cy="303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Smoker versus Charges</a:t>
            </a:r>
            <a:endParaRPr b="1"/>
          </a:p>
        </p:txBody>
      </p:sp>
      <p:sp>
        <p:nvSpPr>
          <p:cNvPr id="130" name="Google Shape;130;p24"/>
          <p:cNvSpPr txBox="1"/>
          <p:nvPr>
            <p:ph idx="1" type="body"/>
          </p:nvPr>
        </p:nvSpPr>
        <p:spPr>
          <a:xfrm>
            <a:off x="4902200" y="1171600"/>
            <a:ext cx="3930000" cy="33972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As expected smokers have higher expenditure than non-smokers. With non-smokers having </a:t>
            </a:r>
            <a:r>
              <a:rPr lang="en" sz="1200">
                <a:latin typeface="Times New Roman"/>
                <a:ea typeface="Times New Roman"/>
                <a:cs typeface="Times New Roman"/>
                <a:sym typeface="Times New Roman"/>
              </a:rPr>
              <a:t>exempts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114300" y="1171600"/>
            <a:ext cx="4584700" cy="358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are the main findings?</a:t>
            </a:r>
            <a:endParaRPr b="1"/>
          </a:p>
        </p:txBody>
      </p:sp>
      <p:sp>
        <p:nvSpPr>
          <p:cNvPr id="137" name="Google Shape;137;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results indicate that age consistently emerges as the most influential predictor of insurance charges, with higher importance scores compared to smoker status in all models. This underscores the significance of age demographics in determining insurance premiums. The findings contribute valuable insights to insurance pricing strategies and risk assessment methodologies, highlighting the need to consider demographic factors when pricing insurance policies. </a:t>
            </a:r>
            <a:endParaRPr/>
          </a:p>
          <a:p>
            <a:pPr indent="-342900" lvl="0" marL="457200" rtl="0" algn="l">
              <a:spcBef>
                <a:spcPts val="0"/>
              </a:spcBef>
              <a:spcAft>
                <a:spcPts val="0"/>
              </a:spcAft>
              <a:buSzPts val="1800"/>
              <a:buAutoNum type="arabicPeriod"/>
            </a:pPr>
            <a:r>
              <a:rPr lang="en"/>
              <a:t>We also see the average count as well as the amount spent by males and females with men being higher in both expenditure and usage. With men consistently </a:t>
            </a:r>
            <a:r>
              <a:rPr lang="en"/>
              <a:t>having</a:t>
            </a:r>
            <a:r>
              <a:rPr lang="en"/>
              <a:t> higher usage and costing more than women.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could be done in the future?</a:t>
            </a:r>
            <a:endParaRPr b="1"/>
          </a:p>
        </p:txBody>
      </p:sp>
      <p:sp>
        <p:nvSpPr>
          <p:cNvPr id="143" name="Google Shape;143;p26"/>
          <p:cNvSpPr txBox="1"/>
          <p:nvPr>
            <p:ph idx="1" type="body"/>
          </p:nvPr>
        </p:nvSpPr>
        <p:spPr>
          <a:xfrm>
            <a:off x="311700" y="11843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research could delve into: </a:t>
            </a:r>
            <a:endParaRPr/>
          </a:p>
          <a:p>
            <a:pPr indent="-342900" lvl="0" marL="457200" rtl="0" algn="l">
              <a:spcBef>
                <a:spcPts val="1200"/>
              </a:spcBef>
              <a:spcAft>
                <a:spcPts val="0"/>
              </a:spcAft>
              <a:buSzPts val="1800"/>
              <a:buAutoNum type="arabicPeriod"/>
            </a:pPr>
            <a:r>
              <a:rPr lang="en"/>
              <a:t>The interaction effects between demographic and lifestyle variables, as well as the incorporation of additional data sources such as telematics data and social media activity. </a:t>
            </a:r>
            <a:endParaRPr/>
          </a:p>
          <a:p>
            <a:pPr indent="-342900" lvl="0" marL="457200" rtl="0" algn="l">
              <a:spcBef>
                <a:spcPts val="0"/>
              </a:spcBef>
              <a:spcAft>
                <a:spcPts val="0"/>
              </a:spcAft>
              <a:buSzPts val="1800"/>
              <a:buAutoNum type="arabicPeriod"/>
            </a:pPr>
            <a:r>
              <a:rPr lang="en"/>
              <a:t>Investigate the implications of emerging technologies such as artificial intelligence and blockchain on insurance pricing and risk assessment could provide valuable insights into the evolving landscape of the insurance industry.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The analysis conducted in this research paper sought to examine the factors influencing personal and household insurance expenditure and explore the predictive capabilities of machine learning models in predicting insurance expenditure.</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Literature Review</a:t>
            </a:r>
            <a:endParaRPr b="1"/>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Hossen's Thesis (2023): Focuses on using machine learning to improve insurance policy terms, employing models like XGBoost Regression to accurately forecast insurance amounts using individual and local health data.</a:t>
            </a:r>
            <a:endParaRPr/>
          </a:p>
          <a:p>
            <a:pPr indent="-342900" lvl="0" marL="457200" rtl="0" algn="l">
              <a:spcBef>
                <a:spcPts val="0"/>
              </a:spcBef>
              <a:spcAft>
                <a:spcPts val="0"/>
              </a:spcAft>
              <a:buSzPts val="1800"/>
              <a:buChar char="●"/>
            </a:pPr>
            <a:r>
              <a:rPr lang="en"/>
              <a:t>Systematic Review by Morid et al. (2018): A review identifying methods for predicting healthcare costs, using data from the University of Utah Health Plans, highlighting gradient boosting and neural networks for their superior predictive performance.</a:t>
            </a:r>
            <a:endParaRPr/>
          </a:p>
          <a:p>
            <a:pPr indent="-342900" lvl="0" marL="457200" rtl="0" algn="l">
              <a:spcBef>
                <a:spcPts val="0"/>
              </a:spcBef>
              <a:spcAft>
                <a:spcPts val="0"/>
              </a:spcAft>
              <a:buSzPts val="1800"/>
              <a:buChar char="●"/>
            </a:pPr>
            <a:r>
              <a:rPr lang="en"/>
              <a:t>Contribution to the Field: Advances discussion on insurance cost prediction, integrating innovative technologies and approaches to meet the changing needs of the insurance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are the research questions?</a:t>
            </a:r>
            <a:endParaRPr b="1"/>
          </a:p>
        </p:txBody>
      </p:sp>
      <p:sp>
        <p:nvSpPr>
          <p:cNvPr id="78" name="Google Shape;78;p16"/>
          <p:cNvSpPr txBox="1"/>
          <p:nvPr>
            <p:ph idx="1" type="body"/>
          </p:nvPr>
        </p:nvSpPr>
        <p:spPr>
          <a:xfrm>
            <a:off x="311700" y="1178950"/>
            <a:ext cx="8520600" cy="3397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Investigating what variables within this dataset lead to an accurate prediction of charges, prompts the following questions: </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Can we establish correlations between specific factors in our dataset and the prediction of charges?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Which variable exhibits the strongest and weakest correlations with charges?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Is there a significant difference in charges between smokers and non-smokers?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Do charges significantly differ between genders?</a:t>
            </a:r>
            <a:endParaRPr sz="14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251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is the research question important?</a:t>
            </a:r>
            <a:endParaRPr b="1"/>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Establishing correlations can inform both policy design and individual decision-making. For example, if specific variables are strongly correlated with higher charges, individuals and policymakers can focus on modifying these factors.</a:t>
            </a:r>
            <a:endParaRPr sz="1700"/>
          </a:p>
          <a:p>
            <a:pPr indent="-336550" lvl="0" marL="457200" rtl="0" algn="l">
              <a:spcBef>
                <a:spcPts val="0"/>
              </a:spcBef>
              <a:spcAft>
                <a:spcPts val="0"/>
              </a:spcAft>
              <a:buSzPts val="1700"/>
              <a:buAutoNum type="arabicPeriod"/>
            </a:pPr>
            <a:r>
              <a:rPr lang="en" sz="1700"/>
              <a:t>Identifying the strongest and weakest correlations helps prioritize which factors to focus on in predictive models and policy adjustments. If a variable strongly correlates with charges, it may be a key lever for cost control and risk assessment.</a:t>
            </a:r>
            <a:endParaRPr sz="1700"/>
          </a:p>
          <a:p>
            <a:pPr indent="-336550" lvl="0" marL="457200" rtl="0" algn="l">
              <a:spcBef>
                <a:spcPts val="0"/>
              </a:spcBef>
              <a:spcAft>
                <a:spcPts val="0"/>
              </a:spcAft>
              <a:buSzPts val="1700"/>
              <a:buAutoNum type="arabicPeriod"/>
            </a:pPr>
            <a:r>
              <a:rPr lang="en" sz="1700"/>
              <a:t>Understanding gender differences in charges can help in assessing fairness and equity in insurance pricing. This question addresses whether gender is a factor that influences insurance costs independently of other variables.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is the research question important?(continued)</a:t>
            </a:r>
            <a:endParaRPr b="1"/>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In summary, each of these questions delves into different aspects of what impacts insurance costs. By understanding these relationships, insurers can more accurately predict costs and set premiums that are fair and sufficient to cover the expected risk. Furthermore, identifying key variables that affect charges allows for better risk stratification and personalized pricing strategies, which can lead to more competitive insurance offerings and potentially lower costs for consumers.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Description of Data</a:t>
            </a:r>
            <a:endParaRPr b="1"/>
          </a:p>
        </p:txBody>
      </p:sp>
      <p:sp>
        <p:nvSpPr>
          <p:cNvPr id="96" name="Google Shape;96;p19"/>
          <p:cNvSpPr txBox="1"/>
          <p:nvPr>
            <p:ph idx="1" type="body"/>
          </p:nvPr>
        </p:nvSpPr>
        <p:spPr>
          <a:xfrm>
            <a:off x="311700" y="11684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97" name="Google Shape;97;p19"/>
          <p:cNvGraphicFramePr/>
          <p:nvPr/>
        </p:nvGraphicFramePr>
        <p:xfrm>
          <a:off x="876300" y="1511300"/>
          <a:ext cx="3000000" cy="3000000"/>
        </p:xfrm>
        <a:graphic>
          <a:graphicData uri="http://schemas.openxmlformats.org/drawingml/2006/table">
            <a:tbl>
              <a:tblPr>
                <a:noFill/>
                <a:tableStyleId>{FB70B9BF-7DD6-4DD2-9270-AAD42D88D980}</a:tableStyleId>
              </a:tblPr>
              <a:tblGrid>
                <a:gridCol w="990600"/>
                <a:gridCol w="990600"/>
                <a:gridCol w="990600"/>
                <a:gridCol w="990600"/>
                <a:gridCol w="990600"/>
                <a:gridCol w="990600"/>
              </a:tblGrid>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Variable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Observations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Mean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Std. dev.</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Min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Max </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Age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1337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38.372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13.943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64</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BMI</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1337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30.092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5.856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15.96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45.9</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Children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1337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1.077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1.222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Charges($)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1337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8159.150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4929.644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1121.874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20984.093</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 used to </a:t>
            </a:r>
            <a:r>
              <a:rPr b="1" lang="en"/>
              <a:t>answers to the research questions</a:t>
            </a:r>
            <a:endParaRPr b="1"/>
          </a:p>
        </p:txBody>
      </p:sp>
      <p:sp>
        <p:nvSpPr>
          <p:cNvPr id="103" name="Google Shape;103;p20"/>
          <p:cNvSpPr txBox="1"/>
          <p:nvPr>
            <p:ph idx="1" type="body"/>
          </p:nvPr>
        </p:nvSpPr>
        <p:spPr>
          <a:xfrm>
            <a:off x="5885550" y="1164150"/>
            <a:ext cx="3045000" cy="3397200"/>
          </a:xfrm>
          <a:prstGeom prst="rect">
            <a:avLst/>
          </a:prstGeom>
        </p:spPr>
        <p:txBody>
          <a:bodyPr anchorCtr="0" anchor="t" bIns="91425" lIns="91425" spcFirstLastPara="1" rIns="91425" wrap="square" tIns="91425">
            <a:normAutofit fontScale="55000" lnSpcReduction="10000"/>
          </a:bodyPr>
          <a:lstStyle/>
          <a:p>
            <a:pPr indent="-284480" lvl="0" marL="457200" rtl="0" algn="l">
              <a:spcBef>
                <a:spcPts val="0"/>
              </a:spcBef>
              <a:spcAft>
                <a:spcPts val="0"/>
              </a:spcAft>
              <a:buSzPct val="100000"/>
              <a:buChar char="●"/>
            </a:pPr>
            <a:r>
              <a:rPr lang="en" sz="1600"/>
              <a:t>Creation of Heatmap: Developed a heatmap to analyze and visualize the correlation coefficients among various variables.</a:t>
            </a:r>
            <a:endParaRPr sz="1600"/>
          </a:p>
          <a:p>
            <a:pPr indent="0" lvl="0" marL="457200" rtl="0" algn="l">
              <a:spcBef>
                <a:spcPts val="1200"/>
              </a:spcBef>
              <a:spcAft>
                <a:spcPts val="0"/>
              </a:spcAft>
              <a:buNone/>
            </a:pPr>
            <a:r>
              <a:t/>
            </a:r>
            <a:endParaRPr sz="1600"/>
          </a:p>
          <a:p>
            <a:pPr indent="-284480" lvl="0" marL="457200" rtl="0" algn="l">
              <a:spcBef>
                <a:spcPts val="1200"/>
              </a:spcBef>
              <a:spcAft>
                <a:spcPts val="0"/>
              </a:spcAft>
              <a:buSzPct val="100000"/>
              <a:buChar char="●"/>
            </a:pPr>
            <a:r>
              <a:rPr lang="en" sz="1600"/>
              <a:t>Color Intensity as Indicator: Utilized color intensity in the heatmap cells to represent correlation strength—brighter colors for stronger correlations, darker colors for weaker ones.</a:t>
            </a:r>
            <a:endParaRPr sz="1600"/>
          </a:p>
          <a:p>
            <a:pPr indent="0" lvl="0" marL="457200" rtl="0" algn="l">
              <a:spcBef>
                <a:spcPts val="1200"/>
              </a:spcBef>
              <a:spcAft>
                <a:spcPts val="0"/>
              </a:spcAft>
              <a:buNone/>
            </a:pPr>
            <a:r>
              <a:t/>
            </a:r>
            <a:endParaRPr sz="1600"/>
          </a:p>
          <a:p>
            <a:pPr indent="-284480" lvl="0" marL="457200" rtl="0" algn="l">
              <a:spcBef>
                <a:spcPts val="1200"/>
              </a:spcBef>
              <a:spcAft>
                <a:spcPts val="0"/>
              </a:spcAft>
              <a:buSzPct val="100000"/>
              <a:buChar char="●"/>
            </a:pPr>
            <a:r>
              <a:rPr lang="en" sz="1600"/>
              <a:t>Key Findings: According to the heatmap, the variables "age" and "smoker" display the highest correlations with charges, indicated by a light peach color, at correlation coefficients of 0.57 and 0.52 respectively.</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04" name="Google Shape;104;p20"/>
          <p:cNvPicPr preferRelativeResize="0"/>
          <p:nvPr/>
        </p:nvPicPr>
        <p:blipFill>
          <a:blip r:embed="rId3">
            <a:alphaModFix/>
          </a:blip>
          <a:stretch>
            <a:fillRect/>
          </a:stretch>
        </p:blipFill>
        <p:spPr>
          <a:xfrm>
            <a:off x="496100" y="1441875"/>
            <a:ext cx="5033850" cy="339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 used to answers to the research questions (continued)</a:t>
            </a:r>
            <a:endParaRPr b="1"/>
          </a:p>
        </p:txBody>
      </p:sp>
      <p:sp>
        <p:nvSpPr>
          <p:cNvPr id="110" name="Google Shape;110;p21"/>
          <p:cNvSpPr txBox="1"/>
          <p:nvPr>
            <p:ph idx="1" type="body"/>
          </p:nvPr>
        </p:nvSpPr>
        <p:spPr>
          <a:xfrm>
            <a:off x="311700" y="1429550"/>
            <a:ext cx="8520600" cy="339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3350"/>
              <a:t>The results of the heat map are used to create the equation utilized for this study. </a:t>
            </a:r>
            <a:endParaRPr sz="3350"/>
          </a:p>
          <a:p>
            <a:pPr indent="0" lvl="0" marL="0" rtl="0" algn="l">
              <a:lnSpc>
                <a:spcPct val="200000"/>
              </a:lnSpc>
              <a:spcBef>
                <a:spcPts val="1200"/>
              </a:spcBef>
              <a:spcAft>
                <a:spcPts val="0"/>
              </a:spcAft>
              <a:buNone/>
            </a:pPr>
            <a:r>
              <a:rPr lang="en" sz="3350"/>
              <a:t>The equation utilized in this study for predicting charges is formulated as follows:</a:t>
            </a:r>
            <a:endParaRPr sz="3350"/>
          </a:p>
          <a:p>
            <a:pPr indent="0" lvl="0" marL="0" rtl="0" algn="l">
              <a:lnSpc>
                <a:spcPct val="200000"/>
              </a:lnSpc>
              <a:spcBef>
                <a:spcPts val="0"/>
              </a:spcBef>
              <a:spcAft>
                <a:spcPts val="0"/>
              </a:spcAft>
              <a:buNone/>
            </a:pPr>
            <a:r>
              <a:t/>
            </a:r>
            <a:endParaRPr sz="3350"/>
          </a:p>
          <a:p>
            <a:pPr indent="0" lvl="0" marL="0" rtl="0" algn="l">
              <a:lnSpc>
                <a:spcPct val="200000"/>
              </a:lnSpc>
              <a:spcBef>
                <a:spcPts val="0"/>
              </a:spcBef>
              <a:spcAft>
                <a:spcPts val="0"/>
              </a:spcAft>
              <a:buNone/>
            </a:pPr>
            <a:r>
              <a:rPr i="1" lang="en" sz="4950"/>
              <a:t>charges = β0 + β1 age + β2 smoker + ∈</a:t>
            </a:r>
            <a:endParaRPr i="1" sz="4950"/>
          </a:p>
          <a:p>
            <a:pPr indent="0" lvl="0" marL="0" rtl="0" algn="l">
              <a:lnSpc>
                <a:spcPct val="200000"/>
              </a:lnSpc>
              <a:spcBef>
                <a:spcPts val="0"/>
              </a:spcBef>
              <a:spcAft>
                <a:spcPts val="0"/>
              </a:spcAft>
              <a:buNone/>
            </a:pPr>
            <a:r>
              <a:t/>
            </a:r>
            <a:endParaRPr sz="3350"/>
          </a:p>
          <a:p>
            <a:pPr indent="0" lvl="0" marL="0" rtl="0" algn="l">
              <a:lnSpc>
                <a:spcPct val="200000"/>
              </a:lnSpc>
              <a:spcBef>
                <a:spcPts val="0"/>
              </a:spcBef>
              <a:spcAft>
                <a:spcPts val="0"/>
              </a:spcAft>
              <a:buNone/>
            </a:pPr>
            <a:r>
              <a:rPr lang="en" sz="3350"/>
              <a:t>where:</a:t>
            </a:r>
            <a:endParaRPr sz="3350"/>
          </a:p>
          <a:p>
            <a:pPr indent="0" lvl="0" marL="0" rtl="0" algn="l">
              <a:lnSpc>
                <a:spcPct val="200000"/>
              </a:lnSpc>
              <a:spcBef>
                <a:spcPts val="0"/>
              </a:spcBef>
              <a:spcAft>
                <a:spcPts val="0"/>
              </a:spcAft>
              <a:buNone/>
            </a:pPr>
            <a:r>
              <a:rPr lang="en" sz="3350"/>
              <a:t>charges represent the predicted charges.</a:t>
            </a:r>
            <a:endParaRPr sz="3350"/>
          </a:p>
          <a:p>
            <a:pPr indent="0" lvl="0" marL="0" rtl="0" algn="l">
              <a:lnSpc>
                <a:spcPct val="200000"/>
              </a:lnSpc>
              <a:spcBef>
                <a:spcPts val="0"/>
              </a:spcBef>
              <a:spcAft>
                <a:spcPts val="0"/>
              </a:spcAft>
              <a:buNone/>
            </a:pPr>
            <a:r>
              <a:rPr lang="en" sz="3350"/>
              <a:t>β0  denotes the intercept term, capturing the baseline charges when all predictor variables are zero.</a:t>
            </a:r>
            <a:endParaRPr sz="3350"/>
          </a:p>
          <a:p>
            <a:pPr indent="0" lvl="0" marL="0" rtl="0" algn="l">
              <a:lnSpc>
                <a:spcPct val="200000"/>
              </a:lnSpc>
              <a:spcBef>
                <a:spcPts val="0"/>
              </a:spcBef>
              <a:spcAft>
                <a:spcPts val="0"/>
              </a:spcAft>
              <a:buNone/>
            </a:pPr>
            <a:r>
              <a:rPr lang="en" sz="3350"/>
              <a:t>​ β1  and β2  signify the coefficients associated with the predictors of age and smoker respectively.</a:t>
            </a:r>
            <a:endParaRPr sz="3350"/>
          </a:p>
          <a:p>
            <a:pPr indent="0" lvl="0" marL="0" rtl="0" algn="l">
              <a:lnSpc>
                <a:spcPct val="200000"/>
              </a:lnSpc>
              <a:spcBef>
                <a:spcPts val="0"/>
              </a:spcBef>
              <a:spcAft>
                <a:spcPts val="0"/>
              </a:spcAft>
              <a:buNone/>
            </a:pPr>
            <a:r>
              <a:rPr lang="en" sz="3350"/>
              <a:t>Age is the predictor variable representing the age of the insured individual.</a:t>
            </a:r>
            <a:endParaRPr sz="3350"/>
          </a:p>
          <a:p>
            <a:pPr indent="0" lvl="0" marL="0" rtl="0" algn="l">
              <a:lnSpc>
                <a:spcPct val="200000"/>
              </a:lnSpc>
              <a:spcBef>
                <a:spcPts val="0"/>
              </a:spcBef>
              <a:spcAft>
                <a:spcPts val="0"/>
              </a:spcAft>
              <a:buNone/>
            </a:pPr>
            <a:r>
              <a:rPr lang="en" sz="3350"/>
              <a:t>Smoke is a binary predictor variable indicating whether the insured individual is a smoker (1) or a non-smoker (0).</a:t>
            </a:r>
            <a:endParaRPr sz="3350"/>
          </a:p>
          <a:p>
            <a:pPr indent="0" lvl="0" marL="0" rtl="0" algn="l">
              <a:lnSpc>
                <a:spcPct val="200000"/>
              </a:lnSpc>
              <a:spcBef>
                <a:spcPts val="0"/>
              </a:spcBef>
              <a:spcAft>
                <a:spcPts val="0"/>
              </a:spcAft>
              <a:buNone/>
            </a:pPr>
            <a:r>
              <a:rPr lang="en" sz="3350"/>
              <a:t>ϵ represents the error term.</a:t>
            </a:r>
            <a:endParaRPr sz="3350"/>
          </a:p>
          <a:p>
            <a:pPr indent="0" lvl="0" marL="0" rtl="0" algn="l">
              <a:lnSpc>
                <a:spcPct val="20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