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notesMasterIdLst>
    <p:notesMasterId r:id="rId16"/>
  </p:notesMasterIdLst>
  <p:sldIdLst>
    <p:sldId id="256" r:id="rId2"/>
    <p:sldId id="269" r:id="rId3"/>
    <p:sldId id="257" r:id="rId4"/>
    <p:sldId id="258" r:id="rId5"/>
    <p:sldId id="259" r:id="rId6"/>
    <p:sldId id="263" r:id="rId7"/>
    <p:sldId id="260" r:id="rId8"/>
    <p:sldId id="264" r:id="rId9"/>
    <p:sldId id="261" r:id="rId10"/>
    <p:sldId id="262" r:id="rId11"/>
    <p:sldId id="265" r:id="rId12"/>
    <p:sldId id="266" r:id="rId13"/>
    <p:sldId id="267"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7" autoAdjust="0"/>
    <p:restoredTop sz="94660"/>
  </p:normalViewPr>
  <p:slideViewPr>
    <p:cSldViewPr snapToGrid="0">
      <p:cViewPr varScale="1">
        <p:scale>
          <a:sx n="115" d="100"/>
          <a:sy n="115" d="100"/>
        </p:scale>
        <p:origin x="14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BCCCFE-78DF-4918-8ACA-64E7FAAEACE8}" type="doc">
      <dgm:prSet loTypeId="urn:microsoft.com/office/officeart/2008/layout/LinedList" loCatId="list" qsTypeId="urn:microsoft.com/office/officeart/2005/8/quickstyle/simple4" qsCatId="simple" csTypeId="urn:microsoft.com/office/officeart/2005/8/colors/accent1_1" csCatId="accent1"/>
      <dgm:spPr/>
      <dgm:t>
        <a:bodyPr/>
        <a:lstStyle/>
        <a:p>
          <a:endParaRPr lang="en-US"/>
        </a:p>
      </dgm:t>
    </dgm:pt>
    <dgm:pt modelId="{C7D2F404-C669-4FD5-B42B-D63F404602E3}">
      <dgm:prSet/>
      <dgm:spPr/>
      <dgm:t>
        <a:bodyPr/>
        <a:lstStyle/>
        <a:p>
          <a:r>
            <a:rPr lang="en-US"/>
            <a:t>.Net Core</a:t>
          </a:r>
        </a:p>
      </dgm:t>
    </dgm:pt>
    <dgm:pt modelId="{998E75D4-3BD3-4EB2-A721-677FA29691B5}" type="parTrans" cxnId="{A9B30150-8CF6-4235-93D4-9922C4A8E2C6}">
      <dgm:prSet/>
      <dgm:spPr/>
      <dgm:t>
        <a:bodyPr/>
        <a:lstStyle/>
        <a:p>
          <a:endParaRPr lang="en-US"/>
        </a:p>
      </dgm:t>
    </dgm:pt>
    <dgm:pt modelId="{49306BA5-2B5A-472C-A145-FC0B12990FEB}" type="sibTrans" cxnId="{A9B30150-8CF6-4235-93D4-9922C4A8E2C6}">
      <dgm:prSet/>
      <dgm:spPr/>
      <dgm:t>
        <a:bodyPr/>
        <a:lstStyle/>
        <a:p>
          <a:endParaRPr lang="en-US"/>
        </a:p>
      </dgm:t>
    </dgm:pt>
    <dgm:pt modelId="{8FE69B5B-C904-4836-9E33-B1B87A544550}">
      <dgm:prSet/>
      <dgm:spPr/>
      <dgm:t>
        <a:bodyPr/>
        <a:lstStyle/>
        <a:p>
          <a:r>
            <a:rPr lang="en-US"/>
            <a:t>EntityFramework Core</a:t>
          </a:r>
        </a:p>
      </dgm:t>
    </dgm:pt>
    <dgm:pt modelId="{BD5C6779-52D2-4770-8397-F394F21D4829}" type="parTrans" cxnId="{C805AC42-FA93-4575-A498-74C3469C4630}">
      <dgm:prSet/>
      <dgm:spPr/>
      <dgm:t>
        <a:bodyPr/>
        <a:lstStyle/>
        <a:p>
          <a:endParaRPr lang="en-US"/>
        </a:p>
      </dgm:t>
    </dgm:pt>
    <dgm:pt modelId="{D9DC6C12-687D-4A99-B7F4-039FA26E0334}" type="sibTrans" cxnId="{C805AC42-FA93-4575-A498-74C3469C4630}">
      <dgm:prSet/>
      <dgm:spPr/>
      <dgm:t>
        <a:bodyPr/>
        <a:lstStyle/>
        <a:p>
          <a:endParaRPr lang="en-US"/>
        </a:p>
      </dgm:t>
    </dgm:pt>
    <dgm:pt modelId="{60C9448C-8A3A-490B-864B-F89086FBBA70}">
      <dgm:prSet/>
      <dgm:spPr/>
      <dgm:t>
        <a:bodyPr/>
        <a:lstStyle/>
        <a:p>
          <a:r>
            <a:rPr lang="en-US"/>
            <a:t>MVC (Model View Controller)</a:t>
          </a:r>
        </a:p>
      </dgm:t>
    </dgm:pt>
    <dgm:pt modelId="{6E7DD08C-1B5E-4972-ACE5-3FCFDD051AB7}" type="parTrans" cxnId="{F64C04D3-F9EF-4554-A108-1BC3276F15B5}">
      <dgm:prSet/>
      <dgm:spPr/>
      <dgm:t>
        <a:bodyPr/>
        <a:lstStyle/>
        <a:p>
          <a:endParaRPr lang="en-US"/>
        </a:p>
      </dgm:t>
    </dgm:pt>
    <dgm:pt modelId="{D864B102-8468-493C-904C-D0C7CE8C782C}" type="sibTrans" cxnId="{F64C04D3-F9EF-4554-A108-1BC3276F15B5}">
      <dgm:prSet/>
      <dgm:spPr/>
      <dgm:t>
        <a:bodyPr/>
        <a:lstStyle/>
        <a:p>
          <a:endParaRPr lang="en-US"/>
        </a:p>
      </dgm:t>
    </dgm:pt>
    <dgm:pt modelId="{0E922EBF-C597-4FF8-B73D-DA6CD960D07B}">
      <dgm:prSet/>
      <dgm:spPr/>
      <dgm:t>
        <a:bodyPr/>
        <a:lstStyle/>
        <a:p>
          <a:r>
            <a:rPr lang="en-US"/>
            <a:t>Razor Templating Engine</a:t>
          </a:r>
        </a:p>
      </dgm:t>
    </dgm:pt>
    <dgm:pt modelId="{91585435-E702-4ABF-AC9F-FED8FD0E5EBC}" type="parTrans" cxnId="{073C1F01-38A9-42DF-A027-0D5FFB06D16D}">
      <dgm:prSet/>
      <dgm:spPr/>
      <dgm:t>
        <a:bodyPr/>
        <a:lstStyle/>
        <a:p>
          <a:endParaRPr lang="en-US"/>
        </a:p>
      </dgm:t>
    </dgm:pt>
    <dgm:pt modelId="{562009A9-A389-4BA1-A26B-02B81B98CA3E}" type="sibTrans" cxnId="{073C1F01-38A9-42DF-A027-0D5FFB06D16D}">
      <dgm:prSet/>
      <dgm:spPr/>
      <dgm:t>
        <a:bodyPr/>
        <a:lstStyle/>
        <a:p>
          <a:endParaRPr lang="en-US"/>
        </a:p>
      </dgm:t>
    </dgm:pt>
    <dgm:pt modelId="{01B2D4B0-D64C-482B-83AA-397233665A04}" type="pres">
      <dgm:prSet presAssocID="{CDBCCCFE-78DF-4918-8ACA-64E7FAAEACE8}" presName="vert0" presStyleCnt="0">
        <dgm:presLayoutVars>
          <dgm:dir/>
          <dgm:animOne val="branch"/>
          <dgm:animLvl val="lvl"/>
        </dgm:presLayoutVars>
      </dgm:prSet>
      <dgm:spPr/>
    </dgm:pt>
    <dgm:pt modelId="{B34886A2-03B5-4A62-B776-3415751ACFE6}" type="pres">
      <dgm:prSet presAssocID="{C7D2F404-C669-4FD5-B42B-D63F404602E3}" presName="thickLine" presStyleLbl="alignNode1" presStyleIdx="0" presStyleCnt="4"/>
      <dgm:spPr/>
    </dgm:pt>
    <dgm:pt modelId="{21FC3DB7-C0B3-43FE-B107-8F8970D79179}" type="pres">
      <dgm:prSet presAssocID="{C7D2F404-C669-4FD5-B42B-D63F404602E3}" presName="horz1" presStyleCnt="0"/>
      <dgm:spPr/>
    </dgm:pt>
    <dgm:pt modelId="{266BA87C-7837-4C91-B805-4FFCF0AE0DA6}" type="pres">
      <dgm:prSet presAssocID="{C7D2F404-C669-4FD5-B42B-D63F404602E3}" presName="tx1" presStyleLbl="revTx" presStyleIdx="0" presStyleCnt="4"/>
      <dgm:spPr/>
    </dgm:pt>
    <dgm:pt modelId="{EAA3EF2B-23F2-4F8C-B8EA-1134F171B2BD}" type="pres">
      <dgm:prSet presAssocID="{C7D2F404-C669-4FD5-B42B-D63F404602E3}" presName="vert1" presStyleCnt="0"/>
      <dgm:spPr/>
    </dgm:pt>
    <dgm:pt modelId="{697FB470-16E4-4F2D-A0A2-73A6CAF281FB}" type="pres">
      <dgm:prSet presAssocID="{8FE69B5B-C904-4836-9E33-B1B87A544550}" presName="thickLine" presStyleLbl="alignNode1" presStyleIdx="1" presStyleCnt="4"/>
      <dgm:spPr/>
    </dgm:pt>
    <dgm:pt modelId="{273E2CAD-3117-47D2-9B46-4970F5A00477}" type="pres">
      <dgm:prSet presAssocID="{8FE69B5B-C904-4836-9E33-B1B87A544550}" presName="horz1" presStyleCnt="0"/>
      <dgm:spPr/>
    </dgm:pt>
    <dgm:pt modelId="{7E7D16E0-6BA9-4EDE-AAAE-B1869766A30B}" type="pres">
      <dgm:prSet presAssocID="{8FE69B5B-C904-4836-9E33-B1B87A544550}" presName="tx1" presStyleLbl="revTx" presStyleIdx="1" presStyleCnt="4"/>
      <dgm:spPr/>
    </dgm:pt>
    <dgm:pt modelId="{3F788BD3-BFD9-4722-A81A-AF37726F63F4}" type="pres">
      <dgm:prSet presAssocID="{8FE69B5B-C904-4836-9E33-B1B87A544550}" presName="vert1" presStyleCnt="0"/>
      <dgm:spPr/>
    </dgm:pt>
    <dgm:pt modelId="{65168861-8285-48A5-ACCD-588DC69426C4}" type="pres">
      <dgm:prSet presAssocID="{60C9448C-8A3A-490B-864B-F89086FBBA70}" presName="thickLine" presStyleLbl="alignNode1" presStyleIdx="2" presStyleCnt="4"/>
      <dgm:spPr/>
    </dgm:pt>
    <dgm:pt modelId="{6310F174-BAE3-446D-956C-5B56DBE8DDED}" type="pres">
      <dgm:prSet presAssocID="{60C9448C-8A3A-490B-864B-F89086FBBA70}" presName="horz1" presStyleCnt="0"/>
      <dgm:spPr/>
    </dgm:pt>
    <dgm:pt modelId="{071D09D9-A406-47C4-B61F-F6562DF451DA}" type="pres">
      <dgm:prSet presAssocID="{60C9448C-8A3A-490B-864B-F89086FBBA70}" presName="tx1" presStyleLbl="revTx" presStyleIdx="2" presStyleCnt="4"/>
      <dgm:spPr/>
    </dgm:pt>
    <dgm:pt modelId="{0BD88A10-C2D4-49D0-8D1A-4080F70D8790}" type="pres">
      <dgm:prSet presAssocID="{60C9448C-8A3A-490B-864B-F89086FBBA70}" presName="vert1" presStyleCnt="0"/>
      <dgm:spPr/>
    </dgm:pt>
    <dgm:pt modelId="{8115C7EC-F66F-4154-AED9-917FD4EB258D}" type="pres">
      <dgm:prSet presAssocID="{0E922EBF-C597-4FF8-B73D-DA6CD960D07B}" presName="thickLine" presStyleLbl="alignNode1" presStyleIdx="3" presStyleCnt="4"/>
      <dgm:spPr/>
    </dgm:pt>
    <dgm:pt modelId="{043CB2BF-52CB-474C-BC66-AB036BF391D8}" type="pres">
      <dgm:prSet presAssocID="{0E922EBF-C597-4FF8-B73D-DA6CD960D07B}" presName="horz1" presStyleCnt="0"/>
      <dgm:spPr/>
    </dgm:pt>
    <dgm:pt modelId="{D9F95BC1-566E-43AC-AA81-ADAB10535555}" type="pres">
      <dgm:prSet presAssocID="{0E922EBF-C597-4FF8-B73D-DA6CD960D07B}" presName="tx1" presStyleLbl="revTx" presStyleIdx="3" presStyleCnt="4"/>
      <dgm:spPr/>
    </dgm:pt>
    <dgm:pt modelId="{4B40A0CD-CA04-46A0-B379-4187A96ED809}" type="pres">
      <dgm:prSet presAssocID="{0E922EBF-C597-4FF8-B73D-DA6CD960D07B}" presName="vert1" presStyleCnt="0"/>
      <dgm:spPr/>
    </dgm:pt>
  </dgm:ptLst>
  <dgm:cxnLst>
    <dgm:cxn modelId="{073C1F01-38A9-42DF-A027-0D5FFB06D16D}" srcId="{CDBCCCFE-78DF-4918-8ACA-64E7FAAEACE8}" destId="{0E922EBF-C597-4FF8-B73D-DA6CD960D07B}" srcOrd="3" destOrd="0" parTransId="{91585435-E702-4ABF-AC9F-FED8FD0E5EBC}" sibTransId="{562009A9-A389-4BA1-A26B-02B81B98CA3E}"/>
    <dgm:cxn modelId="{C805AC42-FA93-4575-A498-74C3469C4630}" srcId="{CDBCCCFE-78DF-4918-8ACA-64E7FAAEACE8}" destId="{8FE69B5B-C904-4836-9E33-B1B87A544550}" srcOrd="1" destOrd="0" parTransId="{BD5C6779-52D2-4770-8397-F394F21D4829}" sibTransId="{D9DC6C12-687D-4A99-B7F4-039FA26E0334}"/>
    <dgm:cxn modelId="{3F36A948-23F2-4B3C-8A41-779262064BE1}" type="presOf" srcId="{CDBCCCFE-78DF-4918-8ACA-64E7FAAEACE8}" destId="{01B2D4B0-D64C-482B-83AA-397233665A04}" srcOrd="0" destOrd="0" presId="urn:microsoft.com/office/officeart/2008/layout/LinedList"/>
    <dgm:cxn modelId="{A9B30150-8CF6-4235-93D4-9922C4A8E2C6}" srcId="{CDBCCCFE-78DF-4918-8ACA-64E7FAAEACE8}" destId="{C7D2F404-C669-4FD5-B42B-D63F404602E3}" srcOrd="0" destOrd="0" parTransId="{998E75D4-3BD3-4EB2-A721-677FA29691B5}" sibTransId="{49306BA5-2B5A-472C-A145-FC0B12990FEB}"/>
    <dgm:cxn modelId="{DAF2F4CA-7CC5-470B-BF34-9D74FA275A70}" type="presOf" srcId="{0E922EBF-C597-4FF8-B73D-DA6CD960D07B}" destId="{D9F95BC1-566E-43AC-AA81-ADAB10535555}" srcOrd="0" destOrd="0" presId="urn:microsoft.com/office/officeart/2008/layout/LinedList"/>
    <dgm:cxn modelId="{E7C267CC-2E59-4191-83DC-9DBA7BEC0188}" type="presOf" srcId="{60C9448C-8A3A-490B-864B-F89086FBBA70}" destId="{071D09D9-A406-47C4-B61F-F6562DF451DA}" srcOrd="0" destOrd="0" presId="urn:microsoft.com/office/officeart/2008/layout/LinedList"/>
    <dgm:cxn modelId="{F64C04D3-F9EF-4554-A108-1BC3276F15B5}" srcId="{CDBCCCFE-78DF-4918-8ACA-64E7FAAEACE8}" destId="{60C9448C-8A3A-490B-864B-F89086FBBA70}" srcOrd="2" destOrd="0" parTransId="{6E7DD08C-1B5E-4972-ACE5-3FCFDD051AB7}" sibTransId="{D864B102-8468-493C-904C-D0C7CE8C782C}"/>
    <dgm:cxn modelId="{EF54C4DA-7CF2-45D6-B5FA-146C0FCB307A}" type="presOf" srcId="{8FE69B5B-C904-4836-9E33-B1B87A544550}" destId="{7E7D16E0-6BA9-4EDE-AAAE-B1869766A30B}" srcOrd="0" destOrd="0" presId="urn:microsoft.com/office/officeart/2008/layout/LinedList"/>
    <dgm:cxn modelId="{7FBC15F7-EE82-43EE-9D2C-2B0B94506148}" type="presOf" srcId="{C7D2F404-C669-4FD5-B42B-D63F404602E3}" destId="{266BA87C-7837-4C91-B805-4FFCF0AE0DA6}" srcOrd="0" destOrd="0" presId="urn:microsoft.com/office/officeart/2008/layout/LinedList"/>
    <dgm:cxn modelId="{8A52AE07-B907-41C4-BC9C-96CA411B3F3D}" type="presParOf" srcId="{01B2D4B0-D64C-482B-83AA-397233665A04}" destId="{B34886A2-03B5-4A62-B776-3415751ACFE6}" srcOrd="0" destOrd="0" presId="urn:microsoft.com/office/officeart/2008/layout/LinedList"/>
    <dgm:cxn modelId="{DDFCBF35-6CE7-41C2-8F83-9ADCF38F88F3}" type="presParOf" srcId="{01B2D4B0-D64C-482B-83AA-397233665A04}" destId="{21FC3DB7-C0B3-43FE-B107-8F8970D79179}" srcOrd="1" destOrd="0" presId="urn:microsoft.com/office/officeart/2008/layout/LinedList"/>
    <dgm:cxn modelId="{AE380238-AC8C-45B9-8F30-7F216F7A6910}" type="presParOf" srcId="{21FC3DB7-C0B3-43FE-B107-8F8970D79179}" destId="{266BA87C-7837-4C91-B805-4FFCF0AE0DA6}" srcOrd="0" destOrd="0" presId="urn:microsoft.com/office/officeart/2008/layout/LinedList"/>
    <dgm:cxn modelId="{20F41603-AA80-4865-8D5E-548ADD08190B}" type="presParOf" srcId="{21FC3DB7-C0B3-43FE-B107-8F8970D79179}" destId="{EAA3EF2B-23F2-4F8C-B8EA-1134F171B2BD}" srcOrd="1" destOrd="0" presId="urn:microsoft.com/office/officeart/2008/layout/LinedList"/>
    <dgm:cxn modelId="{074FBACB-6314-4873-82E4-AA6516D0D645}" type="presParOf" srcId="{01B2D4B0-D64C-482B-83AA-397233665A04}" destId="{697FB470-16E4-4F2D-A0A2-73A6CAF281FB}" srcOrd="2" destOrd="0" presId="urn:microsoft.com/office/officeart/2008/layout/LinedList"/>
    <dgm:cxn modelId="{B07194E3-5D7C-45EE-85A3-F25C9311260B}" type="presParOf" srcId="{01B2D4B0-D64C-482B-83AA-397233665A04}" destId="{273E2CAD-3117-47D2-9B46-4970F5A00477}" srcOrd="3" destOrd="0" presId="urn:microsoft.com/office/officeart/2008/layout/LinedList"/>
    <dgm:cxn modelId="{49156EC7-1EC3-4E5D-BA00-D6C7F9DE4A17}" type="presParOf" srcId="{273E2CAD-3117-47D2-9B46-4970F5A00477}" destId="{7E7D16E0-6BA9-4EDE-AAAE-B1869766A30B}" srcOrd="0" destOrd="0" presId="urn:microsoft.com/office/officeart/2008/layout/LinedList"/>
    <dgm:cxn modelId="{8D3EC4B7-05E8-4728-BEF9-D70CEFD85CDD}" type="presParOf" srcId="{273E2CAD-3117-47D2-9B46-4970F5A00477}" destId="{3F788BD3-BFD9-4722-A81A-AF37726F63F4}" srcOrd="1" destOrd="0" presId="urn:microsoft.com/office/officeart/2008/layout/LinedList"/>
    <dgm:cxn modelId="{45DA9688-535D-43F1-A211-C3B7379E4CB9}" type="presParOf" srcId="{01B2D4B0-D64C-482B-83AA-397233665A04}" destId="{65168861-8285-48A5-ACCD-588DC69426C4}" srcOrd="4" destOrd="0" presId="urn:microsoft.com/office/officeart/2008/layout/LinedList"/>
    <dgm:cxn modelId="{16951585-B006-4592-AC2B-1064439A628F}" type="presParOf" srcId="{01B2D4B0-D64C-482B-83AA-397233665A04}" destId="{6310F174-BAE3-446D-956C-5B56DBE8DDED}" srcOrd="5" destOrd="0" presId="urn:microsoft.com/office/officeart/2008/layout/LinedList"/>
    <dgm:cxn modelId="{175BCCD5-FBB4-404F-A207-576056EF1B72}" type="presParOf" srcId="{6310F174-BAE3-446D-956C-5B56DBE8DDED}" destId="{071D09D9-A406-47C4-B61F-F6562DF451DA}" srcOrd="0" destOrd="0" presId="urn:microsoft.com/office/officeart/2008/layout/LinedList"/>
    <dgm:cxn modelId="{039EC420-A665-47F4-A828-759E9AB6EAF2}" type="presParOf" srcId="{6310F174-BAE3-446D-956C-5B56DBE8DDED}" destId="{0BD88A10-C2D4-49D0-8D1A-4080F70D8790}" srcOrd="1" destOrd="0" presId="urn:microsoft.com/office/officeart/2008/layout/LinedList"/>
    <dgm:cxn modelId="{046BAACF-8FE3-491C-AD0E-4C352042FFD3}" type="presParOf" srcId="{01B2D4B0-D64C-482B-83AA-397233665A04}" destId="{8115C7EC-F66F-4154-AED9-917FD4EB258D}" srcOrd="6" destOrd="0" presId="urn:microsoft.com/office/officeart/2008/layout/LinedList"/>
    <dgm:cxn modelId="{55DB5E94-BA36-4FCB-B20F-A8906227A7EB}" type="presParOf" srcId="{01B2D4B0-D64C-482B-83AA-397233665A04}" destId="{043CB2BF-52CB-474C-BC66-AB036BF391D8}" srcOrd="7" destOrd="0" presId="urn:microsoft.com/office/officeart/2008/layout/LinedList"/>
    <dgm:cxn modelId="{2B5788BB-9246-4F2C-B1F3-E6A0D722C7F8}" type="presParOf" srcId="{043CB2BF-52CB-474C-BC66-AB036BF391D8}" destId="{D9F95BC1-566E-43AC-AA81-ADAB10535555}" srcOrd="0" destOrd="0" presId="urn:microsoft.com/office/officeart/2008/layout/LinedList"/>
    <dgm:cxn modelId="{7B2E9459-2169-4E09-A957-53284FF92E20}" type="presParOf" srcId="{043CB2BF-52CB-474C-BC66-AB036BF391D8}" destId="{4B40A0CD-CA04-46A0-B379-4187A96ED809}"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4886A2-03B5-4A62-B776-3415751ACFE6}">
      <dsp:nvSpPr>
        <dsp:cNvPr id="0" name=""/>
        <dsp:cNvSpPr/>
      </dsp:nvSpPr>
      <dsp:spPr>
        <a:xfrm>
          <a:off x="0" y="0"/>
          <a:ext cx="9905999" cy="0"/>
        </a:xfrm>
        <a:prstGeom prst="line">
          <a:avLst/>
        </a:prstGeom>
        <a:gradFill rotWithShape="0">
          <a:gsLst>
            <a:gs pos="0">
              <a:schemeClr val="lt1">
                <a:hueOff val="0"/>
                <a:satOff val="0"/>
                <a:lumOff val="0"/>
                <a:alphaOff val="0"/>
                <a:tint val="94000"/>
                <a:satMod val="105000"/>
                <a:lumMod val="102000"/>
              </a:schemeClr>
            </a:gs>
            <a:gs pos="100000">
              <a:schemeClr val="lt1">
                <a:hueOff val="0"/>
                <a:satOff val="0"/>
                <a:lumOff val="0"/>
                <a:alphaOff val="0"/>
                <a:shade val="74000"/>
                <a:satMod val="128000"/>
                <a:lumMod val="100000"/>
              </a:schemeClr>
            </a:gs>
          </a:gsLst>
          <a:lin ang="5400000" scaled="0"/>
        </a:gradFill>
        <a:ln w="9525" cap="flat" cmpd="sng" algn="ctr">
          <a:solidFill>
            <a:schemeClr val="accent1">
              <a:shade val="80000"/>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266BA87C-7837-4C91-B805-4FFCF0AE0DA6}">
      <dsp:nvSpPr>
        <dsp:cNvPr id="0" name=""/>
        <dsp:cNvSpPr/>
      </dsp:nvSpPr>
      <dsp:spPr>
        <a:xfrm>
          <a:off x="0" y="0"/>
          <a:ext cx="9905999" cy="8962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640" tIns="167640" rIns="167640" bIns="167640" numCol="1" spcCol="1270" anchor="t" anchorCtr="0">
          <a:noAutofit/>
        </a:bodyPr>
        <a:lstStyle/>
        <a:p>
          <a:pPr marL="0" lvl="0" indent="0" algn="l" defTabSz="1955800">
            <a:lnSpc>
              <a:spcPct val="90000"/>
            </a:lnSpc>
            <a:spcBef>
              <a:spcPct val="0"/>
            </a:spcBef>
            <a:spcAft>
              <a:spcPct val="35000"/>
            </a:spcAft>
            <a:buNone/>
          </a:pPr>
          <a:r>
            <a:rPr lang="en-US" sz="4400" kern="1200"/>
            <a:t>.Net Core</a:t>
          </a:r>
        </a:p>
      </dsp:txBody>
      <dsp:txXfrm>
        <a:off x="0" y="0"/>
        <a:ext cx="9905999" cy="896212"/>
      </dsp:txXfrm>
    </dsp:sp>
    <dsp:sp modelId="{697FB470-16E4-4F2D-A0A2-73A6CAF281FB}">
      <dsp:nvSpPr>
        <dsp:cNvPr id="0" name=""/>
        <dsp:cNvSpPr/>
      </dsp:nvSpPr>
      <dsp:spPr>
        <a:xfrm>
          <a:off x="0" y="896212"/>
          <a:ext cx="9905999" cy="0"/>
        </a:xfrm>
        <a:prstGeom prst="line">
          <a:avLst/>
        </a:prstGeom>
        <a:gradFill rotWithShape="0">
          <a:gsLst>
            <a:gs pos="0">
              <a:schemeClr val="lt1">
                <a:hueOff val="0"/>
                <a:satOff val="0"/>
                <a:lumOff val="0"/>
                <a:alphaOff val="0"/>
                <a:tint val="94000"/>
                <a:satMod val="105000"/>
                <a:lumMod val="102000"/>
              </a:schemeClr>
            </a:gs>
            <a:gs pos="100000">
              <a:schemeClr val="lt1">
                <a:hueOff val="0"/>
                <a:satOff val="0"/>
                <a:lumOff val="0"/>
                <a:alphaOff val="0"/>
                <a:shade val="74000"/>
                <a:satMod val="128000"/>
                <a:lumMod val="100000"/>
              </a:schemeClr>
            </a:gs>
          </a:gsLst>
          <a:lin ang="5400000" scaled="0"/>
        </a:gradFill>
        <a:ln w="9525" cap="flat" cmpd="sng" algn="ctr">
          <a:solidFill>
            <a:schemeClr val="accent1">
              <a:shade val="80000"/>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7E7D16E0-6BA9-4EDE-AAAE-B1869766A30B}">
      <dsp:nvSpPr>
        <dsp:cNvPr id="0" name=""/>
        <dsp:cNvSpPr/>
      </dsp:nvSpPr>
      <dsp:spPr>
        <a:xfrm>
          <a:off x="0" y="896212"/>
          <a:ext cx="9905999" cy="8962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640" tIns="167640" rIns="167640" bIns="167640" numCol="1" spcCol="1270" anchor="t" anchorCtr="0">
          <a:noAutofit/>
        </a:bodyPr>
        <a:lstStyle/>
        <a:p>
          <a:pPr marL="0" lvl="0" indent="0" algn="l" defTabSz="1955800">
            <a:lnSpc>
              <a:spcPct val="90000"/>
            </a:lnSpc>
            <a:spcBef>
              <a:spcPct val="0"/>
            </a:spcBef>
            <a:spcAft>
              <a:spcPct val="35000"/>
            </a:spcAft>
            <a:buNone/>
          </a:pPr>
          <a:r>
            <a:rPr lang="en-US" sz="4400" kern="1200"/>
            <a:t>EntityFramework Core</a:t>
          </a:r>
        </a:p>
      </dsp:txBody>
      <dsp:txXfrm>
        <a:off x="0" y="896212"/>
        <a:ext cx="9905999" cy="896212"/>
      </dsp:txXfrm>
    </dsp:sp>
    <dsp:sp modelId="{65168861-8285-48A5-ACCD-588DC69426C4}">
      <dsp:nvSpPr>
        <dsp:cNvPr id="0" name=""/>
        <dsp:cNvSpPr/>
      </dsp:nvSpPr>
      <dsp:spPr>
        <a:xfrm>
          <a:off x="0" y="1792424"/>
          <a:ext cx="9905999" cy="0"/>
        </a:xfrm>
        <a:prstGeom prst="line">
          <a:avLst/>
        </a:prstGeom>
        <a:gradFill rotWithShape="0">
          <a:gsLst>
            <a:gs pos="0">
              <a:schemeClr val="lt1">
                <a:hueOff val="0"/>
                <a:satOff val="0"/>
                <a:lumOff val="0"/>
                <a:alphaOff val="0"/>
                <a:tint val="94000"/>
                <a:satMod val="105000"/>
                <a:lumMod val="102000"/>
              </a:schemeClr>
            </a:gs>
            <a:gs pos="100000">
              <a:schemeClr val="lt1">
                <a:hueOff val="0"/>
                <a:satOff val="0"/>
                <a:lumOff val="0"/>
                <a:alphaOff val="0"/>
                <a:shade val="74000"/>
                <a:satMod val="128000"/>
                <a:lumMod val="100000"/>
              </a:schemeClr>
            </a:gs>
          </a:gsLst>
          <a:lin ang="5400000" scaled="0"/>
        </a:gradFill>
        <a:ln w="9525" cap="flat" cmpd="sng" algn="ctr">
          <a:solidFill>
            <a:schemeClr val="accent1">
              <a:shade val="80000"/>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071D09D9-A406-47C4-B61F-F6562DF451DA}">
      <dsp:nvSpPr>
        <dsp:cNvPr id="0" name=""/>
        <dsp:cNvSpPr/>
      </dsp:nvSpPr>
      <dsp:spPr>
        <a:xfrm>
          <a:off x="0" y="1792424"/>
          <a:ext cx="9905999" cy="8962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640" tIns="167640" rIns="167640" bIns="167640" numCol="1" spcCol="1270" anchor="t" anchorCtr="0">
          <a:noAutofit/>
        </a:bodyPr>
        <a:lstStyle/>
        <a:p>
          <a:pPr marL="0" lvl="0" indent="0" algn="l" defTabSz="1955800">
            <a:lnSpc>
              <a:spcPct val="90000"/>
            </a:lnSpc>
            <a:spcBef>
              <a:spcPct val="0"/>
            </a:spcBef>
            <a:spcAft>
              <a:spcPct val="35000"/>
            </a:spcAft>
            <a:buNone/>
          </a:pPr>
          <a:r>
            <a:rPr lang="en-US" sz="4400" kern="1200"/>
            <a:t>MVC (Model View Controller)</a:t>
          </a:r>
        </a:p>
      </dsp:txBody>
      <dsp:txXfrm>
        <a:off x="0" y="1792424"/>
        <a:ext cx="9905999" cy="896212"/>
      </dsp:txXfrm>
    </dsp:sp>
    <dsp:sp modelId="{8115C7EC-F66F-4154-AED9-917FD4EB258D}">
      <dsp:nvSpPr>
        <dsp:cNvPr id="0" name=""/>
        <dsp:cNvSpPr/>
      </dsp:nvSpPr>
      <dsp:spPr>
        <a:xfrm>
          <a:off x="0" y="2688637"/>
          <a:ext cx="9905999" cy="0"/>
        </a:xfrm>
        <a:prstGeom prst="line">
          <a:avLst/>
        </a:prstGeom>
        <a:gradFill rotWithShape="0">
          <a:gsLst>
            <a:gs pos="0">
              <a:schemeClr val="lt1">
                <a:hueOff val="0"/>
                <a:satOff val="0"/>
                <a:lumOff val="0"/>
                <a:alphaOff val="0"/>
                <a:tint val="94000"/>
                <a:satMod val="105000"/>
                <a:lumMod val="102000"/>
              </a:schemeClr>
            </a:gs>
            <a:gs pos="100000">
              <a:schemeClr val="lt1">
                <a:hueOff val="0"/>
                <a:satOff val="0"/>
                <a:lumOff val="0"/>
                <a:alphaOff val="0"/>
                <a:shade val="74000"/>
                <a:satMod val="128000"/>
                <a:lumMod val="100000"/>
              </a:schemeClr>
            </a:gs>
          </a:gsLst>
          <a:lin ang="5400000" scaled="0"/>
        </a:gradFill>
        <a:ln w="9525" cap="flat" cmpd="sng" algn="ctr">
          <a:solidFill>
            <a:schemeClr val="accent1">
              <a:shade val="80000"/>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D9F95BC1-566E-43AC-AA81-ADAB10535555}">
      <dsp:nvSpPr>
        <dsp:cNvPr id="0" name=""/>
        <dsp:cNvSpPr/>
      </dsp:nvSpPr>
      <dsp:spPr>
        <a:xfrm>
          <a:off x="0" y="2688637"/>
          <a:ext cx="9905999" cy="8962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640" tIns="167640" rIns="167640" bIns="167640" numCol="1" spcCol="1270" anchor="t" anchorCtr="0">
          <a:noAutofit/>
        </a:bodyPr>
        <a:lstStyle/>
        <a:p>
          <a:pPr marL="0" lvl="0" indent="0" algn="l" defTabSz="1955800">
            <a:lnSpc>
              <a:spcPct val="90000"/>
            </a:lnSpc>
            <a:spcBef>
              <a:spcPct val="0"/>
            </a:spcBef>
            <a:spcAft>
              <a:spcPct val="35000"/>
            </a:spcAft>
            <a:buNone/>
          </a:pPr>
          <a:r>
            <a:rPr lang="en-US" sz="4400" kern="1200"/>
            <a:t>Razor Templating Engine</a:t>
          </a:r>
        </a:p>
      </dsp:txBody>
      <dsp:txXfrm>
        <a:off x="0" y="2688637"/>
        <a:ext cx="9905999" cy="896212"/>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62D0E5-D403-4A3B-A6C3-306B15F96612}" type="datetimeFigureOut">
              <a:rPr lang="en-US" smtClean="0"/>
              <a:t>5/1/2018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3CBD9E-B224-4726-AF4B-36869D1748AD}" type="slidenum">
              <a:rPr lang="en-US" smtClean="0"/>
              <a:t>‹#›</a:t>
            </a:fld>
            <a:endParaRPr lang="en-US"/>
          </a:p>
        </p:txBody>
      </p:sp>
    </p:spTree>
    <p:extLst>
      <p:ext uri="{BB962C8B-B14F-4D97-AF65-F5344CB8AC3E}">
        <p14:creationId xmlns:p14="http://schemas.microsoft.com/office/powerpoint/2010/main" val="38515754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029DFAB-0F8D-4F82-82F6-68530263C89A}" type="slidenum">
              <a:rPr lang="en-US"/>
              <a:t>2</a:t>
            </a:fld>
            <a:endParaRPr lang="en-US"/>
          </a:p>
        </p:txBody>
      </p:sp>
    </p:spTree>
    <p:extLst>
      <p:ext uri="{BB962C8B-B14F-4D97-AF65-F5344CB8AC3E}">
        <p14:creationId xmlns:p14="http://schemas.microsoft.com/office/powerpoint/2010/main" val="3343817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029DFAB-0F8D-4F82-82F6-68530263C89A}" type="slidenum">
              <a:rPr lang="en-US"/>
              <a:t>14</a:t>
            </a:fld>
            <a:endParaRPr lang="en-US"/>
          </a:p>
        </p:txBody>
      </p:sp>
    </p:spTree>
    <p:extLst>
      <p:ext uri="{BB962C8B-B14F-4D97-AF65-F5344CB8AC3E}">
        <p14:creationId xmlns:p14="http://schemas.microsoft.com/office/powerpoint/2010/main" val="325896642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4/30/2018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579243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4/30/2018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656372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4/30/2018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779896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4/30/2018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9726536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4/30/2018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536358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4/30/2018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132642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4/30/2018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877833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379183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349425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937694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4/30/2018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631472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4/30/2018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863914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4/30/2018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970876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4/30/2018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76286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4/30/2018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031257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4/30/2018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014113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4/30/2018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475995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4/30/2018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712072606"/>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hyperlink" Target="https://martinfowler.com/eaaCatalog/repository.htm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martinfowler.com/eaaCatalog/mapper.html"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9.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15.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8.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2B6C0-3498-44BD-8720-90CE4C19AC75}"/>
              </a:ext>
            </a:extLst>
          </p:cNvPr>
          <p:cNvSpPr>
            <a:spLocks noGrp="1"/>
          </p:cNvSpPr>
          <p:nvPr>
            <p:ph type="ctrTitle"/>
          </p:nvPr>
        </p:nvSpPr>
        <p:spPr/>
        <p:txBody>
          <a:bodyPr>
            <a:normAutofit/>
          </a:bodyPr>
          <a:lstStyle/>
          <a:p>
            <a:r>
              <a:rPr lang="en-US" b="1" dirty="0"/>
              <a:t>Creating A Generic Repository</a:t>
            </a:r>
            <a:endParaRPr lang="en-US" dirty="0"/>
          </a:p>
        </p:txBody>
      </p:sp>
      <p:sp>
        <p:nvSpPr>
          <p:cNvPr id="3" name="Subtitle 2">
            <a:extLst>
              <a:ext uri="{FF2B5EF4-FFF2-40B4-BE49-F238E27FC236}">
                <a16:creationId xmlns:a16="http://schemas.microsoft.com/office/drawing/2014/main" id="{1FC2A06B-3F88-43ED-BE00-5F8C59E52FE7}"/>
              </a:ext>
            </a:extLst>
          </p:cNvPr>
          <p:cNvSpPr>
            <a:spLocks noGrp="1"/>
          </p:cNvSpPr>
          <p:nvPr>
            <p:ph type="subTitle" idx="1"/>
          </p:nvPr>
        </p:nvSpPr>
        <p:spPr/>
        <p:txBody>
          <a:bodyPr/>
          <a:lstStyle/>
          <a:p>
            <a:r>
              <a:rPr lang="en-US" b="1" dirty="0"/>
              <a:t>in .NET Core w/ Entity Framework Core 2</a:t>
            </a:r>
            <a:br>
              <a:rPr lang="en-US" b="1" dirty="0"/>
            </a:br>
            <a:endParaRPr lang="en-US" dirty="0"/>
          </a:p>
        </p:txBody>
      </p:sp>
    </p:spTree>
    <p:extLst>
      <p:ext uri="{BB962C8B-B14F-4D97-AF65-F5344CB8AC3E}">
        <p14:creationId xmlns:p14="http://schemas.microsoft.com/office/powerpoint/2010/main" val="41478546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50B10-E635-427A-8415-EB9D16D7C851}"/>
              </a:ext>
            </a:extLst>
          </p:cNvPr>
          <p:cNvSpPr>
            <a:spLocks noGrp="1"/>
          </p:cNvSpPr>
          <p:nvPr>
            <p:ph type="title"/>
          </p:nvPr>
        </p:nvSpPr>
        <p:spPr/>
        <p:txBody>
          <a:bodyPr/>
          <a:lstStyle/>
          <a:p>
            <a:r>
              <a:rPr lang="en-US" dirty="0"/>
              <a:t>Patterns that Can Help</a:t>
            </a:r>
          </a:p>
        </p:txBody>
      </p:sp>
      <p:pic>
        <p:nvPicPr>
          <p:cNvPr id="6" name="Picture Placeholder 5" descr="A picture containing floor, outdoor, table, indoor&#10;&#10;Description generated with high confidence">
            <a:extLst>
              <a:ext uri="{FF2B5EF4-FFF2-40B4-BE49-F238E27FC236}">
                <a16:creationId xmlns:a16="http://schemas.microsoft.com/office/drawing/2014/main" id="{FD5E9356-8739-47A9-A47F-EBE0541153ED}"/>
              </a:ext>
            </a:extLst>
          </p:cNvPr>
          <p:cNvPicPr>
            <a:picLocks noGrp="1" noChangeAspect="1"/>
          </p:cNvPicPr>
          <p:nvPr>
            <p:ph type="pic" idx="1"/>
          </p:nvPr>
        </p:nvPicPr>
        <p:blipFill>
          <a:blip r:embed="rId2"/>
          <a:srcRect t="31834" b="31834"/>
          <a:stretch>
            <a:fillRect/>
          </a:stretch>
        </p:blipFill>
        <p:spPr/>
      </p:pic>
      <p:sp>
        <p:nvSpPr>
          <p:cNvPr id="4" name="Text Placeholder 3">
            <a:extLst>
              <a:ext uri="{FF2B5EF4-FFF2-40B4-BE49-F238E27FC236}">
                <a16:creationId xmlns:a16="http://schemas.microsoft.com/office/drawing/2014/main" id="{9DA95708-DD8B-43BF-9384-70AA937634D6}"/>
              </a:ext>
            </a:extLst>
          </p:cNvPr>
          <p:cNvSpPr>
            <a:spLocks noGrp="1"/>
          </p:cNvSpPr>
          <p:nvPr>
            <p:ph type="body" sz="half" idx="2"/>
          </p:nvPr>
        </p:nvSpPr>
        <p:spPr/>
        <p:txBody>
          <a:bodyPr/>
          <a:lstStyle/>
          <a:p>
            <a:r>
              <a:rPr lang="en-US" dirty="0"/>
              <a:t>We can make use of the Repository and Mapper/Adapter patterns to make development faster and less error prone</a:t>
            </a:r>
          </a:p>
        </p:txBody>
      </p:sp>
    </p:spTree>
    <p:extLst>
      <p:ext uri="{BB962C8B-B14F-4D97-AF65-F5344CB8AC3E}">
        <p14:creationId xmlns:p14="http://schemas.microsoft.com/office/powerpoint/2010/main" val="13600729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D0E83-FC4E-445D-A055-A86ABC53E0CC}"/>
              </a:ext>
            </a:extLst>
          </p:cNvPr>
          <p:cNvSpPr>
            <a:spLocks noGrp="1"/>
          </p:cNvSpPr>
          <p:nvPr>
            <p:ph type="title"/>
          </p:nvPr>
        </p:nvSpPr>
        <p:spPr/>
        <p:txBody>
          <a:bodyPr/>
          <a:lstStyle/>
          <a:p>
            <a:r>
              <a:rPr lang="en-US" dirty="0"/>
              <a:t>What is The Repository Pattern?</a:t>
            </a:r>
            <a:br>
              <a:rPr lang="en-US" dirty="0"/>
            </a:br>
            <a:r>
              <a:rPr lang="en-US" sz="2400" cap="none" dirty="0"/>
              <a:t>In short, it’s create, read, update, and delete</a:t>
            </a:r>
            <a:endParaRPr lang="en-US" dirty="0"/>
          </a:p>
        </p:txBody>
      </p:sp>
      <p:sp>
        <p:nvSpPr>
          <p:cNvPr id="3" name="Content Placeholder 2">
            <a:extLst>
              <a:ext uri="{FF2B5EF4-FFF2-40B4-BE49-F238E27FC236}">
                <a16:creationId xmlns:a16="http://schemas.microsoft.com/office/drawing/2014/main" id="{A728CD46-CD22-48EB-B495-AE6BFB0A6A80}"/>
              </a:ext>
            </a:extLst>
          </p:cNvPr>
          <p:cNvSpPr>
            <a:spLocks noGrp="1"/>
          </p:cNvSpPr>
          <p:nvPr>
            <p:ph idx="1"/>
          </p:nvPr>
        </p:nvSpPr>
        <p:spPr/>
        <p:txBody>
          <a:bodyPr>
            <a:normAutofit fontScale="62500" lnSpcReduction="20000"/>
          </a:bodyPr>
          <a:lstStyle/>
          <a:p>
            <a:pPr marL="0" indent="0" fontAlgn="base">
              <a:buNone/>
            </a:pPr>
            <a:r>
              <a:rPr lang="en-US" dirty="0"/>
              <a:t>A system with a complex domain model often benefits from a layer, such as the one provided by Data Mapper (165), that isolates domain objects from details of the database access code. In such systems it can be worthwhile to build another layer of abstraction over the mapping layer where query construction code is concentrated. This becomes more important when there are a large number of domain classes or heavy querying. In these cases particularly, adding this layer helps minimize duplicate query logic.</a:t>
            </a:r>
          </a:p>
          <a:p>
            <a:pPr marL="0" indent="0" fontAlgn="base">
              <a:buNone/>
            </a:pPr>
            <a:r>
              <a:rPr lang="en-US" dirty="0"/>
              <a:t>A Repository mediates between the domain and data mapping layers, acting like an in-memory domain object collection. Client objects construct query specifications declaratively and submit them to Repository for satisfaction. Objects can be added to and removed from the Repository, as they can from a simple collection of objects, and the mapping code encapsulated by the Repository will carry out the appropriate operations behind the scenes. Conceptually, a Repository encapsulates the set of objects persisted in a data store and the operations performed over them, providing a more object-oriented view of the persistence layer. Repository also supports the objective of achieving a clean separation and one-way dependency between the domain and data mapping layers.</a:t>
            </a:r>
          </a:p>
          <a:p>
            <a:pPr marL="0" indent="0">
              <a:buNone/>
            </a:pPr>
            <a:r>
              <a:rPr lang="en-US" dirty="0">
                <a:hlinkClick r:id="rId2"/>
              </a:rPr>
              <a:t>https://martinfowler.com/eaaCatalog/repository.html</a:t>
            </a:r>
            <a:r>
              <a:rPr lang="en-US" dirty="0"/>
              <a:t> </a:t>
            </a:r>
          </a:p>
        </p:txBody>
      </p:sp>
    </p:spTree>
    <p:extLst>
      <p:ext uri="{BB962C8B-B14F-4D97-AF65-F5344CB8AC3E}">
        <p14:creationId xmlns:p14="http://schemas.microsoft.com/office/powerpoint/2010/main" val="28965226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0C9C6-309E-4070-8915-B4B5C7A6334F}"/>
              </a:ext>
            </a:extLst>
          </p:cNvPr>
          <p:cNvSpPr>
            <a:spLocks noGrp="1"/>
          </p:cNvSpPr>
          <p:nvPr>
            <p:ph type="title"/>
          </p:nvPr>
        </p:nvSpPr>
        <p:spPr/>
        <p:txBody>
          <a:bodyPr/>
          <a:lstStyle/>
          <a:p>
            <a:r>
              <a:rPr lang="en-US" dirty="0"/>
              <a:t>What is the Mapper/Adapter Pattern?</a:t>
            </a:r>
            <a:br>
              <a:rPr lang="en-US" dirty="0"/>
            </a:br>
            <a:r>
              <a:rPr lang="en-US" sz="2800" cap="none" dirty="0"/>
              <a:t>In short it converts one object to another</a:t>
            </a:r>
            <a:endParaRPr lang="en-US" dirty="0"/>
          </a:p>
        </p:txBody>
      </p:sp>
      <p:sp>
        <p:nvSpPr>
          <p:cNvPr id="3" name="Content Placeholder 2">
            <a:extLst>
              <a:ext uri="{FF2B5EF4-FFF2-40B4-BE49-F238E27FC236}">
                <a16:creationId xmlns:a16="http://schemas.microsoft.com/office/drawing/2014/main" id="{A26B3CA0-5A80-4DAF-BDA7-67443D710A8E}"/>
              </a:ext>
            </a:extLst>
          </p:cNvPr>
          <p:cNvSpPr>
            <a:spLocks noGrp="1"/>
          </p:cNvSpPr>
          <p:nvPr>
            <p:ph idx="1"/>
          </p:nvPr>
        </p:nvSpPr>
        <p:spPr/>
        <p:txBody>
          <a:bodyPr/>
          <a:lstStyle/>
          <a:p>
            <a:pPr marL="0" indent="0">
              <a:buNone/>
            </a:pPr>
            <a:r>
              <a:rPr lang="en-US" dirty="0"/>
              <a:t>Sometimes you need to set up communications between two subsystems that still need to stay ignorant of each other. This may be because you can't modify them or you can but you don't want to create dependencies between the two or even between them and the isolating element.</a:t>
            </a:r>
          </a:p>
          <a:p>
            <a:pPr marL="0" indent="0">
              <a:buNone/>
            </a:pPr>
            <a:r>
              <a:rPr lang="en-US" dirty="0">
                <a:hlinkClick r:id="rId2"/>
              </a:rPr>
              <a:t>https://martinfowler.com/eaaCatalog/mapper.html</a:t>
            </a:r>
            <a:r>
              <a:rPr lang="en-US" dirty="0"/>
              <a:t> </a:t>
            </a:r>
          </a:p>
        </p:txBody>
      </p:sp>
    </p:spTree>
    <p:extLst>
      <p:ext uri="{BB962C8B-B14F-4D97-AF65-F5344CB8AC3E}">
        <p14:creationId xmlns:p14="http://schemas.microsoft.com/office/powerpoint/2010/main" val="14308896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extLst/>
          </a:blip>
          <a:stretch/>
        </a:blipFill>
        <a:effectLst/>
      </p:bgPr>
    </p:bg>
    <p:spTree>
      <p:nvGrpSpPr>
        <p:cNvPr id="1" name=""/>
        <p:cNvGrpSpPr/>
        <p:nvPr/>
      </p:nvGrpSpPr>
      <p:grpSpPr>
        <a:xfrm>
          <a:off x="0" y="0"/>
          <a:ext cx="0" cy="0"/>
          <a:chOff x="0" y="0"/>
          <a:chExt cx="0" cy="0"/>
        </a:xfrm>
      </p:grpSpPr>
      <p:pic>
        <p:nvPicPr>
          <p:cNvPr id="220" name="Picture 2" descr="A picture containing electronics&#10;&#10;Description generated with high confidence">
            <a:extLst>
              <a:ext uri="{FF2B5EF4-FFF2-40B4-BE49-F238E27FC236}">
                <a16:creationId xmlns:a16="http://schemas.microsoft.com/office/drawing/2014/main" id="{519FA62B-A2C9-49F5-8C45-9D5CDCD72B49}"/>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p14="http://schemas.microsoft.com/office/powerpoint/2010/main" xmlns:a14="http://schemas.microsoft.com/office/drawing/2010/main">
                <a:solidFill>
                  <a:srgbClr val="FFFFFF"/>
                </a:solidFill>
              </a14:hiddenFill>
            </a:ext>
          </a:extLst>
        </p:spPr>
      </p:pic>
      <p:grpSp>
        <p:nvGrpSpPr>
          <p:cNvPr id="221" name="Group 118">
            <a:extLst>
              <a:ext uri="{FF2B5EF4-FFF2-40B4-BE49-F238E27FC236}">
                <a16:creationId xmlns:a16="http://schemas.microsoft.com/office/drawing/2014/main" id="{A24E966C-35F3-4DB1-8C23-4BC252E4E4A2}"/>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120" name="Group 119">
              <a:extLst>
                <a:ext uri="{FF2B5EF4-FFF2-40B4-BE49-F238E27FC236}">
                  <a16:creationId xmlns:a16="http://schemas.microsoft.com/office/drawing/2014/main" id="{C24ADCBC-2A94-4F6E-BC8D-278612B7ACF0}"/>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pFill/>
          </p:grpSpPr>
          <p:sp>
            <p:nvSpPr>
              <p:cNvPr id="132" name="Rectangle 5">
                <a:extLst>
                  <a:ext uri="{FF2B5EF4-FFF2-40B4-BE49-F238E27FC236}">
                    <a16:creationId xmlns:a16="http://schemas.microsoft.com/office/drawing/2014/main" id="{38F45A3E-0BAF-4E7A-AD24-51B345041D5D}"/>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p14="http://schemas.microsoft.com/office/powerpoint/2010/main" xmlns:a14="http://schemas.microsoft.com/office/drawing/2010/main" w="9525">
                    <a:solidFill>
                      <a:srgbClr val="000000"/>
                    </a:solidFill>
                    <a:miter lim="800000"/>
                    <a:headEnd/>
                    <a:tailEnd/>
                  </a14:hiddenLine>
                </a:ext>
              </a:extLst>
            </p:spPr>
          </p:sp>
          <p:sp>
            <p:nvSpPr>
              <p:cNvPr id="133" name="Freeform 6">
                <a:extLst>
                  <a:ext uri="{FF2B5EF4-FFF2-40B4-BE49-F238E27FC236}">
                    <a16:creationId xmlns:a16="http://schemas.microsoft.com/office/drawing/2014/main" id="{5340FE26-BABB-409C-A32A-B3D10BD23559}"/>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34" name="Freeform 7">
                <a:extLst>
                  <a:ext uri="{FF2B5EF4-FFF2-40B4-BE49-F238E27FC236}">
                    <a16:creationId xmlns:a16="http://schemas.microsoft.com/office/drawing/2014/main" id="{A9468B59-1984-42C3-88A4-942CF6EF7558}"/>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35" name="Freeform 8">
                <a:extLst>
                  <a:ext uri="{FF2B5EF4-FFF2-40B4-BE49-F238E27FC236}">
                    <a16:creationId xmlns:a16="http://schemas.microsoft.com/office/drawing/2014/main" id="{F6B5E914-0078-49CC-AD42-C97DC361CD0E}"/>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36" name="Freeform 9">
                <a:extLst>
                  <a:ext uri="{FF2B5EF4-FFF2-40B4-BE49-F238E27FC236}">
                    <a16:creationId xmlns:a16="http://schemas.microsoft.com/office/drawing/2014/main" id="{D18B3F5A-0978-48AE-9360-8ABC8CEABB14}"/>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37" name="Freeform 10">
                <a:extLst>
                  <a:ext uri="{FF2B5EF4-FFF2-40B4-BE49-F238E27FC236}">
                    <a16:creationId xmlns:a16="http://schemas.microsoft.com/office/drawing/2014/main" id="{27E73F9B-CBFF-473A-9B41-8964B831E9FE}"/>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38" name="Freeform 11">
                <a:extLst>
                  <a:ext uri="{FF2B5EF4-FFF2-40B4-BE49-F238E27FC236}">
                    <a16:creationId xmlns:a16="http://schemas.microsoft.com/office/drawing/2014/main" id="{558218B5-0904-4C19-8935-1A64432BC2DF}"/>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39" name="Freeform 12">
                <a:extLst>
                  <a:ext uri="{FF2B5EF4-FFF2-40B4-BE49-F238E27FC236}">
                    <a16:creationId xmlns:a16="http://schemas.microsoft.com/office/drawing/2014/main" id="{DBCBCB59-A700-4032-AB43-CB0668799624}"/>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40" name="Freeform 13">
                <a:extLst>
                  <a:ext uri="{FF2B5EF4-FFF2-40B4-BE49-F238E27FC236}">
                    <a16:creationId xmlns:a16="http://schemas.microsoft.com/office/drawing/2014/main" id="{861A9C11-1685-4F09-B995-D5ECAD153FEB}"/>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41" name="Freeform 14">
                <a:extLst>
                  <a:ext uri="{FF2B5EF4-FFF2-40B4-BE49-F238E27FC236}">
                    <a16:creationId xmlns:a16="http://schemas.microsoft.com/office/drawing/2014/main" id="{57CCC420-3BF0-4A3E-A4FB-41537B06427D}"/>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42" name="Freeform 15">
                <a:extLst>
                  <a:ext uri="{FF2B5EF4-FFF2-40B4-BE49-F238E27FC236}">
                    <a16:creationId xmlns:a16="http://schemas.microsoft.com/office/drawing/2014/main" id="{1DEFC6D1-15DA-4DDC-8FD1-B7630B8D6075}"/>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43" name="Line 16">
                <a:extLst>
                  <a:ext uri="{FF2B5EF4-FFF2-40B4-BE49-F238E27FC236}">
                    <a16:creationId xmlns:a16="http://schemas.microsoft.com/office/drawing/2014/main" id="{0C6F2EE9-81FE-4B46-9513-6EC7D9301243}"/>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44" name="Freeform 17">
                <a:extLst>
                  <a:ext uri="{FF2B5EF4-FFF2-40B4-BE49-F238E27FC236}">
                    <a16:creationId xmlns:a16="http://schemas.microsoft.com/office/drawing/2014/main" id="{26DF77E9-F68C-4FE0-864E-A4A4DE36169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45" name="Freeform 18">
                <a:extLst>
                  <a:ext uri="{FF2B5EF4-FFF2-40B4-BE49-F238E27FC236}">
                    <a16:creationId xmlns:a16="http://schemas.microsoft.com/office/drawing/2014/main" id="{9D3495ED-B588-4755-B8BB-18D33E4AC41E}"/>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46" name="Freeform 19">
                <a:extLst>
                  <a:ext uri="{FF2B5EF4-FFF2-40B4-BE49-F238E27FC236}">
                    <a16:creationId xmlns:a16="http://schemas.microsoft.com/office/drawing/2014/main" id="{E76105FE-305A-42A7-B2DD-388B99FAB807}"/>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47" name="Freeform 20">
                <a:extLst>
                  <a:ext uri="{FF2B5EF4-FFF2-40B4-BE49-F238E27FC236}">
                    <a16:creationId xmlns:a16="http://schemas.microsoft.com/office/drawing/2014/main" id="{F1883F6E-6FAE-49E2-AE28-02B88BEBF6D9}"/>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48" name="Rectangle 21">
                <a:extLst>
                  <a:ext uri="{FF2B5EF4-FFF2-40B4-BE49-F238E27FC236}">
                    <a16:creationId xmlns:a16="http://schemas.microsoft.com/office/drawing/2014/main" id="{8C8A198F-A0AA-455F-ACD5-8587457BDD58}"/>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p14="http://schemas.microsoft.com/office/powerpoint/2010/main" xmlns:a14="http://schemas.microsoft.com/office/drawing/2010/main" w="9525">
                    <a:solidFill>
                      <a:srgbClr val="000000"/>
                    </a:solidFill>
                    <a:miter lim="800000"/>
                    <a:headEnd/>
                    <a:tailEnd/>
                  </a14:hiddenLine>
                </a:ext>
              </a:extLst>
            </p:spPr>
          </p:sp>
          <p:sp>
            <p:nvSpPr>
              <p:cNvPr id="149" name="Freeform 22">
                <a:extLst>
                  <a:ext uri="{FF2B5EF4-FFF2-40B4-BE49-F238E27FC236}">
                    <a16:creationId xmlns:a16="http://schemas.microsoft.com/office/drawing/2014/main" id="{E57E155C-0F05-498E-B0E3-33AE15B7E85C}"/>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50" name="Freeform 23">
                <a:extLst>
                  <a:ext uri="{FF2B5EF4-FFF2-40B4-BE49-F238E27FC236}">
                    <a16:creationId xmlns:a16="http://schemas.microsoft.com/office/drawing/2014/main" id="{3D7FB1D7-F9DB-443D-A2D4-40C46F6975AD}"/>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51" name="Freeform 24">
                <a:extLst>
                  <a:ext uri="{FF2B5EF4-FFF2-40B4-BE49-F238E27FC236}">
                    <a16:creationId xmlns:a16="http://schemas.microsoft.com/office/drawing/2014/main" id="{9EF7FB08-B52A-4C0D-BF32-AC6D91AE9986}"/>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52" name="Freeform 25">
                <a:extLst>
                  <a:ext uri="{FF2B5EF4-FFF2-40B4-BE49-F238E27FC236}">
                    <a16:creationId xmlns:a16="http://schemas.microsoft.com/office/drawing/2014/main" id="{2A27D708-7911-4EAB-8A9D-E608726B57CE}"/>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53" name="Freeform 26">
                <a:extLst>
                  <a:ext uri="{FF2B5EF4-FFF2-40B4-BE49-F238E27FC236}">
                    <a16:creationId xmlns:a16="http://schemas.microsoft.com/office/drawing/2014/main" id="{40A3E3AC-335B-4EAB-A5D4-E72C8434ABB0}"/>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54" name="Freeform 27">
                <a:extLst>
                  <a:ext uri="{FF2B5EF4-FFF2-40B4-BE49-F238E27FC236}">
                    <a16:creationId xmlns:a16="http://schemas.microsoft.com/office/drawing/2014/main" id="{FC4E923E-7CEC-4950-8C12-F40EAE7A367F}"/>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55" name="Freeform 28">
                <a:extLst>
                  <a:ext uri="{FF2B5EF4-FFF2-40B4-BE49-F238E27FC236}">
                    <a16:creationId xmlns:a16="http://schemas.microsoft.com/office/drawing/2014/main" id="{23A92FB5-3211-4195-8FFA-A8F49F6777EC}"/>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56" name="Freeform 29">
                <a:extLst>
                  <a:ext uri="{FF2B5EF4-FFF2-40B4-BE49-F238E27FC236}">
                    <a16:creationId xmlns:a16="http://schemas.microsoft.com/office/drawing/2014/main" id="{BB88442A-84E1-4264-BD24-B14020F21EFD}"/>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57" name="Freeform 30">
                <a:extLst>
                  <a:ext uri="{FF2B5EF4-FFF2-40B4-BE49-F238E27FC236}">
                    <a16:creationId xmlns:a16="http://schemas.microsoft.com/office/drawing/2014/main" id="{B47AD665-0844-40BF-AE62-BA493929C509}"/>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58" name="Freeform 31">
                <a:extLst>
                  <a:ext uri="{FF2B5EF4-FFF2-40B4-BE49-F238E27FC236}">
                    <a16:creationId xmlns:a16="http://schemas.microsoft.com/office/drawing/2014/main" id="{01D8E540-292C-4867-BD21-43910262E9F7}"/>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grpSp>
        <p:grpSp>
          <p:nvGrpSpPr>
            <p:cNvPr id="121" name="Group 120">
              <a:extLst>
                <a:ext uri="{FF2B5EF4-FFF2-40B4-BE49-F238E27FC236}">
                  <a16:creationId xmlns:a16="http://schemas.microsoft.com/office/drawing/2014/main" id="{A00C8F50-D632-4BE8-B5BF-8AEAE2D13262}"/>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pFill/>
          </p:grpSpPr>
          <p:sp>
            <p:nvSpPr>
              <p:cNvPr id="122" name="Freeform 32">
                <a:extLst>
                  <a:ext uri="{FF2B5EF4-FFF2-40B4-BE49-F238E27FC236}">
                    <a16:creationId xmlns:a16="http://schemas.microsoft.com/office/drawing/2014/main" id="{7870CC07-8D37-4F4D-A73B-9762FFAB1788}"/>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23" name="Freeform 33">
                <a:extLst>
                  <a:ext uri="{FF2B5EF4-FFF2-40B4-BE49-F238E27FC236}">
                    <a16:creationId xmlns:a16="http://schemas.microsoft.com/office/drawing/2014/main" id="{06B84BAB-C27B-4804-9496-FDDA7FF6F24D}"/>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24" name="Freeform 34">
                <a:extLst>
                  <a:ext uri="{FF2B5EF4-FFF2-40B4-BE49-F238E27FC236}">
                    <a16:creationId xmlns:a16="http://schemas.microsoft.com/office/drawing/2014/main" id="{45E90447-AF32-4C90-8940-D5EBE9F64060}"/>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25" name="Freeform 35">
                <a:extLst>
                  <a:ext uri="{FF2B5EF4-FFF2-40B4-BE49-F238E27FC236}">
                    <a16:creationId xmlns:a16="http://schemas.microsoft.com/office/drawing/2014/main" id="{DFD35AB5-2871-471E-87D3-C3C024C31EAE}"/>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26" name="Freeform 36">
                <a:extLst>
                  <a:ext uri="{FF2B5EF4-FFF2-40B4-BE49-F238E27FC236}">
                    <a16:creationId xmlns:a16="http://schemas.microsoft.com/office/drawing/2014/main" id="{60EED77B-C4CD-44DE-B7AA-472CBEE6ECA8}"/>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27" name="Freeform 37">
                <a:extLst>
                  <a:ext uri="{FF2B5EF4-FFF2-40B4-BE49-F238E27FC236}">
                    <a16:creationId xmlns:a16="http://schemas.microsoft.com/office/drawing/2014/main" id="{68122908-2E24-4971-A70E-29CFE953E573}"/>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28" name="Freeform 38">
                <a:extLst>
                  <a:ext uri="{FF2B5EF4-FFF2-40B4-BE49-F238E27FC236}">
                    <a16:creationId xmlns:a16="http://schemas.microsoft.com/office/drawing/2014/main" id="{43930918-848F-4F70-8C42-426DCCB4D450}"/>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29" name="Freeform 39">
                <a:extLst>
                  <a:ext uri="{FF2B5EF4-FFF2-40B4-BE49-F238E27FC236}">
                    <a16:creationId xmlns:a16="http://schemas.microsoft.com/office/drawing/2014/main" id="{7C2C1A0B-06A1-4F89-9A58-66CAB57F1FD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30" name="Freeform 40">
                <a:extLst>
                  <a:ext uri="{FF2B5EF4-FFF2-40B4-BE49-F238E27FC236}">
                    <a16:creationId xmlns:a16="http://schemas.microsoft.com/office/drawing/2014/main" id="{F26FAEF0-6EA1-41B4-AC1D-0BC56E43EFE2}"/>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31" name="Rectangle 41">
                <a:extLst>
                  <a:ext uri="{FF2B5EF4-FFF2-40B4-BE49-F238E27FC236}">
                    <a16:creationId xmlns:a16="http://schemas.microsoft.com/office/drawing/2014/main" id="{563F085C-A9C1-47AB-9656-468B79DE5A2B}"/>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p14="http://schemas.microsoft.com/office/powerpoint/2010/main" xmlns:a14="http://schemas.microsoft.com/office/drawing/2010/main" w="9525">
                    <a:solidFill>
                      <a:srgbClr val="000000"/>
                    </a:solidFill>
                    <a:miter lim="800000"/>
                    <a:headEnd/>
                    <a:tailEnd/>
                  </a14:hiddenLine>
                </a:ext>
              </a:extLst>
            </p:spPr>
          </p:sp>
        </p:grpSp>
      </p:grpSp>
      <p:grpSp>
        <p:nvGrpSpPr>
          <p:cNvPr id="222" name="Group 159">
            <a:extLst>
              <a:ext uri="{FF2B5EF4-FFF2-40B4-BE49-F238E27FC236}">
                <a16:creationId xmlns:a16="http://schemas.microsoft.com/office/drawing/2014/main" id="{4522F6F2-D276-4B44-927D-595B62E8F527}"/>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61" name="Rectangle 160">
              <a:extLst>
                <a:ext uri="{FF2B5EF4-FFF2-40B4-BE49-F238E27FC236}">
                  <a16:creationId xmlns:a16="http://schemas.microsoft.com/office/drawing/2014/main" id="{CE1A8443-DFAD-4C8E-A1D1-B1FFC23AA5FF}"/>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2" name="Picture 2" descr="A picture containing electronics&#10;&#10;Description generated with high confidence">
              <a:extLst>
                <a:ext uri="{FF2B5EF4-FFF2-40B4-BE49-F238E27FC236}">
                  <a16:creationId xmlns:a16="http://schemas.microsoft.com/office/drawing/2014/main" id="{7C16C621-4F51-4093-B639-5E04CF0EA567}"/>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p14="http://schemas.microsoft.com/office/powerpoint/2010/main" xmlns:a14="http://schemas.microsoft.com/office/drawing/2010/main">
                  <a:solidFill>
                    <a:srgbClr val="FFFFFF"/>
                  </a:solidFill>
                </a14:hiddenFill>
              </a:ext>
            </a:extLst>
          </p:spPr>
        </p:pic>
      </p:grpSp>
      <p:pic>
        <p:nvPicPr>
          <p:cNvPr id="6" name="Picture Placeholder 5" descr="A screenshot of a cell phone&#10;&#10;Description generated with very high confidence">
            <a:extLst>
              <a:ext uri="{FF2B5EF4-FFF2-40B4-BE49-F238E27FC236}">
                <a16:creationId xmlns:a16="http://schemas.microsoft.com/office/drawing/2014/main" id="{0AF4808B-E00A-4CFA-BA0C-CA86A6FABCB1}"/>
              </a:ext>
            </a:extLst>
          </p:cNvPr>
          <p:cNvPicPr>
            <a:picLocks noGrp="1" noChangeAspect="1"/>
          </p:cNvPicPr>
          <p:nvPr>
            <p:ph type="pic" idx="1"/>
          </p:nvPr>
        </p:nvPicPr>
        <p:blipFill rotWithShape="1">
          <a:blip r:embed="rId4"/>
          <a:srcRect r="45587"/>
          <a:stretch/>
        </p:blipFill>
        <p:spPr>
          <a:xfrm>
            <a:off x="-5597" y="10"/>
            <a:ext cx="4635583" cy="6857990"/>
          </a:xfrm>
          <a:prstGeom prst="rect">
            <a:avLst/>
          </a:prstGeom>
        </p:spPr>
      </p:pic>
      <p:grpSp>
        <p:nvGrpSpPr>
          <p:cNvPr id="223" name="Group 163">
            <a:extLst>
              <a:ext uri="{FF2B5EF4-FFF2-40B4-BE49-F238E27FC236}">
                <a16:creationId xmlns:a16="http://schemas.microsoft.com/office/drawing/2014/main" id="{9A210947-19DD-4D82-9001-EB4FD3CA889B}"/>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165" name="Rectangle 164">
              <a:extLst>
                <a:ext uri="{FF2B5EF4-FFF2-40B4-BE49-F238E27FC236}">
                  <a16:creationId xmlns:a16="http://schemas.microsoft.com/office/drawing/2014/main" id="{308BA069-8E59-4A52-9D81-F41BB255CC14}"/>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p14="http://schemas.microsoft.com/office/powerpoint/2010/main" xmlns:a14="http://schemas.microsoft.com/office/drawing/2010/main" w="9525">
                  <a:solidFill>
                    <a:srgbClr val="000000"/>
                  </a:solidFill>
                  <a:miter lim="800000"/>
                  <a:headEnd/>
                  <a:tailEnd/>
                </a14:hiddenLine>
              </a:ext>
            </a:extLst>
          </p:spPr>
        </p:sp>
        <p:sp>
          <p:nvSpPr>
            <p:cNvPr id="166" name="Freeform 6">
              <a:extLst>
                <a:ext uri="{FF2B5EF4-FFF2-40B4-BE49-F238E27FC236}">
                  <a16:creationId xmlns:a16="http://schemas.microsoft.com/office/drawing/2014/main" id="{3F647F8A-2464-4A5A-BC19-757CDB00F65E}"/>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67" name="Freeform 7">
              <a:extLst>
                <a:ext uri="{FF2B5EF4-FFF2-40B4-BE49-F238E27FC236}">
                  <a16:creationId xmlns:a16="http://schemas.microsoft.com/office/drawing/2014/main" id="{56E9E8F0-C005-4002-A7CC-050F4E163CAD}"/>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68" name="Rectangle 167">
              <a:extLst>
                <a:ext uri="{FF2B5EF4-FFF2-40B4-BE49-F238E27FC236}">
                  <a16:creationId xmlns:a16="http://schemas.microsoft.com/office/drawing/2014/main" id="{6F73DD6E-B3F0-4263-B349-EF6F73438A24}"/>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p14="http://schemas.microsoft.com/office/powerpoint/2010/main" xmlns:a14="http://schemas.microsoft.com/office/drawing/2010/main" w="9525">
                  <a:solidFill>
                    <a:srgbClr val="000000"/>
                  </a:solidFill>
                  <a:miter lim="800000"/>
                  <a:headEnd/>
                  <a:tailEnd/>
                </a14:hiddenLine>
              </a:ext>
            </a:extLst>
          </p:spPr>
        </p:sp>
        <p:sp>
          <p:nvSpPr>
            <p:cNvPr id="169" name="Freeform 9">
              <a:extLst>
                <a:ext uri="{FF2B5EF4-FFF2-40B4-BE49-F238E27FC236}">
                  <a16:creationId xmlns:a16="http://schemas.microsoft.com/office/drawing/2014/main" id="{819862A2-B765-4A89-A229-6D138978188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70" name="Freeform 10">
              <a:extLst>
                <a:ext uri="{FF2B5EF4-FFF2-40B4-BE49-F238E27FC236}">
                  <a16:creationId xmlns:a16="http://schemas.microsoft.com/office/drawing/2014/main" id="{80B74F06-F12D-48F0-9469-1B41C86762F3}"/>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71" name="Freeform 11">
              <a:extLst>
                <a:ext uri="{FF2B5EF4-FFF2-40B4-BE49-F238E27FC236}">
                  <a16:creationId xmlns:a16="http://schemas.microsoft.com/office/drawing/2014/main" id="{90B9E938-2C10-4FD4-A44B-AC2C6CCB5B5A}"/>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72" name="Freeform 12">
              <a:extLst>
                <a:ext uri="{FF2B5EF4-FFF2-40B4-BE49-F238E27FC236}">
                  <a16:creationId xmlns:a16="http://schemas.microsoft.com/office/drawing/2014/main" id="{F9EFD92F-C67D-4998-BF9E-78AE28DF5478}"/>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73" name="Freeform 13">
              <a:extLst>
                <a:ext uri="{FF2B5EF4-FFF2-40B4-BE49-F238E27FC236}">
                  <a16:creationId xmlns:a16="http://schemas.microsoft.com/office/drawing/2014/main" id="{40A102B9-B463-49AA-80B5-DED0B2E43A55}"/>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74" name="Freeform 14">
              <a:extLst>
                <a:ext uri="{FF2B5EF4-FFF2-40B4-BE49-F238E27FC236}">
                  <a16:creationId xmlns:a16="http://schemas.microsoft.com/office/drawing/2014/main" id="{D8FE84BD-D175-437D-B860-3715158CFC96}"/>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75" name="Freeform 15">
              <a:extLst>
                <a:ext uri="{FF2B5EF4-FFF2-40B4-BE49-F238E27FC236}">
                  <a16:creationId xmlns:a16="http://schemas.microsoft.com/office/drawing/2014/main" id="{1577D13D-8777-48FE-8799-57CBDEA2AC28}"/>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76" name="Freeform 16">
              <a:extLst>
                <a:ext uri="{FF2B5EF4-FFF2-40B4-BE49-F238E27FC236}">
                  <a16:creationId xmlns:a16="http://schemas.microsoft.com/office/drawing/2014/main" id="{ADE86DE6-4A59-4BE5-B2C8-CB7C0FB965B5}"/>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77" name="Freeform 17">
              <a:extLst>
                <a:ext uri="{FF2B5EF4-FFF2-40B4-BE49-F238E27FC236}">
                  <a16:creationId xmlns:a16="http://schemas.microsoft.com/office/drawing/2014/main" id="{5FD7F01E-86AB-47C1-81B1-419856314E58}"/>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78" name="Freeform 18">
              <a:extLst>
                <a:ext uri="{FF2B5EF4-FFF2-40B4-BE49-F238E27FC236}">
                  <a16:creationId xmlns:a16="http://schemas.microsoft.com/office/drawing/2014/main" id="{953EB852-7AA6-40F7-A805-0FF04FAE8E4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79" name="Freeform 19">
              <a:extLst>
                <a:ext uri="{FF2B5EF4-FFF2-40B4-BE49-F238E27FC236}">
                  <a16:creationId xmlns:a16="http://schemas.microsoft.com/office/drawing/2014/main" id="{FA283238-23CF-4994-8E02-4EB5D97D87FB}"/>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80" name="Freeform 20">
              <a:extLst>
                <a:ext uri="{FF2B5EF4-FFF2-40B4-BE49-F238E27FC236}">
                  <a16:creationId xmlns:a16="http://schemas.microsoft.com/office/drawing/2014/main" id="{AE2F0444-3560-46A9-85C6-AD9C4D7000C0}"/>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81" name="Freeform 21">
              <a:extLst>
                <a:ext uri="{FF2B5EF4-FFF2-40B4-BE49-F238E27FC236}">
                  <a16:creationId xmlns:a16="http://schemas.microsoft.com/office/drawing/2014/main" id="{B69EAEB1-1086-4684-B20B-C6E250A90EEF}"/>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82" name="Freeform 22">
              <a:extLst>
                <a:ext uri="{FF2B5EF4-FFF2-40B4-BE49-F238E27FC236}">
                  <a16:creationId xmlns:a16="http://schemas.microsoft.com/office/drawing/2014/main" id="{4C869530-8A60-4306-BC67-63294F9D5438}"/>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83" name="Freeform 23">
              <a:extLst>
                <a:ext uri="{FF2B5EF4-FFF2-40B4-BE49-F238E27FC236}">
                  <a16:creationId xmlns:a16="http://schemas.microsoft.com/office/drawing/2014/main" id="{EEBC3BC8-0066-4FFF-936E-746B47A0C303}"/>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84" name="Freeform 24">
              <a:extLst>
                <a:ext uri="{FF2B5EF4-FFF2-40B4-BE49-F238E27FC236}">
                  <a16:creationId xmlns:a16="http://schemas.microsoft.com/office/drawing/2014/main" id="{7951EC55-DA0C-46F0-BF98-427078A66D5E}"/>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85" name="Freeform 25">
              <a:extLst>
                <a:ext uri="{FF2B5EF4-FFF2-40B4-BE49-F238E27FC236}">
                  <a16:creationId xmlns:a16="http://schemas.microsoft.com/office/drawing/2014/main" id="{F40CBDE4-9D9D-471D-9C7E-D000C060B239}"/>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86" name="Freeform 26">
              <a:extLst>
                <a:ext uri="{FF2B5EF4-FFF2-40B4-BE49-F238E27FC236}">
                  <a16:creationId xmlns:a16="http://schemas.microsoft.com/office/drawing/2014/main" id="{4E63F3FC-5BCB-400B-8CBB-DB58CF61D63E}"/>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87" name="Freeform 27">
              <a:extLst>
                <a:ext uri="{FF2B5EF4-FFF2-40B4-BE49-F238E27FC236}">
                  <a16:creationId xmlns:a16="http://schemas.microsoft.com/office/drawing/2014/main" id="{CBE4FF3F-9B00-4479-9EC8-BADD8C77E108}"/>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88" name="Freeform 28">
              <a:extLst>
                <a:ext uri="{FF2B5EF4-FFF2-40B4-BE49-F238E27FC236}">
                  <a16:creationId xmlns:a16="http://schemas.microsoft.com/office/drawing/2014/main" id="{6BA6A1A3-FE7E-46C6-96C1-693C2E018ABF}"/>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89" name="Freeform 29">
              <a:extLst>
                <a:ext uri="{FF2B5EF4-FFF2-40B4-BE49-F238E27FC236}">
                  <a16:creationId xmlns:a16="http://schemas.microsoft.com/office/drawing/2014/main" id="{114DA81D-9A00-4EB7-A592-23911BB1499F}"/>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90" name="Freeform 30">
              <a:extLst>
                <a:ext uri="{FF2B5EF4-FFF2-40B4-BE49-F238E27FC236}">
                  <a16:creationId xmlns:a16="http://schemas.microsoft.com/office/drawing/2014/main" id="{DB83C953-DA56-415B-943C-6669B401A828}"/>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91" name="Freeform 31">
              <a:extLst>
                <a:ext uri="{FF2B5EF4-FFF2-40B4-BE49-F238E27FC236}">
                  <a16:creationId xmlns:a16="http://schemas.microsoft.com/office/drawing/2014/main" id="{51B3F681-1B14-43A9-AD7C-3337BF646CF6}"/>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92" name="Freeform 32">
              <a:extLst>
                <a:ext uri="{FF2B5EF4-FFF2-40B4-BE49-F238E27FC236}">
                  <a16:creationId xmlns:a16="http://schemas.microsoft.com/office/drawing/2014/main" id="{9FFEE267-6F5A-4942-9CCD-93E0FD722B14}"/>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93" name="Rectangle 192">
              <a:extLst>
                <a:ext uri="{FF2B5EF4-FFF2-40B4-BE49-F238E27FC236}">
                  <a16:creationId xmlns:a16="http://schemas.microsoft.com/office/drawing/2014/main" id="{D473DF80-FE50-4F0F-9AF3-BE37ACE6B914}"/>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p14="http://schemas.microsoft.com/office/powerpoint/2010/main" xmlns:a14="http://schemas.microsoft.com/office/drawing/2010/main" w="9525">
                  <a:solidFill>
                    <a:srgbClr val="000000"/>
                  </a:solidFill>
                  <a:miter lim="800000"/>
                  <a:headEnd/>
                  <a:tailEnd/>
                </a14:hiddenLine>
              </a:ext>
            </a:extLst>
          </p:spPr>
        </p:sp>
        <p:sp>
          <p:nvSpPr>
            <p:cNvPr id="194" name="Freeform 34">
              <a:extLst>
                <a:ext uri="{FF2B5EF4-FFF2-40B4-BE49-F238E27FC236}">
                  <a16:creationId xmlns:a16="http://schemas.microsoft.com/office/drawing/2014/main" id="{D2426B62-A33A-419E-B4DF-42543C4CCAE0}"/>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95" name="Freeform 35">
              <a:extLst>
                <a:ext uri="{FF2B5EF4-FFF2-40B4-BE49-F238E27FC236}">
                  <a16:creationId xmlns:a16="http://schemas.microsoft.com/office/drawing/2014/main" id="{1790CDFA-5E0D-467A-B0CA-637136309D8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96" name="Freeform 36">
              <a:extLst>
                <a:ext uri="{FF2B5EF4-FFF2-40B4-BE49-F238E27FC236}">
                  <a16:creationId xmlns:a16="http://schemas.microsoft.com/office/drawing/2014/main" id="{54F41241-7241-4D2A-BDEA-28406C41D507}"/>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97" name="Freeform 37">
              <a:extLst>
                <a:ext uri="{FF2B5EF4-FFF2-40B4-BE49-F238E27FC236}">
                  <a16:creationId xmlns:a16="http://schemas.microsoft.com/office/drawing/2014/main" id="{351E54C3-3D62-48EA-A2DC-D1570769C2E8}"/>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98" name="Freeform 38">
              <a:extLst>
                <a:ext uri="{FF2B5EF4-FFF2-40B4-BE49-F238E27FC236}">
                  <a16:creationId xmlns:a16="http://schemas.microsoft.com/office/drawing/2014/main" id="{F08D2F28-5814-4CA4-A46E-C82FE6EF5DA5}"/>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99" name="Freeform 39">
              <a:extLst>
                <a:ext uri="{FF2B5EF4-FFF2-40B4-BE49-F238E27FC236}">
                  <a16:creationId xmlns:a16="http://schemas.microsoft.com/office/drawing/2014/main" id="{D308FFD9-83B2-4D86-8A5B-CE9F07E8E692}"/>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200" name="Freeform 40">
              <a:extLst>
                <a:ext uri="{FF2B5EF4-FFF2-40B4-BE49-F238E27FC236}">
                  <a16:creationId xmlns:a16="http://schemas.microsoft.com/office/drawing/2014/main" id="{E6A3BE28-5E73-44F0-AA57-58DAD5DD0594}"/>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201" name="Freeform 41">
              <a:extLst>
                <a:ext uri="{FF2B5EF4-FFF2-40B4-BE49-F238E27FC236}">
                  <a16:creationId xmlns:a16="http://schemas.microsoft.com/office/drawing/2014/main" id="{7ACED00D-535A-4494-8BFA-78E58A2D569D}"/>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202" name="Freeform 42">
              <a:extLst>
                <a:ext uri="{FF2B5EF4-FFF2-40B4-BE49-F238E27FC236}">
                  <a16:creationId xmlns:a16="http://schemas.microsoft.com/office/drawing/2014/main" id="{0C7D7BCF-768E-4C0D-857A-63BBA8F9BF7F}"/>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203" name="Freeform 43">
              <a:extLst>
                <a:ext uri="{FF2B5EF4-FFF2-40B4-BE49-F238E27FC236}">
                  <a16:creationId xmlns:a16="http://schemas.microsoft.com/office/drawing/2014/main" id="{29401C0B-5EF6-49A6-A9F6-DAC32B3B6524}"/>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204" name="Freeform 44">
              <a:extLst>
                <a:ext uri="{FF2B5EF4-FFF2-40B4-BE49-F238E27FC236}">
                  <a16:creationId xmlns:a16="http://schemas.microsoft.com/office/drawing/2014/main" id="{F6DF5234-BC86-4ABB-A7ED-575143C6A4CF}"/>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205" name="Rectangle 204">
              <a:extLst>
                <a:ext uri="{FF2B5EF4-FFF2-40B4-BE49-F238E27FC236}">
                  <a16:creationId xmlns:a16="http://schemas.microsoft.com/office/drawing/2014/main" id="{E4863625-8438-4877-9681-839C192C6110}"/>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p14="http://schemas.microsoft.com/office/powerpoint/2010/main" xmlns:a14="http://schemas.microsoft.com/office/drawing/2010/main" w="9525">
                  <a:solidFill>
                    <a:srgbClr val="000000"/>
                  </a:solidFill>
                  <a:miter lim="800000"/>
                  <a:headEnd/>
                  <a:tailEnd/>
                </a14:hiddenLine>
              </a:ext>
            </a:extLst>
          </p:spPr>
        </p:sp>
        <p:sp>
          <p:nvSpPr>
            <p:cNvPr id="206" name="Freeform 46">
              <a:extLst>
                <a:ext uri="{FF2B5EF4-FFF2-40B4-BE49-F238E27FC236}">
                  <a16:creationId xmlns:a16="http://schemas.microsoft.com/office/drawing/2014/main" id="{8A1D47CD-E2C4-4AD2-B105-655BB09052A9}"/>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207" name="Freeform 47">
              <a:extLst>
                <a:ext uri="{FF2B5EF4-FFF2-40B4-BE49-F238E27FC236}">
                  <a16:creationId xmlns:a16="http://schemas.microsoft.com/office/drawing/2014/main" id="{4D816259-D8E8-4E5C-A2CF-8C8AFB805719}"/>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208" name="Freeform 48">
              <a:extLst>
                <a:ext uri="{FF2B5EF4-FFF2-40B4-BE49-F238E27FC236}">
                  <a16:creationId xmlns:a16="http://schemas.microsoft.com/office/drawing/2014/main" id="{6377A258-3874-44DB-99C9-C4EA6F7AA207}"/>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209" name="Freeform 49">
              <a:extLst>
                <a:ext uri="{FF2B5EF4-FFF2-40B4-BE49-F238E27FC236}">
                  <a16:creationId xmlns:a16="http://schemas.microsoft.com/office/drawing/2014/main" id="{A3902333-5178-425F-AA5F-14ABBEDAEF33}"/>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210" name="Freeform 50">
              <a:extLst>
                <a:ext uri="{FF2B5EF4-FFF2-40B4-BE49-F238E27FC236}">
                  <a16:creationId xmlns:a16="http://schemas.microsoft.com/office/drawing/2014/main" id="{090FF72C-8743-4B55-99A4-E62D6A4B2060}"/>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211" name="Freeform 51">
              <a:extLst>
                <a:ext uri="{FF2B5EF4-FFF2-40B4-BE49-F238E27FC236}">
                  <a16:creationId xmlns:a16="http://schemas.microsoft.com/office/drawing/2014/main" id="{BFCE6B39-2A20-4DB5-BA8E-2FA60B4600F2}"/>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212" name="Freeform 52">
              <a:extLst>
                <a:ext uri="{FF2B5EF4-FFF2-40B4-BE49-F238E27FC236}">
                  <a16:creationId xmlns:a16="http://schemas.microsoft.com/office/drawing/2014/main" id="{A9F068E0-CF7F-474D-9118-50619A6E1C15}"/>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213" name="Freeform 53">
              <a:extLst>
                <a:ext uri="{FF2B5EF4-FFF2-40B4-BE49-F238E27FC236}">
                  <a16:creationId xmlns:a16="http://schemas.microsoft.com/office/drawing/2014/main" id="{CEE9ADFF-5205-4783-ADA2-655A73DB47FC}"/>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214" name="Freeform 54">
              <a:extLst>
                <a:ext uri="{FF2B5EF4-FFF2-40B4-BE49-F238E27FC236}">
                  <a16:creationId xmlns:a16="http://schemas.microsoft.com/office/drawing/2014/main" id="{B28123C4-0A50-4115-936C-C659A9129A03}"/>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215" name="Freeform 55">
              <a:extLst>
                <a:ext uri="{FF2B5EF4-FFF2-40B4-BE49-F238E27FC236}">
                  <a16:creationId xmlns:a16="http://schemas.microsoft.com/office/drawing/2014/main" id="{09B49DB9-536F-45DE-9352-5095C8D83840}"/>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216" name="Freeform 56">
              <a:extLst>
                <a:ext uri="{FF2B5EF4-FFF2-40B4-BE49-F238E27FC236}">
                  <a16:creationId xmlns:a16="http://schemas.microsoft.com/office/drawing/2014/main" id="{43C4B12A-C5E9-47A5-9B04-5D2186A0747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217" name="Freeform 57">
              <a:extLst>
                <a:ext uri="{FF2B5EF4-FFF2-40B4-BE49-F238E27FC236}">
                  <a16:creationId xmlns:a16="http://schemas.microsoft.com/office/drawing/2014/main" id="{A01B0DF5-9122-4E62-BF5B-0CCE0A5457BE}"/>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218" name="Freeform 58">
              <a:extLst>
                <a:ext uri="{FF2B5EF4-FFF2-40B4-BE49-F238E27FC236}">
                  <a16:creationId xmlns:a16="http://schemas.microsoft.com/office/drawing/2014/main" id="{3ED6B441-A89D-4565-949B-4C4AB6DC954B}"/>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DAD430A1-D4D8-4E72-B231-9F88425B6A89}"/>
              </a:ext>
            </a:extLst>
          </p:cNvPr>
          <p:cNvSpPr>
            <a:spLocks noGrp="1"/>
          </p:cNvSpPr>
          <p:nvPr>
            <p:ph type="title"/>
          </p:nvPr>
        </p:nvSpPr>
        <p:spPr>
          <a:xfrm>
            <a:off x="4996697" y="618518"/>
            <a:ext cx="6050713" cy="1478570"/>
          </a:xfrm>
        </p:spPr>
        <p:txBody>
          <a:bodyPr vert="horz" lIns="91440" tIns="45720" rIns="91440" bIns="45720" rtlCol="0" anchor="ctr">
            <a:normAutofit/>
          </a:bodyPr>
          <a:lstStyle/>
          <a:p>
            <a:r>
              <a:rPr lang="en-US" sz="3600"/>
              <a:t>Lets Look At More Code</a:t>
            </a:r>
          </a:p>
        </p:txBody>
      </p:sp>
      <p:sp>
        <p:nvSpPr>
          <p:cNvPr id="4" name="Text Placeholder 3">
            <a:extLst>
              <a:ext uri="{FF2B5EF4-FFF2-40B4-BE49-F238E27FC236}">
                <a16:creationId xmlns:a16="http://schemas.microsoft.com/office/drawing/2014/main" id="{4A93283B-6952-4237-87D9-33E443E060F1}"/>
              </a:ext>
            </a:extLst>
          </p:cNvPr>
          <p:cNvSpPr>
            <a:spLocks noGrp="1"/>
          </p:cNvSpPr>
          <p:nvPr>
            <p:ph type="body" sz="half" idx="2"/>
          </p:nvPr>
        </p:nvSpPr>
        <p:spPr>
          <a:xfrm>
            <a:off x="4968958" y="2249487"/>
            <a:ext cx="6078453" cy="3541714"/>
          </a:xfrm>
        </p:spPr>
        <p:txBody>
          <a:bodyPr vert="horz" lIns="91440" tIns="45720" rIns="91440" bIns="45720" rtlCol="0">
            <a:normAutofit/>
          </a:bodyPr>
          <a:lstStyle/>
          <a:p>
            <a:pPr indent="-228600">
              <a:buFont typeface="Arial" panose="020B0604020202020204" pitchFamily="34" charset="0"/>
              <a:buChar char="•"/>
            </a:pPr>
            <a:r>
              <a:rPr lang="en-US"/>
              <a:t>The Repository and Mappers. First the complete example and secondly we will create a simpler example and show how that can be wired up.</a:t>
            </a:r>
          </a:p>
        </p:txBody>
      </p:sp>
    </p:spTree>
    <p:extLst>
      <p:ext uri="{BB962C8B-B14F-4D97-AF65-F5344CB8AC3E}">
        <p14:creationId xmlns:p14="http://schemas.microsoft.com/office/powerpoint/2010/main" val="35318445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ProfilePic_Cropable-e1449710072138.png"/>
          <p:cNvPicPr>
            <a:picLocks noGrp="1" noChangeAspect="1"/>
          </p:cNvPicPr>
          <p:nvPr>
            <p:ph idx="1"/>
          </p:nvPr>
        </p:nvPicPr>
        <p:blipFill rotWithShape="1">
          <a:blip r:embed="rId3"/>
          <a:srcRect l="22414" r="5387"/>
          <a:stretch/>
        </p:blipFill>
        <p:spPr>
          <a:xfrm>
            <a:off x="7611902" y="10"/>
            <a:ext cx="4580097" cy="6857990"/>
          </a:xfrm>
          <a:prstGeom prst="rect">
            <a:avLst/>
          </a:prstGeom>
        </p:spPr>
      </p:pic>
      <p:sp>
        <p:nvSpPr>
          <p:cNvPr id="2" name="Title 1"/>
          <p:cNvSpPr>
            <a:spLocks noGrp="1"/>
          </p:cNvSpPr>
          <p:nvPr>
            <p:ph type="title"/>
          </p:nvPr>
        </p:nvSpPr>
        <p:spPr>
          <a:xfrm>
            <a:off x="1097280" y="516835"/>
            <a:ext cx="5977937" cy="1666501"/>
          </a:xfrm>
        </p:spPr>
        <p:txBody>
          <a:bodyPr vert="horz" lIns="91440" tIns="45720" rIns="91440" bIns="45720" rtlCol="0" anchor="b">
            <a:normAutofit/>
          </a:bodyPr>
          <a:lstStyle/>
          <a:p>
            <a:r>
              <a:rPr lang="en-US" sz="4000"/>
              <a:t>Clayton Hunt</a:t>
            </a:r>
          </a:p>
        </p:txBody>
      </p:sp>
      <p:sp>
        <p:nvSpPr>
          <p:cNvPr id="4" name="Text Placeholder 3"/>
          <p:cNvSpPr>
            <a:spLocks noGrp="1"/>
          </p:cNvSpPr>
          <p:nvPr>
            <p:ph type="body" sz="half" idx="2"/>
          </p:nvPr>
        </p:nvSpPr>
        <p:spPr>
          <a:xfrm>
            <a:off x="1097279" y="2236304"/>
            <a:ext cx="5977938" cy="3652667"/>
          </a:xfrm>
        </p:spPr>
        <p:txBody>
          <a:bodyPr vert="horz" lIns="0" tIns="45720" rIns="0" bIns="45720" rtlCol="0">
            <a:normAutofit/>
          </a:bodyPr>
          <a:lstStyle/>
          <a:p>
            <a:r>
              <a:rPr lang="en-US" sz="1800"/>
              <a:t>Meetup: Co-founder St.Pete .Net Meetup</a:t>
            </a:r>
          </a:p>
          <a:p>
            <a:endParaRPr lang="en-US" sz="1800"/>
          </a:p>
          <a:p>
            <a:r>
              <a:rPr lang="en-US" sz="1800"/>
              <a:t>Blogs: 6figureDev.com, </a:t>
            </a:r>
          </a:p>
          <a:p>
            <a:r>
              <a:rPr lang="en-US" sz="1800"/>
              <a:t>           ProgrammingFromScratch.com</a:t>
            </a:r>
          </a:p>
          <a:p>
            <a:endParaRPr lang="en-US" sz="1800"/>
          </a:p>
          <a:p>
            <a:r>
              <a:rPr lang="en-US" sz="1800"/>
              <a:t>Twitter: @ClaytonHunt_104</a:t>
            </a:r>
          </a:p>
          <a:p>
            <a:endParaRPr lang="en-US" sz="1800"/>
          </a:p>
          <a:p>
            <a:r>
              <a:rPr lang="en-US" sz="1800"/>
              <a:t>Author: Practical Test-Driven Development using C# 7</a:t>
            </a:r>
          </a:p>
        </p:txBody>
      </p:sp>
    </p:spTree>
    <p:extLst>
      <p:ext uri="{BB962C8B-B14F-4D97-AF65-F5344CB8AC3E}">
        <p14:creationId xmlns:p14="http://schemas.microsoft.com/office/powerpoint/2010/main" val="28312208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ProfilePic_Cropable-e1449710072138.png"/>
          <p:cNvPicPr>
            <a:picLocks noGrp="1" noChangeAspect="1"/>
          </p:cNvPicPr>
          <p:nvPr>
            <p:ph idx="1"/>
          </p:nvPr>
        </p:nvPicPr>
        <p:blipFill rotWithShape="1">
          <a:blip r:embed="rId3"/>
          <a:srcRect l="22414" r="5387"/>
          <a:stretch/>
        </p:blipFill>
        <p:spPr>
          <a:xfrm>
            <a:off x="7611902" y="10"/>
            <a:ext cx="4580097" cy="6857990"/>
          </a:xfrm>
          <a:prstGeom prst="rect">
            <a:avLst/>
          </a:prstGeom>
        </p:spPr>
      </p:pic>
      <p:sp>
        <p:nvSpPr>
          <p:cNvPr id="2" name="Title 1"/>
          <p:cNvSpPr>
            <a:spLocks noGrp="1"/>
          </p:cNvSpPr>
          <p:nvPr>
            <p:ph type="title"/>
          </p:nvPr>
        </p:nvSpPr>
        <p:spPr>
          <a:xfrm>
            <a:off x="1097280" y="516835"/>
            <a:ext cx="5977937" cy="1666501"/>
          </a:xfrm>
        </p:spPr>
        <p:txBody>
          <a:bodyPr vert="horz" lIns="91440" tIns="45720" rIns="91440" bIns="45720" rtlCol="0" anchor="b">
            <a:normAutofit/>
          </a:bodyPr>
          <a:lstStyle/>
          <a:p>
            <a:r>
              <a:rPr lang="en-US" sz="4000"/>
              <a:t>Clayton Hunt</a:t>
            </a:r>
          </a:p>
        </p:txBody>
      </p:sp>
      <p:sp>
        <p:nvSpPr>
          <p:cNvPr id="4" name="Text Placeholder 3"/>
          <p:cNvSpPr>
            <a:spLocks noGrp="1"/>
          </p:cNvSpPr>
          <p:nvPr>
            <p:ph type="body" sz="half" idx="2"/>
          </p:nvPr>
        </p:nvSpPr>
        <p:spPr>
          <a:xfrm>
            <a:off x="1097279" y="2236304"/>
            <a:ext cx="5977938" cy="3652667"/>
          </a:xfrm>
        </p:spPr>
        <p:txBody>
          <a:bodyPr vert="horz" lIns="0" tIns="45720" rIns="0" bIns="45720" rtlCol="0">
            <a:normAutofit/>
          </a:bodyPr>
          <a:lstStyle/>
          <a:p>
            <a:r>
              <a:rPr lang="en-US" sz="1800"/>
              <a:t>Meetup: Co-founder St.Pete .Net Meetup</a:t>
            </a:r>
          </a:p>
          <a:p>
            <a:endParaRPr lang="en-US" sz="1800"/>
          </a:p>
          <a:p>
            <a:r>
              <a:rPr lang="en-US" sz="1800"/>
              <a:t>Blogs: 6figureDev.com, </a:t>
            </a:r>
          </a:p>
          <a:p>
            <a:r>
              <a:rPr lang="en-US" sz="1800"/>
              <a:t>           ProgrammingFromScratch.com</a:t>
            </a:r>
          </a:p>
          <a:p>
            <a:endParaRPr lang="en-US" sz="1800"/>
          </a:p>
          <a:p>
            <a:r>
              <a:rPr lang="en-US" sz="1800"/>
              <a:t>Twitter: @ClaytonHunt_104</a:t>
            </a:r>
          </a:p>
          <a:p>
            <a:endParaRPr lang="en-US" sz="1800"/>
          </a:p>
          <a:p>
            <a:r>
              <a:rPr lang="en-US" sz="1800"/>
              <a:t>Author: Practical Test-Driven Development using C# 7</a:t>
            </a:r>
          </a:p>
        </p:txBody>
      </p:sp>
    </p:spTree>
    <p:extLst>
      <p:ext uri="{BB962C8B-B14F-4D97-AF65-F5344CB8AC3E}">
        <p14:creationId xmlns:p14="http://schemas.microsoft.com/office/powerpoint/2010/main" val="3719687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3244C-22EB-46C8-9458-1D8EDACF5D67}"/>
              </a:ext>
            </a:extLst>
          </p:cNvPr>
          <p:cNvSpPr>
            <a:spLocks noGrp="1"/>
          </p:cNvSpPr>
          <p:nvPr>
            <p:ph type="title"/>
          </p:nvPr>
        </p:nvSpPr>
        <p:spPr/>
        <p:txBody>
          <a:bodyPr/>
          <a:lstStyle/>
          <a:p>
            <a:r>
              <a:rPr lang="en-US" dirty="0"/>
              <a:t>Where do you start when building an App</a:t>
            </a:r>
          </a:p>
        </p:txBody>
      </p:sp>
      <p:sp>
        <p:nvSpPr>
          <p:cNvPr id="3" name="Text Placeholder 2">
            <a:extLst>
              <a:ext uri="{FF2B5EF4-FFF2-40B4-BE49-F238E27FC236}">
                <a16:creationId xmlns:a16="http://schemas.microsoft.com/office/drawing/2014/main" id="{015F1205-0C32-4DDC-8D28-EA24321B4600}"/>
              </a:ext>
            </a:extLst>
          </p:cNvPr>
          <p:cNvSpPr>
            <a:spLocks noGrp="1"/>
          </p:cNvSpPr>
          <p:nvPr>
            <p:ph type="body" idx="1"/>
          </p:nvPr>
        </p:nvSpPr>
        <p:spPr/>
        <p:txBody>
          <a:bodyPr/>
          <a:lstStyle/>
          <a:p>
            <a:r>
              <a:rPr lang="en-US" dirty="0"/>
              <a:t>User Interface</a:t>
            </a:r>
          </a:p>
        </p:txBody>
      </p:sp>
      <p:pic>
        <p:nvPicPr>
          <p:cNvPr id="13" name="Picture Placeholder 12">
            <a:extLst>
              <a:ext uri="{FF2B5EF4-FFF2-40B4-BE49-F238E27FC236}">
                <a16:creationId xmlns:a16="http://schemas.microsoft.com/office/drawing/2014/main" id="{38E1B2C2-81FD-45D9-93F7-C6E79CD3153F}"/>
              </a:ext>
            </a:extLst>
          </p:cNvPr>
          <p:cNvPicPr>
            <a:picLocks noGrp="1" noChangeAspect="1"/>
          </p:cNvPicPr>
          <p:nvPr>
            <p:ph type="pic" idx="15"/>
          </p:nvPr>
        </p:nvPicPr>
        <p:blipFill>
          <a:blip r:embed="rId2"/>
          <a:stretch>
            <a:fillRect/>
          </a:stretch>
        </p:blipFill>
        <p:spPr>
          <a:xfrm>
            <a:off x="1137713" y="2666998"/>
            <a:ext cx="3198940" cy="1524000"/>
          </a:xfrm>
        </p:spPr>
      </p:pic>
      <p:sp>
        <p:nvSpPr>
          <p:cNvPr id="5" name="Text Placeholder 4">
            <a:extLst>
              <a:ext uri="{FF2B5EF4-FFF2-40B4-BE49-F238E27FC236}">
                <a16:creationId xmlns:a16="http://schemas.microsoft.com/office/drawing/2014/main" id="{939330B7-A657-49C5-BCD8-CAC0D51CA093}"/>
              </a:ext>
            </a:extLst>
          </p:cNvPr>
          <p:cNvSpPr>
            <a:spLocks noGrp="1"/>
          </p:cNvSpPr>
          <p:nvPr>
            <p:ph type="body" sz="half" idx="18"/>
          </p:nvPr>
        </p:nvSpPr>
        <p:spPr/>
        <p:txBody>
          <a:bodyPr/>
          <a:lstStyle/>
          <a:p>
            <a:pPr marL="285750" indent="-285750">
              <a:buFont typeface="Arial" panose="020B0604020202020204" pitchFamily="34" charset="0"/>
              <a:buChar char="•"/>
            </a:pPr>
            <a:r>
              <a:rPr lang="en-US" dirty="0"/>
              <a:t>Interactions</a:t>
            </a:r>
          </a:p>
          <a:p>
            <a:pPr marL="285750" indent="-285750">
              <a:buFont typeface="Arial" panose="020B0604020202020204" pitchFamily="34" charset="0"/>
              <a:buChar char="•"/>
            </a:pPr>
            <a:r>
              <a:rPr lang="en-US" dirty="0"/>
              <a:t>What is seen</a:t>
            </a:r>
          </a:p>
        </p:txBody>
      </p:sp>
      <p:sp>
        <p:nvSpPr>
          <p:cNvPr id="6" name="Text Placeholder 5">
            <a:extLst>
              <a:ext uri="{FF2B5EF4-FFF2-40B4-BE49-F238E27FC236}">
                <a16:creationId xmlns:a16="http://schemas.microsoft.com/office/drawing/2014/main" id="{93DE8F65-76C0-4361-96BD-58D60AF3583C}"/>
              </a:ext>
            </a:extLst>
          </p:cNvPr>
          <p:cNvSpPr>
            <a:spLocks noGrp="1"/>
          </p:cNvSpPr>
          <p:nvPr>
            <p:ph type="body" sz="quarter" idx="3"/>
          </p:nvPr>
        </p:nvSpPr>
        <p:spPr/>
        <p:txBody>
          <a:bodyPr/>
          <a:lstStyle/>
          <a:p>
            <a:r>
              <a:rPr lang="en-US" dirty="0"/>
              <a:t>Business Logic</a:t>
            </a:r>
          </a:p>
        </p:txBody>
      </p:sp>
      <p:pic>
        <p:nvPicPr>
          <p:cNvPr id="15" name="Picture Placeholder 14">
            <a:extLst>
              <a:ext uri="{FF2B5EF4-FFF2-40B4-BE49-F238E27FC236}">
                <a16:creationId xmlns:a16="http://schemas.microsoft.com/office/drawing/2014/main" id="{0AC4F63D-ED78-48AE-A17E-EC403F4F777E}"/>
              </a:ext>
            </a:extLst>
          </p:cNvPr>
          <p:cNvPicPr>
            <a:picLocks noGrp="1" noChangeAspect="1"/>
          </p:cNvPicPr>
          <p:nvPr>
            <p:ph type="pic" idx="21"/>
          </p:nvPr>
        </p:nvPicPr>
        <p:blipFill>
          <a:blip r:embed="rId3"/>
          <a:srcRect t="3978" b="3978"/>
          <a:stretch>
            <a:fillRect/>
          </a:stretch>
        </p:blipFill>
        <p:spPr/>
      </p:pic>
      <p:sp>
        <p:nvSpPr>
          <p:cNvPr id="8" name="Text Placeholder 7">
            <a:extLst>
              <a:ext uri="{FF2B5EF4-FFF2-40B4-BE49-F238E27FC236}">
                <a16:creationId xmlns:a16="http://schemas.microsoft.com/office/drawing/2014/main" id="{1E83620E-F30E-40DF-94C0-7327421A19EC}"/>
              </a:ext>
            </a:extLst>
          </p:cNvPr>
          <p:cNvSpPr>
            <a:spLocks noGrp="1"/>
          </p:cNvSpPr>
          <p:nvPr>
            <p:ph type="body" sz="half" idx="19"/>
          </p:nvPr>
        </p:nvSpPr>
        <p:spPr/>
        <p:txBody>
          <a:bodyPr>
            <a:normAutofit/>
          </a:bodyPr>
          <a:lstStyle/>
          <a:p>
            <a:pPr marL="285750" indent="-285750">
              <a:buFont typeface="Arial" panose="020B0604020202020204" pitchFamily="34" charset="0"/>
              <a:buChar char="•"/>
            </a:pPr>
            <a:r>
              <a:rPr lang="en-US" dirty="0"/>
              <a:t>Use Cases</a:t>
            </a:r>
          </a:p>
          <a:p>
            <a:pPr marL="285750" indent="-285750">
              <a:buFont typeface="Arial" panose="020B0604020202020204" pitchFamily="34" charset="0"/>
              <a:buChar char="•"/>
            </a:pPr>
            <a:r>
              <a:rPr lang="en-US" dirty="0"/>
              <a:t>Rules</a:t>
            </a:r>
          </a:p>
        </p:txBody>
      </p:sp>
      <p:sp>
        <p:nvSpPr>
          <p:cNvPr id="9" name="Text Placeholder 8">
            <a:extLst>
              <a:ext uri="{FF2B5EF4-FFF2-40B4-BE49-F238E27FC236}">
                <a16:creationId xmlns:a16="http://schemas.microsoft.com/office/drawing/2014/main" id="{DE7F71B3-9E29-42FD-8388-8B332D254C93}"/>
              </a:ext>
            </a:extLst>
          </p:cNvPr>
          <p:cNvSpPr>
            <a:spLocks noGrp="1"/>
          </p:cNvSpPr>
          <p:nvPr>
            <p:ph type="body" sz="quarter" idx="13"/>
          </p:nvPr>
        </p:nvSpPr>
        <p:spPr/>
        <p:txBody>
          <a:bodyPr/>
          <a:lstStyle/>
          <a:p>
            <a:r>
              <a:rPr lang="en-US" dirty="0"/>
              <a:t>Database</a:t>
            </a:r>
          </a:p>
        </p:txBody>
      </p:sp>
      <p:pic>
        <p:nvPicPr>
          <p:cNvPr id="17" name="Picture Placeholder 16" descr="A picture containing screenshot, furniture&#10;&#10;Description generated with very high confidence">
            <a:extLst>
              <a:ext uri="{FF2B5EF4-FFF2-40B4-BE49-F238E27FC236}">
                <a16:creationId xmlns:a16="http://schemas.microsoft.com/office/drawing/2014/main" id="{6A6FE22E-3E64-4B8D-8D92-D31153AD467E}"/>
              </a:ext>
            </a:extLst>
          </p:cNvPr>
          <p:cNvPicPr>
            <a:picLocks noGrp="1" noChangeAspect="1"/>
          </p:cNvPicPr>
          <p:nvPr>
            <p:ph type="pic" idx="22"/>
          </p:nvPr>
        </p:nvPicPr>
        <p:blipFill>
          <a:blip r:embed="rId4"/>
          <a:srcRect t="22711" b="22711"/>
          <a:stretch>
            <a:fillRect/>
          </a:stretch>
        </p:blipFill>
        <p:spPr/>
      </p:pic>
      <p:sp>
        <p:nvSpPr>
          <p:cNvPr id="11" name="Text Placeholder 10">
            <a:extLst>
              <a:ext uri="{FF2B5EF4-FFF2-40B4-BE49-F238E27FC236}">
                <a16:creationId xmlns:a16="http://schemas.microsoft.com/office/drawing/2014/main" id="{B9192C54-F21A-44C9-8884-C7786B48C227}"/>
              </a:ext>
            </a:extLst>
          </p:cNvPr>
          <p:cNvSpPr>
            <a:spLocks noGrp="1"/>
          </p:cNvSpPr>
          <p:nvPr>
            <p:ph type="body" sz="half" idx="20"/>
          </p:nvPr>
        </p:nvSpPr>
        <p:spPr/>
        <p:txBody>
          <a:bodyPr/>
          <a:lstStyle/>
          <a:p>
            <a:pPr marL="285750" indent="-285750">
              <a:buFont typeface="Arial" panose="020B0604020202020204" pitchFamily="34" charset="0"/>
              <a:buChar char="•"/>
            </a:pPr>
            <a:r>
              <a:rPr lang="en-US" dirty="0"/>
              <a:t>Models</a:t>
            </a:r>
          </a:p>
          <a:p>
            <a:pPr marL="285750" indent="-285750">
              <a:buFont typeface="Arial" panose="020B0604020202020204" pitchFamily="34" charset="0"/>
              <a:buChar char="•"/>
            </a:pPr>
            <a:r>
              <a:rPr lang="en-US" dirty="0"/>
              <a:t>Schema</a:t>
            </a:r>
          </a:p>
        </p:txBody>
      </p:sp>
    </p:spTree>
    <p:extLst>
      <p:ext uri="{BB962C8B-B14F-4D97-AF65-F5344CB8AC3E}">
        <p14:creationId xmlns:p14="http://schemas.microsoft.com/office/powerpoint/2010/main" val="25236740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86A04-D00B-43FF-B877-54729E07165A}"/>
              </a:ext>
            </a:extLst>
          </p:cNvPr>
          <p:cNvSpPr>
            <a:spLocks noGrp="1"/>
          </p:cNvSpPr>
          <p:nvPr>
            <p:ph type="title"/>
          </p:nvPr>
        </p:nvSpPr>
        <p:spPr/>
        <p:txBody>
          <a:bodyPr/>
          <a:lstStyle/>
          <a:p>
            <a:r>
              <a:rPr lang="en-US" dirty="0"/>
              <a:t>An Application With Complex Needs</a:t>
            </a:r>
          </a:p>
        </p:txBody>
      </p:sp>
      <p:sp>
        <p:nvSpPr>
          <p:cNvPr id="3" name="Content Placeholder 2">
            <a:extLst>
              <a:ext uri="{FF2B5EF4-FFF2-40B4-BE49-F238E27FC236}">
                <a16:creationId xmlns:a16="http://schemas.microsoft.com/office/drawing/2014/main" id="{7D8376F5-91E3-467E-B5A8-42819FE084DF}"/>
              </a:ext>
            </a:extLst>
          </p:cNvPr>
          <p:cNvSpPr>
            <a:spLocks noGrp="1"/>
          </p:cNvSpPr>
          <p:nvPr>
            <p:ph idx="1"/>
          </p:nvPr>
        </p:nvSpPr>
        <p:spPr/>
        <p:txBody>
          <a:bodyPr>
            <a:normAutofit lnSpcReduction="10000"/>
          </a:bodyPr>
          <a:lstStyle/>
          <a:p>
            <a:r>
              <a:rPr lang="en-US" dirty="0"/>
              <a:t>A Payroll Application</a:t>
            </a:r>
          </a:p>
          <a:p>
            <a:r>
              <a:rPr lang="en-US" dirty="0"/>
              <a:t>Employees</a:t>
            </a:r>
          </a:p>
          <a:p>
            <a:pPr lvl="1"/>
            <a:r>
              <a:rPr lang="en-US" dirty="0"/>
              <a:t>Commissioned</a:t>
            </a:r>
          </a:p>
          <a:p>
            <a:pPr lvl="1"/>
            <a:r>
              <a:rPr lang="en-US" dirty="0"/>
              <a:t>Salaried</a:t>
            </a:r>
          </a:p>
          <a:p>
            <a:pPr lvl="1"/>
            <a:r>
              <a:rPr lang="en-US" dirty="0"/>
              <a:t>Hourly</a:t>
            </a:r>
          </a:p>
          <a:p>
            <a:r>
              <a:rPr lang="en-US" dirty="0"/>
              <a:t>Reports</a:t>
            </a:r>
          </a:p>
          <a:p>
            <a:pPr lvl="1"/>
            <a:r>
              <a:rPr lang="en-US" dirty="0"/>
              <a:t>All Employees</a:t>
            </a:r>
          </a:p>
          <a:p>
            <a:pPr lvl="1"/>
            <a:r>
              <a:rPr lang="en-US" dirty="0"/>
              <a:t>Per Employee</a:t>
            </a:r>
          </a:p>
        </p:txBody>
      </p:sp>
    </p:spTree>
    <p:extLst>
      <p:ext uri="{BB962C8B-B14F-4D97-AF65-F5344CB8AC3E}">
        <p14:creationId xmlns:p14="http://schemas.microsoft.com/office/powerpoint/2010/main" val="6801962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5E5C1-6FF8-45B1-9AE5-E240BDDF1450}"/>
              </a:ext>
            </a:extLst>
          </p:cNvPr>
          <p:cNvSpPr>
            <a:spLocks noGrp="1"/>
          </p:cNvSpPr>
          <p:nvPr>
            <p:ph type="title"/>
          </p:nvPr>
        </p:nvSpPr>
        <p:spPr/>
        <p:txBody>
          <a:bodyPr/>
          <a:lstStyle/>
          <a:p>
            <a:r>
              <a:rPr lang="en-US" dirty="0"/>
              <a:t>User Interface</a:t>
            </a:r>
          </a:p>
        </p:txBody>
      </p:sp>
      <p:sp>
        <p:nvSpPr>
          <p:cNvPr id="4" name="Text Placeholder 3">
            <a:extLst>
              <a:ext uri="{FF2B5EF4-FFF2-40B4-BE49-F238E27FC236}">
                <a16:creationId xmlns:a16="http://schemas.microsoft.com/office/drawing/2014/main" id="{5C536BF5-1195-403B-B01D-BAE61C15725A}"/>
              </a:ext>
            </a:extLst>
          </p:cNvPr>
          <p:cNvSpPr>
            <a:spLocks noGrp="1"/>
          </p:cNvSpPr>
          <p:nvPr>
            <p:ph type="body" sz="half" idx="2"/>
          </p:nvPr>
        </p:nvSpPr>
        <p:spPr/>
        <p:txBody>
          <a:bodyPr/>
          <a:lstStyle/>
          <a:p>
            <a:r>
              <a:rPr lang="en-US" dirty="0"/>
              <a:t>A web application with pages for reporting on overall employee payroll and individual employee payroll</a:t>
            </a:r>
          </a:p>
        </p:txBody>
      </p:sp>
      <p:pic>
        <p:nvPicPr>
          <p:cNvPr id="6" name="Picture 5" descr="A screenshot of a cell phone&#10;&#10;Description generated with very high confidence">
            <a:extLst>
              <a:ext uri="{FF2B5EF4-FFF2-40B4-BE49-F238E27FC236}">
                <a16:creationId xmlns:a16="http://schemas.microsoft.com/office/drawing/2014/main" id="{8925E36F-7F5C-4198-A912-9BFCF784CC65}"/>
              </a:ext>
            </a:extLst>
          </p:cNvPr>
          <p:cNvPicPr>
            <a:picLocks noChangeAspect="1"/>
          </p:cNvPicPr>
          <p:nvPr/>
        </p:nvPicPr>
        <p:blipFill>
          <a:blip r:embed="rId2"/>
          <a:stretch>
            <a:fillRect/>
          </a:stretch>
        </p:blipFill>
        <p:spPr>
          <a:xfrm>
            <a:off x="5426604" y="557349"/>
            <a:ext cx="3123923" cy="1459557"/>
          </a:xfrm>
          <a:prstGeom prst="rect">
            <a:avLst/>
          </a:prstGeom>
        </p:spPr>
      </p:pic>
      <p:pic>
        <p:nvPicPr>
          <p:cNvPr id="8" name="Picture 7" descr="A screenshot of a cell phone&#10;&#10;Description generated with very high confidence">
            <a:extLst>
              <a:ext uri="{FF2B5EF4-FFF2-40B4-BE49-F238E27FC236}">
                <a16:creationId xmlns:a16="http://schemas.microsoft.com/office/drawing/2014/main" id="{F7414D5E-2F42-4342-9FA1-836504EB8D1C}"/>
              </a:ext>
            </a:extLst>
          </p:cNvPr>
          <p:cNvPicPr>
            <a:picLocks noChangeAspect="1"/>
          </p:cNvPicPr>
          <p:nvPr/>
        </p:nvPicPr>
        <p:blipFill>
          <a:blip r:embed="rId3"/>
          <a:stretch>
            <a:fillRect/>
          </a:stretch>
        </p:blipFill>
        <p:spPr>
          <a:xfrm>
            <a:off x="9595071" y="3180607"/>
            <a:ext cx="1972326" cy="2188293"/>
          </a:xfrm>
          <a:prstGeom prst="rect">
            <a:avLst/>
          </a:prstGeom>
        </p:spPr>
      </p:pic>
      <p:pic>
        <p:nvPicPr>
          <p:cNvPr id="10" name="Picture 9" descr="A screenshot of a cell phone&#10;&#10;Description generated with very high confidence">
            <a:extLst>
              <a:ext uri="{FF2B5EF4-FFF2-40B4-BE49-F238E27FC236}">
                <a16:creationId xmlns:a16="http://schemas.microsoft.com/office/drawing/2014/main" id="{50D97D0D-C464-45AB-9303-125FFD2104D0}"/>
              </a:ext>
            </a:extLst>
          </p:cNvPr>
          <p:cNvPicPr>
            <a:picLocks noChangeAspect="1"/>
          </p:cNvPicPr>
          <p:nvPr/>
        </p:nvPicPr>
        <p:blipFill>
          <a:blip r:embed="rId4"/>
          <a:stretch>
            <a:fillRect/>
          </a:stretch>
        </p:blipFill>
        <p:spPr>
          <a:xfrm>
            <a:off x="9143573" y="786599"/>
            <a:ext cx="2530404" cy="1913960"/>
          </a:xfrm>
          <a:prstGeom prst="rect">
            <a:avLst/>
          </a:prstGeom>
        </p:spPr>
      </p:pic>
      <p:pic>
        <p:nvPicPr>
          <p:cNvPr id="12" name="Picture 11" descr="A screenshot of a cell phone&#10;&#10;Description generated with very high confidence">
            <a:extLst>
              <a:ext uri="{FF2B5EF4-FFF2-40B4-BE49-F238E27FC236}">
                <a16:creationId xmlns:a16="http://schemas.microsoft.com/office/drawing/2014/main" id="{50D147FD-1F0C-477A-82EB-223E1FAD40E7}"/>
              </a:ext>
            </a:extLst>
          </p:cNvPr>
          <p:cNvPicPr>
            <a:picLocks noChangeAspect="1"/>
          </p:cNvPicPr>
          <p:nvPr/>
        </p:nvPicPr>
        <p:blipFill>
          <a:blip r:embed="rId5"/>
          <a:stretch>
            <a:fillRect/>
          </a:stretch>
        </p:blipFill>
        <p:spPr>
          <a:xfrm>
            <a:off x="5234912" y="2249485"/>
            <a:ext cx="3676491" cy="1913960"/>
          </a:xfrm>
          <a:prstGeom prst="rect">
            <a:avLst/>
          </a:prstGeom>
        </p:spPr>
      </p:pic>
      <p:pic>
        <p:nvPicPr>
          <p:cNvPr id="14" name="Picture 13" descr="A screenshot of a cell phone&#10;&#10;Description generated with very high confidence">
            <a:extLst>
              <a:ext uri="{FF2B5EF4-FFF2-40B4-BE49-F238E27FC236}">
                <a16:creationId xmlns:a16="http://schemas.microsoft.com/office/drawing/2014/main" id="{046A8DBE-CF84-410D-8693-E9F60EE1FB15}"/>
              </a:ext>
            </a:extLst>
          </p:cNvPr>
          <p:cNvPicPr>
            <a:picLocks noChangeAspect="1"/>
          </p:cNvPicPr>
          <p:nvPr/>
        </p:nvPicPr>
        <p:blipFill>
          <a:blip r:embed="rId6"/>
          <a:stretch>
            <a:fillRect/>
          </a:stretch>
        </p:blipFill>
        <p:spPr>
          <a:xfrm>
            <a:off x="5319616" y="4274754"/>
            <a:ext cx="3916769" cy="2473333"/>
          </a:xfrm>
          <a:prstGeom prst="rect">
            <a:avLst/>
          </a:prstGeom>
        </p:spPr>
      </p:pic>
    </p:spTree>
    <p:extLst>
      <p:ext uri="{BB962C8B-B14F-4D97-AF65-F5344CB8AC3E}">
        <p14:creationId xmlns:p14="http://schemas.microsoft.com/office/powerpoint/2010/main" val="31416228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59AD4-6A67-4B32-BA1B-4EE67FB4448E}"/>
              </a:ext>
            </a:extLst>
          </p:cNvPr>
          <p:cNvSpPr>
            <a:spLocks noGrp="1"/>
          </p:cNvSpPr>
          <p:nvPr>
            <p:ph type="title"/>
          </p:nvPr>
        </p:nvSpPr>
        <p:spPr/>
        <p:txBody>
          <a:bodyPr/>
          <a:lstStyle/>
          <a:p>
            <a:r>
              <a:rPr lang="en-US" dirty="0"/>
              <a:t>Business Cases</a:t>
            </a:r>
          </a:p>
        </p:txBody>
      </p:sp>
      <p:sp>
        <p:nvSpPr>
          <p:cNvPr id="3" name="Content Placeholder 2">
            <a:extLst>
              <a:ext uri="{FF2B5EF4-FFF2-40B4-BE49-F238E27FC236}">
                <a16:creationId xmlns:a16="http://schemas.microsoft.com/office/drawing/2014/main" id="{A352793F-AAFA-4768-95C4-FDA427F2396F}"/>
              </a:ext>
            </a:extLst>
          </p:cNvPr>
          <p:cNvSpPr>
            <a:spLocks noGrp="1"/>
          </p:cNvSpPr>
          <p:nvPr>
            <p:ph idx="1"/>
          </p:nvPr>
        </p:nvSpPr>
        <p:spPr/>
        <p:txBody>
          <a:bodyPr>
            <a:normAutofit fontScale="70000" lnSpcReduction="20000"/>
          </a:bodyPr>
          <a:lstStyle/>
          <a:p>
            <a:r>
              <a:rPr lang="en-US" dirty="0"/>
              <a:t>USE CASE 1: ADD NEW EMPLOYEE</a:t>
            </a:r>
            <a:br>
              <a:rPr lang="en-US" dirty="0"/>
            </a:br>
            <a:br>
              <a:rPr lang="en-US" dirty="0"/>
            </a:br>
            <a:r>
              <a:rPr lang="en-US" dirty="0"/>
              <a:t>A new employee is added by the receipt of an </a:t>
            </a:r>
            <a:r>
              <a:rPr lang="en-US" dirty="0" err="1"/>
              <a:t>AddEmp</a:t>
            </a:r>
            <a:r>
              <a:rPr lang="en-US" dirty="0"/>
              <a:t> transaction. This transaction contains the employee's name, address, and assigned employee number. The transaction has the following three forms:</a:t>
            </a:r>
            <a:br>
              <a:rPr lang="en-US" dirty="0"/>
            </a:br>
            <a:br>
              <a:rPr lang="en-US" dirty="0"/>
            </a:br>
            <a:r>
              <a:rPr lang="en-US" dirty="0" err="1"/>
              <a:t>AddEmp</a:t>
            </a:r>
            <a:r>
              <a:rPr lang="en-US" dirty="0"/>
              <a:t> [</a:t>
            </a:r>
            <a:r>
              <a:rPr lang="en-US" dirty="0" err="1"/>
              <a:t>EmpID</a:t>
            </a:r>
            <a:r>
              <a:rPr lang="en-US" dirty="0"/>
              <a:t>] "[name]" "[address]" H [hourly-rate]</a:t>
            </a:r>
            <a:br>
              <a:rPr lang="en-US" dirty="0"/>
            </a:br>
            <a:r>
              <a:rPr lang="en-US" dirty="0" err="1"/>
              <a:t>AddEmp</a:t>
            </a:r>
            <a:r>
              <a:rPr lang="en-US" dirty="0"/>
              <a:t> [</a:t>
            </a:r>
            <a:r>
              <a:rPr lang="en-US" dirty="0" err="1"/>
              <a:t>EmpID</a:t>
            </a:r>
            <a:r>
              <a:rPr lang="en-US" dirty="0"/>
              <a:t>] "[name]" "[address]" S [monthly-salary]</a:t>
            </a:r>
            <a:br>
              <a:rPr lang="en-US" dirty="0"/>
            </a:br>
            <a:r>
              <a:rPr lang="en-US" dirty="0" err="1"/>
              <a:t>AddEmp</a:t>
            </a:r>
            <a:r>
              <a:rPr lang="en-US" dirty="0"/>
              <a:t> [</a:t>
            </a:r>
            <a:r>
              <a:rPr lang="en-US" dirty="0" err="1"/>
              <a:t>EmpID</a:t>
            </a:r>
            <a:r>
              <a:rPr lang="en-US" dirty="0"/>
              <a:t>] "[name]" "[address]" C [monthly-salary] [commission-rate]</a:t>
            </a:r>
            <a:br>
              <a:rPr lang="en-US" dirty="0"/>
            </a:br>
            <a:br>
              <a:rPr lang="en-US" dirty="0"/>
            </a:br>
            <a:r>
              <a:rPr lang="en-US" dirty="0"/>
              <a:t>The employee record is created with its fields assigned appropriately.</a:t>
            </a:r>
            <a:br>
              <a:rPr lang="en-US" dirty="0"/>
            </a:br>
            <a:br>
              <a:rPr lang="en-US" dirty="0"/>
            </a:br>
            <a:r>
              <a:rPr lang="en-US" dirty="0"/>
              <a:t>Alternative: An error in the transaction structure</a:t>
            </a:r>
            <a:br>
              <a:rPr lang="en-US" dirty="0"/>
            </a:br>
            <a:r>
              <a:rPr lang="en-US" dirty="0"/>
              <a:t>If the transaction structure is inappropriate, it is printed out in an error message, and no action is taken.</a:t>
            </a:r>
          </a:p>
        </p:txBody>
      </p:sp>
      <p:sp>
        <p:nvSpPr>
          <p:cNvPr id="4" name="Text Placeholder 3">
            <a:extLst>
              <a:ext uri="{FF2B5EF4-FFF2-40B4-BE49-F238E27FC236}">
                <a16:creationId xmlns:a16="http://schemas.microsoft.com/office/drawing/2014/main" id="{766C5903-C6B1-43BA-A8AA-8404DEBC5070}"/>
              </a:ext>
            </a:extLst>
          </p:cNvPr>
          <p:cNvSpPr>
            <a:spLocks noGrp="1"/>
          </p:cNvSpPr>
          <p:nvPr>
            <p:ph type="body" sz="half" idx="2"/>
          </p:nvPr>
        </p:nvSpPr>
        <p:spPr/>
        <p:txBody>
          <a:bodyPr/>
          <a:lstStyle/>
          <a:p>
            <a:r>
              <a:rPr lang="en-US" dirty="0"/>
              <a:t>This involves quite a bit of conversation and is difficult to represent in a few pictographs.</a:t>
            </a:r>
          </a:p>
        </p:txBody>
      </p:sp>
    </p:spTree>
    <p:extLst>
      <p:ext uri="{BB962C8B-B14F-4D97-AF65-F5344CB8AC3E}">
        <p14:creationId xmlns:p14="http://schemas.microsoft.com/office/powerpoint/2010/main" val="11035035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D0B96-3AB8-4D18-A19D-04881BCA2C96}"/>
              </a:ext>
            </a:extLst>
          </p:cNvPr>
          <p:cNvSpPr>
            <a:spLocks noGrp="1"/>
          </p:cNvSpPr>
          <p:nvPr>
            <p:ph type="title"/>
          </p:nvPr>
        </p:nvSpPr>
        <p:spPr>
          <a:xfrm>
            <a:off x="1146705" y="609601"/>
            <a:ext cx="3856037" cy="1639884"/>
          </a:xfrm>
        </p:spPr>
        <p:txBody>
          <a:bodyPr/>
          <a:lstStyle/>
          <a:p>
            <a:r>
              <a:rPr lang="en-US"/>
              <a:t>Database</a:t>
            </a:r>
            <a:endParaRPr lang="en-US" dirty="0"/>
          </a:p>
        </p:txBody>
      </p:sp>
      <p:pic>
        <p:nvPicPr>
          <p:cNvPr id="6" name="Content Placeholder 5">
            <a:extLst>
              <a:ext uri="{FF2B5EF4-FFF2-40B4-BE49-F238E27FC236}">
                <a16:creationId xmlns:a16="http://schemas.microsoft.com/office/drawing/2014/main" id="{B8E5F7BA-A8F8-4872-A694-27802F586E1C}"/>
              </a:ext>
            </a:extLst>
          </p:cNvPr>
          <p:cNvPicPr>
            <a:picLocks noGrp="1" noChangeAspect="1"/>
          </p:cNvPicPr>
          <p:nvPr>
            <p:ph idx="1"/>
          </p:nvPr>
        </p:nvPicPr>
        <p:blipFill>
          <a:blip r:embed="rId2"/>
          <a:stretch>
            <a:fillRect/>
          </a:stretch>
        </p:blipFill>
        <p:spPr>
          <a:xfrm>
            <a:off x="5156200" y="1025345"/>
            <a:ext cx="5891213" cy="4332647"/>
          </a:xfrm>
        </p:spPr>
      </p:pic>
      <p:sp>
        <p:nvSpPr>
          <p:cNvPr id="4" name="Text Placeholder 3">
            <a:extLst>
              <a:ext uri="{FF2B5EF4-FFF2-40B4-BE49-F238E27FC236}">
                <a16:creationId xmlns:a16="http://schemas.microsoft.com/office/drawing/2014/main" id="{FCF8C275-5CC6-4ABD-AC41-37EB8CB4B7C6}"/>
              </a:ext>
            </a:extLst>
          </p:cNvPr>
          <p:cNvSpPr>
            <a:spLocks noGrp="1"/>
          </p:cNvSpPr>
          <p:nvPr>
            <p:ph type="body" sz="half" idx="2"/>
          </p:nvPr>
        </p:nvSpPr>
        <p:spPr>
          <a:xfrm>
            <a:off x="1146705" y="2249486"/>
            <a:ext cx="3856037" cy="3541714"/>
          </a:xfrm>
        </p:spPr>
        <p:txBody>
          <a:bodyPr/>
          <a:lstStyle/>
          <a:p>
            <a:r>
              <a:rPr lang="en-US"/>
              <a:t>A MS SQL Database created using Entity Framework Core and Migrations</a:t>
            </a:r>
            <a:endParaRPr lang="en-US" dirty="0"/>
          </a:p>
        </p:txBody>
      </p:sp>
    </p:spTree>
    <p:extLst>
      <p:ext uri="{BB962C8B-B14F-4D97-AF65-F5344CB8AC3E}">
        <p14:creationId xmlns:p14="http://schemas.microsoft.com/office/powerpoint/2010/main" val="36550017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40000"/>
              </a:schemeClr>
            </a:gs>
            <a:gs pos="100000">
              <a:schemeClr val="bg2">
                <a:shade val="92000"/>
                <a:hueMod val="104000"/>
                <a:satMod val="140000"/>
                <a:lumMod val="48000"/>
              </a:schemeClr>
            </a:gs>
          </a:gsLst>
          <a:lin ang="5040000" scaled="0"/>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D276684-B387-4740-B467-9F85F45A3C8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1740FC-73A3-4F5A-8C11-A00465856C21}"/>
              </a:ext>
            </a:extLst>
          </p:cNvPr>
          <p:cNvSpPr>
            <a:spLocks noGrp="1"/>
          </p:cNvSpPr>
          <p:nvPr>
            <p:ph type="title"/>
          </p:nvPr>
        </p:nvSpPr>
        <p:spPr>
          <a:xfrm>
            <a:off x="1141413" y="618518"/>
            <a:ext cx="9905998" cy="1478570"/>
          </a:xfrm>
        </p:spPr>
        <p:txBody>
          <a:bodyPr>
            <a:normAutofit/>
          </a:bodyPr>
          <a:lstStyle/>
          <a:p>
            <a:r>
              <a:rPr lang="en-US" dirty="0"/>
              <a:t>The Tools We Will Use</a:t>
            </a:r>
          </a:p>
        </p:txBody>
      </p:sp>
      <p:graphicFrame>
        <p:nvGraphicFramePr>
          <p:cNvPr id="5" name="Content Placeholder 2">
            <a:extLst>
              <a:ext uri="{FF2B5EF4-FFF2-40B4-BE49-F238E27FC236}">
                <a16:creationId xmlns:a16="http://schemas.microsoft.com/office/drawing/2014/main" id="{6DE3D4A0-8B76-4C8C-AC12-64E9527D8CF2}"/>
              </a:ext>
            </a:extLst>
          </p:cNvPr>
          <p:cNvGraphicFramePr>
            <a:graphicFrameLocks noGrp="1"/>
          </p:cNvGraphicFramePr>
          <p:nvPr>
            <p:ph idx="1"/>
            <p:extLst>
              <p:ext uri="{D42A27DB-BD31-4B8C-83A1-F6EECF244321}">
                <p14:modId xmlns:p14="http://schemas.microsoft.com/office/powerpoint/2010/main" val="49446782"/>
              </p:ext>
            </p:extLst>
          </p:nvPr>
        </p:nvGraphicFramePr>
        <p:xfrm>
          <a:off x="1141411" y="2440771"/>
          <a:ext cx="9905999" cy="35848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501282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2109C-7F00-43C6-B23C-C5D4BC1BCF9C}"/>
              </a:ext>
            </a:extLst>
          </p:cNvPr>
          <p:cNvSpPr>
            <a:spLocks noGrp="1"/>
          </p:cNvSpPr>
          <p:nvPr>
            <p:ph type="title"/>
          </p:nvPr>
        </p:nvSpPr>
        <p:spPr/>
        <p:txBody>
          <a:bodyPr/>
          <a:lstStyle/>
          <a:p>
            <a:r>
              <a:rPr lang="en-US" dirty="0"/>
              <a:t>Lets look at Some code</a:t>
            </a:r>
          </a:p>
        </p:txBody>
      </p:sp>
      <p:pic>
        <p:nvPicPr>
          <p:cNvPr id="6" name="Picture Placeholder 5" descr="A screenshot of a cell phone&#10;&#10;Description generated with high confidence">
            <a:extLst>
              <a:ext uri="{FF2B5EF4-FFF2-40B4-BE49-F238E27FC236}">
                <a16:creationId xmlns:a16="http://schemas.microsoft.com/office/drawing/2014/main" id="{39072FC4-DD25-440A-A38E-71A27F651119}"/>
              </a:ext>
            </a:extLst>
          </p:cNvPr>
          <p:cNvPicPr>
            <a:picLocks noGrp="1" noChangeAspect="1"/>
          </p:cNvPicPr>
          <p:nvPr>
            <p:ph type="pic" idx="1"/>
          </p:nvPr>
        </p:nvPicPr>
        <p:blipFill rotWithShape="1">
          <a:blip r:embed="rId2"/>
          <a:srcRect l="2386" r="54936"/>
          <a:stretch/>
        </p:blipFill>
        <p:spPr>
          <a:xfrm>
            <a:off x="7380721" y="609601"/>
            <a:ext cx="3666690" cy="5181599"/>
          </a:xfrm>
          <a:prstGeom prst="round2DiagRect">
            <a:avLst>
              <a:gd name="adj1" fmla="val 7501"/>
              <a:gd name="adj2" fmla="val 0"/>
            </a:avLst>
          </a:prstGeom>
        </p:spPr>
      </p:pic>
      <p:sp>
        <p:nvSpPr>
          <p:cNvPr id="4" name="Text Placeholder 3">
            <a:extLst>
              <a:ext uri="{FF2B5EF4-FFF2-40B4-BE49-F238E27FC236}">
                <a16:creationId xmlns:a16="http://schemas.microsoft.com/office/drawing/2014/main" id="{E4503F0C-6D48-4E51-B045-B455A7D30B87}"/>
              </a:ext>
            </a:extLst>
          </p:cNvPr>
          <p:cNvSpPr>
            <a:spLocks noGrp="1"/>
          </p:cNvSpPr>
          <p:nvPr>
            <p:ph type="body" sz="half" idx="2"/>
          </p:nvPr>
        </p:nvSpPr>
        <p:spPr/>
        <p:txBody>
          <a:bodyPr/>
          <a:lstStyle/>
          <a:p>
            <a:r>
              <a:rPr lang="en-US" dirty="0"/>
              <a:t>Lets look at how most demos might have you write the code.</a:t>
            </a:r>
          </a:p>
        </p:txBody>
      </p:sp>
      <p:sp>
        <p:nvSpPr>
          <p:cNvPr id="7" name="Rectangle 6">
            <a:extLst>
              <a:ext uri="{FF2B5EF4-FFF2-40B4-BE49-F238E27FC236}">
                <a16:creationId xmlns:a16="http://schemas.microsoft.com/office/drawing/2014/main" id="{BAB0314A-0256-4512-8AA5-A98EEBDF735A}"/>
              </a:ext>
            </a:extLst>
          </p:cNvPr>
          <p:cNvSpPr/>
          <p:nvPr/>
        </p:nvSpPr>
        <p:spPr>
          <a:xfrm>
            <a:off x="3259229" y="3244334"/>
            <a:ext cx="5673541" cy="369332"/>
          </a:xfrm>
          <a:prstGeom prst="rect">
            <a:avLst/>
          </a:prstGeom>
        </p:spPr>
        <p:txBody>
          <a:bodyPr wrap="none">
            <a:spAutoFit/>
          </a:bodyPr>
          <a:lstStyle/>
          <a:p>
            <a:r>
              <a:rPr lang="en-US" dirty="0">
                <a:solidFill>
                  <a:srgbClr val="363636"/>
                </a:solidFill>
                <a:latin typeface="Segoe UI" panose="020B0502040204020203" pitchFamily="34" charset="0"/>
              </a:rPr>
              <a:t>Extension methods cannot be dynamically dispatched.</a:t>
            </a:r>
            <a:endParaRPr lang="en-US" b="0" i="0" dirty="0">
              <a:solidFill>
                <a:srgbClr val="363636"/>
              </a:solidFill>
              <a:effectLst/>
              <a:latin typeface="Segoe UI" panose="020B0502040204020203" pitchFamily="34" charset="0"/>
            </a:endParaRPr>
          </a:p>
        </p:txBody>
      </p:sp>
    </p:spTree>
    <p:extLst>
      <p:ext uri="{BB962C8B-B14F-4D97-AF65-F5344CB8AC3E}">
        <p14:creationId xmlns:p14="http://schemas.microsoft.com/office/powerpoint/2010/main" val="16132072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2581</TotalTime>
  <Words>518</Words>
  <Application>Microsoft Office PowerPoint</Application>
  <PresentationFormat>Widescreen</PresentationFormat>
  <Paragraphs>67</Paragraphs>
  <Slides>14</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Segoe UI</vt:lpstr>
      <vt:lpstr>Trebuchet MS</vt:lpstr>
      <vt:lpstr>Tw Cen MT</vt:lpstr>
      <vt:lpstr>Circuit</vt:lpstr>
      <vt:lpstr>Creating A Generic Repository</vt:lpstr>
      <vt:lpstr>Clayton Hunt</vt:lpstr>
      <vt:lpstr>Where do you start when building an App</vt:lpstr>
      <vt:lpstr>An Application With Complex Needs</vt:lpstr>
      <vt:lpstr>User Interface</vt:lpstr>
      <vt:lpstr>Business Cases</vt:lpstr>
      <vt:lpstr>Database</vt:lpstr>
      <vt:lpstr>The Tools We Will Use</vt:lpstr>
      <vt:lpstr>Lets look at Some code</vt:lpstr>
      <vt:lpstr>Patterns that Can Help</vt:lpstr>
      <vt:lpstr>What is The Repository Pattern? In short, it’s create, read, update, and delete</vt:lpstr>
      <vt:lpstr>What is the Mapper/Adapter Pattern? In short it converts one object to another</vt:lpstr>
      <vt:lpstr>Lets Look At More Code</vt:lpstr>
      <vt:lpstr>Clayton Hunt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Creating A Generic Repository</dc:title>
  <dc:creator>Clayton Hunt</dc:creator>
  <cp:lastModifiedBy>Clayton Hunt</cp:lastModifiedBy>
  <cp:revision>12</cp:revision>
  <dcterms:created xsi:type="dcterms:W3CDTF">2018-04-30T00:54:34Z</dcterms:created>
  <dcterms:modified xsi:type="dcterms:W3CDTF">2018-05-01T19:57:12Z</dcterms:modified>
</cp:coreProperties>
</file>