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Who is our client?</a:t>
            </a:r>
          </a:p>
          <a:p>
            <a:pPr indent="-2921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Source Sans Pro"/>
              <a:buChar char="◉"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HRWC seeks to restore and protect the river to ensure healthy communities.</a:t>
            </a:r>
          </a:p>
          <a:p>
            <a:pPr indent="-2921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Source Sans Pro"/>
              <a:buChar char="◉"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Established in 1965,  HRWC is southeast Michigan’s oldest environmental organization dedicated to river protection.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Huron river water-shed works to gather science-based information about the river in order work collaboratively with citizens and the local government to promote river health.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Climate change: Happens in your backyard! Water flow is influenced by climate change. There has been a 44% increase in precipitation in the last 50 years.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-River has 4 billion dollars impact on local economy.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-Due to jobs and property values, the river has an local economic impact of 4 billion $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(* emphazises the value of the river to the city of ann arbor)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-44% increase in precipitation in the last 50 years.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-Each dam is managed by a different individual, not a collaborative effort. Therefore, they don’t talk to each other.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-IF flow goes too fast or too slow, it prevents the river from being healthy which affects the ecosystem and fish population.  Also a flow which is too fast will cause erosion.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-Here is your opportunity to analyze impacts of climate change up close!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Detect, categorize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12h window, maximum, outlier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Human impact: sudden change - detect that?</a:t>
            </a:r>
          </a:p>
          <a:p>
            <a:pPr indent="-304800" lvl="0" marL="457200" rt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have sudden fluctuations in water discharge levels of the Huron River occurred? </a:t>
            </a:r>
          </a:p>
          <a:p>
            <a:pPr indent="-304800" lvl="0" marL="457200" rt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these fluctuations be attributed to man-made or natural causes?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Other possible questions: how that changed during the years? Any relations with precipitation (natural cause?)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Thouthands of lines, but “use friendly”, accessible to all skill levels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 level: summarize the data and plot in Excel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Advance: build a time series model and see how flo</a:t>
            </a:r>
            <a:r>
              <a:rPr lang="en"/>
              <a:t>w change over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 key feature: discharge volume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 locations, 30+ yrs data, typically 15min to 1hr intervals (may have gaps, don’t need to mention that)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Accessible to all skill levels (basic level: summarization, visualization, intermediate: looking for outliers and sudden change, advance:build time series models)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Bigger bolder font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Assume bad behavior audience </a:t>
            </a:r>
          </a:p>
          <a:p>
            <a:pPr indent="-298450" lvl="1" marL="914400" rtl="0">
              <a:spcBef>
                <a:spcPts val="0"/>
              </a:spcBef>
              <a:buChar char="-"/>
            </a:pPr>
            <a:r>
              <a:rPr lang="en"/>
              <a:t>Audience proof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Lines are distracting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Bigger font - more slides thats cool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History, intro, motivation - good!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 - a speific problem with river flow - - people running a dam what happens -  - bank erodes, fish population habitiat?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Really paint it out simplistically </a:t>
            </a:r>
          </a:p>
          <a:p>
            <a:pPr indent="-298450" lvl="0" marL="457200" rtl="0">
              <a:spcBef>
                <a:spcPts val="0"/>
              </a:spcBef>
              <a:buChar char="●"/>
            </a:pPr>
            <a:r>
              <a:rPr lang="en"/>
              <a:t>Specific example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format? </a:t>
            </a:r>
          </a:p>
          <a:p>
            <a:pPr indent="-298450" lvl="0" marL="457200" rtl="0">
              <a:spcBef>
                <a:spcPts val="0"/>
              </a:spcBef>
              <a:buChar char="-"/>
            </a:pPr>
            <a:r>
              <a:rPr lang="en"/>
              <a:t>Mention the data format so people know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data examples? </a:t>
            </a:r>
          </a:p>
          <a:p>
            <a:pPr indent="-298450" lvl="0" marL="457200" rtl="0">
              <a:spcBef>
                <a:spcPts val="0"/>
              </a:spcBef>
              <a:buChar char="-"/>
            </a:pPr>
            <a:r>
              <a:rPr lang="en"/>
              <a:t>Mybe beyond the pitch stage, could help your different groups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Pitch to different skill levels good!</a:t>
            </a:r>
          </a:p>
          <a:p>
            <a:pPr indent="-298450" lvl="0" marL="457200" rtl="0">
              <a:spcBef>
                <a:spcPts val="0"/>
              </a:spcBef>
              <a:buChar char="-"/>
            </a:pPr>
            <a:r>
              <a:rPr lang="en"/>
              <a:t>Complexity is there but also basic things there too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Helpful for less experience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Offer a re-formatted file? 1 or more versions of the data that are flattened a bit - figure out if rise is due to dam activity or rainfall? Doesn’t need time as much?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Someone who doesn’t know time series could still do it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1 line per day - time aggreagation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2nd version of file to clean up the time messiness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Can we work backward from the data to figure out percentages of what it was at a time,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Calculate baseline  ---- pick a baseline so numbers</a:t>
            </a:r>
          </a:p>
          <a:p>
            <a:pPr indent="-298450" lvl="0" marL="457200" rtl="0">
              <a:spcBef>
                <a:spcPts val="0"/>
              </a:spcBef>
              <a:buChar char="-"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get longer if we want 4 ½ minutes good + limited questions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Natural vs human cause - examples or what that might mean or implications of this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Names of variables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Specific questions to answer - with flashing lights!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Want to know if thing is result of dams or rainfall we dont have control over, but how dams might have impacted or helped what happened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People need help with given research questions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* rain gauge data to supplement  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Dam </a:t>
            </a:r>
            <a:r>
              <a:rPr lang="en"/>
              <a:t>management</a:t>
            </a:r>
            <a:r>
              <a:rPr lang="en"/>
              <a:t> changes over time </a:t>
            </a:r>
          </a:p>
          <a:p>
            <a:pPr indent="-298450" lvl="0" marL="457200" rtl="0">
              <a:spcBef>
                <a:spcPts val="0"/>
              </a:spcBef>
              <a:buChar char="-"/>
            </a:pPr>
            <a:r>
              <a:rPr lang="en"/>
              <a:t>Easy questions vs more difficult in depth </a:t>
            </a:r>
            <a:r>
              <a:rPr lang="en"/>
              <a:t>questions</a:t>
            </a:r>
            <a:r>
              <a:rPr lang="en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MAP OF ANN ARBOR WHERE GAUGES ARE ********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4" name="Shape 8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5" name="Shape 8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6" name="Shape 8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7" name="Shape 87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8" name="Shape 8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1" name="Shape 121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25" name="Shape 12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7" name="Shape 12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8" name="Shape 128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129" name="Shape 12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i="1" sz="3000"/>
            </a:lvl1pPr>
            <a:lvl2pPr lvl="1" rtl="0" algn="ctr">
              <a:spcBef>
                <a:spcPts val="0"/>
              </a:spcBef>
              <a:buSzPct val="100000"/>
              <a:defRPr i="1" sz="3000"/>
            </a:lvl2pPr>
            <a:lvl3pPr lvl="2" rtl="0" algn="ctr">
              <a:spcBef>
                <a:spcPts val="0"/>
              </a:spcBef>
              <a:buSzPct val="100000"/>
              <a:defRPr i="1" sz="3000"/>
            </a:lvl3pPr>
            <a:lvl4pPr lvl="3" rtl="0" algn="ctr">
              <a:spcBef>
                <a:spcPts val="0"/>
              </a:spcBef>
              <a:buSzPct val="100000"/>
              <a:defRPr i="1" sz="3000"/>
            </a:lvl4pPr>
            <a:lvl5pPr lvl="4" rtl="0" algn="ctr">
              <a:spcBef>
                <a:spcPts val="0"/>
              </a:spcBef>
              <a:buSzPct val="100000"/>
              <a:defRPr i="1" sz="3000"/>
            </a:lvl5pPr>
            <a:lvl6pPr lvl="5" rtl="0" algn="ctr">
              <a:spcBef>
                <a:spcPts val="0"/>
              </a:spcBef>
              <a:buSzPct val="100000"/>
              <a:defRPr i="1" sz="3000"/>
            </a:lvl6pPr>
            <a:lvl7pPr lvl="6" rtl="0" algn="ctr">
              <a:spcBef>
                <a:spcPts val="0"/>
              </a:spcBef>
              <a:buSzPct val="100000"/>
              <a:defRPr i="1" sz="3000"/>
            </a:lvl7pPr>
            <a:lvl8pPr lvl="7" rtl="0" algn="ctr">
              <a:spcBef>
                <a:spcPts val="0"/>
              </a:spcBef>
              <a:buSzPct val="100000"/>
              <a:defRPr i="1" sz="3000"/>
            </a:lvl8pPr>
            <a:lvl9pPr lvl="8" rtl="0" algn="ctr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162" name="Shape 162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63" name="Shape 163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Shape 164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Shape 16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Shape 16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70" name="Shape 17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71" name="Shape 17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72" name="Shape 172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3" name="Shape 17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Shape 19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5" name="Shape 205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6" name="Shape 206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7" name="Shape 20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0" name="Shape 2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1" name="Shape 211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2" name="Shape 212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3" name="Shape 213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4" name="Shape 21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5" name="Shape 21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Shape 24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Shape 25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3" name="Shape 25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Shape 25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6" name="Shape 25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7" name="Shape 25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Shape 25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Shape 28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92" name="Shape 292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3" name="Shape 293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4" name="Shape 29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7" name="Shape 29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8" name="Shape 298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9" name="Shape 299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00" name="Shape 300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01" name="Shape 301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2" name="Shape 30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3" name="Shape 333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4" name="Shape 334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5" name="Shape 33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8" name="Shape 33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9" name="Shape 3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40" name="Shape 3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41" name="Shape 3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42" name="Shape 342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3" name="Shape 3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Shape 36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74" name="Shape 374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5" name="Shape 375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6" name="Shape 37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9" name="Shape 37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0" name="Shape 3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81" name="Shape 3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82" name="Shape 3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83" name="Shape 383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4" name="Shape 3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Shape 40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5" name="Shape 415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6" name="Shape 41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9" name="Shape 41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0" name="Shape 42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21" name="Shape 42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22" name="Shape 42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3" name="Shape 423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424" name="Shape 42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Shape 44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ll graph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55" name="Shape 455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56" name="Shape 456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9" name="Shape 459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60" name="Shape 46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61" name="Shape 46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62" name="Shape 46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63" name="Shape 463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64" name="Shape 46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Shape 489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ly blank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52" name="Shape 52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8" name="Shape 58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ctrTitle"/>
          </p:nvPr>
        </p:nvSpPr>
        <p:spPr>
          <a:xfrm>
            <a:off x="31350" y="2883875"/>
            <a:ext cx="9081300" cy="68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Huron River: Go with the Flow! </a:t>
            </a: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423" y="284025"/>
            <a:ext cx="2067150" cy="15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951" y="4416038"/>
            <a:ext cx="1736800" cy="5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075" y="4416050"/>
            <a:ext cx="1015635" cy="505400"/>
          </a:xfrm>
          <a:prstGeom prst="rect">
            <a:avLst/>
          </a:prstGeom>
          <a:noFill/>
          <a:ln cap="flat" cmpd="sng" w="19050">
            <a:solidFill>
              <a:srgbClr val="3468B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02" name="Shape 502"/>
          <p:cNvSpPr txBox="1"/>
          <p:nvPr>
            <p:ph type="ctrTitle"/>
          </p:nvPr>
        </p:nvSpPr>
        <p:spPr>
          <a:xfrm>
            <a:off x="377325" y="4325100"/>
            <a:ext cx="4509300" cy="68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Lara Khadr                       Ziwei Zhu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Ashwin Rajadesingan         Erin Bagazinski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Challenges does the HRWC face? 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047750" y="968550"/>
            <a:ext cx="32346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Font typeface="Source Sans Pro"/>
              <a:buChar char="◉"/>
            </a:pPr>
            <a:r>
              <a:rPr lang="en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Dams! Dams everywhere! 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Font typeface="Source Sans Pro"/>
              <a:buChar char="◉"/>
            </a:pPr>
            <a:r>
              <a:rPr lang="en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dam is managed by a different individual, not a collaborative effort.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Font typeface="Source Sans Pro"/>
              <a:buChar char="◉"/>
            </a:pPr>
            <a:r>
              <a:rPr lang="en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 to ensure flow along the river within a certain range. 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Font typeface="Source Sans Pro"/>
              <a:buChar char="◉"/>
            </a:pPr>
            <a:r>
              <a:rPr lang="en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Unsure how much of change in flow is because of climate change.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buNone/>
            </a:pP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4720150" y="968550"/>
            <a:ext cx="3770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Why the river flow is important: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Font typeface="Source Sans Pro"/>
              <a:buChar char="◉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Changes in flow </a:t>
            </a:r>
            <a:r>
              <a:rPr lang="en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changes to Ecosystem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Char char="◉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Impacts our ability to enjoy outdoor activities!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87350"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3725" y="-143909"/>
            <a:ext cx="9811450" cy="669140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1208100" y="713675"/>
            <a:ext cx="66759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Huron River Watershed Council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644400" y="561450"/>
            <a:ext cx="7239600" cy="40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Source Sans Pro"/>
              <a:buChar char="◉"/>
            </a:pPr>
            <a:r>
              <a:rPr b="1" lang="en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Restore and protect river</a:t>
            </a:r>
          </a:p>
          <a:p>
            <a:pPr indent="-4191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Source Sans Pro"/>
              <a:buChar char="◉"/>
            </a:pPr>
            <a:r>
              <a:rPr b="1" lang="en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Science-based collaborative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 rotWithShape="1">
          <a:blip r:embed="rId4">
            <a:alphaModFix/>
          </a:blip>
          <a:srcRect b="0" l="3090" r="-3090" t="0"/>
          <a:stretch/>
        </p:blipFill>
        <p:spPr>
          <a:xfrm>
            <a:off x="0" y="0"/>
            <a:ext cx="9501400" cy="5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>
            <p:ph idx="4294967295" type="title"/>
          </p:nvPr>
        </p:nvSpPr>
        <p:spPr>
          <a:xfrm>
            <a:off x="-707975" y="-137650"/>
            <a:ext cx="9144000" cy="138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3468BC"/>
                </a:solidFill>
              </a:rPr>
              <a:t>Why should you care? 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411625" y="1022838"/>
            <a:ext cx="69048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buClr>
                <a:srgbClr val="EEEEEE"/>
              </a:buClr>
              <a:buSzPct val="100000"/>
              <a:buFont typeface="Source Sans Pro"/>
              <a:buChar char="◉"/>
            </a:pPr>
            <a:r>
              <a:rPr b="1" lang="en" sz="3000">
                <a:solidFill>
                  <a:srgbClr val="EEEE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Climate change</a:t>
            </a:r>
          </a:p>
          <a:p>
            <a:pPr indent="-419100" lvl="0" marL="457200" rtl="0">
              <a:spcBef>
                <a:spcPts val="600"/>
              </a:spcBef>
              <a:buClr>
                <a:srgbClr val="EEEEEE"/>
              </a:buClr>
              <a:buSzPct val="100000"/>
              <a:buFont typeface="Source Sans Pro"/>
              <a:buChar char="◉"/>
            </a:pPr>
            <a:r>
              <a:rPr b="1" lang="en" sz="3000">
                <a:solidFill>
                  <a:srgbClr val="EEEE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44% increase in precipitation</a:t>
            </a:r>
          </a:p>
          <a:p>
            <a:pPr indent="-419100" lvl="0" marL="457200" rtl="0">
              <a:spcBef>
                <a:spcPts val="600"/>
              </a:spcBef>
              <a:buClr>
                <a:srgbClr val="EEEEEE"/>
              </a:buClr>
              <a:buSzPct val="100000"/>
              <a:buFont typeface="Source Sans Pro"/>
              <a:buChar char="◉"/>
            </a:pPr>
            <a:r>
              <a:rPr b="1" lang="en" sz="3000">
                <a:solidFill>
                  <a:srgbClr val="EEEE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billion $$ in economic impact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1073700" y="252750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What are HRWC’s Challenges? 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1047750" y="968550"/>
            <a:ext cx="32346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Source Sans Pro"/>
              <a:buChar char="◉"/>
            </a:pPr>
            <a:r>
              <a:rPr lang="en" sz="20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Dams! Dams everywhere! Each dam is individually managed. 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Source Sans Pro"/>
              <a:buChar char="◉"/>
            </a:pPr>
            <a:r>
              <a:rPr lang="en" sz="20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Ensure river flow stays within a certain range. 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buNone/>
            </a:pP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4720150" y="968550"/>
            <a:ext cx="3770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Why the river flow is important: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Source Sans Pro"/>
              <a:buChar char="◉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Changes in flow </a:t>
            </a:r>
            <a:r>
              <a:rPr lang="en" sz="20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means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changes to ecosystem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Impacts our ability to enjoy outdoor activities!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Char char="◉"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change in flow related to climate change? 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387350"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162" y="3144600"/>
            <a:ext cx="2987775" cy="13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ctrTitle"/>
          </p:nvPr>
        </p:nvSpPr>
        <p:spPr>
          <a:xfrm>
            <a:off x="2976825" y="3018075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How Can We Help?</a:t>
            </a:r>
          </a:p>
        </p:txBody>
      </p:sp>
      <p:sp>
        <p:nvSpPr>
          <p:cNvPr id="533" name="Shape 53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we can do with the data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0">
              <a:solidFill>
                <a:srgbClr val="3C78D8"/>
              </a:solidFill>
            </a:endParaRPr>
          </a:p>
        </p:txBody>
      </p:sp>
      <p:pic>
        <p:nvPicPr>
          <p:cNvPr id="535" name="Shape 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50" y="2758625"/>
            <a:ext cx="2242500" cy="22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1073700" y="1332400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The Main Questions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795650" y="1545275"/>
            <a:ext cx="8028600" cy="233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 sz="3600"/>
              <a:t>S</a:t>
            </a:r>
            <a:r>
              <a:rPr lang="en" sz="3600"/>
              <a:t>udden fluctuations? </a:t>
            </a:r>
          </a:p>
          <a:p>
            <a:pPr indent="-381000" lvl="0" marL="457200" rtl="0">
              <a:spcBef>
                <a:spcPts val="0"/>
              </a:spcBef>
              <a:buSzPct val="66666"/>
            </a:pPr>
            <a:r>
              <a:rPr lang="en" sz="3600"/>
              <a:t>M</a:t>
            </a:r>
            <a:r>
              <a:rPr lang="en" sz="3600"/>
              <a:t>an-made or natural causes?</a:t>
            </a:r>
          </a:p>
        </p:txBody>
      </p:sp>
      <p:grpSp>
        <p:nvGrpSpPr>
          <p:cNvPr id="542" name="Shape 542"/>
          <p:cNvGrpSpPr/>
          <p:nvPr/>
        </p:nvGrpSpPr>
        <p:grpSpPr>
          <a:xfrm>
            <a:off x="7063938" y="309041"/>
            <a:ext cx="974862" cy="879385"/>
            <a:chOff x="5926225" y="921350"/>
            <a:chExt cx="517800" cy="504350"/>
          </a:xfrm>
        </p:grpSpPr>
        <p:sp>
          <p:nvSpPr>
            <p:cNvPr id="543" name="Shape 54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45" name="Shape 545"/>
          <p:cNvSpPr/>
          <p:nvPr/>
        </p:nvSpPr>
        <p:spPr>
          <a:xfrm>
            <a:off x="7500703" y="801740"/>
            <a:ext cx="903602" cy="472734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46" name="Shape 546"/>
          <p:cNvGrpSpPr/>
          <p:nvPr/>
        </p:nvGrpSpPr>
        <p:grpSpPr>
          <a:xfrm rot="1940482">
            <a:off x="2504445" y="317991"/>
            <a:ext cx="400655" cy="400702"/>
            <a:chOff x="570875" y="4322250"/>
            <a:chExt cx="443300" cy="443325"/>
          </a:xfrm>
        </p:grpSpPr>
        <p:sp>
          <p:nvSpPr>
            <p:cNvPr id="547" name="Shape 54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2111826" y="241920"/>
            <a:ext cx="316510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 rot="1793658">
            <a:off x="2150438" y="641271"/>
            <a:ext cx="225078" cy="21493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1201598" y="194012"/>
            <a:ext cx="910232" cy="910230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4294967295" type="ctrTitle"/>
          </p:nvPr>
        </p:nvSpPr>
        <p:spPr>
          <a:xfrm>
            <a:off x="-1298237" y="468405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OUR DATA</a:t>
            </a:r>
          </a:p>
        </p:txBody>
      </p:sp>
      <p:sp>
        <p:nvSpPr>
          <p:cNvPr id="559" name="Shape 559"/>
          <p:cNvSpPr txBox="1"/>
          <p:nvPr>
            <p:ph idx="4294967295" type="subTitle"/>
          </p:nvPr>
        </p:nvSpPr>
        <p:spPr>
          <a:xfrm>
            <a:off x="517350" y="1788225"/>
            <a:ext cx="7528800" cy="194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73333"/>
            </a:pPr>
            <a:r>
              <a:rPr lang="en" sz="3000">
                <a:solidFill>
                  <a:schemeClr val="dk1"/>
                </a:solidFill>
              </a:rPr>
              <a:t>1 key feature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</a:pPr>
            <a:r>
              <a:rPr lang="en" sz="3000">
                <a:solidFill>
                  <a:srgbClr val="000000"/>
                </a:solidFill>
              </a:rPr>
              <a:t>3 locations, 30+ years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73333"/>
            </a:pPr>
            <a:r>
              <a:rPr lang="en" sz="3000">
                <a:solidFill>
                  <a:srgbClr val="000000"/>
                </a:solidFill>
              </a:rPr>
              <a:t>accessible to all skill levels</a:t>
            </a:r>
          </a:p>
        </p:txBody>
      </p:sp>
      <p:pic>
        <p:nvPicPr>
          <p:cNvPr descr="StreamgaugeMap.PNG"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775" y="468400"/>
            <a:ext cx="3213795" cy="3723050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pic>
      <p:grpSp>
        <p:nvGrpSpPr>
          <p:cNvPr id="561" name="Shape 561"/>
          <p:cNvGrpSpPr/>
          <p:nvPr/>
        </p:nvGrpSpPr>
        <p:grpSpPr>
          <a:xfrm rot="-365157">
            <a:off x="550685" y="3766766"/>
            <a:ext cx="708076" cy="693205"/>
            <a:chOff x="4610450" y="3703750"/>
            <a:chExt cx="453050" cy="332175"/>
          </a:xfrm>
        </p:grpSpPr>
        <p:sp>
          <p:nvSpPr>
            <p:cNvPr id="562" name="Shape 562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468B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3468B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/>
              <a:t>THANKS!</a:t>
            </a:r>
          </a:p>
        </p:txBody>
      </p:sp>
      <p:sp>
        <p:nvSpPr>
          <p:cNvPr id="569" name="Shape 569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