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96" r:id="rId3"/>
    <p:sldId id="293" r:id="rId4"/>
    <p:sldId id="273" r:id="rId5"/>
    <p:sldId id="283" r:id="rId6"/>
    <p:sldId id="282" r:id="rId7"/>
    <p:sldId id="288" r:id="rId8"/>
    <p:sldId id="276" r:id="rId9"/>
    <p:sldId id="289" r:id="rId10"/>
    <p:sldId id="279" r:id="rId11"/>
    <p:sldId id="298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Shaohang" initials="CS" lastIdx="1" clrIdx="0">
    <p:extLst>
      <p:ext uri="{19B8F6BF-5375-455C-9EA6-DF929625EA0E}">
        <p15:presenceInfo xmlns:p15="http://schemas.microsoft.com/office/powerpoint/2012/main" userId="S::shaohang.chen@nuance.com::985cde5d-f6b6-44dd-af0d-e57b18b2d9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2" autoAdjust="0"/>
    <p:restoredTop sz="91212" autoAdjust="0"/>
  </p:normalViewPr>
  <p:slideViewPr>
    <p:cSldViewPr>
      <p:cViewPr varScale="1">
        <p:scale>
          <a:sx n="66" d="100"/>
          <a:sy n="66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4" y="3286129"/>
            <a:ext cx="8975725" cy="3471863"/>
          </a:xfrm>
          <a:prstGeom prst="rect">
            <a:avLst/>
          </a:prstGeom>
          <a:blipFill dpi="0" rotWithShape="1">
            <a:blip r:embed="rId3">
              <a:alphaModFix amt="51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7714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CHAIR FOR PERVASIVE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COMPUTER SYSTEMS,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OF TELEMATICS, DEPARTMENT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OF COMPUTER SCIENCE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  <p:grpSp>
        <p:nvGrpSpPr>
          <p:cNvPr id="9" name="Gruppieren 8"/>
          <p:cNvGrpSpPr/>
          <p:nvPr userDrawn="1"/>
        </p:nvGrpSpPr>
        <p:grpSpPr>
          <a:xfrm>
            <a:off x="5072069" y="428626"/>
            <a:ext cx="3846512" cy="572433"/>
            <a:chOff x="5072069" y="428626"/>
            <a:chExt cx="3846512" cy="57243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9" y="428626"/>
              <a:ext cx="1900237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9"/>
            <p:cNvSpPr txBox="1">
              <a:spLocks noChangeArrowheads="1"/>
            </p:cNvSpPr>
            <p:nvPr userDrawn="1"/>
          </p:nvSpPr>
          <p:spPr bwMode="auto">
            <a:xfrm>
              <a:off x="7024694" y="477839"/>
              <a:ext cx="1893887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Technology for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Pervasive Computing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2176463" y="1047750"/>
            <a:ext cx="6786562" cy="0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4763" y="6381750"/>
            <a:ext cx="9148763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9144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4763" y="6381750"/>
            <a:ext cx="9148763" cy="431803"/>
            <a:chOff x="-4763" y="6381750"/>
            <a:chExt cx="9148763" cy="431803"/>
          </a:xfrm>
        </p:grpSpPr>
        <p:sp>
          <p:nvSpPr>
            <p:cNvPr id="16" name="CustomShape 1"/>
            <p:cNvSpPr>
              <a:spLocks noChangeArrowheads="1"/>
            </p:cNvSpPr>
            <p:nvPr userDrawn="1"/>
          </p:nvSpPr>
          <p:spPr bwMode="auto">
            <a:xfrm>
              <a:off x="7429503" y="6429378"/>
              <a:ext cx="1535113" cy="3841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Technology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for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Pervasive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Computing</a:t>
              </a:r>
              <a:endParaRPr lang="de-DE" dirty="0">
                <a:ea typeface="+mn-ea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 userDrawn="1"/>
          </p:nvSpPr>
          <p:spPr bwMode="auto">
            <a:xfrm>
              <a:off x="-4763" y="6381750"/>
              <a:ext cx="9148763" cy="1588"/>
            </a:xfrm>
            <a:prstGeom prst="line">
              <a:avLst/>
            </a:prstGeom>
            <a:noFill/>
            <a:ln w="12600">
              <a:solidFill>
                <a:srgbClr val="00927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4" y="6430966"/>
              <a:ext cx="1285875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FA390034-B22F-454C-98D5-B3B46940354E}" type="datetime1">
              <a:rPr lang="de-DE" altLang="de-DE" sz="900"/>
              <a:pPr/>
              <a:t>08.01.2020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390531" y="895350"/>
            <a:ext cx="8374063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Title: </a:t>
            </a:r>
            <a:r>
              <a:rPr lang="en-US" altLang="de-DE" sz="2600" dirty="0" err="1"/>
              <a:t>AutoML</a:t>
            </a:r>
            <a:r>
              <a:rPr lang="en-US" altLang="de-DE" sz="2600" dirty="0"/>
              <a:t> </a:t>
            </a:r>
            <a:r>
              <a:rPr lang="en-US" altLang="de-DE" sz="2600"/>
              <a:t>with M</a:t>
            </a:r>
            <a:r>
              <a:rPr lang="en-US" altLang="zh-CN" sz="2600"/>
              <a:t>onte </a:t>
            </a:r>
            <a:r>
              <a:rPr lang="en-US" altLang="de-DE" sz="2600"/>
              <a:t>Carlo Tree Search and Neural Network </a:t>
            </a: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b="1">
                <a:solidFill>
                  <a:srgbClr val="000000"/>
                </a:solidFill>
              </a:rPr>
              <a:t>Author: Shaohang Chen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de-DE" sz="1600" b="1">
                <a:solidFill>
                  <a:srgbClr val="000000"/>
                </a:solidFill>
              </a:rPr>
              <a:t>Supervisor : </a:t>
            </a:r>
            <a:r>
              <a:rPr lang="en-US" altLang="zh-CN" sz="1600" b="1">
                <a:solidFill>
                  <a:srgbClr val="000000"/>
                </a:solidFill>
              </a:rPr>
              <a:t>Yiran Huang</a:t>
            </a:r>
            <a:endParaRPr lang="en-US" altLang="de-DE"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128B-D7BA-43EE-A846-9D959662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Future Work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5185-71F6-4145-808C-715457E0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Regression tasks --- change task type </a:t>
            </a:r>
          </a:p>
          <a:p>
            <a:r>
              <a:rPr lang="en-US"/>
              <a:t>Initial state sampling  --- meta learning</a:t>
            </a:r>
          </a:p>
          <a:p>
            <a:r>
              <a:rPr lang="en-US"/>
              <a:t>Value network --- pipeline convertion and structure </a:t>
            </a:r>
          </a:p>
          <a:p>
            <a:r>
              <a:rPr lang="en-US"/>
              <a:t>More evaluation methods &amp; Bigger search space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901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AF55-7C69-45D1-851F-9C70A693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Thanks</a:t>
            </a:r>
            <a:endParaRPr lang="en-DE"/>
          </a:p>
        </p:txBody>
      </p:sp>
      <p:pic>
        <p:nvPicPr>
          <p:cNvPr id="6" name="Content Placeholder 5" descr="A picture containing water, small, table, ocean&#10;&#10;Description automatically generated">
            <a:extLst>
              <a:ext uri="{FF2B5EF4-FFF2-40B4-BE49-F238E27FC236}">
                <a16:creationId xmlns:a16="http://schemas.microsoft.com/office/drawing/2014/main" id="{D04E35BE-EB5E-4155-AAEA-C545D70B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685720" cy="3989437"/>
          </a:xfrm>
        </p:spPr>
      </p:pic>
    </p:spTree>
    <p:extLst>
      <p:ext uri="{BB962C8B-B14F-4D97-AF65-F5344CB8AC3E}">
        <p14:creationId xmlns:p14="http://schemas.microsoft.com/office/powerpoint/2010/main" val="23632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5064-8726-4527-AEBB-274AB462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0. Design 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E759-75B3-4A91-8C7A-7169A517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AutoML</a:t>
            </a:r>
          </a:p>
          <a:p>
            <a:r>
              <a:rPr lang="de-DE"/>
              <a:t>Monte Carlo Tree Search</a:t>
            </a:r>
          </a:p>
          <a:p>
            <a:r>
              <a:rPr lang="de-DE"/>
              <a:t>MCTML Structure</a:t>
            </a:r>
          </a:p>
          <a:p>
            <a:r>
              <a:rPr lang="de-DE"/>
              <a:t>MCTML Details</a:t>
            </a:r>
          </a:p>
          <a:p>
            <a:r>
              <a:rPr lang="de-DE"/>
              <a:t>Evaluation</a:t>
            </a:r>
          </a:p>
          <a:p>
            <a:r>
              <a:rPr lang="de-DE"/>
              <a:t>Future Work</a:t>
            </a:r>
          </a:p>
          <a:p>
            <a:endParaRPr lang="de-DE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878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3249-5764-42AC-9F78-841403FE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AutoML 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0531-D617-4BA8-B621-42D26CC6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400"/>
          </a:p>
          <a:p>
            <a:pPr marL="0" indent="0">
              <a:buNone/>
            </a:pPr>
            <a:endParaRPr lang="de-DE" sz="1400"/>
          </a:p>
          <a:p>
            <a:endParaRPr lang="de-DE" sz="1400"/>
          </a:p>
          <a:p>
            <a:pPr marL="0" indent="0">
              <a:buNone/>
            </a:pPr>
            <a:endParaRPr lang="de-DE" sz="1400"/>
          </a:p>
          <a:p>
            <a:pPr marL="0" indent="0">
              <a:buNone/>
            </a:pPr>
            <a:endParaRPr lang="de-DE" sz="1400"/>
          </a:p>
          <a:p>
            <a:pPr marL="0" indent="0">
              <a:buNone/>
            </a:pPr>
            <a:r>
              <a:rPr lang="de-DE" sz="1400"/>
              <a:t>    Task: Algorithm selection and hyperparameter selection --- black box optimization[1]</a:t>
            </a:r>
          </a:p>
          <a:p>
            <a:pPr marL="0" indent="0">
              <a:buNone/>
            </a:pPr>
            <a:endParaRPr lang="de-DE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2A010-83FE-4D5A-97B8-75BAD53D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5" y="961412"/>
            <a:ext cx="8207896" cy="1452304"/>
          </a:xfrm>
          <a:prstGeom prst="rect">
            <a:avLst/>
          </a:prstGeom>
        </p:spPr>
      </p:pic>
      <p:pic>
        <p:nvPicPr>
          <p:cNvPr id="8" name="Content Placeholder 4" descr="TEST">
            <a:extLst>
              <a:ext uri="{FF2B5EF4-FFF2-40B4-BE49-F238E27FC236}">
                <a16:creationId xmlns:a16="http://schemas.microsoft.com/office/drawing/2014/main" id="{02981B3C-310F-4AD8-9676-8C7BA50B8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060" y="2700085"/>
            <a:ext cx="2884842" cy="12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6BF4F4-7549-467A-AF70-4E7F5085D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58" y="4285213"/>
            <a:ext cx="3539827" cy="120516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A11C883-E1F9-4B55-81F8-4CADAF8B20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41" y="2817457"/>
            <a:ext cx="2656379" cy="1027992"/>
          </a:xfrm>
          <a:prstGeom prst="rect">
            <a:avLst/>
          </a:prstGeom>
        </p:spPr>
      </p:pic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16D2417C-2FE6-41CB-A108-498F94F0F4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5" y="4190954"/>
            <a:ext cx="1310169" cy="1322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B9A69F-DC1D-4889-8A0A-84E2B62F9F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81" y="2686460"/>
            <a:ext cx="1259215" cy="12551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7AA436-5CCC-4CEE-94D9-87C56C0320AC}"/>
              </a:ext>
            </a:extLst>
          </p:cNvPr>
          <p:cNvSpPr txBox="1"/>
          <p:nvPr/>
        </p:nvSpPr>
        <p:spPr>
          <a:xfrm>
            <a:off x="710129" y="3960122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1.2: Grid Search</a:t>
            </a:r>
            <a:endParaRPr lang="en-DE" sz="900" b="1" i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4C8370-EA5B-48A8-94B8-330ECB2E4BDD}"/>
              </a:ext>
            </a:extLst>
          </p:cNvPr>
          <p:cNvSpPr txBox="1"/>
          <p:nvPr/>
        </p:nvSpPr>
        <p:spPr>
          <a:xfrm>
            <a:off x="2890373" y="5500943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1.5: Genetic Algorithm</a:t>
            </a:r>
            <a:endParaRPr lang="en-DE" sz="900" b="1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5D9DC-3A80-4125-B28A-E57BBF008FEE}"/>
              </a:ext>
            </a:extLst>
          </p:cNvPr>
          <p:cNvSpPr txBox="1"/>
          <p:nvPr/>
        </p:nvSpPr>
        <p:spPr>
          <a:xfrm>
            <a:off x="2986678" y="3948842"/>
            <a:ext cx="2318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1.4: Baysian Optimization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C3A464-E71A-4627-B05D-A8F3D0A4C4FE}"/>
              </a:ext>
            </a:extLst>
          </p:cNvPr>
          <p:cNvSpPr txBox="1"/>
          <p:nvPr/>
        </p:nvSpPr>
        <p:spPr>
          <a:xfrm>
            <a:off x="712053" y="5509196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1.3: Random Search</a:t>
            </a:r>
            <a:endParaRPr lang="en-DE" sz="900" b="1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2F489A-41D7-4A1A-9816-660E6FB5E923}"/>
              </a:ext>
            </a:extLst>
          </p:cNvPr>
          <p:cNvSpPr txBox="1"/>
          <p:nvPr/>
        </p:nvSpPr>
        <p:spPr>
          <a:xfrm>
            <a:off x="5547685" y="3958891"/>
            <a:ext cx="2485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1.5: Reinforcement Learning</a:t>
            </a:r>
            <a:endParaRPr lang="en-DE" sz="900" b="1" i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DBAB55-C49D-4BBC-B23D-B4C30EB48996}"/>
              </a:ext>
            </a:extLst>
          </p:cNvPr>
          <p:cNvSpPr txBox="1"/>
          <p:nvPr/>
        </p:nvSpPr>
        <p:spPr>
          <a:xfrm>
            <a:off x="2689288" y="2248946"/>
            <a:ext cx="4315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1.1: Traditional machine learning workflow and AutoML</a:t>
            </a:r>
            <a:endParaRPr lang="en-DE" sz="900" b="1" i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025350-309E-4D01-B14D-FCBEC8D3354F}"/>
              </a:ext>
            </a:extLst>
          </p:cNvPr>
          <p:cNvSpPr/>
          <p:nvPr/>
        </p:nvSpPr>
        <p:spPr>
          <a:xfrm>
            <a:off x="159614" y="5758849"/>
            <a:ext cx="85396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/>
              <a:t>[1] Automated Machine Learning: Methods, Systems, Challenges, Hutter, Frank, 2018</a:t>
            </a:r>
          </a:p>
          <a:p>
            <a:r>
              <a:rPr lang="en-US" sz="1100" b="1" i="1"/>
              <a:t>[2] Efficient and Robust Automated Machine Learning, Matthias Feurer, Aaron Klein, Katharina Eggensperger,2015</a:t>
            </a:r>
          </a:p>
          <a:p>
            <a:r>
              <a:rPr lang="en-US" sz="1100" b="1" i="1"/>
              <a:t>[3] TPOT: A Tree-Based Pipeline Optimization Tool for Automating Machine Learning, Randal S. Olson,etc, 2019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32E9E6B-8EAC-4D11-A93D-E13134C441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6939" y="4400857"/>
            <a:ext cx="3406127" cy="1076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9A2932-931C-4356-A13D-E58973A3F622}"/>
              </a:ext>
            </a:extLst>
          </p:cNvPr>
          <p:cNvSpPr txBox="1"/>
          <p:nvPr/>
        </p:nvSpPr>
        <p:spPr>
          <a:xfrm>
            <a:off x="5867410" y="5504094"/>
            <a:ext cx="256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Table 1: AutoML methods and tools</a:t>
            </a:r>
            <a:endParaRPr lang="en-DE" sz="900" b="1" i="1"/>
          </a:p>
        </p:txBody>
      </p:sp>
    </p:spTree>
    <p:extLst>
      <p:ext uri="{BB962C8B-B14F-4D97-AF65-F5344CB8AC3E}">
        <p14:creationId xmlns:p14="http://schemas.microsoft.com/office/powerpoint/2010/main" val="21406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BE4E-AD9B-4B96-8FEE-3A3E7CF7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Monte Carlo Tree Search</a:t>
            </a:r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42442-B547-483C-8075-90EDC0AE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57" y="1248974"/>
            <a:ext cx="4740093" cy="3215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A5787-E1AC-47FB-9DE4-2BFA8CEAEE25}"/>
              </a:ext>
            </a:extLst>
          </p:cNvPr>
          <p:cNvSpPr txBox="1"/>
          <p:nvPr/>
        </p:nvSpPr>
        <p:spPr>
          <a:xfrm>
            <a:off x="4119613" y="298864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7D177-F319-482A-834E-3649C6E50523}"/>
              </a:ext>
            </a:extLst>
          </p:cNvPr>
          <p:cNvSpPr txBox="1"/>
          <p:nvPr/>
        </p:nvSpPr>
        <p:spPr>
          <a:xfrm>
            <a:off x="272829" y="4771880"/>
            <a:ext cx="8471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Selection</a:t>
            </a:r>
            <a:r>
              <a:rPr lang="de-DE"/>
              <a:t>: </a:t>
            </a:r>
            <a:r>
              <a:rPr lang="en-US"/>
              <a:t> traverses and selects the best-scored child node(UCB algorithm)</a:t>
            </a:r>
            <a:endParaRPr lang="de-DE"/>
          </a:p>
          <a:p>
            <a:r>
              <a:rPr lang="de-DE" b="1"/>
              <a:t>Expansion</a:t>
            </a:r>
            <a:r>
              <a:rPr lang="de-DE"/>
              <a:t>: </a:t>
            </a:r>
            <a:r>
              <a:rPr lang="en-DE"/>
              <a:t>a new child node is added to the tree </a:t>
            </a:r>
            <a:endParaRPr lang="de-DE"/>
          </a:p>
          <a:p>
            <a:r>
              <a:rPr lang="de-DE" b="1"/>
              <a:t>Simulation</a:t>
            </a:r>
            <a:r>
              <a:rPr lang="de-DE"/>
              <a:t>: </a:t>
            </a:r>
            <a:r>
              <a:rPr lang="en-DE"/>
              <a:t>choosing moves until a </a:t>
            </a:r>
            <a:r>
              <a:rPr lang="en-US" altLang="zh-CN"/>
              <a:t>leaf node</a:t>
            </a:r>
            <a:r>
              <a:rPr lang="en-DE"/>
              <a:t> is achieved</a:t>
            </a:r>
            <a:endParaRPr lang="de-DE"/>
          </a:p>
          <a:p>
            <a:r>
              <a:rPr lang="de-DE" b="1"/>
              <a:t>Backup</a:t>
            </a:r>
            <a:r>
              <a:rPr lang="de-DE"/>
              <a:t>: backprogress the value to each node in trajectory.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0A049B-38A6-4EAF-B7DC-3744DCEB74CC}"/>
              </a:ext>
            </a:extLst>
          </p:cNvPr>
          <p:cNvSpPr/>
          <p:nvPr/>
        </p:nvSpPr>
        <p:spPr>
          <a:xfrm>
            <a:off x="7014465" y="1435886"/>
            <a:ext cx="288035" cy="2649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EA33E8-C61F-4D2D-8FC4-0142E84E9F3F}"/>
              </a:ext>
            </a:extLst>
          </p:cNvPr>
          <p:cNvSpPr/>
          <p:nvPr/>
        </p:nvSpPr>
        <p:spPr>
          <a:xfrm>
            <a:off x="6575760" y="2284397"/>
            <a:ext cx="288035" cy="2649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E80E8A-746B-4676-B58F-9647109FF985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6719778" y="1700808"/>
            <a:ext cx="438705" cy="5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7007F-E69B-4DA5-88E2-BC0CB396638F}"/>
              </a:ext>
            </a:extLst>
          </p:cNvPr>
          <p:cNvSpPr txBox="1"/>
          <p:nvPr/>
        </p:nvSpPr>
        <p:spPr>
          <a:xfrm>
            <a:off x="6690430" y="1749178"/>
            <a:ext cx="15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        b</a:t>
            </a: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15AAC7-6399-4EBB-A513-270E9B181881}"/>
              </a:ext>
            </a:extLst>
          </p:cNvPr>
          <p:cNvSpPr/>
          <p:nvPr/>
        </p:nvSpPr>
        <p:spPr>
          <a:xfrm>
            <a:off x="7527207" y="2284397"/>
            <a:ext cx="288035" cy="26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822C7D-5338-4EF2-B205-EECC07999AC4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7158483" y="1700808"/>
            <a:ext cx="512742" cy="5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F5C1432-1C87-44E8-87C4-736FEADFB647}"/>
              </a:ext>
            </a:extLst>
          </p:cNvPr>
          <p:cNvSpPr/>
          <p:nvPr/>
        </p:nvSpPr>
        <p:spPr>
          <a:xfrm>
            <a:off x="209062" y="5996338"/>
            <a:ext cx="75663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1100" b="1" i="1"/>
              <a:t>[1] Mastering the game of</a:t>
            </a:r>
            <a:r>
              <a:rPr lang="de-DE" sz="1100" b="1" i="1"/>
              <a:t> </a:t>
            </a:r>
            <a:r>
              <a:rPr lang="en-DE" sz="1100" b="1" i="1"/>
              <a:t>Go with deep neural networksand tree search, David Silver, Aja Huang, 2016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6BFBB-9E1F-4665-81DF-1AB1248D74E1}"/>
              </a:ext>
            </a:extLst>
          </p:cNvPr>
          <p:cNvSpPr txBox="1"/>
          <p:nvPr/>
        </p:nvSpPr>
        <p:spPr>
          <a:xfrm>
            <a:off x="1396918" y="4387345"/>
            <a:ext cx="3186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2.1: Outline of Monte Carlo Tree Search[</a:t>
            </a:r>
            <a:r>
              <a:rPr lang="en-US" altLang="zh-CN" sz="900" b="1" i="1"/>
              <a:t>1</a:t>
            </a:r>
            <a:r>
              <a:rPr lang="en-US" sz="900" b="1" i="1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6109D0-F5EE-4600-911D-C3DBEB42B604}"/>
              </a:ext>
            </a:extLst>
          </p:cNvPr>
          <p:cNvSpPr txBox="1"/>
          <p:nvPr/>
        </p:nvSpPr>
        <p:spPr>
          <a:xfrm>
            <a:off x="5821850" y="3262914"/>
            <a:ext cx="3186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2.2: Ilussion of  parent node and children nodes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34F28-7913-480F-A945-DAA4B726C625}"/>
              </a:ext>
            </a:extLst>
          </p:cNvPr>
          <p:cNvSpPr txBox="1"/>
          <p:nvPr/>
        </p:nvSpPr>
        <p:spPr>
          <a:xfrm>
            <a:off x="5868785" y="4294220"/>
            <a:ext cx="3186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Equation 1: Upper Confidence Bound Algorithm. </a:t>
            </a:r>
            <a:endParaRPr lang="de-DE" sz="900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835611-DB3C-49C0-BCB8-951EB12666AC}"/>
                  </a:ext>
                </a:extLst>
              </p:cNvPr>
              <p:cNvSpPr txBox="1"/>
              <p:nvPr/>
            </p:nvSpPr>
            <p:spPr>
              <a:xfrm>
                <a:off x="5832383" y="3793807"/>
                <a:ext cx="3016403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50AAE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50AAE6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50AAE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solidFill>
                                    <a:srgbClr val="50AAE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50AAE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box>
                            <m:box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ad>
                                <m:radPr>
                                  <m:degHide m:val="on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box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DE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835611-DB3C-49C0-BCB8-951EB1266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383" y="3793807"/>
                <a:ext cx="3016403" cy="476284"/>
              </a:xfrm>
              <a:prstGeom prst="rect">
                <a:avLst/>
              </a:prstGeom>
              <a:blipFill>
                <a:blip r:embed="rId3"/>
                <a:stretch>
                  <a:fillRect l="-1212" r="-2222" b="-89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D3314D-0978-4CCC-B191-31398394EF5B}"/>
                  </a:ext>
                </a:extLst>
              </p:cNvPr>
              <p:cNvSpPr txBox="1"/>
              <p:nvPr/>
            </p:nvSpPr>
            <p:spPr>
              <a:xfrm>
                <a:off x="4119033" y="2992966"/>
                <a:ext cx="192360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/>
                        <m:t>  </m:t>
                      </m:r>
                    </m:oMath>
                  </m:oMathPara>
                </a14:m>
                <a:endParaRPr lang="en-DE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D3314D-0978-4CCC-B191-31398394E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033" y="2992966"/>
                <a:ext cx="192360" cy="310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53AE8-2D63-4ECF-9A4F-1EA24D4CDE32}"/>
                  </a:ext>
                </a:extLst>
              </p:cNvPr>
              <p:cNvSpPr txBox="1"/>
              <p:nvPr/>
            </p:nvSpPr>
            <p:spPr>
              <a:xfrm>
                <a:off x="7398613" y="1149796"/>
                <a:ext cx="3010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53AE8-2D63-4ECF-9A4F-1EA24D4CD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13" y="1149796"/>
                <a:ext cx="301043" cy="553998"/>
              </a:xfrm>
              <a:prstGeom prst="rect">
                <a:avLst/>
              </a:prstGeom>
              <a:blipFill>
                <a:blip r:embed="rId5"/>
                <a:stretch>
                  <a:fillRect l="-24490" r="-4082" b="-88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2F2221-8AB7-4887-B529-5F8BAFCB925B}"/>
                  </a:ext>
                </a:extLst>
              </p:cNvPr>
              <p:cNvSpPr txBox="1"/>
              <p:nvPr/>
            </p:nvSpPr>
            <p:spPr>
              <a:xfrm>
                <a:off x="6373968" y="2544586"/>
                <a:ext cx="6272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2F2221-8AB7-4887-B529-5F8BAFCB9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68" y="2544586"/>
                <a:ext cx="627288" cy="553998"/>
              </a:xfrm>
              <a:prstGeom prst="rect">
                <a:avLst/>
              </a:prstGeom>
              <a:blipFill>
                <a:blip r:embed="rId6"/>
                <a:stretch>
                  <a:fillRect l="-10680" r="-12621" b="-175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289B25-1500-4B3C-B1FA-CB0773F5795F}"/>
                  </a:ext>
                </a:extLst>
              </p:cNvPr>
              <p:cNvSpPr txBox="1"/>
              <p:nvPr/>
            </p:nvSpPr>
            <p:spPr>
              <a:xfrm>
                <a:off x="7461789" y="2584227"/>
                <a:ext cx="6272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289B25-1500-4B3C-B1FA-CB0773F57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89" y="2584227"/>
                <a:ext cx="627288" cy="553998"/>
              </a:xfrm>
              <a:prstGeom prst="rect">
                <a:avLst/>
              </a:prstGeom>
              <a:blipFill>
                <a:blip r:embed="rId7"/>
                <a:stretch>
                  <a:fillRect l="-10680" r="-11650" b="-175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1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1D3B-37F5-4F3E-855E-9D4CA9DF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MCTML</a:t>
            </a:r>
            <a:endParaRPr lang="en-DE"/>
          </a:p>
        </p:txBody>
      </p:sp>
      <p:sp>
        <p:nvSpPr>
          <p:cNvPr id="7" name="Rechteck: abgerundete Ecken 8">
            <a:extLst>
              <a:ext uri="{FF2B5EF4-FFF2-40B4-BE49-F238E27FC236}">
                <a16:creationId xmlns:a16="http://schemas.microsoft.com/office/drawing/2014/main" id="{6B77F176-774B-4EF3-A727-797267316655}"/>
              </a:ext>
            </a:extLst>
          </p:cNvPr>
          <p:cNvSpPr/>
          <p:nvPr/>
        </p:nvSpPr>
        <p:spPr>
          <a:xfrm>
            <a:off x="433939" y="2857466"/>
            <a:ext cx="123281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de-DE" sz="1000">
                <a:solidFill>
                  <a:schemeClr val="tx1"/>
                </a:solidFill>
              </a:rPr>
              <a:t>Processing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9">
            <a:extLst>
              <a:ext uri="{FF2B5EF4-FFF2-40B4-BE49-F238E27FC236}">
                <a16:creationId xmlns:a16="http://schemas.microsoft.com/office/drawing/2014/main" id="{4A5C897B-A46C-40CB-8737-D7641E12A7EA}"/>
              </a:ext>
            </a:extLst>
          </p:cNvPr>
          <p:cNvSpPr/>
          <p:nvPr/>
        </p:nvSpPr>
        <p:spPr>
          <a:xfrm>
            <a:off x="430056" y="3377235"/>
            <a:ext cx="1212815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9" name="Rechteck: abgerundete Ecken 10">
            <a:extLst>
              <a:ext uri="{FF2B5EF4-FFF2-40B4-BE49-F238E27FC236}">
                <a16:creationId xmlns:a16="http://schemas.microsoft.com/office/drawing/2014/main" id="{37934B12-FEAF-484F-B489-07B9E6D006D0}"/>
              </a:ext>
            </a:extLst>
          </p:cNvPr>
          <p:cNvSpPr/>
          <p:nvPr/>
        </p:nvSpPr>
        <p:spPr>
          <a:xfrm>
            <a:off x="441698" y="3931700"/>
            <a:ext cx="1225055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de-DE" sz="1000">
                <a:solidFill>
                  <a:schemeClr val="tx1"/>
                </a:solidFill>
              </a:rPr>
              <a:t>Selection 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12">
            <a:extLst>
              <a:ext uri="{FF2B5EF4-FFF2-40B4-BE49-F238E27FC236}">
                <a16:creationId xmlns:a16="http://schemas.microsoft.com/office/drawing/2014/main" id="{40A4064E-DABF-4A09-8211-1F597AA79AB9}"/>
              </a:ext>
            </a:extLst>
          </p:cNvPr>
          <p:cNvSpPr/>
          <p:nvPr/>
        </p:nvSpPr>
        <p:spPr>
          <a:xfrm>
            <a:off x="430055" y="4993030"/>
            <a:ext cx="1212815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de-DE" sz="1000">
                <a:solidFill>
                  <a:schemeClr val="tx1"/>
                </a:solidFill>
              </a:rPr>
              <a:t>Hyperparameter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" name="Rechteck: abgerundete Ecken 62">
            <a:extLst>
              <a:ext uri="{FF2B5EF4-FFF2-40B4-BE49-F238E27FC236}">
                <a16:creationId xmlns:a16="http://schemas.microsoft.com/office/drawing/2014/main" id="{46EF4A1F-F4C0-4F04-B3BA-A4D01E402272}"/>
              </a:ext>
            </a:extLst>
          </p:cNvPr>
          <p:cNvSpPr/>
          <p:nvPr/>
        </p:nvSpPr>
        <p:spPr>
          <a:xfrm>
            <a:off x="444241" y="4474723"/>
            <a:ext cx="1215255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Data Hyperparameter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2" name="Rechteck: abgerundete Ecken 62">
            <a:extLst>
              <a:ext uri="{FF2B5EF4-FFF2-40B4-BE49-F238E27FC236}">
                <a16:creationId xmlns:a16="http://schemas.microsoft.com/office/drawing/2014/main" id="{8F78D4F1-68B0-4193-B403-F205B8A8D23A}"/>
              </a:ext>
            </a:extLst>
          </p:cNvPr>
          <p:cNvSpPr/>
          <p:nvPr/>
        </p:nvSpPr>
        <p:spPr>
          <a:xfrm>
            <a:off x="410576" y="5551873"/>
            <a:ext cx="122015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000">
                <a:solidFill>
                  <a:schemeClr val="tx1"/>
                </a:solidFill>
              </a:rPr>
              <a:t>Model Hyperparameter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3" name="Rechteck: abgerundete Ecken 4">
            <a:extLst>
              <a:ext uri="{FF2B5EF4-FFF2-40B4-BE49-F238E27FC236}">
                <a16:creationId xmlns:a16="http://schemas.microsoft.com/office/drawing/2014/main" id="{E2CDB27F-938A-4C28-9FC0-3AD67949E5D9}"/>
              </a:ext>
            </a:extLst>
          </p:cNvPr>
          <p:cNvSpPr/>
          <p:nvPr/>
        </p:nvSpPr>
        <p:spPr>
          <a:xfrm>
            <a:off x="6393159" y="1728494"/>
            <a:ext cx="809582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Raw Data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0D9AA8-3D70-409C-B86D-A4BF734DA1D9}"/>
              </a:ext>
            </a:extLst>
          </p:cNvPr>
          <p:cNvSpPr/>
          <p:nvPr/>
        </p:nvSpPr>
        <p:spPr>
          <a:xfrm>
            <a:off x="6698550" y="2524549"/>
            <a:ext cx="226399" cy="2008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0C5A75-8885-4B3F-9586-505BCE08FA24}"/>
              </a:ext>
            </a:extLst>
          </p:cNvPr>
          <p:cNvSpPr/>
          <p:nvPr/>
        </p:nvSpPr>
        <p:spPr>
          <a:xfrm>
            <a:off x="6430461" y="2973394"/>
            <a:ext cx="226399" cy="2008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8116D2-9E04-42D8-8D61-177953AED76F}"/>
              </a:ext>
            </a:extLst>
          </p:cNvPr>
          <p:cNvSpPr/>
          <p:nvPr/>
        </p:nvSpPr>
        <p:spPr>
          <a:xfrm>
            <a:off x="6981643" y="2983130"/>
            <a:ext cx="226399" cy="2008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16F0C55-7C31-4F6C-86BA-1BC784A7D297}"/>
              </a:ext>
            </a:extLst>
          </p:cNvPr>
          <p:cNvSpPr/>
          <p:nvPr/>
        </p:nvSpPr>
        <p:spPr>
          <a:xfrm>
            <a:off x="6185851" y="3484506"/>
            <a:ext cx="226399" cy="2008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0E60427-EF3D-4DDD-9236-A5C8134BB54E}"/>
              </a:ext>
            </a:extLst>
          </p:cNvPr>
          <p:cNvSpPr/>
          <p:nvPr/>
        </p:nvSpPr>
        <p:spPr>
          <a:xfrm>
            <a:off x="6698550" y="3484507"/>
            <a:ext cx="226399" cy="2008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598274-6600-444C-AB2C-B8F991EFE0C8}"/>
              </a:ext>
            </a:extLst>
          </p:cNvPr>
          <p:cNvSpPr/>
          <p:nvPr/>
        </p:nvSpPr>
        <p:spPr>
          <a:xfrm>
            <a:off x="6430460" y="4024981"/>
            <a:ext cx="226399" cy="2008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5BF8FB5-3727-4D40-9435-214505B65EAB}"/>
              </a:ext>
            </a:extLst>
          </p:cNvPr>
          <p:cNvSpPr/>
          <p:nvPr/>
        </p:nvSpPr>
        <p:spPr>
          <a:xfrm>
            <a:off x="6967934" y="4024980"/>
            <a:ext cx="226399" cy="2008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26557C-A35F-4C9D-A64E-1E03B82D7745}"/>
              </a:ext>
            </a:extLst>
          </p:cNvPr>
          <p:cNvSpPr/>
          <p:nvPr/>
        </p:nvSpPr>
        <p:spPr>
          <a:xfrm>
            <a:off x="6227522" y="4577967"/>
            <a:ext cx="226399" cy="2008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506615-490D-4B35-BD0B-CC3B0F798CF7}"/>
              </a:ext>
            </a:extLst>
          </p:cNvPr>
          <p:cNvSpPr/>
          <p:nvPr/>
        </p:nvSpPr>
        <p:spPr>
          <a:xfrm>
            <a:off x="6708297" y="4572151"/>
            <a:ext cx="226399" cy="2008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FAA42B-4C1E-4885-B4D2-C114152F515E}"/>
              </a:ext>
            </a:extLst>
          </p:cNvPr>
          <p:cNvSpPr/>
          <p:nvPr/>
        </p:nvSpPr>
        <p:spPr>
          <a:xfrm>
            <a:off x="6425299" y="5094657"/>
            <a:ext cx="226399" cy="2008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1800C0-C492-4A73-9A4C-EFFEF2D1283D}"/>
              </a:ext>
            </a:extLst>
          </p:cNvPr>
          <p:cNvSpPr/>
          <p:nvPr/>
        </p:nvSpPr>
        <p:spPr>
          <a:xfrm>
            <a:off x="6934696" y="5075858"/>
            <a:ext cx="226399" cy="2008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42F4FC0-032A-46D3-B7E9-0AAE794C671C}"/>
              </a:ext>
            </a:extLst>
          </p:cNvPr>
          <p:cNvSpPr/>
          <p:nvPr/>
        </p:nvSpPr>
        <p:spPr>
          <a:xfrm>
            <a:off x="6186677" y="5651088"/>
            <a:ext cx="226399" cy="2008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B72A921-48B7-4101-9AB5-B4936E7BE30C}"/>
              </a:ext>
            </a:extLst>
          </p:cNvPr>
          <p:cNvSpPr/>
          <p:nvPr/>
        </p:nvSpPr>
        <p:spPr>
          <a:xfrm>
            <a:off x="6681909" y="5651088"/>
            <a:ext cx="226399" cy="2008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D175F1-1DAA-4C29-B0A2-49A7448FA0DE}"/>
              </a:ext>
            </a:extLst>
          </p:cNvPr>
          <p:cNvCxnSpPr>
            <a:cxnSpLocks/>
            <a:stCxn id="64" idx="3"/>
            <a:endCxn id="66" idx="0"/>
          </p:cNvCxnSpPr>
          <p:nvPr/>
        </p:nvCxnSpPr>
        <p:spPr>
          <a:xfrm flipH="1">
            <a:off x="6299877" y="5266087"/>
            <a:ext cx="158577" cy="3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39DBD9C-3167-4578-AE71-E4F8332F30A4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6618543" y="5266087"/>
            <a:ext cx="176566" cy="3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133339A-25E1-4ECE-9D5E-85AD2D35F19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797950" y="2160542"/>
            <a:ext cx="11251" cy="40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935E014-2FC5-4E71-9905-22C2467D7EE9}"/>
              </a:ext>
            </a:extLst>
          </p:cNvPr>
          <p:cNvCxnSpPr>
            <a:cxnSpLocks/>
            <a:stCxn id="7" idx="3"/>
            <a:endCxn id="56" idx="2"/>
          </p:cNvCxnSpPr>
          <p:nvPr/>
        </p:nvCxnSpPr>
        <p:spPr>
          <a:xfrm>
            <a:off x="1666753" y="3073490"/>
            <a:ext cx="4763708" cy="3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D594121-68D7-4A7D-84E1-BBA76CCBC978}"/>
              </a:ext>
            </a:extLst>
          </p:cNvPr>
          <p:cNvCxnSpPr>
            <a:cxnSpLocks/>
            <a:stCxn id="9" idx="3"/>
            <a:endCxn id="60" idx="2"/>
          </p:cNvCxnSpPr>
          <p:nvPr/>
        </p:nvCxnSpPr>
        <p:spPr>
          <a:xfrm flipV="1">
            <a:off x="1666753" y="4125403"/>
            <a:ext cx="4763707" cy="22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B01A04E-4F1F-4E7F-83A9-BF0BB824E123}"/>
              </a:ext>
            </a:extLst>
          </p:cNvPr>
          <p:cNvCxnSpPr>
            <a:cxnSpLocks/>
            <a:stCxn id="22" idx="3"/>
            <a:endCxn id="62" idx="2"/>
          </p:cNvCxnSpPr>
          <p:nvPr/>
        </p:nvCxnSpPr>
        <p:spPr>
          <a:xfrm flipV="1">
            <a:off x="1659496" y="4678389"/>
            <a:ext cx="4568026" cy="123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DA53DCD-4E6D-4B0D-B207-33EBD8DE99D8}"/>
              </a:ext>
            </a:extLst>
          </p:cNvPr>
          <p:cNvCxnSpPr>
            <a:cxnSpLocks/>
            <a:stCxn id="10" idx="3"/>
            <a:endCxn id="64" idx="2"/>
          </p:cNvCxnSpPr>
          <p:nvPr/>
        </p:nvCxnSpPr>
        <p:spPr>
          <a:xfrm flipV="1">
            <a:off x="1642870" y="5195079"/>
            <a:ext cx="4782429" cy="139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2938479-68AA-4A36-BFA1-71B8989C533D}"/>
              </a:ext>
            </a:extLst>
          </p:cNvPr>
          <p:cNvCxnSpPr>
            <a:cxnSpLocks/>
            <a:stCxn id="52" idx="3"/>
            <a:endCxn id="66" idx="2"/>
          </p:cNvCxnSpPr>
          <p:nvPr/>
        </p:nvCxnSpPr>
        <p:spPr>
          <a:xfrm flipV="1">
            <a:off x="1630732" y="5751510"/>
            <a:ext cx="4555945" cy="163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A9B89A69-C0E5-4F84-9DC3-C730533E2476}"/>
              </a:ext>
            </a:extLst>
          </p:cNvPr>
          <p:cNvSpPr txBox="1"/>
          <p:nvPr/>
        </p:nvSpPr>
        <p:spPr>
          <a:xfrm>
            <a:off x="6814506" y="2280017"/>
            <a:ext cx="15786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/>
              <a:t>1. Data Cleaner</a:t>
            </a:r>
          </a:p>
          <a:p>
            <a:endParaRPr lang="en-DE" sz="105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41C1E20-01E7-438A-8EA6-B53BCF5E2A8D}"/>
              </a:ext>
            </a:extLst>
          </p:cNvPr>
          <p:cNvSpPr txBox="1"/>
          <p:nvPr/>
        </p:nvSpPr>
        <p:spPr>
          <a:xfrm>
            <a:off x="7161095" y="5061257"/>
            <a:ext cx="151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2: Initial sampling  </a:t>
            </a:r>
          </a:p>
          <a:p>
            <a:r>
              <a:rPr lang="de-DE" sz="1100"/>
              <a:t>3. Expansion method</a:t>
            </a:r>
            <a:endParaRPr lang="en-DE" sz="110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C817EE3-EB59-408F-8837-482512AE634B}"/>
              </a:ext>
            </a:extLst>
          </p:cNvPr>
          <p:cNvSpPr txBox="1"/>
          <p:nvPr/>
        </p:nvSpPr>
        <p:spPr>
          <a:xfrm>
            <a:off x="6885776" y="5637092"/>
            <a:ext cx="151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4. Value network</a:t>
            </a:r>
            <a:endParaRPr lang="en-DE" sz="110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29C4494-C309-4C09-8E07-03C3CAC9D823}"/>
              </a:ext>
            </a:extLst>
          </p:cNvPr>
          <p:cNvSpPr txBox="1"/>
          <p:nvPr/>
        </p:nvSpPr>
        <p:spPr>
          <a:xfrm>
            <a:off x="1710265" y="2853166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/>
              <a:t>RobustScaler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611BB69-1519-48E6-BB35-2A272BB6CCA1}"/>
              </a:ext>
            </a:extLst>
          </p:cNvPr>
          <p:cNvSpPr/>
          <p:nvPr/>
        </p:nvSpPr>
        <p:spPr>
          <a:xfrm>
            <a:off x="1688218" y="33660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/>
              <a:t>FastICA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89EA2FB-5288-469A-B945-D7866F46E87F}"/>
              </a:ext>
            </a:extLst>
          </p:cNvPr>
          <p:cNvSpPr/>
          <p:nvPr/>
        </p:nvSpPr>
        <p:spPr>
          <a:xfrm>
            <a:off x="1659496" y="3931167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/>
              <a:t>AdaBoostClassifier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A1136B7-3A34-48C4-A218-40037ED0386B}"/>
              </a:ext>
            </a:extLst>
          </p:cNvPr>
          <p:cNvSpPr/>
          <p:nvPr/>
        </p:nvSpPr>
        <p:spPr>
          <a:xfrm>
            <a:off x="1666753" y="4450171"/>
            <a:ext cx="19960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/>
              <a:t>quantile_range = (25.0, 75.0)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0353AC0-3C6F-43A7-8F88-C5B8F502B12C}"/>
              </a:ext>
            </a:extLst>
          </p:cNvPr>
          <p:cNvSpPr/>
          <p:nvPr/>
        </p:nvSpPr>
        <p:spPr>
          <a:xfrm>
            <a:off x="1683942" y="4982721"/>
            <a:ext cx="2736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/>
              <a:t>n_components =10, algorithm = deflation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627FDBA6-8596-40CF-81C7-2FC0592F9627}"/>
              </a:ext>
            </a:extLst>
          </p:cNvPr>
          <p:cNvSpPr/>
          <p:nvPr/>
        </p:nvSpPr>
        <p:spPr>
          <a:xfrm>
            <a:off x="1688259" y="5541217"/>
            <a:ext cx="2640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/>
              <a:t>n_estimators = 50, learning_rate = 0.01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E1B32B-BCD8-4A8A-B2EA-6D5BC056211F}"/>
              </a:ext>
            </a:extLst>
          </p:cNvPr>
          <p:cNvCxnSpPr>
            <a:stCxn id="55" idx="4"/>
            <a:endCxn id="56" idx="7"/>
          </p:cNvCxnSpPr>
          <p:nvPr/>
        </p:nvCxnSpPr>
        <p:spPr>
          <a:xfrm flipH="1">
            <a:off x="6623705" y="2725392"/>
            <a:ext cx="188045" cy="27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FAB91F-1392-43B5-AD19-A3227CB288D2}"/>
              </a:ext>
            </a:extLst>
          </p:cNvPr>
          <p:cNvCxnSpPr>
            <a:cxnSpLocks/>
            <a:stCxn id="55" idx="4"/>
            <a:endCxn id="57" idx="1"/>
          </p:cNvCxnSpPr>
          <p:nvPr/>
        </p:nvCxnSpPr>
        <p:spPr>
          <a:xfrm>
            <a:off x="6811750" y="2725392"/>
            <a:ext cx="203048" cy="28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4C0381-8E55-4A10-80D6-C93884E10F20}"/>
              </a:ext>
            </a:extLst>
          </p:cNvPr>
          <p:cNvCxnSpPr>
            <a:cxnSpLocks/>
            <a:stCxn id="56" idx="3"/>
            <a:endCxn id="58" idx="0"/>
          </p:cNvCxnSpPr>
          <p:nvPr/>
        </p:nvCxnSpPr>
        <p:spPr>
          <a:xfrm flipH="1">
            <a:off x="6299051" y="3144824"/>
            <a:ext cx="164565" cy="33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EC93B-E89A-4BE0-B072-AAD832F1E457}"/>
              </a:ext>
            </a:extLst>
          </p:cNvPr>
          <p:cNvCxnSpPr>
            <a:stCxn id="56" idx="4"/>
            <a:endCxn id="59" idx="0"/>
          </p:cNvCxnSpPr>
          <p:nvPr/>
        </p:nvCxnSpPr>
        <p:spPr>
          <a:xfrm>
            <a:off x="6543661" y="3174237"/>
            <a:ext cx="268089" cy="31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EC0FEF-04FA-4D22-8F3A-DB5F7AAC25E5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 flipH="1">
            <a:off x="6543660" y="3685350"/>
            <a:ext cx="268090" cy="33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800C10-4B88-4815-A0F2-5D684F8DF47C}"/>
              </a:ext>
            </a:extLst>
          </p:cNvPr>
          <p:cNvCxnSpPr>
            <a:stCxn id="59" idx="4"/>
            <a:endCxn id="61" idx="0"/>
          </p:cNvCxnSpPr>
          <p:nvPr/>
        </p:nvCxnSpPr>
        <p:spPr>
          <a:xfrm>
            <a:off x="6811750" y="3685350"/>
            <a:ext cx="269384" cy="3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15F48-4A91-4C29-906E-D2A042B74577}"/>
              </a:ext>
            </a:extLst>
          </p:cNvPr>
          <p:cNvCxnSpPr>
            <a:stCxn id="60" idx="4"/>
            <a:endCxn id="62" idx="0"/>
          </p:cNvCxnSpPr>
          <p:nvPr/>
        </p:nvCxnSpPr>
        <p:spPr>
          <a:xfrm flipH="1">
            <a:off x="6340722" y="4225824"/>
            <a:ext cx="202938" cy="35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322C7E-C711-4AAE-B081-FDDE2A67993B}"/>
              </a:ext>
            </a:extLst>
          </p:cNvPr>
          <p:cNvCxnSpPr>
            <a:stCxn id="60" idx="4"/>
            <a:endCxn id="63" idx="0"/>
          </p:cNvCxnSpPr>
          <p:nvPr/>
        </p:nvCxnSpPr>
        <p:spPr>
          <a:xfrm>
            <a:off x="6543660" y="4225824"/>
            <a:ext cx="277837" cy="3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959CA-F859-46CE-91C1-6EB541AFE3F2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 flipH="1">
            <a:off x="6538499" y="4772994"/>
            <a:ext cx="282998" cy="32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B6BA35-856D-4D48-8D67-88A5E435FFC6}"/>
              </a:ext>
            </a:extLst>
          </p:cNvPr>
          <p:cNvCxnSpPr>
            <a:stCxn id="63" idx="4"/>
            <a:endCxn id="65" idx="0"/>
          </p:cNvCxnSpPr>
          <p:nvPr/>
        </p:nvCxnSpPr>
        <p:spPr>
          <a:xfrm>
            <a:off x="6821497" y="4772994"/>
            <a:ext cx="226399" cy="30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695A1F-519E-4D30-9D61-9825EA67296E}"/>
              </a:ext>
            </a:extLst>
          </p:cNvPr>
          <p:cNvCxnSpPr>
            <a:cxnSpLocks/>
            <a:stCxn id="8" idx="3"/>
            <a:endCxn id="58" idx="2"/>
          </p:cNvCxnSpPr>
          <p:nvPr/>
        </p:nvCxnSpPr>
        <p:spPr>
          <a:xfrm flipV="1">
            <a:off x="1642871" y="3584928"/>
            <a:ext cx="4542980" cy="83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A34A3480-3A1A-4E16-A6FA-D96AA665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38" y="918166"/>
            <a:ext cx="8356600" cy="4894262"/>
          </a:xfrm>
        </p:spPr>
        <p:txBody>
          <a:bodyPr/>
          <a:lstStyle/>
          <a:p>
            <a:r>
              <a:rPr lang="en-US"/>
              <a:t>Structure </a:t>
            </a:r>
          </a:p>
          <a:p>
            <a:pPr marL="0" indent="0">
              <a:buNone/>
            </a:pPr>
            <a:r>
              <a:rPr lang="de-DE" sz="1400" b="1"/>
              <a:t>      Data Cleaning </a:t>
            </a:r>
            <a:r>
              <a:rPr lang="de-DE" sz="1400"/>
              <a:t>(1)</a:t>
            </a:r>
          </a:p>
          <a:p>
            <a:pPr marL="0" indent="0">
              <a:buNone/>
            </a:pPr>
            <a:r>
              <a:rPr lang="de-DE" sz="1400" b="1"/>
              <a:t>      Expasion</a:t>
            </a:r>
            <a:r>
              <a:rPr lang="de-DE" sz="1400"/>
              <a:t>:different strategy between algorithm and hyperparameter selection (2,3)</a:t>
            </a:r>
          </a:p>
          <a:p>
            <a:pPr marL="0" indent="0">
              <a:buNone/>
            </a:pPr>
            <a:r>
              <a:rPr lang="de-DE" sz="1400" b="1"/>
              <a:t>      Evaluation</a:t>
            </a:r>
            <a:r>
              <a:rPr lang="de-DE" sz="1400"/>
              <a:t>: 80% training, 20% </a:t>
            </a:r>
            <a:r>
              <a:rPr lang="en-US" altLang="zh-CN" sz="1400"/>
              <a:t>validation</a:t>
            </a:r>
            <a:r>
              <a:rPr lang="de-DE" sz="1400"/>
              <a:t>, 5 fold cross validation (4)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953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E09B-2F85-4A0D-BFD4-0974D7FB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Detail of MCTML(1)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38FC-B191-498E-A386-3852E6D3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Data cleaner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missing value imputation: NaN, ?, 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conver non-numerical feature to numerical </a:t>
            </a:r>
            <a:r>
              <a:rPr lang="en-US" altLang="zh-CN" sz="1600"/>
              <a:t>feature</a:t>
            </a:r>
            <a:endParaRPr lang="en-US" sz="16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2. Initial sampling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F4091-FF03-4663-93AC-1E6BC9C6F92E}"/>
              </a:ext>
            </a:extLst>
          </p:cNvPr>
          <p:cNvSpPr txBox="1"/>
          <p:nvPr/>
        </p:nvSpPr>
        <p:spPr>
          <a:xfrm>
            <a:off x="1763688" y="5022570"/>
            <a:ext cx="504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Table 2 : Example of hyper-parameter samples using initial state sampling method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703FC-BB84-4DE6-92B8-3996F5A0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5" y="3666350"/>
            <a:ext cx="7952116" cy="13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4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8EFB-3142-4679-B95F-EC045DCF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Detail of MCTML(2)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26E3-CA0B-40E2-8744-72C16747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3. Expansion algorithm</a:t>
            </a:r>
          </a:p>
          <a:p>
            <a:pPr marL="0" indent="0">
              <a:buNone/>
            </a:pPr>
            <a:r>
              <a:rPr lang="en-US" sz="1800"/>
              <a:t>    </a:t>
            </a:r>
            <a:r>
              <a:rPr lang="en-US" sz="1600"/>
              <a:t>New parameter: </a:t>
            </a:r>
          </a:p>
          <a:p>
            <a:pPr marL="0" indent="0">
              <a:buNone/>
            </a:pPr>
            <a:r>
              <a:rPr lang="en-US" altLang="zh-CN" sz="1600"/>
              <a:t>    When to expand node?  All node visited at least 10, and K increase by one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Which node to expand? Selection between neighbors and random nodes.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/>
              <a:t>4. Value network</a:t>
            </a:r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0E506-F958-4B6F-A1FE-084618E0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1" y="4788148"/>
            <a:ext cx="3017738" cy="1378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05F24-2F1A-48EA-8B2C-84192947B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9" y="3050484"/>
            <a:ext cx="2373090" cy="1511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B5271-DF3C-4D3A-B0D0-79FA1DA3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98" y="2949038"/>
            <a:ext cx="4836150" cy="2897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04FE0-9FFE-47DA-9A90-224EC58FE193}"/>
                  </a:ext>
                </a:extLst>
              </p:cNvPr>
              <p:cNvSpPr txBox="1"/>
              <p:nvPr/>
            </p:nvSpPr>
            <p:spPr>
              <a:xfrm>
                <a:off x="3241508" y="1556792"/>
                <a:ext cx="1470211" cy="324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𝑝𝑤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04FE0-9FFE-47DA-9A90-224EC58FE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08" y="1556792"/>
                <a:ext cx="1470211" cy="324512"/>
              </a:xfrm>
              <a:prstGeom prst="rect">
                <a:avLst/>
              </a:prstGeom>
              <a:blipFill>
                <a:blip r:embed="rId5"/>
                <a:stretch>
                  <a:fillRect l="-2075" b="-148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4E5B942-B535-4594-8E6B-4177459EEAB6}"/>
              </a:ext>
            </a:extLst>
          </p:cNvPr>
          <p:cNvSpPr txBox="1"/>
          <p:nvPr/>
        </p:nvSpPr>
        <p:spPr>
          <a:xfrm>
            <a:off x="5127927" y="5898986"/>
            <a:ext cx="3186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3.1: Expansion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85745-DAC6-4FBC-BF7E-43CB35213C26}"/>
              </a:ext>
            </a:extLst>
          </p:cNvPr>
          <p:cNvSpPr txBox="1"/>
          <p:nvPr/>
        </p:nvSpPr>
        <p:spPr>
          <a:xfrm>
            <a:off x="859219" y="6092825"/>
            <a:ext cx="3186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Figure 3.2: Value network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1F244-EACC-4B0D-AFBA-617DA316B97F}"/>
              </a:ext>
            </a:extLst>
          </p:cNvPr>
          <p:cNvSpPr txBox="1"/>
          <p:nvPr/>
        </p:nvSpPr>
        <p:spPr>
          <a:xfrm>
            <a:off x="709801" y="4630384"/>
            <a:ext cx="3186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Table 3:Value network parameter setting </a:t>
            </a:r>
          </a:p>
        </p:txBody>
      </p:sp>
    </p:spTree>
    <p:extLst>
      <p:ext uri="{BB962C8B-B14F-4D97-AF65-F5344CB8AC3E}">
        <p14:creationId xmlns:p14="http://schemas.microsoft.com/office/powerpoint/2010/main" val="286181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66AD-EB91-48F8-96B4-D41290E4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Evaluation Environment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F8D2-6B31-4E70-B51E-302B0A53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33" y="1009091"/>
            <a:ext cx="8356600" cy="4894262"/>
          </a:xfrm>
        </p:spPr>
        <p:txBody>
          <a:bodyPr/>
          <a:lstStyle/>
          <a:p>
            <a:r>
              <a:rPr lang="de-DE"/>
              <a:t>Smart Data Innovation Lab Platform: </a:t>
            </a:r>
            <a:r>
              <a:rPr lang="en-US"/>
              <a:t>1 core with 4GB RAM.</a:t>
            </a:r>
          </a:p>
          <a:p>
            <a:endParaRPr lang="en-US"/>
          </a:p>
          <a:p>
            <a:r>
              <a:rPr lang="en-US"/>
              <a:t>Search space: 5/5/14 (53)</a:t>
            </a:r>
          </a:p>
          <a:p>
            <a:pPr marL="0" indent="0">
              <a:buNone/>
            </a:pPr>
            <a:r>
              <a:rPr lang="en-US" sz="1600"/>
              <a:t>     Data processor: 5</a:t>
            </a:r>
          </a:p>
          <a:p>
            <a:pPr marL="0" indent="0">
              <a:buNone/>
            </a:pPr>
            <a:r>
              <a:rPr lang="en-US" sz="1600"/>
              <a:t>     Feature Engineering : 5</a:t>
            </a:r>
          </a:p>
          <a:p>
            <a:pPr marL="0" indent="0">
              <a:buNone/>
            </a:pPr>
            <a:r>
              <a:rPr lang="en-US" sz="1600"/>
              <a:t>     Model: 14</a:t>
            </a:r>
          </a:p>
          <a:p>
            <a:pPr marL="0" indent="0">
              <a:buNone/>
            </a:pPr>
            <a:r>
              <a:rPr lang="en-US" sz="1600"/>
              <a:t>     Hyperparameter: 53</a:t>
            </a:r>
            <a:endParaRPr lang="de-DE" sz="1600"/>
          </a:p>
          <a:p>
            <a:pPr marL="0" indent="0">
              <a:buNone/>
            </a:pPr>
            <a:r>
              <a:rPr lang="de-DE"/>
              <a:t>   </a:t>
            </a:r>
            <a:endParaRPr lang="en-US"/>
          </a:p>
          <a:p>
            <a:r>
              <a:rPr lang="en-US"/>
              <a:t>Dataset: OpenML CC18 suite</a:t>
            </a:r>
          </a:p>
          <a:p>
            <a:pPr marL="0" indent="0">
              <a:buNone/>
            </a:pPr>
            <a:r>
              <a:rPr lang="en-US" sz="1600"/>
              <a:t>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FD526-5D1F-4DDA-AFE2-7F4DEF73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766" y="1412777"/>
            <a:ext cx="2750967" cy="4474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A7AAF-0EB5-4188-B584-68EE6E3DD4B4}"/>
              </a:ext>
            </a:extLst>
          </p:cNvPr>
          <p:cNvSpPr txBox="1"/>
          <p:nvPr/>
        </p:nvSpPr>
        <p:spPr>
          <a:xfrm>
            <a:off x="6023766" y="5903353"/>
            <a:ext cx="318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Table 4 : Default search space, </a:t>
            </a:r>
            <a:r>
              <a:rPr lang="de-DE" sz="900" b="1" i="1"/>
              <a:t># means number of hyperparameters </a:t>
            </a:r>
            <a:endParaRPr lang="en-US" sz="900" b="1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D9314-11AF-467E-9457-E69911C6525A}"/>
              </a:ext>
            </a:extLst>
          </p:cNvPr>
          <p:cNvSpPr txBox="1"/>
          <p:nvPr/>
        </p:nvSpPr>
        <p:spPr>
          <a:xfrm>
            <a:off x="827584" y="5621144"/>
            <a:ext cx="3471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Table 3: Example of datasets properties from CC18 suite.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67043-4D2F-49C2-971F-5D515A5CE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52" y="4149080"/>
            <a:ext cx="3896881" cy="13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9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4DD4-5CF1-4B36-AD8F-66F653CE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4.2. Evaluation Results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5266-C13E-4104-AE6D-0DA6CA5A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81869"/>
            <a:ext cx="8356600" cy="4894262"/>
          </a:xfrm>
        </p:spPr>
        <p:txBody>
          <a:bodyPr/>
          <a:lstStyle/>
          <a:p>
            <a:endParaRPr lang="en-US"/>
          </a:p>
          <a:p>
            <a:r>
              <a:rPr lang="en-US"/>
              <a:t>Default setting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altLang="zh-CN"/>
          </a:p>
          <a:p>
            <a:r>
              <a:rPr lang="en-US" altLang="zh-CN"/>
              <a:t>Performance</a:t>
            </a:r>
            <a:r>
              <a:rPr lang="en-US"/>
              <a:t>:</a:t>
            </a:r>
            <a:endParaRPr lang="en-US" altLang="zh-CN"/>
          </a:p>
          <a:p>
            <a:r>
              <a:rPr lang="en-US" altLang="zh-CN"/>
              <a:t>Stability:  5 runs variance</a:t>
            </a:r>
            <a:endParaRPr lang="en-US"/>
          </a:p>
          <a:p>
            <a:r>
              <a:rPr lang="en-US"/>
              <a:t>Evaluation summary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9750C-D848-49FB-A846-D45C961D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53" y="947910"/>
            <a:ext cx="2594385" cy="5279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78E94-AC94-4ADD-963F-8826286D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2" y="4760226"/>
            <a:ext cx="3432192" cy="878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357D1-12BD-4BD9-93D1-469C78BF14DE}"/>
                  </a:ext>
                </a:extLst>
              </p:cNvPr>
              <p:cNvSpPr txBox="1"/>
              <p:nvPr/>
            </p:nvSpPr>
            <p:spPr>
              <a:xfrm>
                <a:off x="2307842" y="3419034"/>
                <a:ext cx="3077340" cy="5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𝑃𝑟𝑒𝑠𝑖𝑜𝑛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DE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357D1-12BD-4BD9-93D1-469C78BF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42" y="3419034"/>
                <a:ext cx="3077340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4751768-D5B4-4D70-909D-0F8E21917DED}"/>
              </a:ext>
            </a:extLst>
          </p:cNvPr>
          <p:cNvSpPr txBox="1"/>
          <p:nvPr/>
        </p:nvSpPr>
        <p:spPr>
          <a:xfrm>
            <a:off x="622416" y="5643428"/>
            <a:ext cx="4701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Table 6: Statistical summary of performance and stability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E3FE2-8716-480B-87A6-B7E885573501}"/>
              </a:ext>
            </a:extLst>
          </p:cNvPr>
          <p:cNvSpPr txBox="1"/>
          <p:nvPr/>
        </p:nvSpPr>
        <p:spPr>
          <a:xfrm>
            <a:off x="1106850" y="3101683"/>
            <a:ext cx="4185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Table 5 : Default setting of methods Baseline, AutoSklearn and MCTML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12225-3D6E-4B53-8CA2-E08A1AA681E7}"/>
              </a:ext>
            </a:extLst>
          </p:cNvPr>
          <p:cNvSpPr txBox="1"/>
          <p:nvPr/>
        </p:nvSpPr>
        <p:spPr>
          <a:xfrm>
            <a:off x="5292080" y="6111504"/>
            <a:ext cx="4701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/>
              <a:t>Table </a:t>
            </a:r>
            <a:r>
              <a:rPr lang="en-US" altLang="zh-CN" sz="900" b="1" i="1"/>
              <a:t>7</a:t>
            </a:r>
            <a:r>
              <a:rPr lang="en-US" sz="900" b="1" i="1"/>
              <a:t>: F1 score on all dataset of methods MCTML and Autosklearn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F3560E-1EDA-4089-8D5A-E402C3D414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6" y="1670483"/>
            <a:ext cx="4946794" cy="1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71854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3020</TotalTime>
  <Words>653</Words>
  <Application>Microsoft Office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DINMittelschrift</vt:lpstr>
      <vt:lpstr>Arial</vt:lpstr>
      <vt:lpstr>Cambria Math</vt:lpstr>
      <vt:lpstr>Times New Roman</vt:lpstr>
      <vt:lpstr>KIT-PPT_Master_en_2016</vt:lpstr>
      <vt:lpstr>PowerPoint Presentation</vt:lpstr>
      <vt:lpstr>0. Design </vt:lpstr>
      <vt:lpstr>1. AutoML </vt:lpstr>
      <vt:lpstr>2. Monte Carlo Tree Search</vt:lpstr>
      <vt:lpstr>3.1. MCTML</vt:lpstr>
      <vt:lpstr>3.2. Detail of MCTML(1)</vt:lpstr>
      <vt:lpstr>3.3. Detail of MCTML(2)</vt:lpstr>
      <vt:lpstr>4.1. Evaluation Environment</vt:lpstr>
      <vt:lpstr>4.2. Evaluation Results</vt:lpstr>
      <vt:lpstr>5. Future Work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Chen, Shaohang</cp:lastModifiedBy>
  <cp:revision>355</cp:revision>
  <dcterms:created xsi:type="dcterms:W3CDTF">2015-12-01T10:08:17Z</dcterms:created>
  <dcterms:modified xsi:type="dcterms:W3CDTF">2020-01-08T12:59:10Z</dcterms:modified>
</cp:coreProperties>
</file>