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2"/>
  </p:normalViewPr>
  <p:slideViewPr>
    <p:cSldViewPr snapToGrid="0">
      <p:cViewPr>
        <p:scale>
          <a:sx n="88" d="100"/>
          <a:sy n="88" d="100"/>
        </p:scale>
        <p:origin x="28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582279-39A2-4794-BB90-F745A1A7882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FD8FFC8-C13E-43FF-83F9-0EE156A244BD}">
      <dgm:prSet/>
      <dgm:spPr/>
      <dgm:t>
        <a:bodyPr/>
        <a:lstStyle/>
        <a:p>
          <a:r>
            <a:rPr lang="fr-FR" b="0" i="0"/>
            <a:t>Quel étudiant génère le plus d'interactions ? </a:t>
          </a:r>
          <a:endParaRPr lang="en-US"/>
        </a:p>
      </dgm:t>
    </dgm:pt>
    <dgm:pt modelId="{FB137CFE-8F2D-43EB-A32B-9CCFE1271656}" type="parTrans" cxnId="{BEFD9707-D595-44C1-AAF1-9EBD583982A5}">
      <dgm:prSet/>
      <dgm:spPr/>
      <dgm:t>
        <a:bodyPr/>
        <a:lstStyle/>
        <a:p>
          <a:endParaRPr lang="en-US"/>
        </a:p>
      </dgm:t>
    </dgm:pt>
    <dgm:pt modelId="{21D1E6AE-D999-44E3-9011-E9576050330C}" type="sibTrans" cxnId="{BEFD9707-D595-44C1-AAF1-9EBD583982A5}">
      <dgm:prSet/>
      <dgm:spPr/>
      <dgm:t>
        <a:bodyPr/>
        <a:lstStyle/>
        <a:p>
          <a:endParaRPr lang="en-US"/>
        </a:p>
      </dgm:t>
    </dgm:pt>
    <dgm:pt modelId="{E34BD47B-4798-40C7-B8E1-A97BA39416A6}">
      <dgm:prSet/>
      <dgm:spPr/>
      <dgm:t>
        <a:bodyPr/>
        <a:lstStyle/>
        <a:p>
          <a:r>
            <a:rPr lang="fr-FR" b="0" i="0"/>
            <a:t>Quels types de ressources et cours sont les plus consultés ? </a:t>
          </a:r>
          <a:endParaRPr lang="en-US"/>
        </a:p>
      </dgm:t>
    </dgm:pt>
    <dgm:pt modelId="{FA8DD939-DEA3-46EF-BF9C-3A110EE4357D}" type="parTrans" cxnId="{EF5A0259-74A4-4C3E-A457-E9C8C44525B9}">
      <dgm:prSet/>
      <dgm:spPr/>
      <dgm:t>
        <a:bodyPr/>
        <a:lstStyle/>
        <a:p>
          <a:endParaRPr lang="en-US"/>
        </a:p>
      </dgm:t>
    </dgm:pt>
    <dgm:pt modelId="{9E7F9912-4092-4C64-BB22-1AFC44F28BBB}" type="sibTrans" cxnId="{EF5A0259-74A4-4C3E-A457-E9C8C44525B9}">
      <dgm:prSet/>
      <dgm:spPr/>
      <dgm:t>
        <a:bodyPr/>
        <a:lstStyle/>
        <a:p>
          <a:endParaRPr lang="en-US"/>
        </a:p>
      </dgm:t>
    </dgm:pt>
    <dgm:pt modelId="{9D01E1EB-C331-4011-AA55-97D9AB7B431A}">
      <dgm:prSet/>
      <dgm:spPr/>
      <dgm:t>
        <a:bodyPr/>
        <a:lstStyle/>
        <a:p>
          <a:r>
            <a:rPr lang="fr-FR" b="0" i="0"/>
            <a:t>Quelles promotions ou spécialités sont les plus actives ? </a:t>
          </a:r>
          <a:endParaRPr lang="en-US"/>
        </a:p>
      </dgm:t>
    </dgm:pt>
    <dgm:pt modelId="{F58984F0-51C6-4099-BD97-01D4C1CA5CF2}" type="parTrans" cxnId="{6D8B9163-5F84-4F86-A40E-6738795830A4}">
      <dgm:prSet/>
      <dgm:spPr/>
      <dgm:t>
        <a:bodyPr/>
        <a:lstStyle/>
        <a:p>
          <a:endParaRPr lang="en-US"/>
        </a:p>
      </dgm:t>
    </dgm:pt>
    <dgm:pt modelId="{23E9405E-B9A5-42BE-8FAA-896051998836}" type="sibTrans" cxnId="{6D8B9163-5F84-4F86-A40E-6738795830A4}">
      <dgm:prSet/>
      <dgm:spPr/>
      <dgm:t>
        <a:bodyPr/>
        <a:lstStyle/>
        <a:p>
          <a:endParaRPr lang="en-US"/>
        </a:p>
      </dgm:t>
    </dgm:pt>
    <dgm:pt modelId="{9CEFDE81-A882-4830-8915-92A98C1112E3}">
      <dgm:prSet/>
      <dgm:spPr/>
      <dgm:t>
        <a:bodyPr/>
        <a:lstStyle/>
        <a:p>
          <a:r>
            <a:rPr lang="fr-FR" b="0" i="0"/>
            <a:t>Quels mois ou semestres montrent le plus d'activité ? </a:t>
          </a:r>
          <a:endParaRPr lang="en-US"/>
        </a:p>
      </dgm:t>
    </dgm:pt>
    <dgm:pt modelId="{D0F2602E-29A3-4A67-9044-083CC02B9FF0}" type="parTrans" cxnId="{BE532A53-F337-415D-B75A-D2CFDA35B50B}">
      <dgm:prSet/>
      <dgm:spPr/>
      <dgm:t>
        <a:bodyPr/>
        <a:lstStyle/>
        <a:p>
          <a:endParaRPr lang="en-US"/>
        </a:p>
      </dgm:t>
    </dgm:pt>
    <dgm:pt modelId="{F4C61055-9C25-4954-BB66-5F25922F4D8F}" type="sibTrans" cxnId="{BE532A53-F337-415D-B75A-D2CFDA35B50B}">
      <dgm:prSet/>
      <dgm:spPr/>
      <dgm:t>
        <a:bodyPr/>
        <a:lstStyle/>
        <a:p>
          <a:endParaRPr lang="en-US"/>
        </a:p>
      </dgm:t>
    </dgm:pt>
    <dgm:pt modelId="{0A83704B-EA70-4E2C-8F65-49C1DB19CFDD}">
      <dgm:prSet/>
      <dgm:spPr/>
      <dgm:t>
        <a:bodyPr/>
        <a:lstStyle/>
        <a:p>
          <a:r>
            <a:rPr lang="fr-FR" b="0" i="0"/>
            <a:t>L'engagement varie-t-il selon le type d'activité (quiz, forums, documents) ? </a:t>
          </a:r>
          <a:endParaRPr lang="en-US"/>
        </a:p>
      </dgm:t>
    </dgm:pt>
    <dgm:pt modelId="{A5F721EE-877A-4E80-92F7-68948C8D3780}" type="parTrans" cxnId="{EB3CD1B7-DE13-4DD4-A511-B36B03F3C235}">
      <dgm:prSet/>
      <dgm:spPr/>
      <dgm:t>
        <a:bodyPr/>
        <a:lstStyle/>
        <a:p>
          <a:endParaRPr lang="en-US"/>
        </a:p>
      </dgm:t>
    </dgm:pt>
    <dgm:pt modelId="{229012D0-C25E-4125-A3B9-6631F19A5368}" type="sibTrans" cxnId="{EB3CD1B7-DE13-4DD4-A511-B36B03F3C235}">
      <dgm:prSet/>
      <dgm:spPr/>
      <dgm:t>
        <a:bodyPr/>
        <a:lstStyle/>
        <a:p>
          <a:endParaRPr lang="en-US"/>
        </a:p>
      </dgm:t>
    </dgm:pt>
    <dgm:pt modelId="{27D0719B-8EA8-8642-B5FD-B456219B2A17}" type="pres">
      <dgm:prSet presAssocID="{5B582279-39A2-4794-BB90-F745A1A78823}" presName="linear" presStyleCnt="0">
        <dgm:presLayoutVars>
          <dgm:animLvl val="lvl"/>
          <dgm:resizeHandles val="exact"/>
        </dgm:presLayoutVars>
      </dgm:prSet>
      <dgm:spPr/>
    </dgm:pt>
    <dgm:pt modelId="{4A1E3471-186A-B442-A1DC-E0A3D6287F06}" type="pres">
      <dgm:prSet presAssocID="{2FD8FFC8-C13E-43FF-83F9-0EE156A244B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424DE67-0A1C-3743-A4DB-1FB0882985E6}" type="pres">
      <dgm:prSet presAssocID="{21D1E6AE-D999-44E3-9011-E9576050330C}" presName="spacer" presStyleCnt="0"/>
      <dgm:spPr/>
    </dgm:pt>
    <dgm:pt modelId="{A5BBFEFE-606B-2F41-B572-773033BFE121}" type="pres">
      <dgm:prSet presAssocID="{E34BD47B-4798-40C7-B8E1-A97BA39416A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94430A2-6E86-2D42-8B58-DCB4DFEBF96E}" type="pres">
      <dgm:prSet presAssocID="{9E7F9912-4092-4C64-BB22-1AFC44F28BBB}" presName="spacer" presStyleCnt="0"/>
      <dgm:spPr/>
    </dgm:pt>
    <dgm:pt modelId="{7EB9FD19-16AD-544B-A28F-D7E7E53D0070}" type="pres">
      <dgm:prSet presAssocID="{9D01E1EB-C331-4011-AA55-97D9AB7B431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47B7571-8916-AA4A-8DCD-03423CB626C4}" type="pres">
      <dgm:prSet presAssocID="{23E9405E-B9A5-42BE-8FAA-896051998836}" presName="spacer" presStyleCnt="0"/>
      <dgm:spPr/>
    </dgm:pt>
    <dgm:pt modelId="{9ABAC7A5-8880-CC4B-9792-D78C2B78A64B}" type="pres">
      <dgm:prSet presAssocID="{9CEFDE81-A882-4830-8915-92A98C1112E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BFA6684-608C-AD4E-9363-7B3E0CE3C70A}" type="pres">
      <dgm:prSet presAssocID="{F4C61055-9C25-4954-BB66-5F25922F4D8F}" presName="spacer" presStyleCnt="0"/>
      <dgm:spPr/>
    </dgm:pt>
    <dgm:pt modelId="{914550F4-E526-D641-BD58-FE5F49956ADF}" type="pres">
      <dgm:prSet presAssocID="{0A83704B-EA70-4E2C-8F65-49C1DB19CFD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EFD9707-D595-44C1-AAF1-9EBD583982A5}" srcId="{5B582279-39A2-4794-BB90-F745A1A78823}" destId="{2FD8FFC8-C13E-43FF-83F9-0EE156A244BD}" srcOrd="0" destOrd="0" parTransId="{FB137CFE-8F2D-43EB-A32B-9CCFE1271656}" sibTransId="{21D1E6AE-D999-44E3-9011-E9576050330C}"/>
    <dgm:cxn modelId="{213C210B-9A9E-C642-A327-B5F38831BD2F}" type="presOf" srcId="{E34BD47B-4798-40C7-B8E1-A97BA39416A6}" destId="{A5BBFEFE-606B-2F41-B572-773033BFE121}" srcOrd="0" destOrd="0" presId="urn:microsoft.com/office/officeart/2005/8/layout/vList2"/>
    <dgm:cxn modelId="{1828B719-CCC4-CA41-9B25-775F4907CCB3}" type="presOf" srcId="{5B582279-39A2-4794-BB90-F745A1A78823}" destId="{27D0719B-8EA8-8642-B5FD-B456219B2A17}" srcOrd="0" destOrd="0" presId="urn:microsoft.com/office/officeart/2005/8/layout/vList2"/>
    <dgm:cxn modelId="{E3647B42-209F-D844-8939-745479E1E397}" type="presOf" srcId="{9CEFDE81-A882-4830-8915-92A98C1112E3}" destId="{9ABAC7A5-8880-CC4B-9792-D78C2B78A64B}" srcOrd="0" destOrd="0" presId="urn:microsoft.com/office/officeart/2005/8/layout/vList2"/>
    <dgm:cxn modelId="{BE532A53-F337-415D-B75A-D2CFDA35B50B}" srcId="{5B582279-39A2-4794-BB90-F745A1A78823}" destId="{9CEFDE81-A882-4830-8915-92A98C1112E3}" srcOrd="3" destOrd="0" parTransId="{D0F2602E-29A3-4A67-9044-083CC02B9FF0}" sibTransId="{F4C61055-9C25-4954-BB66-5F25922F4D8F}"/>
    <dgm:cxn modelId="{EF5A0259-74A4-4C3E-A457-E9C8C44525B9}" srcId="{5B582279-39A2-4794-BB90-F745A1A78823}" destId="{E34BD47B-4798-40C7-B8E1-A97BA39416A6}" srcOrd="1" destOrd="0" parTransId="{FA8DD939-DEA3-46EF-BF9C-3A110EE4357D}" sibTransId="{9E7F9912-4092-4C64-BB22-1AFC44F28BBB}"/>
    <dgm:cxn modelId="{6D8B9163-5F84-4F86-A40E-6738795830A4}" srcId="{5B582279-39A2-4794-BB90-F745A1A78823}" destId="{9D01E1EB-C331-4011-AA55-97D9AB7B431A}" srcOrd="2" destOrd="0" parTransId="{F58984F0-51C6-4099-BD97-01D4C1CA5CF2}" sibTransId="{23E9405E-B9A5-42BE-8FAA-896051998836}"/>
    <dgm:cxn modelId="{C64DCCA6-F860-974F-A66E-1A92BCA9E2E3}" type="presOf" srcId="{9D01E1EB-C331-4011-AA55-97D9AB7B431A}" destId="{7EB9FD19-16AD-544B-A28F-D7E7E53D0070}" srcOrd="0" destOrd="0" presId="urn:microsoft.com/office/officeart/2005/8/layout/vList2"/>
    <dgm:cxn modelId="{EB3CD1B7-DE13-4DD4-A511-B36B03F3C235}" srcId="{5B582279-39A2-4794-BB90-F745A1A78823}" destId="{0A83704B-EA70-4E2C-8F65-49C1DB19CFDD}" srcOrd="4" destOrd="0" parTransId="{A5F721EE-877A-4E80-92F7-68948C8D3780}" sibTransId="{229012D0-C25E-4125-A3B9-6631F19A5368}"/>
    <dgm:cxn modelId="{B2240BC8-8584-C24D-97B4-3AC86B0FB223}" type="presOf" srcId="{0A83704B-EA70-4E2C-8F65-49C1DB19CFDD}" destId="{914550F4-E526-D641-BD58-FE5F49956ADF}" srcOrd="0" destOrd="0" presId="urn:microsoft.com/office/officeart/2005/8/layout/vList2"/>
    <dgm:cxn modelId="{CBDB83F9-5EDB-DE47-B2DD-BAEFA8FD15A7}" type="presOf" srcId="{2FD8FFC8-C13E-43FF-83F9-0EE156A244BD}" destId="{4A1E3471-186A-B442-A1DC-E0A3D6287F06}" srcOrd="0" destOrd="0" presId="urn:microsoft.com/office/officeart/2005/8/layout/vList2"/>
    <dgm:cxn modelId="{562BB722-5182-D246-ACC3-BA789AA99A11}" type="presParOf" srcId="{27D0719B-8EA8-8642-B5FD-B456219B2A17}" destId="{4A1E3471-186A-B442-A1DC-E0A3D6287F06}" srcOrd="0" destOrd="0" presId="urn:microsoft.com/office/officeart/2005/8/layout/vList2"/>
    <dgm:cxn modelId="{93BB1053-A2AD-D042-A8D3-9E1103975B9F}" type="presParOf" srcId="{27D0719B-8EA8-8642-B5FD-B456219B2A17}" destId="{1424DE67-0A1C-3743-A4DB-1FB0882985E6}" srcOrd="1" destOrd="0" presId="urn:microsoft.com/office/officeart/2005/8/layout/vList2"/>
    <dgm:cxn modelId="{62ECB2F8-C519-134C-A10B-EB048486882F}" type="presParOf" srcId="{27D0719B-8EA8-8642-B5FD-B456219B2A17}" destId="{A5BBFEFE-606B-2F41-B572-773033BFE121}" srcOrd="2" destOrd="0" presId="urn:microsoft.com/office/officeart/2005/8/layout/vList2"/>
    <dgm:cxn modelId="{239AD1E1-AEA6-814C-BC70-82AD7E31EB2F}" type="presParOf" srcId="{27D0719B-8EA8-8642-B5FD-B456219B2A17}" destId="{F94430A2-6E86-2D42-8B58-DCB4DFEBF96E}" srcOrd="3" destOrd="0" presId="urn:microsoft.com/office/officeart/2005/8/layout/vList2"/>
    <dgm:cxn modelId="{73E7CABD-1832-2845-A82F-8A2445A94EB9}" type="presParOf" srcId="{27D0719B-8EA8-8642-B5FD-B456219B2A17}" destId="{7EB9FD19-16AD-544B-A28F-D7E7E53D0070}" srcOrd="4" destOrd="0" presId="urn:microsoft.com/office/officeart/2005/8/layout/vList2"/>
    <dgm:cxn modelId="{0D1D1C01-F244-3A40-8DCC-FB8BEA960DF3}" type="presParOf" srcId="{27D0719B-8EA8-8642-B5FD-B456219B2A17}" destId="{247B7571-8916-AA4A-8DCD-03423CB626C4}" srcOrd="5" destOrd="0" presId="urn:microsoft.com/office/officeart/2005/8/layout/vList2"/>
    <dgm:cxn modelId="{ED1A986D-6E14-ED42-B769-2C7EF37D54EE}" type="presParOf" srcId="{27D0719B-8EA8-8642-B5FD-B456219B2A17}" destId="{9ABAC7A5-8880-CC4B-9792-D78C2B78A64B}" srcOrd="6" destOrd="0" presId="urn:microsoft.com/office/officeart/2005/8/layout/vList2"/>
    <dgm:cxn modelId="{B4598381-6A8D-314E-97C4-3CBBCD4D388A}" type="presParOf" srcId="{27D0719B-8EA8-8642-B5FD-B456219B2A17}" destId="{0BFA6684-608C-AD4E-9363-7B3E0CE3C70A}" srcOrd="7" destOrd="0" presId="urn:microsoft.com/office/officeart/2005/8/layout/vList2"/>
    <dgm:cxn modelId="{27CC15A6-6FB3-2948-A668-BE6ED1F49837}" type="presParOf" srcId="{27D0719B-8EA8-8642-B5FD-B456219B2A17}" destId="{914550F4-E526-D641-BD58-FE5F49956AD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1E3471-186A-B442-A1DC-E0A3D6287F06}">
      <dsp:nvSpPr>
        <dsp:cNvPr id="0" name=""/>
        <dsp:cNvSpPr/>
      </dsp:nvSpPr>
      <dsp:spPr>
        <a:xfrm>
          <a:off x="0" y="202172"/>
          <a:ext cx="5816750" cy="973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0" i="0" kern="1200"/>
            <a:t>Quel étudiant génère le plus d'interactions ? </a:t>
          </a:r>
          <a:endParaRPr lang="en-US" sz="2600" kern="1200"/>
        </a:p>
      </dsp:txBody>
      <dsp:txXfrm>
        <a:off x="47519" y="249691"/>
        <a:ext cx="5721712" cy="878402"/>
      </dsp:txXfrm>
    </dsp:sp>
    <dsp:sp modelId="{A5BBFEFE-606B-2F41-B572-773033BFE121}">
      <dsp:nvSpPr>
        <dsp:cNvPr id="0" name=""/>
        <dsp:cNvSpPr/>
      </dsp:nvSpPr>
      <dsp:spPr>
        <a:xfrm>
          <a:off x="0" y="1250492"/>
          <a:ext cx="5816750" cy="973440"/>
        </a:xfrm>
        <a:prstGeom prst="roundRect">
          <a:avLst/>
        </a:prstGeom>
        <a:solidFill>
          <a:schemeClr val="accent2">
            <a:hueOff val="-381330"/>
            <a:satOff val="-157"/>
            <a:lumOff val="1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0" i="0" kern="1200"/>
            <a:t>Quels types de ressources et cours sont les plus consultés ? </a:t>
          </a:r>
          <a:endParaRPr lang="en-US" sz="2600" kern="1200"/>
        </a:p>
      </dsp:txBody>
      <dsp:txXfrm>
        <a:off x="47519" y="1298011"/>
        <a:ext cx="5721712" cy="878402"/>
      </dsp:txXfrm>
    </dsp:sp>
    <dsp:sp modelId="{7EB9FD19-16AD-544B-A28F-D7E7E53D0070}">
      <dsp:nvSpPr>
        <dsp:cNvPr id="0" name=""/>
        <dsp:cNvSpPr/>
      </dsp:nvSpPr>
      <dsp:spPr>
        <a:xfrm>
          <a:off x="0" y="2298812"/>
          <a:ext cx="5816750" cy="973440"/>
        </a:xfrm>
        <a:prstGeom prst="roundRect">
          <a:avLst/>
        </a:prstGeom>
        <a:solidFill>
          <a:schemeClr val="accent2">
            <a:hueOff val="-762660"/>
            <a:satOff val="-314"/>
            <a:lumOff val="33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0" i="0" kern="1200"/>
            <a:t>Quelles promotions ou spécialités sont les plus actives ? </a:t>
          </a:r>
          <a:endParaRPr lang="en-US" sz="2600" kern="1200"/>
        </a:p>
      </dsp:txBody>
      <dsp:txXfrm>
        <a:off x="47519" y="2346331"/>
        <a:ext cx="5721712" cy="878402"/>
      </dsp:txXfrm>
    </dsp:sp>
    <dsp:sp modelId="{9ABAC7A5-8880-CC4B-9792-D78C2B78A64B}">
      <dsp:nvSpPr>
        <dsp:cNvPr id="0" name=""/>
        <dsp:cNvSpPr/>
      </dsp:nvSpPr>
      <dsp:spPr>
        <a:xfrm>
          <a:off x="0" y="3347133"/>
          <a:ext cx="5816750" cy="973440"/>
        </a:xfrm>
        <a:prstGeom prst="roundRect">
          <a:avLst/>
        </a:prstGeom>
        <a:solidFill>
          <a:schemeClr val="accent2">
            <a:hueOff val="-1143990"/>
            <a:satOff val="-472"/>
            <a:lumOff val="50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0" i="0" kern="1200"/>
            <a:t>Quels mois ou semestres montrent le plus d'activité ? </a:t>
          </a:r>
          <a:endParaRPr lang="en-US" sz="2600" kern="1200"/>
        </a:p>
      </dsp:txBody>
      <dsp:txXfrm>
        <a:off x="47519" y="3394652"/>
        <a:ext cx="5721712" cy="878402"/>
      </dsp:txXfrm>
    </dsp:sp>
    <dsp:sp modelId="{914550F4-E526-D641-BD58-FE5F49956ADF}">
      <dsp:nvSpPr>
        <dsp:cNvPr id="0" name=""/>
        <dsp:cNvSpPr/>
      </dsp:nvSpPr>
      <dsp:spPr>
        <a:xfrm>
          <a:off x="0" y="4395453"/>
          <a:ext cx="5816750" cy="973440"/>
        </a:xfrm>
        <a:prstGeom prst="roundRect">
          <a:avLst/>
        </a:prstGeom>
        <a:solidFill>
          <a:schemeClr val="accent2">
            <a:hueOff val="-1525320"/>
            <a:satOff val="-629"/>
            <a:lumOff val="66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0" i="0" kern="1200"/>
            <a:t>L'engagement varie-t-il selon le type d'activité (quiz, forums, documents) ? </a:t>
          </a:r>
          <a:endParaRPr lang="en-US" sz="2600" kern="1200"/>
        </a:p>
      </dsp:txBody>
      <dsp:txXfrm>
        <a:off x="47519" y="4442972"/>
        <a:ext cx="5721712" cy="878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1/9/25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94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1/9/25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1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1/9/25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8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1/9/25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96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1/9/25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3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1/9/25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15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1/9/25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88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1/9/25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9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1/9/25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8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1/9/25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162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1/9/25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663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1/9/25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63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3">
            <a:extLst>
              <a:ext uri="{FF2B5EF4-FFF2-40B4-BE49-F238E27FC236}">
                <a16:creationId xmlns:a16="http://schemas.microsoft.com/office/drawing/2014/main" id="{020C4741-8FE1-3E2C-DE2C-0A2B265C13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6239" b="91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A9C3F49-D11F-D491-2641-FDC5E3693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r>
              <a:rPr lang="fr-FR"/>
              <a:t>Data Warehouse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D85090-1E7B-32E0-B438-341AADBA0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anchor="t">
            <a:normAutofit/>
          </a:bodyPr>
          <a:lstStyle/>
          <a:p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265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6F47A4-67F8-3A4E-0EE4-4BB3FBFF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fr-FR" sz="5100"/>
              <a:t>Définition de l’objectif d’analyse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6CA75413-0AEA-B239-6EFF-C5AA1B9D0A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712586"/>
              </p:ext>
            </p:extLst>
          </p:nvPr>
        </p:nvGraphicFramePr>
        <p:xfrm>
          <a:off x="5411638" y="643467"/>
          <a:ext cx="5816750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978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64432"/>
            <a:ext cx="6255757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781F21-79EE-F241-2E7A-D20385717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489" y="1036275"/>
            <a:ext cx="3437709" cy="1317172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5100" dirty="0"/>
              <a:t>Schema du data warehouse</a:t>
            </a:r>
          </a:p>
        </p:txBody>
      </p:sp>
      <p:pic>
        <p:nvPicPr>
          <p:cNvPr id="1026" name="Picture 2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BCB1FB59-C0CA-8AAB-B660-C081E5EE7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51162" y="-7330"/>
            <a:ext cx="7939314" cy="678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64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230E91-83B7-05AC-4C8F-982F5F9C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Processus ETL avec </a:t>
            </a:r>
            <a:r>
              <a:rPr lang="fr-FR" dirty="0" err="1"/>
              <a:t>pentaho</a:t>
            </a:r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0CA6BD9-893B-F345-0A74-BCCE3E681E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3" t="21261" r="50922" b="74086"/>
          <a:stretch/>
        </p:blipFill>
        <p:spPr bwMode="auto">
          <a:xfrm>
            <a:off x="3381828" y="2499755"/>
            <a:ext cx="4876800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B884423-5FE2-DD86-FA9F-3CF38B02298A}"/>
              </a:ext>
            </a:extLst>
          </p:cNvPr>
          <p:cNvSpPr txBox="1"/>
          <p:nvPr/>
        </p:nvSpPr>
        <p:spPr>
          <a:xfrm>
            <a:off x="4236429" y="3259016"/>
            <a:ext cx="3167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Exemple de la transformation </a:t>
            </a:r>
          </a:p>
          <a:p>
            <a:pPr algn="ctr"/>
            <a:r>
              <a:rPr lang="fr-FR" dirty="0"/>
              <a:t>pour la table </a:t>
            </a:r>
            <a:r>
              <a:rPr lang="fr-FR" dirty="0" err="1"/>
              <a:t>dim_course</a:t>
            </a:r>
            <a:endParaRPr lang="fr-FR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2A1D002-B710-F137-A644-ED8D3D00E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5" t="34867" r="26309" b="59365"/>
          <a:stretch/>
        </p:blipFill>
        <p:spPr bwMode="auto">
          <a:xfrm>
            <a:off x="221194" y="4154937"/>
            <a:ext cx="11746564" cy="87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87DC46C-FCFF-4C40-C964-3991D330D08A}"/>
              </a:ext>
            </a:extLst>
          </p:cNvPr>
          <p:cNvSpPr txBox="1"/>
          <p:nvPr/>
        </p:nvSpPr>
        <p:spPr>
          <a:xfrm>
            <a:off x="4732238" y="5027129"/>
            <a:ext cx="2175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Job pour l’extraction</a:t>
            </a:r>
          </a:p>
        </p:txBody>
      </p:sp>
    </p:spTree>
    <p:extLst>
      <p:ext uri="{BB962C8B-B14F-4D97-AF65-F5344CB8AC3E}">
        <p14:creationId xmlns:p14="http://schemas.microsoft.com/office/powerpoint/2010/main" val="975868819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1B2F2D"/>
      </a:dk2>
      <a:lt2>
        <a:srgbClr val="F3F3F0"/>
      </a:lt2>
      <a:accent1>
        <a:srgbClr val="4F38E2"/>
      </a:accent1>
      <a:accent2>
        <a:srgbClr val="1E4FCF"/>
      </a:accent2>
      <a:accent3>
        <a:srgbClr val="2FABE0"/>
      </a:accent3>
      <a:accent4>
        <a:srgbClr val="1CC2AF"/>
      </a:accent4>
      <a:accent5>
        <a:srgbClr val="2AC472"/>
      </a:accent5>
      <a:accent6>
        <a:srgbClr val="1DC926"/>
      </a:accent6>
      <a:hlink>
        <a:srgbClr val="349D77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77</Words>
  <Application>Microsoft Macintosh PowerPoint</Application>
  <PresentationFormat>Grand écran</PresentationFormat>
  <Paragraphs>12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Franklin Gothic Demi Cond</vt:lpstr>
      <vt:lpstr>Franklin Gothic Medium</vt:lpstr>
      <vt:lpstr>Wingdings</vt:lpstr>
      <vt:lpstr>JuxtaposeVTI</vt:lpstr>
      <vt:lpstr>Data Warehouse</vt:lpstr>
      <vt:lpstr>Définition de l’objectif d’analyse</vt:lpstr>
      <vt:lpstr>Schema du data warehouse</vt:lpstr>
      <vt:lpstr>Processus ETL avec pentaho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Clémentine Mirande</dc:creator>
  <cp:lastModifiedBy>Clémentine Mirande</cp:lastModifiedBy>
  <cp:revision>1</cp:revision>
  <dcterms:created xsi:type="dcterms:W3CDTF">2025-01-09T10:18:41Z</dcterms:created>
  <dcterms:modified xsi:type="dcterms:W3CDTF">2025-01-09T10:36:45Z</dcterms:modified>
</cp:coreProperties>
</file>