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Nunito"/>
      <p:regular r:id="rId37"/>
      <p:bold r:id="rId38"/>
      <p:italic r:id="rId39"/>
      <p:boldItalic r:id="rId40"/>
    </p:embeddedFont>
    <p:embeddedFont>
      <p:font typeface="Maven Pro"/>
      <p:regular r:id="rId41"/>
      <p:bold r:id="rId42"/>
    </p:embeddedFont>
    <p:embeddedFont>
      <p:font typeface="Oswal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42" Type="http://schemas.openxmlformats.org/officeDocument/2006/relationships/font" Target="fonts/MavenPro-bold.fntdata"/><Relationship Id="rId41" Type="http://schemas.openxmlformats.org/officeDocument/2006/relationships/font" Target="fonts/MavenPro-regular.fntdata"/><Relationship Id="rId22" Type="http://schemas.openxmlformats.org/officeDocument/2006/relationships/slide" Target="slides/slide17.xml"/><Relationship Id="rId44" Type="http://schemas.openxmlformats.org/officeDocument/2006/relationships/font" Target="fonts/Oswald-bold.fntdata"/><Relationship Id="rId21" Type="http://schemas.openxmlformats.org/officeDocument/2006/relationships/slide" Target="slides/slide16.xml"/><Relationship Id="rId43" Type="http://schemas.openxmlformats.org/officeDocument/2006/relationships/font" Target="fonts/Oswald-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99952f6f6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99952f6f6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Entonces el Domain es el mundo del negocio, mientras que el Model es su solución y el Domain Model es el conocimiento estructurado del problema.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Pero aun no he comprendido profesor por que estos conceptos son tan importantes para el Domain Driven Design</a:t>
            </a:r>
            <a:endParaRPr/>
          </a:p>
          <a:p>
            <a:pPr indent="0" lvl="0" marL="0" rtl="0" algn="l">
              <a:spcBef>
                <a:spcPts val="0"/>
              </a:spcBef>
              <a:spcAft>
                <a:spcPts val="0"/>
              </a:spcAft>
              <a:buClr>
                <a:schemeClr val="dk1"/>
              </a:buClr>
              <a:buSzPts val="1100"/>
              <a:buFont typeface="Arial"/>
              <a:buNone/>
            </a:pPr>
            <a:r>
              <a:rPr lang="en"/>
              <a:t> Bueno, creo que hay tres razones por las que un modelo de dominio es importante.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99952f6f6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99952f6f6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Primero</a:t>
            </a:r>
            <a:endParaRPr/>
          </a:p>
          <a:p>
            <a:pPr indent="0" lvl="0" marL="0" rtl="0" algn="l">
              <a:spcBef>
                <a:spcPts val="0"/>
              </a:spcBef>
              <a:spcAft>
                <a:spcPts val="0"/>
              </a:spcAft>
              <a:buNone/>
            </a:pPr>
            <a:r>
              <a:rPr lang="en"/>
              <a:t>El código que escribas debe estar íntimamente ligado al modelo del problema que estás resolviendo. Cualquier miembro del equipo debería poder ver su código y comprender cómo se aplica al problema que está resolviendo.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Cuando los desarrolladores se desvían del modelo, escriben código que se basa en su modelo mental del problema. El código que escriba debe derivarse directamente del modelo de dominio acordado para garantizar que su solución cumpla con los requisitos del negocio.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Segundo</a:t>
            </a:r>
            <a:endParaRPr/>
          </a:p>
          <a:p>
            <a:pPr indent="0" lvl="0" marL="0" rtl="0" algn="l">
              <a:spcBef>
                <a:spcPts val="0"/>
              </a:spcBef>
              <a:spcAft>
                <a:spcPts val="0"/>
              </a:spcAft>
              <a:buNone/>
            </a:pPr>
            <a:r>
              <a:rPr lang="en"/>
              <a:t>Cada persona del equipo del proyecto debe utilizar el lenguaje </a:t>
            </a:r>
            <a:r>
              <a:rPr b="1" lang="en" sz="1500">
                <a:solidFill>
                  <a:srgbClr val="38761D"/>
                </a:solidFill>
                <a:latin typeface="Nunito"/>
                <a:ea typeface="Nunito"/>
                <a:cs typeface="Nunito"/>
                <a:sym typeface="Nunito"/>
              </a:rPr>
              <a:t>Ubiquitous</a:t>
            </a:r>
            <a:r>
              <a:rPr lang="en"/>
              <a:t>. Esto significa que las personas técnicas y no técnicas tienen un lenguaje común para comunicarse, de modo que no haya pérdida de entendimiento entre las partes.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 lenguaje </a:t>
            </a:r>
            <a:r>
              <a:rPr b="1" lang="en" sz="1500">
                <a:solidFill>
                  <a:srgbClr val="38761D"/>
                </a:solidFill>
                <a:latin typeface="Nunito"/>
                <a:ea typeface="Nunito"/>
                <a:cs typeface="Nunito"/>
                <a:sym typeface="Nunito"/>
              </a:rPr>
              <a:t>Ubiquitous </a:t>
            </a:r>
            <a:r>
              <a:rPr lang="en"/>
              <a:t>debe derivarse directamente del domain model, por lo que sin un domain model  no se tiene un lenguaje ubiquitous.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 un lenguaje ubiquitous empezarás a sentir la fricción de la comunicación y la pérdida de comprensión entre los miembros técnicos y no técnicos del equipo. Si el código escrito comienza a desviarse de los requisitos de los expertos empresariales, la solución final no satisfará los objetivos del proyecto.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Tercero</a:t>
            </a:r>
            <a:endParaRPr/>
          </a:p>
          <a:p>
            <a:pPr indent="0" lvl="0" marL="0" rtl="0" algn="l">
              <a:spcBef>
                <a:spcPts val="0"/>
              </a:spcBef>
              <a:spcAft>
                <a:spcPts val="0"/>
              </a:spcAft>
              <a:buClr>
                <a:schemeClr val="dk1"/>
              </a:buClr>
              <a:buSzPts val="1100"/>
              <a:buFont typeface="Arial"/>
              <a:buNone/>
            </a:pPr>
            <a:r>
              <a:rPr lang="en"/>
              <a:t>El domain model debe ser el resultado de un proceso de descubrimiento iterativo en el que todos los miembros del equipo se reúnen para discutir el problema al que se enfrenta y cómo debería resolverse.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Esta colaboración temprana entre los expertos en el dominio y el equipo de desarrollo es fundamental para el éxito del proyecto.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El modelo de dominio debe capturar su forma de pensar sobre el proyecto y todo el conocimiento destilado que se ha derivado de esas sesiones de colaboración.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Siempre que sea necesario tomar una decisión durante el curso del proyecto, todos deben consultar el Modelo de Dominio para buscar la respuesta o intentar evolucionar iterativamente el diseño para descubrir una verdad oculta que no ha sido expuesta previamente.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99952f6f6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99952f6f6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99952f6f6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99952f6f6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a:t>
            </a:r>
            <a:r>
              <a:rPr lang="en"/>
              <a:t>Llegar a crear  un domain model necesitas enfocar tu analisis  desde diferentes perspectivas con el objetivo de descubrir el problema real al cual te debes enfrentar y tambien descubrir la solucion correcta que se requiere.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Como recomendacion te diria que </a:t>
            </a:r>
            <a:endParaRPr/>
          </a:p>
          <a:p>
            <a:pPr indent="0" lvl="0" marL="0" rtl="0" algn="l">
              <a:spcBef>
                <a:spcPts val="0"/>
              </a:spcBef>
              <a:spcAft>
                <a:spcPts val="0"/>
              </a:spcAft>
              <a:buNone/>
            </a:pPr>
            <a:r>
              <a:rPr lang="en"/>
              <a:t>Es importante centrar el domain model  en un problema importante. </a:t>
            </a:r>
            <a:endParaRPr/>
          </a:p>
          <a:p>
            <a:pPr indent="0" lvl="0" marL="0" rtl="0" algn="l">
              <a:spcBef>
                <a:spcPts val="0"/>
              </a:spcBef>
              <a:spcAft>
                <a:spcPts val="0"/>
              </a:spcAft>
              <a:buClr>
                <a:schemeClr val="dk1"/>
              </a:buClr>
              <a:buSzPts val="1100"/>
              <a:buFont typeface="Arial"/>
              <a:buNone/>
            </a:pPr>
            <a:r>
              <a:rPr lang="en"/>
              <a:t>Intentar capturar todo el alcance de una empresa dentro de un único modelo de dominio será demasiado complicado y muy probablemente contradictorio a medida que los conceptos e ideas cambien atraves del tiempo en la organización.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El problema debe trazarse hablando con expertos en negocios para descubrir los problemas que enfrentan. Esto debería formar el problema conceptual que desea abordar.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Los expertos en negocios no hablan en términos de soluciones técnicas, por lo que es su trabajo interpretar correctamente sus problemas en soluciones técnicas.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Durante este proceso, se deben seleccionar del lenguaje los aspectos importantes del problema y darles definiciones concretas para formar el lenguaje ubicuo.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Realmente no importa si el domain model  se crea en código, como diagrama o en documentacion. </a:t>
            </a:r>
            <a:endParaRPr/>
          </a:p>
          <a:p>
            <a:pPr indent="0" lvl="0" marL="0" rtl="0" algn="l">
              <a:spcBef>
                <a:spcPts val="0"/>
              </a:spcBef>
              <a:spcAft>
                <a:spcPts val="0"/>
              </a:spcAft>
              <a:buNone/>
            </a:pPr>
            <a:r>
              <a:rPr lang="en"/>
              <a:t>Sin embargo, debería ser fluida la  retroalimentación en el que todos los participantes del proyecto discutan el domain model  propuesto para acercarse a la solución.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Se trata de un enfoque iterativo que probablemente abarcará código, diagramas y prosa para comprender realmente el problema y descubrir la solución correcta.</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8bf9f2870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8bf9f2870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911170d3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911170d3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estar todos en el mismo lenguaje y hacer mas sencilla la comunicacion con nuestro equipo de trabajo utilizamos el lenguaje ubiquitous mientras trabajamos en un contexto con limites.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90ff0559b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90ff0559b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74E13"/>
                </a:solidFill>
                <a:latin typeface="Nunito"/>
                <a:ea typeface="Nunito"/>
                <a:cs typeface="Nunito"/>
                <a:sym typeface="Nunito"/>
              </a:rPr>
              <a:t>una entidad es algo que necesitamos poder rastrear, localizar, consultar, y guardar, y realizamos todos ut8ilizando un identity key.</a:t>
            </a:r>
            <a:endParaRPr sz="1400">
              <a:solidFill>
                <a:srgbClr val="274E13"/>
              </a:solidFill>
              <a:latin typeface="Nunito"/>
              <a:ea typeface="Nunito"/>
              <a:cs typeface="Nunito"/>
              <a:sym typeface="Nunito"/>
            </a:endParaRPr>
          </a:p>
          <a:p>
            <a:pPr indent="0" lvl="0" marL="0" rtl="0" algn="l">
              <a:spcBef>
                <a:spcPts val="0"/>
              </a:spcBef>
              <a:spcAft>
                <a:spcPts val="0"/>
              </a:spcAft>
              <a:buNone/>
            </a:pPr>
            <a:r>
              <a:rPr lang="en" sz="1400">
                <a:solidFill>
                  <a:srgbClr val="274E13"/>
                </a:solidFill>
                <a:latin typeface="Nunito"/>
                <a:ea typeface="Nunito"/>
                <a:cs typeface="Nunito"/>
                <a:sym typeface="Nunito"/>
              </a:rPr>
              <a:t>Sus propiedades podrian cambiar, por este motivo no podemos usar estas propiedades para identificar un objeto.</a:t>
            </a:r>
            <a:endParaRPr sz="1400">
              <a:solidFill>
                <a:srgbClr val="274E13"/>
              </a:solidFill>
              <a:latin typeface="Nunito"/>
              <a:ea typeface="Nunito"/>
              <a:cs typeface="Nunito"/>
              <a:sym typeface="Nunito"/>
            </a:endParaRPr>
          </a:p>
          <a:p>
            <a:pPr indent="0" lvl="0" marL="0" rtl="0" algn="l">
              <a:spcBef>
                <a:spcPts val="0"/>
              </a:spcBef>
              <a:spcAft>
                <a:spcPts val="0"/>
              </a:spcAft>
              <a:buNone/>
            </a:pPr>
            <a:r>
              <a:t/>
            </a:r>
            <a:endParaRPr sz="1400">
              <a:solidFill>
                <a:srgbClr val="274E13"/>
              </a:solidFill>
              <a:latin typeface="Nunito"/>
              <a:ea typeface="Nunito"/>
              <a:cs typeface="Nunito"/>
              <a:sym typeface="Nuni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99952f6f6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99952f6f6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74E13"/>
                </a:solidFill>
                <a:latin typeface="Nunito"/>
                <a:ea typeface="Nunito"/>
                <a:cs typeface="Nunito"/>
                <a:sym typeface="Nunito"/>
              </a:rPr>
              <a:t>una entidad es algo que necesitamos poder rastrear, localizar, consultar, y guardar, y realizamos todos ut8ilizando un identity key.</a:t>
            </a:r>
            <a:endParaRPr sz="1400">
              <a:solidFill>
                <a:srgbClr val="274E13"/>
              </a:solidFill>
              <a:latin typeface="Nunito"/>
              <a:ea typeface="Nunito"/>
              <a:cs typeface="Nunito"/>
              <a:sym typeface="Nunito"/>
            </a:endParaRPr>
          </a:p>
          <a:p>
            <a:pPr indent="0" lvl="0" marL="0" rtl="0" algn="l">
              <a:spcBef>
                <a:spcPts val="0"/>
              </a:spcBef>
              <a:spcAft>
                <a:spcPts val="0"/>
              </a:spcAft>
              <a:buNone/>
            </a:pPr>
            <a:r>
              <a:rPr lang="en" sz="1400">
                <a:solidFill>
                  <a:srgbClr val="274E13"/>
                </a:solidFill>
                <a:latin typeface="Nunito"/>
                <a:ea typeface="Nunito"/>
                <a:cs typeface="Nunito"/>
                <a:sym typeface="Nunito"/>
              </a:rPr>
              <a:t>Sus propiedades podrian cambiar, por este motivo no podemos usar estas propiedades para identificar un objeto.</a:t>
            </a:r>
            <a:endParaRPr sz="1400">
              <a:solidFill>
                <a:srgbClr val="274E13"/>
              </a:solidFill>
              <a:latin typeface="Nunito"/>
              <a:ea typeface="Nunito"/>
              <a:cs typeface="Nunito"/>
              <a:sym typeface="Nunito"/>
            </a:endParaRPr>
          </a:p>
          <a:p>
            <a:pPr indent="0" lvl="0" marL="0" rtl="0" algn="l">
              <a:spcBef>
                <a:spcPts val="0"/>
              </a:spcBef>
              <a:spcAft>
                <a:spcPts val="0"/>
              </a:spcAft>
              <a:buNone/>
            </a:pPr>
            <a:r>
              <a:t/>
            </a:r>
            <a:endParaRPr sz="1400">
              <a:solidFill>
                <a:srgbClr val="274E13"/>
              </a:solidFill>
              <a:latin typeface="Nunito"/>
              <a:ea typeface="Nunito"/>
              <a:cs typeface="Nunito"/>
              <a:sym typeface="Nuni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99952f6f6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99952f6f6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74E13"/>
                </a:solidFill>
                <a:latin typeface="Nunito"/>
                <a:ea typeface="Nunito"/>
                <a:cs typeface="Nunito"/>
                <a:sym typeface="Nunito"/>
              </a:rPr>
              <a:t>una entidad es algo que necesitamos poder rastrear, localizar, consultar, y guardar, y realizamos todos ut8ilizando un identity key.</a:t>
            </a:r>
            <a:endParaRPr sz="1400">
              <a:solidFill>
                <a:srgbClr val="274E13"/>
              </a:solidFill>
              <a:latin typeface="Nunito"/>
              <a:ea typeface="Nunito"/>
              <a:cs typeface="Nunito"/>
              <a:sym typeface="Nunito"/>
            </a:endParaRPr>
          </a:p>
          <a:p>
            <a:pPr indent="0" lvl="0" marL="0" rtl="0" algn="l">
              <a:spcBef>
                <a:spcPts val="0"/>
              </a:spcBef>
              <a:spcAft>
                <a:spcPts val="0"/>
              </a:spcAft>
              <a:buNone/>
            </a:pPr>
            <a:r>
              <a:rPr lang="en" sz="1400">
                <a:solidFill>
                  <a:srgbClr val="274E13"/>
                </a:solidFill>
                <a:latin typeface="Nunito"/>
                <a:ea typeface="Nunito"/>
                <a:cs typeface="Nunito"/>
                <a:sym typeface="Nunito"/>
              </a:rPr>
              <a:t>Sus propiedades podrian cambiar, por este motivo no podemos usar estas propiedades para identificar un objeto.</a:t>
            </a:r>
            <a:endParaRPr sz="1400">
              <a:solidFill>
                <a:srgbClr val="274E13"/>
              </a:solidFill>
              <a:latin typeface="Nunito"/>
              <a:ea typeface="Nunito"/>
              <a:cs typeface="Nunito"/>
              <a:sym typeface="Nunito"/>
            </a:endParaRPr>
          </a:p>
          <a:p>
            <a:pPr indent="0" lvl="0" marL="0" rtl="0" algn="l">
              <a:spcBef>
                <a:spcPts val="0"/>
              </a:spcBef>
              <a:spcAft>
                <a:spcPts val="0"/>
              </a:spcAft>
              <a:buNone/>
            </a:pPr>
            <a:r>
              <a:t/>
            </a:r>
            <a:endParaRPr sz="1400">
              <a:solidFill>
                <a:srgbClr val="274E13"/>
              </a:solidFill>
              <a:latin typeface="Nunito"/>
              <a:ea typeface="Nunito"/>
              <a:cs typeface="Nunito"/>
              <a:sym typeface="Nuni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99952f6f6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99952f6f6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0C0D0E"/>
                </a:solidFill>
                <a:highlight>
                  <a:srgbClr val="FFFFFF"/>
                </a:highlight>
              </a:rPr>
              <a:t>Encapsula la lógica empresarial que no encaja naturalmente dentro de un objeto de dominio </a:t>
            </a:r>
            <a:endParaRPr sz="1150">
              <a:solidFill>
                <a:srgbClr val="0C0D0E"/>
              </a:solidFill>
              <a:highlight>
                <a:srgbClr val="FFFFFF"/>
              </a:highlight>
            </a:endParaRPr>
          </a:p>
          <a:p>
            <a:pPr indent="0" lvl="0" marL="0" rtl="0" algn="l">
              <a:spcBef>
                <a:spcPts val="0"/>
              </a:spcBef>
              <a:spcAft>
                <a:spcPts val="0"/>
              </a:spcAft>
              <a:buNone/>
            </a:pPr>
            <a:r>
              <a:t/>
            </a:r>
            <a:endParaRPr sz="1150">
              <a:solidFill>
                <a:srgbClr val="0C0D0E"/>
              </a:solidFill>
              <a:highlight>
                <a:srgbClr val="FFFFFF"/>
              </a:highlight>
            </a:endParaRPr>
          </a:p>
          <a:p>
            <a:pPr indent="0" lvl="0" marL="0" rtl="0" algn="l">
              <a:spcBef>
                <a:spcPts val="0"/>
              </a:spcBef>
              <a:spcAft>
                <a:spcPts val="0"/>
              </a:spcAft>
              <a:buNone/>
            </a:pPr>
            <a:r>
              <a:rPr lang="en" sz="1150">
                <a:solidFill>
                  <a:srgbClr val="0C0D0E"/>
                </a:solidFill>
                <a:highlight>
                  <a:srgbClr val="FFFFFF"/>
                </a:highlight>
              </a:rPr>
              <a:t>y NO son operaciones CRUD típicas</a:t>
            </a:r>
            <a:endParaRPr sz="1400">
              <a:solidFill>
                <a:srgbClr val="274E13"/>
              </a:solidFill>
              <a:latin typeface="Nunito"/>
              <a:ea typeface="Nunito"/>
              <a:cs typeface="Nunito"/>
              <a:sym typeface="Nunito"/>
            </a:endParaRPr>
          </a:p>
          <a:p>
            <a:pPr indent="0" lvl="0" marL="0" rtl="0" algn="l">
              <a:spcBef>
                <a:spcPts val="0"/>
              </a:spcBef>
              <a:spcAft>
                <a:spcPts val="0"/>
              </a:spcAft>
              <a:buNone/>
            </a:pPr>
            <a:r>
              <a:t/>
            </a:r>
            <a:endParaRPr sz="1400">
              <a:solidFill>
                <a:srgbClr val="274E13"/>
              </a:solidFill>
              <a:latin typeface="Nunito"/>
              <a:ea typeface="Nunito"/>
              <a:cs typeface="Nunito"/>
              <a:sym typeface="Nuni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ea6f91216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ea6f91216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Uno de los grandes problemas en el desarrollo de software es la comunicacion entre los duenos de un negocio y los programadores, sobre todo cuando la aplicacion tiende a ser larga y compleja.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Por un lado tenemos al dueno de negocio o tambien llamado expert domain, conoce el flujo completo de su negocio,</a:t>
            </a:r>
            <a:endParaRPr/>
          </a:p>
          <a:p>
            <a:pPr indent="0" lvl="0" marL="0" rtl="0" algn="l">
              <a:spcBef>
                <a:spcPts val="0"/>
              </a:spcBef>
              <a:spcAft>
                <a:spcPts val="0"/>
              </a:spcAft>
              <a:buNone/>
            </a:pPr>
            <a:r>
              <a:rPr lang="en"/>
              <a:t>pero  no sabe de tecnologia ni tampoco conoce tecnicas de programacion, lo unico</a:t>
            </a:r>
            <a:endParaRPr/>
          </a:p>
          <a:p>
            <a:pPr indent="0" lvl="0" marL="0" rtl="0" algn="l">
              <a:spcBef>
                <a:spcPts val="0"/>
              </a:spcBef>
              <a:spcAft>
                <a:spcPts val="0"/>
              </a:spcAft>
              <a:buNone/>
            </a:pPr>
            <a:r>
              <a:rPr lang="en"/>
              <a:t>Que le interesa es que su negocio venga bien y tener clientes, por ejemplo aqui podemos presentar a un negocio de alquiler de automoviles,</a:t>
            </a:r>
            <a:endParaRPr/>
          </a:p>
          <a:p>
            <a:pPr indent="0" lvl="0" marL="0" rtl="0" algn="l">
              <a:spcBef>
                <a:spcPts val="0"/>
              </a:spcBef>
              <a:spcAft>
                <a:spcPts val="0"/>
              </a:spcAft>
              <a:buNone/>
            </a:pPr>
            <a:r>
              <a:rPr lang="en"/>
              <a:t>En este caso lo importante para este dueno de negocio es conseguir la mayor cantidad de clientes, y que estos puedan realizar el alquiler de sus vehiculos de una manera rapida y </a:t>
            </a:r>
            <a:endParaRPr/>
          </a:p>
          <a:p>
            <a:pPr indent="0" lvl="0" marL="0" rtl="0" algn="l">
              <a:spcBef>
                <a:spcPts val="0"/>
              </a:spcBef>
              <a:spcAft>
                <a:spcPts val="0"/>
              </a:spcAft>
              <a:buNone/>
            </a:pPr>
            <a:r>
              <a:rPr lang="en"/>
              <a:t>Facil.</a:t>
            </a:r>
            <a:endParaRPr/>
          </a:p>
          <a:p>
            <a:pPr indent="0" lvl="0" marL="0" rtl="0" algn="l">
              <a:spcBef>
                <a:spcPts val="0"/>
              </a:spcBef>
              <a:spcAft>
                <a:spcPts val="0"/>
              </a:spcAft>
              <a:buNone/>
            </a:pPr>
            <a:r>
              <a:rPr lang="en"/>
              <a:t>Pero para esto, el tiene algunas reglas de negocio, esta persona sabe que si no sigue estas reglas es probable que el alquiler del auto no pueda </a:t>
            </a:r>
            <a:endParaRPr/>
          </a:p>
          <a:p>
            <a:pPr indent="0" lvl="0" marL="0" rtl="0" algn="l">
              <a:spcBef>
                <a:spcPts val="0"/>
              </a:spcBef>
              <a:spcAft>
                <a:spcPts val="0"/>
              </a:spcAft>
              <a:buNone/>
            </a:pPr>
            <a:r>
              <a:rPr lang="en"/>
              <a:t>Llevarse a cabo y pierda mucho dinero.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Por ejemplo una regla de negocio importante, es que el cliente pueda alquilar solo los autos que esten disponibles, es decir, si el te dice, quiero un auto toyota para el 1 de noviembre hasta el </a:t>
            </a:r>
            <a:endParaRPr/>
          </a:p>
          <a:p>
            <a:pPr indent="0" lvl="0" marL="0" rtl="0" algn="l">
              <a:spcBef>
                <a:spcPts val="0"/>
              </a:spcBef>
              <a:spcAft>
                <a:spcPts val="0"/>
              </a:spcAft>
              <a:buNone/>
            </a:pPr>
            <a:r>
              <a:rPr lang="en"/>
              <a:t>5 de noviembre, el dueno del negocio tiene que estar seguro que en estas fechas este automovil esta disponibile, que significa esto, que este auto no ha sido reservado ni alquilado por otro cliente.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Entonces aqui podriamos indicar que para realizar esta regla de negocio, el dueno de negocio necesita solicitarte al cliente, el modelo de carro que quiere, y ademas necesita que le indque la fecha de inicio del alquiler y su fecha final de alquiler.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Como puedes ver esto es una regla de negocio.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Para algunos developers o programadores, esto puede ser sencillo de captar, pero aunque no lo creas para muchos developers capturar sintetizar esta regla de negocio a veces es un gran problema, y mcuhos programadores cometen el error de mal interpretar o deformar la regla de negocio original.</a:t>
            </a:r>
            <a:endParaRPr/>
          </a:p>
          <a:p>
            <a:pPr indent="0" lvl="0" marL="0" rtl="0" algn="l">
              <a:spcBef>
                <a:spcPts val="0"/>
              </a:spcBef>
              <a:spcAft>
                <a:spcPts val="0"/>
              </a:spcAft>
              <a:buNone/>
            </a:pPr>
            <a:r>
              <a:rPr lang="en"/>
              <a:t>Me diras, pero profesor esto realmente esta sencillo, como es posible que un developer cometa estos errores, bueno pero esta es solo una regla de negocio, imagina tener 100 o mas reglas de negocio que implementar? Alli si se complica mas el asunto verdad? Aparte que algunas reglas de negocio pueden ser 3 o 5 veces mas complejas que la que te he relatado.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Esta es la razon por la cual un programador llamado Eric evans, desarrollo los principios de Domain Driven Design, que a diferencai de otros principios o metodologias de desarrollo de software</a:t>
            </a:r>
            <a:endParaRPr/>
          </a:p>
          <a:p>
            <a:pPr indent="0" lvl="0" marL="0" rtl="0" algn="l">
              <a:spcBef>
                <a:spcPts val="0"/>
              </a:spcBef>
              <a:spcAft>
                <a:spcPts val="0"/>
              </a:spcAft>
              <a:buNone/>
            </a:pPr>
            <a:r>
              <a:rPr lang="en"/>
              <a:t>Propone que el fundamento en la creacion de software debe estar sobre las bases de las reglas de negocio o llamado tambien en el domain model </a:t>
            </a:r>
            <a:endParaRPr/>
          </a:p>
          <a:p>
            <a:pPr indent="0" lvl="0" marL="0" rtl="0" algn="l">
              <a:spcBef>
                <a:spcPts val="0"/>
              </a:spcBef>
              <a:spcAft>
                <a:spcPts val="0"/>
              </a:spcAft>
              <a:buNone/>
            </a:pPr>
            <a:r>
              <a:rPr lang="en"/>
              <a:t>Y no debe estar fundamentado en las capacidades tecnicas de las herramientas de  hardware o software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por otro lado tenemos al grupo de programadores o ingenieros de software que solo estan enfocados en la parte tecnica.</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911170d37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911170d37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CAPA DE DOMINIO es responsable de representar conceptops del negocio, informacion sobre la situacion del negocio y sus reglas de negocio.</a:t>
            </a:r>
            <a:endParaRPr/>
          </a:p>
          <a:p>
            <a:pPr indent="0" lvl="0" marL="0" rtl="0" algn="l">
              <a:spcBef>
                <a:spcPts val="0"/>
              </a:spcBef>
              <a:spcAft>
                <a:spcPts val="0"/>
              </a:spcAft>
              <a:buNone/>
            </a:pPr>
            <a:r>
              <a:rPr lang="en"/>
              <a:t>Esta capa es el corazon del negocio del software.</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911170d37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911170d37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Cuado estamos modelando un dominio, necesitamos concentrarnos en los comportamiento s de un dominio</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8bf9f2870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8bf9f2870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8bf9f2870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8bf9f2870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En este caso nuestro objetivo es crear una aplicacion web, donde un cliente usando internet visitara nuestro portal y creara su propia reserva de un automovil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Para esto, el usuario debera escoger un tipo de carro, adicionalmente un intervalo de fechas, es decir una fecha de inicio de renta y una fecha final de la renta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8bf9f2870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8bf9f2870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99952f6f6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99952f6f6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911170d37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911170d37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 le llama a un modelo anemico a un a aquel modelo enfocado en el estado de los objetos, lo cual es la antitesis de DDD, de por si podemos entender que el termino anemico se refiere a un termino negativo relacionao a una deficiencia, pero realmente no lo tienes que ver asi necesariamente, no exite nada malo en las clases anemicas, cuando solo lo que tu necesitas hacer es un CRUD y simple mantenimiento.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Pero si tu esas creando un domain model, se supone que ya tomaste la desicion que tu dominio es demasiado compleja para solo hacer un simple CRUD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Entonces podemos concluir que en el contexto de un domain model, decir que este es anemico es igual a decir que este es un anti patron, es decir que va en contra de los principios del domain drriven design.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90ff0559b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90ff0559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96c30bc0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96c30bc0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Por un lado tenemos al dueno de negocio o tambien llamado expert domain, conoce el flujo completo de su negocio,</a:t>
            </a:r>
            <a:endParaRPr/>
          </a:p>
          <a:p>
            <a:pPr indent="0" lvl="0" marL="0" rtl="0" algn="l">
              <a:spcBef>
                <a:spcPts val="0"/>
              </a:spcBef>
              <a:spcAft>
                <a:spcPts val="0"/>
              </a:spcAft>
              <a:buNone/>
            </a:pPr>
            <a:r>
              <a:rPr lang="en"/>
              <a:t>pero  no sabe de tecnologia ni tampoco conoce tecnicas de programacion, lo unico</a:t>
            </a:r>
            <a:endParaRPr/>
          </a:p>
          <a:p>
            <a:pPr indent="0" lvl="0" marL="0" rtl="0" algn="l">
              <a:spcBef>
                <a:spcPts val="0"/>
              </a:spcBef>
              <a:spcAft>
                <a:spcPts val="0"/>
              </a:spcAft>
              <a:buNone/>
            </a:pPr>
            <a:r>
              <a:rPr lang="en"/>
              <a:t>Que le interesa es que su negocio venga bien y tener clientes, por ejemplo aqui podemos presentar a un negocio de alquiler de automoviles,</a:t>
            </a:r>
            <a:endParaRPr/>
          </a:p>
          <a:p>
            <a:pPr indent="0" lvl="0" marL="0" rtl="0" algn="l">
              <a:spcBef>
                <a:spcPts val="0"/>
              </a:spcBef>
              <a:spcAft>
                <a:spcPts val="0"/>
              </a:spcAft>
              <a:buNone/>
            </a:pPr>
            <a:r>
              <a:rPr lang="en"/>
              <a:t>En este caso lo importante para este dueno de negocio es conseguir la mayor cantidad de clientes, y que estos puedan realizar el alquiler de sus vehiculos de una manera rapida y </a:t>
            </a:r>
            <a:endParaRPr/>
          </a:p>
          <a:p>
            <a:pPr indent="0" lvl="0" marL="0" rtl="0" algn="l">
              <a:spcBef>
                <a:spcPts val="0"/>
              </a:spcBef>
              <a:spcAft>
                <a:spcPts val="0"/>
              </a:spcAft>
              <a:buNone/>
            </a:pPr>
            <a:r>
              <a:rPr lang="en"/>
              <a:t>Facil.</a:t>
            </a:r>
            <a:endParaRPr/>
          </a:p>
          <a:p>
            <a:pPr indent="0" lvl="0" marL="0" rtl="0" algn="l">
              <a:spcBef>
                <a:spcPts val="0"/>
              </a:spcBef>
              <a:spcAft>
                <a:spcPts val="0"/>
              </a:spcAft>
              <a:buNone/>
            </a:pPr>
            <a:r>
              <a:rPr lang="en"/>
              <a:t>Pero para esto, el tiene algunas reglas de negocio, esta persona sabe que si no sigue estas reglas es probable que el alquiler del auto no pueda </a:t>
            </a:r>
            <a:endParaRPr/>
          </a:p>
          <a:p>
            <a:pPr indent="0" lvl="0" marL="0" rtl="0" algn="l">
              <a:spcBef>
                <a:spcPts val="0"/>
              </a:spcBef>
              <a:spcAft>
                <a:spcPts val="0"/>
              </a:spcAft>
              <a:buNone/>
            </a:pPr>
            <a:r>
              <a:rPr lang="en"/>
              <a:t>Llevarse a cabo y pierda mucho dinero.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Por ejemplo una regla de negocio importante, es que el cliente pueda alquilar solo los autos que esten disponibles, es decir, si el te dice, quiero un auto toyota para el 1 de noviembre hasta el </a:t>
            </a:r>
            <a:endParaRPr/>
          </a:p>
          <a:p>
            <a:pPr indent="0" lvl="0" marL="0" rtl="0" algn="l">
              <a:spcBef>
                <a:spcPts val="0"/>
              </a:spcBef>
              <a:spcAft>
                <a:spcPts val="0"/>
              </a:spcAft>
              <a:buNone/>
            </a:pPr>
            <a:r>
              <a:rPr lang="en"/>
              <a:t>5 de noviembre, el dueno del negocio tiene que estar seguro que en estas fechas este automovil esta disponibile, que significa esto, que este auto no ha sido reservado ni alquilado por otro cliente.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Entonces aqui podriamos indicar que para realizar esta regla de negocio, el dueno de negocio necesita solicitarte al cliente, el modelo de carro que quiere, y ademas necesita que le indque la fecha de inicio del alquiler y su fecha final de alquiler.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Como puedes ver esto es una regla de negocio.</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96c30bc00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96c30bc00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Para algunos developers o programadores, esto puede ser sencillo de captar, pero aunque no lo creas para muchos developers capturar sintetizar esta regla de negocio a veces es un gran problema, y mcuhos programadores cometen el error de mal interpretar o deformar la regla de negocio original.</a:t>
            </a:r>
            <a:endParaRPr/>
          </a:p>
          <a:p>
            <a:pPr indent="0" lvl="0" marL="0" rtl="0" algn="l">
              <a:spcBef>
                <a:spcPts val="0"/>
              </a:spcBef>
              <a:spcAft>
                <a:spcPts val="0"/>
              </a:spcAft>
              <a:buNone/>
            </a:pPr>
            <a:r>
              <a:rPr lang="en"/>
              <a:t>Me diras, pero profesor esto realmente esta sencillo, como es posible que un developer cometa estos errores, bueno pero esta es solo una regla de negocio, imagina tener 100 o mas reglas de negocio que implementar? Alli si se complica mas el asunto verdad? Aparte que algunas reglas de negocio pueden ser 3 o 5 veces mas complejas que la que te he relatado.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96c30bc00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96c30bc00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 es la razon por la cual un programador llamado Eric evans, desarrollo los principios de Domain Driven Design, que a diferencai de otros principios o metodologias de desarrollo de software</a:t>
            </a:r>
            <a:endParaRPr/>
          </a:p>
          <a:p>
            <a:pPr indent="0" lvl="0" marL="0" rtl="0" algn="l">
              <a:spcBef>
                <a:spcPts val="0"/>
              </a:spcBef>
              <a:spcAft>
                <a:spcPts val="0"/>
              </a:spcAft>
              <a:buNone/>
            </a:pPr>
            <a:r>
              <a:rPr lang="en"/>
              <a:t>Propone que el fundamento en la creacion de software debe estar sobre las bases de las reglas de negocio o llamado tambien en el domain model </a:t>
            </a:r>
            <a:endParaRPr/>
          </a:p>
          <a:p>
            <a:pPr indent="0" lvl="0" marL="0" rtl="0" algn="l">
              <a:spcBef>
                <a:spcPts val="0"/>
              </a:spcBef>
              <a:spcAft>
                <a:spcPts val="0"/>
              </a:spcAft>
              <a:buNone/>
            </a:pPr>
            <a:r>
              <a:rPr lang="en"/>
              <a:t>Y no debe estar fundamentado en las capacidades tecnicas de las herramientas de  hardware o software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96c30bc00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96c30bc00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Esto que significa si lo llevamos al caso que te he presentado de alquiler de autos,</a:t>
            </a:r>
            <a:endParaRPr/>
          </a:p>
          <a:p>
            <a:pPr indent="0" lvl="0" marL="0" rtl="0" algn="l">
              <a:spcBef>
                <a:spcPts val="0"/>
              </a:spcBef>
              <a:spcAft>
                <a:spcPts val="0"/>
              </a:spcAft>
              <a:buNone/>
            </a:pPr>
            <a:r>
              <a:rPr lang="en"/>
              <a:t>Pues significa que tu como programador  no necesitas convertirerte en un experto vendedor de autos, pero si necesitas comprender como los vendedores de autos</a:t>
            </a:r>
            <a:endParaRPr/>
          </a:p>
          <a:p>
            <a:pPr indent="0" lvl="0" marL="0" rtl="0" algn="l">
              <a:spcBef>
                <a:spcPts val="0"/>
              </a:spcBef>
              <a:spcAft>
                <a:spcPts val="0"/>
              </a:spcAft>
              <a:buNone/>
            </a:pPr>
            <a:r>
              <a:rPr lang="en"/>
              <a:t>Hacen su trabajo, ese es el objetivo, que el software que construyas refleje realmente los procesos del mundo real que dia a dia los vendedores</a:t>
            </a:r>
            <a:endParaRPr/>
          </a:p>
          <a:p>
            <a:pPr indent="0" lvl="0" marL="0" rtl="0" algn="l">
              <a:spcBef>
                <a:spcPts val="0"/>
              </a:spcBef>
              <a:spcAft>
                <a:spcPts val="0"/>
              </a:spcAft>
              <a:buNone/>
            </a:pPr>
            <a:r>
              <a:rPr lang="en"/>
              <a:t>De autos utilizan.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96c30bc00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96c30bc00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 tenemos que definirlo de una manera clara y contuntende</a:t>
            </a:r>
            <a:r>
              <a:rPr lang="en"/>
              <a:t>,</a:t>
            </a:r>
            <a:endParaRPr/>
          </a:p>
          <a:p>
            <a:pPr indent="0" lvl="0" marL="0" rtl="0" algn="l">
              <a:spcBef>
                <a:spcPts val="0"/>
              </a:spcBef>
              <a:spcAft>
                <a:spcPts val="0"/>
              </a:spcAft>
              <a:buNone/>
            </a:pPr>
            <a:r>
              <a:rPr lang="en"/>
              <a:t>El dominio es el  mundo de los business.</a:t>
            </a:r>
            <a:endParaRPr/>
          </a:p>
          <a:p>
            <a:pPr indent="0" lvl="0" marL="0" rtl="0" algn="l">
              <a:spcBef>
                <a:spcPts val="0"/>
              </a:spcBef>
              <a:spcAft>
                <a:spcPts val="0"/>
              </a:spcAft>
              <a:buNone/>
            </a:pPr>
            <a:r>
              <a:rPr lang="en"/>
              <a:t> Siempre que escuche la frase "Domain-Driven design" o en espanol Diseno en basado en dominios, </a:t>
            </a:r>
            <a:endParaRPr/>
          </a:p>
          <a:p>
            <a:pPr indent="0" lvl="0" marL="0" rtl="0" algn="l">
              <a:spcBef>
                <a:spcPts val="0"/>
              </a:spcBef>
              <a:spcAft>
                <a:spcPts val="0"/>
              </a:spcAft>
              <a:buNone/>
            </a:pPr>
            <a:r>
              <a:rPr lang="en"/>
              <a:t>Pero si fueramos mas exactos, deberia de llamarse  "Diseño basado en problemas de negocio".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Por lo que podemos concluir que</a:t>
            </a:r>
            <a:endParaRPr/>
          </a:p>
          <a:p>
            <a:pPr indent="0" lvl="0" marL="0" rtl="0" algn="l">
              <a:spcBef>
                <a:spcPts val="0"/>
              </a:spcBef>
              <a:spcAft>
                <a:spcPts val="0"/>
              </a:spcAft>
              <a:buNone/>
            </a:pPr>
            <a:r>
              <a:rPr lang="en"/>
              <a:t>El dominio es el mundo de la empresa con la que trabajas y los problemas que quieres resolver. </a:t>
            </a:r>
            <a:endParaRPr/>
          </a:p>
          <a:p>
            <a:pPr indent="0" lvl="0" marL="0" rtl="0" algn="l">
              <a:spcBef>
                <a:spcPts val="0"/>
              </a:spcBef>
              <a:spcAft>
                <a:spcPts val="0"/>
              </a:spcAft>
              <a:buNone/>
            </a:pPr>
            <a:r>
              <a:rPr lang="en"/>
              <a:t>Por lo general, esto implicará reglas, procesos y sistemas existentes que deben integrarse como parte de su solución.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Profesor entonces mi definicion de dominio seria que</a:t>
            </a:r>
            <a:endParaRPr/>
          </a:p>
          <a:p>
            <a:pPr indent="0" lvl="0" marL="0" rtl="0" algn="l">
              <a:spcBef>
                <a:spcPts val="0"/>
              </a:spcBef>
              <a:spcAft>
                <a:spcPts val="0"/>
              </a:spcAft>
              <a:buNone/>
            </a:pPr>
            <a:r>
              <a:rPr lang="en"/>
              <a:t>Todo el conocimiento sobre la empresa y cómo opera establecera el dominio de su proyecto Domain Driven Design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99952f6f6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99952f6f6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El Modelo suele representar un aspecto de la realidad o algo de interés. El modelo también es a menudo una simplificación del panorama general, por lo que se concentran los aspectos importantes de la solución mientras se ignora todo lo demás.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Esto significa que su modelo debe centrarse en el conocimiento de un problema específico, simplificado y estructurado para proporcionar una solución.</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99952f6f6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99952f6f6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Domain Model es tu conocimiento organizado y estructurado del problema.</a:t>
            </a:r>
            <a:endParaRPr/>
          </a:p>
          <a:p>
            <a:pPr indent="0" lvl="0" marL="0" rtl="0" algn="l">
              <a:spcBef>
                <a:spcPts val="0"/>
              </a:spcBef>
              <a:spcAft>
                <a:spcPts val="0"/>
              </a:spcAft>
              <a:buNone/>
            </a:pPr>
            <a:r>
              <a:rPr lang="en"/>
              <a:t> El Domain Model  debe representar el vocabulario y los conceptos principales del dominio del problema y debe identificar las relaciones entre todas las entidades dentro del alcance del dominio.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 domain model  en sí podría ser representado mediante un diagrama, ejemplos de código o incluso documentación escrita del problema. Lo importante es que el modelo de dominio debe ser accesible y comprensible para todos los involucrados en el proyecto.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 modelo de dominio también debe definir el vocabulario en torno al proyecto y debe actuar como una herramienta de comunicación para todos los involucrados. El lenguaje </a:t>
            </a:r>
            <a:r>
              <a:rPr lang="en" sz="1200">
                <a:solidFill>
                  <a:srgbClr val="D1D5DB"/>
                </a:solidFill>
                <a:highlight>
                  <a:srgbClr val="18181B"/>
                </a:highlight>
                <a:latin typeface="Roboto"/>
                <a:ea typeface="Roboto"/>
                <a:cs typeface="Roboto"/>
                <a:sym typeface="Roboto"/>
              </a:rPr>
              <a:t>Ubiquitous  </a:t>
            </a:r>
            <a:r>
              <a:rPr lang="en"/>
              <a:t>es un concepto extremadamente importante en el diseño basado en dominios y, por lo tanto, debe derivarse directamente del modelo de dominio.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Por que te recomiendo usar el lenguaje ubiquitous , por que Una de las desventajas de muchos proyectos de desarrollo de software es la mala comprensión de los términos, objetivos y soluciones propuestas que se plantean al inicio del desarrollo.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El modelo de dominio debe actuar como una descripción clara del problema que se está resolviendo y la solución propuesta. Es extremadamente importante que todas las partes interesadas del proyecto contribuyan al Modelo de Dominio para que todos comprendan los conceptos clave y las definiciones del vocabulario del proyecto y cómo se aborda y resuelve el problema.</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9.png"/><Relationship Id="rId6"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Domain Driven Design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Desarrollar Software a gran Escala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4" name="Shape 354"/>
        <p:cNvGrpSpPr/>
        <p:nvPr/>
      </p:nvGrpSpPr>
      <p:grpSpPr>
        <a:xfrm>
          <a:off x="0" y="0"/>
          <a:ext cx="0" cy="0"/>
          <a:chOff x="0" y="0"/>
          <a:chExt cx="0" cy="0"/>
        </a:xfrm>
      </p:grpSpPr>
      <p:sp>
        <p:nvSpPr>
          <p:cNvPr id="355" name="Google Shape;355;p22"/>
          <p:cNvSpPr txBox="1"/>
          <p:nvPr/>
        </p:nvSpPr>
        <p:spPr>
          <a:xfrm>
            <a:off x="73325" y="1389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A61C00"/>
                </a:solidFill>
                <a:latin typeface="Nunito"/>
                <a:ea typeface="Nunito"/>
                <a:cs typeface="Nunito"/>
                <a:sym typeface="Nunito"/>
              </a:rPr>
              <a:t>Por que es importante el </a:t>
            </a:r>
            <a:r>
              <a:rPr b="1" lang="en" sz="2500">
                <a:solidFill>
                  <a:srgbClr val="A61C00"/>
                </a:solidFill>
                <a:latin typeface="Nunito"/>
                <a:ea typeface="Nunito"/>
                <a:cs typeface="Nunito"/>
                <a:sym typeface="Nunito"/>
              </a:rPr>
              <a:t> Domain Model?</a:t>
            </a:r>
            <a:endParaRPr b="1" sz="2500">
              <a:latin typeface="Nunito"/>
              <a:ea typeface="Nunito"/>
              <a:cs typeface="Nunito"/>
              <a:sym typeface="Nunito"/>
            </a:endParaRPr>
          </a:p>
        </p:txBody>
      </p:sp>
      <p:sp>
        <p:nvSpPr>
          <p:cNvPr id="356" name="Google Shape;356;p22"/>
          <p:cNvSpPr txBox="1"/>
          <p:nvPr/>
        </p:nvSpPr>
        <p:spPr>
          <a:xfrm>
            <a:off x="3673800" y="1637700"/>
            <a:ext cx="4577100" cy="458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38761D"/>
              </a:buClr>
              <a:buSzPts val="1500"/>
              <a:buFont typeface="Nunito"/>
              <a:buChar char="●"/>
            </a:pPr>
            <a:r>
              <a:rPr b="1" lang="en" sz="1500">
                <a:solidFill>
                  <a:srgbClr val="38761D"/>
                </a:solidFill>
                <a:latin typeface="Nunito"/>
                <a:ea typeface="Nunito"/>
                <a:cs typeface="Nunito"/>
                <a:sym typeface="Nunito"/>
              </a:rPr>
              <a:t>Domain</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p:txBody>
      </p:sp>
      <p:pic>
        <p:nvPicPr>
          <p:cNvPr id="357" name="Google Shape;357;p22"/>
          <p:cNvPicPr preferRelativeResize="0"/>
          <p:nvPr/>
        </p:nvPicPr>
        <p:blipFill>
          <a:blip r:embed="rId3">
            <a:alphaModFix/>
          </a:blip>
          <a:stretch>
            <a:fillRect/>
          </a:stretch>
        </p:blipFill>
        <p:spPr>
          <a:xfrm>
            <a:off x="158150" y="1097975"/>
            <a:ext cx="3306150" cy="3306150"/>
          </a:xfrm>
          <a:prstGeom prst="rect">
            <a:avLst/>
          </a:prstGeom>
          <a:noFill/>
          <a:ln>
            <a:noFill/>
          </a:ln>
        </p:spPr>
      </p:pic>
      <p:sp>
        <p:nvSpPr>
          <p:cNvPr id="358" name="Google Shape;358;p22"/>
          <p:cNvSpPr txBox="1"/>
          <p:nvPr/>
        </p:nvSpPr>
        <p:spPr>
          <a:xfrm>
            <a:off x="3673800" y="2094900"/>
            <a:ext cx="4577100" cy="458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38761D"/>
              </a:buClr>
              <a:buSzPts val="1500"/>
              <a:buFont typeface="Nunito"/>
              <a:buChar char="●"/>
            </a:pPr>
            <a:r>
              <a:rPr b="1" lang="en" sz="1500">
                <a:solidFill>
                  <a:srgbClr val="38761D"/>
                </a:solidFill>
                <a:latin typeface="Nunito"/>
                <a:ea typeface="Nunito"/>
                <a:cs typeface="Nunito"/>
                <a:sym typeface="Nunito"/>
              </a:rPr>
              <a:t>Model</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p:txBody>
      </p:sp>
      <p:sp>
        <p:nvSpPr>
          <p:cNvPr id="359" name="Google Shape;359;p22"/>
          <p:cNvSpPr txBox="1"/>
          <p:nvPr/>
        </p:nvSpPr>
        <p:spPr>
          <a:xfrm>
            <a:off x="3673800" y="2475900"/>
            <a:ext cx="4577100" cy="458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38761D"/>
              </a:buClr>
              <a:buSzPts val="1500"/>
              <a:buFont typeface="Nunito"/>
              <a:buChar char="●"/>
            </a:pPr>
            <a:r>
              <a:rPr b="1" lang="en" sz="1500">
                <a:solidFill>
                  <a:srgbClr val="38761D"/>
                </a:solidFill>
                <a:latin typeface="Nunito"/>
                <a:ea typeface="Nunito"/>
                <a:cs typeface="Nunito"/>
                <a:sym typeface="Nunito"/>
              </a:rPr>
              <a:t>Domain Model</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3" name="Shape 363"/>
        <p:cNvGrpSpPr/>
        <p:nvPr/>
      </p:nvGrpSpPr>
      <p:grpSpPr>
        <a:xfrm>
          <a:off x="0" y="0"/>
          <a:ext cx="0" cy="0"/>
          <a:chOff x="0" y="0"/>
          <a:chExt cx="0" cy="0"/>
        </a:xfrm>
      </p:grpSpPr>
      <p:sp>
        <p:nvSpPr>
          <p:cNvPr id="364" name="Google Shape;364;p23"/>
          <p:cNvSpPr txBox="1"/>
          <p:nvPr/>
        </p:nvSpPr>
        <p:spPr>
          <a:xfrm>
            <a:off x="73325" y="1389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A61C00"/>
                </a:solidFill>
                <a:latin typeface="Nunito"/>
                <a:ea typeface="Nunito"/>
                <a:cs typeface="Nunito"/>
                <a:sym typeface="Nunito"/>
              </a:rPr>
              <a:t>Por que es importante el  Domain Model?</a:t>
            </a:r>
            <a:endParaRPr b="1" sz="2500">
              <a:latin typeface="Nunito"/>
              <a:ea typeface="Nunito"/>
              <a:cs typeface="Nunito"/>
              <a:sym typeface="Nunito"/>
            </a:endParaRPr>
          </a:p>
        </p:txBody>
      </p:sp>
      <p:sp>
        <p:nvSpPr>
          <p:cNvPr id="365" name="Google Shape;365;p23"/>
          <p:cNvSpPr txBox="1"/>
          <p:nvPr/>
        </p:nvSpPr>
        <p:spPr>
          <a:xfrm>
            <a:off x="3673800" y="1637700"/>
            <a:ext cx="45771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8761D"/>
                </a:solidFill>
                <a:latin typeface="Nunito"/>
                <a:ea typeface="Nunito"/>
                <a:cs typeface="Nunito"/>
                <a:sym typeface="Nunito"/>
              </a:rPr>
              <a:t>1. </a:t>
            </a:r>
            <a:r>
              <a:rPr b="1" lang="en" sz="1500">
                <a:solidFill>
                  <a:srgbClr val="38761D"/>
                </a:solidFill>
                <a:latin typeface="Nunito"/>
                <a:ea typeface="Nunito"/>
                <a:cs typeface="Nunito"/>
                <a:sym typeface="Nunito"/>
              </a:rPr>
              <a:t>El Domain Model y el core del diseno de software se dan forma mutuamente</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p:txBody>
      </p:sp>
      <p:pic>
        <p:nvPicPr>
          <p:cNvPr id="366" name="Google Shape;366;p23"/>
          <p:cNvPicPr preferRelativeResize="0"/>
          <p:nvPr/>
        </p:nvPicPr>
        <p:blipFill>
          <a:blip r:embed="rId3">
            <a:alphaModFix/>
          </a:blip>
          <a:stretch>
            <a:fillRect/>
          </a:stretch>
        </p:blipFill>
        <p:spPr>
          <a:xfrm>
            <a:off x="158150" y="1097975"/>
            <a:ext cx="3306150" cy="3306150"/>
          </a:xfrm>
          <a:prstGeom prst="rect">
            <a:avLst/>
          </a:prstGeom>
          <a:noFill/>
          <a:ln>
            <a:noFill/>
          </a:ln>
        </p:spPr>
      </p:pic>
      <p:sp>
        <p:nvSpPr>
          <p:cNvPr id="367" name="Google Shape;367;p23"/>
          <p:cNvSpPr txBox="1"/>
          <p:nvPr/>
        </p:nvSpPr>
        <p:spPr>
          <a:xfrm>
            <a:off x="3727950" y="2419725"/>
            <a:ext cx="45771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8761D"/>
                </a:solidFill>
                <a:latin typeface="Nunito"/>
                <a:ea typeface="Nunito"/>
                <a:cs typeface="Nunito"/>
                <a:sym typeface="Nunito"/>
              </a:rPr>
              <a:t>2. El Domain Model es la columna vertebral del lenguaje utilizado por todos los miembros del equipo</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p:txBody>
      </p:sp>
      <p:sp>
        <p:nvSpPr>
          <p:cNvPr id="368" name="Google Shape;368;p23"/>
          <p:cNvSpPr txBox="1"/>
          <p:nvPr/>
        </p:nvSpPr>
        <p:spPr>
          <a:xfrm>
            <a:off x="3651750" y="3334125"/>
            <a:ext cx="45771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8761D"/>
                </a:solidFill>
                <a:latin typeface="Nunito"/>
                <a:ea typeface="Nunito"/>
                <a:cs typeface="Nunito"/>
                <a:sym typeface="Nunito"/>
              </a:rPr>
              <a:t>3</a:t>
            </a:r>
            <a:r>
              <a:rPr b="1" lang="en" sz="1500">
                <a:solidFill>
                  <a:srgbClr val="38761D"/>
                </a:solidFill>
                <a:latin typeface="Nunito"/>
                <a:ea typeface="Nunito"/>
                <a:cs typeface="Nunito"/>
                <a:sym typeface="Nunito"/>
              </a:rPr>
              <a:t>. El Domain Model es conocimiento destilado</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Domain Driven Design</a:t>
            </a:r>
            <a:endParaRPr/>
          </a:p>
        </p:txBody>
      </p:sp>
      <p:sp>
        <p:nvSpPr>
          <p:cNvPr id="374" name="Google Shape;374;p2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Desarrollar Software a gran Escala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8" name="Shape 378"/>
        <p:cNvGrpSpPr/>
        <p:nvPr/>
      </p:nvGrpSpPr>
      <p:grpSpPr>
        <a:xfrm>
          <a:off x="0" y="0"/>
          <a:ext cx="0" cy="0"/>
          <a:chOff x="0" y="0"/>
          <a:chExt cx="0" cy="0"/>
        </a:xfrm>
      </p:grpSpPr>
      <p:sp>
        <p:nvSpPr>
          <p:cNvPr id="379" name="Google Shape;379;p25"/>
          <p:cNvSpPr txBox="1"/>
          <p:nvPr/>
        </p:nvSpPr>
        <p:spPr>
          <a:xfrm>
            <a:off x="73325" y="1389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Nunito"/>
                <a:ea typeface="Nunito"/>
                <a:cs typeface="Nunito"/>
                <a:sym typeface="Nunito"/>
              </a:rPr>
              <a:t>Como desarrollar software a gran escala</a:t>
            </a:r>
            <a:endParaRPr b="1" sz="2500">
              <a:latin typeface="Nunito"/>
              <a:ea typeface="Nunito"/>
              <a:cs typeface="Nunito"/>
              <a:sym typeface="Nunito"/>
            </a:endParaRPr>
          </a:p>
          <a:p>
            <a:pPr indent="0" lvl="0" marL="0" rtl="0" algn="ctr">
              <a:spcBef>
                <a:spcPts val="0"/>
              </a:spcBef>
              <a:spcAft>
                <a:spcPts val="0"/>
              </a:spcAft>
              <a:buNone/>
            </a:pPr>
            <a:r>
              <a:rPr b="1" lang="en" sz="2500">
                <a:solidFill>
                  <a:srgbClr val="85200C"/>
                </a:solidFill>
                <a:latin typeface="Nunito"/>
                <a:ea typeface="Nunito"/>
                <a:cs typeface="Nunito"/>
                <a:sym typeface="Nunito"/>
              </a:rPr>
              <a:t>Usando Domain Drive Design</a:t>
            </a:r>
            <a:endParaRPr b="1" sz="2500">
              <a:solidFill>
                <a:srgbClr val="85200C"/>
              </a:solidFill>
              <a:latin typeface="Nunito"/>
              <a:ea typeface="Nunito"/>
              <a:cs typeface="Nunito"/>
              <a:sym typeface="Nunito"/>
            </a:endParaRPr>
          </a:p>
        </p:txBody>
      </p:sp>
      <p:pic>
        <p:nvPicPr>
          <p:cNvPr id="380" name="Google Shape;380;p25"/>
          <p:cNvPicPr preferRelativeResize="0"/>
          <p:nvPr/>
        </p:nvPicPr>
        <p:blipFill rotWithShape="1">
          <a:blip r:embed="rId3">
            <a:alphaModFix/>
          </a:blip>
          <a:srcRect b="16284" l="0" r="0" t="10856"/>
          <a:stretch/>
        </p:blipFill>
        <p:spPr>
          <a:xfrm>
            <a:off x="5851200" y="1014650"/>
            <a:ext cx="3850549" cy="2805550"/>
          </a:xfrm>
          <a:prstGeom prst="rect">
            <a:avLst/>
          </a:prstGeom>
          <a:noFill/>
          <a:ln>
            <a:noFill/>
          </a:ln>
        </p:spPr>
      </p:pic>
      <p:pic>
        <p:nvPicPr>
          <p:cNvPr id="381" name="Google Shape;381;p25"/>
          <p:cNvPicPr preferRelativeResize="0"/>
          <p:nvPr/>
        </p:nvPicPr>
        <p:blipFill>
          <a:blip r:embed="rId4">
            <a:alphaModFix/>
          </a:blip>
          <a:stretch>
            <a:fillRect/>
          </a:stretch>
        </p:blipFill>
        <p:spPr>
          <a:xfrm>
            <a:off x="396025" y="1284425"/>
            <a:ext cx="3656650" cy="2742476"/>
          </a:xfrm>
          <a:prstGeom prst="rect">
            <a:avLst/>
          </a:prstGeom>
          <a:noFill/>
          <a:ln>
            <a:noFill/>
          </a:ln>
        </p:spPr>
      </p:pic>
      <p:sp>
        <p:nvSpPr>
          <p:cNvPr id="382" name="Google Shape;382;p25"/>
          <p:cNvSpPr txBox="1"/>
          <p:nvPr/>
        </p:nvSpPr>
        <p:spPr>
          <a:xfrm>
            <a:off x="1231638" y="4213350"/>
            <a:ext cx="19854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Nunito"/>
                <a:ea typeface="Nunito"/>
                <a:cs typeface="Nunito"/>
                <a:sym typeface="Nunito"/>
              </a:rPr>
              <a:t>Duenos de Negocio</a:t>
            </a:r>
            <a:endParaRPr b="1" sz="1500">
              <a:latin typeface="Nunito"/>
              <a:ea typeface="Nunito"/>
              <a:cs typeface="Nunito"/>
              <a:sym typeface="Nunito"/>
            </a:endParaRPr>
          </a:p>
        </p:txBody>
      </p:sp>
      <p:sp>
        <p:nvSpPr>
          <p:cNvPr id="383" name="Google Shape;383;p25"/>
          <p:cNvSpPr txBox="1"/>
          <p:nvPr/>
        </p:nvSpPr>
        <p:spPr>
          <a:xfrm>
            <a:off x="6904663" y="4150500"/>
            <a:ext cx="1985400" cy="5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Nunito"/>
                <a:ea typeface="Nunito"/>
                <a:cs typeface="Nunito"/>
                <a:sym typeface="Nunito"/>
              </a:rPr>
              <a:t>Programadores</a:t>
            </a:r>
            <a:endParaRPr b="1" sz="1500">
              <a:latin typeface="Nunito"/>
              <a:ea typeface="Nunito"/>
              <a:cs typeface="Nunito"/>
              <a:sym typeface="Nunito"/>
            </a:endParaRPr>
          </a:p>
        </p:txBody>
      </p:sp>
      <p:sp>
        <p:nvSpPr>
          <p:cNvPr id="384" name="Google Shape;384;p25"/>
          <p:cNvSpPr/>
          <p:nvPr/>
        </p:nvSpPr>
        <p:spPr>
          <a:xfrm>
            <a:off x="4183525" y="2341350"/>
            <a:ext cx="1236000" cy="460800"/>
          </a:xfrm>
          <a:prstGeom prst="leftRightArrow">
            <a:avLst>
              <a:gd fmla="val 50000" name="adj1"/>
              <a:gd fmla="val 50000" name="adj2"/>
            </a:avLst>
          </a:prstGeom>
          <a:solidFill>
            <a:srgbClr val="FFF2CC"/>
          </a:solidFill>
          <a:ln cap="flat" cmpd="sng" w="3810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8" name="Shape 388"/>
        <p:cNvGrpSpPr/>
        <p:nvPr/>
      </p:nvGrpSpPr>
      <p:grpSpPr>
        <a:xfrm>
          <a:off x="0" y="0"/>
          <a:ext cx="0" cy="0"/>
          <a:chOff x="0" y="0"/>
          <a:chExt cx="0" cy="0"/>
        </a:xfrm>
      </p:grpSpPr>
      <p:sp>
        <p:nvSpPr>
          <p:cNvPr id="389" name="Google Shape;389;p26"/>
          <p:cNvSpPr txBox="1"/>
          <p:nvPr/>
        </p:nvSpPr>
        <p:spPr>
          <a:xfrm>
            <a:off x="0" y="4427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Nunito"/>
                <a:ea typeface="Nunito"/>
                <a:cs typeface="Nunito"/>
                <a:sym typeface="Nunito"/>
              </a:rPr>
              <a:t>Nuestros objetivos de aprender sobre el Domain</a:t>
            </a:r>
            <a:endParaRPr b="1" sz="2500">
              <a:latin typeface="Nunito"/>
              <a:ea typeface="Nunito"/>
              <a:cs typeface="Nunito"/>
              <a:sym typeface="Nunito"/>
            </a:endParaRPr>
          </a:p>
        </p:txBody>
      </p:sp>
      <p:sp>
        <p:nvSpPr>
          <p:cNvPr id="390" name="Google Shape;390;p26"/>
          <p:cNvSpPr txBox="1"/>
          <p:nvPr/>
        </p:nvSpPr>
        <p:spPr>
          <a:xfrm>
            <a:off x="730038" y="4061250"/>
            <a:ext cx="19854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Nunito"/>
                <a:ea typeface="Nunito"/>
                <a:cs typeface="Nunito"/>
                <a:sym typeface="Nunito"/>
              </a:rPr>
              <a:t>Conocer el negocio del cliente</a:t>
            </a:r>
            <a:endParaRPr b="1" sz="1500">
              <a:latin typeface="Nunito"/>
              <a:ea typeface="Nunito"/>
              <a:cs typeface="Nunito"/>
              <a:sym typeface="Nunito"/>
            </a:endParaRPr>
          </a:p>
        </p:txBody>
      </p:sp>
      <p:sp>
        <p:nvSpPr>
          <p:cNvPr id="391" name="Google Shape;391;p26"/>
          <p:cNvSpPr txBox="1"/>
          <p:nvPr/>
        </p:nvSpPr>
        <p:spPr>
          <a:xfrm>
            <a:off x="3863113" y="3901125"/>
            <a:ext cx="19854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Nunito"/>
                <a:ea typeface="Nunito"/>
                <a:cs typeface="Nunito"/>
                <a:sym typeface="Nunito"/>
              </a:rPr>
              <a:t>Identificar procesos mas alla del ambiente del proyecto</a:t>
            </a:r>
            <a:endParaRPr b="1" sz="1500">
              <a:latin typeface="Nunito"/>
              <a:ea typeface="Nunito"/>
              <a:cs typeface="Nunito"/>
              <a:sym typeface="Nunito"/>
            </a:endParaRPr>
          </a:p>
        </p:txBody>
      </p:sp>
      <p:sp>
        <p:nvSpPr>
          <p:cNvPr id="392" name="Google Shape;392;p26"/>
          <p:cNvSpPr txBox="1"/>
          <p:nvPr/>
        </p:nvSpPr>
        <p:spPr>
          <a:xfrm>
            <a:off x="6438113" y="4061250"/>
            <a:ext cx="19854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Nunito"/>
                <a:ea typeface="Nunito"/>
                <a:cs typeface="Nunito"/>
                <a:sym typeface="Nunito"/>
              </a:rPr>
              <a:t>Buscar por los subdominio que debemos incluir</a:t>
            </a:r>
            <a:endParaRPr b="1" sz="1500">
              <a:latin typeface="Nunito"/>
              <a:ea typeface="Nunito"/>
              <a:cs typeface="Nunito"/>
              <a:sym typeface="Nunito"/>
            </a:endParaRPr>
          </a:p>
        </p:txBody>
      </p:sp>
      <p:pic>
        <p:nvPicPr>
          <p:cNvPr id="393" name="Google Shape;393;p26"/>
          <p:cNvPicPr preferRelativeResize="0"/>
          <p:nvPr/>
        </p:nvPicPr>
        <p:blipFill>
          <a:blip r:embed="rId3">
            <a:alphaModFix/>
          </a:blip>
          <a:stretch>
            <a:fillRect/>
          </a:stretch>
        </p:blipFill>
        <p:spPr>
          <a:xfrm>
            <a:off x="595425" y="1575775"/>
            <a:ext cx="2143125" cy="2143125"/>
          </a:xfrm>
          <a:prstGeom prst="rect">
            <a:avLst/>
          </a:prstGeom>
          <a:noFill/>
          <a:ln>
            <a:noFill/>
          </a:ln>
        </p:spPr>
      </p:pic>
      <p:pic>
        <p:nvPicPr>
          <p:cNvPr id="394" name="Google Shape;394;p26"/>
          <p:cNvPicPr preferRelativeResize="0"/>
          <p:nvPr/>
        </p:nvPicPr>
        <p:blipFill>
          <a:blip r:embed="rId4">
            <a:alphaModFix/>
          </a:blip>
          <a:stretch>
            <a:fillRect/>
          </a:stretch>
        </p:blipFill>
        <p:spPr>
          <a:xfrm>
            <a:off x="3480925" y="1198850"/>
            <a:ext cx="2749800" cy="2749800"/>
          </a:xfrm>
          <a:prstGeom prst="rect">
            <a:avLst/>
          </a:prstGeom>
          <a:noFill/>
          <a:ln>
            <a:noFill/>
          </a:ln>
        </p:spPr>
      </p:pic>
      <p:pic>
        <p:nvPicPr>
          <p:cNvPr id="395" name="Google Shape;395;p26"/>
          <p:cNvPicPr preferRelativeResize="0"/>
          <p:nvPr/>
        </p:nvPicPr>
        <p:blipFill>
          <a:blip r:embed="rId5">
            <a:alphaModFix/>
          </a:blip>
          <a:stretch>
            <a:fillRect/>
          </a:stretch>
        </p:blipFill>
        <p:spPr>
          <a:xfrm>
            <a:off x="6602150" y="2011413"/>
            <a:ext cx="1657350" cy="1628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9" name="Shape 399"/>
        <p:cNvGrpSpPr/>
        <p:nvPr/>
      </p:nvGrpSpPr>
      <p:grpSpPr>
        <a:xfrm>
          <a:off x="0" y="0"/>
          <a:ext cx="0" cy="0"/>
          <a:chOff x="0" y="0"/>
          <a:chExt cx="0" cy="0"/>
        </a:xfrm>
      </p:grpSpPr>
      <p:sp>
        <p:nvSpPr>
          <p:cNvPr id="400" name="Google Shape;400;p27"/>
          <p:cNvSpPr txBox="1"/>
          <p:nvPr/>
        </p:nvSpPr>
        <p:spPr>
          <a:xfrm>
            <a:off x="0" y="617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Nunito"/>
                <a:ea typeface="Nunito"/>
                <a:cs typeface="Nunito"/>
                <a:sym typeface="Nunito"/>
              </a:rPr>
              <a:t>La Terminologia de DDD</a:t>
            </a:r>
            <a:endParaRPr b="1" sz="2500">
              <a:latin typeface="Nunito"/>
              <a:ea typeface="Nunito"/>
              <a:cs typeface="Nunito"/>
              <a:sym typeface="Nunito"/>
            </a:endParaRPr>
          </a:p>
        </p:txBody>
      </p:sp>
      <p:sp>
        <p:nvSpPr>
          <p:cNvPr id="401" name="Google Shape;401;p27"/>
          <p:cNvSpPr txBox="1"/>
          <p:nvPr/>
        </p:nvSpPr>
        <p:spPr>
          <a:xfrm>
            <a:off x="139293" y="1685950"/>
            <a:ext cx="1181400" cy="5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Entity</a:t>
            </a:r>
            <a:endParaRPr sz="1800">
              <a:latin typeface="Nunito"/>
              <a:ea typeface="Nunito"/>
              <a:cs typeface="Nunito"/>
              <a:sym typeface="Nunito"/>
            </a:endParaRPr>
          </a:p>
        </p:txBody>
      </p:sp>
      <p:sp>
        <p:nvSpPr>
          <p:cNvPr id="402" name="Google Shape;402;p27"/>
          <p:cNvSpPr txBox="1"/>
          <p:nvPr/>
        </p:nvSpPr>
        <p:spPr>
          <a:xfrm>
            <a:off x="93175" y="3017100"/>
            <a:ext cx="1181400" cy="5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Context</a:t>
            </a:r>
            <a:endParaRPr sz="1800">
              <a:latin typeface="Nunito"/>
              <a:ea typeface="Nunito"/>
              <a:cs typeface="Nunito"/>
              <a:sym typeface="Nunito"/>
            </a:endParaRPr>
          </a:p>
        </p:txBody>
      </p:sp>
      <p:cxnSp>
        <p:nvCxnSpPr>
          <p:cNvPr id="403" name="Google Shape;403;p27"/>
          <p:cNvCxnSpPr/>
          <p:nvPr/>
        </p:nvCxnSpPr>
        <p:spPr>
          <a:xfrm flipH="1">
            <a:off x="1509225" y="1553400"/>
            <a:ext cx="41700" cy="2434200"/>
          </a:xfrm>
          <a:prstGeom prst="straightConnector1">
            <a:avLst/>
          </a:prstGeom>
          <a:noFill/>
          <a:ln cap="flat" cmpd="sng" w="28575">
            <a:solidFill>
              <a:srgbClr val="93C47D"/>
            </a:solidFill>
            <a:prstDash val="solid"/>
            <a:round/>
            <a:headEnd len="med" w="med" type="none"/>
            <a:tailEnd len="med" w="med" type="none"/>
          </a:ln>
        </p:spPr>
      </p:cxnSp>
      <p:sp>
        <p:nvSpPr>
          <p:cNvPr id="404" name="Google Shape;404;p27"/>
          <p:cNvSpPr txBox="1"/>
          <p:nvPr/>
        </p:nvSpPr>
        <p:spPr>
          <a:xfrm>
            <a:off x="1905575" y="1106000"/>
            <a:ext cx="2142300" cy="5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4D79"/>
                </a:solidFill>
                <a:latin typeface="Nunito"/>
                <a:ea typeface="Nunito"/>
                <a:cs typeface="Nunito"/>
                <a:sym typeface="Nunito"/>
              </a:rPr>
              <a:t>Entity Framework Core</a:t>
            </a:r>
            <a:endParaRPr>
              <a:solidFill>
                <a:srgbClr val="A64D79"/>
              </a:solidFill>
              <a:latin typeface="Nunito"/>
              <a:ea typeface="Nunito"/>
              <a:cs typeface="Nunito"/>
              <a:sym typeface="Nunito"/>
            </a:endParaRPr>
          </a:p>
        </p:txBody>
      </p:sp>
      <p:sp>
        <p:nvSpPr>
          <p:cNvPr id="405" name="Google Shape;405;p27"/>
          <p:cNvSpPr txBox="1"/>
          <p:nvPr/>
        </p:nvSpPr>
        <p:spPr>
          <a:xfrm>
            <a:off x="1788075" y="1665025"/>
            <a:ext cx="2392500" cy="11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Es una clase de tipo data model, que tiene como objetivo mapearse contra una tabla en una db</a:t>
            </a:r>
            <a:endParaRPr>
              <a:latin typeface="Nunito"/>
              <a:ea typeface="Nunito"/>
              <a:cs typeface="Nunito"/>
              <a:sym typeface="Nunito"/>
            </a:endParaRPr>
          </a:p>
        </p:txBody>
      </p:sp>
      <p:sp>
        <p:nvSpPr>
          <p:cNvPr id="406" name="Google Shape;406;p27"/>
          <p:cNvSpPr txBox="1"/>
          <p:nvPr/>
        </p:nvSpPr>
        <p:spPr>
          <a:xfrm>
            <a:off x="5203625" y="1168675"/>
            <a:ext cx="2142300" cy="5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4D79"/>
                </a:solidFill>
                <a:latin typeface="Nunito"/>
                <a:ea typeface="Nunito"/>
                <a:cs typeface="Nunito"/>
                <a:sym typeface="Nunito"/>
              </a:rPr>
              <a:t>Domain-Driven Design</a:t>
            </a:r>
            <a:endParaRPr>
              <a:solidFill>
                <a:srgbClr val="A64D79"/>
              </a:solidFill>
              <a:latin typeface="Nunito"/>
              <a:ea typeface="Nunito"/>
              <a:cs typeface="Nunito"/>
              <a:sym typeface="Nunito"/>
            </a:endParaRPr>
          </a:p>
        </p:txBody>
      </p:sp>
      <p:sp>
        <p:nvSpPr>
          <p:cNvPr id="407" name="Google Shape;407;p27"/>
          <p:cNvSpPr txBox="1"/>
          <p:nvPr/>
        </p:nvSpPr>
        <p:spPr>
          <a:xfrm>
            <a:off x="5086125" y="1727700"/>
            <a:ext cx="2392500" cy="11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Una clase de tipo dominio con una identidad para tracking</a:t>
            </a:r>
            <a:endParaRPr>
              <a:latin typeface="Nunito"/>
              <a:ea typeface="Nunito"/>
              <a:cs typeface="Nunito"/>
              <a:sym typeface="Nunito"/>
            </a:endParaRPr>
          </a:p>
        </p:txBody>
      </p:sp>
      <p:sp>
        <p:nvSpPr>
          <p:cNvPr id="408" name="Google Shape;408;p27"/>
          <p:cNvSpPr txBox="1"/>
          <p:nvPr/>
        </p:nvSpPr>
        <p:spPr>
          <a:xfrm>
            <a:off x="1710325" y="2989200"/>
            <a:ext cx="2470200" cy="11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Una clase DbContext tiene acceso a las entidades del negocio y define el mapeo de cada entidad contra la db</a:t>
            </a:r>
            <a:endParaRPr>
              <a:latin typeface="Nunito"/>
              <a:ea typeface="Nunito"/>
              <a:cs typeface="Nunito"/>
              <a:sym typeface="Nunito"/>
            </a:endParaRPr>
          </a:p>
        </p:txBody>
      </p:sp>
      <p:sp>
        <p:nvSpPr>
          <p:cNvPr id="409" name="Google Shape;409;p27"/>
          <p:cNvSpPr txBox="1"/>
          <p:nvPr/>
        </p:nvSpPr>
        <p:spPr>
          <a:xfrm>
            <a:off x="5008425" y="3099750"/>
            <a:ext cx="2470200" cy="11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Un Bounded Context define el ambiente y los limites de un conjunto de entidades de dominio</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3" name="Shape 413"/>
        <p:cNvGrpSpPr/>
        <p:nvPr/>
      </p:nvGrpSpPr>
      <p:grpSpPr>
        <a:xfrm>
          <a:off x="0" y="0"/>
          <a:ext cx="0" cy="0"/>
          <a:chOff x="0" y="0"/>
          <a:chExt cx="0" cy="0"/>
        </a:xfrm>
      </p:grpSpPr>
      <p:sp>
        <p:nvSpPr>
          <p:cNvPr id="414" name="Google Shape;414;p28"/>
          <p:cNvSpPr txBox="1"/>
          <p:nvPr/>
        </p:nvSpPr>
        <p:spPr>
          <a:xfrm>
            <a:off x="0" y="2903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Nunito"/>
                <a:ea typeface="Nunito"/>
                <a:cs typeface="Nunito"/>
                <a:sym typeface="Nunito"/>
              </a:rPr>
              <a:t>Dos tipos de Entidades en DDD</a:t>
            </a:r>
            <a:endParaRPr b="1" sz="2500">
              <a:latin typeface="Nunito"/>
              <a:ea typeface="Nunito"/>
              <a:cs typeface="Nunito"/>
              <a:sym typeface="Nunito"/>
            </a:endParaRPr>
          </a:p>
        </p:txBody>
      </p:sp>
      <p:sp>
        <p:nvSpPr>
          <p:cNvPr id="415" name="Google Shape;415;p28"/>
          <p:cNvSpPr/>
          <p:nvPr/>
        </p:nvSpPr>
        <p:spPr>
          <a:xfrm>
            <a:off x="779725" y="1935625"/>
            <a:ext cx="2731500" cy="965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74E13"/>
                </a:solidFill>
                <a:latin typeface="Nunito"/>
                <a:ea typeface="Nunito"/>
                <a:cs typeface="Nunito"/>
                <a:sym typeface="Nunito"/>
              </a:rPr>
              <a:t>Definido por una Identidad</a:t>
            </a:r>
            <a:endParaRPr>
              <a:solidFill>
                <a:srgbClr val="274E13"/>
              </a:solidFill>
              <a:latin typeface="Nunito"/>
              <a:ea typeface="Nunito"/>
              <a:cs typeface="Nunito"/>
              <a:sym typeface="Nunito"/>
            </a:endParaRPr>
          </a:p>
        </p:txBody>
      </p:sp>
      <p:sp>
        <p:nvSpPr>
          <p:cNvPr id="416" name="Google Shape;416;p28"/>
          <p:cNvSpPr/>
          <p:nvPr/>
        </p:nvSpPr>
        <p:spPr>
          <a:xfrm>
            <a:off x="4572000" y="1968225"/>
            <a:ext cx="2731500" cy="965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74E13"/>
                </a:solidFill>
                <a:latin typeface="Nunito"/>
                <a:ea typeface="Nunito"/>
                <a:cs typeface="Nunito"/>
                <a:sym typeface="Nunito"/>
              </a:rPr>
              <a:t>Definido por sus Valores</a:t>
            </a:r>
            <a:endParaRPr>
              <a:solidFill>
                <a:srgbClr val="274E13"/>
              </a:solidFill>
              <a:latin typeface="Nunito"/>
              <a:ea typeface="Nunito"/>
              <a:cs typeface="Nunito"/>
              <a:sym typeface="Nunito"/>
            </a:endParaRPr>
          </a:p>
        </p:txBody>
      </p:sp>
      <p:sp>
        <p:nvSpPr>
          <p:cNvPr id="417" name="Google Shape;417;p28"/>
          <p:cNvSpPr txBox="1"/>
          <p:nvPr/>
        </p:nvSpPr>
        <p:spPr>
          <a:xfrm>
            <a:off x="1505568" y="3110725"/>
            <a:ext cx="1181400" cy="5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Entity</a:t>
            </a:r>
            <a:endParaRPr sz="1800">
              <a:latin typeface="Nunito"/>
              <a:ea typeface="Nunito"/>
              <a:cs typeface="Nunito"/>
              <a:sym typeface="Nunito"/>
            </a:endParaRPr>
          </a:p>
        </p:txBody>
      </p:sp>
      <p:sp>
        <p:nvSpPr>
          <p:cNvPr id="418" name="Google Shape;418;p28"/>
          <p:cNvSpPr txBox="1"/>
          <p:nvPr/>
        </p:nvSpPr>
        <p:spPr>
          <a:xfrm>
            <a:off x="5147253" y="3073500"/>
            <a:ext cx="1581000" cy="5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Object Value</a:t>
            </a:r>
            <a:endParaRPr sz="1800">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2" name="Shape 422"/>
        <p:cNvGrpSpPr/>
        <p:nvPr/>
      </p:nvGrpSpPr>
      <p:grpSpPr>
        <a:xfrm>
          <a:off x="0" y="0"/>
          <a:ext cx="0" cy="0"/>
          <a:chOff x="0" y="0"/>
          <a:chExt cx="0" cy="0"/>
        </a:xfrm>
      </p:grpSpPr>
      <p:sp>
        <p:nvSpPr>
          <p:cNvPr id="423" name="Google Shape;423;p29"/>
          <p:cNvSpPr txBox="1"/>
          <p:nvPr/>
        </p:nvSpPr>
        <p:spPr>
          <a:xfrm>
            <a:off x="0" y="2903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Nunito"/>
                <a:ea typeface="Nunito"/>
                <a:cs typeface="Nunito"/>
                <a:sym typeface="Nunito"/>
              </a:rPr>
              <a:t>Que es un Aggregate</a:t>
            </a:r>
            <a:r>
              <a:rPr b="1" lang="en" sz="2500">
                <a:latin typeface="Nunito"/>
                <a:ea typeface="Nunito"/>
                <a:cs typeface="Nunito"/>
                <a:sym typeface="Nunito"/>
              </a:rPr>
              <a:t> en DDD?</a:t>
            </a:r>
            <a:endParaRPr b="1" sz="2500">
              <a:latin typeface="Nunito"/>
              <a:ea typeface="Nunito"/>
              <a:cs typeface="Nunito"/>
              <a:sym typeface="Nunito"/>
            </a:endParaRPr>
          </a:p>
        </p:txBody>
      </p:sp>
      <p:sp>
        <p:nvSpPr>
          <p:cNvPr id="424" name="Google Shape;424;p29"/>
          <p:cNvSpPr/>
          <p:nvPr/>
        </p:nvSpPr>
        <p:spPr>
          <a:xfrm>
            <a:off x="5135538" y="1564150"/>
            <a:ext cx="2731500" cy="965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74E13"/>
                </a:solidFill>
                <a:latin typeface="Nunito"/>
                <a:ea typeface="Nunito"/>
                <a:cs typeface="Nunito"/>
                <a:sym typeface="Nunito"/>
              </a:rPr>
              <a:t>En DDD, creamos un unit of consistency</a:t>
            </a:r>
            <a:endParaRPr>
              <a:solidFill>
                <a:srgbClr val="274E13"/>
              </a:solidFill>
              <a:latin typeface="Nunito"/>
              <a:ea typeface="Nunito"/>
              <a:cs typeface="Nunito"/>
              <a:sym typeface="Nunito"/>
            </a:endParaRPr>
          </a:p>
        </p:txBody>
      </p:sp>
      <p:sp>
        <p:nvSpPr>
          <p:cNvPr id="425" name="Google Shape;425;p29"/>
          <p:cNvSpPr txBox="1"/>
          <p:nvPr/>
        </p:nvSpPr>
        <p:spPr>
          <a:xfrm>
            <a:off x="1276963" y="1521125"/>
            <a:ext cx="2812200" cy="13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En un modelo tradicional define un entity con una sola clase</a:t>
            </a:r>
            <a:endParaRPr sz="1800">
              <a:latin typeface="Nunito"/>
              <a:ea typeface="Nunito"/>
              <a:cs typeface="Nunito"/>
              <a:sym typeface="Nunito"/>
            </a:endParaRPr>
          </a:p>
        </p:txBody>
      </p:sp>
      <p:pic>
        <p:nvPicPr>
          <p:cNvPr id="426" name="Google Shape;426;p29"/>
          <p:cNvPicPr preferRelativeResize="0"/>
          <p:nvPr/>
        </p:nvPicPr>
        <p:blipFill>
          <a:blip r:embed="rId3">
            <a:alphaModFix/>
          </a:blip>
          <a:stretch>
            <a:fillRect/>
          </a:stretch>
        </p:blipFill>
        <p:spPr>
          <a:xfrm>
            <a:off x="5548425" y="2865700"/>
            <a:ext cx="2134901" cy="1918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0" name="Shape 430"/>
        <p:cNvGrpSpPr/>
        <p:nvPr/>
      </p:nvGrpSpPr>
      <p:grpSpPr>
        <a:xfrm>
          <a:off x="0" y="0"/>
          <a:ext cx="0" cy="0"/>
          <a:chOff x="0" y="0"/>
          <a:chExt cx="0" cy="0"/>
        </a:xfrm>
      </p:grpSpPr>
      <p:sp>
        <p:nvSpPr>
          <p:cNvPr id="431" name="Google Shape;431;p30"/>
          <p:cNvSpPr txBox="1"/>
          <p:nvPr/>
        </p:nvSpPr>
        <p:spPr>
          <a:xfrm>
            <a:off x="0" y="2903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Nunito"/>
                <a:ea typeface="Nunito"/>
                <a:cs typeface="Nunito"/>
                <a:sym typeface="Nunito"/>
              </a:rPr>
              <a:t>Que es son </a:t>
            </a:r>
            <a:r>
              <a:rPr b="1" lang="en" sz="2500">
                <a:solidFill>
                  <a:srgbClr val="85200C"/>
                </a:solidFill>
                <a:latin typeface="Nunito"/>
                <a:ea typeface="Nunito"/>
                <a:cs typeface="Nunito"/>
                <a:sym typeface="Nunito"/>
              </a:rPr>
              <a:t>domain events</a:t>
            </a:r>
            <a:r>
              <a:rPr b="1" lang="en" sz="2500">
                <a:latin typeface="Nunito"/>
                <a:ea typeface="Nunito"/>
                <a:cs typeface="Nunito"/>
                <a:sym typeface="Nunito"/>
              </a:rPr>
              <a:t> en DDD?</a:t>
            </a:r>
            <a:endParaRPr b="1" sz="2500">
              <a:latin typeface="Nunito"/>
              <a:ea typeface="Nunito"/>
              <a:cs typeface="Nunito"/>
              <a:sym typeface="Nunito"/>
            </a:endParaRPr>
          </a:p>
        </p:txBody>
      </p:sp>
      <p:sp>
        <p:nvSpPr>
          <p:cNvPr id="432" name="Google Shape;432;p30"/>
          <p:cNvSpPr/>
          <p:nvPr/>
        </p:nvSpPr>
        <p:spPr>
          <a:xfrm>
            <a:off x="5135538" y="1564150"/>
            <a:ext cx="2731500" cy="965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74E13"/>
                </a:solidFill>
                <a:latin typeface="Nunito"/>
                <a:ea typeface="Nunito"/>
                <a:cs typeface="Nunito"/>
                <a:sym typeface="Nunito"/>
              </a:rPr>
              <a:t>Entidad Vehiculo</a:t>
            </a:r>
            <a:endParaRPr>
              <a:solidFill>
                <a:srgbClr val="274E13"/>
              </a:solidFill>
              <a:latin typeface="Nunito"/>
              <a:ea typeface="Nunito"/>
              <a:cs typeface="Nunito"/>
              <a:sym typeface="Nunito"/>
            </a:endParaRPr>
          </a:p>
        </p:txBody>
      </p:sp>
      <p:sp>
        <p:nvSpPr>
          <p:cNvPr id="433" name="Google Shape;433;p30"/>
          <p:cNvSpPr txBox="1"/>
          <p:nvPr/>
        </p:nvSpPr>
        <p:spPr>
          <a:xfrm>
            <a:off x="1276963" y="1521125"/>
            <a:ext cx="2812200" cy="13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Eventos que se disparan por un comportamiento de una entidad</a:t>
            </a:r>
            <a:endParaRPr sz="1800">
              <a:latin typeface="Nunito"/>
              <a:ea typeface="Nunito"/>
              <a:cs typeface="Nunito"/>
              <a:sym typeface="Nunito"/>
            </a:endParaRPr>
          </a:p>
        </p:txBody>
      </p:sp>
      <p:pic>
        <p:nvPicPr>
          <p:cNvPr id="434" name="Google Shape;434;p30"/>
          <p:cNvPicPr preferRelativeResize="0"/>
          <p:nvPr/>
        </p:nvPicPr>
        <p:blipFill>
          <a:blip r:embed="rId3">
            <a:alphaModFix/>
          </a:blip>
          <a:stretch>
            <a:fillRect/>
          </a:stretch>
        </p:blipFill>
        <p:spPr>
          <a:xfrm>
            <a:off x="5548425" y="2865700"/>
            <a:ext cx="2134901" cy="1918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8" name="Shape 438"/>
        <p:cNvGrpSpPr/>
        <p:nvPr/>
      </p:nvGrpSpPr>
      <p:grpSpPr>
        <a:xfrm>
          <a:off x="0" y="0"/>
          <a:ext cx="0" cy="0"/>
          <a:chOff x="0" y="0"/>
          <a:chExt cx="0" cy="0"/>
        </a:xfrm>
      </p:grpSpPr>
      <p:sp>
        <p:nvSpPr>
          <p:cNvPr id="439" name="Google Shape;439;p31"/>
          <p:cNvSpPr txBox="1"/>
          <p:nvPr/>
        </p:nvSpPr>
        <p:spPr>
          <a:xfrm>
            <a:off x="0" y="2903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Nunito"/>
                <a:ea typeface="Nunito"/>
                <a:cs typeface="Nunito"/>
                <a:sym typeface="Nunito"/>
              </a:rPr>
              <a:t>Que es son Domain </a:t>
            </a:r>
            <a:r>
              <a:rPr b="1" lang="en" sz="2500">
                <a:solidFill>
                  <a:srgbClr val="85200C"/>
                </a:solidFill>
                <a:latin typeface="Nunito"/>
                <a:ea typeface="Nunito"/>
                <a:cs typeface="Nunito"/>
                <a:sym typeface="Nunito"/>
              </a:rPr>
              <a:t>Services </a:t>
            </a:r>
            <a:r>
              <a:rPr b="1" lang="en" sz="2500">
                <a:latin typeface="Nunito"/>
                <a:ea typeface="Nunito"/>
                <a:cs typeface="Nunito"/>
                <a:sym typeface="Nunito"/>
              </a:rPr>
              <a:t>en DDD?</a:t>
            </a:r>
            <a:endParaRPr b="1" sz="2500">
              <a:latin typeface="Nunito"/>
              <a:ea typeface="Nunito"/>
              <a:cs typeface="Nunito"/>
              <a:sym typeface="Nunito"/>
            </a:endParaRPr>
          </a:p>
        </p:txBody>
      </p:sp>
      <p:sp>
        <p:nvSpPr>
          <p:cNvPr id="440" name="Google Shape;440;p31"/>
          <p:cNvSpPr/>
          <p:nvPr/>
        </p:nvSpPr>
        <p:spPr>
          <a:xfrm>
            <a:off x="5135538" y="1564150"/>
            <a:ext cx="2731500" cy="965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74E13"/>
                </a:solidFill>
                <a:latin typeface="Nunito"/>
                <a:ea typeface="Nunito"/>
                <a:cs typeface="Nunito"/>
                <a:sym typeface="Nunito"/>
              </a:rPr>
              <a:t>Entidad Alquiler</a:t>
            </a:r>
            <a:endParaRPr>
              <a:solidFill>
                <a:srgbClr val="274E13"/>
              </a:solidFill>
              <a:latin typeface="Nunito"/>
              <a:ea typeface="Nunito"/>
              <a:cs typeface="Nunito"/>
              <a:sym typeface="Nunito"/>
            </a:endParaRPr>
          </a:p>
        </p:txBody>
      </p:sp>
      <p:sp>
        <p:nvSpPr>
          <p:cNvPr id="441" name="Google Shape;441;p31"/>
          <p:cNvSpPr txBox="1"/>
          <p:nvPr/>
        </p:nvSpPr>
        <p:spPr>
          <a:xfrm>
            <a:off x="1276963" y="1521125"/>
            <a:ext cx="2812200" cy="13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No confundir con Application Services o Repository Services </a:t>
            </a:r>
            <a:endParaRPr sz="1800">
              <a:latin typeface="Nunito"/>
              <a:ea typeface="Nunito"/>
              <a:cs typeface="Nunito"/>
              <a:sym typeface="Nunito"/>
            </a:endParaRPr>
          </a:p>
        </p:txBody>
      </p:sp>
      <p:pic>
        <p:nvPicPr>
          <p:cNvPr id="442" name="Google Shape;442;p31"/>
          <p:cNvPicPr preferRelativeResize="0"/>
          <p:nvPr/>
        </p:nvPicPr>
        <p:blipFill>
          <a:blip r:embed="rId3">
            <a:alphaModFix/>
          </a:blip>
          <a:stretch>
            <a:fillRect/>
          </a:stretch>
        </p:blipFill>
        <p:spPr>
          <a:xfrm>
            <a:off x="5268463" y="2571750"/>
            <a:ext cx="2272201" cy="2308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4"/>
          <p:cNvSpPr txBox="1"/>
          <p:nvPr/>
        </p:nvSpPr>
        <p:spPr>
          <a:xfrm>
            <a:off x="73325" y="1389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Nunito"/>
                <a:ea typeface="Nunito"/>
                <a:cs typeface="Nunito"/>
                <a:sym typeface="Nunito"/>
              </a:rPr>
              <a:t>Como desarrollar software a gran escala?</a:t>
            </a:r>
            <a:endParaRPr b="1" sz="2500">
              <a:latin typeface="Nunito"/>
              <a:ea typeface="Nunito"/>
              <a:cs typeface="Nunito"/>
              <a:sym typeface="Nunito"/>
            </a:endParaRPr>
          </a:p>
        </p:txBody>
      </p:sp>
      <p:pic>
        <p:nvPicPr>
          <p:cNvPr id="284" name="Google Shape;284;p14"/>
          <p:cNvPicPr preferRelativeResize="0"/>
          <p:nvPr/>
        </p:nvPicPr>
        <p:blipFill rotWithShape="1">
          <a:blip r:embed="rId3">
            <a:alphaModFix/>
          </a:blip>
          <a:srcRect b="16284" l="0" r="0" t="10856"/>
          <a:stretch/>
        </p:blipFill>
        <p:spPr>
          <a:xfrm>
            <a:off x="5851200" y="1014650"/>
            <a:ext cx="3850549" cy="2805550"/>
          </a:xfrm>
          <a:prstGeom prst="rect">
            <a:avLst/>
          </a:prstGeom>
          <a:noFill/>
          <a:ln>
            <a:noFill/>
          </a:ln>
        </p:spPr>
      </p:pic>
      <p:pic>
        <p:nvPicPr>
          <p:cNvPr id="285" name="Google Shape;285;p14"/>
          <p:cNvPicPr preferRelativeResize="0"/>
          <p:nvPr/>
        </p:nvPicPr>
        <p:blipFill>
          <a:blip r:embed="rId4">
            <a:alphaModFix/>
          </a:blip>
          <a:stretch>
            <a:fillRect/>
          </a:stretch>
        </p:blipFill>
        <p:spPr>
          <a:xfrm>
            <a:off x="396025" y="1284425"/>
            <a:ext cx="3656650" cy="2742476"/>
          </a:xfrm>
          <a:prstGeom prst="rect">
            <a:avLst/>
          </a:prstGeom>
          <a:noFill/>
          <a:ln>
            <a:noFill/>
          </a:ln>
        </p:spPr>
      </p:pic>
      <p:sp>
        <p:nvSpPr>
          <p:cNvPr id="286" name="Google Shape;286;p14"/>
          <p:cNvSpPr txBox="1"/>
          <p:nvPr/>
        </p:nvSpPr>
        <p:spPr>
          <a:xfrm>
            <a:off x="1231638" y="4213350"/>
            <a:ext cx="19854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Nunito"/>
                <a:ea typeface="Nunito"/>
                <a:cs typeface="Nunito"/>
                <a:sym typeface="Nunito"/>
              </a:rPr>
              <a:t>Duenos de Negocio</a:t>
            </a:r>
            <a:endParaRPr b="1" sz="1500">
              <a:latin typeface="Nunito"/>
              <a:ea typeface="Nunito"/>
              <a:cs typeface="Nunito"/>
              <a:sym typeface="Nunito"/>
            </a:endParaRPr>
          </a:p>
        </p:txBody>
      </p:sp>
      <p:sp>
        <p:nvSpPr>
          <p:cNvPr id="287" name="Google Shape;287;p14"/>
          <p:cNvSpPr txBox="1"/>
          <p:nvPr/>
        </p:nvSpPr>
        <p:spPr>
          <a:xfrm>
            <a:off x="6904663" y="4150500"/>
            <a:ext cx="1985400" cy="5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Nunito"/>
                <a:ea typeface="Nunito"/>
                <a:cs typeface="Nunito"/>
                <a:sym typeface="Nunito"/>
              </a:rPr>
              <a:t>Programadores</a:t>
            </a:r>
            <a:endParaRPr b="1" sz="1500">
              <a:latin typeface="Nunito"/>
              <a:ea typeface="Nunito"/>
              <a:cs typeface="Nunito"/>
              <a:sym typeface="Nunito"/>
            </a:endParaRPr>
          </a:p>
        </p:txBody>
      </p:sp>
      <p:sp>
        <p:nvSpPr>
          <p:cNvPr id="288" name="Google Shape;288;p14"/>
          <p:cNvSpPr/>
          <p:nvPr/>
        </p:nvSpPr>
        <p:spPr>
          <a:xfrm>
            <a:off x="4183525" y="2341350"/>
            <a:ext cx="1236000" cy="460800"/>
          </a:xfrm>
          <a:prstGeom prst="leftRightArrow">
            <a:avLst>
              <a:gd fmla="val 50000" name="adj1"/>
              <a:gd fmla="val 50000" name="adj2"/>
            </a:avLst>
          </a:prstGeom>
          <a:solidFill>
            <a:srgbClr val="FFF2CC"/>
          </a:solidFill>
          <a:ln cap="flat" cmpd="sng" w="3810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6" name="Shape 446"/>
        <p:cNvGrpSpPr/>
        <p:nvPr/>
      </p:nvGrpSpPr>
      <p:grpSpPr>
        <a:xfrm>
          <a:off x="0" y="0"/>
          <a:ext cx="0" cy="0"/>
          <a:chOff x="0" y="0"/>
          <a:chExt cx="0" cy="0"/>
        </a:xfrm>
      </p:grpSpPr>
      <p:sp>
        <p:nvSpPr>
          <p:cNvPr id="447" name="Google Shape;447;p32"/>
          <p:cNvSpPr txBox="1"/>
          <p:nvPr/>
        </p:nvSpPr>
        <p:spPr>
          <a:xfrm>
            <a:off x="0" y="4427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Nunito"/>
                <a:ea typeface="Nunito"/>
                <a:cs typeface="Nunito"/>
                <a:sym typeface="Nunito"/>
              </a:rPr>
              <a:t>Cambiar de pensamiento de DB-Driven hacia Domain Driven</a:t>
            </a:r>
            <a:endParaRPr b="1" sz="2500">
              <a:latin typeface="Nunito"/>
              <a:ea typeface="Nunito"/>
              <a:cs typeface="Nunito"/>
              <a:sym typeface="Nunito"/>
            </a:endParaRPr>
          </a:p>
        </p:txBody>
      </p:sp>
      <p:pic>
        <p:nvPicPr>
          <p:cNvPr id="448" name="Google Shape;448;p32"/>
          <p:cNvPicPr preferRelativeResize="0"/>
          <p:nvPr/>
        </p:nvPicPr>
        <p:blipFill>
          <a:blip r:embed="rId3">
            <a:alphaModFix/>
          </a:blip>
          <a:stretch>
            <a:fillRect/>
          </a:stretch>
        </p:blipFill>
        <p:spPr>
          <a:xfrm>
            <a:off x="1080050" y="1393025"/>
            <a:ext cx="1979924" cy="1979924"/>
          </a:xfrm>
          <a:prstGeom prst="rect">
            <a:avLst/>
          </a:prstGeom>
          <a:noFill/>
          <a:ln>
            <a:noFill/>
          </a:ln>
        </p:spPr>
      </p:pic>
      <p:pic>
        <p:nvPicPr>
          <p:cNvPr id="449" name="Google Shape;449;p32"/>
          <p:cNvPicPr preferRelativeResize="0"/>
          <p:nvPr/>
        </p:nvPicPr>
        <p:blipFill>
          <a:blip r:embed="rId4">
            <a:alphaModFix/>
          </a:blip>
          <a:stretch>
            <a:fillRect/>
          </a:stretch>
        </p:blipFill>
        <p:spPr>
          <a:xfrm>
            <a:off x="5332725" y="1724625"/>
            <a:ext cx="2239675" cy="1485000"/>
          </a:xfrm>
          <a:prstGeom prst="rect">
            <a:avLst/>
          </a:prstGeom>
          <a:noFill/>
          <a:ln>
            <a:noFill/>
          </a:ln>
        </p:spPr>
      </p:pic>
      <p:sp>
        <p:nvSpPr>
          <p:cNvPr id="450" name="Google Shape;450;p32"/>
          <p:cNvSpPr txBox="1"/>
          <p:nvPr/>
        </p:nvSpPr>
        <p:spPr>
          <a:xfrm>
            <a:off x="667475" y="3436625"/>
            <a:ext cx="2392500" cy="11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El diseno del software esta basado en las necesidades del espacio de la db</a:t>
            </a:r>
            <a:endParaRPr>
              <a:latin typeface="Nunito"/>
              <a:ea typeface="Nunito"/>
              <a:cs typeface="Nunito"/>
              <a:sym typeface="Nunito"/>
            </a:endParaRPr>
          </a:p>
        </p:txBody>
      </p:sp>
      <p:sp>
        <p:nvSpPr>
          <p:cNvPr id="451" name="Google Shape;451;p32"/>
          <p:cNvSpPr txBox="1"/>
          <p:nvPr/>
        </p:nvSpPr>
        <p:spPr>
          <a:xfrm>
            <a:off x="5179900" y="3436625"/>
            <a:ext cx="2392500" cy="11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El diseno del software esta basado en las necesidades DEL NEGOCIO</a:t>
            </a:r>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5" name="Shape 455"/>
        <p:cNvGrpSpPr/>
        <p:nvPr/>
      </p:nvGrpSpPr>
      <p:grpSpPr>
        <a:xfrm>
          <a:off x="0" y="0"/>
          <a:ext cx="0" cy="0"/>
          <a:chOff x="0" y="0"/>
          <a:chExt cx="0" cy="0"/>
        </a:xfrm>
      </p:grpSpPr>
      <p:sp>
        <p:nvSpPr>
          <p:cNvPr id="456" name="Google Shape;456;p33"/>
          <p:cNvSpPr txBox="1"/>
          <p:nvPr/>
        </p:nvSpPr>
        <p:spPr>
          <a:xfrm>
            <a:off x="0" y="4427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Nunito"/>
                <a:ea typeface="Nunito"/>
                <a:cs typeface="Nunito"/>
                <a:sym typeface="Nunito"/>
              </a:rPr>
              <a:t>Concéntrate</a:t>
            </a:r>
            <a:r>
              <a:rPr b="1" lang="en" sz="2500">
                <a:latin typeface="Nunito"/>
                <a:ea typeface="Nunito"/>
                <a:cs typeface="Nunito"/>
                <a:sym typeface="Nunito"/>
              </a:rPr>
              <a:t> en el </a:t>
            </a:r>
            <a:r>
              <a:rPr b="1" lang="en" sz="2500">
                <a:solidFill>
                  <a:srgbClr val="A61C00"/>
                </a:solidFill>
                <a:latin typeface="Nunito"/>
                <a:ea typeface="Nunito"/>
                <a:cs typeface="Nunito"/>
                <a:sym typeface="Nunito"/>
              </a:rPr>
              <a:t>comportamiento</a:t>
            </a:r>
            <a:r>
              <a:rPr b="1" lang="en" sz="2500">
                <a:latin typeface="Nunito"/>
                <a:ea typeface="Nunito"/>
                <a:cs typeface="Nunito"/>
                <a:sym typeface="Nunito"/>
              </a:rPr>
              <a:t> NO EN ATRIBUTOS</a:t>
            </a:r>
            <a:endParaRPr b="1" sz="2500">
              <a:latin typeface="Nunito"/>
              <a:ea typeface="Nunito"/>
              <a:cs typeface="Nunito"/>
              <a:sym typeface="Nunito"/>
            </a:endParaRPr>
          </a:p>
        </p:txBody>
      </p:sp>
      <p:sp>
        <p:nvSpPr>
          <p:cNvPr id="457" name="Google Shape;457;p33"/>
          <p:cNvSpPr txBox="1"/>
          <p:nvPr/>
        </p:nvSpPr>
        <p:spPr>
          <a:xfrm>
            <a:off x="3282750" y="2134275"/>
            <a:ext cx="46014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Reservar el alquiler de un automovil</a:t>
            </a:r>
            <a:endParaRPr>
              <a:latin typeface="Nunito"/>
              <a:ea typeface="Nunito"/>
              <a:cs typeface="Nunito"/>
              <a:sym typeface="Nunito"/>
            </a:endParaRPr>
          </a:p>
        </p:txBody>
      </p:sp>
      <p:pic>
        <p:nvPicPr>
          <p:cNvPr id="458" name="Google Shape;458;p33"/>
          <p:cNvPicPr preferRelativeResize="0"/>
          <p:nvPr/>
        </p:nvPicPr>
        <p:blipFill rotWithShape="1">
          <a:blip r:embed="rId3">
            <a:alphaModFix/>
          </a:blip>
          <a:srcRect b="0" l="25858" r="21903" t="0"/>
          <a:stretch/>
        </p:blipFill>
        <p:spPr>
          <a:xfrm>
            <a:off x="274525" y="1600875"/>
            <a:ext cx="2148251" cy="2738125"/>
          </a:xfrm>
          <a:prstGeom prst="rect">
            <a:avLst/>
          </a:prstGeom>
          <a:noFill/>
          <a:ln>
            <a:noFill/>
          </a:ln>
        </p:spPr>
      </p:pic>
      <p:sp>
        <p:nvSpPr>
          <p:cNvPr id="459" name="Google Shape;459;p33"/>
          <p:cNvSpPr txBox="1"/>
          <p:nvPr/>
        </p:nvSpPr>
        <p:spPr>
          <a:xfrm>
            <a:off x="3282750" y="2762700"/>
            <a:ext cx="46014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Agrega un nuevo automovil</a:t>
            </a:r>
            <a:endParaRPr>
              <a:latin typeface="Nunito"/>
              <a:ea typeface="Nunito"/>
              <a:cs typeface="Nunito"/>
              <a:sym typeface="Nunito"/>
            </a:endParaRPr>
          </a:p>
        </p:txBody>
      </p:sp>
      <p:sp>
        <p:nvSpPr>
          <p:cNvPr id="460" name="Google Shape;460;p33"/>
          <p:cNvSpPr txBox="1"/>
          <p:nvPr/>
        </p:nvSpPr>
        <p:spPr>
          <a:xfrm>
            <a:off x="3282750" y="3501000"/>
            <a:ext cx="46014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Agrega un comentario sobre un determinado vehiculo</a:t>
            </a:r>
            <a:endParaRPr>
              <a:latin typeface="Nunito"/>
              <a:ea typeface="Nunito"/>
              <a:cs typeface="Nunito"/>
              <a:sym typeface="Nunito"/>
            </a:endParaRPr>
          </a:p>
        </p:txBody>
      </p:sp>
      <p:sp>
        <p:nvSpPr>
          <p:cNvPr id="461" name="Google Shape;461;p33"/>
          <p:cNvSpPr txBox="1"/>
          <p:nvPr/>
        </p:nvSpPr>
        <p:spPr>
          <a:xfrm>
            <a:off x="3358425" y="1275325"/>
            <a:ext cx="33330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38761D"/>
                </a:solidFill>
                <a:latin typeface="Nunito"/>
                <a:ea typeface="Nunito"/>
                <a:cs typeface="Nunito"/>
                <a:sym typeface="Nunito"/>
              </a:rPr>
              <a:t>Ejemplos de Comportamientos</a:t>
            </a:r>
            <a:endParaRPr b="1" sz="1600">
              <a:solidFill>
                <a:srgbClr val="38761D"/>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5" name="Shape 465"/>
        <p:cNvGrpSpPr/>
        <p:nvPr/>
      </p:nvGrpSpPr>
      <p:grpSpPr>
        <a:xfrm>
          <a:off x="0" y="0"/>
          <a:ext cx="0" cy="0"/>
          <a:chOff x="0" y="0"/>
          <a:chExt cx="0" cy="0"/>
        </a:xfrm>
      </p:grpSpPr>
      <p:sp>
        <p:nvSpPr>
          <p:cNvPr id="466" name="Google Shape;466;p34"/>
          <p:cNvSpPr txBox="1"/>
          <p:nvPr/>
        </p:nvSpPr>
        <p:spPr>
          <a:xfrm>
            <a:off x="0" y="4427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Nunito"/>
                <a:ea typeface="Nunito"/>
                <a:cs typeface="Nunito"/>
                <a:sym typeface="Nunito"/>
              </a:rPr>
              <a:t>Algunas funcionalidades son complejas - otras simples </a:t>
            </a:r>
            <a:endParaRPr b="1" sz="2500">
              <a:latin typeface="Nunito"/>
              <a:ea typeface="Nunito"/>
              <a:cs typeface="Nunito"/>
              <a:sym typeface="Nunito"/>
            </a:endParaRPr>
          </a:p>
        </p:txBody>
      </p:sp>
      <p:sp>
        <p:nvSpPr>
          <p:cNvPr id="467" name="Google Shape;467;p34"/>
          <p:cNvSpPr txBox="1"/>
          <p:nvPr/>
        </p:nvSpPr>
        <p:spPr>
          <a:xfrm>
            <a:off x="1561402" y="1921975"/>
            <a:ext cx="62391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Nunito"/>
                <a:ea typeface="Nunito"/>
                <a:cs typeface="Nunito"/>
                <a:sym typeface="Nunito"/>
              </a:rPr>
              <a:t>Clientes reservan un carro </a:t>
            </a:r>
            <a:endParaRPr b="1" sz="1500">
              <a:latin typeface="Nunito"/>
              <a:ea typeface="Nunito"/>
              <a:cs typeface="Nunito"/>
              <a:sym typeface="Nunito"/>
            </a:endParaRPr>
          </a:p>
        </p:txBody>
      </p:sp>
      <p:sp>
        <p:nvSpPr>
          <p:cNvPr id="468" name="Google Shape;468;p34"/>
          <p:cNvSpPr/>
          <p:nvPr/>
        </p:nvSpPr>
        <p:spPr>
          <a:xfrm>
            <a:off x="666675" y="2959975"/>
            <a:ext cx="1908300" cy="59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Cliente</a:t>
            </a:r>
            <a:endParaRPr>
              <a:latin typeface="Nunito"/>
              <a:ea typeface="Nunito"/>
              <a:cs typeface="Nunito"/>
              <a:sym typeface="Nunito"/>
            </a:endParaRPr>
          </a:p>
        </p:txBody>
      </p:sp>
      <p:sp>
        <p:nvSpPr>
          <p:cNvPr id="469" name="Google Shape;469;p34"/>
          <p:cNvSpPr/>
          <p:nvPr/>
        </p:nvSpPr>
        <p:spPr>
          <a:xfrm>
            <a:off x="6292075" y="2959975"/>
            <a:ext cx="1908300" cy="599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Vehiculo</a:t>
            </a:r>
            <a:endParaRPr>
              <a:latin typeface="Nunito"/>
              <a:ea typeface="Nunito"/>
              <a:cs typeface="Nunito"/>
              <a:sym typeface="Nunito"/>
            </a:endParaRPr>
          </a:p>
        </p:txBody>
      </p:sp>
      <p:sp>
        <p:nvSpPr>
          <p:cNvPr id="470" name="Google Shape;470;p34"/>
          <p:cNvSpPr/>
          <p:nvPr/>
        </p:nvSpPr>
        <p:spPr>
          <a:xfrm>
            <a:off x="3452113" y="2959975"/>
            <a:ext cx="1908300" cy="5997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Nunito"/>
                <a:ea typeface="Nunito"/>
                <a:cs typeface="Nunito"/>
                <a:sym typeface="Nunito"/>
              </a:rPr>
              <a:t>Reserva</a:t>
            </a:r>
            <a:endParaRPr b="1">
              <a:solidFill>
                <a:schemeClr val="lt1"/>
              </a:solidFill>
              <a:latin typeface="Nunito"/>
              <a:ea typeface="Nunito"/>
              <a:cs typeface="Nunito"/>
              <a:sym typeface="Nunito"/>
            </a:endParaRPr>
          </a:p>
        </p:txBody>
      </p:sp>
      <p:sp>
        <p:nvSpPr>
          <p:cNvPr id="471" name="Google Shape;471;p34"/>
          <p:cNvSpPr/>
          <p:nvPr/>
        </p:nvSpPr>
        <p:spPr>
          <a:xfrm>
            <a:off x="2711350" y="3155275"/>
            <a:ext cx="499800" cy="20910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72" name="Google Shape;472;p34"/>
          <p:cNvSpPr txBox="1"/>
          <p:nvPr/>
        </p:nvSpPr>
        <p:spPr>
          <a:xfrm>
            <a:off x="2385250" y="2851375"/>
            <a:ext cx="1152000" cy="30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Nunito"/>
                <a:ea typeface="Nunito"/>
                <a:cs typeface="Nunito"/>
                <a:sym typeface="Nunito"/>
              </a:rPr>
              <a:t>agendan</a:t>
            </a:r>
            <a:endParaRPr b="1" sz="1000">
              <a:latin typeface="Nunito"/>
              <a:ea typeface="Nunito"/>
              <a:cs typeface="Nunito"/>
              <a:sym typeface="Nunito"/>
            </a:endParaRPr>
          </a:p>
        </p:txBody>
      </p:sp>
      <p:sp>
        <p:nvSpPr>
          <p:cNvPr id="473" name="Google Shape;473;p34"/>
          <p:cNvSpPr/>
          <p:nvPr/>
        </p:nvSpPr>
        <p:spPr>
          <a:xfrm>
            <a:off x="5580900" y="3111475"/>
            <a:ext cx="499800" cy="20910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74" name="Google Shape;474;p34"/>
          <p:cNvSpPr txBox="1"/>
          <p:nvPr/>
        </p:nvSpPr>
        <p:spPr>
          <a:xfrm>
            <a:off x="5254800" y="2807575"/>
            <a:ext cx="1152000" cy="30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Nunito"/>
                <a:ea typeface="Nunito"/>
                <a:cs typeface="Nunito"/>
                <a:sym typeface="Nunito"/>
              </a:rPr>
              <a:t>Requiere</a:t>
            </a:r>
            <a:endParaRPr b="1" sz="1000">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8" name="Shape 478"/>
        <p:cNvGrpSpPr/>
        <p:nvPr/>
      </p:nvGrpSpPr>
      <p:grpSpPr>
        <a:xfrm>
          <a:off x="0" y="0"/>
          <a:ext cx="0" cy="0"/>
          <a:chOff x="0" y="0"/>
          <a:chExt cx="0" cy="0"/>
        </a:xfrm>
      </p:grpSpPr>
      <p:sp>
        <p:nvSpPr>
          <p:cNvPr id="479" name="Google Shape;479;p35"/>
          <p:cNvSpPr txBox="1"/>
          <p:nvPr/>
        </p:nvSpPr>
        <p:spPr>
          <a:xfrm>
            <a:off x="0" y="4427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Nunito"/>
                <a:ea typeface="Nunito"/>
                <a:cs typeface="Nunito"/>
                <a:sym typeface="Nunito"/>
              </a:rPr>
              <a:t>Algunas funcionalidades son complejas - otras simples </a:t>
            </a:r>
            <a:endParaRPr b="1" sz="2500">
              <a:latin typeface="Nunito"/>
              <a:ea typeface="Nunito"/>
              <a:cs typeface="Nunito"/>
              <a:sym typeface="Nunito"/>
            </a:endParaRPr>
          </a:p>
        </p:txBody>
      </p:sp>
      <p:pic>
        <p:nvPicPr>
          <p:cNvPr id="480" name="Google Shape;480;p35"/>
          <p:cNvPicPr preferRelativeResize="0"/>
          <p:nvPr/>
        </p:nvPicPr>
        <p:blipFill>
          <a:blip r:embed="rId3">
            <a:alphaModFix/>
          </a:blip>
          <a:stretch>
            <a:fillRect/>
          </a:stretch>
        </p:blipFill>
        <p:spPr>
          <a:xfrm>
            <a:off x="-463175" y="1181900"/>
            <a:ext cx="2939875" cy="2939875"/>
          </a:xfrm>
          <a:prstGeom prst="rect">
            <a:avLst/>
          </a:prstGeom>
          <a:noFill/>
          <a:ln>
            <a:noFill/>
          </a:ln>
        </p:spPr>
      </p:pic>
      <p:sp>
        <p:nvSpPr>
          <p:cNvPr id="481" name="Google Shape;481;p35"/>
          <p:cNvSpPr txBox="1"/>
          <p:nvPr/>
        </p:nvSpPr>
        <p:spPr>
          <a:xfrm>
            <a:off x="14050" y="3712850"/>
            <a:ext cx="19854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Nunito"/>
                <a:ea typeface="Nunito"/>
                <a:cs typeface="Nunito"/>
                <a:sym typeface="Nunito"/>
              </a:rPr>
              <a:t>Alquilar Auto</a:t>
            </a:r>
            <a:endParaRPr b="1" sz="1500">
              <a:latin typeface="Nunito"/>
              <a:ea typeface="Nunito"/>
              <a:cs typeface="Nunito"/>
              <a:sym typeface="Nunito"/>
            </a:endParaRPr>
          </a:p>
        </p:txBody>
      </p:sp>
      <p:sp>
        <p:nvSpPr>
          <p:cNvPr id="482" name="Google Shape;482;p35"/>
          <p:cNvSpPr txBox="1"/>
          <p:nvPr/>
        </p:nvSpPr>
        <p:spPr>
          <a:xfrm>
            <a:off x="2476688" y="3712850"/>
            <a:ext cx="19854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Nunito"/>
                <a:ea typeface="Nunito"/>
                <a:cs typeface="Nunito"/>
                <a:sym typeface="Nunito"/>
              </a:rPr>
              <a:t>Calculator</a:t>
            </a:r>
            <a:r>
              <a:rPr b="1" lang="en" sz="1500">
                <a:latin typeface="Nunito"/>
                <a:ea typeface="Nunito"/>
                <a:cs typeface="Nunito"/>
                <a:sym typeface="Nunito"/>
              </a:rPr>
              <a:t> el precio</a:t>
            </a:r>
            <a:endParaRPr b="1" sz="1500">
              <a:latin typeface="Nunito"/>
              <a:ea typeface="Nunito"/>
              <a:cs typeface="Nunito"/>
              <a:sym typeface="Nunito"/>
            </a:endParaRPr>
          </a:p>
        </p:txBody>
      </p:sp>
      <p:sp>
        <p:nvSpPr>
          <p:cNvPr id="483" name="Google Shape;483;p35"/>
          <p:cNvSpPr txBox="1"/>
          <p:nvPr/>
        </p:nvSpPr>
        <p:spPr>
          <a:xfrm>
            <a:off x="5145188" y="3818325"/>
            <a:ext cx="19854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Nunito"/>
                <a:ea typeface="Nunito"/>
                <a:cs typeface="Nunito"/>
                <a:sym typeface="Nunito"/>
              </a:rPr>
              <a:t>Pagos por servicio</a:t>
            </a:r>
            <a:endParaRPr b="1" sz="1500">
              <a:latin typeface="Nunito"/>
              <a:ea typeface="Nunito"/>
              <a:cs typeface="Nunito"/>
              <a:sym typeface="Nunito"/>
            </a:endParaRPr>
          </a:p>
        </p:txBody>
      </p:sp>
      <p:pic>
        <p:nvPicPr>
          <p:cNvPr id="484" name="Google Shape;484;p35"/>
          <p:cNvPicPr preferRelativeResize="0"/>
          <p:nvPr/>
        </p:nvPicPr>
        <p:blipFill>
          <a:blip r:embed="rId4">
            <a:alphaModFix/>
          </a:blip>
          <a:stretch>
            <a:fillRect/>
          </a:stretch>
        </p:blipFill>
        <p:spPr>
          <a:xfrm>
            <a:off x="2647359" y="1788362"/>
            <a:ext cx="1929975" cy="1930001"/>
          </a:xfrm>
          <a:prstGeom prst="rect">
            <a:avLst/>
          </a:prstGeom>
          <a:noFill/>
          <a:ln>
            <a:noFill/>
          </a:ln>
        </p:spPr>
      </p:pic>
      <p:pic>
        <p:nvPicPr>
          <p:cNvPr id="485" name="Google Shape;485;p35"/>
          <p:cNvPicPr preferRelativeResize="0"/>
          <p:nvPr/>
        </p:nvPicPr>
        <p:blipFill>
          <a:blip r:embed="rId5">
            <a:alphaModFix/>
          </a:blip>
          <a:stretch>
            <a:fillRect/>
          </a:stretch>
        </p:blipFill>
        <p:spPr>
          <a:xfrm>
            <a:off x="5145202" y="1688400"/>
            <a:ext cx="2129925" cy="2129925"/>
          </a:xfrm>
          <a:prstGeom prst="rect">
            <a:avLst/>
          </a:prstGeom>
          <a:noFill/>
          <a:ln>
            <a:noFill/>
          </a:ln>
        </p:spPr>
      </p:pic>
      <p:pic>
        <p:nvPicPr>
          <p:cNvPr id="486" name="Google Shape;486;p35"/>
          <p:cNvPicPr preferRelativeResize="0"/>
          <p:nvPr/>
        </p:nvPicPr>
        <p:blipFill rotWithShape="1">
          <a:blip r:embed="rId6">
            <a:alphaModFix/>
          </a:blip>
          <a:srcRect b="13389" l="0" r="0" t="0"/>
          <a:stretch/>
        </p:blipFill>
        <p:spPr>
          <a:xfrm>
            <a:off x="7338725" y="2005901"/>
            <a:ext cx="2129925" cy="1609075"/>
          </a:xfrm>
          <a:prstGeom prst="rect">
            <a:avLst/>
          </a:prstGeom>
          <a:noFill/>
          <a:ln>
            <a:noFill/>
          </a:ln>
        </p:spPr>
      </p:pic>
      <p:sp>
        <p:nvSpPr>
          <p:cNvPr id="487" name="Google Shape;487;p35"/>
          <p:cNvSpPr txBox="1"/>
          <p:nvPr/>
        </p:nvSpPr>
        <p:spPr>
          <a:xfrm>
            <a:off x="7842988" y="3531125"/>
            <a:ext cx="1985400" cy="5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Nunito"/>
                <a:ea typeface="Nunito"/>
                <a:cs typeface="Nunito"/>
                <a:sym typeface="Nunito"/>
              </a:rPr>
              <a:t>Reviews</a:t>
            </a:r>
            <a:endParaRPr b="1" sz="1500">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1" name="Shape 491"/>
        <p:cNvGrpSpPr/>
        <p:nvPr/>
      </p:nvGrpSpPr>
      <p:grpSpPr>
        <a:xfrm>
          <a:off x="0" y="0"/>
          <a:ext cx="0" cy="0"/>
          <a:chOff x="0" y="0"/>
          <a:chExt cx="0" cy="0"/>
        </a:xfrm>
      </p:grpSpPr>
      <p:sp>
        <p:nvSpPr>
          <p:cNvPr id="492" name="Google Shape;492;p36"/>
          <p:cNvSpPr txBox="1"/>
          <p:nvPr/>
        </p:nvSpPr>
        <p:spPr>
          <a:xfrm>
            <a:off x="0" y="4427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Nunito"/>
                <a:ea typeface="Nunito"/>
                <a:cs typeface="Nunito"/>
                <a:sym typeface="Nunito"/>
              </a:rPr>
              <a:t>Context Maps</a:t>
            </a:r>
            <a:endParaRPr b="1" sz="2500">
              <a:latin typeface="Nunito"/>
              <a:ea typeface="Nunito"/>
              <a:cs typeface="Nunito"/>
              <a:sym typeface="Nunito"/>
            </a:endParaRPr>
          </a:p>
        </p:txBody>
      </p:sp>
      <p:sp>
        <p:nvSpPr>
          <p:cNvPr id="493" name="Google Shape;493;p36"/>
          <p:cNvSpPr/>
          <p:nvPr/>
        </p:nvSpPr>
        <p:spPr>
          <a:xfrm>
            <a:off x="2048000" y="1942200"/>
            <a:ext cx="1908300" cy="599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74E13"/>
                </a:solidFill>
                <a:latin typeface="Nunito"/>
                <a:ea typeface="Nunito"/>
                <a:cs typeface="Nunito"/>
                <a:sym typeface="Nunito"/>
              </a:rPr>
              <a:t>Usuario</a:t>
            </a:r>
            <a:endParaRPr>
              <a:solidFill>
                <a:srgbClr val="274E13"/>
              </a:solidFill>
              <a:latin typeface="Nunito"/>
              <a:ea typeface="Nunito"/>
              <a:cs typeface="Nunito"/>
              <a:sym typeface="Nunito"/>
            </a:endParaRPr>
          </a:p>
        </p:txBody>
      </p:sp>
      <p:sp>
        <p:nvSpPr>
          <p:cNvPr id="494" name="Google Shape;494;p36"/>
          <p:cNvSpPr/>
          <p:nvPr/>
        </p:nvSpPr>
        <p:spPr>
          <a:xfrm>
            <a:off x="2048000" y="2885225"/>
            <a:ext cx="1908300" cy="599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74E13"/>
                </a:solidFill>
                <a:latin typeface="Nunito"/>
                <a:ea typeface="Nunito"/>
                <a:cs typeface="Nunito"/>
                <a:sym typeface="Nunito"/>
              </a:rPr>
              <a:t>Vehiculo</a:t>
            </a:r>
            <a:endParaRPr>
              <a:solidFill>
                <a:srgbClr val="274E13"/>
              </a:solidFill>
              <a:latin typeface="Nunito"/>
              <a:ea typeface="Nunito"/>
              <a:cs typeface="Nunito"/>
              <a:sym typeface="Nunito"/>
            </a:endParaRPr>
          </a:p>
        </p:txBody>
      </p:sp>
      <p:sp>
        <p:nvSpPr>
          <p:cNvPr id="495" name="Google Shape;495;p36"/>
          <p:cNvSpPr/>
          <p:nvPr/>
        </p:nvSpPr>
        <p:spPr>
          <a:xfrm>
            <a:off x="5008425" y="1942200"/>
            <a:ext cx="1908300" cy="599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74E13"/>
                </a:solidFill>
                <a:latin typeface="Nunito"/>
                <a:ea typeface="Nunito"/>
                <a:cs typeface="Nunito"/>
                <a:sym typeface="Nunito"/>
              </a:rPr>
              <a:t>Alquiler</a:t>
            </a:r>
            <a:endParaRPr>
              <a:solidFill>
                <a:srgbClr val="274E13"/>
              </a:solidFill>
              <a:latin typeface="Nunito"/>
              <a:ea typeface="Nunito"/>
              <a:cs typeface="Nunito"/>
              <a:sym typeface="Nunito"/>
            </a:endParaRPr>
          </a:p>
        </p:txBody>
      </p:sp>
      <p:sp>
        <p:nvSpPr>
          <p:cNvPr id="496" name="Google Shape;496;p36"/>
          <p:cNvSpPr/>
          <p:nvPr/>
        </p:nvSpPr>
        <p:spPr>
          <a:xfrm>
            <a:off x="5051750" y="2885225"/>
            <a:ext cx="1908300" cy="599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74E13"/>
                </a:solidFill>
                <a:latin typeface="Nunito"/>
                <a:ea typeface="Nunito"/>
                <a:cs typeface="Nunito"/>
                <a:sym typeface="Nunito"/>
              </a:rPr>
              <a:t>Review</a:t>
            </a:r>
            <a:endParaRPr>
              <a:solidFill>
                <a:srgbClr val="274E13"/>
              </a:solidFill>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37"/>
          <p:cNvPicPr preferRelativeResize="0"/>
          <p:nvPr/>
        </p:nvPicPr>
        <p:blipFill>
          <a:blip r:embed="rId3">
            <a:alphaModFix/>
          </a:blip>
          <a:stretch>
            <a:fillRect/>
          </a:stretch>
        </p:blipFill>
        <p:spPr>
          <a:xfrm>
            <a:off x="1035588" y="152400"/>
            <a:ext cx="7645769" cy="483870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5" name="Shape 505"/>
        <p:cNvGrpSpPr/>
        <p:nvPr/>
      </p:nvGrpSpPr>
      <p:grpSpPr>
        <a:xfrm>
          <a:off x="0" y="0"/>
          <a:ext cx="0" cy="0"/>
          <a:chOff x="0" y="0"/>
          <a:chExt cx="0" cy="0"/>
        </a:xfrm>
      </p:grpSpPr>
      <p:sp>
        <p:nvSpPr>
          <p:cNvPr id="506" name="Google Shape;506;p38"/>
          <p:cNvSpPr txBox="1"/>
          <p:nvPr/>
        </p:nvSpPr>
        <p:spPr>
          <a:xfrm>
            <a:off x="0" y="2903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Nunito"/>
                <a:ea typeface="Nunito"/>
                <a:cs typeface="Nunito"/>
                <a:sym typeface="Nunito"/>
              </a:rPr>
              <a:t>Comparando un Anemic y un Rich Domain Model</a:t>
            </a:r>
            <a:endParaRPr b="1" sz="2500">
              <a:latin typeface="Nunito"/>
              <a:ea typeface="Nunito"/>
              <a:cs typeface="Nunito"/>
              <a:sym typeface="Nunito"/>
            </a:endParaRPr>
          </a:p>
        </p:txBody>
      </p:sp>
      <p:pic>
        <p:nvPicPr>
          <p:cNvPr id="507" name="Google Shape;507;p38"/>
          <p:cNvPicPr preferRelativeResize="0"/>
          <p:nvPr/>
        </p:nvPicPr>
        <p:blipFill>
          <a:blip r:embed="rId3">
            <a:alphaModFix/>
          </a:blip>
          <a:stretch>
            <a:fillRect/>
          </a:stretch>
        </p:blipFill>
        <p:spPr>
          <a:xfrm>
            <a:off x="1038200" y="1447150"/>
            <a:ext cx="2126400" cy="2126400"/>
          </a:xfrm>
          <a:prstGeom prst="rect">
            <a:avLst/>
          </a:prstGeom>
          <a:noFill/>
          <a:ln>
            <a:noFill/>
          </a:ln>
        </p:spPr>
      </p:pic>
      <p:pic>
        <p:nvPicPr>
          <p:cNvPr id="508" name="Google Shape;508;p38"/>
          <p:cNvPicPr preferRelativeResize="0"/>
          <p:nvPr/>
        </p:nvPicPr>
        <p:blipFill>
          <a:blip r:embed="rId4">
            <a:alphaModFix/>
          </a:blip>
          <a:stretch>
            <a:fillRect/>
          </a:stretch>
        </p:blipFill>
        <p:spPr>
          <a:xfrm>
            <a:off x="6095150" y="1304875"/>
            <a:ext cx="369575" cy="2157075"/>
          </a:xfrm>
          <a:prstGeom prst="rect">
            <a:avLst/>
          </a:prstGeom>
          <a:noFill/>
          <a:ln>
            <a:noFill/>
          </a:ln>
        </p:spPr>
      </p:pic>
      <p:sp>
        <p:nvSpPr>
          <p:cNvPr id="509" name="Google Shape;509;p38"/>
          <p:cNvSpPr txBox="1"/>
          <p:nvPr/>
        </p:nvSpPr>
        <p:spPr>
          <a:xfrm>
            <a:off x="1615750" y="3619900"/>
            <a:ext cx="9117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Anemic</a:t>
            </a:r>
            <a:endParaRPr b="1">
              <a:latin typeface="Nunito"/>
              <a:ea typeface="Nunito"/>
              <a:cs typeface="Nunito"/>
              <a:sym typeface="Nunito"/>
            </a:endParaRPr>
          </a:p>
        </p:txBody>
      </p:sp>
      <p:sp>
        <p:nvSpPr>
          <p:cNvPr id="510" name="Google Shape;510;p38"/>
          <p:cNvSpPr txBox="1"/>
          <p:nvPr/>
        </p:nvSpPr>
        <p:spPr>
          <a:xfrm>
            <a:off x="5935688" y="3778675"/>
            <a:ext cx="9117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Rich</a:t>
            </a:r>
            <a:endParaRPr b="1">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9"/>
          <p:cNvSpPr/>
          <p:nvPr/>
        </p:nvSpPr>
        <p:spPr>
          <a:xfrm>
            <a:off x="2281175" y="2838750"/>
            <a:ext cx="1893300" cy="787800"/>
          </a:xfrm>
          <a:prstGeom prst="flowChartConnector">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Oswald"/>
                <a:ea typeface="Oswald"/>
                <a:cs typeface="Oswald"/>
                <a:sym typeface="Oswald"/>
              </a:rPr>
              <a:t>VALUE OBJECTS</a:t>
            </a:r>
            <a:endParaRPr sz="1500">
              <a:latin typeface="Oswald"/>
              <a:ea typeface="Oswald"/>
              <a:cs typeface="Oswald"/>
              <a:sym typeface="Oswald"/>
            </a:endParaRPr>
          </a:p>
        </p:txBody>
      </p:sp>
      <p:sp>
        <p:nvSpPr>
          <p:cNvPr id="516" name="Google Shape;516;p39"/>
          <p:cNvSpPr/>
          <p:nvPr/>
        </p:nvSpPr>
        <p:spPr>
          <a:xfrm>
            <a:off x="1573850" y="1218750"/>
            <a:ext cx="1893300" cy="787800"/>
          </a:xfrm>
          <a:prstGeom prst="flowChartConnector">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Oswald"/>
                <a:ea typeface="Oswald"/>
                <a:cs typeface="Oswald"/>
                <a:sym typeface="Oswald"/>
              </a:rPr>
              <a:t>ENTITIES</a:t>
            </a:r>
            <a:endParaRPr sz="1500">
              <a:latin typeface="Oswald"/>
              <a:ea typeface="Oswald"/>
              <a:cs typeface="Oswald"/>
              <a:sym typeface="Oswald"/>
            </a:endParaRPr>
          </a:p>
        </p:txBody>
      </p:sp>
      <p:sp>
        <p:nvSpPr>
          <p:cNvPr id="517" name="Google Shape;517;p39"/>
          <p:cNvSpPr/>
          <p:nvPr/>
        </p:nvSpPr>
        <p:spPr>
          <a:xfrm>
            <a:off x="5105850" y="549550"/>
            <a:ext cx="1893300" cy="787800"/>
          </a:xfrm>
          <a:prstGeom prst="flowChartConnector">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Oswald"/>
                <a:ea typeface="Oswald"/>
                <a:cs typeface="Oswald"/>
                <a:sym typeface="Oswald"/>
              </a:rPr>
              <a:t>REPOSITORIES</a:t>
            </a:r>
            <a:endParaRPr sz="1500">
              <a:latin typeface="Oswald"/>
              <a:ea typeface="Oswald"/>
              <a:cs typeface="Oswald"/>
              <a:sym typeface="Oswald"/>
            </a:endParaRPr>
          </a:p>
        </p:txBody>
      </p:sp>
      <p:sp>
        <p:nvSpPr>
          <p:cNvPr id="518" name="Google Shape;518;p39"/>
          <p:cNvSpPr/>
          <p:nvPr/>
        </p:nvSpPr>
        <p:spPr>
          <a:xfrm>
            <a:off x="6710850" y="2571750"/>
            <a:ext cx="1893300" cy="787800"/>
          </a:xfrm>
          <a:prstGeom prst="flowChartConnector">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Oswald"/>
                <a:ea typeface="Oswald"/>
                <a:cs typeface="Oswald"/>
                <a:sym typeface="Oswald"/>
              </a:rPr>
              <a:t>AGGREGATES</a:t>
            </a:r>
            <a:endParaRPr sz="1500">
              <a:latin typeface="Oswald"/>
              <a:ea typeface="Oswald"/>
              <a:cs typeface="Oswald"/>
              <a:sym typeface="Oswald"/>
            </a:endParaRPr>
          </a:p>
        </p:txBody>
      </p:sp>
      <p:sp>
        <p:nvSpPr>
          <p:cNvPr id="519" name="Google Shape;519;p39"/>
          <p:cNvSpPr/>
          <p:nvPr/>
        </p:nvSpPr>
        <p:spPr>
          <a:xfrm>
            <a:off x="5573700" y="4100875"/>
            <a:ext cx="1893300" cy="787800"/>
          </a:xfrm>
          <a:prstGeom prst="flowChartConnector">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Oswald"/>
                <a:ea typeface="Oswald"/>
                <a:cs typeface="Oswald"/>
                <a:sym typeface="Oswald"/>
              </a:rPr>
              <a:t>FACTORIES</a:t>
            </a:r>
            <a:endParaRPr sz="1500">
              <a:latin typeface="Oswald"/>
              <a:ea typeface="Oswald"/>
              <a:cs typeface="Oswald"/>
              <a:sym typeface="Oswald"/>
            </a:endParaRPr>
          </a:p>
        </p:txBody>
      </p:sp>
      <p:sp>
        <p:nvSpPr>
          <p:cNvPr id="520" name="Google Shape;520;p39"/>
          <p:cNvSpPr txBox="1"/>
          <p:nvPr/>
        </p:nvSpPr>
        <p:spPr>
          <a:xfrm>
            <a:off x="3858875" y="795250"/>
            <a:ext cx="10080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Access with</a:t>
            </a:r>
            <a:endParaRPr>
              <a:latin typeface="Oswald"/>
              <a:ea typeface="Oswald"/>
              <a:cs typeface="Oswald"/>
              <a:sym typeface="Oswald"/>
            </a:endParaRPr>
          </a:p>
        </p:txBody>
      </p:sp>
      <p:sp>
        <p:nvSpPr>
          <p:cNvPr id="521" name="Google Shape;521;p39"/>
          <p:cNvSpPr/>
          <p:nvPr/>
        </p:nvSpPr>
        <p:spPr>
          <a:xfrm>
            <a:off x="3102900" y="973350"/>
            <a:ext cx="770775" cy="326100"/>
          </a:xfrm>
          <a:custGeom>
            <a:rect b="b" l="l" r="r" t="t"/>
            <a:pathLst>
              <a:path extrusionOk="0" h="13044" w="30831">
                <a:moveTo>
                  <a:pt x="0" y="13044"/>
                </a:moveTo>
                <a:cubicBezTo>
                  <a:pt x="4992" y="3064"/>
                  <a:pt x="19672" y="0"/>
                  <a:pt x="30831" y="0"/>
                </a:cubicBezTo>
              </a:path>
            </a:pathLst>
          </a:custGeom>
          <a:noFill/>
          <a:ln cap="flat" cmpd="sng" w="9525">
            <a:solidFill>
              <a:schemeClr val="dk2"/>
            </a:solidFill>
            <a:prstDash val="solid"/>
            <a:round/>
            <a:headEnd len="med" w="med" type="none"/>
            <a:tailEnd len="med" w="med" type="none"/>
          </a:ln>
        </p:spPr>
      </p:sp>
      <p:sp>
        <p:nvSpPr>
          <p:cNvPr id="522" name="Google Shape;522;p39"/>
          <p:cNvSpPr/>
          <p:nvPr/>
        </p:nvSpPr>
        <p:spPr>
          <a:xfrm>
            <a:off x="4644475" y="914075"/>
            <a:ext cx="415025" cy="14825"/>
          </a:xfrm>
          <a:custGeom>
            <a:rect b="b" l="l" r="r" t="t"/>
            <a:pathLst>
              <a:path extrusionOk="0" h="593" w="16601">
                <a:moveTo>
                  <a:pt x="0" y="0"/>
                </a:moveTo>
                <a:cubicBezTo>
                  <a:pt x="5537" y="0"/>
                  <a:pt x="11064" y="593"/>
                  <a:pt x="16601" y="593"/>
                </a:cubicBezTo>
              </a:path>
            </a:pathLst>
          </a:custGeom>
          <a:noFill/>
          <a:ln cap="flat" cmpd="sng" w="9525">
            <a:solidFill>
              <a:schemeClr val="dk2"/>
            </a:solidFill>
            <a:prstDash val="solid"/>
            <a:round/>
            <a:headEnd len="med" w="med" type="none"/>
            <a:tailEnd len="med" w="med" type="triangle"/>
          </a:ln>
        </p:spPr>
      </p:sp>
      <p:sp>
        <p:nvSpPr>
          <p:cNvPr id="523" name="Google Shape;523;p39"/>
          <p:cNvSpPr txBox="1"/>
          <p:nvPr/>
        </p:nvSpPr>
        <p:spPr>
          <a:xfrm>
            <a:off x="7331575" y="1534025"/>
            <a:ext cx="10080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Acces with</a:t>
            </a:r>
            <a:endParaRPr>
              <a:latin typeface="Oswald"/>
              <a:ea typeface="Oswald"/>
              <a:cs typeface="Oswald"/>
              <a:sym typeface="Oswald"/>
            </a:endParaRPr>
          </a:p>
        </p:txBody>
      </p:sp>
      <p:sp>
        <p:nvSpPr>
          <p:cNvPr id="524" name="Google Shape;524;p39"/>
          <p:cNvSpPr/>
          <p:nvPr/>
        </p:nvSpPr>
        <p:spPr>
          <a:xfrm>
            <a:off x="8024050" y="1862725"/>
            <a:ext cx="240125" cy="755975"/>
          </a:xfrm>
          <a:custGeom>
            <a:rect b="b" l="l" r="r" t="t"/>
            <a:pathLst>
              <a:path extrusionOk="0" h="30239" w="9605">
                <a:moveTo>
                  <a:pt x="2372" y="30239"/>
                </a:moveTo>
                <a:cubicBezTo>
                  <a:pt x="2372" y="21514"/>
                  <a:pt x="13141" y="12003"/>
                  <a:pt x="8301" y="4743"/>
                </a:cubicBezTo>
                <a:cubicBezTo>
                  <a:pt x="6533" y="2091"/>
                  <a:pt x="2850" y="1425"/>
                  <a:pt x="0" y="0"/>
                </a:cubicBezTo>
              </a:path>
            </a:pathLst>
          </a:custGeom>
          <a:noFill/>
          <a:ln cap="flat" cmpd="sng" w="9525">
            <a:solidFill>
              <a:schemeClr val="dk2"/>
            </a:solidFill>
            <a:prstDash val="solid"/>
            <a:round/>
            <a:headEnd len="med" w="med" type="none"/>
            <a:tailEnd len="med" w="med" type="none"/>
          </a:ln>
        </p:spPr>
      </p:sp>
      <p:sp>
        <p:nvSpPr>
          <p:cNvPr id="525" name="Google Shape;525;p39"/>
          <p:cNvSpPr/>
          <p:nvPr/>
        </p:nvSpPr>
        <p:spPr>
          <a:xfrm>
            <a:off x="6986475" y="1121600"/>
            <a:ext cx="859700" cy="503975"/>
          </a:xfrm>
          <a:custGeom>
            <a:rect b="b" l="l" r="r" t="t"/>
            <a:pathLst>
              <a:path extrusionOk="0" h="20159" w="34388">
                <a:moveTo>
                  <a:pt x="34388" y="20159"/>
                </a:moveTo>
                <a:cubicBezTo>
                  <a:pt x="27227" y="14190"/>
                  <a:pt x="18766" y="9961"/>
                  <a:pt x="10672" y="5336"/>
                </a:cubicBezTo>
                <a:cubicBezTo>
                  <a:pt x="7219" y="3363"/>
                  <a:pt x="3977" y="0"/>
                  <a:pt x="0" y="0"/>
                </a:cubicBezTo>
              </a:path>
            </a:pathLst>
          </a:custGeom>
          <a:noFill/>
          <a:ln cap="flat" cmpd="sng" w="9525">
            <a:solidFill>
              <a:schemeClr val="dk2"/>
            </a:solidFill>
            <a:prstDash val="solid"/>
            <a:round/>
            <a:headEnd len="med" w="med" type="none"/>
            <a:tailEnd len="med" w="med" type="triangle"/>
          </a:ln>
        </p:spPr>
      </p:sp>
      <p:sp>
        <p:nvSpPr>
          <p:cNvPr id="526" name="Google Shape;526;p39"/>
          <p:cNvSpPr txBox="1"/>
          <p:nvPr/>
        </p:nvSpPr>
        <p:spPr>
          <a:xfrm>
            <a:off x="3467150" y="4242475"/>
            <a:ext cx="13998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Encapsulate with</a:t>
            </a:r>
            <a:endParaRPr>
              <a:latin typeface="Oswald"/>
              <a:ea typeface="Oswald"/>
              <a:cs typeface="Oswald"/>
              <a:sym typeface="Oswald"/>
            </a:endParaRPr>
          </a:p>
        </p:txBody>
      </p:sp>
      <p:sp>
        <p:nvSpPr>
          <p:cNvPr id="527" name="Google Shape;527;p39"/>
          <p:cNvSpPr/>
          <p:nvPr/>
        </p:nvSpPr>
        <p:spPr>
          <a:xfrm>
            <a:off x="3547575" y="3626625"/>
            <a:ext cx="533625" cy="741150"/>
          </a:xfrm>
          <a:custGeom>
            <a:rect b="b" l="l" r="r" t="t"/>
            <a:pathLst>
              <a:path extrusionOk="0" h="29646" w="21345">
                <a:moveTo>
                  <a:pt x="0" y="0"/>
                </a:moveTo>
                <a:cubicBezTo>
                  <a:pt x="0" y="12177"/>
                  <a:pt x="10454" y="24200"/>
                  <a:pt x="21345" y="29646"/>
                </a:cubicBezTo>
              </a:path>
            </a:pathLst>
          </a:custGeom>
          <a:noFill/>
          <a:ln cap="flat" cmpd="sng" w="9525">
            <a:solidFill>
              <a:schemeClr val="dk2"/>
            </a:solidFill>
            <a:prstDash val="solid"/>
            <a:round/>
            <a:headEnd len="med" w="med" type="none"/>
            <a:tailEnd len="med" w="med" type="none"/>
          </a:ln>
        </p:spPr>
      </p:sp>
      <p:sp>
        <p:nvSpPr>
          <p:cNvPr id="528" name="Google Shape;528;p39"/>
          <p:cNvSpPr/>
          <p:nvPr/>
        </p:nvSpPr>
        <p:spPr>
          <a:xfrm>
            <a:off x="4348000" y="4575300"/>
            <a:ext cx="1393350" cy="319200"/>
          </a:xfrm>
          <a:custGeom>
            <a:rect b="b" l="l" r="r" t="t"/>
            <a:pathLst>
              <a:path extrusionOk="0" h="12768" w="55734">
                <a:moveTo>
                  <a:pt x="0" y="0"/>
                </a:moveTo>
                <a:cubicBezTo>
                  <a:pt x="6972" y="10452"/>
                  <a:pt x="23011" y="12451"/>
                  <a:pt x="35575" y="12451"/>
                </a:cubicBezTo>
                <a:cubicBezTo>
                  <a:pt x="42399" y="12451"/>
                  <a:pt x="50909" y="13718"/>
                  <a:pt x="55734" y="8893"/>
                </a:cubicBezTo>
              </a:path>
            </a:pathLst>
          </a:custGeom>
          <a:noFill/>
          <a:ln cap="flat" cmpd="sng" w="9525">
            <a:solidFill>
              <a:schemeClr val="dk2"/>
            </a:solidFill>
            <a:prstDash val="solid"/>
            <a:round/>
            <a:headEnd len="med" w="med" type="none"/>
            <a:tailEnd len="med" w="med" type="triangle"/>
          </a:ln>
        </p:spPr>
      </p:sp>
      <p:sp>
        <p:nvSpPr>
          <p:cNvPr id="529" name="Google Shape;529;p39"/>
          <p:cNvSpPr txBox="1"/>
          <p:nvPr/>
        </p:nvSpPr>
        <p:spPr>
          <a:xfrm>
            <a:off x="3975300" y="3475850"/>
            <a:ext cx="13998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Encapsulate with</a:t>
            </a:r>
            <a:endParaRPr>
              <a:latin typeface="Oswald"/>
              <a:ea typeface="Oswald"/>
              <a:cs typeface="Oswald"/>
              <a:sym typeface="Oswald"/>
            </a:endParaRPr>
          </a:p>
        </p:txBody>
      </p:sp>
      <p:sp>
        <p:nvSpPr>
          <p:cNvPr id="530" name="Google Shape;530;p39"/>
          <p:cNvSpPr/>
          <p:nvPr/>
        </p:nvSpPr>
        <p:spPr>
          <a:xfrm>
            <a:off x="3221475" y="1877550"/>
            <a:ext cx="1245125" cy="1689800"/>
          </a:xfrm>
          <a:custGeom>
            <a:rect b="b" l="l" r="r" t="t"/>
            <a:pathLst>
              <a:path extrusionOk="0" h="67592" w="49805">
                <a:moveTo>
                  <a:pt x="0" y="0"/>
                </a:moveTo>
                <a:cubicBezTo>
                  <a:pt x="6006" y="1001"/>
                  <a:pt x="10068" y="6870"/>
                  <a:pt x="14823" y="10672"/>
                </a:cubicBezTo>
                <a:cubicBezTo>
                  <a:pt x="21462" y="15981"/>
                  <a:pt x="25844" y="23821"/>
                  <a:pt x="29646" y="31424"/>
                </a:cubicBezTo>
                <a:cubicBezTo>
                  <a:pt x="32833" y="37798"/>
                  <a:pt x="38316" y="42839"/>
                  <a:pt x="41504" y="49212"/>
                </a:cubicBezTo>
                <a:cubicBezTo>
                  <a:pt x="43560" y="53323"/>
                  <a:pt x="44882" y="57839"/>
                  <a:pt x="47433" y="61663"/>
                </a:cubicBezTo>
                <a:cubicBezTo>
                  <a:pt x="48614" y="63434"/>
                  <a:pt x="47901" y="66640"/>
                  <a:pt x="49805" y="67592"/>
                </a:cubicBezTo>
              </a:path>
            </a:pathLst>
          </a:custGeom>
          <a:noFill/>
          <a:ln cap="flat" cmpd="sng" w="9525">
            <a:solidFill>
              <a:schemeClr val="dk2"/>
            </a:solidFill>
            <a:prstDash val="solid"/>
            <a:round/>
            <a:headEnd len="med" w="med" type="none"/>
            <a:tailEnd len="med" w="med" type="none"/>
          </a:ln>
        </p:spPr>
      </p:sp>
      <p:sp>
        <p:nvSpPr>
          <p:cNvPr id="531" name="Google Shape;531;p39"/>
          <p:cNvSpPr/>
          <p:nvPr/>
        </p:nvSpPr>
        <p:spPr>
          <a:xfrm>
            <a:off x="4585175" y="3789675"/>
            <a:ext cx="978300" cy="741150"/>
          </a:xfrm>
          <a:custGeom>
            <a:rect b="b" l="l" r="r" t="t"/>
            <a:pathLst>
              <a:path extrusionOk="0" h="29646" w="39132">
                <a:moveTo>
                  <a:pt x="0" y="0"/>
                </a:moveTo>
                <a:cubicBezTo>
                  <a:pt x="0" y="11752"/>
                  <a:pt x="13939" y="19567"/>
                  <a:pt x="23716" y="26089"/>
                </a:cubicBezTo>
                <a:cubicBezTo>
                  <a:pt x="28103" y="29015"/>
                  <a:pt x="35403" y="25917"/>
                  <a:pt x="39132" y="29646"/>
                </a:cubicBezTo>
              </a:path>
            </a:pathLst>
          </a:custGeom>
          <a:noFill/>
          <a:ln cap="flat" cmpd="sng" w="9525">
            <a:solidFill>
              <a:schemeClr val="dk2"/>
            </a:solidFill>
            <a:prstDash val="solid"/>
            <a:round/>
            <a:headEnd len="med" w="med" type="none"/>
            <a:tailEnd len="med" w="med" type="triangle"/>
          </a:ln>
        </p:spPr>
      </p:sp>
      <p:sp>
        <p:nvSpPr>
          <p:cNvPr id="532" name="Google Shape;532;p39"/>
          <p:cNvSpPr txBox="1"/>
          <p:nvPr/>
        </p:nvSpPr>
        <p:spPr>
          <a:xfrm>
            <a:off x="5209775" y="3084450"/>
            <a:ext cx="13998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Encapsulate with</a:t>
            </a:r>
            <a:endParaRPr>
              <a:latin typeface="Oswald"/>
              <a:ea typeface="Oswald"/>
              <a:cs typeface="Oswald"/>
              <a:sym typeface="Oswald"/>
            </a:endParaRPr>
          </a:p>
        </p:txBody>
      </p:sp>
      <p:sp>
        <p:nvSpPr>
          <p:cNvPr id="533" name="Google Shape;533;p39"/>
          <p:cNvSpPr/>
          <p:nvPr/>
        </p:nvSpPr>
        <p:spPr>
          <a:xfrm>
            <a:off x="4214600" y="3270900"/>
            <a:ext cx="1082075" cy="44450"/>
          </a:xfrm>
          <a:custGeom>
            <a:rect b="b" l="l" r="r" t="t"/>
            <a:pathLst>
              <a:path extrusionOk="0" h="1778" w="43283">
                <a:moveTo>
                  <a:pt x="0" y="0"/>
                </a:moveTo>
                <a:cubicBezTo>
                  <a:pt x="14440" y="0"/>
                  <a:pt x="28843" y="1778"/>
                  <a:pt x="43283" y="1778"/>
                </a:cubicBezTo>
              </a:path>
            </a:pathLst>
          </a:custGeom>
          <a:noFill/>
          <a:ln cap="flat" cmpd="sng" w="9525">
            <a:solidFill>
              <a:schemeClr val="dk2"/>
            </a:solidFill>
            <a:prstDash val="solid"/>
            <a:round/>
            <a:headEnd len="med" w="med" type="none"/>
            <a:tailEnd len="med" w="med" type="none"/>
          </a:ln>
        </p:spPr>
      </p:sp>
      <p:sp>
        <p:nvSpPr>
          <p:cNvPr id="534" name="Google Shape;534;p39"/>
          <p:cNvSpPr/>
          <p:nvPr/>
        </p:nvSpPr>
        <p:spPr>
          <a:xfrm>
            <a:off x="6393550" y="3107850"/>
            <a:ext cx="354900" cy="207500"/>
          </a:xfrm>
          <a:custGeom>
            <a:rect b="b" l="l" r="r" t="t"/>
            <a:pathLst>
              <a:path extrusionOk="0" h="8300" w="14196">
                <a:moveTo>
                  <a:pt x="0" y="8300"/>
                </a:moveTo>
                <a:cubicBezTo>
                  <a:pt x="4117" y="7271"/>
                  <a:pt x="8266" y="5373"/>
                  <a:pt x="11265" y="2371"/>
                </a:cubicBezTo>
                <a:cubicBezTo>
                  <a:pt x="12055" y="1580"/>
                  <a:pt x="14755" y="0"/>
                  <a:pt x="13637" y="0"/>
                </a:cubicBezTo>
              </a:path>
            </a:pathLst>
          </a:custGeom>
          <a:noFill/>
          <a:ln cap="flat" cmpd="sng" w="9525">
            <a:solidFill>
              <a:schemeClr val="dk2"/>
            </a:solidFill>
            <a:prstDash val="solid"/>
            <a:round/>
            <a:headEnd len="med" w="med" type="none"/>
            <a:tailEnd len="med" w="med" type="triangle"/>
          </a:ln>
        </p:spPr>
      </p:sp>
      <p:sp>
        <p:nvSpPr>
          <p:cNvPr id="535" name="Google Shape;535;p39"/>
          <p:cNvSpPr txBox="1"/>
          <p:nvPr/>
        </p:nvSpPr>
        <p:spPr>
          <a:xfrm>
            <a:off x="6864375" y="3626625"/>
            <a:ext cx="13998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Encapsulate with</a:t>
            </a:r>
            <a:endParaRPr>
              <a:latin typeface="Oswald"/>
              <a:ea typeface="Oswald"/>
              <a:cs typeface="Oswald"/>
              <a:sym typeface="Oswald"/>
            </a:endParaRPr>
          </a:p>
        </p:txBody>
      </p:sp>
      <p:sp>
        <p:nvSpPr>
          <p:cNvPr id="536" name="Google Shape;536;p39"/>
          <p:cNvSpPr/>
          <p:nvPr/>
        </p:nvSpPr>
        <p:spPr>
          <a:xfrm>
            <a:off x="7638675" y="3374650"/>
            <a:ext cx="88925" cy="355750"/>
          </a:xfrm>
          <a:custGeom>
            <a:rect b="b" l="l" r="r" t="t"/>
            <a:pathLst>
              <a:path extrusionOk="0" h="14230" w="3557">
                <a:moveTo>
                  <a:pt x="3557" y="0"/>
                </a:moveTo>
                <a:cubicBezTo>
                  <a:pt x="1370" y="4373"/>
                  <a:pt x="0" y="9341"/>
                  <a:pt x="0" y="14230"/>
                </a:cubicBezTo>
              </a:path>
            </a:pathLst>
          </a:custGeom>
          <a:noFill/>
          <a:ln cap="flat" cmpd="sng" w="9525">
            <a:solidFill>
              <a:schemeClr val="dk2"/>
            </a:solidFill>
            <a:prstDash val="solid"/>
            <a:round/>
            <a:headEnd len="med" w="med" type="none"/>
            <a:tailEnd len="med" w="med" type="none"/>
          </a:ln>
        </p:spPr>
      </p:sp>
      <p:sp>
        <p:nvSpPr>
          <p:cNvPr id="537" name="Google Shape;537;p39"/>
          <p:cNvSpPr/>
          <p:nvPr/>
        </p:nvSpPr>
        <p:spPr>
          <a:xfrm>
            <a:off x="7357025" y="3937925"/>
            <a:ext cx="281650" cy="326100"/>
          </a:xfrm>
          <a:custGeom>
            <a:rect b="b" l="l" r="r" t="t"/>
            <a:pathLst>
              <a:path extrusionOk="0" h="13044" w="11266">
                <a:moveTo>
                  <a:pt x="11266" y="0"/>
                </a:moveTo>
                <a:cubicBezTo>
                  <a:pt x="9872" y="5574"/>
                  <a:pt x="4062" y="8982"/>
                  <a:pt x="0" y="13044"/>
                </a:cubicBezTo>
              </a:path>
            </a:pathLst>
          </a:custGeom>
          <a:noFill/>
          <a:ln cap="flat" cmpd="sng" w="9525">
            <a:solidFill>
              <a:schemeClr val="dk2"/>
            </a:solidFill>
            <a:prstDash val="solid"/>
            <a:round/>
            <a:headEnd len="med" w="med" type="none"/>
            <a:tailEnd len="med" w="med" type="triangle"/>
          </a:ln>
        </p:spPr>
      </p:sp>
      <p:sp>
        <p:nvSpPr>
          <p:cNvPr id="538" name="Google Shape;538;p39"/>
          <p:cNvSpPr txBox="1"/>
          <p:nvPr/>
        </p:nvSpPr>
        <p:spPr>
          <a:xfrm>
            <a:off x="4524863" y="1593600"/>
            <a:ext cx="17490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Maintain integrity with</a:t>
            </a:r>
            <a:endParaRPr>
              <a:latin typeface="Oswald"/>
              <a:ea typeface="Oswald"/>
              <a:cs typeface="Oswald"/>
              <a:sym typeface="Oswald"/>
            </a:endParaRPr>
          </a:p>
        </p:txBody>
      </p:sp>
      <p:sp>
        <p:nvSpPr>
          <p:cNvPr id="539" name="Google Shape;539;p39"/>
          <p:cNvSpPr/>
          <p:nvPr/>
        </p:nvSpPr>
        <p:spPr>
          <a:xfrm>
            <a:off x="3503125" y="1551542"/>
            <a:ext cx="1082050" cy="192600"/>
          </a:xfrm>
          <a:custGeom>
            <a:rect b="b" l="l" r="r" t="t"/>
            <a:pathLst>
              <a:path extrusionOk="0" h="7704" w="43282">
                <a:moveTo>
                  <a:pt x="0" y="1182"/>
                </a:moveTo>
                <a:cubicBezTo>
                  <a:pt x="13841" y="-3434"/>
                  <a:pt x="28692" y="7704"/>
                  <a:pt x="43282" y="7704"/>
                </a:cubicBezTo>
              </a:path>
            </a:pathLst>
          </a:custGeom>
          <a:noFill/>
          <a:ln cap="flat" cmpd="sng" w="9525">
            <a:solidFill>
              <a:schemeClr val="dk2"/>
            </a:solidFill>
            <a:prstDash val="solid"/>
            <a:round/>
            <a:headEnd len="med" w="med" type="none"/>
            <a:tailEnd len="med" w="med" type="none"/>
          </a:ln>
        </p:spPr>
      </p:sp>
      <p:sp>
        <p:nvSpPr>
          <p:cNvPr id="540" name="Google Shape;540;p39"/>
          <p:cNvSpPr/>
          <p:nvPr/>
        </p:nvSpPr>
        <p:spPr>
          <a:xfrm>
            <a:off x="5800650" y="1862725"/>
            <a:ext cx="1467450" cy="711500"/>
          </a:xfrm>
          <a:custGeom>
            <a:rect b="b" l="l" r="r" t="t"/>
            <a:pathLst>
              <a:path extrusionOk="0" h="28460" w="58698">
                <a:moveTo>
                  <a:pt x="0" y="0"/>
                </a:moveTo>
                <a:cubicBezTo>
                  <a:pt x="7792" y="7792"/>
                  <a:pt x="17175" y="15118"/>
                  <a:pt x="27866" y="17787"/>
                </a:cubicBezTo>
                <a:cubicBezTo>
                  <a:pt x="38418" y="20422"/>
                  <a:pt x="51008" y="20770"/>
                  <a:pt x="58698" y="28460"/>
                </a:cubicBezTo>
              </a:path>
            </a:pathLst>
          </a:custGeom>
          <a:noFill/>
          <a:ln cap="flat" cmpd="sng" w="9525">
            <a:solidFill>
              <a:schemeClr val="dk2"/>
            </a:solidFill>
            <a:prstDash val="solid"/>
            <a:round/>
            <a:headEnd len="med" w="med" type="none"/>
            <a:tailEnd len="med" w="med" type="triangle"/>
          </a:ln>
        </p:spPr>
      </p:sp>
      <p:sp>
        <p:nvSpPr>
          <p:cNvPr id="541" name="Google Shape;541;p39"/>
          <p:cNvSpPr txBox="1"/>
          <p:nvPr/>
        </p:nvSpPr>
        <p:spPr>
          <a:xfrm>
            <a:off x="4524875" y="2266100"/>
            <a:ext cx="10821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Act as root of</a:t>
            </a:r>
            <a:endParaRPr>
              <a:latin typeface="Oswald"/>
              <a:ea typeface="Oswald"/>
              <a:cs typeface="Oswald"/>
              <a:sym typeface="Oswald"/>
            </a:endParaRPr>
          </a:p>
        </p:txBody>
      </p:sp>
      <p:sp>
        <p:nvSpPr>
          <p:cNvPr id="542" name="Google Shape;542;p39"/>
          <p:cNvSpPr/>
          <p:nvPr/>
        </p:nvSpPr>
        <p:spPr>
          <a:xfrm>
            <a:off x="3429000" y="1714500"/>
            <a:ext cx="1245100" cy="711500"/>
          </a:xfrm>
          <a:custGeom>
            <a:rect b="b" l="l" r="r" t="t"/>
            <a:pathLst>
              <a:path extrusionOk="0" h="28460" w="49804">
                <a:moveTo>
                  <a:pt x="0" y="0"/>
                </a:moveTo>
                <a:cubicBezTo>
                  <a:pt x="10261" y="7696"/>
                  <a:pt x="20227" y="16292"/>
                  <a:pt x="32017" y="21345"/>
                </a:cubicBezTo>
                <a:cubicBezTo>
                  <a:pt x="37886" y="23860"/>
                  <a:pt x="45292" y="23941"/>
                  <a:pt x="49804" y="28460"/>
                </a:cubicBezTo>
              </a:path>
            </a:pathLst>
          </a:custGeom>
          <a:noFill/>
          <a:ln cap="flat" cmpd="sng" w="9525">
            <a:solidFill>
              <a:schemeClr val="dk2"/>
            </a:solidFill>
            <a:prstDash val="solid"/>
            <a:round/>
            <a:headEnd len="med" w="med" type="none"/>
            <a:tailEnd len="med" w="med" type="none"/>
          </a:ln>
        </p:spPr>
      </p:sp>
      <p:sp>
        <p:nvSpPr>
          <p:cNvPr id="543" name="Google Shape;543;p39"/>
          <p:cNvSpPr/>
          <p:nvPr/>
        </p:nvSpPr>
        <p:spPr>
          <a:xfrm>
            <a:off x="5474550" y="2544575"/>
            <a:ext cx="1245100" cy="355750"/>
          </a:xfrm>
          <a:custGeom>
            <a:rect b="b" l="l" r="r" t="t"/>
            <a:pathLst>
              <a:path extrusionOk="0" h="14230" w="49804">
                <a:moveTo>
                  <a:pt x="0" y="0"/>
                </a:moveTo>
                <a:cubicBezTo>
                  <a:pt x="7211" y="902"/>
                  <a:pt x="13412" y="5601"/>
                  <a:pt x="20159" y="8301"/>
                </a:cubicBezTo>
                <a:cubicBezTo>
                  <a:pt x="29515" y="12045"/>
                  <a:pt x="39727" y="14230"/>
                  <a:pt x="49804" y="14230"/>
                </a:cubicBezTo>
              </a:path>
            </a:pathLst>
          </a:custGeom>
          <a:noFill/>
          <a:ln cap="flat" cmpd="sng" w="9525">
            <a:solidFill>
              <a:schemeClr val="dk2"/>
            </a:solidFill>
            <a:prstDash val="solid"/>
            <a:round/>
            <a:headEnd len="med" w="med" type="none"/>
            <a:tailEnd len="med" w="med" type="triangl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p15"/>
          <p:cNvSpPr txBox="1"/>
          <p:nvPr/>
        </p:nvSpPr>
        <p:spPr>
          <a:xfrm>
            <a:off x="73325" y="1389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Nunito"/>
                <a:ea typeface="Nunito"/>
                <a:cs typeface="Nunito"/>
                <a:sym typeface="Nunito"/>
              </a:rPr>
              <a:t>Como desarrollar software a gran escala?</a:t>
            </a:r>
            <a:endParaRPr b="1" sz="2500">
              <a:latin typeface="Nunito"/>
              <a:ea typeface="Nunito"/>
              <a:cs typeface="Nunito"/>
              <a:sym typeface="Nunito"/>
            </a:endParaRPr>
          </a:p>
        </p:txBody>
      </p:sp>
      <p:pic>
        <p:nvPicPr>
          <p:cNvPr id="294" name="Google Shape;294;p15"/>
          <p:cNvPicPr preferRelativeResize="0"/>
          <p:nvPr/>
        </p:nvPicPr>
        <p:blipFill>
          <a:blip r:embed="rId3">
            <a:alphaModFix/>
          </a:blip>
          <a:stretch>
            <a:fillRect/>
          </a:stretch>
        </p:blipFill>
        <p:spPr>
          <a:xfrm>
            <a:off x="396025" y="1284425"/>
            <a:ext cx="3656650" cy="2742476"/>
          </a:xfrm>
          <a:prstGeom prst="rect">
            <a:avLst/>
          </a:prstGeom>
          <a:noFill/>
          <a:ln>
            <a:noFill/>
          </a:ln>
        </p:spPr>
      </p:pic>
      <p:sp>
        <p:nvSpPr>
          <p:cNvPr id="295" name="Google Shape;295;p15"/>
          <p:cNvSpPr txBox="1"/>
          <p:nvPr/>
        </p:nvSpPr>
        <p:spPr>
          <a:xfrm>
            <a:off x="1231638" y="4213350"/>
            <a:ext cx="19854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Nunito"/>
                <a:ea typeface="Nunito"/>
                <a:cs typeface="Nunito"/>
                <a:sym typeface="Nunito"/>
              </a:rPr>
              <a:t>Duenos de Negocio</a:t>
            </a:r>
            <a:endParaRPr b="1" sz="1500">
              <a:latin typeface="Nunito"/>
              <a:ea typeface="Nunito"/>
              <a:cs typeface="Nunito"/>
              <a:sym typeface="Nunito"/>
            </a:endParaRPr>
          </a:p>
        </p:txBody>
      </p:sp>
      <p:sp>
        <p:nvSpPr>
          <p:cNvPr id="296" name="Google Shape;296;p15"/>
          <p:cNvSpPr txBox="1"/>
          <p:nvPr/>
        </p:nvSpPr>
        <p:spPr>
          <a:xfrm>
            <a:off x="4372962" y="1695500"/>
            <a:ext cx="3852600" cy="545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38761D"/>
              </a:buClr>
              <a:buSzPts val="1500"/>
              <a:buFont typeface="Nunito"/>
              <a:buChar char="●"/>
            </a:pPr>
            <a:r>
              <a:rPr b="1" lang="en" sz="1500">
                <a:solidFill>
                  <a:srgbClr val="38761D"/>
                </a:solidFill>
                <a:latin typeface="Nunito"/>
                <a:ea typeface="Nunito"/>
                <a:cs typeface="Nunito"/>
                <a:sym typeface="Nunito"/>
              </a:rPr>
              <a:t>Son llamados  Domain Experts</a:t>
            </a:r>
            <a:endParaRPr b="1" sz="1500">
              <a:solidFill>
                <a:srgbClr val="38761D"/>
              </a:solidFill>
              <a:latin typeface="Nunito"/>
              <a:ea typeface="Nunito"/>
              <a:cs typeface="Nunito"/>
              <a:sym typeface="Nunito"/>
            </a:endParaRPr>
          </a:p>
        </p:txBody>
      </p:sp>
      <p:sp>
        <p:nvSpPr>
          <p:cNvPr id="297" name="Google Shape;297;p15"/>
          <p:cNvSpPr txBox="1"/>
          <p:nvPr/>
        </p:nvSpPr>
        <p:spPr>
          <a:xfrm>
            <a:off x="4372962" y="2152700"/>
            <a:ext cx="3852600" cy="545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38761D"/>
              </a:buClr>
              <a:buSzPts val="1500"/>
              <a:buFont typeface="Nunito"/>
              <a:buChar char="●"/>
            </a:pPr>
            <a:r>
              <a:rPr b="1" lang="en" sz="1500">
                <a:solidFill>
                  <a:srgbClr val="38761D"/>
                </a:solidFill>
                <a:latin typeface="Nunito"/>
                <a:ea typeface="Nunito"/>
                <a:cs typeface="Nunito"/>
                <a:sym typeface="Nunito"/>
              </a:rPr>
              <a:t>Conocen a la </a:t>
            </a:r>
            <a:r>
              <a:rPr b="1" lang="en" sz="1500">
                <a:solidFill>
                  <a:srgbClr val="38761D"/>
                </a:solidFill>
                <a:latin typeface="Nunito"/>
                <a:ea typeface="Nunito"/>
                <a:cs typeface="Nunito"/>
                <a:sym typeface="Nunito"/>
              </a:rPr>
              <a:t>perfección</a:t>
            </a:r>
            <a:r>
              <a:rPr b="1" lang="en" sz="1500">
                <a:solidFill>
                  <a:srgbClr val="38761D"/>
                </a:solidFill>
                <a:latin typeface="Nunito"/>
                <a:ea typeface="Nunito"/>
                <a:cs typeface="Nunito"/>
                <a:sym typeface="Nunito"/>
              </a:rPr>
              <a:t> el negocio</a:t>
            </a:r>
            <a:endParaRPr b="1" sz="1500">
              <a:solidFill>
                <a:srgbClr val="38761D"/>
              </a:solidFill>
              <a:latin typeface="Nunito"/>
              <a:ea typeface="Nunito"/>
              <a:cs typeface="Nunito"/>
              <a:sym typeface="Nunito"/>
            </a:endParaRPr>
          </a:p>
        </p:txBody>
      </p:sp>
      <p:sp>
        <p:nvSpPr>
          <p:cNvPr id="298" name="Google Shape;298;p15"/>
          <p:cNvSpPr txBox="1"/>
          <p:nvPr/>
        </p:nvSpPr>
        <p:spPr>
          <a:xfrm>
            <a:off x="4372947" y="2609900"/>
            <a:ext cx="4723500" cy="545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38761D"/>
              </a:buClr>
              <a:buSzPts val="1500"/>
              <a:buFont typeface="Nunito"/>
              <a:buChar char="●"/>
            </a:pPr>
            <a:r>
              <a:rPr b="1" lang="en" sz="1500">
                <a:solidFill>
                  <a:srgbClr val="38761D"/>
                </a:solidFill>
                <a:latin typeface="Nunito"/>
                <a:ea typeface="Nunito"/>
                <a:cs typeface="Nunito"/>
                <a:sym typeface="Nunito"/>
              </a:rPr>
              <a:t>No conocen de </a:t>
            </a:r>
            <a:r>
              <a:rPr b="1" lang="en" sz="1500">
                <a:solidFill>
                  <a:srgbClr val="38761D"/>
                </a:solidFill>
                <a:latin typeface="Nunito"/>
                <a:ea typeface="Nunito"/>
                <a:cs typeface="Nunito"/>
                <a:sym typeface="Nunito"/>
              </a:rPr>
              <a:t>tecnología</a:t>
            </a:r>
            <a:r>
              <a:rPr b="1" lang="en" sz="1500">
                <a:solidFill>
                  <a:srgbClr val="38761D"/>
                </a:solidFill>
                <a:latin typeface="Nunito"/>
                <a:ea typeface="Nunito"/>
                <a:cs typeface="Nunito"/>
                <a:sym typeface="Nunito"/>
              </a:rPr>
              <a:t> o programacion</a:t>
            </a:r>
            <a:endParaRPr b="1" sz="1500">
              <a:solidFill>
                <a:srgbClr val="38761D"/>
              </a:solidFill>
              <a:latin typeface="Nunito"/>
              <a:ea typeface="Nunito"/>
              <a:cs typeface="Nunito"/>
              <a:sym typeface="Nunito"/>
            </a:endParaRPr>
          </a:p>
        </p:txBody>
      </p:sp>
      <p:sp>
        <p:nvSpPr>
          <p:cNvPr id="299" name="Google Shape;299;p15"/>
          <p:cNvSpPr txBox="1"/>
          <p:nvPr/>
        </p:nvSpPr>
        <p:spPr>
          <a:xfrm>
            <a:off x="4372947" y="3067100"/>
            <a:ext cx="4723500" cy="545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38761D"/>
              </a:buClr>
              <a:buSzPts val="1500"/>
              <a:buFont typeface="Nunito"/>
              <a:buChar char="●"/>
            </a:pPr>
            <a:r>
              <a:rPr b="1" lang="en" sz="1500">
                <a:solidFill>
                  <a:srgbClr val="38761D"/>
                </a:solidFill>
                <a:latin typeface="Nunito"/>
                <a:ea typeface="Nunito"/>
                <a:cs typeface="Nunito"/>
                <a:sym typeface="Nunito"/>
              </a:rPr>
              <a:t>Responsables de definir reglas de negocio</a:t>
            </a:r>
            <a:endParaRPr b="1" sz="1500">
              <a:solidFill>
                <a:srgbClr val="38761D"/>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p16"/>
          <p:cNvSpPr txBox="1"/>
          <p:nvPr/>
        </p:nvSpPr>
        <p:spPr>
          <a:xfrm>
            <a:off x="73325" y="1389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Nunito"/>
                <a:ea typeface="Nunito"/>
                <a:cs typeface="Nunito"/>
                <a:sym typeface="Nunito"/>
              </a:rPr>
              <a:t>Como desarrollar software a gran escala?</a:t>
            </a:r>
            <a:endParaRPr b="1" sz="2500">
              <a:latin typeface="Nunito"/>
              <a:ea typeface="Nunito"/>
              <a:cs typeface="Nunito"/>
              <a:sym typeface="Nunito"/>
            </a:endParaRPr>
          </a:p>
        </p:txBody>
      </p:sp>
      <p:sp>
        <p:nvSpPr>
          <p:cNvPr id="305" name="Google Shape;305;p16"/>
          <p:cNvSpPr txBox="1"/>
          <p:nvPr/>
        </p:nvSpPr>
        <p:spPr>
          <a:xfrm>
            <a:off x="3610950" y="1695500"/>
            <a:ext cx="4577100" cy="545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38761D"/>
              </a:buClr>
              <a:buSzPts val="1500"/>
              <a:buFont typeface="Nunito"/>
              <a:buChar char="●"/>
            </a:pPr>
            <a:r>
              <a:rPr b="1" lang="en" sz="1500">
                <a:solidFill>
                  <a:srgbClr val="38761D"/>
                </a:solidFill>
                <a:latin typeface="Nunito"/>
                <a:ea typeface="Nunito"/>
                <a:cs typeface="Nunito"/>
                <a:sym typeface="Nunito"/>
              </a:rPr>
              <a:t>Si es un simple CRUD no hay problema</a:t>
            </a:r>
            <a:endParaRPr b="1" sz="1500">
              <a:solidFill>
                <a:srgbClr val="38761D"/>
              </a:solidFill>
              <a:latin typeface="Nunito"/>
              <a:ea typeface="Nunito"/>
              <a:cs typeface="Nunito"/>
              <a:sym typeface="Nunito"/>
            </a:endParaRPr>
          </a:p>
        </p:txBody>
      </p:sp>
      <p:sp>
        <p:nvSpPr>
          <p:cNvPr id="306" name="Google Shape;306;p16"/>
          <p:cNvSpPr txBox="1"/>
          <p:nvPr/>
        </p:nvSpPr>
        <p:spPr>
          <a:xfrm>
            <a:off x="3610950" y="2152700"/>
            <a:ext cx="5811300" cy="545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38761D"/>
              </a:buClr>
              <a:buSzPts val="1500"/>
              <a:buFont typeface="Nunito"/>
              <a:buChar char="●"/>
            </a:pPr>
            <a:r>
              <a:rPr b="1" lang="en" sz="1500">
                <a:solidFill>
                  <a:srgbClr val="38761D"/>
                </a:solidFill>
                <a:latin typeface="Nunito"/>
                <a:ea typeface="Nunito"/>
                <a:cs typeface="Nunito"/>
                <a:sym typeface="Nunito"/>
              </a:rPr>
              <a:t>Cuando son muchas reglas de negocio es </a:t>
            </a:r>
            <a:r>
              <a:rPr b="1" lang="en" sz="1500">
                <a:solidFill>
                  <a:srgbClr val="38761D"/>
                </a:solidFill>
                <a:latin typeface="Nunito"/>
                <a:ea typeface="Nunito"/>
                <a:cs typeface="Nunito"/>
                <a:sym typeface="Nunito"/>
              </a:rPr>
              <a:t>difícil</a:t>
            </a:r>
            <a:r>
              <a:rPr b="1" lang="en" sz="1500">
                <a:solidFill>
                  <a:srgbClr val="38761D"/>
                </a:solidFill>
                <a:latin typeface="Nunito"/>
                <a:ea typeface="Nunito"/>
                <a:cs typeface="Nunito"/>
                <a:sym typeface="Nunito"/>
              </a:rPr>
              <a:t> modelar </a:t>
            </a:r>
            <a:endParaRPr b="1" sz="1500">
              <a:solidFill>
                <a:srgbClr val="38761D"/>
              </a:solidFill>
              <a:latin typeface="Nunito"/>
              <a:ea typeface="Nunito"/>
              <a:cs typeface="Nunito"/>
              <a:sym typeface="Nunito"/>
            </a:endParaRPr>
          </a:p>
        </p:txBody>
      </p:sp>
      <p:sp>
        <p:nvSpPr>
          <p:cNvPr id="307" name="Google Shape;307;p16"/>
          <p:cNvSpPr txBox="1"/>
          <p:nvPr/>
        </p:nvSpPr>
        <p:spPr>
          <a:xfrm>
            <a:off x="3610947" y="2609900"/>
            <a:ext cx="4723500" cy="545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38761D"/>
              </a:buClr>
              <a:buSzPts val="1500"/>
              <a:buFont typeface="Nunito"/>
              <a:buChar char="●"/>
            </a:pPr>
            <a:r>
              <a:rPr b="1" lang="en" sz="1500">
                <a:solidFill>
                  <a:srgbClr val="38761D"/>
                </a:solidFill>
                <a:latin typeface="Nunito"/>
                <a:ea typeface="Nunito"/>
                <a:cs typeface="Nunito"/>
                <a:sym typeface="Nunito"/>
              </a:rPr>
              <a:t>Qué</a:t>
            </a:r>
            <a:r>
              <a:rPr b="1" lang="en" sz="1500">
                <a:solidFill>
                  <a:srgbClr val="38761D"/>
                </a:solidFill>
                <a:latin typeface="Nunito"/>
                <a:ea typeface="Nunito"/>
                <a:cs typeface="Nunito"/>
                <a:sym typeface="Nunito"/>
              </a:rPr>
              <a:t> hacer cuando tenemos un proyecto de gran escala?</a:t>
            </a:r>
            <a:endParaRPr b="1" sz="1500">
              <a:solidFill>
                <a:srgbClr val="38761D"/>
              </a:solidFill>
              <a:latin typeface="Nunito"/>
              <a:ea typeface="Nunito"/>
              <a:cs typeface="Nunito"/>
              <a:sym typeface="Nunito"/>
            </a:endParaRPr>
          </a:p>
        </p:txBody>
      </p:sp>
      <p:pic>
        <p:nvPicPr>
          <p:cNvPr id="308" name="Google Shape;308;p16"/>
          <p:cNvPicPr preferRelativeResize="0"/>
          <p:nvPr/>
        </p:nvPicPr>
        <p:blipFill rotWithShape="1">
          <a:blip r:embed="rId3">
            <a:alphaModFix/>
          </a:blip>
          <a:srcRect b="7240" l="22355" r="7346" t="12760"/>
          <a:stretch/>
        </p:blipFill>
        <p:spPr>
          <a:xfrm>
            <a:off x="-58275" y="1315000"/>
            <a:ext cx="3278876" cy="2798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17"/>
          <p:cNvSpPr txBox="1"/>
          <p:nvPr/>
        </p:nvSpPr>
        <p:spPr>
          <a:xfrm>
            <a:off x="73325" y="1389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Nunito"/>
                <a:ea typeface="Nunito"/>
                <a:cs typeface="Nunito"/>
                <a:sym typeface="Nunito"/>
              </a:rPr>
              <a:t>Como desarrollar software a gran escala?</a:t>
            </a:r>
            <a:endParaRPr b="1" sz="2500">
              <a:latin typeface="Nunito"/>
              <a:ea typeface="Nunito"/>
              <a:cs typeface="Nunito"/>
              <a:sym typeface="Nunito"/>
            </a:endParaRPr>
          </a:p>
        </p:txBody>
      </p:sp>
      <p:sp>
        <p:nvSpPr>
          <p:cNvPr id="314" name="Google Shape;314;p17"/>
          <p:cNvSpPr txBox="1"/>
          <p:nvPr/>
        </p:nvSpPr>
        <p:spPr>
          <a:xfrm>
            <a:off x="3610950" y="1009700"/>
            <a:ext cx="4577100" cy="545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38761D"/>
              </a:buClr>
              <a:buSzPts val="1500"/>
              <a:buFont typeface="Nunito"/>
              <a:buChar char="●"/>
            </a:pPr>
            <a:r>
              <a:rPr b="1" lang="en" sz="1500">
                <a:solidFill>
                  <a:srgbClr val="38761D"/>
                </a:solidFill>
                <a:latin typeface="Nunito"/>
                <a:ea typeface="Nunito"/>
                <a:cs typeface="Nunito"/>
                <a:sym typeface="Nunito"/>
              </a:rPr>
              <a:t>Eric Evans - Domain Driven Design</a:t>
            </a:r>
            <a:endParaRPr b="1" sz="1500">
              <a:solidFill>
                <a:srgbClr val="38761D"/>
              </a:solidFill>
              <a:latin typeface="Nunito"/>
              <a:ea typeface="Nunito"/>
              <a:cs typeface="Nunito"/>
              <a:sym typeface="Nunito"/>
            </a:endParaRPr>
          </a:p>
        </p:txBody>
      </p:sp>
      <p:sp>
        <p:nvSpPr>
          <p:cNvPr id="315" name="Google Shape;315;p17"/>
          <p:cNvSpPr txBox="1"/>
          <p:nvPr/>
        </p:nvSpPr>
        <p:spPr>
          <a:xfrm>
            <a:off x="3610950" y="1351675"/>
            <a:ext cx="5811300" cy="1196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38761D"/>
              </a:buClr>
              <a:buSzPts val="1500"/>
              <a:buFont typeface="Nunito"/>
              <a:buChar char="●"/>
            </a:pPr>
            <a:r>
              <a:rPr b="1" lang="en" sz="1500">
                <a:solidFill>
                  <a:srgbClr val="38761D"/>
                </a:solidFill>
                <a:latin typeface="Nunito"/>
                <a:ea typeface="Nunito"/>
                <a:cs typeface="Nunito"/>
                <a:sym typeface="Nunito"/>
              </a:rPr>
              <a:t>Escribio el libro:</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rPr lang="en" sz="1500">
                <a:solidFill>
                  <a:srgbClr val="282C33"/>
                </a:solidFill>
              </a:rPr>
              <a:t>Domain-Driven Design: Tackling Complexity in the Heart of Software.</a:t>
            </a:r>
            <a:endParaRPr b="1" sz="1500">
              <a:solidFill>
                <a:srgbClr val="38761D"/>
              </a:solidFill>
              <a:latin typeface="Nunito"/>
              <a:ea typeface="Nunito"/>
              <a:cs typeface="Nunito"/>
              <a:sym typeface="Nunito"/>
            </a:endParaRPr>
          </a:p>
        </p:txBody>
      </p:sp>
      <p:pic>
        <p:nvPicPr>
          <p:cNvPr id="316" name="Google Shape;316;p17"/>
          <p:cNvPicPr preferRelativeResize="0"/>
          <p:nvPr/>
        </p:nvPicPr>
        <p:blipFill>
          <a:blip r:embed="rId3">
            <a:alphaModFix/>
          </a:blip>
          <a:stretch>
            <a:fillRect/>
          </a:stretch>
        </p:blipFill>
        <p:spPr>
          <a:xfrm>
            <a:off x="158150" y="1097975"/>
            <a:ext cx="3306150" cy="3306150"/>
          </a:xfrm>
          <a:prstGeom prst="rect">
            <a:avLst/>
          </a:prstGeom>
          <a:noFill/>
          <a:ln>
            <a:noFill/>
          </a:ln>
        </p:spPr>
      </p:pic>
      <p:pic>
        <p:nvPicPr>
          <p:cNvPr id="317" name="Google Shape;317;p17"/>
          <p:cNvPicPr preferRelativeResize="0"/>
          <p:nvPr/>
        </p:nvPicPr>
        <p:blipFill>
          <a:blip r:embed="rId4">
            <a:alphaModFix/>
          </a:blip>
          <a:stretch>
            <a:fillRect/>
          </a:stretch>
        </p:blipFill>
        <p:spPr>
          <a:xfrm>
            <a:off x="5153861" y="2406450"/>
            <a:ext cx="2287425" cy="3103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p18"/>
          <p:cNvSpPr txBox="1"/>
          <p:nvPr/>
        </p:nvSpPr>
        <p:spPr>
          <a:xfrm>
            <a:off x="73325" y="1389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Nunito"/>
                <a:ea typeface="Nunito"/>
                <a:cs typeface="Nunito"/>
                <a:sym typeface="Nunito"/>
              </a:rPr>
              <a:t>Como desarrollar software a gran escala?</a:t>
            </a:r>
            <a:endParaRPr b="1" sz="2500">
              <a:latin typeface="Nunito"/>
              <a:ea typeface="Nunito"/>
              <a:cs typeface="Nunito"/>
              <a:sym typeface="Nunito"/>
            </a:endParaRPr>
          </a:p>
        </p:txBody>
      </p:sp>
      <p:sp>
        <p:nvSpPr>
          <p:cNvPr id="323" name="Google Shape;323;p18"/>
          <p:cNvSpPr txBox="1"/>
          <p:nvPr/>
        </p:nvSpPr>
        <p:spPr>
          <a:xfrm>
            <a:off x="3726175" y="1097975"/>
            <a:ext cx="4577100" cy="1868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38761D"/>
              </a:buClr>
              <a:buSzPts val="1500"/>
              <a:buFont typeface="Nunito"/>
              <a:buChar char="●"/>
            </a:pPr>
            <a:r>
              <a:rPr b="1" lang="en" sz="1500">
                <a:solidFill>
                  <a:srgbClr val="38761D"/>
                </a:solidFill>
                <a:latin typeface="Nunito"/>
                <a:ea typeface="Nunito"/>
                <a:cs typeface="Nunito"/>
                <a:sym typeface="Nunito"/>
              </a:rPr>
              <a:t>Eric dice:</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rPr b="1" lang="en" sz="1500">
                <a:solidFill>
                  <a:srgbClr val="A61C00"/>
                </a:solidFill>
                <a:latin typeface="Nunito"/>
                <a:ea typeface="Nunito"/>
                <a:cs typeface="Nunito"/>
                <a:sym typeface="Nunito"/>
              </a:rPr>
              <a:t>El corazon del software es su habilidad para resolver domain-related problemas de sus usuarios.</a:t>
            </a:r>
            <a:endParaRPr b="1" sz="1500">
              <a:solidFill>
                <a:srgbClr val="A61C00"/>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p:txBody>
      </p:sp>
      <p:pic>
        <p:nvPicPr>
          <p:cNvPr id="324" name="Google Shape;324;p18"/>
          <p:cNvPicPr preferRelativeResize="0"/>
          <p:nvPr/>
        </p:nvPicPr>
        <p:blipFill>
          <a:blip r:embed="rId3">
            <a:alphaModFix/>
          </a:blip>
          <a:stretch>
            <a:fillRect/>
          </a:stretch>
        </p:blipFill>
        <p:spPr>
          <a:xfrm>
            <a:off x="158150" y="1097975"/>
            <a:ext cx="3306150" cy="3306150"/>
          </a:xfrm>
          <a:prstGeom prst="rect">
            <a:avLst/>
          </a:prstGeom>
          <a:noFill/>
          <a:ln>
            <a:noFill/>
          </a:ln>
        </p:spPr>
      </p:pic>
      <p:sp>
        <p:nvSpPr>
          <p:cNvPr id="325" name="Google Shape;325;p18"/>
          <p:cNvSpPr txBox="1"/>
          <p:nvPr/>
        </p:nvSpPr>
        <p:spPr>
          <a:xfrm>
            <a:off x="3836700" y="2571750"/>
            <a:ext cx="4577100" cy="1868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rPr b="1" lang="en" sz="1500">
                <a:solidFill>
                  <a:srgbClr val="A61C00"/>
                </a:solidFill>
                <a:latin typeface="Nunito"/>
                <a:ea typeface="Nunito"/>
                <a:cs typeface="Nunito"/>
                <a:sym typeface="Nunito"/>
              </a:rPr>
              <a:t>Los elementos que toma el software son los domains en los que el software esta destinado a funcionar,</a:t>
            </a:r>
            <a:endParaRPr b="1" sz="1500">
              <a:solidFill>
                <a:srgbClr val="A61C00"/>
              </a:solidFill>
              <a:latin typeface="Nunito"/>
              <a:ea typeface="Nunito"/>
              <a:cs typeface="Nunito"/>
              <a:sym typeface="Nunito"/>
            </a:endParaRPr>
          </a:p>
          <a:p>
            <a:pPr indent="0" lvl="0" marL="457200" rtl="0" algn="l">
              <a:spcBef>
                <a:spcPts val="0"/>
              </a:spcBef>
              <a:spcAft>
                <a:spcPts val="0"/>
              </a:spcAft>
              <a:buNone/>
            </a:pPr>
            <a:r>
              <a:t/>
            </a:r>
            <a:endParaRPr b="1" sz="1500">
              <a:solidFill>
                <a:srgbClr val="A61C00"/>
              </a:solidFill>
              <a:latin typeface="Nunito"/>
              <a:ea typeface="Nunito"/>
              <a:cs typeface="Nunito"/>
              <a:sym typeface="Nunito"/>
            </a:endParaRPr>
          </a:p>
          <a:p>
            <a:pPr indent="0" lvl="0" marL="457200" rtl="0" algn="l">
              <a:spcBef>
                <a:spcPts val="0"/>
              </a:spcBef>
              <a:spcAft>
                <a:spcPts val="0"/>
              </a:spcAft>
              <a:buNone/>
            </a:pPr>
            <a:r>
              <a:t/>
            </a:r>
            <a:endParaRPr b="1" sz="1500">
              <a:solidFill>
                <a:srgbClr val="A61C00"/>
              </a:solidFill>
              <a:latin typeface="Nunito"/>
              <a:ea typeface="Nunito"/>
              <a:cs typeface="Nunito"/>
              <a:sym typeface="Nunito"/>
            </a:endParaRPr>
          </a:p>
          <a:p>
            <a:pPr indent="0" lvl="0" marL="457200" rtl="0" algn="l">
              <a:spcBef>
                <a:spcPts val="0"/>
              </a:spcBef>
              <a:spcAft>
                <a:spcPts val="0"/>
              </a:spcAft>
              <a:buNone/>
            </a:pPr>
            <a:r>
              <a:t/>
            </a:r>
            <a:endParaRPr b="1" sz="1500">
              <a:solidFill>
                <a:srgbClr val="A61C00"/>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19"/>
          <p:cNvSpPr txBox="1"/>
          <p:nvPr/>
        </p:nvSpPr>
        <p:spPr>
          <a:xfrm>
            <a:off x="73325" y="1389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A61C00"/>
                </a:solidFill>
                <a:latin typeface="Nunito"/>
                <a:ea typeface="Nunito"/>
                <a:cs typeface="Nunito"/>
                <a:sym typeface="Nunito"/>
              </a:rPr>
              <a:t>Domain-Driven</a:t>
            </a:r>
            <a:r>
              <a:rPr b="1" lang="en" sz="2500">
                <a:latin typeface="Nunito"/>
                <a:ea typeface="Nunito"/>
                <a:cs typeface="Nunito"/>
                <a:sym typeface="Nunito"/>
              </a:rPr>
              <a:t> Design</a:t>
            </a:r>
            <a:endParaRPr b="1" sz="2500">
              <a:latin typeface="Nunito"/>
              <a:ea typeface="Nunito"/>
              <a:cs typeface="Nunito"/>
              <a:sym typeface="Nunito"/>
            </a:endParaRPr>
          </a:p>
        </p:txBody>
      </p:sp>
      <p:sp>
        <p:nvSpPr>
          <p:cNvPr id="331" name="Google Shape;331;p19"/>
          <p:cNvSpPr txBox="1"/>
          <p:nvPr/>
        </p:nvSpPr>
        <p:spPr>
          <a:xfrm>
            <a:off x="3673800" y="1637700"/>
            <a:ext cx="4577100" cy="458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38761D"/>
              </a:buClr>
              <a:buSzPts val="1500"/>
              <a:buFont typeface="Nunito"/>
              <a:buChar char="●"/>
            </a:pPr>
            <a:r>
              <a:rPr b="1" lang="en" sz="1500">
                <a:solidFill>
                  <a:srgbClr val="38761D"/>
                </a:solidFill>
                <a:latin typeface="Nunito"/>
                <a:ea typeface="Nunito"/>
                <a:cs typeface="Nunito"/>
                <a:sym typeface="Nunito"/>
              </a:rPr>
              <a:t>Que es el Domain?</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p:txBody>
      </p:sp>
      <p:pic>
        <p:nvPicPr>
          <p:cNvPr id="332" name="Google Shape;332;p19"/>
          <p:cNvPicPr preferRelativeResize="0"/>
          <p:nvPr/>
        </p:nvPicPr>
        <p:blipFill>
          <a:blip r:embed="rId3">
            <a:alphaModFix/>
          </a:blip>
          <a:stretch>
            <a:fillRect/>
          </a:stretch>
        </p:blipFill>
        <p:spPr>
          <a:xfrm>
            <a:off x="158150" y="1097975"/>
            <a:ext cx="3306150" cy="3306150"/>
          </a:xfrm>
          <a:prstGeom prst="rect">
            <a:avLst/>
          </a:prstGeom>
          <a:noFill/>
          <a:ln>
            <a:noFill/>
          </a:ln>
        </p:spPr>
      </p:pic>
      <p:sp>
        <p:nvSpPr>
          <p:cNvPr id="333" name="Google Shape;333;p19"/>
          <p:cNvSpPr txBox="1"/>
          <p:nvPr/>
        </p:nvSpPr>
        <p:spPr>
          <a:xfrm>
            <a:off x="3673800" y="2094900"/>
            <a:ext cx="4577100" cy="458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38761D"/>
              </a:buClr>
              <a:buSzPts val="1500"/>
              <a:buFont typeface="Nunito"/>
              <a:buChar char="●"/>
            </a:pPr>
            <a:r>
              <a:rPr b="1" lang="en" sz="1500">
                <a:solidFill>
                  <a:srgbClr val="38761D"/>
                </a:solidFill>
                <a:latin typeface="Nunito"/>
                <a:ea typeface="Nunito"/>
                <a:cs typeface="Nunito"/>
                <a:sym typeface="Nunito"/>
              </a:rPr>
              <a:t>Mundo basado en el Business</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323850" lvl="0" marL="457200" rtl="0" algn="l">
              <a:spcBef>
                <a:spcPts val="0"/>
              </a:spcBef>
              <a:spcAft>
                <a:spcPts val="0"/>
              </a:spcAft>
              <a:buClr>
                <a:srgbClr val="38761D"/>
              </a:buClr>
              <a:buSzPts val="1500"/>
              <a:buFont typeface="Nunito"/>
              <a:buChar char="●"/>
            </a:pPr>
            <a:r>
              <a:rPr b="1" lang="en" sz="1500">
                <a:solidFill>
                  <a:srgbClr val="85200C"/>
                </a:solidFill>
                <a:latin typeface="Nunito"/>
                <a:ea typeface="Nunito"/>
                <a:cs typeface="Nunito"/>
                <a:sym typeface="Nunito"/>
              </a:rPr>
              <a:t>Business-Problem</a:t>
            </a:r>
            <a:r>
              <a:rPr b="1" lang="en" sz="1500">
                <a:solidFill>
                  <a:srgbClr val="38761D"/>
                </a:solidFill>
                <a:latin typeface="Nunito"/>
                <a:ea typeface="Nunito"/>
                <a:cs typeface="Nunito"/>
                <a:sym typeface="Nunito"/>
              </a:rPr>
              <a:t> Driven Design</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7" name="Shape 337"/>
        <p:cNvGrpSpPr/>
        <p:nvPr/>
      </p:nvGrpSpPr>
      <p:grpSpPr>
        <a:xfrm>
          <a:off x="0" y="0"/>
          <a:ext cx="0" cy="0"/>
          <a:chOff x="0" y="0"/>
          <a:chExt cx="0" cy="0"/>
        </a:xfrm>
      </p:grpSpPr>
      <p:sp>
        <p:nvSpPr>
          <p:cNvPr id="338" name="Google Shape;338;p20"/>
          <p:cNvSpPr txBox="1"/>
          <p:nvPr/>
        </p:nvSpPr>
        <p:spPr>
          <a:xfrm>
            <a:off x="73325" y="1389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A61C00"/>
                </a:solidFill>
                <a:latin typeface="Nunito"/>
                <a:ea typeface="Nunito"/>
                <a:cs typeface="Nunito"/>
                <a:sym typeface="Nunito"/>
              </a:rPr>
              <a:t>Que es Model?</a:t>
            </a:r>
            <a:endParaRPr b="1" sz="2500">
              <a:latin typeface="Nunito"/>
              <a:ea typeface="Nunito"/>
              <a:cs typeface="Nunito"/>
              <a:sym typeface="Nunito"/>
            </a:endParaRPr>
          </a:p>
        </p:txBody>
      </p:sp>
      <p:sp>
        <p:nvSpPr>
          <p:cNvPr id="339" name="Google Shape;339;p20"/>
          <p:cNvSpPr txBox="1"/>
          <p:nvPr/>
        </p:nvSpPr>
        <p:spPr>
          <a:xfrm>
            <a:off x="3673800" y="1637700"/>
            <a:ext cx="4577100" cy="458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38761D"/>
              </a:buClr>
              <a:buSzPts val="1500"/>
              <a:buFont typeface="Nunito"/>
              <a:buChar char="●"/>
            </a:pPr>
            <a:r>
              <a:rPr b="1" lang="en" sz="1500">
                <a:solidFill>
                  <a:srgbClr val="38761D"/>
                </a:solidFill>
                <a:latin typeface="Nunito"/>
                <a:ea typeface="Nunito"/>
                <a:cs typeface="Nunito"/>
                <a:sym typeface="Nunito"/>
              </a:rPr>
              <a:t>Que es el </a:t>
            </a:r>
            <a:r>
              <a:rPr b="1" lang="en" sz="1500">
                <a:solidFill>
                  <a:srgbClr val="85200C"/>
                </a:solidFill>
                <a:latin typeface="Nunito"/>
                <a:ea typeface="Nunito"/>
                <a:cs typeface="Nunito"/>
                <a:sym typeface="Nunito"/>
              </a:rPr>
              <a:t>Model</a:t>
            </a:r>
            <a:r>
              <a:rPr b="1" lang="en" sz="1500">
                <a:solidFill>
                  <a:srgbClr val="38761D"/>
                </a:solidFill>
                <a:latin typeface="Nunito"/>
                <a:ea typeface="Nunito"/>
                <a:cs typeface="Nunito"/>
                <a:sym typeface="Nunito"/>
              </a:rPr>
              <a:t>?</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p:txBody>
      </p:sp>
      <p:pic>
        <p:nvPicPr>
          <p:cNvPr id="340" name="Google Shape;340;p20"/>
          <p:cNvPicPr preferRelativeResize="0"/>
          <p:nvPr/>
        </p:nvPicPr>
        <p:blipFill>
          <a:blip r:embed="rId3">
            <a:alphaModFix/>
          </a:blip>
          <a:stretch>
            <a:fillRect/>
          </a:stretch>
        </p:blipFill>
        <p:spPr>
          <a:xfrm>
            <a:off x="158150" y="1097975"/>
            <a:ext cx="3306150" cy="3306150"/>
          </a:xfrm>
          <a:prstGeom prst="rect">
            <a:avLst/>
          </a:prstGeom>
          <a:noFill/>
          <a:ln>
            <a:noFill/>
          </a:ln>
        </p:spPr>
      </p:pic>
      <p:sp>
        <p:nvSpPr>
          <p:cNvPr id="341" name="Google Shape;341;p20"/>
          <p:cNvSpPr txBox="1"/>
          <p:nvPr/>
        </p:nvSpPr>
        <p:spPr>
          <a:xfrm>
            <a:off x="3673800" y="2094900"/>
            <a:ext cx="4577100" cy="458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38761D"/>
              </a:buClr>
              <a:buSzPts val="1500"/>
              <a:buFont typeface="Nunito"/>
              <a:buChar char="●"/>
            </a:pPr>
            <a:r>
              <a:rPr b="1" lang="en" sz="1500">
                <a:solidFill>
                  <a:srgbClr val="38761D"/>
                </a:solidFill>
                <a:latin typeface="Nunito"/>
                <a:ea typeface="Nunito"/>
                <a:cs typeface="Nunito"/>
                <a:sym typeface="Nunito"/>
              </a:rPr>
              <a:t>Es la solucion al problema</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5" name="Shape 345"/>
        <p:cNvGrpSpPr/>
        <p:nvPr/>
      </p:nvGrpSpPr>
      <p:grpSpPr>
        <a:xfrm>
          <a:off x="0" y="0"/>
          <a:ext cx="0" cy="0"/>
          <a:chOff x="0" y="0"/>
          <a:chExt cx="0" cy="0"/>
        </a:xfrm>
      </p:grpSpPr>
      <p:sp>
        <p:nvSpPr>
          <p:cNvPr id="346" name="Google Shape;346;p21"/>
          <p:cNvSpPr txBox="1"/>
          <p:nvPr/>
        </p:nvSpPr>
        <p:spPr>
          <a:xfrm>
            <a:off x="73325" y="138950"/>
            <a:ext cx="91440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A61C00"/>
                </a:solidFill>
                <a:latin typeface="Nunito"/>
                <a:ea typeface="Nunito"/>
                <a:cs typeface="Nunito"/>
                <a:sym typeface="Nunito"/>
              </a:rPr>
              <a:t>Que es el Domain Model?</a:t>
            </a:r>
            <a:endParaRPr b="1" sz="2500">
              <a:latin typeface="Nunito"/>
              <a:ea typeface="Nunito"/>
              <a:cs typeface="Nunito"/>
              <a:sym typeface="Nunito"/>
            </a:endParaRPr>
          </a:p>
        </p:txBody>
      </p:sp>
      <p:sp>
        <p:nvSpPr>
          <p:cNvPr id="347" name="Google Shape;347;p21"/>
          <p:cNvSpPr txBox="1"/>
          <p:nvPr/>
        </p:nvSpPr>
        <p:spPr>
          <a:xfrm>
            <a:off x="3673800" y="1637700"/>
            <a:ext cx="4577100" cy="458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38761D"/>
              </a:buClr>
              <a:buSzPts val="1500"/>
              <a:buFont typeface="Nunito"/>
              <a:buChar char="●"/>
            </a:pPr>
            <a:r>
              <a:rPr b="1" lang="en" sz="1500">
                <a:solidFill>
                  <a:srgbClr val="38761D"/>
                </a:solidFill>
                <a:latin typeface="Nunito"/>
                <a:ea typeface="Nunito"/>
                <a:cs typeface="Nunito"/>
                <a:sym typeface="Nunito"/>
              </a:rPr>
              <a:t>Que es el </a:t>
            </a:r>
            <a:r>
              <a:rPr b="1" lang="en" sz="1500">
                <a:solidFill>
                  <a:srgbClr val="85200C"/>
                </a:solidFill>
                <a:latin typeface="Nunito"/>
                <a:ea typeface="Nunito"/>
                <a:cs typeface="Nunito"/>
                <a:sym typeface="Nunito"/>
              </a:rPr>
              <a:t>Domain Model</a:t>
            </a:r>
            <a:r>
              <a:rPr b="1" lang="en" sz="1500">
                <a:solidFill>
                  <a:srgbClr val="38761D"/>
                </a:solidFill>
                <a:latin typeface="Nunito"/>
                <a:ea typeface="Nunito"/>
                <a:cs typeface="Nunito"/>
                <a:sym typeface="Nunito"/>
              </a:rPr>
              <a:t>?</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p:txBody>
      </p:sp>
      <p:pic>
        <p:nvPicPr>
          <p:cNvPr id="348" name="Google Shape;348;p21"/>
          <p:cNvPicPr preferRelativeResize="0"/>
          <p:nvPr/>
        </p:nvPicPr>
        <p:blipFill>
          <a:blip r:embed="rId3">
            <a:alphaModFix/>
          </a:blip>
          <a:stretch>
            <a:fillRect/>
          </a:stretch>
        </p:blipFill>
        <p:spPr>
          <a:xfrm>
            <a:off x="158150" y="1097975"/>
            <a:ext cx="3306150" cy="3306150"/>
          </a:xfrm>
          <a:prstGeom prst="rect">
            <a:avLst/>
          </a:prstGeom>
          <a:noFill/>
          <a:ln>
            <a:noFill/>
          </a:ln>
        </p:spPr>
      </p:pic>
      <p:sp>
        <p:nvSpPr>
          <p:cNvPr id="349" name="Google Shape;349;p21"/>
          <p:cNvSpPr txBox="1"/>
          <p:nvPr/>
        </p:nvSpPr>
        <p:spPr>
          <a:xfrm>
            <a:off x="3673800" y="2094900"/>
            <a:ext cx="4577100" cy="458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38761D"/>
              </a:buClr>
              <a:buSzPts val="1500"/>
              <a:buFont typeface="Nunito"/>
              <a:buChar char="●"/>
            </a:pPr>
            <a:r>
              <a:rPr b="1" lang="en" sz="1500">
                <a:solidFill>
                  <a:srgbClr val="38761D"/>
                </a:solidFill>
                <a:latin typeface="Nunito"/>
                <a:ea typeface="Nunito"/>
                <a:cs typeface="Nunito"/>
                <a:sym typeface="Nunito"/>
              </a:rPr>
              <a:t>Puede ser diagramas, codigo,  docs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p:txBody>
      </p:sp>
      <p:sp>
        <p:nvSpPr>
          <p:cNvPr id="350" name="Google Shape;350;p21"/>
          <p:cNvSpPr txBox="1"/>
          <p:nvPr/>
        </p:nvSpPr>
        <p:spPr>
          <a:xfrm>
            <a:off x="3673800" y="2475900"/>
            <a:ext cx="4577100" cy="458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38761D"/>
              </a:buClr>
              <a:buSzPts val="1500"/>
              <a:buFont typeface="Nunito"/>
              <a:buChar char="●"/>
            </a:pPr>
            <a:r>
              <a:rPr b="1" lang="en" sz="1500">
                <a:solidFill>
                  <a:srgbClr val="38761D"/>
                </a:solidFill>
                <a:latin typeface="Nunito"/>
                <a:ea typeface="Nunito"/>
                <a:cs typeface="Nunito"/>
                <a:sym typeface="Nunito"/>
              </a:rPr>
              <a:t>Lenguaje Ubiquitous</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a:p>
            <a:pPr indent="0" lvl="0" marL="457200" rtl="0" algn="l">
              <a:spcBef>
                <a:spcPts val="0"/>
              </a:spcBef>
              <a:spcAft>
                <a:spcPts val="0"/>
              </a:spcAft>
              <a:buNone/>
            </a:pPr>
            <a:r>
              <a:t/>
            </a:r>
            <a:endParaRPr b="1" sz="1500">
              <a:solidFill>
                <a:srgbClr val="38761D"/>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