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96" r:id="rId3"/>
    <p:sldId id="259" r:id="rId4"/>
    <p:sldId id="297" r:id="rId5"/>
    <p:sldId id="298" r:id="rId6"/>
    <p:sldId id="299" r:id="rId7"/>
    <p:sldId id="284" r:id="rId8"/>
    <p:sldId id="300" r:id="rId9"/>
    <p:sldId id="301" r:id="rId10"/>
    <p:sldId id="285" r:id="rId11"/>
    <p:sldId id="302" r:id="rId12"/>
    <p:sldId id="280" r:id="rId13"/>
    <p:sldId id="287" r:id="rId14"/>
    <p:sldId id="257" r:id="rId15"/>
    <p:sldId id="269" r:id="rId16"/>
    <p:sldId id="274" r:id="rId17"/>
    <p:sldId id="270" r:id="rId18"/>
    <p:sldId id="275" r:id="rId19"/>
    <p:sldId id="276" r:id="rId20"/>
    <p:sldId id="290" r:id="rId21"/>
    <p:sldId id="288" r:id="rId22"/>
    <p:sldId id="306" r:id="rId23"/>
    <p:sldId id="304" r:id="rId24"/>
    <p:sldId id="310" r:id="rId25"/>
    <p:sldId id="303" r:id="rId26"/>
    <p:sldId id="262" r:id="rId27"/>
    <p:sldId id="264" r:id="rId28"/>
    <p:sldId id="265" r:id="rId29"/>
    <p:sldId id="268" r:id="rId30"/>
    <p:sldId id="307" r:id="rId31"/>
    <p:sldId id="308" r:id="rId32"/>
    <p:sldId id="309" r:id="rId33"/>
    <p:sldId id="292" r:id="rId34"/>
    <p:sldId id="293" r:id="rId35"/>
    <p:sldId id="29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1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C40CF-57E1-48B8-AE91-5E201305D40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DAC72-1FFF-420F-B15A-DEBF36520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4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Merge dataset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D0C97-896F-49F6-B9B4-C926F308F0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8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此处最好有操作过程中的例子来解释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DAC72-1FFF-420F-B15A-DEBF3652014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8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D0C97-896F-49F6-B9B4-C926F308F08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6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DBB8F-6E9C-4540-888D-FD4E148B7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12BAA0-5DAA-4B27-9634-1722DDA1E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BA783-7D47-4807-A265-9B6F6EBE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90D0-775E-48B1-A707-010AC9956F2B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1B3EF-E8CB-4357-80FC-2B82942B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363D2-B16B-488E-B2CF-F828A2A6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172-79BD-4A83-AD29-C84E27102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8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0B3B8-8528-4C36-A543-A159CCFF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990FBC-CA92-46BA-905F-B3D0586C1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947F6-A210-4FE6-AE3E-01F1FD0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90D0-775E-48B1-A707-010AC9956F2B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6CC36-A6C8-464B-9272-97B81AEF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320CB-B23A-40E0-8F79-5BF6F893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172-79BD-4A83-AD29-C84E27102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7049B2-ABE2-4F0A-8BC3-DC036076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3CCAA-A4BA-4459-B2B3-BCD249DB5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35B36-FDF0-48C6-AE56-43932CF8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90D0-775E-48B1-A707-010AC9956F2B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51542-E69A-463B-811B-37613F9A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8CF04-AE34-4587-99CA-B96AE2C4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172-79BD-4A83-AD29-C84E27102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5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FAFDF-9F92-4C7D-8D1C-D8A2F612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032FF-E2B6-4E30-8E99-8839BB46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004DB-E4D5-4758-92E3-A10FE1F4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90D0-775E-48B1-A707-010AC9956F2B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6DAB3-9042-4D1C-9B2C-CAFA11C0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A1B81-6058-45FE-96B6-0CDF5617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172-79BD-4A83-AD29-C84E27102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9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A263-E877-4160-BA28-85387BA3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75B14-4927-43DF-81D9-33969BA6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4484B-ABB8-46F1-8E7A-C5F5A246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90D0-775E-48B1-A707-010AC9956F2B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9F239-29CF-47BC-8E71-C82C79B7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3E38B-8DA4-49DE-BC2A-CBF373F0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172-79BD-4A83-AD29-C84E27102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6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50C19-AAA6-4866-BA22-DB82902C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6C3DF-DCF8-4990-854D-19C08D539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1348E-B677-471F-967D-6FFBD117A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83DFE-3D4B-44DD-96D8-07B63E42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90D0-775E-48B1-A707-010AC9956F2B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D3F53-A48C-4B85-A080-9FC19C9A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13006-7854-4D44-B047-8F555A76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172-79BD-4A83-AD29-C84E27102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3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C8B91-237C-46F8-B098-4146C6B3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3DB53-584D-4D50-BDA2-971EDA933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DBD320-0168-425C-BC7E-53AA28905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AF74FF-5723-4414-9C61-98C697135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5624FC-76F0-4386-82E5-A85A4E801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CD0DB4-CECA-4C4D-AB42-1B929C25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90D0-775E-48B1-A707-010AC9956F2B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21FB67-4951-4279-A827-CEE73BA6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D667B6-792F-4E35-A187-6B3DDC95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172-79BD-4A83-AD29-C84E27102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4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E2475-DF49-41AB-AF1C-85930CFD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C7D511-33B8-42A2-AD86-88FF72CC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90D0-775E-48B1-A707-010AC9956F2B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41E4E0-BD12-4944-AF27-32717177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1D85D-440C-4917-97DE-8375954B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172-79BD-4A83-AD29-C84E27102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7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75303-D4B2-4B17-BC8C-D72B7A84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90D0-775E-48B1-A707-010AC9956F2B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B1CCD-257D-4405-BE28-883E1C0D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82344-AD64-4A8D-8634-86806C63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172-79BD-4A83-AD29-C84E27102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0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E65FF-1392-41A2-8593-1940E642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DFCFF-EAC4-48E6-8FF7-BFE2E2A6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00E2BE-D69F-41D3-9A60-18E5A76C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5AC47F-7B8C-4C04-A7F6-F18DF703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90D0-775E-48B1-A707-010AC9956F2B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2B0486-AD8E-4FE1-81CE-A0BC2A40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08B48-1437-43C4-A9BA-273B683F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172-79BD-4A83-AD29-C84E27102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3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9A138-118D-4525-A78C-C6F89E29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0374A6-42A7-411B-B646-EA9C1CAC5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D38D1-1EBA-48BD-8463-C872B016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CCEF7-9918-4628-8541-51F3BFE7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90D0-775E-48B1-A707-010AC9956F2B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A7EEC-E683-404E-94C0-D370C4A7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C3AC0-5311-4571-BD71-3E49A873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172-79BD-4A83-AD29-C84E27102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2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8665C5-4546-40D4-9793-3E2CA09F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A3FE42-9A27-4F03-A3C7-A0A326F85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0A0BF-7147-47F5-897A-1F4AE619F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E90D0-775E-48B1-A707-010AC9956F2B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DEED5-9427-4AC1-A9C0-6317363A0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BAECA-A582-4DE6-877C-B86935075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C2172-79BD-4A83-AD29-C84E271022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2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4BB8A-5148-467F-84B9-336F14375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28080"/>
            <a:ext cx="10668000" cy="2387600"/>
          </a:xfrm>
        </p:spPr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Movie Recommendation System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C8192-C047-44EF-B474-A77E49867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Maiandra GD" panose="020E0502030308020204" pitchFamily="34" charset="0"/>
              </a:rPr>
              <a:t>Data Mining Project Final Report</a:t>
            </a:r>
          </a:p>
          <a:p>
            <a:endParaRPr lang="en-US" altLang="zh-CN" sz="3200" dirty="0">
              <a:latin typeface="Maiandra GD" panose="020E0502030308020204" pitchFamily="34" charset="0"/>
            </a:endParaRPr>
          </a:p>
          <a:p>
            <a:r>
              <a:rPr lang="en-US" altLang="zh-CN" sz="3200" dirty="0">
                <a:latin typeface="Maiandra GD" panose="020E0502030308020204" pitchFamily="34" charset="0"/>
              </a:rPr>
              <a:t>Group</a:t>
            </a:r>
            <a:r>
              <a:rPr lang="zh-CN" altLang="en-US" sz="3200" dirty="0">
                <a:latin typeface="Maiandra GD" panose="020E0502030308020204" pitchFamily="34" charset="0"/>
              </a:rPr>
              <a:t>：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郑祎航 董星辰 高天予 王旭 姜邻泉</a:t>
            </a:r>
          </a:p>
        </p:txBody>
      </p:sp>
    </p:spTree>
    <p:extLst>
      <p:ext uri="{BB962C8B-B14F-4D97-AF65-F5344CB8AC3E}">
        <p14:creationId xmlns:p14="http://schemas.microsoft.com/office/powerpoint/2010/main" val="123152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F080-9289-4AEC-BE63-3B9318B6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Data - Tag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3B75D-A4D6-41DC-8259-0713090A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iandra GD" panose="020E0502030308020204" pitchFamily="34" charset="0"/>
              </a:rPr>
              <a:t>General Classification: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feeling, name, genre, valuation, prize, company, time …</a:t>
            </a: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Problems: 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case sensitive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different writing habits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different words, same meaning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same word, different meanings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same information as genre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wrong spelling</a:t>
            </a: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5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F080-9289-4AEC-BE63-3B9318B6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Data - Analysis - Normality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3B75D-A4D6-41DC-8259-0713090A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iandra GD" panose="020E0502030308020204" pitchFamily="34" charset="0"/>
              </a:rPr>
              <a:t>preprocessing - merged dataset: genre and rating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</p:txBody>
      </p:sp>
      <p:pic>
        <p:nvPicPr>
          <p:cNvPr id="6" name="图片 5" descr="C:\Users\thinkpad\AppData\Local\Microsoft\Windows\INetCache\Content.MSO\F86252C6.tmp">
            <a:extLst>
              <a:ext uri="{FF2B5EF4-FFF2-40B4-BE49-F238E27FC236}">
                <a16:creationId xmlns:a16="http://schemas.microsoft.com/office/drawing/2014/main" id="{A38CF485-5D98-4017-BB10-333332728E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7" y="2313641"/>
            <a:ext cx="8641898" cy="4174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08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F080-9289-4AEC-BE63-3B9318B6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Data - Analysis - Outlier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3B75D-A4D6-41DC-8259-0713090A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>
                <a:latin typeface="Maiandra GD" panose="020E0502030308020204" pitchFamily="34" charset="0"/>
              </a:rPr>
              <a:t>exponentially decreasing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outlier: 9.2k ratings given = 2-whole-year watching</a:t>
            </a:r>
            <a:endParaRPr lang="zh-CN" altLang="en-US" dirty="0">
              <a:latin typeface="Maiandra GD" panose="020E0502030308020204" pitchFamily="34" charset="0"/>
            </a:endParaRPr>
          </a:p>
        </p:txBody>
      </p:sp>
      <p:pic>
        <p:nvPicPr>
          <p:cNvPr id="4" name="图片 3" descr="C:\Users\thinkpad\AppData\Local\Microsoft\Windows\INetCache\Content.MSO\75C2DB33.tmp">
            <a:extLst>
              <a:ext uri="{FF2B5EF4-FFF2-40B4-BE49-F238E27FC236}">
                <a16:creationId xmlns:a16="http://schemas.microsoft.com/office/drawing/2014/main" id="{2497B827-E18D-4975-A793-22FD39373E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1967"/>
            <a:ext cx="9474165" cy="4057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51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F080-9289-4AEC-BE63-3B9318B6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Data - Analysis - Association Rule Discovery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3B75D-A4D6-41DC-8259-0713090A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iandra GD" panose="020E0502030308020204" pitchFamily="34" charset="0"/>
              </a:rPr>
              <a:t>genre covariance matrix (of movie)</a:t>
            </a:r>
            <a:endParaRPr lang="zh-CN" altLang="en-US" dirty="0">
              <a:latin typeface="Maiandra GD" panose="020E0502030308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0D6F42-1B5B-4A9D-901D-2CC82ECB6D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3" y="2480379"/>
            <a:ext cx="6271028" cy="38315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03A424-FE05-45C3-BEF3-485664E6536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7"/>
          <a:stretch/>
        </p:blipFill>
        <p:spPr>
          <a:xfrm>
            <a:off x="5752603" y="2642879"/>
            <a:ext cx="5601197" cy="36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6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9DE8E2-48F6-4816-BC07-FE09D7E2D095}"/>
              </a:ext>
            </a:extLst>
          </p:cNvPr>
          <p:cNvSpPr/>
          <p:nvPr/>
        </p:nvSpPr>
        <p:spPr>
          <a:xfrm>
            <a:off x="1106041" y="3783535"/>
            <a:ext cx="10469059" cy="618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77EC1D-7744-43CD-BA89-EA0DBF7F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Content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C4336-BDC7-460C-8F98-822E1EB0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iandra GD" panose="020E0502030308020204" pitchFamily="34" charset="0"/>
              </a:rPr>
              <a:t>Introduction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Data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Algorithm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Result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zh-CN" alt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9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0D5-D8BD-4483-A1AB-0814C5BF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Algorithm - Previous Analysis</a:t>
            </a:r>
            <a:endParaRPr lang="zh-CN" altLang="en-US" dirty="0"/>
          </a:p>
        </p:txBody>
      </p:sp>
      <p:pic>
        <p:nvPicPr>
          <p:cNvPr id="3" name="图片 2" descr="C:\Users\thinkpad\AppData\Local\Microsoft\Windows\INetCache\Content.MSO\FF1B892D.tmp">
            <a:extLst>
              <a:ext uri="{FF2B5EF4-FFF2-40B4-BE49-F238E27FC236}">
                <a16:creationId xmlns:a16="http://schemas.microsoft.com/office/drawing/2014/main" id="{38923525-C61B-4FA2-81E6-FB47321C93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4" y="2480154"/>
            <a:ext cx="3409111" cy="21904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6674F3-C301-4990-944A-38E0D78B6916}"/>
              </a:ext>
            </a:extLst>
          </p:cNvPr>
          <p:cNvSpPr txBox="1"/>
          <p:nvPr/>
        </p:nvSpPr>
        <p:spPr>
          <a:xfrm>
            <a:off x="1320629" y="4670558"/>
            <a:ext cx="1012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aiandra GD" panose="020E0502030308020204" pitchFamily="34" charset="0"/>
              </a:rPr>
              <a:t>Data</a:t>
            </a:r>
            <a:endParaRPr lang="zh-CN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CC637B5-FAA4-4DFC-BF2A-BA59D0FCB341}"/>
              </a:ext>
            </a:extLst>
          </p:cNvPr>
          <p:cNvSpPr/>
          <p:nvPr/>
        </p:nvSpPr>
        <p:spPr>
          <a:xfrm>
            <a:off x="3616007" y="3329073"/>
            <a:ext cx="312101" cy="48184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E0206D-47C1-4A61-AB7B-45FE8CFD0F58}"/>
              </a:ext>
            </a:extLst>
          </p:cNvPr>
          <p:cNvSpPr txBox="1"/>
          <p:nvPr/>
        </p:nvSpPr>
        <p:spPr>
          <a:xfrm>
            <a:off x="5208736" y="4505916"/>
            <a:ext cx="1304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aiandra GD" panose="020E0502030308020204" pitchFamily="34" charset="0"/>
              </a:rPr>
              <a:t>Basic Mining</a:t>
            </a:r>
            <a:endParaRPr lang="zh-CN" altLang="en-US" sz="2800" dirty="0">
              <a:latin typeface="Maiandra GD" panose="020E0502030308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A05B5A-E2AE-4A78-BAB7-8D79D304F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84" y="2765466"/>
            <a:ext cx="3595974" cy="1619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AEE002-0A45-4365-98B2-FA5B2C21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433" y="2740299"/>
            <a:ext cx="3808013" cy="1702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04872D98-38F3-4EB3-AB16-192300169D1B}"/>
              </a:ext>
            </a:extLst>
          </p:cNvPr>
          <p:cNvSpPr/>
          <p:nvPr/>
        </p:nvSpPr>
        <p:spPr>
          <a:xfrm>
            <a:off x="7804045" y="3350799"/>
            <a:ext cx="312101" cy="48184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A083F5-389B-4840-A111-D9E470C09A67}"/>
              </a:ext>
            </a:extLst>
          </p:cNvPr>
          <p:cNvSpPr txBox="1"/>
          <p:nvPr/>
        </p:nvSpPr>
        <p:spPr>
          <a:xfrm>
            <a:off x="9013205" y="4670558"/>
            <a:ext cx="2304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aiandra GD" panose="020E0502030308020204" pitchFamily="34" charset="0"/>
              </a:rPr>
              <a:t>Development</a:t>
            </a:r>
            <a:endParaRPr lang="zh-CN" altLang="en-US" sz="28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9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0D5-D8BD-4483-A1AB-0814C5BF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Algorithm - Trade Off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6674F3-C301-4990-944A-38E0D78B6916}"/>
              </a:ext>
            </a:extLst>
          </p:cNvPr>
          <p:cNvSpPr txBox="1"/>
          <p:nvPr/>
        </p:nvSpPr>
        <p:spPr>
          <a:xfrm>
            <a:off x="1599876" y="2132971"/>
            <a:ext cx="2900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aiandra GD" panose="020E0502030308020204" pitchFamily="34" charset="0"/>
              </a:rPr>
              <a:t>Time Complexity</a:t>
            </a:r>
            <a:endParaRPr lang="zh-CN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A083F5-389B-4840-A111-D9E470C09A67}"/>
              </a:ext>
            </a:extLst>
          </p:cNvPr>
          <p:cNvSpPr txBox="1"/>
          <p:nvPr/>
        </p:nvSpPr>
        <p:spPr>
          <a:xfrm>
            <a:off x="6204299" y="2174964"/>
            <a:ext cx="2304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aiandra GD" panose="020E0502030308020204" pitchFamily="34" charset="0"/>
              </a:rPr>
              <a:t>Performance</a:t>
            </a:r>
            <a:endParaRPr lang="zh-CN" altLang="en-US" sz="2800" dirty="0">
              <a:latin typeface="Maiandra GD" panose="020E0502030308020204" pitchFamily="34" charset="0"/>
            </a:endParaRPr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2CCA220B-8732-4804-9D4C-6E1FEF939ED1}"/>
              </a:ext>
            </a:extLst>
          </p:cNvPr>
          <p:cNvSpPr/>
          <p:nvPr/>
        </p:nvSpPr>
        <p:spPr>
          <a:xfrm>
            <a:off x="4697935" y="2294213"/>
            <a:ext cx="1396239" cy="284723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B8EF52-3B2C-4646-A440-EA5C6DB97205}"/>
              </a:ext>
            </a:extLst>
          </p:cNvPr>
          <p:cNvSpPr txBox="1"/>
          <p:nvPr/>
        </p:nvSpPr>
        <p:spPr>
          <a:xfrm>
            <a:off x="2644642" y="3098474"/>
            <a:ext cx="6127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aiandra GD" panose="020E0502030308020204" pitchFamily="34" charset="0"/>
              </a:rPr>
              <a:t>Method: Collaborative Filtering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aiandra GD" panose="020E0502030308020204" pitchFamily="34" charset="0"/>
              </a:rPr>
              <a:t>simplest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aiandra GD" panose="020E0502030308020204" pitchFamily="34" charset="0"/>
              </a:rPr>
              <a:t>save little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Maiandra GD" panose="020E0502030308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aiandra GD" panose="020E0502030308020204" pitchFamily="34" charset="0"/>
              </a:rPr>
              <a:t>Data: 600 users and 9000 movies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aiandra GD" panose="020E0502030308020204" pitchFamily="34" charset="0"/>
              </a:rPr>
              <a:t>relatively small  </a:t>
            </a:r>
          </a:p>
        </p:txBody>
      </p:sp>
    </p:spTree>
    <p:extLst>
      <p:ext uri="{BB962C8B-B14F-4D97-AF65-F5344CB8AC3E}">
        <p14:creationId xmlns:p14="http://schemas.microsoft.com/office/powerpoint/2010/main" val="5882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0D5-D8BD-4483-A1AB-0814C5BF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Algorithm - Improvement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96C46E-CED5-4F50-B463-DB5DD5816519}"/>
              </a:ext>
            </a:extLst>
          </p:cNvPr>
          <p:cNvGrpSpPr/>
          <p:nvPr/>
        </p:nvGrpSpPr>
        <p:grpSpPr>
          <a:xfrm>
            <a:off x="156048" y="1893280"/>
            <a:ext cx="3734256" cy="3986608"/>
            <a:chOff x="156048" y="1893280"/>
            <a:chExt cx="3734256" cy="398660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F797762-9704-4F1C-81F0-3B0B56C41F60}"/>
                </a:ext>
              </a:extLst>
            </p:cNvPr>
            <p:cNvGrpSpPr/>
            <p:nvPr/>
          </p:nvGrpSpPr>
          <p:grpSpPr>
            <a:xfrm>
              <a:off x="755611" y="1893280"/>
              <a:ext cx="2546085" cy="596824"/>
              <a:chOff x="914400" y="1963262"/>
              <a:chExt cx="2546085" cy="596824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0A7562D7-AD00-4D07-9154-FE4493170088}"/>
                  </a:ext>
                </a:extLst>
              </p:cNvPr>
              <p:cNvSpPr/>
              <p:nvPr/>
            </p:nvSpPr>
            <p:spPr>
              <a:xfrm>
                <a:off x="1002008" y="1963262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3EBC12-FD0D-493F-A5E7-BAE77210DCE5}"/>
                  </a:ext>
                </a:extLst>
              </p:cNvPr>
              <p:cNvSpPr txBox="1"/>
              <p:nvPr/>
            </p:nvSpPr>
            <p:spPr>
              <a:xfrm>
                <a:off x="914400" y="2000064"/>
                <a:ext cx="2546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err="1">
                    <a:latin typeface="Maiandra GD" panose="020E0502030308020204" pitchFamily="34" charset="0"/>
                  </a:rPr>
                  <a:t>itemCF</a:t>
                </a:r>
                <a:r>
                  <a:rPr lang="en-US" altLang="zh-CN" sz="2800" dirty="0">
                    <a:latin typeface="Maiandra GD" panose="020E0502030308020204" pitchFamily="34" charset="0"/>
                  </a:rPr>
                  <a:t>(genre)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07E281B-E2E2-4C29-9A0A-208483AFBF9F}"/>
                </a:ext>
              </a:extLst>
            </p:cNvPr>
            <p:cNvGrpSpPr/>
            <p:nvPr/>
          </p:nvGrpSpPr>
          <p:grpSpPr>
            <a:xfrm>
              <a:off x="755611" y="3013023"/>
              <a:ext cx="2546085" cy="596824"/>
              <a:chOff x="914400" y="3083005"/>
              <a:chExt cx="2546085" cy="596824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21F3483F-6DE5-4BE0-B41A-6906213AA9ED}"/>
                  </a:ext>
                </a:extLst>
              </p:cNvPr>
              <p:cNvSpPr/>
              <p:nvPr/>
            </p:nvSpPr>
            <p:spPr>
              <a:xfrm>
                <a:off x="1002008" y="3083005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64F115-9074-4535-BBEA-BEA8767C12F4}"/>
                  </a:ext>
                </a:extLst>
              </p:cNvPr>
              <p:cNvSpPr txBox="1"/>
              <p:nvPr/>
            </p:nvSpPr>
            <p:spPr>
              <a:xfrm>
                <a:off x="914400" y="3119807"/>
                <a:ext cx="2546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err="1">
                    <a:latin typeface="Maiandra GD" panose="020E0502030308020204" pitchFamily="34" charset="0"/>
                  </a:rPr>
                  <a:t>userCF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E914190-4019-44E5-9FFE-3B3E89D79FC3}"/>
                </a:ext>
              </a:extLst>
            </p:cNvPr>
            <p:cNvGrpSpPr/>
            <p:nvPr/>
          </p:nvGrpSpPr>
          <p:grpSpPr>
            <a:xfrm>
              <a:off x="156048" y="4132766"/>
              <a:ext cx="3734256" cy="1032889"/>
              <a:chOff x="914400" y="1921282"/>
              <a:chExt cx="2546085" cy="1032889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37D86335-3B80-45B2-94F3-11D89AF02978}"/>
                  </a:ext>
                </a:extLst>
              </p:cNvPr>
              <p:cNvSpPr/>
              <p:nvPr/>
            </p:nvSpPr>
            <p:spPr>
              <a:xfrm>
                <a:off x="1002008" y="1921282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C4F5B64-8B6F-4751-B3E2-F44CCE413C0F}"/>
                  </a:ext>
                </a:extLst>
              </p:cNvPr>
              <p:cNvSpPr txBox="1"/>
              <p:nvPr/>
            </p:nvSpPr>
            <p:spPr>
              <a:xfrm>
                <a:off x="914400" y="2000064"/>
                <a:ext cx="254608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err="1">
                    <a:latin typeface="Maiandra GD" panose="020E0502030308020204" pitchFamily="34" charset="0"/>
                  </a:rPr>
                  <a:t>itemCF</a:t>
                </a:r>
                <a:r>
                  <a:rPr lang="en-US" altLang="zh-CN" sz="2800" dirty="0">
                    <a:latin typeface="Maiandra GD" panose="020E0502030308020204" pitchFamily="34" charset="0"/>
                  </a:rPr>
                  <a:t>(movie)+NLP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48196EC2-5123-4EEE-8C1A-1532ABBAB149}"/>
                </a:ext>
              </a:extLst>
            </p:cNvPr>
            <p:cNvSpPr/>
            <p:nvPr/>
          </p:nvSpPr>
          <p:spPr>
            <a:xfrm>
              <a:off x="1806897" y="2607513"/>
              <a:ext cx="432561" cy="284723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60512F79-3E2F-4123-973D-A9F3675BFBEC}"/>
                </a:ext>
              </a:extLst>
            </p:cNvPr>
            <p:cNvSpPr/>
            <p:nvPr/>
          </p:nvSpPr>
          <p:spPr>
            <a:xfrm>
              <a:off x="1806896" y="3730634"/>
              <a:ext cx="432561" cy="284723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70A80B53-0B7B-4441-A388-8294C1DC165E}"/>
                </a:ext>
              </a:extLst>
            </p:cNvPr>
            <p:cNvSpPr/>
            <p:nvPr/>
          </p:nvSpPr>
          <p:spPr>
            <a:xfrm>
              <a:off x="1806896" y="4846999"/>
              <a:ext cx="432561" cy="284723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8E07AF6-F50E-4199-9EE4-2C4C62A0F202}"/>
                </a:ext>
              </a:extLst>
            </p:cNvPr>
            <p:cNvGrpSpPr/>
            <p:nvPr/>
          </p:nvGrpSpPr>
          <p:grpSpPr>
            <a:xfrm>
              <a:off x="755611" y="5283064"/>
              <a:ext cx="2546085" cy="596824"/>
              <a:chOff x="914400" y="3083005"/>
              <a:chExt cx="2546085" cy="596824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EFDC0090-3E26-472E-A6C7-5D5F7E2DB109}"/>
                  </a:ext>
                </a:extLst>
              </p:cNvPr>
              <p:cNvSpPr/>
              <p:nvPr/>
            </p:nvSpPr>
            <p:spPr>
              <a:xfrm>
                <a:off x="1002008" y="3083005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E38B72-615C-4FB5-B587-1A130774D0D9}"/>
                  </a:ext>
                </a:extLst>
              </p:cNvPr>
              <p:cNvSpPr txBox="1"/>
              <p:nvPr/>
            </p:nvSpPr>
            <p:spPr>
              <a:xfrm>
                <a:off x="914400" y="3119807"/>
                <a:ext cx="2546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Maiandra GD" panose="020E0502030308020204" pitchFamily="34" charset="0"/>
                  </a:rPr>
                  <a:t>reload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C0711841-C1D1-4528-829C-2F326ACBBB9C}"/>
              </a:ext>
            </a:extLst>
          </p:cNvPr>
          <p:cNvSpPr/>
          <p:nvPr/>
        </p:nvSpPr>
        <p:spPr>
          <a:xfrm>
            <a:off x="3977912" y="3114645"/>
            <a:ext cx="542253" cy="151669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6CA71D-E1BE-444E-A3BC-275378A7D831}"/>
              </a:ext>
            </a:extLst>
          </p:cNvPr>
          <p:cNvGrpSpPr/>
          <p:nvPr/>
        </p:nvGrpSpPr>
        <p:grpSpPr>
          <a:xfrm>
            <a:off x="4684422" y="2353087"/>
            <a:ext cx="2550649" cy="3489999"/>
            <a:chOff x="4684422" y="2353087"/>
            <a:chExt cx="2550649" cy="348999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A96EB39-BAD6-4BA9-964B-5D172FAC15E2}"/>
                </a:ext>
              </a:extLst>
            </p:cNvPr>
            <p:cNvGrpSpPr/>
            <p:nvPr/>
          </p:nvGrpSpPr>
          <p:grpSpPr>
            <a:xfrm>
              <a:off x="4684422" y="2353087"/>
              <a:ext cx="2546085" cy="3489999"/>
              <a:chOff x="914400" y="1963262"/>
              <a:chExt cx="2546085" cy="1421797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A10109AB-D22E-41DA-82B7-B187C6B6D499}"/>
                  </a:ext>
                </a:extLst>
              </p:cNvPr>
              <p:cNvSpPr/>
              <p:nvPr/>
            </p:nvSpPr>
            <p:spPr>
              <a:xfrm>
                <a:off x="1002008" y="1963262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F15CCB-680D-483B-B3E9-47EF49784A38}"/>
                  </a:ext>
                </a:extLst>
              </p:cNvPr>
              <p:cNvSpPr txBox="1"/>
              <p:nvPr/>
            </p:nvSpPr>
            <p:spPr>
              <a:xfrm>
                <a:off x="914400" y="2000064"/>
                <a:ext cx="25460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err="1">
                    <a:latin typeface="Maiandra GD" panose="020E0502030308020204" pitchFamily="34" charset="0"/>
                  </a:rPr>
                  <a:t>itemCF</a:t>
                </a:r>
                <a:r>
                  <a:rPr lang="en-US" altLang="zh-CN" sz="2800" dirty="0">
                    <a:latin typeface="Maiandra GD" panose="020E0502030308020204" pitchFamily="34" charset="0"/>
                  </a:rPr>
                  <a:t> or</a:t>
                </a:r>
              </a:p>
              <a:p>
                <a:pPr algn="ctr"/>
                <a:r>
                  <a:rPr lang="en-US" altLang="zh-CN" sz="2800" dirty="0" err="1">
                    <a:latin typeface="Maiandra GD" panose="020E0502030308020204" pitchFamily="34" charset="0"/>
                  </a:rPr>
                  <a:t>userCF</a:t>
                </a:r>
                <a:r>
                  <a:rPr lang="en-US" altLang="zh-CN" sz="2800" dirty="0">
                    <a:latin typeface="Maiandra GD" panose="020E0502030308020204" pitchFamily="34" charset="0"/>
                  </a:rPr>
                  <a:t> or</a:t>
                </a:r>
              </a:p>
              <a:p>
                <a:pPr algn="ctr"/>
                <a:r>
                  <a:rPr lang="en-US" altLang="zh-CN" sz="2800" dirty="0">
                    <a:latin typeface="Maiandra GD" panose="020E0502030308020204" pitchFamily="34" charset="0"/>
                  </a:rPr>
                  <a:t>NLP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7BCDDC2E-5D1B-480E-AE8F-D673AF42817E}"/>
                </a:ext>
              </a:extLst>
            </p:cNvPr>
            <p:cNvSpPr/>
            <p:nvPr/>
          </p:nvSpPr>
          <p:spPr>
            <a:xfrm>
              <a:off x="5740271" y="3908411"/>
              <a:ext cx="432561" cy="284723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B82591D-4E69-4459-B693-DBDFC3904888}"/>
                </a:ext>
              </a:extLst>
            </p:cNvPr>
            <p:cNvGrpSpPr/>
            <p:nvPr/>
          </p:nvGrpSpPr>
          <p:grpSpPr>
            <a:xfrm>
              <a:off x="4688986" y="4344476"/>
              <a:ext cx="2546085" cy="596824"/>
              <a:chOff x="914400" y="3083005"/>
              <a:chExt cx="2546085" cy="596824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F2F2C9B4-9C7F-4E0C-8AB7-BECA1F3770E0}"/>
                  </a:ext>
                </a:extLst>
              </p:cNvPr>
              <p:cNvSpPr/>
              <p:nvPr/>
            </p:nvSpPr>
            <p:spPr>
              <a:xfrm>
                <a:off x="1002008" y="3083005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E45728B-8EC7-49F2-A807-0F2C1B688416}"/>
                  </a:ext>
                </a:extLst>
              </p:cNvPr>
              <p:cNvSpPr txBox="1"/>
              <p:nvPr/>
            </p:nvSpPr>
            <p:spPr>
              <a:xfrm>
                <a:off x="914400" y="3119807"/>
                <a:ext cx="2546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Maiandra GD" panose="020E0502030308020204" pitchFamily="34" charset="0"/>
                  </a:rPr>
                  <a:t>reload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67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0D5-D8BD-4483-A1AB-0814C5BF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Algorithm - Improvement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96C46E-CED5-4F50-B463-DB5DD5816519}"/>
              </a:ext>
            </a:extLst>
          </p:cNvPr>
          <p:cNvGrpSpPr/>
          <p:nvPr/>
        </p:nvGrpSpPr>
        <p:grpSpPr>
          <a:xfrm>
            <a:off x="156048" y="1893280"/>
            <a:ext cx="3734256" cy="3986608"/>
            <a:chOff x="156048" y="1893280"/>
            <a:chExt cx="3734256" cy="398660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F797762-9704-4F1C-81F0-3B0B56C41F60}"/>
                </a:ext>
              </a:extLst>
            </p:cNvPr>
            <p:cNvGrpSpPr/>
            <p:nvPr/>
          </p:nvGrpSpPr>
          <p:grpSpPr>
            <a:xfrm>
              <a:off x="755611" y="1893280"/>
              <a:ext cx="2546085" cy="596824"/>
              <a:chOff x="914400" y="1963262"/>
              <a:chExt cx="2546085" cy="596824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0A7562D7-AD00-4D07-9154-FE4493170088}"/>
                  </a:ext>
                </a:extLst>
              </p:cNvPr>
              <p:cNvSpPr/>
              <p:nvPr/>
            </p:nvSpPr>
            <p:spPr>
              <a:xfrm>
                <a:off x="1002008" y="1963262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3EBC12-FD0D-493F-A5E7-BAE77210DCE5}"/>
                  </a:ext>
                </a:extLst>
              </p:cNvPr>
              <p:cNvSpPr txBox="1"/>
              <p:nvPr/>
            </p:nvSpPr>
            <p:spPr>
              <a:xfrm>
                <a:off x="914400" y="2000064"/>
                <a:ext cx="2546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err="1">
                    <a:latin typeface="Maiandra GD" panose="020E0502030308020204" pitchFamily="34" charset="0"/>
                  </a:rPr>
                  <a:t>itemCF</a:t>
                </a:r>
                <a:r>
                  <a:rPr lang="en-US" altLang="zh-CN" sz="2800" dirty="0">
                    <a:latin typeface="Maiandra GD" panose="020E0502030308020204" pitchFamily="34" charset="0"/>
                  </a:rPr>
                  <a:t>(genre)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07E281B-E2E2-4C29-9A0A-208483AFBF9F}"/>
                </a:ext>
              </a:extLst>
            </p:cNvPr>
            <p:cNvGrpSpPr/>
            <p:nvPr/>
          </p:nvGrpSpPr>
          <p:grpSpPr>
            <a:xfrm>
              <a:off x="755611" y="3013023"/>
              <a:ext cx="2546085" cy="596824"/>
              <a:chOff x="914400" y="3083005"/>
              <a:chExt cx="2546085" cy="596824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21F3483F-6DE5-4BE0-B41A-6906213AA9ED}"/>
                  </a:ext>
                </a:extLst>
              </p:cNvPr>
              <p:cNvSpPr/>
              <p:nvPr/>
            </p:nvSpPr>
            <p:spPr>
              <a:xfrm>
                <a:off x="1002008" y="3083005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64F115-9074-4535-BBEA-BEA8767C12F4}"/>
                  </a:ext>
                </a:extLst>
              </p:cNvPr>
              <p:cNvSpPr txBox="1"/>
              <p:nvPr/>
            </p:nvSpPr>
            <p:spPr>
              <a:xfrm>
                <a:off x="914400" y="3119807"/>
                <a:ext cx="2546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err="1">
                    <a:latin typeface="Maiandra GD" panose="020E0502030308020204" pitchFamily="34" charset="0"/>
                  </a:rPr>
                  <a:t>userCF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E914190-4019-44E5-9FFE-3B3E89D79FC3}"/>
                </a:ext>
              </a:extLst>
            </p:cNvPr>
            <p:cNvGrpSpPr/>
            <p:nvPr/>
          </p:nvGrpSpPr>
          <p:grpSpPr>
            <a:xfrm>
              <a:off x="156048" y="4132766"/>
              <a:ext cx="3734256" cy="1032889"/>
              <a:chOff x="914400" y="1921282"/>
              <a:chExt cx="2546085" cy="1032889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37D86335-3B80-45B2-94F3-11D89AF02978}"/>
                  </a:ext>
                </a:extLst>
              </p:cNvPr>
              <p:cNvSpPr/>
              <p:nvPr/>
            </p:nvSpPr>
            <p:spPr>
              <a:xfrm>
                <a:off x="1002008" y="1921282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C4F5B64-8B6F-4751-B3E2-F44CCE413C0F}"/>
                  </a:ext>
                </a:extLst>
              </p:cNvPr>
              <p:cNvSpPr txBox="1"/>
              <p:nvPr/>
            </p:nvSpPr>
            <p:spPr>
              <a:xfrm>
                <a:off x="914400" y="2000064"/>
                <a:ext cx="254608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err="1">
                    <a:latin typeface="Maiandra GD" panose="020E0502030308020204" pitchFamily="34" charset="0"/>
                  </a:rPr>
                  <a:t>itemCF</a:t>
                </a:r>
                <a:r>
                  <a:rPr lang="en-US" altLang="zh-CN" sz="2800" dirty="0">
                    <a:latin typeface="Maiandra GD" panose="020E0502030308020204" pitchFamily="34" charset="0"/>
                  </a:rPr>
                  <a:t>(movie)+NLP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48196EC2-5123-4EEE-8C1A-1532ABBAB149}"/>
                </a:ext>
              </a:extLst>
            </p:cNvPr>
            <p:cNvSpPr/>
            <p:nvPr/>
          </p:nvSpPr>
          <p:spPr>
            <a:xfrm>
              <a:off x="1806897" y="2607513"/>
              <a:ext cx="432561" cy="284723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60512F79-3E2F-4123-973D-A9F3675BFBEC}"/>
                </a:ext>
              </a:extLst>
            </p:cNvPr>
            <p:cNvSpPr/>
            <p:nvPr/>
          </p:nvSpPr>
          <p:spPr>
            <a:xfrm>
              <a:off x="1806896" y="3730634"/>
              <a:ext cx="432561" cy="284723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70A80B53-0B7B-4441-A388-8294C1DC165E}"/>
                </a:ext>
              </a:extLst>
            </p:cNvPr>
            <p:cNvSpPr/>
            <p:nvPr/>
          </p:nvSpPr>
          <p:spPr>
            <a:xfrm>
              <a:off x="1806896" y="4846999"/>
              <a:ext cx="432561" cy="284723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8E07AF6-F50E-4199-9EE4-2C4C62A0F202}"/>
                </a:ext>
              </a:extLst>
            </p:cNvPr>
            <p:cNvGrpSpPr/>
            <p:nvPr/>
          </p:nvGrpSpPr>
          <p:grpSpPr>
            <a:xfrm>
              <a:off x="755611" y="5283064"/>
              <a:ext cx="2546085" cy="596824"/>
              <a:chOff x="914400" y="3083005"/>
              <a:chExt cx="2546085" cy="596824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EFDC0090-3E26-472E-A6C7-5D5F7E2DB109}"/>
                  </a:ext>
                </a:extLst>
              </p:cNvPr>
              <p:cNvSpPr/>
              <p:nvPr/>
            </p:nvSpPr>
            <p:spPr>
              <a:xfrm>
                <a:off x="1002008" y="3083005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E38B72-615C-4FB5-B587-1A130774D0D9}"/>
                  </a:ext>
                </a:extLst>
              </p:cNvPr>
              <p:cNvSpPr txBox="1"/>
              <p:nvPr/>
            </p:nvSpPr>
            <p:spPr>
              <a:xfrm>
                <a:off x="914400" y="3119807"/>
                <a:ext cx="2546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Maiandra GD" panose="020E0502030308020204" pitchFamily="34" charset="0"/>
                  </a:rPr>
                  <a:t>reload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C0711841-C1D1-4528-829C-2F326ACBBB9C}"/>
              </a:ext>
            </a:extLst>
          </p:cNvPr>
          <p:cNvSpPr/>
          <p:nvPr/>
        </p:nvSpPr>
        <p:spPr>
          <a:xfrm>
            <a:off x="3977912" y="3114645"/>
            <a:ext cx="542253" cy="151669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6CA71D-E1BE-444E-A3BC-275378A7D831}"/>
              </a:ext>
            </a:extLst>
          </p:cNvPr>
          <p:cNvGrpSpPr/>
          <p:nvPr/>
        </p:nvGrpSpPr>
        <p:grpSpPr>
          <a:xfrm>
            <a:off x="4684422" y="2353087"/>
            <a:ext cx="2550649" cy="3489999"/>
            <a:chOff x="4684422" y="2353087"/>
            <a:chExt cx="2550649" cy="348999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A96EB39-BAD6-4BA9-964B-5D172FAC15E2}"/>
                </a:ext>
              </a:extLst>
            </p:cNvPr>
            <p:cNvGrpSpPr/>
            <p:nvPr/>
          </p:nvGrpSpPr>
          <p:grpSpPr>
            <a:xfrm>
              <a:off x="4684422" y="2353087"/>
              <a:ext cx="2546085" cy="3489999"/>
              <a:chOff x="914400" y="1963262"/>
              <a:chExt cx="2546085" cy="1421797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A10109AB-D22E-41DA-82B7-B187C6B6D499}"/>
                  </a:ext>
                </a:extLst>
              </p:cNvPr>
              <p:cNvSpPr/>
              <p:nvPr/>
            </p:nvSpPr>
            <p:spPr>
              <a:xfrm>
                <a:off x="1002008" y="1963262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F15CCB-680D-483B-B3E9-47EF49784A38}"/>
                  </a:ext>
                </a:extLst>
              </p:cNvPr>
              <p:cNvSpPr txBox="1"/>
              <p:nvPr/>
            </p:nvSpPr>
            <p:spPr>
              <a:xfrm>
                <a:off x="914400" y="2000064"/>
                <a:ext cx="25460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err="1">
                    <a:latin typeface="Maiandra GD" panose="020E0502030308020204" pitchFamily="34" charset="0"/>
                  </a:rPr>
                  <a:t>itemCF</a:t>
                </a:r>
                <a:r>
                  <a:rPr lang="en-US" altLang="zh-CN" sz="2800" dirty="0">
                    <a:latin typeface="Maiandra GD" panose="020E0502030308020204" pitchFamily="34" charset="0"/>
                  </a:rPr>
                  <a:t> or</a:t>
                </a:r>
              </a:p>
              <a:p>
                <a:pPr algn="ctr"/>
                <a:r>
                  <a:rPr lang="en-US" altLang="zh-CN" sz="2800" dirty="0" err="1">
                    <a:latin typeface="Maiandra GD" panose="020E0502030308020204" pitchFamily="34" charset="0"/>
                  </a:rPr>
                  <a:t>userCF</a:t>
                </a:r>
                <a:r>
                  <a:rPr lang="en-US" altLang="zh-CN" sz="2800" dirty="0">
                    <a:latin typeface="Maiandra GD" panose="020E0502030308020204" pitchFamily="34" charset="0"/>
                  </a:rPr>
                  <a:t> or</a:t>
                </a:r>
              </a:p>
              <a:p>
                <a:pPr algn="ctr"/>
                <a:r>
                  <a:rPr lang="en-US" altLang="zh-CN" sz="2800" dirty="0">
                    <a:latin typeface="Maiandra GD" panose="020E0502030308020204" pitchFamily="34" charset="0"/>
                  </a:rPr>
                  <a:t>NLP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7BCDDC2E-5D1B-480E-AE8F-D673AF42817E}"/>
                </a:ext>
              </a:extLst>
            </p:cNvPr>
            <p:cNvSpPr/>
            <p:nvPr/>
          </p:nvSpPr>
          <p:spPr>
            <a:xfrm>
              <a:off x="5740271" y="3908411"/>
              <a:ext cx="432561" cy="284723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B82591D-4E69-4459-B693-DBDFC3904888}"/>
                </a:ext>
              </a:extLst>
            </p:cNvPr>
            <p:cNvGrpSpPr/>
            <p:nvPr/>
          </p:nvGrpSpPr>
          <p:grpSpPr>
            <a:xfrm>
              <a:off x="4688986" y="4344476"/>
              <a:ext cx="2546085" cy="596824"/>
              <a:chOff x="914400" y="3083005"/>
              <a:chExt cx="2546085" cy="596824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F2F2C9B4-9C7F-4E0C-8AB7-BECA1F3770E0}"/>
                  </a:ext>
                </a:extLst>
              </p:cNvPr>
              <p:cNvSpPr/>
              <p:nvPr/>
            </p:nvSpPr>
            <p:spPr>
              <a:xfrm>
                <a:off x="1002008" y="3083005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E45728B-8EC7-49F2-A807-0F2C1B688416}"/>
                  </a:ext>
                </a:extLst>
              </p:cNvPr>
              <p:cNvSpPr txBox="1"/>
              <p:nvPr/>
            </p:nvSpPr>
            <p:spPr>
              <a:xfrm>
                <a:off x="914400" y="3119807"/>
                <a:ext cx="2546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Maiandra GD" panose="020E0502030308020204" pitchFamily="34" charset="0"/>
                  </a:rPr>
                  <a:t>reload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945C6890-ED34-4804-B7F7-8C1B8261B9A9}"/>
              </a:ext>
            </a:extLst>
          </p:cNvPr>
          <p:cNvSpPr txBox="1"/>
          <p:nvPr/>
        </p:nvSpPr>
        <p:spPr>
          <a:xfrm>
            <a:off x="7419128" y="1984295"/>
            <a:ext cx="45126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aiandra GD" panose="020E0502030308020204" pitchFamily="34" charset="0"/>
              </a:rPr>
              <a:t>Limitation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Maiandra GD" panose="020E0502030308020204" pitchFamily="34" charset="0"/>
              </a:rPr>
              <a:t>itemCF</a:t>
            </a:r>
            <a:r>
              <a:rPr lang="en-US" altLang="zh-CN" sz="2800" dirty="0">
                <a:latin typeface="Maiandra GD" panose="020E0502030308020204" pitchFamily="34" charset="0"/>
              </a:rPr>
              <a:t>: low accuracy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Maiandra GD" panose="020E0502030308020204" pitchFamily="34" charset="0"/>
              </a:rPr>
              <a:t>userCF</a:t>
            </a:r>
            <a:r>
              <a:rPr lang="en-US" altLang="zh-CN" sz="2800" dirty="0">
                <a:latin typeface="Maiandra GD" panose="020E0502030308020204" pitchFamily="34" charset="0"/>
              </a:rPr>
              <a:t>: popular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aiandra GD" panose="020E0502030308020204" pitchFamily="34" charset="0"/>
              </a:rPr>
              <a:t>NLP: low interpretability</a:t>
            </a:r>
            <a:endParaRPr lang="zh-CN" altLang="en-US" sz="28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91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0D5-D8BD-4483-A1AB-0814C5BF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Algorithm - Improvement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96C46E-CED5-4F50-B463-DB5DD5816519}"/>
              </a:ext>
            </a:extLst>
          </p:cNvPr>
          <p:cNvGrpSpPr/>
          <p:nvPr/>
        </p:nvGrpSpPr>
        <p:grpSpPr>
          <a:xfrm>
            <a:off x="156048" y="1893280"/>
            <a:ext cx="3734256" cy="3986608"/>
            <a:chOff x="156048" y="1893280"/>
            <a:chExt cx="3734256" cy="398660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F797762-9704-4F1C-81F0-3B0B56C41F60}"/>
                </a:ext>
              </a:extLst>
            </p:cNvPr>
            <p:cNvGrpSpPr/>
            <p:nvPr/>
          </p:nvGrpSpPr>
          <p:grpSpPr>
            <a:xfrm>
              <a:off x="755611" y="1893280"/>
              <a:ext cx="2546085" cy="596824"/>
              <a:chOff x="914400" y="1963262"/>
              <a:chExt cx="2546085" cy="596824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0A7562D7-AD00-4D07-9154-FE4493170088}"/>
                  </a:ext>
                </a:extLst>
              </p:cNvPr>
              <p:cNvSpPr/>
              <p:nvPr/>
            </p:nvSpPr>
            <p:spPr>
              <a:xfrm>
                <a:off x="1002008" y="1963262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3EBC12-FD0D-493F-A5E7-BAE77210DCE5}"/>
                  </a:ext>
                </a:extLst>
              </p:cNvPr>
              <p:cNvSpPr txBox="1"/>
              <p:nvPr/>
            </p:nvSpPr>
            <p:spPr>
              <a:xfrm>
                <a:off x="914400" y="2000064"/>
                <a:ext cx="2546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err="1">
                    <a:latin typeface="Maiandra GD" panose="020E0502030308020204" pitchFamily="34" charset="0"/>
                  </a:rPr>
                  <a:t>itemCF</a:t>
                </a:r>
                <a:r>
                  <a:rPr lang="en-US" altLang="zh-CN" sz="2800" dirty="0">
                    <a:latin typeface="Maiandra GD" panose="020E0502030308020204" pitchFamily="34" charset="0"/>
                  </a:rPr>
                  <a:t>(genre)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07E281B-E2E2-4C29-9A0A-208483AFBF9F}"/>
                </a:ext>
              </a:extLst>
            </p:cNvPr>
            <p:cNvGrpSpPr/>
            <p:nvPr/>
          </p:nvGrpSpPr>
          <p:grpSpPr>
            <a:xfrm>
              <a:off x="755611" y="3013023"/>
              <a:ext cx="2546085" cy="596824"/>
              <a:chOff x="914400" y="3083005"/>
              <a:chExt cx="2546085" cy="596824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21F3483F-6DE5-4BE0-B41A-6906213AA9ED}"/>
                  </a:ext>
                </a:extLst>
              </p:cNvPr>
              <p:cNvSpPr/>
              <p:nvPr/>
            </p:nvSpPr>
            <p:spPr>
              <a:xfrm>
                <a:off x="1002008" y="3083005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64F115-9074-4535-BBEA-BEA8767C12F4}"/>
                  </a:ext>
                </a:extLst>
              </p:cNvPr>
              <p:cNvSpPr txBox="1"/>
              <p:nvPr/>
            </p:nvSpPr>
            <p:spPr>
              <a:xfrm>
                <a:off x="914400" y="3119807"/>
                <a:ext cx="2546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err="1">
                    <a:latin typeface="Maiandra GD" panose="020E0502030308020204" pitchFamily="34" charset="0"/>
                  </a:rPr>
                  <a:t>userCF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E914190-4019-44E5-9FFE-3B3E89D79FC3}"/>
                </a:ext>
              </a:extLst>
            </p:cNvPr>
            <p:cNvGrpSpPr/>
            <p:nvPr/>
          </p:nvGrpSpPr>
          <p:grpSpPr>
            <a:xfrm>
              <a:off x="156048" y="4132766"/>
              <a:ext cx="3734256" cy="1032889"/>
              <a:chOff x="914400" y="1921282"/>
              <a:chExt cx="2546085" cy="1032889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37D86335-3B80-45B2-94F3-11D89AF02978}"/>
                  </a:ext>
                </a:extLst>
              </p:cNvPr>
              <p:cNvSpPr/>
              <p:nvPr/>
            </p:nvSpPr>
            <p:spPr>
              <a:xfrm>
                <a:off x="1002008" y="1921282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C4F5B64-8B6F-4751-B3E2-F44CCE413C0F}"/>
                  </a:ext>
                </a:extLst>
              </p:cNvPr>
              <p:cNvSpPr txBox="1"/>
              <p:nvPr/>
            </p:nvSpPr>
            <p:spPr>
              <a:xfrm>
                <a:off x="914400" y="2000064"/>
                <a:ext cx="254608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err="1">
                    <a:latin typeface="Maiandra GD" panose="020E0502030308020204" pitchFamily="34" charset="0"/>
                  </a:rPr>
                  <a:t>itemCF</a:t>
                </a:r>
                <a:r>
                  <a:rPr lang="en-US" altLang="zh-CN" sz="2800" dirty="0">
                    <a:latin typeface="Maiandra GD" panose="020E0502030308020204" pitchFamily="34" charset="0"/>
                  </a:rPr>
                  <a:t>(movie)+NLP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48196EC2-5123-4EEE-8C1A-1532ABBAB149}"/>
                </a:ext>
              </a:extLst>
            </p:cNvPr>
            <p:cNvSpPr/>
            <p:nvPr/>
          </p:nvSpPr>
          <p:spPr>
            <a:xfrm>
              <a:off x="1806897" y="2607513"/>
              <a:ext cx="432561" cy="284723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60512F79-3E2F-4123-973D-A9F3675BFBEC}"/>
                </a:ext>
              </a:extLst>
            </p:cNvPr>
            <p:cNvSpPr/>
            <p:nvPr/>
          </p:nvSpPr>
          <p:spPr>
            <a:xfrm>
              <a:off x="1806896" y="3730634"/>
              <a:ext cx="432561" cy="284723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70A80B53-0B7B-4441-A388-8294C1DC165E}"/>
                </a:ext>
              </a:extLst>
            </p:cNvPr>
            <p:cNvSpPr/>
            <p:nvPr/>
          </p:nvSpPr>
          <p:spPr>
            <a:xfrm>
              <a:off x="1806896" y="4846999"/>
              <a:ext cx="432561" cy="284723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8E07AF6-F50E-4199-9EE4-2C4C62A0F202}"/>
                </a:ext>
              </a:extLst>
            </p:cNvPr>
            <p:cNvGrpSpPr/>
            <p:nvPr/>
          </p:nvGrpSpPr>
          <p:grpSpPr>
            <a:xfrm>
              <a:off x="755611" y="5283064"/>
              <a:ext cx="2546085" cy="596824"/>
              <a:chOff x="914400" y="3083005"/>
              <a:chExt cx="2546085" cy="596824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EFDC0090-3E26-472E-A6C7-5D5F7E2DB109}"/>
                  </a:ext>
                </a:extLst>
              </p:cNvPr>
              <p:cNvSpPr/>
              <p:nvPr/>
            </p:nvSpPr>
            <p:spPr>
              <a:xfrm>
                <a:off x="1002008" y="3083005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E38B72-615C-4FB5-B587-1A130774D0D9}"/>
                  </a:ext>
                </a:extLst>
              </p:cNvPr>
              <p:cNvSpPr txBox="1"/>
              <p:nvPr/>
            </p:nvSpPr>
            <p:spPr>
              <a:xfrm>
                <a:off x="914400" y="3119807"/>
                <a:ext cx="2546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Maiandra GD" panose="020E0502030308020204" pitchFamily="34" charset="0"/>
                  </a:rPr>
                  <a:t>reload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C0711841-C1D1-4528-829C-2F326ACBBB9C}"/>
              </a:ext>
            </a:extLst>
          </p:cNvPr>
          <p:cNvSpPr/>
          <p:nvPr/>
        </p:nvSpPr>
        <p:spPr>
          <a:xfrm>
            <a:off x="3977912" y="3114645"/>
            <a:ext cx="542253" cy="151669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6CA71D-E1BE-444E-A3BC-275378A7D831}"/>
              </a:ext>
            </a:extLst>
          </p:cNvPr>
          <p:cNvGrpSpPr/>
          <p:nvPr/>
        </p:nvGrpSpPr>
        <p:grpSpPr>
          <a:xfrm>
            <a:off x="4684422" y="2353087"/>
            <a:ext cx="2550649" cy="3489999"/>
            <a:chOff x="4684422" y="2353087"/>
            <a:chExt cx="2550649" cy="348999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A96EB39-BAD6-4BA9-964B-5D172FAC15E2}"/>
                </a:ext>
              </a:extLst>
            </p:cNvPr>
            <p:cNvGrpSpPr/>
            <p:nvPr/>
          </p:nvGrpSpPr>
          <p:grpSpPr>
            <a:xfrm>
              <a:off x="4684422" y="2353087"/>
              <a:ext cx="2546085" cy="3489999"/>
              <a:chOff x="914400" y="1963262"/>
              <a:chExt cx="2546085" cy="1421797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A10109AB-D22E-41DA-82B7-B187C6B6D499}"/>
                  </a:ext>
                </a:extLst>
              </p:cNvPr>
              <p:cNvSpPr/>
              <p:nvPr/>
            </p:nvSpPr>
            <p:spPr>
              <a:xfrm>
                <a:off x="1002008" y="1963262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F15CCB-680D-483B-B3E9-47EF49784A38}"/>
                  </a:ext>
                </a:extLst>
              </p:cNvPr>
              <p:cNvSpPr txBox="1"/>
              <p:nvPr/>
            </p:nvSpPr>
            <p:spPr>
              <a:xfrm>
                <a:off x="914400" y="2000064"/>
                <a:ext cx="25460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err="1">
                    <a:latin typeface="Maiandra GD" panose="020E0502030308020204" pitchFamily="34" charset="0"/>
                  </a:rPr>
                  <a:t>itemCF</a:t>
                </a:r>
                <a:r>
                  <a:rPr lang="en-US" altLang="zh-CN" sz="2800" dirty="0">
                    <a:latin typeface="Maiandra GD" panose="020E0502030308020204" pitchFamily="34" charset="0"/>
                  </a:rPr>
                  <a:t> or</a:t>
                </a:r>
              </a:p>
              <a:p>
                <a:pPr algn="ctr"/>
                <a:r>
                  <a:rPr lang="en-US" altLang="zh-CN" sz="2800" dirty="0" err="1">
                    <a:latin typeface="Maiandra GD" panose="020E0502030308020204" pitchFamily="34" charset="0"/>
                  </a:rPr>
                  <a:t>userCF</a:t>
                </a:r>
                <a:r>
                  <a:rPr lang="en-US" altLang="zh-CN" sz="2800" dirty="0">
                    <a:latin typeface="Maiandra GD" panose="020E0502030308020204" pitchFamily="34" charset="0"/>
                  </a:rPr>
                  <a:t> or</a:t>
                </a:r>
              </a:p>
              <a:p>
                <a:pPr algn="ctr"/>
                <a:r>
                  <a:rPr lang="en-US" altLang="zh-CN" sz="2800" dirty="0">
                    <a:latin typeface="Maiandra GD" panose="020E0502030308020204" pitchFamily="34" charset="0"/>
                  </a:rPr>
                  <a:t>NLP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7BCDDC2E-5D1B-480E-AE8F-D673AF42817E}"/>
                </a:ext>
              </a:extLst>
            </p:cNvPr>
            <p:cNvSpPr/>
            <p:nvPr/>
          </p:nvSpPr>
          <p:spPr>
            <a:xfrm>
              <a:off x="5740271" y="3908411"/>
              <a:ext cx="432561" cy="284723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B82591D-4E69-4459-B693-DBDFC3904888}"/>
                </a:ext>
              </a:extLst>
            </p:cNvPr>
            <p:cNvGrpSpPr/>
            <p:nvPr/>
          </p:nvGrpSpPr>
          <p:grpSpPr>
            <a:xfrm>
              <a:off x="4688986" y="4344476"/>
              <a:ext cx="2546085" cy="596824"/>
              <a:chOff x="914400" y="3083005"/>
              <a:chExt cx="2546085" cy="596824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F2F2C9B4-9C7F-4E0C-8AB7-BECA1F3770E0}"/>
                  </a:ext>
                </a:extLst>
              </p:cNvPr>
              <p:cNvSpPr/>
              <p:nvPr/>
            </p:nvSpPr>
            <p:spPr>
              <a:xfrm>
                <a:off x="1002008" y="3083005"/>
                <a:ext cx="2370870" cy="5968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E45728B-8EC7-49F2-A807-0F2C1B688416}"/>
                  </a:ext>
                </a:extLst>
              </p:cNvPr>
              <p:cNvSpPr txBox="1"/>
              <p:nvPr/>
            </p:nvSpPr>
            <p:spPr>
              <a:xfrm>
                <a:off x="914400" y="3119807"/>
                <a:ext cx="2546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Maiandra GD" panose="020E0502030308020204" pitchFamily="34" charset="0"/>
                  </a:rPr>
                  <a:t>reload</a:t>
                </a:r>
                <a:endParaRPr lang="zh-CN" altLang="en-US" sz="2800" dirty="0">
                  <a:latin typeface="Maiandra GD" panose="020E0502030308020204" pitchFamily="34" charset="0"/>
                </a:endParaRPr>
              </a:p>
            </p:txBody>
          </p:sp>
        </p:grpSp>
      </p:grp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D10503E-1EAF-4386-930B-60A77DA147BF}"/>
              </a:ext>
            </a:extLst>
          </p:cNvPr>
          <p:cNvSpPr/>
          <p:nvPr/>
        </p:nvSpPr>
        <p:spPr>
          <a:xfrm>
            <a:off x="7394764" y="3150061"/>
            <a:ext cx="542253" cy="151669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96B8FDB-C1EA-44D7-8672-0D85F01FDFA6}"/>
              </a:ext>
            </a:extLst>
          </p:cNvPr>
          <p:cNvGrpSpPr/>
          <p:nvPr/>
        </p:nvGrpSpPr>
        <p:grpSpPr>
          <a:xfrm>
            <a:off x="8111141" y="2762890"/>
            <a:ext cx="3365400" cy="2068882"/>
            <a:chOff x="8111141" y="2762890"/>
            <a:chExt cx="3365400" cy="2068882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768867AF-C76F-45C1-A031-1DBC0BB156A6}"/>
                </a:ext>
              </a:extLst>
            </p:cNvPr>
            <p:cNvSpPr/>
            <p:nvPr/>
          </p:nvSpPr>
          <p:spPr>
            <a:xfrm>
              <a:off x="8198749" y="2762890"/>
              <a:ext cx="1338065" cy="59682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12DD32D-8F35-4BB6-91A0-F131752CFD17}"/>
                </a:ext>
              </a:extLst>
            </p:cNvPr>
            <p:cNvSpPr txBox="1"/>
            <p:nvPr/>
          </p:nvSpPr>
          <p:spPr>
            <a:xfrm>
              <a:off x="8111142" y="2799692"/>
              <a:ext cx="1436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>
                  <a:latin typeface="Maiandra GD" panose="020E0502030308020204" pitchFamily="34" charset="0"/>
                </a:rPr>
                <a:t>userCF</a:t>
              </a:r>
              <a:endParaRPr lang="zh-CN" altLang="en-US" sz="2800" dirty="0">
                <a:latin typeface="Maiandra GD" panose="020E0502030308020204" pitchFamily="34" charset="0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74B57620-1886-464D-80B4-29A237E0B2A9}"/>
                </a:ext>
              </a:extLst>
            </p:cNvPr>
            <p:cNvSpPr/>
            <p:nvPr/>
          </p:nvSpPr>
          <p:spPr>
            <a:xfrm>
              <a:off x="8198748" y="3498919"/>
              <a:ext cx="1338065" cy="59682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A3A16F9-4140-4737-AD6B-0E7C16B0A33D}"/>
                </a:ext>
              </a:extLst>
            </p:cNvPr>
            <p:cNvSpPr txBox="1"/>
            <p:nvPr/>
          </p:nvSpPr>
          <p:spPr>
            <a:xfrm>
              <a:off x="8111141" y="3535721"/>
              <a:ext cx="1436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>
                  <a:latin typeface="Maiandra GD" panose="020E0502030308020204" pitchFamily="34" charset="0"/>
                </a:rPr>
                <a:t>itemCF</a:t>
              </a:r>
              <a:endParaRPr lang="zh-CN" altLang="en-US" sz="2800" dirty="0">
                <a:latin typeface="Maiandra GD" panose="020E0502030308020204" pitchFamily="34" charset="0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8F9C4FAB-3701-4A2A-BC9E-A37B92CF9004}"/>
                </a:ext>
              </a:extLst>
            </p:cNvPr>
            <p:cNvSpPr/>
            <p:nvPr/>
          </p:nvSpPr>
          <p:spPr>
            <a:xfrm>
              <a:off x="8198748" y="4234948"/>
              <a:ext cx="1338065" cy="59682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53C9D3C-C240-4BA0-8972-496BAE854DC1}"/>
                </a:ext>
              </a:extLst>
            </p:cNvPr>
            <p:cNvSpPr txBox="1"/>
            <p:nvPr/>
          </p:nvSpPr>
          <p:spPr>
            <a:xfrm>
              <a:off x="8111141" y="4271750"/>
              <a:ext cx="1436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Maiandra GD" panose="020E0502030308020204" pitchFamily="34" charset="0"/>
                </a:rPr>
                <a:t>NLP</a:t>
              </a:r>
              <a:endParaRPr lang="zh-CN" altLang="en-US" sz="2800" dirty="0">
                <a:latin typeface="Maiandra GD" panose="020E0502030308020204" pitchFamily="34" charset="0"/>
              </a:endParaRPr>
            </a:p>
          </p:txBody>
        </p:sp>
        <p:sp>
          <p:nvSpPr>
            <p:cNvPr id="41" name="箭头: V 形 40">
              <a:extLst>
                <a:ext uri="{FF2B5EF4-FFF2-40B4-BE49-F238E27FC236}">
                  <a16:creationId xmlns:a16="http://schemas.microsoft.com/office/drawing/2014/main" id="{E8AE98C7-239C-41BA-B6B9-3ACD5ED6A15A}"/>
                </a:ext>
              </a:extLst>
            </p:cNvPr>
            <p:cNvSpPr/>
            <p:nvPr/>
          </p:nvSpPr>
          <p:spPr>
            <a:xfrm>
              <a:off x="9655450" y="3150061"/>
              <a:ext cx="356664" cy="1394562"/>
            </a:xfrm>
            <a:prstGeom prst="chevr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DB49333D-344A-4CE2-B89D-5C4D81D60669}"/>
                </a:ext>
              </a:extLst>
            </p:cNvPr>
            <p:cNvSpPr/>
            <p:nvPr/>
          </p:nvSpPr>
          <p:spPr>
            <a:xfrm>
              <a:off x="10165828" y="3504501"/>
              <a:ext cx="1219457" cy="59682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0555939-DCD5-483D-9F9C-BB2314B4AF1F}"/>
                </a:ext>
              </a:extLst>
            </p:cNvPr>
            <p:cNvSpPr txBox="1"/>
            <p:nvPr/>
          </p:nvSpPr>
          <p:spPr>
            <a:xfrm>
              <a:off x="10048538" y="3513294"/>
              <a:ext cx="1428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Maiandra GD" panose="020E0502030308020204" pitchFamily="34" charset="0"/>
                </a:rPr>
                <a:t>reload</a:t>
              </a:r>
              <a:endParaRPr lang="zh-CN" altLang="en-US" sz="2800" dirty="0">
                <a:latin typeface="Maiandra GD" panose="020E0502030308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28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9DE8E2-48F6-4816-BC07-FE09D7E2D095}"/>
              </a:ext>
            </a:extLst>
          </p:cNvPr>
          <p:cNvSpPr/>
          <p:nvPr/>
        </p:nvSpPr>
        <p:spPr>
          <a:xfrm>
            <a:off x="1111516" y="1746668"/>
            <a:ext cx="10469059" cy="618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77EC1D-7744-43CD-BA89-EA0DBF7F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Content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C4336-BDC7-460C-8F98-822E1EB0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iandra GD" panose="020E0502030308020204" pitchFamily="34" charset="0"/>
              </a:rPr>
              <a:t>Introduction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Data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Algorithm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Result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zh-CN" alt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89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B1FDB-B24B-4E02-9F3C-027C9BE3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Algorithm - Source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3E591-0DCC-4166-917F-2F5BAB15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iandra GD" panose="020E0502030308020204" pitchFamily="34" charset="0"/>
              </a:rPr>
              <a:t>Class </a:t>
            </a:r>
            <a:r>
              <a:rPr lang="en-US" altLang="zh-CN" dirty="0" err="1">
                <a:latin typeface="Maiandra GD" panose="020E0502030308020204" pitchFamily="34" charset="0"/>
              </a:rPr>
              <a:t>RecSystem</a:t>
            </a:r>
            <a:endParaRPr lang="en-US" altLang="zh-CN" dirty="0">
              <a:latin typeface="Maiandra GD" panose="020E0502030308020204" pitchFamily="34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Maiandra GD" panose="020E0502030308020204" pitchFamily="34" charset="0"/>
              </a:rPr>
              <a:t>#private members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User 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Maiandra GD" panose="020E0502030308020204" pitchFamily="34" charset="0"/>
              </a:rPr>
              <a:t>#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推荐对象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目标用户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altLang="zh-CN" dirty="0" err="1">
                <a:latin typeface="Maiandra GD" panose="020E0502030308020204" pitchFamily="34" charset="0"/>
              </a:rPr>
              <a:t>Wateched_movies</a:t>
            </a:r>
            <a:r>
              <a:rPr lang="en-US" altLang="zh-CN" dirty="0">
                <a:latin typeface="Maiandra GD" panose="020E0502030308020204" pitchFamily="34" charset="0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Maiandra GD" panose="020E0502030308020204" pitchFamily="34" charset="0"/>
              </a:rPr>
              <a:t>#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Maiandra GD" panose="020E0502030308020204" pitchFamily="34" charset="0"/>
                <a:ea typeface="楷体" panose="02010609060101010101" pitchFamily="49" charset="-122"/>
              </a:rPr>
              <a:t>user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的电影评分历史记录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altLang="zh-CN" dirty="0" err="1">
                <a:latin typeface="Maiandra GD" panose="020E0502030308020204" pitchFamily="34" charset="0"/>
              </a:rPr>
              <a:t>Recommend_movies</a:t>
            </a:r>
            <a:r>
              <a:rPr lang="en-US" altLang="zh-CN" dirty="0">
                <a:latin typeface="Maiandra GD" panose="020E0502030308020204" pitchFamily="34" charset="0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Maiandra GD" panose="020E0502030308020204" pitchFamily="34" charset="0"/>
              </a:rPr>
              <a:t>#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Maiandra GD" panose="020E0502030308020204" pitchFamily="34" charset="0"/>
                <a:ea typeface="楷体" panose="02010609060101010101" pitchFamily="49" charset="-122"/>
              </a:rPr>
              <a:t>user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推荐的电影列表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Maiandra GD" panose="020E0502030308020204" pitchFamily="34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Maiandra GD" panose="020E0502030308020204" pitchFamily="34" charset="0"/>
              </a:rPr>
              <a:t>#private methods</a:t>
            </a:r>
          </a:p>
          <a:p>
            <a:pPr lvl="1"/>
            <a:r>
              <a:rPr lang="en-US" altLang="zh-CN" dirty="0" err="1">
                <a:latin typeface="Maiandra GD" panose="020E0502030308020204" pitchFamily="34" charset="0"/>
              </a:rPr>
              <a:t>Itemcf_rec_movie</a:t>
            </a:r>
            <a:r>
              <a:rPr lang="en-US" altLang="zh-CN" dirty="0">
                <a:latin typeface="Maiandra GD" panose="020E0502030308020204" pitchFamily="34" charset="0"/>
              </a:rPr>
              <a:t>()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Maiandra GD" panose="020E0502030308020204" pitchFamily="34" charset="0"/>
              </a:rPr>
              <a:t>#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ItemCF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aiandra GD" panose="020E0502030308020204" pitchFamily="34" charset="0"/>
                <a:ea typeface="楷体" panose="02010609060101010101" pitchFamily="49" charset="-122"/>
              </a:rPr>
              <a:t>类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召回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个推荐的电影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altLang="zh-CN" dirty="0" err="1">
                <a:latin typeface="Maiandra GD" panose="020E0502030308020204" pitchFamily="34" charset="0"/>
              </a:rPr>
              <a:t>Usercf_rec_movie</a:t>
            </a:r>
            <a:r>
              <a:rPr lang="en-US" altLang="zh-CN" dirty="0">
                <a:latin typeface="Maiandra GD" panose="020E0502030308020204" pitchFamily="34" charset="0"/>
              </a:rPr>
              <a:t>()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Maiandra GD" panose="020E0502030308020204" pitchFamily="34" charset="0"/>
              </a:rPr>
              <a:t>#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UserCF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aiandra GD" panose="020E0502030308020204" pitchFamily="34" charset="0"/>
                <a:ea typeface="楷体" panose="02010609060101010101" pitchFamily="49" charset="-122"/>
              </a:rPr>
              <a:t>类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召回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个推荐的电影</a:t>
            </a:r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r>
              <a:rPr lang="en-US" altLang="zh-CN" dirty="0" err="1">
                <a:latin typeface="Maiandra GD" panose="020E0502030308020204" pitchFamily="34" charset="0"/>
              </a:rPr>
              <a:t>NLP_rec_movie</a:t>
            </a:r>
            <a:r>
              <a:rPr lang="en-US" altLang="zh-CN" dirty="0">
                <a:latin typeface="Maiandra GD" panose="020E0502030308020204" pitchFamily="34" charset="0"/>
              </a:rPr>
              <a:t>()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Maiandra GD" panose="020E0502030308020204" pitchFamily="34" charset="0"/>
              </a:rPr>
              <a:t>#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NLP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aiandra GD" panose="020E0502030308020204" pitchFamily="34" charset="0"/>
                <a:ea typeface="楷体" panose="02010609060101010101" pitchFamily="49" charset="-122"/>
              </a:rPr>
              <a:t>类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召回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个推荐的电影</a:t>
            </a:r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r>
              <a:rPr lang="en-US" altLang="zh-CN" dirty="0" err="1">
                <a:latin typeface="Maiandra GD" panose="020E0502030308020204" pitchFamily="34" charset="0"/>
              </a:rPr>
              <a:t>Reload_rec_movie</a:t>
            </a:r>
            <a:r>
              <a:rPr lang="en-US" altLang="zh-CN" dirty="0">
                <a:latin typeface="Maiandra GD" panose="020E0502030308020204" pitchFamily="34" charset="0"/>
              </a:rPr>
              <a:t>()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Maiandra GD" panose="020E0502030308020204" pitchFamily="34" charset="0"/>
              </a:rPr>
              <a:t>#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从召回的电影中重排出最佳的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个电影</a:t>
            </a:r>
          </a:p>
        </p:txBody>
      </p:sp>
    </p:spTree>
    <p:extLst>
      <p:ext uri="{BB962C8B-B14F-4D97-AF65-F5344CB8AC3E}">
        <p14:creationId xmlns:p14="http://schemas.microsoft.com/office/powerpoint/2010/main" val="265200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F080-9289-4AEC-BE63-3B9318B6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Algorithm - method introduction - CF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3B75D-A4D6-41DC-8259-0713090A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45" y="1027906"/>
            <a:ext cx="10939820" cy="54649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Collaborative Filtering 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协同过滤</a:t>
            </a:r>
            <a:r>
              <a:rPr lang="en-US" altLang="zh-CN" dirty="0">
                <a:latin typeface="Maiandra GD" panose="020E0502030308020204" pitchFamily="34" charset="0"/>
              </a:rPr>
              <a:t>)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preference —— similarity —— KNN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user CF: one user, all items</a:t>
            </a: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Item CF: all users, one item</a:t>
            </a: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1AEABF-3995-434E-A863-15D1A72B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41" y="2896950"/>
            <a:ext cx="4467938" cy="13061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3F55D4-19D5-4664-B56D-1FCF4ECB4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41" y="4782475"/>
            <a:ext cx="4467938" cy="125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6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F080-9289-4AEC-BE63-3B9318B6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Algorithm - method introduction - NLP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3B75D-A4D6-41DC-8259-0713090A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7906"/>
            <a:ext cx="10939820" cy="54649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Natural Language Processing </a:t>
            </a: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Maiandra GD" panose="020E0502030308020204" pitchFamily="34" charset="0"/>
              </a:rPr>
              <a:t>Jaccard Coefficient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Maiandra GD" panose="020E0502030308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>
                <a:latin typeface="Maiandra GD" panose="020E0502030308020204" pitchFamily="34" charset="0"/>
              </a:rPr>
              <a:t>nltk</a:t>
            </a:r>
            <a:r>
              <a:rPr lang="en-US" altLang="zh-CN" dirty="0">
                <a:latin typeface="Maiandra GD" panose="020E0502030308020204" pitchFamily="34" charset="0"/>
              </a:rPr>
              <a:t>: </a:t>
            </a:r>
            <a:r>
              <a:rPr lang="en-US" altLang="zh-CN" dirty="0" err="1">
                <a:latin typeface="Maiandra GD" panose="020E0502030308020204" pitchFamily="34" charset="0"/>
              </a:rPr>
              <a:t>stopwords</a:t>
            </a:r>
            <a:endParaRPr lang="en-US" altLang="zh-CN" dirty="0">
              <a:latin typeface="Maiandra GD" panose="020E0502030308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Maiandra GD" panose="020E0502030308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Maiandra GD" panose="020E0502030308020204" pitchFamily="34" charset="0"/>
              </a:rPr>
              <a:t>doc2vec</a:t>
            </a:r>
          </a:p>
          <a:p>
            <a:pPr lvl="2"/>
            <a:r>
              <a:rPr lang="en-US" altLang="zh-CN" dirty="0">
                <a:latin typeface="Maiandra GD" panose="020E0502030308020204" pitchFamily="34" charset="0"/>
              </a:rPr>
              <a:t>Set parameter</a:t>
            </a:r>
          </a:p>
          <a:p>
            <a:pPr lvl="2"/>
            <a:r>
              <a:rPr lang="en-US" altLang="zh-CN" dirty="0">
                <a:latin typeface="Maiandra GD" panose="020E0502030308020204" pitchFamily="34" charset="0"/>
              </a:rPr>
              <a:t>Model training</a:t>
            </a:r>
          </a:p>
          <a:p>
            <a:pPr lvl="2"/>
            <a:r>
              <a:rPr lang="en-US" altLang="zh-CN" dirty="0">
                <a:latin typeface="Maiandra GD" panose="020E0502030308020204" pitchFamily="34" charset="0"/>
              </a:rPr>
              <a:t>Cosine similarity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Maiandra GD" panose="020E0502030308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Maiandra GD" panose="020E0502030308020204" pitchFamily="34" charset="0"/>
              </a:rPr>
              <a:t>save, input and output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</p:txBody>
      </p:sp>
      <p:pic>
        <p:nvPicPr>
          <p:cNvPr id="6" name="图片 5" descr=")S1X45O$$JFMHYE)XN6XQ@I">
            <a:extLst>
              <a:ext uri="{FF2B5EF4-FFF2-40B4-BE49-F238E27FC236}">
                <a16:creationId xmlns:a16="http://schemas.microsoft.com/office/drawing/2014/main" id="{2A820DCB-F2ED-47AF-AA71-24165325BF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10016" y="1492568"/>
            <a:ext cx="4968003" cy="44428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DD7178F-5F84-4665-AE30-D115581DB960}"/>
              </a:ext>
            </a:extLst>
          </p:cNvPr>
          <p:cNvSpPr txBox="1"/>
          <p:nvPr/>
        </p:nvSpPr>
        <p:spPr>
          <a:xfrm>
            <a:off x="7366659" y="5935385"/>
            <a:ext cx="385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aiandra GD" panose="020E0502030308020204" pitchFamily="34" charset="0"/>
              </a:rPr>
              <a:t>e.g. movie: Interstellar</a:t>
            </a:r>
            <a:endParaRPr lang="zh-CN" altLang="en-US" sz="28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F080-9289-4AEC-BE63-3B9318B6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Algorithm - method introduction - NLP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3B75D-A4D6-41DC-8259-0713090A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7906"/>
            <a:ext cx="10939820" cy="54649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Natural Language Processing - parameter setting</a:t>
            </a:r>
          </a:p>
        </p:txBody>
      </p:sp>
      <p:pic>
        <p:nvPicPr>
          <p:cNvPr id="6" name="图片 5" descr="下载">
            <a:extLst>
              <a:ext uri="{FF2B5EF4-FFF2-40B4-BE49-F238E27FC236}">
                <a16:creationId xmlns:a16="http://schemas.microsoft.com/office/drawing/2014/main" id="{319D7EAD-DB3F-43C2-B1FF-483A4B1B37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3981" y="3308288"/>
            <a:ext cx="9379178" cy="3063875"/>
          </a:xfrm>
          <a:prstGeom prst="rect">
            <a:avLst/>
          </a:prstGeom>
        </p:spPr>
      </p:pic>
      <p:pic>
        <p:nvPicPr>
          <p:cNvPr id="8" name="图片 7" descr="下载 (1)">
            <a:extLst>
              <a:ext uri="{FF2B5EF4-FFF2-40B4-BE49-F238E27FC236}">
                <a16:creationId xmlns:a16="http://schemas.microsoft.com/office/drawing/2014/main" id="{2CD5E914-7EBE-4F05-8B9F-E461A9EFBD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69503" y="2754329"/>
            <a:ext cx="4705597" cy="361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1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F080-9289-4AEC-BE63-3B9318B6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Algorithm - method introduction - NLP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3B75D-A4D6-41DC-8259-0713090A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7906"/>
            <a:ext cx="10939820" cy="54649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Natural Language Processing - evaluation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Based on natural network</a:t>
            </a: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Unsupervised document quantification method</a:t>
            </a: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Only consider similarity among movies</a:t>
            </a: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Require high quality and quantity data: use ml-20m data in </a:t>
            </a:r>
            <a:r>
              <a:rPr lang="en-US" altLang="zh-CN" dirty="0" err="1">
                <a:latin typeface="Maiandra GD" panose="020E0502030308020204" pitchFamily="34" charset="0"/>
              </a:rPr>
              <a:t>Movielens</a:t>
            </a:r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Low interpretability</a:t>
            </a: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56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F080-9289-4AEC-BE63-3B9318B6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Algorithm - method introduction - Reload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3B75D-A4D6-41DC-8259-0713090A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27906"/>
            <a:ext cx="11435863" cy="57233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Wilson Section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Confidence interval of rating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Solve the tradeoff of rating vs number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Wilson lower bound defined as:</a:t>
            </a: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pPr marL="457200" lvl="1" indent="0">
              <a:buNone/>
            </a:pPr>
            <a:endParaRPr lang="en-US" altLang="zh-CN" dirty="0">
              <a:latin typeface="Maiandra GD" panose="020E0502030308020204" pitchFamily="34" charset="0"/>
            </a:endParaRPr>
          </a:p>
          <a:p>
            <a:pPr marL="457200" lvl="1" indent="0">
              <a:buNone/>
            </a:pPr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EM-test &amp; Bayes Rule: control FN and min FP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p: Rate &gt; 3.13</a:t>
            </a: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Regular term - Genres - to increase novelty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average cosine similarity: recommend 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movies the user watched: penalty term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4E8514-BF4F-4AD7-864A-AE71DC3B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994" y="2039947"/>
            <a:ext cx="2816763" cy="17375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4B3016-5A2A-48B0-A9B6-5BEBEC193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97" y="3012132"/>
            <a:ext cx="3438243" cy="11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03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9DE8E2-48F6-4816-BC07-FE09D7E2D095}"/>
              </a:ext>
            </a:extLst>
          </p:cNvPr>
          <p:cNvSpPr/>
          <p:nvPr/>
        </p:nvSpPr>
        <p:spPr>
          <a:xfrm>
            <a:off x="1133417" y="4785543"/>
            <a:ext cx="10469059" cy="618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77EC1D-7744-43CD-BA89-EA0DBF7F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Content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C4336-BDC7-460C-8F98-822E1EB0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iandra GD" panose="020E0502030308020204" pitchFamily="34" charset="0"/>
              </a:rPr>
              <a:t>Problems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Improvement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Realization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Result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zh-CN" alt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00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0D5-D8BD-4483-A1AB-0814C5BF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Result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47A769-0B28-4A00-B7B2-3D0B45B67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8" y="2577197"/>
            <a:ext cx="5173844" cy="2851725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2BF4B5-C122-47F4-AC49-DB5076BE24F3}"/>
              </a:ext>
            </a:extLst>
          </p:cNvPr>
          <p:cNvSpPr txBox="1"/>
          <p:nvPr/>
        </p:nvSpPr>
        <p:spPr>
          <a:xfrm>
            <a:off x="838200" y="1429078"/>
            <a:ext cx="446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aiandra GD" panose="020E0502030308020204" pitchFamily="34" charset="0"/>
                <a:ea typeface="Malgun Gothic" panose="020B0503020000020004" pitchFamily="34" charset="-127"/>
              </a:rPr>
              <a:t>Take user 1 as example</a:t>
            </a:r>
            <a:endParaRPr lang="zh-CN" altLang="en-US" sz="2800" dirty="0">
              <a:latin typeface="Maiandra GD" panose="020E0502030308020204" pitchFamily="34" charset="0"/>
              <a:ea typeface="Malgun Gothic" panose="020B0503020000020004" pitchFamily="34" charset="-127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385379-DECE-401D-8027-313E96ACF5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8210" y="2636184"/>
            <a:ext cx="5305709" cy="27489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AD70E1-E492-4EF3-ABE3-918068FFCF08}"/>
              </a:ext>
            </a:extLst>
          </p:cNvPr>
          <p:cNvSpPr txBox="1"/>
          <p:nvPr/>
        </p:nvSpPr>
        <p:spPr>
          <a:xfrm>
            <a:off x="1098285" y="5486797"/>
            <a:ext cx="446751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aiandra GD" panose="020E0502030308020204" pitchFamily="34" charset="0"/>
                <a:ea typeface="Malgun Gothic" panose="020B0503020000020004" pitchFamily="34" charset="-127"/>
              </a:rPr>
              <a:t>(user 1)</a:t>
            </a:r>
            <a:endParaRPr lang="zh-CN" altLang="en-US" sz="2800" dirty="0">
              <a:latin typeface="Maiandra GD" panose="020E0502030308020204" pitchFamily="34" charset="0"/>
              <a:ea typeface="Malgun Gothic" panose="020B0503020000020004" pitchFamily="34" charset="-127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CAA205-F7B7-4889-A408-A28798E22095}"/>
              </a:ext>
            </a:extLst>
          </p:cNvPr>
          <p:cNvSpPr txBox="1"/>
          <p:nvPr/>
        </p:nvSpPr>
        <p:spPr>
          <a:xfrm>
            <a:off x="6617309" y="5428922"/>
            <a:ext cx="446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aiandra GD" panose="020E0502030308020204" pitchFamily="34" charset="0"/>
                <a:ea typeface="Malgun Gothic" panose="020B0503020000020004" pitchFamily="34" charset="-127"/>
              </a:rPr>
              <a:t>(all users)</a:t>
            </a:r>
            <a:endParaRPr lang="zh-CN" altLang="en-US" sz="2800" dirty="0">
              <a:latin typeface="Maiandra GD" panose="020E0502030308020204" pitchFamily="34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651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0D5-D8BD-4483-A1AB-0814C5BF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Result  - </a:t>
            </a:r>
            <a:r>
              <a:rPr lang="en-US" altLang="zh-CN" dirty="0" err="1">
                <a:latin typeface="Impact" panose="020B0806030902050204" pitchFamily="34" charset="0"/>
              </a:rPr>
              <a:t>userCF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874283-2D58-49FC-9418-2D14950E1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79" y="2444501"/>
            <a:ext cx="2867025" cy="264795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97EFF68F-8E5B-460A-9942-54F4F9953D49}"/>
              </a:ext>
            </a:extLst>
          </p:cNvPr>
          <p:cNvSpPr/>
          <p:nvPr/>
        </p:nvSpPr>
        <p:spPr>
          <a:xfrm>
            <a:off x="3977912" y="3010611"/>
            <a:ext cx="542253" cy="151669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3D20FB6-2963-4D23-A345-1509C2577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88632"/>
              </p:ext>
            </p:extLst>
          </p:nvPr>
        </p:nvGraphicFramePr>
        <p:xfrm>
          <a:off x="4752690" y="1793267"/>
          <a:ext cx="5869682" cy="4684865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3066251">
                  <a:extLst>
                    <a:ext uri="{9D8B030D-6E8A-4147-A177-3AD203B41FA5}">
                      <a16:colId xmlns:a16="http://schemas.microsoft.com/office/drawing/2014/main" val="925775506"/>
                    </a:ext>
                  </a:extLst>
                </a:gridCol>
                <a:gridCol w="2803431">
                  <a:extLst>
                    <a:ext uri="{9D8B030D-6E8A-4147-A177-3AD203B41FA5}">
                      <a16:colId xmlns:a16="http://schemas.microsoft.com/office/drawing/2014/main" val="541439974"/>
                    </a:ext>
                  </a:extLst>
                </a:gridCol>
              </a:tblGrid>
              <a:tr h="2276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title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Impact" panose="020B080603090205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genre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Impact" panose="020B080603090205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b"/>
                </a:tc>
                <a:extLst>
                  <a:ext uri="{0D108BD9-81ED-4DB2-BD59-A6C34878D82A}">
                    <a16:rowId xmlns:a16="http://schemas.microsoft.com/office/drawing/2014/main" val="2110284735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Indiana Jones and the Temple of Doom (1984)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Action|Adventure|Fantasy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69599077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Jumanji (1995)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Adventure|Children|Fantasy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26829827"/>
                  </a:ext>
                </a:extLst>
              </a:tr>
              <a:tr h="570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Men in Black (a.k.a. MIB) (1997)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Action|Comedy|Sci-Fi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06903761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Back to the Future Part III (1990)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Adventure|Comedy|Sci-Fi|Western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26316636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American History X (1998)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Crime|Drama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08689916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Serenity (2005)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Action|Adventure|Sci-Fi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68336389"/>
                  </a:ext>
                </a:extLst>
              </a:tr>
              <a:tr h="684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Dodgeball: A True Underdog Story (2004)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Comedy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15362295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South Park: Bigger, Longer and Uncut (1999)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Animation|Comedy|Musical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52360349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Back to the Future Part II (1989)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Adventure|Comedy|Sci-Fi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98771201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Lock, Stock &amp; Two Smoking Barrels (1998)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等线" panose="02010600030101010101" pitchFamily="2" charset="-122"/>
                        </a:rPr>
                        <a:t>Comedy|Crime|Thriller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552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843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0D5-D8BD-4483-A1AB-0814C5BF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Result  - </a:t>
            </a:r>
            <a:r>
              <a:rPr lang="en-US" altLang="zh-CN" dirty="0" err="1">
                <a:latin typeface="Impact" panose="020B0806030902050204" pitchFamily="34" charset="0"/>
              </a:rPr>
              <a:t>itemCF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4F07DE-B0F0-427E-976C-2C3768017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48352"/>
              </p:ext>
            </p:extLst>
          </p:nvPr>
        </p:nvGraphicFramePr>
        <p:xfrm>
          <a:off x="4752690" y="1793267"/>
          <a:ext cx="5869682" cy="4595574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597536">
                  <a:extLst>
                    <a:ext uri="{9D8B030D-6E8A-4147-A177-3AD203B41FA5}">
                      <a16:colId xmlns:a16="http://schemas.microsoft.com/office/drawing/2014/main" val="925775506"/>
                    </a:ext>
                  </a:extLst>
                </a:gridCol>
                <a:gridCol w="3272146">
                  <a:extLst>
                    <a:ext uri="{9D8B030D-6E8A-4147-A177-3AD203B41FA5}">
                      <a16:colId xmlns:a16="http://schemas.microsoft.com/office/drawing/2014/main" val="541439974"/>
                    </a:ext>
                  </a:extLst>
                </a:gridCol>
              </a:tblGrid>
              <a:tr h="2276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title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Impact" panose="020B080603090205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genre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Impact" panose="020B080603090205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b"/>
                </a:tc>
                <a:extLst>
                  <a:ext uri="{0D108BD9-81ED-4DB2-BD59-A6C34878D82A}">
                    <a16:rowId xmlns:a16="http://schemas.microsoft.com/office/drawing/2014/main" val="2110284735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Maiandra GD" panose="020E0502030308020204" pitchFamily="34" charset="0"/>
                        </a:rPr>
                        <a:t>Indiana Jones and the Temple of Doom (1984)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Maiandra GD" panose="020E0502030308020204" pitchFamily="34" charset="0"/>
                        </a:rPr>
                        <a:t>Action|Adventure|Fantasy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1169599077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Maiandra GD" panose="020E0502030308020204" pitchFamily="34" charset="0"/>
                        </a:rPr>
                        <a:t>Men in Black (a.k.a. MIB) (1997)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Action|Comedy|Sci-Fi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2626829827"/>
                  </a:ext>
                </a:extLst>
              </a:tr>
              <a:tr h="570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Maiandra GD" panose="020E0502030308020204" pitchFamily="34" charset="0"/>
                        </a:rPr>
                        <a:t>Captain America: The First Avenger (2011)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Action|Adventure|Sci-Fi|Thriller|War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4106903761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Maiandra GD" panose="020E0502030308020204" pitchFamily="34" charset="0"/>
                        </a:rPr>
                        <a:t>Being John Malkovich (1999)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Maiandra GD" panose="020E0502030308020204" pitchFamily="34" charset="0"/>
                        </a:rPr>
                        <a:t>Comedy|Drama|Fantasy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1826316636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Maiandra GD" panose="020E0502030308020204" pitchFamily="34" charset="0"/>
                        </a:rPr>
                        <a:t>Clockwork Orange, A (1971)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Crime|Drama|Sci-Fi|Thriller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2508689916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Maiandra GD" panose="020E0502030308020204" pitchFamily="34" charset="0"/>
                        </a:rPr>
                        <a:t>Fantastic Four (2005)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Action|Adventure|Sci-Fi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568336389"/>
                  </a:ext>
                </a:extLst>
              </a:tr>
              <a:tr h="684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Maiandra GD" panose="020E0502030308020204" pitchFamily="34" charset="0"/>
                        </a:rPr>
                        <a:t>Shrek 2 (2004)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Maiandra GD" panose="020E0502030308020204" pitchFamily="34" charset="0"/>
                        </a:rPr>
                        <a:t>Adventure|Animation|Children|Comedy|Musical|Romance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3615362295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Maiandra GD" panose="020E0502030308020204" pitchFamily="34" charset="0"/>
                        </a:rPr>
                        <a:t>Apollo 13 (1995)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Maiandra GD" panose="020E0502030308020204" pitchFamily="34" charset="0"/>
                        </a:rPr>
                        <a:t>Adventure|Drama|IMAX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3052360349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Maiandra GD" panose="020E0502030308020204" pitchFamily="34" charset="0"/>
                        </a:rPr>
                        <a:t>Ice Age (2002)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Maiandra GD" panose="020E0502030308020204" pitchFamily="34" charset="0"/>
                        </a:rPr>
                        <a:t>Adventure|Animation|Children|Comedy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1598771201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Maiandra GD" panose="020E0502030308020204" pitchFamily="34" charset="0"/>
                        </a:rPr>
                        <a:t>Big (1988)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Comedy|Drama|Fantasy|Romance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355526522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AC0867C-A20C-4808-8BFF-997F0CE32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313"/>
            <a:ext cx="2886075" cy="263842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684CB20A-7E8F-4E67-AA86-EC9E1B112B1A}"/>
              </a:ext>
            </a:extLst>
          </p:cNvPr>
          <p:cNvSpPr/>
          <p:nvPr/>
        </p:nvSpPr>
        <p:spPr>
          <a:xfrm>
            <a:off x="3977912" y="3010611"/>
            <a:ext cx="542253" cy="151669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1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46C22-3B53-4410-9720-CA47FDBBA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3" y="1419368"/>
            <a:ext cx="11900848" cy="6223378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altLang="zh-CN" sz="3000" dirty="0">
                <a:latin typeface="Maiandra GD" panose="020E0502030308020204" pitchFamily="34" charset="0"/>
              </a:rPr>
              <a:t>Movie Recommendation System:</a:t>
            </a:r>
          </a:p>
          <a:p>
            <a:pPr marL="914400" lvl="1" indent="-457200"/>
            <a:r>
              <a:rPr lang="en-US" altLang="zh-CN" sz="3000" dirty="0">
                <a:latin typeface="Maiandra GD" panose="020E0502030308020204" pitchFamily="34" charset="0"/>
              </a:rPr>
              <a:t>data - process - recommend</a:t>
            </a:r>
          </a:p>
          <a:p>
            <a:endParaRPr lang="en-US" altLang="zh-CN" sz="3000" dirty="0">
              <a:latin typeface="Maiandra GD" panose="020E0502030308020204" pitchFamily="34" charset="0"/>
            </a:endParaRPr>
          </a:p>
          <a:p>
            <a:pPr marL="457200" indent="-457200"/>
            <a:r>
              <a:rPr lang="en-US" altLang="zh-CN" sz="3000" dirty="0">
                <a:latin typeface="Maiandra GD" panose="020E0502030308020204" pitchFamily="34" charset="0"/>
              </a:rPr>
              <a:t>Basic method:</a:t>
            </a:r>
          </a:p>
          <a:p>
            <a:pPr marL="914400" lvl="1" indent="-457200"/>
            <a:r>
              <a:rPr lang="en-US" altLang="zh-CN" sz="3000" dirty="0">
                <a:latin typeface="Maiandra GD" panose="020E0502030308020204" pitchFamily="34" charset="0"/>
              </a:rPr>
              <a:t>User-based: friends, group…</a:t>
            </a:r>
          </a:p>
          <a:p>
            <a:pPr marL="914400" lvl="1" indent="-457200"/>
            <a:r>
              <a:rPr lang="en-US" altLang="zh-CN" sz="3000" dirty="0">
                <a:latin typeface="Maiandra GD" panose="020E0502030308020204" pitchFamily="34" charset="0"/>
              </a:rPr>
              <a:t>Item-based: genre, actor…</a:t>
            </a:r>
          </a:p>
          <a:p>
            <a:pPr marL="914400" lvl="1" indent="-457200"/>
            <a:r>
              <a:rPr lang="en-US" altLang="zh-CN" sz="3000" dirty="0">
                <a:latin typeface="Maiandra GD" panose="020E0502030308020204" pitchFamily="34" charset="0"/>
              </a:rPr>
              <a:t>NLP</a:t>
            </a:r>
          </a:p>
          <a:p>
            <a:pPr marL="914400" lvl="1" indent="-457200"/>
            <a:r>
              <a:rPr lang="en-US" altLang="zh-CN" sz="3000" dirty="0">
                <a:latin typeface="Maiandra GD" panose="020E0502030308020204" pitchFamily="34" charset="0"/>
              </a:rPr>
              <a:t>Wilson lower bound and EM-test</a:t>
            </a:r>
          </a:p>
          <a:p>
            <a:pPr marL="457200" indent="-457200"/>
            <a:endParaRPr lang="en-US" altLang="zh-CN" sz="3000" dirty="0">
              <a:latin typeface="Maiandra GD" panose="020E0502030308020204" pitchFamily="34" charset="0"/>
            </a:endParaRPr>
          </a:p>
          <a:p>
            <a:pPr marL="457200" indent="-457200"/>
            <a:r>
              <a:rPr lang="en-US" altLang="zh-CN" sz="3000" dirty="0">
                <a:latin typeface="Maiandra GD" panose="020E0502030308020204" pitchFamily="34" charset="0"/>
              </a:rPr>
              <a:t>Final</a:t>
            </a:r>
            <a:r>
              <a:rPr lang="zh-CN" altLang="en-US" sz="3000" dirty="0">
                <a:latin typeface="Maiandra GD" panose="020E0502030308020204" pitchFamily="34" charset="0"/>
              </a:rPr>
              <a:t> </a:t>
            </a:r>
            <a:r>
              <a:rPr lang="en-US" altLang="zh-CN" sz="3000" dirty="0">
                <a:latin typeface="Maiandra GD" panose="020E0502030308020204" pitchFamily="34" charset="0"/>
              </a:rPr>
              <a:t>goal:</a:t>
            </a:r>
          </a:p>
          <a:p>
            <a:pPr marL="914400" lvl="1" indent="-457200"/>
            <a:r>
              <a:rPr lang="en-US" altLang="zh-CN" sz="3000" dirty="0">
                <a:latin typeface="Maiandra GD" panose="020E0502030308020204" pitchFamily="34" charset="0"/>
              </a:rPr>
              <a:t>Recommend 5 movies to user 1</a:t>
            </a:r>
          </a:p>
          <a:p>
            <a:pPr marL="457200" indent="-457200"/>
            <a:endParaRPr lang="en-US" altLang="zh-CN" sz="3200" dirty="0">
              <a:latin typeface="Maiandra GD" panose="020E0502030308020204" pitchFamily="34" charset="0"/>
            </a:endParaRPr>
          </a:p>
          <a:p>
            <a:pPr marL="457200" indent="-457200"/>
            <a:endParaRPr lang="en-US" altLang="zh-CN" sz="3200" dirty="0">
              <a:latin typeface="Maiandra GD" panose="020E0502030308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Maiandra GD" panose="020E0502030308020204" pitchFamily="34" charset="0"/>
              </a:rPr>
              <a:t>      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Maiandra GD" panose="020E0502030308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D205E0D-C7DD-4839-BD5F-EBB31F0F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Introduction</a:t>
            </a:r>
            <a:endParaRPr lang="zh-CN" alt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8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0D5-D8BD-4483-A1AB-0814C5BF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Result  - NLP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1A13E9-27DD-4767-B1EA-4B6919138957}"/>
              </a:ext>
            </a:extLst>
          </p:cNvPr>
          <p:cNvSpPr txBox="1"/>
          <p:nvPr/>
        </p:nvSpPr>
        <p:spPr>
          <a:xfrm>
            <a:off x="8352430" y="6308209"/>
            <a:ext cx="39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Approve by Dong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Xingchen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in XMU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FC37BB5-C6CD-4D9D-A44B-A46374895E8A}"/>
              </a:ext>
            </a:extLst>
          </p:cNvPr>
          <p:cNvGraphicFramePr>
            <a:graphicFrameLocks noGrp="1"/>
          </p:cNvGraphicFramePr>
          <p:nvPr/>
        </p:nvGraphicFramePr>
        <p:xfrm>
          <a:off x="4612943" y="1577730"/>
          <a:ext cx="6264322" cy="4543396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772177">
                  <a:extLst>
                    <a:ext uri="{9D8B030D-6E8A-4147-A177-3AD203B41FA5}">
                      <a16:colId xmlns:a16="http://schemas.microsoft.com/office/drawing/2014/main" val="925775506"/>
                    </a:ext>
                  </a:extLst>
                </a:gridCol>
                <a:gridCol w="3492145">
                  <a:extLst>
                    <a:ext uri="{9D8B030D-6E8A-4147-A177-3AD203B41FA5}">
                      <a16:colId xmlns:a16="http://schemas.microsoft.com/office/drawing/2014/main" val="541439974"/>
                    </a:ext>
                  </a:extLst>
                </a:gridCol>
              </a:tblGrid>
              <a:tr h="250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title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Impact" panose="020B080603090205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genre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Impact" panose="020B080603090205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b"/>
                </a:tc>
                <a:extLst>
                  <a:ext uri="{0D108BD9-81ED-4DB2-BD59-A6C34878D82A}">
                    <a16:rowId xmlns:a16="http://schemas.microsoft.com/office/drawing/2014/main" val="2110284735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Maiandra GD" panose="020E0502030308020204" pitchFamily="34" charset="0"/>
                        </a:rPr>
                        <a:t>Serenity (2005)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Action|Adventure|Sci-Fi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1169599077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Maiandra GD" panose="020E0502030308020204" pitchFamily="34" charset="0"/>
                        </a:rPr>
                        <a:t>Silverado (1985)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Action|Western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2626829827"/>
                  </a:ext>
                </a:extLst>
              </a:tr>
              <a:tr h="570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Maiandra GD" panose="020E0502030308020204" pitchFamily="34" charset="0"/>
                        </a:rPr>
                        <a:t>Jason and the Argonauts (1963)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Action|Adventure|Fantasy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4106903761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Maiandra GD" panose="020E0502030308020204" pitchFamily="34" charset="0"/>
                        </a:rPr>
                        <a:t>Lord of the Rings: The Fellowship of the Ring, The (2001)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Adventure|Fantasy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1826316636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Maiandra GD" panose="020E0502030308020204" pitchFamily="34" charset="0"/>
                        </a:rPr>
                        <a:t>Mike's New Car (2002)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Animation|Comedy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2508689916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Maiandra GD" panose="020E0502030308020204" pitchFamily="34" charset="0"/>
                        </a:rPr>
                        <a:t>7th Voyage of Sinbad, The (1958)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Action|Adventure|Fantasy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568336389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Maiandra GD" panose="020E0502030308020204" pitchFamily="34" charset="0"/>
                        </a:rPr>
                        <a:t>Day of the Doctor, The (2013)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Adventure|Drama|Sci-Fi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3615362295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Maiandra GD" panose="020E0502030308020204" pitchFamily="34" charset="0"/>
                        </a:rPr>
                        <a:t>The Golden Voyage of Sinbad (1973)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Action|Adventure|Fantasy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3052360349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Maiandra GD" panose="020E0502030308020204" pitchFamily="34" charset="0"/>
                        </a:rPr>
                        <a:t>Great Escape, The (1963)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Action|Adventure|Drama|War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1598771201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Maiandra GD" panose="020E0502030308020204" pitchFamily="34" charset="0"/>
                        </a:rPr>
                        <a:t>Jaws (1975)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Action|Horror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35552652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25B787CB-C9E6-4EF4-8E21-075D3C86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12" y="2644062"/>
            <a:ext cx="2628080" cy="224979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6C3E6C03-A784-43BB-8D0C-212872B4FFFC}"/>
              </a:ext>
            </a:extLst>
          </p:cNvPr>
          <p:cNvSpPr/>
          <p:nvPr/>
        </p:nvSpPr>
        <p:spPr>
          <a:xfrm>
            <a:off x="3977912" y="3010611"/>
            <a:ext cx="542253" cy="151669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27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0D5-D8BD-4483-A1AB-0814C5BF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Result  - Reload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B83964-48C1-4EAE-891D-FE1501B7C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85" y="2090458"/>
            <a:ext cx="2714286" cy="1542857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E9FD25A8-E2F7-4C97-AB50-7FA1CCCD276C}"/>
              </a:ext>
            </a:extLst>
          </p:cNvPr>
          <p:cNvSpPr/>
          <p:nvPr/>
        </p:nvSpPr>
        <p:spPr>
          <a:xfrm>
            <a:off x="4357453" y="2072044"/>
            <a:ext cx="542253" cy="151669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EA19532-E3DE-4F3C-8535-B435AA952882}"/>
              </a:ext>
            </a:extLst>
          </p:cNvPr>
          <p:cNvGraphicFramePr>
            <a:graphicFrameLocks noGrp="1"/>
          </p:cNvGraphicFramePr>
          <p:nvPr/>
        </p:nvGraphicFramePr>
        <p:xfrm>
          <a:off x="5388188" y="1559050"/>
          <a:ext cx="5869682" cy="2223199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576913">
                  <a:extLst>
                    <a:ext uri="{9D8B030D-6E8A-4147-A177-3AD203B41FA5}">
                      <a16:colId xmlns:a16="http://schemas.microsoft.com/office/drawing/2014/main" val="925775506"/>
                    </a:ext>
                  </a:extLst>
                </a:gridCol>
                <a:gridCol w="3292769">
                  <a:extLst>
                    <a:ext uri="{9D8B030D-6E8A-4147-A177-3AD203B41FA5}">
                      <a16:colId xmlns:a16="http://schemas.microsoft.com/office/drawing/2014/main" val="541439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title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Impact" panose="020B080603090205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genre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Impact" panose="020B080603090205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b"/>
                </a:tc>
                <a:extLst>
                  <a:ext uri="{0D108BD9-81ED-4DB2-BD59-A6C34878D82A}">
                    <a16:rowId xmlns:a16="http://schemas.microsoft.com/office/drawing/2014/main" val="2110284735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Back to the Future Part II (1989)</a:t>
                      </a: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Adventure|Comedy|Sci-Fi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1169599077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American History X (1998)</a:t>
                      </a: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Crime|Drama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2626829827"/>
                  </a:ext>
                </a:extLst>
              </a:tr>
              <a:tr h="5707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Dodgeball: A True Underdog Story (2004)</a:t>
                      </a: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Comedy</a:t>
                      </a: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4106903761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Maiandra GD" panose="020E0502030308020204" pitchFamily="34" charset="0"/>
                        </a:rPr>
                        <a:t>Apollo 13 (1995)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Adventure|Drama|IMAX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1826316636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Maiandra GD" panose="020E0502030308020204" pitchFamily="34" charset="0"/>
                        </a:rPr>
                        <a:t>Men in Black (a.k.a. MIB) (1997</a:t>
                      </a:r>
                      <a:r>
                        <a:rPr lang="zh-CN" altLang="en-US" sz="1400" u="none" strike="noStrike" dirty="0">
                          <a:effectLst/>
                          <a:latin typeface="Maiandra GD" panose="020E0502030308020204" pitchFamily="34" charset="0"/>
                        </a:rPr>
                        <a:t>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Action|Comedy|Sci-Fi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250868991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8402BF1-09AA-454E-A98E-F5ECEE7D6F24}"/>
              </a:ext>
            </a:extLst>
          </p:cNvPr>
          <p:cNvSpPr txBox="1"/>
          <p:nvPr/>
        </p:nvSpPr>
        <p:spPr>
          <a:xfrm>
            <a:off x="8729127" y="6271567"/>
            <a:ext cx="341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Approve by Gao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Tianyu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in XMU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1C6D00-1513-4C72-90C0-F209EAD82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86" y="4373256"/>
            <a:ext cx="2779121" cy="1542857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A8EA9B8-4B26-4CF5-AD4B-629E6B3E8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32514"/>
              </p:ext>
            </p:extLst>
          </p:nvPr>
        </p:nvGraphicFramePr>
        <p:xfrm>
          <a:off x="5388188" y="4020005"/>
          <a:ext cx="5869682" cy="2223199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576913">
                  <a:extLst>
                    <a:ext uri="{9D8B030D-6E8A-4147-A177-3AD203B41FA5}">
                      <a16:colId xmlns:a16="http://schemas.microsoft.com/office/drawing/2014/main" val="925775506"/>
                    </a:ext>
                  </a:extLst>
                </a:gridCol>
                <a:gridCol w="3292769">
                  <a:extLst>
                    <a:ext uri="{9D8B030D-6E8A-4147-A177-3AD203B41FA5}">
                      <a16:colId xmlns:a16="http://schemas.microsoft.com/office/drawing/2014/main" val="541439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title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Impact" panose="020B080603090205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genre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Impact" panose="020B080603090205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b"/>
                </a:tc>
                <a:extLst>
                  <a:ext uri="{0D108BD9-81ED-4DB2-BD59-A6C34878D82A}">
                    <a16:rowId xmlns:a16="http://schemas.microsoft.com/office/drawing/2014/main" val="2110284735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Maiandra GD" panose="020E0502030308020204" pitchFamily="34" charset="0"/>
                        </a:rPr>
                        <a:t>Jason and the Argonauts (1963)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Action|Adventure|Fantasy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1169599077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Maiandra GD" panose="020E0502030308020204" pitchFamily="34" charset="0"/>
                        </a:rPr>
                        <a:t>Silverado (1985)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Action|Western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2626829827"/>
                  </a:ext>
                </a:extLst>
              </a:tr>
              <a:tr h="5707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Back to the Future Part II (1989)</a:t>
                      </a: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Adventure|Comedy|Sci-Fi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4106903761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American History X (1998)</a:t>
                      </a: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Crime|Drama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1826316636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Maiandra GD" panose="020E0502030308020204" pitchFamily="34" charset="0"/>
                        </a:rPr>
                        <a:t>Serenity (2005)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Action|Adventure|Sci-Fi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2508689916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49D60AF9-7774-46E6-AE05-6DA14FE5C893}"/>
              </a:ext>
            </a:extLst>
          </p:cNvPr>
          <p:cNvSpPr/>
          <p:nvPr/>
        </p:nvSpPr>
        <p:spPr>
          <a:xfrm>
            <a:off x="4357452" y="4373256"/>
            <a:ext cx="542253" cy="151669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9AD6FEB-76B4-4A61-A172-625D56F9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50" y="1559050"/>
            <a:ext cx="2843957" cy="633934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latin typeface="Maiandra GD" panose="020E0502030308020204" pitchFamily="34" charset="0"/>
              </a:rPr>
              <a:t>low punishment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7158F43-877A-47F5-AC8C-0C0E27E6B46C}"/>
              </a:ext>
            </a:extLst>
          </p:cNvPr>
          <p:cNvSpPr txBox="1">
            <a:spLocks/>
          </p:cNvSpPr>
          <p:nvPr/>
        </p:nvSpPr>
        <p:spPr>
          <a:xfrm>
            <a:off x="1089850" y="3870960"/>
            <a:ext cx="2843957" cy="6050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aiandra GD" panose="020E0502030308020204" pitchFamily="34" charset="0"/>
              </a:rPr>
              <a:t>high punishment</a:t>
            </a:r>
          </a:p>
        </p:txBody>
      </p:sp>
    </p:spTree>
    <p:extLst>
      <p:ext uri="{BB962C8B-B14F-4D97-AF65-F5344CB8AC3E}">
        <p14:creationId xmlns:p14="http://schemas.microsoft.com/office/powerpoint/2010/main" val="2643779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0D5-D8BD-4483-A1AB-0814C5BF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Result  - Comparison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EA19532-E3DE-4F3C-8535-B435AA952882}"/>
              </a:ext>
            </a:extLst>
          </p:cNvPr>
          <p:cNvGraphicFramePr>
            <a:graphicFrameLocks noGrp="1"/>
          </p:cNvGraphicFramePr>
          <p:nvPr/>
        </p:nvGraphicFramePr>
        <p:xfrm>
          <a:off x="5388188" y="1559050"/>
          <a:ext cx="5869682" cy="2223199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576913">
                  <a:extLst>
                    <a:ext uri="{9D8B030D-6E8A-4147-A177-3AD203B41FA5}">
                      <a16:colId xmlns:a16="http://schemas.microsoft.com/office/drawing/2014/main" val="925775506"/>
                    </a:ext>
                  </a:extLst>
                </a:gridCol>
                <a:gridCol w="3292769">
                  <a:extLst>
                    <a:ext uri="{9D8B030D-6E8A-4147-A177-3AD203B41FA5}">
                      <a16:colId xmlns:a16="http://schemas.microsoft.com/office/drawing/2014/main" val="541439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title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Impact" panose="020B080603090205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genre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Impact" panose="020B080603090205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b"/>
                </a:tc>
                <a:extLst>
                  <a:ext uri="{0D108BD9-81ED-4DB2-BD59-A6C34878D82A}">
                    <a16:rowId xmlns:a16="http://schemas.microsoft.com/office/drawing/2014/main" val="2110284735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Back to the Future Part II (1989)</a:t>
                      </a: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Adventure|Comedy|Sci-Fi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1169599077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American History X (1998)</a:t>
                      </a: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Crime|Drama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2626829827"/>
                  </a:ext>
                </a:extLst>
              </a:tr>
              <a:tr h="5707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Dodgeball: A True Underdog Story (2004)</a:t>
                      </a: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Comedy</a:t>
                      </a: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4106903761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Maiandra GD" panose="020E0502030308020204" pitchFamily="34" charset="0"/>
                        </a:rPr>
                        <a:t>Apollo 13 (1995)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Adventure|Drama|IMAX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1826316636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Maiandra GD" panose="020E0502030308020204" pitchFamily="34" charset="0"/>
                        </a:rPr>
                        <a:t>Men in Black (a.k.a. MIB) (1997</a:t>
                      </a:r>
                      <a:r>
                        <a:rPr lang="zh-CN" altLang="en-US" sz="1400" u="none" strike="noStrike" dirty="0">
                          <a:effectLst/>
                          <a:latin typeface="Maiandra GD" panose="020E0502030308020204" pitchFamily="34" charset="0"/>
                        </a:rPr>
                        <a:t>）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Action|Comedy|Sci-Fi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250868991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8402BF1-09AA-454E-A98E-F5ECEE7D6F24}"/>
              </a:ext>
            </a:extLst>
          </p:cNvPr>
          <p:cNvSpPr txBox="1"/>
          <p:nvPr/>
        </p:nvSpPr>
        <p:spPr>
          <a:xfrm>
            <a:off x="8729127" y="6271567"/>
            <a:ext cx="341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Approve by Gao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Tianyu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in XMU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A8EA9B8-4B26-4CF5-AD4B-629E6B3E8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44754"/>
              </p:ext>
            </p:extLst>
          </p:nvPr>
        </p:nvGraphicFramePr>
        <p:xfrm>
          <a:off x="5388188" y="4020005"/>
          <a:ext cx="5869682" cy="2223199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576913">
                  <a:extLst>
                    <a:ext uri="{9D8B030D-6E8A-4147-A177-3AD203B41FA5}">
                      <a16:colId xmlns:a16="http://schemas.microsoft.com/office/drawing/2014/main" val="925775506"/>
                    </a:ext>
                  </a:extLst>
                </a:gridCol>
                <a:gridCol w="3292769">
                  <a:extLst>
                    <a:ext uri="{9D8B030D-6E8A-4147-A177-3AD203B41FA5}">
                      <a16:colId xmlns:a16="http://schemas.microsoft.com/office/drawing/2014/main" val="541439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title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Impact" panose="020B080603090205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genre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Impact" panose="020B0806030902050204" pitchFamily="34" charset="0"/>
                        <a:ea typeface="等线" panose="02010600030101010101" pitchFamily="2" charset="-122"/>
                      </a:endParaRPr>
                    </a:p>
                  </a:txBody>
                  <a:tcPr marL="3225" marR="3225" marT="3225" marB="0" anchor="b"/>
                </a:tc>
                <a:extLst>
                  <a:ext uri="{0D108BD9-81ED-4DB2-BD59-A6C34878D82A}">
                    <a16:rowId xmlns:a16="http://schemas.microsoft.com/office/drawing/2014/main" val="2110284735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Maiandra GD" panose="020E0502030308020204" pitchFamily="34" charset="0"/>
                        </a:rPr>
                        <a:t>Jason and the Argonauts (1963)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Action|Adventure|Fantasy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1169599077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Maiandra GD" panose="020E0502030308020204" pitchFamily="34" charset="0"/>
                        </a:rPr>
                        <a:t>Silverado (1985)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Action|Western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2626829827"/>
                  </a:ext>
                </a:extLst>
              </a:tr>
              <a:tr h="5707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Back to the Future Part II (1989)</a:t>
                      </a: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Adventure|Comedy|Sci-Fi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4106903761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American History X (1998)</a:t>
                      </a: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iandra GD" panose="020E0502030308020204" pitchFamily="34" charset="0"/>
                          <a:ea typeface="+mn-ea"/>
                        </a:rPr>
                        <a:t>Crime|Drama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1826316636"/>
                  </a:ext>
                </a:extLst>
              </a:tr>
              <a:tr h="34373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Maiandra GD" panose="020E0502030308020204" pitchFamily="34" charset="0"/>
                        </a:rPr>
                        <a:t>Serenity (2005)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err="1">
                          <a:effectLst/>
                          <a:latin typeface="Maiandra GD" panose="020E0502030308020204" pitchFamily="34" charset="0"/>
                        </a:rPr>
                        <a:t>Action|Adventure|Sci-Fi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Maiandra GD" panose="020E0502030308020204" pitchFamily="34" charset="0"/>
                        <a:ea typeface="+mn-ea"/>
                      </a:endParaRPr>
                    </a:p>
                  </a:txBody>
                  <a:tcPr marL="3225" marR="3225" marT="3225" marB="0" anchor="ctr"/>
                </a:tc>
                <a:extLst>
                  <a:ext uri="{0D108BD9-81ED-4DB2-BD59-A6C34878D82A}">
                    <a16:rowId xmlns:a16="http://schemas.microsoft.com/office/drawing/2014/main" val="2508689916"/>
                  </a:ext>
                </a:extLst>
              </a:tr>
            </a:tbl>
          </a:graphicData>
        </a:graphic>
      </p:graphicFrame>
      <p:pic>
        <p:nvPicPr>
          <p:cNvPr id="15" name="内容占位符 4">
            <a:extLst>
              <a:ext uri="{FF2B5EF4-FFF2-40B4-BE49-F238E27FC236}">
                <a16:creationId xmlns:a16="http://schemas.microsoft.com/office/drawing/2014/main" id="{4E3F2CB5-536E-4D3C-A472-F2D77181E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5" y="2268778"/>
            <a:ext cx="4256470" cy="3206670"/>
          </a:xfrm>
        </p:spPr>
      </p:pic>
    </p:spTree>
    <p:extLst>
      <p:ext uri="{BB962C8B-B14F-4D97-AF65-F5344CB8AC3E}">
        <p14:creationId xmlns:p14="http://schemas.microsoft.com/office/powerpoint/2010/main" val="2371946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0D5-D8BD-4483-A1AB-0814C5BF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Result  -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01FC6-A022-4712-B7BC-0FCA28E0F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Maiandra GD" panose="020E0502030308020204" pitchFamily="34" charset="0"/>
              </a:rPr>
              <a:t>Advantage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Multiple Recall : diversity of recall samples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Reload : statistics meaningful, personality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Time Complexity</a:t>
            </a:r>
            <a:r>
              <a:rPr lang="zh-CN" altLang="en-US" dirty="0">
                <a:latin typeface="Maiandra GD" panose="020E0502030308020204" pitchFamily="34" charset="0"/>
              </a:rPr>
              <a:t> </a:t>
            </a:r>
            <a:r>
              <a:rPr lang="en-US" altLang="zh-CN" dirty="0">
                <a:latin typeface="Maiandra GD" panose="020E0502030308020204" pitchFamily="34" charset="0"/>
              </a:rPr>
              <a:t>:</a:t>
            </a:r>
            <a:r>
              <a:rPr lang="zh-CN" altLang="en-US" dirty="0">
                <a:latin typeface="Maiandra GD" panose="020E0502030308020204" pitchFamily="34" charset="0"/>
              </a:rPr>
              <a:t> </a:t>
            </a:r>
            <a:r>
              <a:rPr lang="en-US" altLang="zh-CN" dirty="0">
                <a:latin typeface="Maiandra GD" panose="020E0502030308020204" pitchFamily="34" charset="0"/>
              </a:rPr>
              <a:t>simple method -&gt; low time complexity</a:t>
            </a:r>
          </a:p>
          <a:p>
            <a:pPr lvl="1"/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Shortage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Cold start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Model hot update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Recommend effect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04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F080-9289-4AEC-BE63-3B9318B6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Group Member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3B75D-A4D6-41DC-8259-0713090A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郑祎航：协同过滤、展示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董星辰：</a:t>
            </a:r>
            <a:r>
              <a:rPr lang="zh-CN" altLang="en-US" dirty="0">
                <a:latin typeface="Maiandra GD" panose="020E0502030308020204" pitchFamily="34" charset="0"/>
                <a:ea typeface="楷体" panose="02010609060101010101" pitchFamily="49" charset="-122"/>
              </a:rPr>
              <a:t>自然语言处理</a:t>
            </a:r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高天予：重排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王  旭：报告撰写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姜邻泉：图表、</a:t>
            </a:r>
            <a:r>
              <a:rPr lang="zh-CN" altLang="en-US" dirty="0">
                <a:latin typeface="Maiandra GD" panose="020E0502030308020204" pitchFamily="34" charset="0"/>
                <a:ea typeface="楷体" panose="02010609060101010101" pitchFamily="49" charset="-122"/>
              </a:rPr>
              <a:t>展示文稿</a:t>
            </a:r>
            <a:endParaRPr lang="zh-CN" alt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8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4BB8A-5148-467F-84B9-336F14375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305009"/>
            <a:ext cx="10668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Movie Recommendation System</a:t>
            </a:r>
            <a:br>
              <a:rPr lang="en-US" altLang="zh-CN" dirty="0">
                <a:latin typeface="Impact" panose="020B0806030902050204" pitchFamily="34" charset="0"/>
              </a:rPr>
            </a:br>
            <a:br>
              <a:rPr lang="en-US" altLang="zh-CN" dirty="0">
                <a:latin typeface="Impact" panose="020B0806030902050204" pitchFamily="34" charset="0"/>
              </a:rPr>
            </a:br>
            <a:r>
              <a:rPr lang="en-US" altLang="zh-CN" dirty="0">
                <a:latin typeface="Impact" panose="020B0806030902050204" pitchFamily="34" charset="0"/>
              </a:rPr>
              <a:t>Thanks for Listening</a:t>
            </a:r>
            <a:endParaRPr lang="zh-CN" alt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4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D6CA70-4EAC-41C8-A9F6-355458CC407F}"/>
              </a:ext>
            </a:extLst>
          </p:cNvPr>
          <p:cNvSpPr/>
          <p:nvPr/>
        </p:nvSpPr>
        <p:spPr>
          <a:xfrm>
            <a:off x="1111516" y="2755519"/>
            <a:ext cx="10469059" cy="618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77EC1D-7744-43CD-BA89-EA0DBF7F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Content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C4336-BDC7-460C-8F98-822E1EB0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iandra GD" panose="020E0502030308020204" pitchFamily="34" charset="0"/>
              </a:rPr>
              <a:t>Introduction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Data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Algorithm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Result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zh-CN" alt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1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C6C2E-2C32-427F-B392-C07B5D85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Data - Data Source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AAB22-808E-45B4-9DF3-79420520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Maiandra GD" panose="020E0502030308020204" pitchFamily="34" charset="0"/>
              </a:rPr>
              <a:t>Data Name: </a:t>
            </a:r>
            <a:r>
              <a:rPr lang="en-US" altLang="zh-CN" dirty="0" err="1">
                <a:latin typeface="Maiandra GD" panose="020E0502030308020204" pitchFamily="34" charset="0"/>
              </a:rPr>
              <a:t>MovieLens</a:t>
            </a:r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run by </a:t>
            </a:r>
            <a:r>
              <a:rPr lang="en-US" altLang="zh-CN" dirty="0" err="1">
                <a:latin typeface="Maiandra GD" panose="020E0502030308020204" pitchFamily="34" charset="0"/>
              </a:rPr>
              <a:t>GroupLens</a:t>
            </a:r>
            <a:r>
              <a:rPr lang="en-US" altLang="zh-CN" dirty="0">
                <a:latin typeface="Maiandra GD" panose="020E0502030308020204" pitchFamily="34" charset="0"/>
              </a:rPr>
              <a:t>, a research lab at the University of Minnesota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dataset: ml-latest-small, recommended for education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Basic information: 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600 users and 9000 movies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100,000 ratings and 3,000 free-text tags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Last updated 9/2018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r>
              <a:rPr lang="en-US" altLang="zh-CN" dirty="0">
                <a:latin typeface="Maiandra GD" panose="020E0502030308020204" pitchFamily="34" charset="0"/>
              </a:rPr>
              <a:t>Files: links.csv, movies.csv, ratings.csv and tags.csv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3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0D5-D8BD-4483-A1AB-0814C5BF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Data - Movies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2BF4B5-C122-47F4-AC49-DB5076BE24F3}"/>
              </a:ext>
            </a:extLst>
          </p:cNvPr>
          <p:cNvSpPr txBox="1"/>
          <p:nvPr/>
        </p:nvSpPr>
        <p:spPr>
          <a:xfrm>
            <a:off x="745118" y="1752130"/>
            <a:ext cx="6599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aiandra GD" panose="020E0502030308020204" pitchFamily="34" charset="0"/>
                <a:ea typeface="Malgun Gothic" panose="020B0503020000020004" pitchFamily="34" charset="-127"/>
              </a:rPr>
              <a:t>Movies.csv:</a:t>
            </a:r>
          </a:p>
          <a:p>
            <a:endParaRPr lang="en-US" altLang="zh-CN" sz="2800" dirty="0">
              <a:latin typeface="Maiandra GD" panose="020E0502030308020204" pitchFamily="34" charset="0"/>
              <a:ea typeface="Malgun Gothic" panose="020B0503020000020004" pitchFamily="34" charset="-127"/>
            </a:endParaRPr>
          </a:p>
          <a:p>
            <a:r>
              <a:rPr lang="en-US" altLang="zh-CN" sz="2800" dirty="0">
                <a:latin typeface="Maiandra GD" panose="020E0502030308020204" pitchFamily="34" charset="0"/>
                <a:ea typeface="Malgun Gothic" panose="020B0503020000020004" pitchFamily="34" charset="-127"/>
              </a:rPr>
              <a:t>visualization by word cloud as follows: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385379-DECE-401D-8027-313E96ACF5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6103" y="3342364"/>
            <a:ext cx="5305709" cy="27489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CAA205-F7B7-4889-A408-A28798E22095}"/>
              </a:ext>
            </a:extLst>
          </p:cNvPr>
          <p:cNvSpPr txBox="1"/>
          <p:nvPr/>
        </p:nvSpPr>
        <p:spPr>
          <a:xfrm>
            <a:off x="1005202" y="6091302"/>
            <a:ext cx="446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Maiandra GD" panose="020E0502030308020204" pitchFamily="34" charset="0"/>
                <a:ea typeface="Malgun Gothic" panose="020B0503020000020004" pitchFamily="34" charset="-127"/>
              </a:rPr>
              <a:t>(all users)</a:t>
            </a:r>
            <a:endParaRPr lang="zh-CN" altLang="en-US" sz="2800" dirty="0">
              <a:latin typeface="Maiandra GD" panose="020E0502030308020204" pitchFamily="34" charset="0"/>
              <a:ea typeface="Malgun Gothic" panose="020B0503020000020004" pitchFamily="34" charset="-127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B76472-8A2B-4D59-9840-B8B5770206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24" b="39154"/>
          <a:stretch/>
        </p:blipFill>
        <p:spPr>
          <a:xfrm>
            <a:off x="3238958" y="1611661"/>
            <a:ext cx="8731402" cy="10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7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F080-9289-4AEC-BE63-3B9318B6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Data - Rating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3B75D-A4D6-41DC-8259-0713090A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iandra GD" panose="020E0502030308020204" pitchFamily="34" charset="0"/>
              </a:rPr>
              <a:t>ratings.csv : </a:t>
            </a:r>
            <a:r>
              <a:rPr lang="en-US" altLang="zh-CN" dirty="0" err="1">
                <a:latin typeface="Maiandra GD" panose="020E0502030308020204" pitchFamily="34" charset="0"/>
              </a:rPr>
              <a:t>userId</a:t>
            </a:r>
            <a:r>
              <a:rPr lang="en-US" altLang="zh-CN" dirty="0">
                <a:latin typeface="Maiandra GD" panose="020E0502030308020204" pitchFamily="34" charset="0"/>
              </a:rPr>
              <a:t> - </a:t>
            </a:r>
            <a:r>
              <a:rPr lang="en-US" altLang="zh-CN" dirty="0" err="1">
                <a:latin typeface="Maiandra GD" panose="020E0502030308020204" pitchFamily="34" charset="0"/>
              </a:rPr>
              <a:t>movieId</a:t>
            </a:r>
            <a:r>
              <a:rPr lang="en-US" altLang="zh-CN" dirty="0">
                <a:latin typeface="Maiandra GD" panose="020E0502030308020204" pitchFamily="34" charset="0"/>
              </a:rPr>
              <a:t> - rating – timestamp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 rating: 5-star scale, with half-star increments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 timestamp: represent seconds since midnight of January 1, 1970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939BE9-C238-4D45-A39A-B6833E63D1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36" y="3652125"/>
            <a:ext cx="5019162" cy="31127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F38107-AD7B-42E3-ACEA-07C434928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46" y="1427596"/>
            <a:ext cx="6051569" cy="13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7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F080-9289-4AEC-BE63-3B9318B6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Data - Rating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3B75D-A4D6-41DC-8259-0713090A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iandra GD" panose="020E0502030308020204" pitchFamily="34" charset="0"/>
              </a:rPr>
              <a:t>ratings.csv : distribution of time and user</a:t>
            </a:r>
          </a:p>
        </p:txBody>
      </p:sp>
      <p:pic>
        <p:nvPicPr>
          <p:cNvPr id="7" name="图片 6" descr="C:\Users\thinkpad\AppData\Local\Microsoft\Windows\INetCache\Content.MSO\FF1B892D.tmp">
            <a:extLst>
              <a:ext uri="{FF2B5EF4-FFF2-40B4-BE49-F238E27FC236}">
                <a16:creationId xmlns:a16="http://schemas.microsoft.com/office/drawing/2014/main" id="{DE22C51F-1A68-4173-8F2E-613ACA8C68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56" y="2523958"/>
            <a:ext cx="5241291" cy="336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C:\Users\thinkpad\AppData\Local\Microsoft\Windows\INetCache\Content.MSO\379EE27B.tmp">
            <a:extLst>
              <a:ext uri="{FF2B5EF4-FFF2-40B4-BE49-F238E27FC236}">
                <a16:creationId xmlns:a16="http://schemas.microsoft.com/office/drawing/2014/main" id="{C61955F2-CACB-4269-8F67-7BACB56F44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865" y="2523958"/>
            <a:ext cx="5655953" cy="3411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29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F080-9289-4AEC-BE63-3B9318B6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Impact" panose="020B0806030902050204" pitchFamily="34" charset="0"/>
              </a:rPr>
              <a:t>Data - Tag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3B75D-A4D6-41DC-8259-0713090A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iandra GD" panose="020E0502030308020204" pitchFamily="34" charset="0"/>
              </a:rPr>
              <a:t>tags.csv :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user-generated metadata about movies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a single word or short phrase</a:t>
            </a:r>
          </a:p>
          <a:p>
            <a:pPr lvl="1"/>
            <a:r>
              <a:rPr lang="en-US" altLang="zh-CN" dirty="0">
                <a:latin typeface="Maiandra GD" panose="020E0502030308020204" pitchFamily="34" charset="0"/>
              </a:rPr>
              <a:t>meaning &amp; value are determined by users</a:t>
            </a: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  <a:p>
            <a:endParaRPr lang="en-US" altLang="zh-CN" dirty="0">
              <a:latin typeface="Maiandra GD" panose="020E0502030308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8089B2-3492-4A42-B4A7-1E821E6A6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85" y="1405707"/>
            <a:ext cx="7277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4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1480</Words>
  <Application>Microsoft Office PowerPoint</Application>
  <PresentationFormat>宽屏</PresentationFormat>
  <Paragraphs>390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等线 Light</vt:lpstr>
      <vt:lpstr>楷体</vt:lpstr>
      <vt:lpstr>Arial</vt:lpstr>
      <vt:lpstr>Impact</vt:lpstr>
      <vt:lpstr>Maiandra GD</vt:lpstr>
      <vt:lpstr>Wingdings</vt:lpstr>
      <vt:lpstr>Office 主题​​</vt:lpstr>
      <vt:lpstr>Movie Recommendation System</vt:lpstr>
      <vt:lpstr>Content</vt:lpstr>
      <vt:lpstr>Introduction</vt:lpstr>
      <vt:lpstr>Content</vt:lpstr>
      <vt:lpstr>Data - Data Source</vt:lpstr>
      <vt:lpstr>Data - Movies</vt:lpstr>
      <vt:lpstr>Data - Rating</vt:lpstr>
      <vt:lpstr>Data - Rating</vt:lpstr>
      <vt:lpstr>Data - Tag</vt:lpstr>
      <vt:lpstr>Data - Tag</vt:lpstr>
      <vt:lpstr>Data - Analysis - Normality Test</vt:lpstr>
      <vt:lpstr>Data - Analysis - Outlier</vt:lpstr>
      <vt:lpstr>Data - Analysis - Association Rule Discovery</vt:lpstr>
      <vt:lpstr>Content</vt:lpstr>
      <vt:lpstr>Algorithm - Previous Analysis</vt:lpstr>
      <vt:lpstr>Algorithm - Trade Off</vt:lpstr>
      <vt:lpstr>Algorithm - Improvement</vt:lpstr>
      <vt:lpstr>Algorithm - Improvement</vt:lpstr>
      <vt:lpstr>Algorithm - Improvement</vt:lpstr>
      <vt:lpstr>Algorithm - Source Tree</vt:lpstr>
      <vt:lpstr>Algorithm - method introduction - CF</vt:lpstr>
      <vt:lpstr>Algorithm - method introduction - NLP</vt:lpstr>
      <vt:lpstr>Algorithm - method introduction - NLP</vt:lpstr>
      <vt:lpstr>Algorithm - method introduction - NLP</vt:lpstr>
      <vt:lpstr>Algorithm - method introduction - Reload</vt:lpstr>
      <vt:lpstr>Content</vt:lpstr>
      <vt:lpstr>Result </vt:lpstr>
      <vt:lpstr>Result  - userCF</vt:lpstr>
      <vt:lpstr>Result  - itemCF</vt:lpstr>
      <vt:lpstr>Result  - NLP</vt:lpstr>
      <vt:lpstr>Result  - Reload</vt:lpstr>
      <vt:lpstr>Result  - Comparison</vt:lpstr>
      <vt:lpstr>Result  - Evaluation</vt:lpstr>
      <vt:lpstr>Group Member</vt:lpstr>
      <vt:lpstr>Movie Recommendation System  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邻泉 姜</dc:creator>
  <cp:lastModifiedBy>邻泉 姜</cp:lastModifiedBy>
  <cp:revision>27</cp:revision>
  <dcterms:created xsi:type="dcterms:W3CDTF">2021-05-31T14:07:56Z</dcterms:created>
  <dcterms:modified xsi:type="dcterms:W3CDTF">2021-06-03T01:08:09Z</dcterms:modified>
</cp:coreProperties>
</file>