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a41a99ac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a41a99ac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a41a99ac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a41a99ac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a41a99ac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a41a99ac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a41a99ac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a41a99ac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a41a99ac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a41a99ac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a41a99ac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a41a99ac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edcb228c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edcb228c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a41a99ac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a41a99ac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a41a99ac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a41a99ac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a41a99ac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a41a99ac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41a99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41a99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edcb228c9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edcb228c9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a41a99ac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a41a99ac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a41a99ac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a41a99ac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a41a99ac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a41a99ac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a41a99ac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a41a99ac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a41a99ac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a41a99ac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2a41a99ac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2a41a99ac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a41a99ac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a41a99ac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a41a99ac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a41a99ac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a41a99ac7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a41a99ac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a41a99a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a41a99a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a41a99ac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2a41a99ac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a41a99ac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2a41a99ac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a41a99ac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2a41a99ac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f227113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f227113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a41a99ac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a41a99ac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a41a99ac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a41a99ac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edcb228c9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edcb228c9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edcb228c9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edcb228c9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a4d6b62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a4d6b62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lucid.app/lucidchart/193e8811-ab60-4d0f-bc00-a74c59bddec4/edit?viewport_loc=-932%2C74%2C5716%2C2312%2C0_0&amp;invitationId=inv_b78ce6d6-d49c-4a79-b5db-bca46965adc3" TargetMode="External"/><Relationship Id="rId4" Type="http://schemas.openxmlformats.org/officeDocument/2006/relationships/hyperlink" Target="https://github.com/Clear20-22/Java-Project" TargetMode="External"/><Relationship Id="rId5" Type="http://schemas.openxmlformats.org/officeDocument/2006/relationships/hyperlink" Target="https://lucid.app/lucidchart/193e8811-ab60-4d0f-bc00-a74c59bddec4/edit?viewport_loc=-932%2C74%2C5716%2C2312%2C0_0&amp;invitationId=inv_b78ce6d6-d49c-4a79-b5db-bca46965adc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0475"/>
            <a:ext cx="8520600" cy="229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000"/>
              <a:t>                      </a:t>
            </a:r>
            <a:r>
              <a:rPr lang="en-GB" sz="3300">
                <a:latin typeface="Times New Roman"/>
                <a:ea typeface="Times New Roman"/>
                <a:cs typeface="Times New Roman"/>
                <a:sym typeface="Times New Roman"/>
              </a:rPr>
              <a:t>     </a:t>
            </a:r>
            <a:r>
              <a:rPr lang="en-GB" sz="3300">
                <a:solidFill>
                  <a:srgbClr val="0C343D"/>
                </a:solidFill>
                <a:latin typeface="Times New Roman"/>
                <a:ea typeface="Times New Roman"/>
                <a:cs typeface="Times New Roman"/>
                <a:sym typeface="Times New Roman"/>
              </a:rPr>
              <a:t>Project on</a:t>
            </a:r>
            <a:endParaRPr sz="3300">
              <a:solidFill>
                <a:srgbClr val="0C343D"/>
              </a:solidFill>
              <a:latin typeface="Times New Roman"/>
              <a:ea typeface="Times New Roman"/>
              <a:cs typeface="Times New Roman"/>
              <a:sym typeface="Times New Roman"/>
            </a:endParaRPr>
          </a:p>
          <a:p>
            <a:pPr indent="0" lvl="0" marL="0" rtl="0" algn="l">
              <a:spcBef>
                <a:spcPts val="0"/>
              </a:spcBef>
              <a:spcAft>
                <a:spcPts val="0"/>
              </a:spcAft>
              <a:buNone/>
            </a:pPr>
            <a:r>
              <a:rPr lang="en-GB" sz="4000">
                <a:solidFill>
                  <a:srgbClr val="0C343D"/>
                </a:solidFill>
              </a:rPr>
              <a:t>           </a:t>
            </a:r>
            <a:r>
              <a:rPr b="1" lang="en-GB" sz="4000">
                <a:solidFill>
                  <a:srgbClr val="073763"/>
                </a:solidFill>
                <a:latin typeface="Times New Roman"/>
                <a:ea typeface="Times New Roman"/>
                <a:cs typeface="Times New Roman"/>
                <a:sym typeface="Times New Roman"/>
              </a:rPr>
              <a:t>Cafeteria Management, DU</a:t>
            </a:r>
            <a:endParaRPr b="1" sz="4000">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rPr lang="en-GB" sz="2888">
                <a:solidFill>
                  <a:srgbClr val="0C343D"/>
                </a:solidFill>
              </a:rPr>
              <a:t>           </a:t>
            </a:r>
            <a:r>
              <a:rPr lang="en-GB" sz="2555">
                <a:solidFill>
                  <a:srgbClr val="0C343D"/>
                </a:solidFill>
              </a:rPr>
              <a:t>Department of Computer Science &amp; Engineering</a:t>
            </a:r>
            <a:endParaRPr sz="2555">
              <a:solidFill>
                <a:srgbClr val="0C343D"/>
              </a:solidFill>
            </a:endParaRPr>
          </a:p>
          <a:p>
            <a:pPr indent="0" lvl="0" marL="0" rtl="0" algn="l">
              <a:spcBef>
                <a:spcPts val="0"/>
              </a:spcBef>
              <a:spcAft>
                <a:spcPts val="0"/>
              </a:spcAft>
              <a:buNone/>
            </a:pPr>
            <a:r>
              <a:rPr lang="en-GB" sz="2555">
                <a:solidFill>
                  <a:srgbClr val="0C343D"/>
                </a:solidFill>
              </a:rPr>
              <a:t>              CSE 2112: Object-Oriented Programming Lab</a:t>
            </a:r>
            <a:endParaRPr sz="2555">
              <a:solidFill>
                <a:srgbClr val="0C343D"/>
              </a:solidFill>
            </a:endParaRPr>
          </a:p>
          <a:p>
            <a:pPr indent="0" lvl="0" marL="0" rtl="0" algn="l">
              <a:spcBef>
                <a:spcPts val="0"/>
              </a:spcBef>
              <a:spcAft>
                <a:spcPts val="0"/>
              </a:spcAft>
              <a:buNone/>
            </a:pPr>
            <a:r>
              <a:rPr lang="en-GB" sz="2555">
                <a:solidFill>
                  <a:srgbClr val="0C343D"/>
                </a:solidFill>
              </a:rPr>
              <a:t>                                 University of Dhaka</a:t>
            </a:r>
            <a:endParaRPr sz="2555">
              <a:solidFill>
                <a:srgbClr val="0C343D"/>
              </a:solidFill>
            </a:endParaRPr>
          </a:p>
        </p:txBody>
      </p:sp>
      <p:sp>
        <p:nvSpPr>
          <p:cNvPr id="55" name="Google Shape;55;p13"/>
          <p:cNvSpPr txBox="1"/>
          <p:nvPr>
            <p:ph idx="1" type="subTitle"/>
          </p:nvPr>
        </p:nvSpPr>
        <p:spPr>
          <a:xfrm>
            <a:off x="311700" y="2725625"/>
            <a:ext cx="8520600" cy="21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73763"/>
                </a:solidFill>
                <a:latin typeface="Times New Roman"/>
                <a:ea typeface="Times New Roman"/>
                <a:cs typeface="Times New Roman"/>
                <a:sym typeface="Times New Roman"/>
              </a:rPr>
              <a:t>                               </a:t>
            </a:r>
            <a:r>
              <a:rPr b="1" lang="en-GB">
                <a:solidFill>
                  <a:srgbClr val="073763"/>
                </a:solidFill>
                <a:latin typeface="Times New Roman"/>
                <a:ea typeface="Times New Roman"/>
                <a:cs typeface="Times New Roman"/>
                <a:sym typeface="Times New Roman"/>
              </a:rPr>
              <a:t>Authors: Group-10</a:t>
            </a:r>
            <a:endParaRPr b="1">
              <a:solidFill>
                <a:srgbClr val="073763"/>
              </a:solidFill>
              <a:latin typeface="Times New Roman"/>
              <a:ea typeface="Times New Roman"/>
              <a:cs typeface="Times New Roman"/>
              <a:sym typeface="Times New Roman"/>
            </a:endParaRPr>
          </a:p>
          <a:p>
            <a:pPr indent="0" lvl="0" marL="0" rtl="0" algn="ctr">
              <a:spcBef>
                <a:spcPts val="0"/>
              </a:spcBef>
              <a:spcAft>
                <a:spcPts val="0"/>
              </a:spcAft>
              <a:buNone/>
            </a:pPr>
            <a:r>
              <a:rPr lang="en-GB" sz="2200">
                <a:solidFill>
                  <a:srgbClr val="0C343D"/>
                </a:solidFill>
                <a:latin typeface="Times New Roman"/>
                <a:ea typeface="Times New Roman"/>
                <a:cs typeface="Times New Roman"/>
                <a:sym typeface="Times New Roman"/>
              </a:rPr>
              <a:t>Suraya Jannat Mim (17)</a:t>
            </a:r>
            <a:endParaRPr sz="2200">
              <a:solidFill>
                <a:srgbClr val="0C343D"/>
              </a:solidFill>
              <a:latin typeface="Times New Roman"/>
              <a:ea typeface="Times New Roman"/>
              <a:cs typeface="Times New Roman"/>
              <a:sym typeface="Times New Roman"/>
            </a:endParaRPr>
          </a:p>
          <a:p>
            <a:pPr indent="0" lvl="0" marL="0" rtl="0" algn="ctr">
              <a:spcBef>
                <a:spcPts val="0"/>
              </a:spcBef>
              <a:spcAft>
                <a:spcPts val="0"/>
              </a:spcAft>
              <a:buNone/>
            </a:pPr>
            <a:r>
              <a:rPr lang="en-GB" sz="2200">
                <a:solidFill>
                  <a:srgbClr val="0C343D"/>
                </a:solidFill>
                <a:latin typeface="Times New Roman"/>
                <a:ea typeface="Times New Roman"/>
                <a:cs typeface="Times New Roman"/>
                <a:sym typeface="Times New Roman"/>
              </a:rPr>
              <a:t> </a:t>
            </a:r>
            <a:r>
              <a:rPr lang="en-GB" sz="2200">
                <a:solidFill>
                  <a:srgbClr val="0C343D"/>
                </a:solidFill>
                <a:latin typeface="Times New Roman"/>
                <a:ea typeface="Times New Roman"/>
                <a:cs typeface="Times New Roman"/>
                <a:sym typeface="Times New Roman"/>
              </a:rPr>
              <a:t>Anisha Tabassum (19)</a:t>
            </a:r>
            <a:endParaRPr sz="2200">
              <a:solidFill>
                <a:srgbClr val="0C343D"/>
              </a:solidFill>
              <a:latin typeface="Times New Roman"/>
              <a:ea typeface="Times New Roman"/>
              <a:cs typeface="Times New Roman"/>
              <a:sym typeface="Times New Roman"/>
            </a:endParaRPr>
          </a:p>
          <a:p>
            <a:pPr indent="0" lvl="0" marL="0" rtl="0" algn="ctr">
              <a:spcBef>
                <a:spcPts val="0"/>
              </a:spcBef>
              <a:spcAft>
                <a:spcPts val="0"/>
              </a:spcAft>
              <a:buNone/>
            </a:pPr>
            <a:r>
              <a:rPr lang="en-GB" sz="2200">
                <a:solidFill>
                  <a:srgbClr val="0C343D"/>
                </a:solidFill>
                <a:latin typeface="Times New Roman"/>
                <a:ea typeface="Times New Roman"/>
                <a:cs typeface="Times New Roman"/>
                <a:sym typeface="Times New Roman"/>
              </a:rPr>
              <a:t>Jubayer Ahmed Sojib (23)</a:t>
            </a:r>
            <a:endParaRPr sz="2200">
              <a:solidFill>
                <a:srgbClr val="0C343D"/>
              </a:solidFill>
              <a:latin typeface="Times New Roman"/>
              <a:ea typeface="Times New Roman"/>
              <a:cs typeface="Times New Roman"/>
              <a:sym typeface="Times New Roman"/>
            </a:endParaRPr>
          </a:p>
          <a:p>
            <a:pPr indent="0" lvl="0" marL="0" rtl="0" algn="ctr">
              <a:spcBef>
                <a:spcPts val="0"/>
              </a:spcBef>
              <a:spcAft>
                <a:spcPts val="0"/>
              </a:spcAft>
              <a:buNone/>
            </a:pPr>
            <a:r>
              <a:rPr lang="en-GB" sz="2200">
                <a:solidFill>
                  <a:srgbClr val="0C343D"/>
                </a:solidFill>
                <a:latin typeface="Times New Roman"/>
                <a:ea typeface="Times New Roman"/>
                <a:cs typeface="Times New Roman"/>
                <a:sym typeface="Times New Roman"/>
              </a:rPr>
              <a:t>Tamal Kanti Sarker (39)</a:t>
            </a:r>
            <a:endParaRPr sz="2200">
              <a:solidFill>
                <a:srgbClr val="0C343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03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sz="3300">
                <a:solidFill>
                  <a:srgbClr val="073763"/>
                </a:solidFill>
                <a:latin typeface="Times New Roman"/>
                <a:ea typeface="Times New Roman"/>
                <a:cs typeface="Times New Roman"/>
                <a:sym typeface="Times New Roman"/>
              </a:rPr>
              <a:t>Admin</a:t>
            </a:r>
            <a:endParaRPr b="1" sz="3300">
              <a:solidFill>
                <a:srgbClr val="073763"/>
              </a:solidFill>
            </a:endParaRPr>
          </a:p>
        </p:txBody>
      </p:sp>
      <p:sp>
        <p:nvSpPr>
          <p:cNvPr id="113" name="Google Shape;113;p22"/>
          <p:cNvSpPr txBox="1"/>
          <p:nvPr>
            <p:ph idx="1" type="body"/>
          </p:nvPr>
        </p:nvSpPr>
        <p:spPr>
          <a:xfrm>
            <a:off x="109425" y="779725"/>
            <a:ext cx="8722800" cy="424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200">
                <a:solidFill>
                  <a:srgbClr val="0C343D"/>
                </a:solidFill>
                <a:latin typeface="Times New Roman"/>
                <a:ea typeface="Times New Roman"/>
                <a:cs typeface="Times New Roman"/>
                <a:sym typeface="Times New Roman"/>
              </a:rPr>
              <a:t>Dashboard</a:t>
            </a:r>
            <a:endParaRPr b="1"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Admin </a:t>
            </a:r>
            <a:r>
              <a:rPr lang="en-GB" sz="7200">
                <a:solidFill>
                  <a:srgbClr val="0C343D"/>
                </a:solidFill>
                <a:latin typeface="Times New Roman"/>
                <a:ea typeface="Times New Roman"/>
                <a:cs typeface="Times New Roman"/>
                <a:sym typeface="Times New Roman"/>
              </a:rPr>
              <a:t>can see the </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number of customers, </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today's income, total </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income, and the number</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of sold products in this </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dashboard. He can also</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view the income chart</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en-GB" sz="7200">
                <a:solidFill>
                  <a:srgbClr val="0C343D"/>
                </a:solidFill>
                <a:latin typeface="Times New Roman"/>
                <a:ea typeface="Times New Roman"/>
                <a:cs typeface="Times New Roman"/>
                <a:sym typeface="Times New Roman"/>
              </a:rPr>
              <a:t>and the customers chart.</a:t>
            </a:r>
            <a:endParaRPr sz="7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t/>
            </a:r>
            <a:endParaRPr sz="2500">
              <a:latin typeface="Times New Roman"/>
              <a:ea typeface="Times New Roman"/>
              <a:cs typeface="Times New Roman"/>
              <a:sym typeface="Times New Roman"/>
            </a:endParaRPr>
          </a:p>
          <a:p>
            <a:pPr indent="0" lvl="0" marL="0" rtl="0" algn="l">
              <a:spcBef>
                <a:spcPts val="1200"/>
              </a:spcBef>
              <a:spcAft>
                <a:spcPts val="0"/>
              </a:spcAft>
              <a:buNone/>
            </a:pPr>
            <a:r>
              <a:t/>
            </a:r>
            <a:endParaRPr sz="2500">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114" name="Google Shape;114;p22"/>
          <p:cNvPicPr preferRelativeResize="0"/>
          <p:nvPr/>
        </p:nvPicPr>
        <p:blipFill>
          <a:blip r:embed="rId3">
            <a:alphaModFix/>
          </a:blip>
          <a:stretch>
            <a:fillRect/>
          </a:stretch>
        </p:blipFill>
        <p:spPr>
          <a:xfrm>
            <a:off x="2503350" y="779725"/>
            <a:ext cx="6579852" cy="4287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2242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120" name="Google Shape;120;p23"/>
          <p:cNvSpPr txBox="1"/>
          <p:nvPr>
            <p:ph idx="1" type="body"/>
          </p:nvPr>
        </p:nvSpPr>
        <p:spPr>
          <a:xfrm>
            <a:off x="136800" y="793400"/>
            <a:ext cx="8695500" cy="4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C343D"/>
                </a:solidFill>
                <a:latin typeface="Times New Roman"/>
                <a:ea typeface="Times New Roman"/>
                <a:cs typeface="Times New Roman"/>
                <a:sym typeface="Times New Roman"/>
              </a:rPr>
              <a:t>Inventory</a:t>
            </a:r>
            <a:endParaRPr b="1">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Admin</a:t>
            </a:r>
            <a:r>
              <a:rPr lang="en-GB">
                <a:solidFill>
                  <a:srgbClr val="0C343D"/>
                </a:solidFill>
                <a:latin typeface="Times New Roman"/>
                <a:ea typeface="Times New Roman"/>
                <a:cs typeface="Times New Roman"/>
                <a:sym typeface="Times New Roman"/>
              </a:rPr>
              <a:t> can add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products, check their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availability and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unavailability, update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product information,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and set their prices </a:t>
            </a:r>
            <a:endParaRPr>
              <a:solidFill>
                <a:srgbClr val="0C343D"/>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GB">
                <a:solidFill>
                  <a:srgbClr val="0C343D"/>
                </a:solidFill>
                <a:latin typeface="Times New Roman"/>
                <a:ea typeface="Times New Roman"/>
                <a:cs typeface="Times New Roman"/>
                <a:sym typeface="Times New Roman"/>
              </a:rPr>
              <a:t>here.</a:t>
            </a:r>
            <a:endParaRPr>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500">
              <a:latin typeface="Times New Roman"/>
              <a:ea typeface="Times New Roman"/>
              <a:cs typeface="Times New Roman"/>
              <a:sym typeface="Times New Roman"/>
            </a:endParaRPr>
          </a:p>
        </p:txBody>
      </p:sp>
      <p:pic>
        <p:nvPicPr>
          <p:cNvPr id="121" name="Google Shape;121;p23"/>
          <p:cNvPicPr preferRelativeResize="0"/>
          <p:nvPr/>
        </p:nvPicPr>
        <p:blipFill>
          <a:blip r:embed="rId3">
            <a:alphaModFix/>
          </a:blip>
          <a:stretch>
            <a:fillRect/>
          </a:stretch>
        </p:blipFill>
        <p:spPr>
          <a:xfrm>
            <a:off x="2311850" y="697650"/>
            <a:ext cx="6771348" cy="436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8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127" name="Google Shape;127;p24"/>
          <p:cNvSpPr txBox="1"/>
          <p:nvPr>
            <p:ph idx="1" type="body"/>
          </p:nvPr>
        </p:nvSpPr>
        <p:spPr>
          <a:xfrm>
            <a:off x="95750" y="752375"/>
            <a:ext cx="8736600" cy="41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Menu</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 admin can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check different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food items on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C343D"/>
                </a:solidFill>
                <a:latin typeface="Times New Roman"/>
                <a:ea typeface="Times New Roman"/>
                <a:cs typeface="Times New Roman"/>
                <a:sym typeface="Times New Roman"/>
              </a:rPr>
              <a:t>this menu page.</a:t>
            </a:r>
            <a:endParaRPr sz="2200">
              <a:solidFill>
                <a:srgbClr val="0C343D"/>
              </a:solidFill>
              <a:latin typeface="Times New Roman"/>
              <a:ea typeface="Times New Roman"/>
              <a:cs typeface="Times New Roman"/>
              <a:sym typeface="Times New Roman"/>
            </a:endParaRPr>
          </a:p>
        </p:txBody>
      </p:sp>
      <p:pic>
        <p:nvPicPr>
          <p:cNvPr id="128" name="Google Shape;128;p24"/>
          <p:cNvPicPr preferRelativeResize="0"/>
          <p:nvPr/>
        </p:nvPicPr>
        <p:blipFill>
          <a:blip r:embed="rId3">
            <a:alphaModFix/>
          </a:blip>
          <a:stretch>
            <a:fillRect/>
          </a:stretch>
        </p:blipFill>
        <p:spPr>
          <a:xfrm>
            <a:off x="2147675" y="752375"/>
            <a:ext cx="6921851" cy="430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1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134" name="Google Shape;134;p25"/>
          <p:cNvSpPr txBox="1"/>
          <p:nvPr>
            <p:ph idx="1" type="body"/>
          </p:nvPr>
        </p:nvSpPr>
        <p:spPr>
          <a:xfrm>
            <a:off x="177825" y="875500"/>
            <a:ext cx="8654400" cy="39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Customer</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 admin can see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 purchase history</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 on this page and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keep track of the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sold products.</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500">
              <a:latin typeface="Times New Roman"/>
              <a:ea typeface="Times New Roman"/>
              <a:cs typeface="Times New Roman"/>
              <a:sym typeface="Times New Roman"/>
            </a:endParaRPr>
          </a:p>
        </p:txBody>
      </p:sp>
      <p:pic>
        <p:nvPicPr>
          <p:cNvPr id="135" name="Google Shape;135;p25"/>
          <p:cNvPicPr preferRelativeResize="0"/>
          <p:nvPr/>
        </p:nvPicPr>
        <p:blipFill>
          <a:blip r:embed="rId3">
            <a:alphaModFix/>
          </a:blip>
          <a:stretch>
            <a:fillRect/>
          </a:stretch>
        </p:blipFill>
        <p:spPr>
          <a:xfrm>
            <a:off x="2558075" y="703100"/>
            <a:ext cx="6511452" cy="435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7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141" name="Google Shape;141;p26"/>
          <p:cNvSpPr txBox="1"/>
          <p:nvPr>
            <p:ph idx="1" type="body"/>
          </p:nvPr>
        </p:nvSpPr>
        <p:spPr>
          <a:xfrm>
            <a:off x="68400" y="648375"/>
            <a:ext cx="8763900" cy="41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Employee</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 admin can add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employees, view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their categories,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select their salaries,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and confirm their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C343D"/>
                </a:solidFill>
                <a:latin typeface="Times New Roman"/>
                <a:ea typeface="Times New Roman"/>
                <a:cs typeface="Times New Roman"/>
                <a:sym typeface="Times New Roman"/>
              </a:rPr>
              <a:t>logins on this page.</a:t>
            </a:r>
            <a:endParaRPr sz="2200">
              <a:solidFill>
                <a:srgbClr val="0C343D"/>
              </a:solidFill>
              <a:latin typeface="Times New Roman"/>
              <a:ea typeface="Times New Roman"/>
              <a:cs typeface="Times New Roman"/>
              <a:sym typeface="Times New Roman"/>
            </a:endParaRPr>
          </a:p>
        </p:txBody>
      </p:sp>
      <p:pic>
        <p:nvPicPr>
          <p:cNvPr id="142" name="Google Shape;142;p26"/>
          <p:cNvPicPr preferRelativeResize="0"/>
          <p:nvPr/>
        </p:nvPicPr>
        <p:blipFill>
          <a:blip r:embed="rId3">
            <a:alphaModFix/>
          </a:blip>
          <a:stretch>
            <a:fillRect/>
          </a:stretch>
        </p:blipFill>
        <p:spPr>
          <a:xfrm>
            <a:off x="2380225" y="648375"/>
            <a:ext cx="6702974" cy="4406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sz="3355">
                <a:latin typeface="Times New Roman"/>
                <a:ea typeface="Times New Roman"/>
                <a:cs typeface="Times New Roman"/>
                <a:sym typeface="Times New Roman"/>
              </a:rPr>
              <a:t>                      </a:t>
            </a:r>
            <a:r>
              <a:rPr b="1" lang="en-GB" sz="3355">
                <a:solidFill>
                  <a:srgbClr val="073763"/>
                </a:solidFill>
                <a:latin typeface="Times New Roman"/>
                <a:ea typeface="Times New Roman"/>
                <a:cs typeface="Times New Roman"/>
                <a:sym typeface="Times New Roman"/>
              </a:rPr>
              <a:t>UML Diagram</a:t>
            </a:r>
            <a:endParaRPr b="1" sz="3355">
              <a:solidFill>
                <a:srgbClr val="073763"/>
              </a:solidFill>
              <a:latin typeface="Times New Roman"/>
              <a:ea typeface="Times New Roman"/>
              <a:cs typeface="Times New Roman"/>
              <a:sym typeface="Times New Roman"/>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u="sng">
                <a:solidFill>
                  <a:schemeClr val="hlink"/>
                </a:solidFill>
                <a:latin typeface="Times New Roman"/>
                <a:ea typeface="Times New Roman"/>
                <a:cs typeface="Times New Roman"/>
                <a:sym typeface="Times New Roman"/>
                <a:hlinkClick r:id="rId3"/>
              </a:rPr>
              <a:t>Follow this link:</a:t>
            </a:r>
            <a:endParaRPr sz="2000"/>
          </a:p>
          <a:p>
            <a:pPr indent="0" lvl="0" marL="0" rtl="0" algn="l">
              <a:spcBef>
                <a:spcPts val="1200"/>
              </a:spcBef>
              <a:spcAft>
                <a:spcPts val="0"/>
              </a:spcAft>
              <a:buNone/>
            </a:pPr>
            <a:r>
              <a:t/>
            </a:r>
            <a:endParaRPr/>
          </a:p>
          <a:p>
            <a:pPr indent="0" lvl="0" marL="0" rtl="0" algn="l">
              <a:spcBef>
                <a:spcPts val="1200"/>
              </a:spcBef>
              <a:spcAft>
                <a:spcPts val="0"/>
              </a:spcAft>
              <a:buNone/>
            </a:pPr>
            <a:r>
              <a:rPr lang="en-GB"/>
              <a:t>                                              </a:t>
            </a:r>
            <a:r>
              <a:rPr b="1" lang="en-GB" sz="3355">
                <a:solidFill>
                  <a:srgbClr val="073763"/>
                </a:solidFill>
                <a:latin typeface="Times New Roman"/>
                <a:ea typeface="Times New Roman"/>
                <a:cs typeface="Times New Roman"/>
                <a:sym typeface="Times New Roman"/>
              </a:rPr>
              <a:t>Github Link</a:t>
            </a:r>
            <a:endParaRPr b="1" sz="3355">
              <a:solidFill>
                <a:srgbClr val="073763"/>
              </a:solidFill>
              <a:latin typeface="Times New Roman"/>
              <a:ea typeface="Times New Roman"/>
              <a:cs typeface="Times New Roman"/>
              <a:sym typeface="Times New Roman"/>
            </a:endParaRPr>
          </a:p>
          <a:p>
            <a:pPr indent="0" lvl="0" marL="0" rtl="0" algn="l">
              <a:spcBef>
                <a:spcPts val="1200"/>
              </a:spcBef>
              <a:spcAft>
                <a:spcPts val="0"/>
              </a:spcAft>
              <a:buNone/>
            </a:pPr>
            <a:r>
              <a:rPr lang="en-GB" sz="2200" u="sng">
                <a:solidFill>
                  <a:schemeClr val="hlink"/>
                </a:solidFill>
                <a:latin typeface="Times New Roman"/>
                <a:ea typeface="Times New Roman"/>
                <a:cs typeface="Times New Roman"/>
                <a:sym typeface="Times New Roman"/>
                <a:hlinkClick r:id="rId4"/>
              </a:rPr>
              <a:t>Follow this link:</a:t>
            </a:r>
            <a:endParaRPr sz="2200">
              <a:solidFill>
                <a:srgbClr val="073763"/>
              </a:solidFill>
              <a:latin typeface="Times New Roman"/>
              <a:ea typeface="Times New Roman"/>
              <a:cs typeface="Times New Roman"/>
              <a:sym typeface="Times New Roman"/>
            </a:endParaRPr>
          </a:p>
          <a:p>
            <a:pPr indent="0" lvl="0" marL="0" rtl="0" algn="l">
              <a:spcBef>
                <a:spcPts val="1200"/>
              </a:spcBef>
              <a:spcAft>
                <a:spcPts val="1200"/>
              </a:spcAft>
              <a:buNone/>
            </a:pPr>
            <a:r>
              <a:rPr lang="en-GB" u="sng">
                <a:solidFill>
                  <a:schemeClr val="hlink"/>
                </a:solidFill>
                <a:latin typeface="Times New Roman"/>
                <a:ea typeface="Times New Roman"/>
                <a:cs typeface="Times New Roman"/>
                <a:sym typeface="Times New Roman"/>
                <a:hlinkClick r:id="rId5"/>
              </a:rPr>
              <a:t>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endParaRPr b="1" sz="3011">
              <a:latin typeface="Times New Roman"/>
              <a:ea typeface="Times New Roman"/>
              <a:cs typeface="Times New Roman"/>
              <a:sym typeface="Times New Roman"/>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59" name="Shape 159"/>
        <p:cNvGrpSpPr/>
        <p:nvPr/>
      </p:nvGrpSpPr>
      <p:grpSpPr>
        <a:xfrm>
          <a:off x="0" y="0"/>
          <a:ext cx="0" cy="0"/>
          <a:chOff x="0" y="0"/>
          <a:chExt cx="0" cy="0"/>
        </a:xfrm>
      </p:grpSpPr>
      <p:sp>
        <p:nvSpPr>
          <p:cNvPr id="160" name="Google Shape;160;p29"/>
          <p:cNvSpPr txBox="1"/>
          <p:nvPr>
            <p:ph type="title"/>
          </p:nvPr>
        </p:nvSpPr>
        <p:spPr>
          <a:xfrm>
            <a:off x="174900" y="8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Customer</a:t>
            </a:r>
            <a:endParaRPr b="1" sz="3011">
              <a:solidFill>
                <a:srgbClr val="073763"/>
              </a:solidFill>
              <a:latin typeface="Times New Roman"/>
              <a:ea typeface="Times New Roman"/>
              <a:cs typeface="Times New Roman"/>
              <a:sym typeface="Times New Roman"/>
            </a:endParaRPr>
          </a:p>
        </p:txBody>
      </p:sp>
      <p:sp>
        <p:nvSpPr>
          <p:cNvPr id="161" name="Google Shape;161;p29"/>
          <p:cNvSpPr txBox="1"/>
          <p:nvPr>
            <p:ph idx="1" type="body"/>
          </p:nvPr>
        </p:nvSpPr>
        <p:spPr>
          <a:xfrm>
            <a:off x="82075" y="1152475"/>
            <a:ext cx="8750100" cy="3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0C343D"/>
                </a:solidFill>
                <a:latin typeface="Times New Roman"/>
                <a:ea typeface="Times New Roman"/>
                <a:cs typeface="Times New Roman"/>
                <a:sym typeface="Times New Roman"/>
              </a:rPr>
              <a:t>Login</a:t>
            </a:r>
            <a:endParaRPr b="1"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Customers will log in as either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a student or a teacher with their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registration ID and password</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once they have created</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000">
                <a:solidFill>
                  <a:srgbClr val="0C343D"/>
                </a:solidFill>
                <a:latin typeface="Times New Roman"/>
                <a:ea typeface="Times New Roman"/>
                <a:cs typeface="Times New Roman"/>
                <a:sym typeface="Times New Roman"/>
              </a:rPr>
              <a:t>an account in this system. </a:t>
            </a:r>
            <a:endParaRPr sz="2700">
              <a:solidFill>
                <a:srgbClr val="0C343D"/>
              </a:solidFill>
              <a:latin typeface="Times New Roman"/>
              <a:ea typeface="Times New Roman"/>
              <a:cs typeface="Times New Roman"/>
              <a:sym typeface="Times New Roman"/>
            </a:endParaRPr>
          </a:p>
        </p:txBody>
      </p:sp>
      <p:pic>
        <p:nvPicPr>
          <p:cNvPr id="162" name="Google Shape;162;p29"/>
          <p:cNvPicPr preferRelativeResize="0"/>
          <p:nvPr/>
        </p:nvPicPr>
        <p:blipFill>
          <a:blip r:embed="rId3">
            <a:alphaModFix/>
          </a:blip>
          <a:stretch>
            <a:fillRect/>
          </a:stretch>
        </p:blipFill>
        <p:spPr>
          <a:xfrm>
            <a:off x="3460925" y="770425"/>
            <a:ext cx="5603926" cy="42582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6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Customer</a:t>
            </a:r>
            <a:endParaRPr b="1" sz="3011">
              <a:solidFill>
                <a:srgbClr val="073763"/>
              </a:solidFill>
              <a:latin typeface="Times New Roman"/>
              <a:ea typeface="Times New Roman"/>
              <a:cs typeface="Times New Roman"/>
              <a:sym typeface="Times New Roman"/>
            </a:endParaRPr>
          </a:p>
        </p:txBody>
      </p:sp>
      <p:sp>
        <p:nvSpPr>
          <p:cNvPr id="168" name="Google Shape;168;p30"/>
          <p:cNvSpPr txBox="1"/>
          <p:nvPr>
            <p:ph idx="1" type="body"/>
          </p:nvPr>
        </p:nvSpPr>
        <p:spPr>
          <a:xfrm>
            <a:off x="54725" y="861800"/>
            <a:ext cx="8777700" cy="40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solidFill>
                  <a:srgbClr val="0C343D"/>
                </a:solidFill>
                <a:latin typeface="Times New Roman"/>
                <a:ea typeface="Times New Roman"/>
                <a:cs typeface="Times New Roman"/>
                <a:sym typeface="Times New Roman"/>
              </a:rPr>
              <a:t>Profile</a:t>
            </a:r>
            <a:endParaRPr b="1"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Students and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teachers can see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their information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in their profile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and update it.</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169" name="Google Shape;169;p30"/>
          <p:cNvPicPr preferRelativeResize="0"/>
          <p:nvPr/>
        </p:nvPicPr>
        <p:blipFill>
          <a:blip r:embed="rId3">
            <a:alphaModFix/>
          </a:blip>
          <a:stretch>
            <a:fillRect/>
          </a:stretch>
        </p:blipFill>
        <p:spPr>
          <a:xfrm>
            <a:off x="2038250" y="634675"/>
            <a:ext cx="7017598" cy="4436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13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Customer</a:t>
            </a:r>
            <a:endParaRPr b="1" sz="3011">
              <a:solidFill>
                <a:srgbClr val="073763"/>
              </a:solidFill>
              <a:latin typeface="Times New Roman"/>
              <a:ea typeface="Times New Roman"/>
              <a:cs typeface="Times New Roman"/>
              <a:sym typeface="Times New Roman"/>
            </a:endParaRPr>
          </a:p>
        </p:txBody>
      </p:sp>
      <p:sp>
        <p:nvSpPr>
          <p:cNvPr id="175" name="Google Shape;175;p31"/>
          <p:cNvSpPr txBox="1"/>
          <p:nvPr>
            <p:ph idx="1" type="body"/>
          </p:nvPr>
        </p:nvSpPr>
        <p:spPr>
          <a:xfrm>
            <a:off x="136800" y="848125"/>
            <a:ext cx="8695500" cy="40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Menu</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Customers can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check the menu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and add items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C343D"/>
                </a:solidFill>
                <a:latin typeface="Times New Roman"/>
                <a:ea typeface="Times New Roman"/>
                <a:cs typeface="Times New Roman"/>
                <a:sym typeface="Times New Roman"/>
              </a:rPr>
              <a:t>to their cart.</a:t>
            </a:r>
            <a:endParaRPr sz="2200">
              <a:solidFill>
                <a:srgbClr val="0C343D"/>
              </a:solidFill>
              <a:latin typeface="Times New Roman"/>
              <a:ea typeface="Times New Roman"/>
              <a:cs typeface="Times New Roman"/>
              <a:sym typeface="Times New Roman"/>
            </a:endParaRPr>
          </a:p>
        </p:txBody>
      </p:sp>
      <p:pic>
        <p:nvPicPr>
          <p:cNvPr id="176" name="Google Shape;176;p31"/>
          <p:cNvPicPr preferRelativeResize="0"/>
          <p:nvPr/>
        </p:nvPicPr>
        <p:blipFill>
          <a:blip r:embed="rId3">
            <a:alphaModFix/>
          </a:blip>
          <a:stretch>
            <a:fillRect/>
          </a:stretch>
        </p:blipFill>
        <p:spPr>
          <a:xfrm>
            <a:off x="2079275" y="731800"/>
            <a:ext cx="6962898" cy="430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solidFill>
                  <a:srgbClr val="0C343D"/>
                </a:solidFill>
                <a:latin typeface="Times New Roman"/>
                <a:ea typeface="Times New Roman"/>
                <a:cs typeface="Times New Roman"/>
                <a:sym typeface="Times New Roman"/>
              </a:rPr>
              <a:t>                              Introduction</a:t>
            </a:r>
            <a:endParaRPr b="1" sz="3011">
              <a:solidFill>
                <a:srgbClr val="0C343D"/>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200">
                <a:solidFill>
                  <a:srgbClr val="0C343D"/>
                </a:solidFill>
                <a:latin typeface="Times New Roman"/>
                <a:ea typeface="Times New Roman"/>
                <a:cs typeface="Times New Roman"/>
                <a:sym typeface="Times New Roman"/>
              </a:rPr>
              <a:t>The </a:t>
            </a:r>
            <a:r>
              <a:rPr b="1" lang="en-GB" sz="2200">
                <a:solidFill>
                  <a:srgbClr val="0C343D"/>
                </a:solidFill>
                <a:latin typeface="Times New Roman"/>
                <a:ea typeface="Times New Roman"/>
                <a:cs typeface="Times New Roman"/>
                <a:sym typeface="Times New Roman"/>
              </a:rPr>
              <a:t>Cafeteria Management, DU,</a:t>
            </a:r>
            <a:r>
              <a:rPr lang="en-GB" sz="2200">
                <a:solidFill>
                  <a:srgbClr val="0C343D"/>
                </a:solidFill>
                <a:latin typeface="Times New Roman"/>
                <a:ea typeface="Times New Roman"/>
                <a:cs typeface="Times New Roman"/>
                <a:sym typeface="Times New Roman"/>
              </a:rPr>
              <a:t> is a Java-based application designed to streamline cafeteria operations at </a:t>
            </a:r>
            <a:r>
              <a:rPr b="1" lang="en-GB" sz="2200">
                <a:solidFill>
                  <a:srgbClr val="0C343D"/>
                </a:solidFill>
                <a:latin typeface="Times New Roman"/>
                <a:ea typeface="Times New Roman"/>
                <a:cs typeface="Times New Roman"/>
                <a:sym typeface="Times New Roman"/>
              </a:rPr>
              <a:t>Dhaka University</a:t>
            </a:r>
            <a:r>
              <a:rPr lang="en-GB" sz="2200">
                <a:solidFill>
                  <a:srgbClr val="0C343D"/>
                </a:solidFill>
                <a:latin typeface="Times New Roman"/>
                <a:ea typeface="Times New Roman"/>
                <a:cs typeface="Times New Roman"/>
                <a:sym typeface="Times New Roman"/>
              </a:rPr>
              <a:t>.</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C343D"/>
                </a:solidFill>
                <a:latin typeface="Times New Roman"/>
                <a:ea typeface="Times New Roman"/>
                <a:cs typeface="Times New Roman"/>
                <a:sym typeface="Times New Roman"/>
              </a:rPr>
              <a:t>It provides a secure and efficient platform for </a:t>
            </a:r>
            <a:r>
              <a:rPr b="1" lang="en-GB" sz="2200">
                <a:solidFill>
                  <a:srgbClr val="0C343D"/>
                </a:solidFill>
                <a:latin typeface="Times New Roman"/>
                <a:ea typeface="Times New Roman"/>
                <a:cs typeface="Times New Roman"/>
                <a:sym typeface="Times New Roman"/>
              </a:rPr>
              <a:t>teachers, students, admins, and employees</a:t>
            </a:r>
            <a:r>
              <a:rPr lang="en-GB" sz="2200">
                <a:solidFill>
                  <a:srgbClr val="0C343D"/>
                </a:solidFill>
                <a:latin typeface="Times New Roman"/>
                <a:ea typeface="Times New Roman"/>
                <a:cs typeface="Times New Roman"/>
                <a:sym typeface="Times New Roman"/>
              </a:rPr>
              <a:t> to manage cafeteria services. The system features </a:t>
            </a:r>
            <a:r>
              <a:rPr b="1" lang="en-GB" sz="2200">
                <a:solidFill>
                  <a:srgbClr val="0C343D"/>
                </a:solidFill>
                <a:latin typeface="Times New Roman"/>
                <a:ea typeface="Times New Roman"/>
                <a:cs typeface="Times New Roman"/>
                <a:sym typeface="Times New Roman"/>
              </a:rPr>
              <a:t>user authentication, food ordering, purchase tracking, and administrative controls</a:t>
            </a:r>
            <a:r>
              <a:rPr lang="en-GB" sz="2200">
                <a:solidFill>
                  <a:srgbClr val="0C343D"/>
                </a:solidFill>
                <a:latin typeface="Times New Roman"/>
                <a:ea typeface="Times New Roman"/>
                <a:cs typeface="Times New Roman"/>
                <a:sym typeface="Times New Roman"/>
              </a:rPr>
              <a:t>, ensuring a seamless experience for both customers and staff. With role-based access, real-time updates, and secure login mechanisms, this system enhances efficiency, transparency, and user convenience.</a:t>
            </a:r>
            <a:endParaRPr sz="2200">
              <a:solidFill>
                <a:srgbClr val="0C343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80" name="Shape 180"/>
        <p:cNvGrpSpPr/>
        <p:nvPr/>
      </p:nvGrpSpPr>
      <p:grpSpPr>
        <a:xfrm>
          <a:off x="0" y="0"/>
          <a:ext cx="0" cy="0"/>
          <a:chOff x="0" y="0"/>
          <a:chExt cx="0" cy="0"/>
        </a:xfrm>
      </p:grpSpPr>
      <p:sp>
        <p:nvSpPr>
          <p:cNvPr id="181" name="Google Shape;181;p32"/>
          <p:cNvSpPr txBox="1"/>
          <p:nvPr>
            <p:ph type="title"/>
          </p:nvPr>
        </p:nvSpPr>
        <p:spPr>
          <a:xfrm>
            <a:off x="3801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Customer</a:t>
            </a:r>
            <a:endParaRPr b="1" sz="3011">
              <a:solidFill>
                <a:srgbClr val="073763"/>
              </a:solidFill>
              <a:latin typeface="Times New Roman"/>
              <a:ea typeface="Times New Roman"/>
              <a:cs typeface="Times New Roman"/>
              <a:sym typeface="Times New Roman"/>
            </a:endParaRPr>
          </a:p>
        </p:txBody>
      </p:sp>
      <p:sp>
        <p:nvSpPr>
          <p:cNvPr id="182" name="Google Shape;182;p32"/>
          <p:cNvSpPr txBox="1"/>
          <p:nvPr>
            <p:ph idx="1" type="body"/>
          </p:nvPr>
        </p:nvSpPr>
        <p:spPr>
          <a:xfrm>
            <a:off x="136800" y="629250"/>
            <a:ext cx="8695500" cy="439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2500">
                <a:solidFill>
                  <a:srgbClr val="0C343D"/>
                </a:solidFill>
                <a:latin typeface="Times New Roman"/>
                <a:ea typeface="Times New Roman"/>
                <a:cs typeface="Times New Roman"/>
                <a:sym typeface="Times New Roman"/>
              </a:rPr>
              <a:t>Payment</a:t>
            </a:r>
            <a:endParaRPr b="1" sz="25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A confirmation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will be sent after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payment if you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have sufficient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balance in your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account. The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remaining balance</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0C343D"/>
                </a:solidFill>
                <a:latin typeface="Times New Roman"/>
                <a:ea typeface="Times New Roman"/>
                <a:cs typeface="Times New Roman"/>
                <a:sym typeface="Times New Roman"/>
              </a:rPr>
              <a:t> will then be </a:t>
            </a:r>
            <a:endParaRPr sz="20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000">
                <a:solidFill>
                  <a:srgbClr val="0C343D"/>
                </a:solidFill>
                <a:latin typeface="Times New Roman"/>
                <a:ea typeface="Times New Roman"/>
                <a:cs typeface="Times New Roman"/>
                <a:sym typeface="Times New Roman"/>
              </a:rPr>
              <a:t>calculated.</a:t>
            </a:r>
            <a:endParaRPr sz="2000">
              <a:solidFill>
                <a:srgbClr val="0C343D"/>
              </a:solidFill>
              <a:latin typeface="Times New Roman"/>
              <a:ea typeface="Times New Roman"/>
              <a:cs typeface="Times New Roman"/>
              <a:sym typeface="Times New Roman"/>
            </a:endParaRPr>
          </a:p>
        </p:txBody>
      </p:sp>
      <p:pic>
        <p:nvPicPr>
          <p:cNvPr id="183" name="Google Shape;183;p32"/>
          <p:cNvPicPr preferRelativeResize="0"/>
          <p:nvPr/>
        </p:nvPicPr>
        <p:blipFill>
          <a:blip r:embed="rId3">
            <a:alphaModFix/>
          </a:blip>
          <a:stretch>
            <a:fillRect/>
          </a:stretch>
        </p:blipFill>
        <p:spPr>
          <a:xfrm>
            <a:off x="2188725" y="807100"/>
            <a:ext cx="6867124" cy="4220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1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latin typeface="Times New Roman"/>
                <a:ea typeface="Times New Roman"/>
                <a:cs typeface="Times New Roman"/>
                <a:sym typeface="Times New Roman"/>
              </a:rPr>
              <a:t>        </a:t>
            </a: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Customer</a:t>
            </a:r>
            <a:endParaRPr b="1" sz="3011">
              <a:solidFill>
                <a:srgbClr val="073763"/>
              </a:solidFill>
              <a:latin typeface="Times New Roman"/>
              <a:ea typeface="Times New Roman"/>
              <a:cs typeface="Times New Roman"/>
              <a:sym typeface="Times New Roman"/>
            </a:endParaRPr>
          </a:p>
        </p:txBody>
      </p:sp>
      <p:sp>
        <p:nvSpPr>
          <p:cNvPr id="189" name="Google Shape;189;p33"/>
          <p:cNvSpPr txBox="1"/>
          <p:nvPr>
            <p:ph idx="1" type="body"/>
          </p:nvPr>
        </p:nvSpPr>
        <p:spPr>
          <a:xfrm>
            <a:off x="177825" y="779725"/>
            <a:ext cx="8654400" cy="41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0C343D"/>
                </a:solidFill>
                <a:latin typeface="Times New Roman"/>
                <a:ea typeface="Times New Roman"/>
                <a:cs typeface="Times New Roman"/>
                <a:sym typeface="Times New Roman"/>
              </a:rPr>
              <a:t>Product review</a:t>
            </a:r>
            <a:endParaRPr b="1" sz="25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Customers can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review the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product as they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wish.</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190" name="Google Shape;190;p33"/>
          <p:cNvPicPr preferRelativeResize="0"/>
          <p:nvPr/>
        </p:nvPicPr>
        <p:blipFill>
          <a:blip r:embed="rId3">
            <a:alphaModFix/>
          </a:blip>
          <a:stretch>
            <a:fillRect/>
          </a:stretch>
        </p:blipFill>
        <p:spPr>
          <a:xfrm>
            <a:off x="2495388" y="948650"/>
            <a:ext cx="6587811" cy="4103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7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solidFill>
                  <a:srgbClr val="073763"/>
                </a:solidFill>
                <a:latin typeface="Times New Roman"/>
                <a:ea typeface="Times New Roman"/>
                <a:cs typeface="Times New Roman"/>
                <a:sym typeface="Times New Roman"/>
              </a:rPr>
              <a:t>                                  Customer</a:t>
            </a:r>
            <a:endParaRPr b="1" sz="3011">
              <a:solidFill>
                <a:srgbClr val="073763"/>
              </a:solidFill>
              <a:latin typeface="Times New Roman"/>
              <a:ea typeface="Times New Roman"/>
              <a:cs typeface="Times New Roman"/>
              <a:sym typeface="Times New Roman"/>
            </a:endParaRPr>
          </a:p>
        </p:txBody>
      </p:sp>
      <p:sp>
        <p:nvSpPr>
          <p:cNvPr id="196" name="Google Shape;196;p34"/>
          <p:cNvSpPr txBox="1"/>
          <p:nvPr>
            <p:ph idx="1" type="body"/>
          </p:nvPr>
        </p:nvSpPr>
        <p:spPr>
          <a:xfrm>
            <a:off x="68400" y="738700"/>
            <a:ext cx="8763900" cy="413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400">
                <a:solidFill>
                  <a:srgbClr val="0C343D"/>
                </a:solidFill>
                <a:latin typeface="Times New Roman"/>
                <a:ea typeface="Times New Roman"/>
                <a:cs typeface="Times New Roman"/>
                <a:sym typeface="Times New Roman"/>
              </a:rPr>
              <a:t>About Us</a:t>
            </a:r>
            <a:endParaRPr b="1" sz="24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Here, customers can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learn about this cafe.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They can view the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location and contact </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100">
                <a:solidFill>
                  <a:srgbClr val="0C343D"/>
                </a:solidFill>
                <a:latin typeface="Times New Roman"/>
                <a:ea typeface="Times New Roman"/>
                <a:cs typeface="Times New Roman"/>
                <a:sym typeface="Times New Roman"/>
              </a:rPr>
              <a:t>us via phone.</a:t>
            </a:r>
            <a:endParaRPr sz="21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5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197" name="Google Shape;197;p34"/>
          <p:cNvPicPr preferRelativeResize="0"/>
          <p:nvPr/>
        </p:nvPicPr>
        <p:blipFill>
          <a:blip r:embed="rId3">
            <a:alphaModFix/>
          </a:blip>
          <a:stretch>
            <a:fillRect/>
          </a:stretch>
        </p:blipFill>
        <p:spPr>
          <a:xfrm>
            <a:off x="2430425" y="648375"/>
            <a:ext cx="6652776" cy="444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17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03" name="Google Shape;203;p35"/>
          <p:cNvSpPr txBox="1"/>
          <p:nvPr>
            <p:ph idx="1" type="body"/>
          </p:nvPr>
        </p:nvSpPr>
        <p:spPr>
          <a:xfrm>
            <a:off x="123125" y="861800"/>
            <a:ext cx="8709300" cy="399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Login</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Employees can sign in</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after the admin confirms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their account. Otherwise,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they must sign up first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and be added to the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system by the admin.</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204" name="Google Shape;204;p35"/>
          <p:cNvPicPr preferRelativeResize="0"/>
          <p:nvPr/>
        </p:nvPicPr>
        <p:blipFill>
          <a:blip r:embed="rId3">
            <a:alphaModFix/>
          </a:blip>
          <a:stretch>
            <a:fillRect/>
          </a:stretch>
        </p:blipFill>
        <p:spPr>
          <a:xfrm>
            <a:off x="3072350" y="861800"/>
            <a:ext cx="5983501" cy="4199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5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10" name="Google Shape;210;p36"/>
          <p:cNvSpPr txBox="1"/>
          <p:nvPr>
            <p:ph idx="1" type="body"/>
          </p:nvPr>
        </p:nvSpPr>
        <p:spPr>
          <a:xfrm>
            <a:off x="123125" y="916525"/>
            <a:ext cx="8709000" cy="4008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GB" sz="2200">
                <a:solidFill>
                  <a:srgbClr val="0C343D"/>
                </a:solidFill>
                <a:latin typeface="Times New Roman"/>
                <a:ea typeface="Times New Roman"/>
                <a:cs typeface="Times New Roman"/>
                <a:sym typeface="Times New Roman"/>
              </a:rPr>
              <a:t>Profile</a:t>
            </a:r>
            <a:endParaRPr b="1"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2200">
                <a:solidFill>
                  <a:srgbClr val="0C343D"/>
                </a:solidFill>
                <a:latin typeface="Times New Roman"/>
                <a:ea typeface="Times New Roman"/>
                <a:cs typeface="Times New Roman"/>
                <a:sym typeface="Times New Roman"/>
              </a:rPr>
              <a:t>They can see </a:t>
            </a:r>
            <a:endParaRPr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2200">
                <a:solidFill>
                  <a:srgbClr val="0C343D"/>
                </a:solidFill>
                <a:latin typeface="Times New Roman"/>
                <a:ea typeface="Times New Roman"/>
                <a:cs typeface="Times New Roman"/>
                <a:sym typeface="Times New Roman"/>
              </a:rPr>
              <a:t>their information </a:t>
            </a:r>
            <a:endParaRPr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2200">
                <a:solidFill>
                  <a:srgbClr val="0C343D"/>
                </a:solidFill>
                <a:latin typeface="Times New Roman"/>
                <a:ea typeface="Times New Roman"/>
                <a:cs typeface="Times New Roman"/>
                <a:sym typeface="Times New Roman"/>
              </a:rPr>
              <a:t>in their profile </a:t>
            </a:r>
            <a:endParaRPr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2200">
                <a:solidFill>
                  <a:srgbClr val="0C343D"/>
                </a:solidFill>
                <a:latin typeface="Times New Roman"/>
                <a:ea typeface="Times New Roman"/>
                <a:cs typeface="Times New Roman"/>
                <a:sym typeface="Times New Roman"/>
              </a:rPr>
              <a:t>and update it </a:t>
            </a:r>
            <a:endParaRPr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2200">
                <a:solidFill>
                  <a:srgbClr val="0C343D"/>
                </a:solidFill>
                <a:latin typeface="Times New Roman"/>
                <a:ea typeface="Times New Roman"/>
                <a:cs typeface="Times New Roman"/>
                <a:sym typeface="Times New Roman"/>
              </a:rPr>
              <a:t>if needed.</a:t>
            </a:r>
            <a:endParaRPr sz="2200">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b="1" sz="2500">
              <a:latin typeface="Times New Roman"/>
              <a:ea typeface="Times New Roman"/>
              <a:cs typeface="Times New Roman"/>
              <a:sym typeface="Times New Roman"/>
            </a:endParaRPr>
          </a:p>
        </p:txBody>
      </p:sp>
      <p:pic>
        <p:nvPicPr>
          <p:cNvPr id="211" name="Google Shape;211;p36"/>
          <p:cNvPicPr preferRelativeResize="0"/>
          <p:nvPr/>
        </p:nvPicPr>
        <p:blipFill>
          <a:blip r:embed="rId3">
            <a:alphaModFix/>
          </a:blip>
          <a:stretch>
            <a:fillRect/>
          </a:stretch>
        </p:blipFill>
        <p:spPr>
          <a:xfrm>
            <a:off x="2175050" y="759263"/>
            <a:ext cx="6968949" cy="4322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10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17" name="Google Shape;217;p37"/>
          <p:cNvSpPr txBox="1"/>
          <p:nvPr>
            <p:ph idx="1" type="body"/>
          </p:nvPr>
        </p:nvSpPr>
        <p:spPr>
          <a:xfrm>
            <a:off x="136800" y="752375"/>
            <a:ext cx="8695500" cy="4131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GB" sz="1455">
                <a:solidFill>
                  <a:srgbClr val="0C343D"/>
                </a:solidFill>
                <a:latin typeface="Times New Roman"/>
                <a:ea typeface="Times New Roman"/>
                <a:cs typeface="Times New Roman"/>
                <a:sym typeface="Times New Roman"/>
              </a:rPr>
              <a:t>Dashboard</a:t>
            </a:r>
            <a:endParaRPr b="1"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They can see the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number of customers,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today's income, total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income, and the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number of sold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products in this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dashboard. They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can also view the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income chart and </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GB" sz="1455">
                <a:solidFill>
                  <a:srgbClr val="0C343D"/>
                </a:solidFill>
                <a:latin typeface="Times New Roman"/>
                <a:ea typeface="Times New Roman"/>
                <a:cs typeface="Times New Roman"/>
                <a:sym typeface="Times New Roman"/>
              </a:rPr>
              <a:t>the customers chart.</a:t>
            </a:r>
            <a:endParaRPr sz="1455">
              <a:solidFill>
                <a:srgbClr val="0C343D"/>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t/>
            </a:r>
            <a:endParaRPr b="1" sz="1375">
              <a:latin typeface="Times New Roman"/>
              <a:ea typeface="Times New Roman"/>
              <a:cs typeface="Times New Roman"/>
              <a:sym typeface="Times New Roman"/>
            </a:endParaRPr>
          </a:p>
        </p:txBody>
      </p:sp>
      <p:pic>
        <p:nvPicPr>
          <p:cNvPr id="218" name="Google Shape;218;p37"/>
          <p:cNvPicPr preferRelativeResize="0"/>
          <p:nvPr/>
        </p:nvPicPr>
        <p:blipFill>
          <a:blip r:embed="rId3">
            <a:alphaModFix/>
          </a:blip>
          <a:stretch>
            <a:fillRect/>
          </a:stretch>
        </p:blipFill>
        <p:spPr>
          <a:xfrm>
            <a:off x="1915125" y="752375"/>
            <a:ext cx="7168073" cy="432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24" name="Google Shape;224;p38"/>
          <p:cNvSpPr txBox="1"/>
          <p:nvPr>
            <p:ph idx="1" type="body"/>
          </p:nvPr>
        </p:nvSpPr>
        <p:spPr>
          <a:xfrm>
            <a:off x="123125" y="793400"/>
            <a:ext cx="8709300" cy="411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Inventory</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Employees can add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products, check their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availability and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unavailability, update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product information,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and set their prices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here.</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225" name="Google Shape;225;p38"/>
          <p:cNvPicPr preferRelativeResize="0"/>
          <p:nvPr/>
        </p:nvPicPr>
        <p:blipFill>
          <a:blip r:embed="rId3">
            <a:alphaModFix/>
          </a:blip>
          <a:stretch>
            <a:fillRect/>
          </a:stretch>
        </p:blipFill>
        <p:spPr>
          <a:xfrm>
            <a:off x="2489675" y="711325"/>
            <a:ext cx="6566175" cy="4365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31" name="Google Shape;231;p39"/>
          <p:cNvSpPr txBox="1"/>
          <p:nvPr>
            <p:ph idx="1" type="body"/>
          </p:nvPr>
        </p:nvSpPr>
        <p:spPr>
          <a:xfrm>
            <a:off x="95750" y="807100"/>
            <a:ext cx="8736600" cy="40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Menu</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Employees can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check food items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here after updating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them on the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inventory page.</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500">
              <a:latin typeface="Times New Roman"/>
              <a:ea typeface="Times New Roman"/>
              <a:cs typeface="Times New Roman"/>
              <a:sym typeface="Times New Roman"/>
            </a:endParaRPr>
          </a:p>
        </p:txBody>
      </p:sp>
      <p:pic>
        <p:nvPicPr>
          <p:cNvPr id="232" name="Google Shape;232;p39"/>
          <p:cNvPicPr preferRelativeResize="0"/>
          <p:nvPr/>
        </p:nvPicPr>
        <p:blipFill>
          <a:blip r:embed="rId3">
            <a:alphaModFix/>
          </a:blip>
          <a:stretch>
            <a:fillRect/>
          </a:stretch>
        </p:blipFill>
        <p:spPr>
          <a:xfrm>
            <a:off x="2325525" y="807100"/>
            <a:ext cx="6716650" cy="4265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17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Employee</a:t>
            </a:r>
            <a:endParaRPr b="1" sz="3011">
              <a:solidFill>
                <a:srgbClr val="073763"/>
              </a:solidFill>
              <a:latin typeface="Times New Roman"/>
              <a:ea typeface="Times New Roman"/>
              <a:cs typeface="Times New Roman"/>
              <a:sym typeface="Times New Roman"/>
            </a:endParaRPr>
          </a:p>
        </p:txBody>
      </p:sp>
      <p:sp>
        <p:nvSpPr>
          <p:cNvPr id="238" name="Google Shape;238;p40"/>
          <p:cNvSpPr txBox="1"/>
          <p:nvPr>
            <p:ph idx="1" type="body"/>
          </p:nvPr>
        </p:nvSpPr>
        <p:spPr>
          <a:xfrm>
            <a:off x="95750" y="889175"/>
            <a:ext cx="8736600" cy="391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200">
                <a:solidFill>
                  <a:srgbClr val="0C343D"/>
                </a:solidFill>
                <a:latin typeface="Times New Roman"/>
                <a:ea typeface="Times New Roman"/>
                <a:cs typeface="Times New Roman"/>
                <a:sym typeface="Times New Roman"/>
              </a:rPr>
              <a:t>Customer</a:t>
            </a:r>
            <a:endParaRPr b="1"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Employees can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see which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customers bought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which products in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order to keep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0"/>
              </a:spcAft>
              <a:buNone/>
            </a:pPr>
            <a:r>
              <a:rPr lang="en-GB" sz="2200">
                <a:solidFill>
                  <a:srgbClr val="0C343D"/>
                </a:solidFill>
                <a:latin typeface="Times New Roman"/>
                <a:ea typeface="Times New Roman"/>
                <a:cs typeface="Times New Roman"/>
                <a:sym typeface="Times New Roman"/>
              </a:rPr>
              <a:t>track of the </a:t>
            </a:r>
            <a:endParaRPr sz="2200">
              <a:solidFill>
                <a:srgbClr val="0C343D"/>
              </a:solidFill>
              <a:latin typeface="Times New Roman"/>
              <a:ea typeface="Times New Roman"/>
              <a:cs typeface="Times New Roman"/>
              <a:sym typeface="Times New Roman"/>
            </a:endParaRPr>
          </a:p>
          <a:p>
            <a:pPr indent="0" lvl="0" marL="0" rtl="0" algn="l">
              <a:spcBef>
                <a:spcPts val="1200"/>
              </a:spcBef>
              <a:spcAft>
                <a:spcPts val="1200"/>
              </a:spcAft>
              <a:buNone/>
            </a:pPr>
            <a:r>
              <a:rPr lang="en-GB" sz="2200">
                <a:solidFill>
                  <a:srgbClr val="0C343D"/>
                </a:solidFill>
                <a:latin typeface="Times New Roman"/>
                <a:ea typeface="Times New Roman"/>
                <a:cs typeface="Times New Roman"/>
                <a:sym typeface="Times New Roman"/>
              </a:rPr>
              <a:t>products.</a:t>
            </a:r>
            <a:endParaRPr sz="2200">
              <a:solidFill>
                <a:srgbClr val="0C343D"/>
              </a:solidFill>
              <a:latin typeface="Times New Roman"/>
              <a:ea typeface="Times New Roman"/>
              <a:cs typeface="Times New Roman"/>
              <a:sym typeface="Times New Roman"/>
            </a:endParaRPr>
          </a:p>
        </p:txBody>
      </p:sp>
      <p:pic>
        <p:nvPicPr>
          <p:cNvPr id="239" name="Google Shape;239;p40"/>
          <p:cNvPicPr preferRelativeResize="0"/>
          <p:nvPr/>
        </p:nvPicPr>
        <p:blipFill>
          <a:blip r:embed="rId3">
            <a:alphaModFix/>
          </a:blip>
          <a:stretch>
            <a:fillRect/>
          </a:stretch>
        </p:blipFill>
        <p:spPr>
          <a:xfrm>
            <a:off x="2229750" y="807100"/>
            <a:ext cx="6839774" cy="428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Sign Out</a:t>
            </a:r>
            <a:endParaRPr b="1" sz="3011">
              <a:solidFill>
                <a:srgbClr val="073763"/>
              </a:solidFill>
              <a:latin typeface="Times New Roman"/>
              <a:ea typeface="Times New Roman"/>
              <a:cs typeface="Times New Roman"/>
              <a:sym typeface="Times New Roman"/>
            </a:endParaRPr>
          </a:p>
        </p:txBody>
      </p:sp>
      <p:sp>
        <p:nvSpPr>
          <p:cNvPr id="245" name="Google Shape;24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sz="2500">
              <a:latin typeface="Times New Roman"/>
              <a:ea typeface="Times New Roman"/>
              <a:cs typeface="Times New Roman"/>
              <a:sym typeface="Times New Roman"/>
            </a:endParaRPr>
          </a:p>
        </p:txBody>
      </p:sp>
      <p:pic>
        <p:nvPicPr>
          <p:cNvPr id="246" name="Google Shape;246;p41"/>
          <p:cNvPicPr preferRelativeResize="0"/>
          <p:nvPr/>
        </p:nvPicPr>
        <p:blipFill>
          <a:blip r:embed="rId3">
            <a:alphaModFix/>
          </a:blip>
          <a:stretch>
            <a:fillRect/>
          </a:stretch>
        </p:blipFill>
        <p:spPr>
          <a:xfrm>
            <a:off x="150475" y="793400"/>
            <a:ext cx="8836974" cy="4282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solidFill>
                  <a:srgbClr val="073763"/>
                </a:solidFill>
                <a:latin typeface="Times New Roman"/>
                <a:ea typeface="Times New Roman"/>
                <a:cs typeface="Times New Roman"/>
                <a:sym typeface="Times New Roman"/>
              </a:rPr>
              <a:t>Tools</a:t>
            </a:r>
            <a:endParaRPr b="1" sz="3011">
              <a:solidFill>
                <a:srgbClr val="073763"/>
              </a:solidFill>
              <a:latin typeface="Times New Roman"/>
              <a:ea typeface="Times New Roman"/>
              <a:cs typeface="Times New Roman"/>
              <a:sym typeface="Times New Roman"/>
            </a:endParaRPr>
          </a:p>
        </p:txBody>
      </p:sp>
      <p:sp>
        <p:nvSpPr>
          <p:cNvPr id="67" name="Google Shape;67;p15"/>
          <p:cNvSpPr txBox="1"/>
          <p:nvPr>
            <p:ph idx="1" type="body"/>
          </p:nvPr>
        </p:nvSpPr>
        <p:spPr>
          <a:xfrm>
            <a:off x="311700" y="1377450"/>
            <a:ext cx="8520600" cy="31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1. IDE: IntelliJ</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2. Language: JAVA</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3. Framework: JavaFX</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4. Database: MySQL</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5. Testing: Manual testing for the overall </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134F5C"/>
                </a:solidFill>
                <a:latin typeface="Times New Roman"/>
                <a:ea typeface="Times New Roman"/>
                <a:cs typeface="Times New Roman"/>
                <a:sym typeface="Times New Roman"/>
              </a:rPr>
              <a:t>system functionality</a:t>
            </a:r>
            <a:endParaRPr sz="2500">
              <a:solidFill>
                <a:srgbClr val="134F5C"/>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14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Implementation of OOP and Design Principles</a:t>
            </a:r>
            <a:endParaRPr b="1" sz="3011">
              <a:solidFill>
                <a:srgbClr val="073763"/>
              </a:solidFill>
              <a:latin typeface="Times New Roman"/>
              <a:ea typeface="Times New Roman"/>
              <a:cs typeface="Times New Roman"/>
              <a:sym typeface="Times New Roman"/>
            </a:endParaRPr>
          </a:p>
        </p:txBody>
      </p:sp>
      <p:sp>
        <p:nvSpPr>
          <p:cNvPr id="252" name="Google Shape;252;p42"/>
          <p:cNvSpPr txBox="1"/>
          <p:nvPr>
            <p:ph idx="1" type="body"/>
          </p:nvPr>
        </p:nvSpPr>
        <p:spPr>
          <a:xfrm>
            <a:off x="150475" y="779725"/>
            <a:ext cx="8850600" cy="4090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600">
                <a:solidFill>
                  <a:srgbClr val="0C343D"/>
                </a:solidFill>
              </a:rPr>
              <a:t>Our </a:t>
            </a:r>
            <a:r>
              <a:rPr b="1" lang="en-GB" sz="1600">
                <a:solidFill>
                  <a:srgbClr val="0C343D"/>
                </a:solidFill>
              </a:rPr>
              <a:t>Cafeteria Management, DU</a:t>
            </a:r>
            <a:r>
              <a:rPr lang="en-GB" sz="1600">
                <a:solidFill>
                  <a:srgbClr val="0C343D"/>
                </a:solidFill>
              </a:rPr>
              <a:t> is built using </a:t>
            </a:r>
            <a:r>
              <a:rPr b="1" lang="en-GB" sz="1600">
                <a:solidFill>
                  <a:srgbClr val="0C343D"/>
                </a:solidFill>
              </a:rPr>
              <a:t>Object-Oriented Programming (OOP) principles</a:t>
            </a:r>
            <a:r>
              <a:rPr lang="en-GB" sz="1600">
                <a:solidFill>
                  <a:srgbClr val="0C343D"/>
                </a:solidFill>
              </a:rPr>
              <a:t> to ensure scalability, maintainability, and modularity.</a:t>
            </a:r>
            <a:endParaRPr sz="1600">
              <a:solidFill>
                <a:srgbClr val="0C343D"/>
              </a:solidFill>
            </a:endParaRPr>
          </a:p>
          <a:p>
            <a:pPr indent="-330200" lvl="0" marL="457200" rtl="0" algn="l">
              <a:spcBef>
                <a:spcPts val="1200"/>
              </a:spcBef>
              <a:spcAft>
                <a:spcPts val="0"/>
              </a:spcAft>
              <a:buClr>
                <a:srgbClr val="0C343D"/>
              </a:buClr>
              <a:buSzPts val="1600"/>
              <a:buChar char="●"/>
            </a:pPr>
            <a:r>
              <a:rPr b="1" lang="en-GB" sz="1600">
                <a:solidFill>
                  <a:srgbClr val="0C343D"/>
                </a:solidFill>
              </a:rPr>
              <a:t>Encapsulation</a:t>
            </a:r>
            <a:r>
              <a:rPr lang="en-GB" sz="1600">
                <a:solidFill>
                  <a:srgbClr val="0C343D"/>
                </a:solidFill>
              </a:rPr>
              <a:t>: User data, menu items, and transactions are securely managed through well-defined classes with restricted access.</a:t>
            </a:r>
            <a:endParaRPr sz="1600">
              <a:solidFill>
                <a:srgbClr val="0C343D"/>
              </a:solidFill>
            </a:endParaRPr>
          </a:p>
          <a:p>
            <a:pPr indent="-330200" lvl="0" marL="457200" rtl="0" algn="l">
              <a:spcBef>
                <a:spcPts val="0"/>
              </a:spcBef>
              <a:spcAft>
                <a:spcPts val="0"/>
              </a:spcAft>
              <a:buClr>
                <a:srgbClr val="0C343D"/>
              </a:buClr>
              <a:buSzPts val="1600"/>
              <a:buChar char="●"/>
            </a:pPr>
            <a:r>
              <a:rPr b="1" lang="en-GB" sz="1600">
                <a:solidFill>
                  <a:srgbClr val="0C343D"/>
                </a:solidFill>
              </a:rPr>
              <a:t>Inheritance</a:t>
            </a:r>
            <a:r>
              <a:rPr lang="en-GB" sz="1600">
                <a:solidFill>
                  <a:srgbClr val="0C343D"/>
                </a:solidFill>
              </a:rPr>
              <a:t>: The system follows a structured hierarchy, where </a:t>
            </a:r>
            <a:r>
              <a:rPr b="1" lang="en-GB" sz="1600">
                <a:solidFill>
                  <a:srgbClr val="0C343D"/>
                </a:solidFill>
              </a:rPr>
              <a:t>Admin, Employee, Teacher, and Student</a:t>
            </a:r>
            <a:r>
              <a:rPr lang="en-GB" sz="1600">
                <a:solidFill>
                  <a:srgbClr val="0C343D"/>
                </a:solidFill>
              </a:rPr>
              <a:t> inherit common attributes from a </a:t>
            </a:r>
            <a:r>
              <a:rPr b="1" lang="en-GB" sz="1600">
                <a:solidFill>
                  <a:srgbClr val="0C343D"/>
                </a:solidFill>
              </a:rPr>
              <a:t>User</a:t>
            </a:r>
            <a:r>
              <a:rPr lang="en-GB" sz="1600">
                <a:solidFill>
                  <a:srgbClr val="0C343D"/>
                </a:solidFill>
              </a:rPr>
              <a:t> superclass.</a:t>
            </a:r>
            <a:endParaRPr sz="1600">
              <a:solidFill>
                <a:srgbClr val="0C343D"/>
              </a:solidFill>
            </a:endParaRPr>
          </a:p>
          <a:p>
            <a:pPr indent="-330200" lvl="0" marL="457200" rtl="0" algn="l">
              <a:spcBef>
                <a:spcPts val="0"/>
              </a:spcBef>
              <a:spcAft>
                <a:spcPts val="0"/>
              </a:spcAft>
              <a:buClr>
                <a:srgbClr val="0C343D"/>
              </a:buClr>
              <a:buSzPts val="1600"/>
              <a:buChar char="●"/>
            </a:pPr>
            <a:r>
              <a:rPr b="1" lang="en-GB" sz="1600">
                <a:solidFill>
                  <a:srgbClr val="0C343D"/>
                </a:solidFill>
              </a:rPr>
              <a:t>Polymorphism</a:t>
            </a:r>
            <a:r>
              <a:rPr lang="en-GB" sz="1600">
                <a:solidFill>
                  <a:srgbClr val="0C343D"/>
                </a:solidFill>
              </a:rPr>
              <a:t>: Different user types interact with the system through a unified interface while performing distinct roles.</a:t>
            </a:r>
            <a:endParaRPr sz="1600">
              <a:solidFill>
                <a:srgbClr val="0C343D"/>
              </a:solidFill>
            </a:endParaRPr>
          </a:p>
          <a:p>
            <a:pPr indent="-330200" lvl="0" marL="457200" rtl="0" algn="l">
              <a:spcBef>
                <a:spcPts val="0"/>
              </a:spcBef>
              <a:spcAft>
                <a:spcPts val="0"/>
              </a:spcAft>
              <a:buClr>
                <a:srgbClr val="0C343D"/>
              </a:buClr>
              <a:buSzPts val="1600"/>
              <a:buChar char="●"/>
            </a:pPr>
            <a:r>
              <a:rPr b="1" lang="en-GB" sz="1600">
                <a:solidFill>
                  <a:srgbClr val="0C343D"/>
                </a:solidFill>
              </a:rPr>
              <a:t>Abstraction</a:t>
            </a:r>
            <a:r>
              <a:rPr lang="en-GB" sz="1600">
                <a:solidFill>
                  <a:srgbClr val="0C343D"/>
                </a:solidFill>
              </a:rPr>
              <a:t>: Complex operations like </a:t>
            </a:r>
            <a:r>
              <a:rPr b="1" lang="en-GB" sz="1600">
                <a:solidFill>
                  <a:srgbClr val="0C343D"/>
                </a:solidFill>
              </a:rPr>
              <a:t>order processing, authentication, and data retrieval</a:t>
            </a:r>
            <a:r>
              <a:rPr lang="en-GB" sz="1600">
                <a:solidFill>
                  <a:srgbClr val="0C343D"/>
                </a:solidFill>
              </a:rPr>
              <a:t> are encapsulated within specialized classes, simplifying implementation.</a:t>
            </a:r>
            <a:endParaRPr sz="1600">
              <a:solidFill>
                <a:srgbClr val="0C343D"/>
              </a:solidFill>
            </a:endParaRPr>
          </a:p>
          <a:p>
            <a:pPr indent="0" lvl="0" marL="0" rtl="0" algn="l">
              <a:spcBef>
                <a:spcPts val="1200"/>
              </a:spcBef>
              <a:spcAft>
                <a:spcPts val="0"/>
              </a:spcAft>
              <a:buClr>
                <a:schemeClr val="dk1"/>
              </a:buClr>
              <a:buSzPts val="1100"/>
              <a:buFont typeface="Arial"/>
              <a:buNone/>
            </a:pPr>
            <a:r>
              <a:rPr lang="en-GB" sz="1600">
                <a:solidFill>
                  <a:srgbClr val="0C343D"/>
                </a:solidFill>
              </a:rPr>
              <a:t>Additionally, we followed </a:t>
            </a:r>
            <a:r>
              <a:rPr b="1" lang="en-GB" sz="1600">
                <a:solidFill>
                  <a:srgbClr val="0C343D"/>
                </a:solidFill>
              </a:rPr>
              <a:t>SOLID design principles</a:t>
            </a:r>
            <a:r>
              <a:rPr lang="en-GB" sz="1600">
                <a:solidFill>
                  <a:srgbClr val="0C343D"/>
                </a:solidFill>
              </a:rPr>
              <a:t>, ensuring </a:t>
            </a:r>
            <a:r>
              <a:rPr b="1" lang="en-GB" sz="1600">
                <a:solidFill>
                  <a:srgbClr val="0C343D"/>
                </a:solidFill>
              </a:rPr>
              <a:t>single-responsibility</a:t>
            </a:r>
            <a:r>
              <a:rPr lang="en-GB" sz="1600">
                <a:solidFill>
                  <a:srgbClr val="0C343D"/>
                </a:solidFill>
              </a:rPr>
              <a:t> for each class, modularity, and flexibility for future enhancements. Our approach not only optimized performance but also improved code reusability and security. </a:t>
            </a:r>
            <a:endParaRPr sz="1600">
              <a:solidFill>
                <a:srgbClr val="0C343D"/>
              </a:solidFill>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Conclusion</a:t>
            </a:r>
            <a:endParaRPr b="1" sz="3011">
              <a:solidFill>
                <a:srgbClr val="073763"/>
              </a:solidFill>
              <a:latin typeface="Times New Roman"/>
              <a:ea typeface="Times New Roman"/>
              <a:cs typeface="Times New Roman"/>
              <a:sym typeface="Times New Roman"/>
            </a:endParaRPr>
          </a:p>
        </p:txBody>
      </p:sp>
      <p:sp>
        <p:nvSpPr>
          <p:cNvPr id="258" name="Google Shape;258;p43"/>
          <p:cNvSpPr txBox="1"/>
          <p:nvPr>
            <p:ph idx="1" type="body"/>
          </p:nvPr>
        </p:nvSpPr>
        <p:spPr>
          <a:xfrm>
            <a:off x="311700" y="943875"/>
            <a:ext cx="8520600" cy="393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500">
                <a:solidFill>
                  <a:srgbClr val="0C343D"/>
                </a:solidFill>
              </a:rPr>
              <a:t>In the early stages, we aimed to develop a complete cafe management system that would provide both the admin and customer panels with an easy and reliable platform. However, it is currently limited to one café in DU. Despite this, we have applied our OOP knowledge and refined our software design skills, tackling real-world challenges and devising solutions along the way.</a:t>
            </a:r>
            <a:endParaRPr sz="2500">
              <a:solidFill>
                <a:srgbClr val="0C343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1611925"/>
            <a:ext cx="8520600" cy="15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7200">
                <a:latin typeface="Times New Roman"/>
                <a:ea typeface="Times New Roman"/>
                <a:cs typeface="Times New Roman"/>
                <a:sym typeface="Times New Roman"/>
              </a:rPr>
              <a:t>         </a:t>
            </a:r>
            <a:r>
              <a:rPr b="1" lang="en-GB" sz="7200">
                <a:solidFill>
                  <a:srgbClr val="073763"/>
                </a:solidFill>
                <a:latin typeface="Times New Roman"/>
                <a:ea typeface="Times New Roman"/>
                <a:cs typeface="Times New Roman"/>
                <a:sym typeface="Times New Roman"/>
              </a:rPr>
              <a:t>Thank You</a:t>
            </a:r>
            <a:endParaRPr b="1" sz="7200">
              <a:solidFill>
                <a:srgbClr val="07376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878"/>
              <a:buFont typeface="Arial"/>
              <a:buNone/>
            </a:pPr>
            <a:r>
              <a:rPr b="1" lang="en-GB" sz="3011">
                <a:solidFill>
                  <a:srgbClr val="073763"/>
                </a:solidFill>
                <a:latin typeface="Times New Roman"/>
                <a:ea typeface="Times New Roman"/>
                <a:cs typeface="Times New Roman"/>
                <a:sym typeface="Times New Roman"/>
              </a:rPr>
              <a:t>Contribution</a:t>
            </a:r>
            <a:endParaRPr b="1" sz="3011">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200">
                <a:solidFill>
                  <a:srgbClr val="134F5C"/>
                </a:solidFill>
                <a:latin typeface="Times New Roman"/>
                <a:ea typeface="Times New Roman"/>
                <a:cs typeface="Times New Roman"/>
                <a:sym typeface="Times New Roman"/>
              </a:rPr>
              <a:t>Jubayer Ahmed Sojib:</a:t>
            </a:r>
            <a:r>
              <a:rPr lang="en-GB" sz="2200">
                <a:solidFill>
                  <a:srgbClr val="134F5C"/>
                </a:solidFill>
                <a:latin typeface="Times New Roman"/>
                <a:ea typeface="Times New Roman"/>
                <a:cs typeface="Times New Roman"/>
                <a:sym typeface="Times New Roman"/>
              </a:rPr>
              <a:t> Responsible for integrating all components, designing, and coding the admin section.</a:t>
            </a:r>
            <a:endParaRPr sz="2200">
              <a:solidFill>
                <a:srgbClr val="134F5C"/>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2200">
                <a:solidFill>
                  <a:srgbClr val="134F5C"/>
                </a:solidFill>
                <a:latin typeface="Times New Roman"/>
                <a:ea typeface="Times New Roman"/>
                <a:cs typeface="Times New Roman"/>
                <a:sym typeface="Times New Roman"/>
              </a:rPr>
              <a:t>Suraya Jannat Mim:</a:t>
            </a:r>
            <a:r>
              <a:rPr lang="en-GB" sz="2200">
                <a:solidFill>
                  <a:srgbClr val="134F5C"/>
                </a:solidFill>
                <a:latin typeface="Times New Roman"/>
                <a:ea typeface="Times New Roman"/>
                <a:cs typeface="Times New Roman"/>
                <a:sym typeface="Times New Roman"/>
              </a:rPr>
              <a:t> Designed and developed the customer section, including FXML design.</a:t>
            </a:r>
            <a:endParaRPr sz="2200">
              <a:solidFill>
                <a:srgbClr val="134F5C"/>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2200">
                <a:solidFill>
                  <a:srgbClr val="134F5C"/>
                </a:solidFill>
                <a:latin typeface="Times New Roman"/>
                <a:ea typeface="Times New Roman"/>
                <a:cs typeface="Times New Roman"/>
                <a:sym typeface="Times New Roman"/>
              </a:rPr>
              <a:t>Tamal Kanti Tamal:</a:t>
            </a:r>
            <a:r>
              <a:rPr lang="en-GB" sz="2200">
                <a:solidFill>
                  <a:srgbClr val="134F5C"/>
                </a:solidFill>
                <a:latin typeface="Times New Roman"/>
                <a:ea typeface="Times New Roman"/>
                <a:cs typeface="Times New Roman"/>
                <a:sym typeface="Times New Roman"/>
              </a:rPr>
              <a:t> Designed and implemented the employee section.</a:t>
            </a:r>
            <a:endParaRPr sz="2200">
              <a:solidFill>
                <a:srgbClr val="134F5C"/>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2200">
                <a:solidFill>
                  <a:srgbClr val="134F5C"/>
                </a:solidFill>
                <a:latin typeface="Times New Roman"/>
                <a:ea typeface="Times New Roman"/>
                <a:cs typeface="Times New Roman"/>
                <a:sym typeface="Times New Roman"/>
              </a:rPr>
              <a:t>Anisha Tabassum:</a:t>
            </a:r>
            <a:r>
              <a:rPr lang="en-GB" sz="2200">
                <a:solidFill>
                  <a:srgbClr val="134F5C"/>
                </a:solidFill>
                <a:latin typeface="Times New Roman"/>
                <a:ea typeface="Times New Roman"/>
                <a:cs typeface="Times New Roman"/>
                <a:sym typeface="Times New Roman"/>
              </a:rPr>
              <a:t> Assisted in coding and designing the employee section.</a:t>
            </a:r>
            <a:endParaRPr sz="2200">
              <a:solidFill>
                <a:srgbClr val="134F5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solidFill>
                  <a:srgbClr val="0C343D"/>
                </a:solidFill>
                <a:latin typeface="Times New Roman"/>
                <a:ea typeface="Times New Roman"/>
                <a:cs typeface="Times New Roman"/>
                <a:sym typeface="Times New Roman"/>
              </a:rPr>
              <a:t>Project Features</a:t>
            </a:r>
            <a:endParaRPr b="1" sz="3011">
              <a:solidFill>
                <a:srgbClr val="0C343D"/>
              </a:solidFill>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134F5C"/>
                </a:solidFill>
                <a:latin typeface="Times New Roman"/>
                <a:ea typeface="Times New Roman"/>
                <a:cs typeface="Times New Roman"/>
                <a:sym typeface="Times New Roman"/>
              </a:rPr>
              <a:t>Category:</a:t>
            </a:r>
            <a:endParaRPr b="1" sz="2500">
              <a:solidFill>
                <a:srgbClr val="134F5C"/>
              </a:solidFill>
              <a:latin typeface="Times New Roman"/>
              <a:ea typeface="Times New Roman"/>
              <a:cs typeface="Times New Roman"/>
              <a:sym typeface="Times New Roman"/>
            </a:endParaRPr>
          </a:p>
          <a:p>
            <a:pPr indent="-387350" lvl="0" marL="457200" rtl="0" algn="l">
              <a:spcBef>
                <a:spcPts val="1200"/>
              </a:spcBef>
              <a:spcAft>
                <a:spcPts val="0"/>
              </a:spcAft>
              <a:buClr>
                <a:srgbClr val="134F5C"/>
              </a:buClr>
              <a:buSzPts val="2500"/>
              <a:buFont typeface="Times New Roman"/>
              <a:buChar char="●"/>
            </a:pPr>
            <a:r>
              <a:rPr b="1" lang="en-GB" sz="2500">
                <a:solidFill>
                  <a:srgbClr val="134F5C"/>
                </a:solidFill>
                <a:latin typeface="Times New Roman"/>
                <a:ea typeface="Times New Roman"/>
                <a:cs typeface="Times New Roman"/>
                <a:sym typeface="Times New Roman"/>
              </a:rPr>
              <a:t>Admin</a:t>
            </a:r>
            <a:endParaRPr b="1" sz="2500">
              <a:solidFill>
                <a:srgbClr val="134F5C"/>
              </a:solidFill>
              <a:latin typeface="Times New Roman"/>
              <a:ea typeface="Times New Roman"/>
              <a:cs typeface="Times New Roman"/>
              <a:sym typeface="Times New Roman"/>
            </a:endParaRPr>
          </a:p>
          <a:p>
            <a:pPr indent="-387350" lvl="0" marL="457200" rtl="0" algn="l">
              <a:spcBef>
                <a:spcPts val="0"/>
              </a:spcBef>
              <a:spcAft>
                <a:spcPts val="0"/>
              </a:spcAft>
              <a:buClr>
                <a:srgbClr val="134F5C"/>
              </a:buClr>
              <a:buSzPts val="2500"/>
              <a:buFont typeface="Times New Roman"/>
              <a:buChar char="●"/>
            </a:pPr>
            <a:r>
              <a:rPr b="1" lang="en-GB" sz="2500">
                <a:solidFill>
                  <a:srgbClr val="134F5C"/>
                </a:solidFill>
                <a:latin typeface="Times New Roman"/>
                <a:ea typeface="Times New Roman"/>
                <a:cs typeface="Times New Roman"/>
                <a:sym typeface="Times New Roman"/>
              </a:rPr>
              <a:t>Teacher/Student</a:t>
            </a:r>
            <a:endParaRPr b="1" sz="2500">
              <a:solidFill>
                <a:srgbClr val="134F5C"/>
              </a:solidFill>
              <a:latin typeface="Times New Roman"/>
              <a:ea typeface="Times New Roman"/>
              <a:cs typeface="Times New Roman"/>
              <a:sym typeface="Times New Roman"/>
            </a:endParaRPr>
          </a:p>
          <a:p>
            <a:pPr indent="-387350" lvl="0" marL="457200" rtl="0" algn="l">
              <a:spcBef>
                <a:spcPts val="0"/>
              </a:spcBef>
              <a:spcAft>
                <a:spcPts val="0"/>
              </a:spcAft>
              <a:buClr>
                <a:srgbClr val="134F5C"/>
              </a:buClr>
              <a:buSzPts val="2500"/>
              <a:buFont typeface="Times New Roman"/>
              <a:buChar char="●"/>
            </a:pPr>
            <a:r>
              <a:rPr b="1" lang="en-GB" sz="2500">
                <a:solidFill>
                  <a:srgbClr val="134F5C"/>
                </a:solidFill>
                <a:latin typeface="Times New Roman"/>
                <a:ea typeface="Times New Roman"/>
                <a:cs typeface="Times New Roman"/>
                <a:sym typeface="Times New Roman"/>
              </a:rPr>
              <a:t>Employee</a:t>
            </a:r>
            <a:endParaRPr b="1" sz="2500">
              <a:solidFill>
                <a:srgbClr val="134F5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11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134F5C"/>
                </a:solidFill>
                <a:latin typeface="Times New Roman"/>
                <a:ea typeface="Times New Roman"/>
                <a:cs typeface="Times New Roman"/>
                <a:sym typeface="Times New Roman"/>
              </a:rPr>
              <a:t>Login</a:t>
            </a:r>
            <a:endParaRPr b="1" sz="2500">
              <a:solidFill>
                <a:srgbClr val="134F5C"/>
              </a:solidFill>
              <a:latin typeface="Times New Roman"/>
              <a:ea typeface="Times New Roman"/>
              <a:cs typeface="Times New Roman"/>
              <a:sym typeface="Times New Roman"/>
            </a:endParaRPr>
          </a:p>
          <a:p>
            <a:pPr indent="0" lvl="0" marL="0" rtl="0" algn="l">
              <a:spcBef>
                <a:spcPts val="1200"/>
              </a:spcBef>
              <a:spcAft>
                <a:spcPts val="0"/>
              </a:spcAft>
              <a:buNone/>
            </a:pPr>
            <a:r>
              <a:rPr lang="en-GB" sz="2500">
                <a:solidFill>
                  <a:srgbClr val="134F5C"/>
                </a:solidFill>
                <a:latin typeface="Times New Roman"/>
                <a:ea typeface="Times New Roman"/>
                <a:cs typeface="Times New Roman"/>
                <a:sym typeface="Times New Roman"/>
              </a:rPr>
              <a:t>The admin logs in </a:t>
            </a:r>
            <a:endParaRPr sz="2500">
              <a:solidFill>
                <a:srgbClr val="134F5C"/>
              </a:solidFill>
              <a:latin typeface="Times New Roman"/>
              <a:ea typeface="Times New Roman"/>
              <a:cs typeface="Times New Roman"/>
              <a:sym typeface="Times New Roman"/>
            </a:endParaRPr>
          </a:p>
          <a:p>
            <a:pPr indent="0" lvl="0" marL="0" rtl="0" algn="l">
              <a:spcBef>
                <a:spcPts val="1200"/>
              </a:spcBef>
              <a:spcAft>
                <a:spcPts val="0"/>
              </a:spcAft>
              <a:buNone/>
            </a:pPr>
            <a:r>
              <a:rPr lang="en-GB" sz="2500">
                <a:solidFill>
                  <a:srgbClr val="134F5C"/>
                </a:solidFill>
                <a:latin typeface="Times New Roman"/>
                <a:ea typeface="Times New Roman"/>
                <a:cs typeface="Times New Roman"/>
                <a:sym typeface="Times New Roman"/>
              </a:rPr>
              <a:t>usingh</a:t>
            </a:r>
            <a:r>
              <a:rPr lang="en-GB" sz="2500">
                <a:solidFill>
                  <a:srgbClr val="134F5C"/>
                </a:solidFill>
                <a:latin typeface="Times New Roman"/>
                <a:ea typeface="Times New Roman"/>
                <a:cs typeface="Times New Roman"/>
                <a:sym typeface="Times New Roman"/>
              </a:rPr>
              <a:t>is unique id </a:t>
            </a:r>
            <a:endParaRPr sz="2500">
              <a:solidFill>
                <a:srgbClr val="134F5C"/>
              </a:solidFill>
              <a:latin typeface="Times New Roman"/>
              <a:ea typeface="Times New Roman"/>
              <a:cs typeface="Times New Roman"/>
              <a:sym typeface="Times New Roman"/>
            </a:endParaRPr>
          </a:p>
          <a:p>
            <a:pPr indent="0" lvl="0" marL="0" rtl="0" algn="l">
              <a:spcBef>
                <a:spcPts val="1200"/>
              </a:spcBef>
              <a:spcAft>
                <a:spcPts val="0"/>
              </a:spcAft>
              <a:buNone/>
            </a:pPr>
            <a:r>
              <a:rPr lang="en-GB" sz="2500">
                <a:solidFill>
                  <a:srgbClr val="134F5C"/>
                </a:solidFill>
                <a:latin typeface="Times New Roman"/>
                <a:ea typeface="Times New Roman"/>
                <a:cs typeface="Times New Roman"/>
                <a:sym typeface="Times New Roman"/>
              </a:rPr>
              <a:t>and password.</a:t>
            </a:r>
            <a:endParaRPr sz="2500">
              <a:solidFill>
                <a:srgbClr val="134F5C"/>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2982125" y="744200"/>
            <a:ext cx="5986976" cy="4232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4"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7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11">
                <a:latin typeface="Times New Roman"/>
                <a:ea typeface="Times New Roman"/>
                <a:cs typeface="Times New Roman"/>
                <a:sym typeface="Times New Roman"/>
              </a:rPr>
              <a:t>                                </a:t>
            </a:r>
            <a:r>
              <a:rPr b="1" lang="en-GB" sz="3011">
                <a:solidFill>
                  <a:srgbClr val="073763"/>
                </a:solidFill>
                <a:latin typeface="Times New Roman"/>
                <a:ea typeface="Times New Roman"/>
                <a:cs typeface="Times New Roman"/>
                <a:sym typeface="Times New Roman"/>
              </a:rPr>
              <a:t>Admin</a:t>
            </a:r>
            <a:endParaRPr b="1" sz="3011">
              <a:solidFill>
                <a:srgbClr val="073763"/>
              </a:solidFill>
              <a:latin typeface="Times New Roman"/>
              <a:ea typeface="Times New Roman"/>
              <a:cs typeface="Times New Roman"/>
              <a:sym typeface="Times New Roman"/>
            </a:endParaRPr>
          </a:p>
        </p:txBody>
      </p:sp>
      <p:sp>
        <p:nvSpPr>
          <p:cNvPr id="106" name="Google Shape;106;p21"/>
          <p:cNvSpPr txBox="1"/>
          <p:nvPr>
            <p:ph idx="1" type="body"/>
          </p:nvPr>
        </p:nvSpPr>
        <p:spPr>
          <a:xfrm>
            <a:off x="136800" y="1152475"/>
            <a:ext cx="869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134F5C"/>
                </a:solidFill>
                <a:latin typeface="Times New Roman"/>
                <a:ea typeface="Times New Roman"/>
                <a:cs typeface="Times New Roman"/>
                <a:sym typeface="Times New Roman"/>
              </a:rPr>
              <a:t>Profile</a:t>
            </a:r>
            <a:endParaRPr b="1" sz="2000">
              <a:solidFill>
                <a:srgbClr val="134F5C"/>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134F5C"/>
                </a:solidFill>
                <a:latin typeface="Times New Roman"/>
                <a:ea typeface="Times New Roman"/>
                <a:cs typeface="Times New Roman"/>
                <a:sym typeface="Times New Roman"/>
              </a:rPr>
              <a:t>Here, admin can see </a:t>
            </a:r>
            <a:endParaRPr sz="2000">
              <a:solidFill>
                <a:srgbClr val="134F5C"/>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rgbClr val="134F5C"/>
                </a:solidFill>
                <a:latin typeface="Times New Roman"/>
                <a:ea typeface="Times New Roman"/>
                <a:cs typeface="Times New Roman"/>
                <a:sym typeface="Times New Roman"/>
              </a:rPr>
              <a:t>his profile and update</a:t>
            </a:r>
            <a:endParaRPr sz="2000">
              <a:solidFill>
                <a:srgbClr val="134F5C"/>
              </a:solidFill>
              <a:latin typeface="Times New Roman"/>
              <a:ea typeface="Times New Roman"/>
              <a:cs typeface="Times New Roman"/>
              <a:sym typeface="Times New Roman"/>
            </a:endParaRPr>
          </a:p>
          <a:p>
            <a:pPr indent="0" lvl="0" marL="0" rtl="0" algn="l">
              <a:spcBef>
                <a:spcPts val="1200"/>
              </a:spcBef>
              <a:spcAft>
                <a:spcPts val="1200"/>
              </a:spcAft>
              <a:buNone/>
            </a:pPr>
            <a:r>
              <a:rPr lang="en-GB" sz="2000">
                <a:solidFill>
                  <a:srgbClr val="134F5C"/>
                </a:solidFill>
                <a:latin typeface="Times New Roman"/>
                <a:ea typeface="Times New Roman"/>
                <a:cs typeface="Times New Roman"/>
                <a:sym typeface="Times New Roman"/>
              </a:rPr>
              <a:t>his information.</a:t>
            </a:r>
            <a:endParaRPr sz="2000">
              <a:solidFill>
                <a:srgbClr val="134F5C"/>
              </a:solidFill>
              <a:latin typeface="Times New Roman"/>
              <a:ea typeface="Times New Roman"/>
              <a:cs typeface="Times New Roman"/>
              <a:sym typeface="Times New Roman"/>
            </a:endParaRPr>
          </a:p>
        </p:txBody>
      </p:sp>
      <p:pic>
        <p:nvPicPr>
          <p:cNvPr id="107" name="Google Shape;107;p21"/>
          <p:cNvPicPr preferRelativeResize="0"/>
          <p:nvPr/>
        </p:nvPicPr>
        <p:blipFill>
          <a:blip r:embed="rId3">
            <a:alphaModFix/>
          </a:blip>
          <a:stretch>
            <a:fillRect/>
          </a:stretch>
        </p:blipFill>
        <p:spPr>
          <a:xfrm>
            <a:off x="2489675" y="889175"/>
            <a:ext cx="6654327" cy="416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