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0"/>
  </p:notesMasterIdLst>
  <p:sldIdLst>
    <p:sldId id="256" r:id="rId2"/>
    <p:sldId id="258" r:id="rId3"/>
    <p:sldId id="257" r:id="rId4"/>
    <p:sldId id="275" r:id="rId5"/>
    <p:sldId id="276" r:id="rId6"/>
    <p:sldId id="282" r:id="rId7"/>
    <p:sldId id="283" r:id="rId8"/>
    <p:sldId id="262" r:id="rId9"/>
    <p:sldId id="259" r:id="rId10"/>
    <p:sldId id="260" r:id="rId11"/>
    <p:sldId id="261" r:id="rId12"/>
    <p:sldId id="269" r:id="rId13"/>
    <p:sldId id="272" r:id="rId14"/>
    <p:sldId id="270" r:id="rId15"/>
    <p:sldId id="277" r:id="rId16"/>
    <p:sldId id="271" r:id="rId17"/>
    <p:sldId id="274" r:id="rId18"/>
    <p:sldId id="286" r:id="rId19"/>
    <p:sldId id="289" r:id="rId20"/>
    <p:sldId id="290" r:id="rId21"/>
    <p:sldId id="292" r:id="rId22"/>
    <p:sldId id="291" r:id="rId23"/>
    <p:sldId id="303" r:id="rId24"/>
    <p:sldId id="293" r:id="rId25"/>
    <p:sldId id="294" r:id="rId26"/>
    <p:sldId id="295" r:id="rId27"/>
    <p:sldId id="296" r:id="rId28"/>
    <p:sldId id="297" r:id="rId29"/>
    <p:sldId id="268" r:id="rId30"/>
    <p:sldId id="263" r:id="rId31"/>
    <p:sldId id="264" r:id="rId32"/>
    <p:sldId id="265" r:id="rId33"/>
    <p:sldId id="266" r:id="rId34"/>
    <p:sldId id="267" r:id="rId35"/>
    <p:sldId id="273" r:id="rId36"/>
    <p:sldId id="278" r:id="rId37"/>
    <p:sldId id="299" r:id="rId38"/>
    <p:sldId id="302" r:id="rId39"/>
    <p:sldId id="301" r:id="rId40"/>
    <p:sldId id="308" r:id="rId41"/>
    <p:sldId id="304" r:id="rId42"/>
    <p:sldId id="307" r:id="rId43"/>
    <p:sldId id="306" r:id="rId44"/>
    <p:sldId id="305" r:id="rId45"/>
    <p:sldId id="298" r:id="rId46"/>
    <p:sldId id="279" r:id="rId47"/>
    <p:sldId id="280" r:id="rId48"/>
    <p:sldId id="28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5EC573-A101-684D-9D83-ED0CE97D1024}">
          <p14:sldIdLst>
            <p14:sldId id="256"/>
            <p14:sldId id="258"/>
          </p14:sldIdLst>
        </p14:section>
        <p14:section name="Testing Background" id="{B1534D94-CC4E-8A4F-BBEC-1E1BA8B6F1FA}">
          <p14:sldIdLst>
            <p14:sldId id="257"/>
          </p14:sldIdLst>
        </p14:section>
        <p14:section name="What is testing?" id="{CDAD9480-DCF6-7C4E-AC26-DE7528566224}">
          <p14:sldIdLst>
            <p14:sldId id="275"/>
          </p14:sldIdLst>
        </p14:section>
        <p14:section name="Why test?" id="{2F4E225A-8CA8-3C4B-B443-7BDC9E21B894}">
          <p14:sldIdLst>
            <p14:sldId id="276"/>
            <p14:sldId id="282"/>
          </p14:sldIdLst>
        </p14:section>
        <p14:section name="Types of Testing" id="{D96A76F6-3ABB-024F-8EF0-7AC76017688D}">
          <p14:sldIdLst>
            <p14:sldId id="283"/>
            <p14:sldId id="262"/>
          </p14:sldIdLst>
        </p14:section>
        <p14:section name="System Testing" id="{07CD292B-9C24-CE4C-90E6-D2E44D37F415}">
          <p14:sldIdLst>
            <p14:sldId id="259"/>
            <p14:sldId id="260"/>
            <p14:sldId id="261"/>
          </p14:sldIdLst>
        </p14:section>
        <p14:section name="User Testing" id="{86B5B6EA-5DF8-B449-BD84-DB3D6058FA5F}">
          <p14:sldIdLst>
            <p14:sldId id="269"/>
            <p14:sldId id="272"/>
          </p14:sldIdLst>
        </p14:section>
        <p14:section name="Requirements-based Testing" id="{0A332A01-A99C-3A40-A8EE-C1B7B23FCEC6}">
          <p14:sldIdLst>
            <p14:sldId id="270"/>
          </p14:sldIdLst>
        </p14:section>
        <p14:section name="Unit Testing" id="{22F9A682-52FC-B043-BF00-61DEAB54771A}">
          <p14:sldIdLst>
            <p14:sldId id="277"/>
          </p14:sldIdLst>
        </p14:section>
        <p14:section name="Performance Testing" id="{AB098715-F954-AF4A-9702-2A56945E0A79}">
          <p14:sldIdLst>
            <p14:sldId id="271"/>
          </p14:sldIdLst>
        </p14:section>
        <p14:section name="Unit Boundary &amp; Stress Testing" id="{85D4DD63-1AEF-7541-A8D8-490EC685456D}">
          <p14:sldIdLst>
            <p14:sldId id="274"/>
          </p14:sldIdLst>
        </p14:section>
        <p14:section name="Unity Test Framework" id="{18E54D16-9851-3847-A353-DA1A9A38C728}">
          <p14:sldIdLst>
            <p14:sldId id="286"/>
            <p14:sldId id="289"/>
            <p14:sldId id="290"/>
            <p14:sldId id="292"/>
            <p14:sldId id="291"/>
          </p14:sldIdLst>
        </p14:section>
        <p14:section name="Stress Testing" id="{6776CE1C-A605-5A48-88C6-0BE3E2DF407B}">
          <p14:sldIdLst>
            <p14:sldId id="303"/>
            <p14:sldId id="293"/>
            <p14:sldId id="294"/>
            <p14:sldId id="295"/>
            <p14:sldId id="296"/>
            <p14:sldId id="297"/>
          </p14:sldIdLst>
        </p14:section>
        <p14:section name="Patterns" id="{B3F2FC5A-13D9-434C-8CAE-EC508E126CF1}">
          <p14:sldIdLst>
            <p14:sldId id="268"/>
          </p14:sldIdLst>
        </p14:section>
        <p14:section name="What are Design Patterns?" id="{C35B7705-76AE-5E4F-ADF8-B688842AB6FF}">
          <p14:sldIdLst>
            <p14:sldId id="263"/>
          </p14:sldIdLst>
        </p14:section>
        <p14:section name="Types of Patterns" id="{E8D901E4-5EFE-7741-BCFA-5396392E0D34}">
          <p14:sldIdLst>
            <p14:sldId id="264"/>
          </p14:sldIdLst>
        </p14:section>
        <p14:section name="Creational Patterns" id="{BEEFE2E9-B83C-9148-B9A6-F4CC055131A3}">
          <p14:sldIdLst>
            <p14:sldId id="265"/>
          </p14:sldIdLst>
        </p14:section>
        <p14:section name="Structural Patterns" id="{E2B8D5E7-2824-BA4D-8781-967814927242}">
          <p14:sldIdLst>
            <p14:sldId id="266"/>
          </p14:sldIdLst>
        </p14:section>
        <p14:section name="Behavioural Patterns" id="{568D67BB-AF11-EE47-BD91-EE51CC4DBEF3}">
          <p14:sldIdLst>
            <p14:sldId id="267"/>
            <p14:sldId id="273"/>
          </p14:sldIdLst>
        </p14:section>
        <p14:section name="Deliverables" id="{26D499F4-D462-7B43-A1CB-894DBC1475E8}">
          <p14:sldIdLst>
            <p14:sldId id="278"/>
            <p14:sldId id="299"/>
            <p14:sldId id="302"/>
            <p14:sldId id="301"/>
            <p14:sldId id="308"/>
            <p14:sldId id="304"/>
            <p14:sldId id="307"/>
            <p14:sldId id="306"/>
            <p14:sldId id="305"/>
            <p14:sldId id="298"/>
            <p14:sldId id="279"/>
            <p14:sldId id="280"/>
          </p14:sldIdLst>
        </p14:section>
        <p14:section name="Closing" id="{AB2E9EE3-2216-DF48-9272-0B6CADAC1158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E3DAFC-91ED-6F5F-04CB-CECE78157E39}" name="Permann, Karina (perm6389@vandals.uidaho.edu)" initials="PK(" userId="S::perm6389@vandals.uidaho.edu::61730418-88a0-4f71-aa6c-0e0337a9f3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A675-83F7-7708-AFD0-540054A78B16}" v="1030" dt="2023-02-28T02:21:43.229"/>
    <p1510:client id="{1334A6D0-A0C5-10E1-5F25-EECE2AE8E2C8}" v="306" dt="2023-02-28T15:15:49.274"/>
    <p1510:client id="{5213A506-59E8-0886-2ADE-64F5D613BC55}" v="7" dt="2023-02-28T16:12:43.434"/>
    <p1510:client id="{65AC168E-217A-5A2A-1E02-0FF806DD52EA}" v="454" dt="2023-02-28T03:25:26.714"/>
    <p1510:client id="{78830C91-3191-72E3-D875-AF12EDFF5D1B}" v="15" dt="2023-02-28T16:34:42.442"/>
    <p1510:client id="{78C2C733-5E45-E14D-B0E2-0B8AD3AABE5E}" v="3383" dt="2023-02-28T15:32:35.389"/>
    <p1510:client id="{7BBA016B-F277-CB72-2776-7D8B5254DA36}" v="12" dt="2023-02-28T18:48:18.986"/>
    <p1510:client id="{8A197BD9-CBBD-D6E4-7D60-8975C1C7246C}" v="45" dt="2023-02-28T16:13:59.672"/>
    <p1510:client id="{9ED75544-AF5B-DE6D-8B4B-F200F5C0CFA9}" v="82" dt="2023-02-28T16:50:39.629"/>
    <p1510:client id="{AEF745F7-A90A-CE50-8B74-83E320E96122}" v="108" dt="2023-02-28T02:32:23.934"/>
    <p1510:client id="{BD0E9D5F-0562-CE91-B61E-9B02B5507463}" v="384" dt="2023-02-28T06:54:48.383"/>
    <p1510:client id="{D1D1BF48-82A0-69AF-A76A-CEEA448E0171}" v="904" dt="2023-02-28T11:26:2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E7C35-C0BE-4403-AF97-60D26801F2D9}" type="doc">
      <dgm:prSet loTypeId="urn:microsoft.com/office/officeart/2005/8/layout/cycle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EC8EAC-A137-400E-9DEC-BFB546F74311}">
      <dgm:prSet custT="1"/>
      <dgm:spPr/>
      <dgm:t>
        <a:bodyPr/>
        <a:lstStyle/>
        <a:p>
          <a:r>
            <a:rPr lang="en-US" sz="2000"/>
            <a:t>2) Plan Acceptance Testing</a:t>
          </a:r>
        </a:p>
      </dgm:t>
    </dgm:pt>
    <dgm:pt modelId="{9E039430-8624-4210-9D02-A0D360F09138}" type="parTrans" cxnId="{2B56300D-6FA8-491D-8FE1-AD511E89E2B3}">
      <dgm:prSet/>
      <dgm:spPr/>
      <dgm:t>
        <a:bodyPr/>
        <a:lstStyle/>
        <a:p>
          <a:endParaRPr lang="en-US"/>
        </a:p>
      </dgm:t>
    </dgm:pt>
    <dgm:pt modelId="{2C05B6C8-4034-4190-8594-29D36FC6769B}" type="sibTrans" cxnId="{2B56300D-6FA8-491D-8FE1-AD511E89E2B3}">
      <dgm:prSet/>
      <dgm:spPr>
        <a:gradFill rotWithShape="0">
          <a:gsLst>
            <a:gs pos="0">
              <a:schemeClr val="accent3"/>
            </a:gs>
            <a:gs pos="78000">
              <a:schemeClr val="accent3"/>
            </a:gs>
          </a:gsLst>
        </a:gradFill>
      </dgm:spPr>
      <dgm:t>
        <a:bodyPr/>
        <a:lstStyle/>
        <a:p>
          <a:endParaRPr lang="en-US"/>
        </a:p>
      </dgm:t>
    </dgm:pt>
    <dgm:pt modelId="{14AF5111-3ECF-4987-874C-8E0C05AC7843}">
      <dgm:prSet custT="1"/>
      <dgm:spPr/>
      <dgm:t>
        <a:bodyPr/>
        <a:lstStyle/>
        <a:p>
          <a:r>
            <a:rPr lang="en-US" sz="2000"/>
            <a:t>3) Derive Acceptance Tests</a:t>
          </a:r>
        </a:p>
      </dgm:t>
    </dgm:pt>
    <dgm:pt modelId="{F0EA28A1-FB4A-461B-9B95-2F6DA475F4C9}" type="parTrans" cxnId="{141CB66D-D33D-4AB3-AB13-BB889653D07A}">
      <dgm:prSet/>
      <dgm:spPr/>
      <dgm:t>
        <a:bodyPr/>
        <a:lstStyle/>
        <a:p>
          <a:endParaRPr lang="en-US"/>
        </a:p>
      </dgm:t>
    </dgm:pt>
    <dgm:pt modelId="{E83FBA18-5278-4F0D-A96C-EEB21DE5B756}" type="sibTrans" cxnId="{141CB66D-D33D-4AB3-AB13-BB889653D07A}">
      <dgm:prSet/>
      <dgm:spPr>
        <a:gradFill rotWithShape="0">
          <a:gsLst>
            <a:gs pos="0">
              <a:schemeClr val="accent3"/>
            </a:gs>
            <a:gs pos="78000">
              <a:schemeClr val="accent2"/>
            </a:gs>
          </a:gsLst>
        </a:gradFill>
      </dgm:spPr>
      <dgm:t>
        <a:bodyPr/>
        <a:lstStyle/>
        <a:p>
          <a:endParaRPr lang="en-US"/>
        </a:p>
      </dgm:t>
    </dgm:pt>
    <dgm:pt modelId="{37E5B0D0-69DE-4A52-B3EB-324F351EEB33}">
      <dgm:prSet custT="1"/>
      <dgm:spPr/>
      <dgm:t>
        <a:bodyPr/>
        <a:lstStyle/>
        <a:p>
          <a:r>
            <a:rPr lang="en-US" sz="2000"/>
            <a:t>4) Run Acceptance Tests</a:t>
          </a:r>
        </a:p>
      </dgm:t>
    </dgm:pt>
    <dgm:pt modelId="{5A3E1D69-541A-459B-9FCA-CB6440D5CDC1}" type="parTrans" cxnId="{B0FE339B-0CBC-4305-8CFF-287B3AEAC84B}">
      <dgm:prSet/>
      <dgm:spPr/>
      <dgm:t>
        <a:bodyPr/>
        <a:lstStyle/>
        <a:p>
          <a:endParaRPr lang="en-US"/>
        </a:p>
      </dgm:t>
    </dgm:pt>
    <dgm:pt modelId="{72EA946A-462F-4345-9DD6-61CE17C5CD67}" type="sibTrans" cxnId="{B0FE339B-0CBC-4305-8CFF-287B3AEAC84B}">
      <dgm:prSet/>
      <dgm:spPr>
        <a:gradFill rotWithShape="0">
          <a:gsLst>
            <a:gs pos="0">
              <a:schemeClr val="accent2"/>
            </a:gs>
            <a:gs pos="78000">
              <a:schemeClr val="accent2">
                <a:lumMod val="84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4B82C0C6-CFE5-46F0-9162-17B066FE54B6}">
      <dgm:prSet custT="1"/>
      <dgm:spPr/>
      <dgm:t>
        <a:bodyPr/>
        <a:lstStyle/>
        <a:p>
          <a:r>
            <a:rPr lang="en-US" sz="2000"/>
            <a:t>5) Negotiate Test Results</a:t>
          </a:r>
        </a:p>
      </dgm:t>
    </dgm:pt>
    <dgm:pt modelId="{99274F49-F407-4687-B15E-6F11936AA912}" type="parTrans" cxnId="{4EFAF2BA-9C3A-4A51-9FD7-049AF7101624}">
      <dgm:prSet/>
      <dgm:spPr/>
      <dgm:t>
        <a:bodyPr/>
        <a:lstStyle/>
        <a:p>
          <a:endParaRPr lang="en-US"/>
        </a:p>
      </dgm:t>
    </dgm:pt>
    <dgm:pt modelId="{9A8CDF98-4E26-48AD-AEB4-8126A63091AD}" type="sibTrans" cxnId="{4EFAF2BA-9C3A-4A51-9FD7-049AF7101624}">
      <dgm:prSet/>
      <dgm:spPr>
        <a:gradFill rotWithShape="0">
          <a:gsLst>
            <a:gs pos="0">
              <a:schemeClr val="accent1">
                <a:lumMod val="94000"/>
              </a:schemeClr>
            </a:gs>
            <a:gs pos="78000">
              <a:schemeClr val="accent2"/>
            </a:gs>
          </a:gsLst>
        </a:gradFill>
      </dgm:spPr>
      <dgm:t>
        <a:bodyPr/>
        <a:lstStyle/>
        <a:p>
          <a:endParaRPr lang="en-US"/>
        </a:p>
      </dgm:t>
    </dgm:pt>
    <dgm:pt modelId="{63121BCA-BFB0-47FE-8E3C-E85CE0CB7736}">
      <dgm:prSet custT="1"/>
      <dgm:spPr/>
      <dgm:t>
        <a:bodyPr/>
        <a:lstStyle/>
        <a:p>
          <a:r>
            <a:rPr lang="en-US" sz="2000"/>
            <a:t>6) Reject  (or Accept) System</a:t>
          </a:r>
        </a:p>
      </dgm:t>
    </dgm:pt>
    <dgm:pt modelId="{99BAAFD6-AB3A-4F1C-A769-EF1D9FB76E69}" type="parTrans" cxnId="{43EB4028-6446-437E-AB62-6EE9C7291968}">
      <dgm:prSet/>
      <dgm:spPr/>
      <dgm:t>
        <a:bodyPr/>
        <a:lstStyle/>
        <a:p>
          <a:endParaRPr lang="en-US"/>
        </a:p>
      </dgm:t>
    </dgm:pt>
    <dgm:pt modelId="{92043330-7F18-460F-9F4D-A4C3AEDE2BC1}" type="sibTrans" cxnId="{43EB4028-6446-437E-AB62-6EE9C7291968}">
      <dgm:prSet/>
      <dgm:spPr>
        <a:gradFill rotWithShape="0">
          <a:gsLst>
            <a:gs pos="0">
              <a:schemeClr val="accent1"/>
            </a:gs>
            <a:gs pos="78000">
              <a:schemeClr val="accent1"/>
            </a:gs>
          </a:gsLst>
        </a:gradFill>
      </dgm:spPr>
      <dgm:t>
        <a:bodyPr/>
        <a:lstStyle/>
        <a:p>
          <a:endParaRPr lang="en-US"/>
        </a:p>
      </dgm:t>
    </dgm:pt>
    <dgm:pt modelId="{79E3E43E-E2EE-9F4A-8C11-9C3B9CF24759}">
      <dgm:prSet custT="1"/>
      <dgm:spPr/>
      <dgm:t>
        <a:bodyPr/>
        <a:lstStyle/>
        <a:p>
          <a:r>
            <a:rPr lang="en-GB" sz="2000"/>
            <a:t>1) </a:t>
          </a:r>
          <a:r>
            <a:rPr lang="en-US" sz="2000"/>
            <a:t>Define Acceptance Criteria</a:t>
          </a:r>
          <a:endParaRPr lang="en-GB" sz="2000"/>
        </a:p>
      </dgm:t>
    </dgm:pt>
    <dgm:pt modelId="{5D25F0C9-E96B-5A46-92C8-F64A3AE7C25D}" type="parTrans" cxnId="{ECBDD97F-8828-DE4B-A240-55FC60D6FA78}">
      <dgm:prSet/>
      <dgm:spPr/>
      <dgm:t>
        <a:bodyPr/>
        <a:lstStyle/>
        <a:p>
          <a:endParaRPr lang="en-GB"/>
        </a:p>
      </dgm:t>
    </dgm:pt>
    <dgm:pt modelId="{492B5C56-91FF-4D42-BF67-5B7B41C2ED08}" type="sibTrans" cxnId="{ECBDD97F-8828-DE4B-A240-55FC60D6FA78}">
      <dgm:prSet/>
      <dgm:spPr>
        <a:gradFill rotWithShape="0">
          <a:gsLst>
            <a:gs pos="0">
              <a:schemeClr val="accent1"/>
            </a:gs>
            <a:gs pos="77000">
              <a:schemeClr val="accent3"/>
            </a:gs>
          </a:gsLst>
        </a:gradFill>
      </dgm:spPr>
      <dgm:t>
        <a:bodyPr/>
        <a:lstStyle/>
        <a:p>
          <a:endParaRPr lang="en-GB"/>
        </a:p>
      </dgm:t>
    </dgm:pt>
    <dgm:pt modelId="{E391D5A1-87BB-2042-8643-991C83694E8C}" type="pres">
      <dgm:prSet presAssocID="{7B4E7C35-C0BE-4403-AF97-60D26801F2D9}" presName="cycle" presStyleCnt="0">
        <dgm:presLayoutVars>
          <dgm:dir/>
          <dgm:resizeHandles val="exact"/>
        </dgm:presLayoutVars>
      </dgm:prSet>
      <dgm:spPr/>
    </dgm:pt>
    <dgm:pt modelId="{265D2C1D-E2E4-E34C-BCAC-7C52A4AE0DC3}" type="pres">
      <dgm:prSet presAssocID="{C5EC8EAC-A137-400E-9DEC-BFB546F74311}" presName="dummy" presStyleCnt="0"/>
      <dgm:spPr/>
    </dgm:pt>
    <dgm:pt modelId="{ABC643DF-4700-A649-92BC-9A7A12DA3527}" type="pres">
      <dgm:prSet presAssocID="{C5EC8EAC-A137-400E-9DEC-BFB546F74311}" presName="node" presStyleLbl="revTx" presStyleIdx="0" presStyleCnt="6" custScaleX="163871" custRadScaleRad="101871" custRadScaleInc="38396">
        <dgm:presLayoutVars>
          <dgm:bulletEnabled val="1"/>
        </dgm:presLayoutVars>
      </dgm:prSet>
      <dgm:spPr/>
    </dgm:pt>
    <dgm:pt modelId="{48DECEF8-4FA5-1642-97AA-DFA41630AF50}" type="pres">
      <dgm:prSet presAssocID="{2C05B6C8-4034-4190-8594-29D36FC6769B}" presName="sibTrans" presStyleLbl="node1" presStyleIdx="0" presStyleCnt="6"/>
      <dgm:spPr/>
    </dgm:pt>
    <dgm:pt modelId="{C02281AA-8D14-8C49-A266-8E0D6388A310}" type="pres">
      <dgm:prSet presAssocID="{14AF5111-3ECF-4987-874C-8E0C05AC7843}" presName="dummy" presStyleCnt="0"/>
      <dgm:spPr/>
    </dgm:pt>
    <dgm:pt modelId="{DD1F5A80-9B45-CF45-80A4-5E1DFBE918BD}" type="pres">
      <dgm:prSet presAssocID="{14AF5111-3ECF-4987-874C-8E0C05AC7843}" presName="node" presStyleLbl="revTx" presStyleIdx="1" presStyleCnt="6" custScaleX="150532">
        <dgm:presLayoutVars>
          <dgm:bulletEnabled val="1"/>
        </dgm:presLayoutVars>
      </dgm:prSet>
      <dgm:spPr/>
    </dgm:pt>
    <dgm:pt modelId="{D40AA1C2-9A1E-5941-90F3-F2A47E680567}" type="pres">
      <dgm:prSet presAssocID="{E83FBA18-5278-4F0D-A96C-EEB21DE5B756}" presName="sibTrans" presStyleLbl="node1" presStyleIdx="1" presStyleCnt="6"/>
      <dgm:spPr/>
    </dgm:pt>
    <dgm:pt modelId="{E1EA8EC3-E190-E149-9B14-23CD8E38F4C8}" type="pres">
      <dgm:prSet presAssocID="{37E5B0D0-69DE-4A52-B3EB-324F351EEB33}" presName="dummy" presStyleCnt="0"/>
      <dgm:spPr/>
    </dgm:pt>
    <dgm:pt modelId="{052EB9FE-81C0-354E-BBE4-48526E5E344D}" type="pres">
      <dgm:prSet presAssocID="{37E5B0D0-69DE-4A52-B3EB-324F351EEB33}" presName="node" presStyleLbl="revTx" presStyleIdx="2" presStyleCnt="6" custScaleX="184575" custRadScaleRad="103519" custRadScaleInc="-36669">
        <dgm:presLayoutVars>
          <dgm:bulletEnabled val="1"/>
        </dgm:presLayoutVars>
      </dgm:prSet>
      <dgm:spPr/>
    </dgm:pt>
    <dgm:pt modelId="{522E896F-0B99-CB4C-8A86-44CEEDCFE329}" type="pres">
      <dgm:prSet presAssocID="{72EA946A-462F-4345-9DD6-61CE17C5CD67}" presName="sibTrans" presStyleLbl="node1" presStyleIdx="2" presStyleCnt="6"/>
      <dgm:spPr/>
    </dgm:pt>
    <dgm:pt modelId="{0373B579-2B00-8C46-A3FD-3EFBEF850DAC}" type="pres">
      <dgm:prSet presAssocID="{4B82C0C6-CFE5-46F0-9162-17B066FE54B6}" presName="dummy" presStyleCnt="0"/>
      <dgm:spPr/>
    </dgm:pt>
    <dgm:pt modelId="{EB627820-B9AE-A748-BD05-3CE24D1FC9C3}" type="pres">
      <dgm:prSet presAssocID="{4B82C0C6-CFE5-46F0-9162-17B066FE54B6}" presName="node" presStyleLbl="revTx" presStyleIdx="3" presStyleCnt="6" custScaleX="158639" custRadScaleRad="99591" custRadScaleInc="25448">
        <dgm:presLayoutVars>
          <dgm:bulletEnabled val="1"/>
        </dgm:presLayoutVars>
      </dgm:prSet>
      <dgm:spPr/>
    </dgm:pt>
    <dgm:pt modelId="{7A49F220-ABE3-0849-8CBF-387EA538891B}" type="pres">
      <dgm:prSet presAssocID="{9A8CDF98-4E26-48AD-AEB4-8126A63091AD}" presName="sibTrans" presStyleLbl="node1" presStyleIdx="3" presStyleCnt="6"/>
      <dgm:spPr/>
    </dgm:pt>
    <dgm:pt modelId="{99C23A70-3586-5E43-9A3F-73CCD66F8C75}" type="pres">
      <dgm:prSet presAssocID="{63121BCA-BFB0-47FE-8E3C-E85CE0CB7736}" presName="dummy" presStyleCnt="0"/>
      <dgm:spPr/>
    </dgm:pt>
    <dgm:pt modelId="{6FC93ABC-446E-3949-9FB3-7B942B16900A}" type="pres">
      <dgm:prSet presAssocID="{63121BCA-BFB0-47FE-8E3C-E85CE0CB7736}" presName="node" presStyleLbl="revTx" presStyleIdx="4" presStyleCnt="6" custScaleX="142248" custRadScaleRad="100014" custRadScaleInc="4727">
        <dgm:presLayoutVars>
          <dgm:bulletEnabled val="1"/>
        </dgm:presLayoutVars>
      </dgm:prSet>
      <dgm:spPr/>
    </dgm:pt>
    <dgm:pt modelId="{75BFDCD5-C375-924B-9BE0-D6ADF6355021}" type="pres">
      <dgm:prSet presAssocID="{92043330-7F18-460F-9F4D-A4C3AEDE2BC1}" presName="sibTrans" presStyleLbl="node1" presStyleIdx="4" presStyleCnt="6"/>
      <dgm:spPr/>
    </dgm:pt>
    <dgm:pt modelId="{011F46C9-0FA4-F447-BC7A-4D9D78226991}" type="pres">
      <dgm:prSet presAssocID="{79E3E43E-E2EE-9F4A-8C11-9C3B9CF24759}" presName="dummy" presStyleCnt="0"/>
      <dgm:spPr/>
    </dgm:pt>
    <dgm:pt modelId="{786D143A-2258-7244-96A8-009AC6262750}" type="pres">
      <dgm:prSet presAssocID="{79E3E43E-E2EE-9F4A-8C11-9C3B9CF24759}" presName="node" presStyleLbl="revTx" presStyleIdx="5" presStyleCnt="6" custScaleX="154076" custRadScaleRad="101400" custRadScaleInc="-6094">
        <dgm:presLayoutVars>
          <dgm:bulletEnabled val="1"/>
        </dgm:presLayoutVars>
      </dgm:prSet>
      <dgm:spPr/>
    </dgm:pt>
    <dgm:pt modelId="{57433A19-61A5-644F-A6CC-D4E2EF5E98C4}" type="pres">
      <dgm:prSet presAssocID="{492B5C56-91FF-4D42-BF67-5B7B41C2ED08}" presName="sibTrans" presStyleLbl="node1" presStyleIdx="5" presStyleCnt="6"/>
      <dgm:spPr/>
    </dgm:pt>
  </dgm:ptLst>
  <dgm:cxnLst>
    <dgm:cxn modelId="{2B56300D-6FA8-491D-8FE1-AD511E89E2B3}" srcId="{7B4E7C35-C0BE-4403-AF97-60D26801F2D9}" destId="{C5EC8EAC-A137-400E-9DEC-BFB546F74311}" srcOrd="0" destOrd="0" parTransId="{9E039430-8624-4210-9D02-A0D360F09138}" sibTransId="{2C05B6C8-4034-4190-8594-29D36FC6769B}"/>
    <dgm:cxn modelId="{49E48713-EEA9-9948-92B3-93BAC82909AD}" type="presOf" srcId="{9A8CDF98-4E26-48AD-AEB4-8126A63091AD}" destId="{7A49F220-ABE3-0849-8CBF-387EA538891B}" srcOrd="0" destOrd="0" presId="urn:microsoft.com/office/officeart/2005/8/layout/cycle1"/>
    <dgm:cxn modelId="{13F87F1C-9F1D-7544-945D-AAEA93A9E8E1}" type="presOf" srcId="{72EA946A-462F-4345-9DD6-61CE17C5CD67}" destId="{522E896F-0B99-CB4C-8A86-44CEEDCFE329}" srcOrd="0" destOrd="0" presId="urn:microsoft.com/office/officeart/2005/8/layout/cycle1"/>
    <dgm:cxn modelId="{5A56F91C-B9B3-EF4A-B8DF-A7E3953EB8B0}" type="presOf" srcId="{2C05B6C8-4034-4190-8594-29D36FC6769B}" destId="{48DECEF8-4FA5-1642-97AA-DFA41630AF50}" srcOrd="0" destOrd="0" presId="urn:microsoft.com/office/officeart/2005/8/layout/cycle1"/>
    <dgm:cxn modelId="{43EB4028-6446-437E-AB62-6EE9C7291968}" srcId="{7B4E7C35-C0BE-4403-AF97-60D26801F2D9}" destId="{63121BCA-BFB0-47FE-8E3C-E85CE0CB7736}" srcOrd="4" destOrd="0" parTransId="{99BAAFD6-AB3A-4F1C-A769-EF1D9FB76E69}" sibTransId="{92043330-7F18-460F-9F4D-A4C3AEDE2BC1}"/>
    <dgm:cxn modelId="{6F2B6C32-7C9D-AD4D-A12D-30417E5BCBBA}" type="presOf" srcId="{14AF5111-3ECF-4987-874C-8E0C05AC7843}" destId="{DD1F5A80-9B45-CF45-80A4-5E1DFBE918BD}" srcOrd="0" destOrd="0" presId="urn:microsoft.com/office/officeart/2005/8/layout/cycle1"/>
    <dgm:cxn modelId="{AE2D8E33-1B4C-1542-9EED-2C38BACCE055}" type="presOf" srcId="{37E5B0D0-69DE-4A52-B3EB-324F351EEB33}" destId="{052EB9FE-81C0-354E-BBE4-48526E5E344D}" srcOrd="0" destOrd="0" presId="urn:microsoft.com/office/officeart/2005/8/layout/cycle1"/>
    <dgm:cxn modelId="{E164BD5F-FCDA-1443-BE0D-9AEF159E7331}" type="presOf" srcId="{63121BCA-BFB0-47FE-8E3C-E85CE0CB7736}" destId="{6FC93ABC-446E-3949-9FB3-7B942B16900A}" srcOrd="0" destOrd="0" presId="urn:microsoft.com/office/officeart/2005/8/layout/cycle1"/>
    <dgm:cxn modelId="{67B6D648-7562-4E4E-BB76-7297E1B742DD}" type="presOf" srcId="{7B4E7C35-C0BE-4403-AF97-60D26801F2D9}" destId="{E391D5A1-87BB-2042-8643-991C83694E8C}" srcOrd="0" destOrd="0" presId="urn:microsoft.com/office/officeart/2005/8/layout/cycle1"/>
    <dgm:cxn modelId="{141CB66D-D33D-4AB3-AB13-BB889653D07A}" srcId="{7B4E7C35-C0BE-4403-AF97-60D26801F2D9}" destId="{14AF5111-3ECF-4987-874C-8E0C05AC7843}" srcOrd="1" destOrd="0" parTransId="{F0EA28A1-FB4A-461B-9B95-2F6DA475F4C9}" sibTransId="{E83FBA18-5278-4F0D-A96C-EEB21DE5B756}"/>
    <dgm:cxn modelId="{E2ADF772-96FB-1347-BC56-3A6D615CFECD}" type="presOf" srcId="{4B82C0C6-CFE5-46F0-9162-17B066FE54B6}" destId="{EB627820-B9AE-A748-BD05-3CE24D1FC9C3}" srcOrd="0" destOrd="0" presId="urn:microsoft.com/office/officeart/2005/8/layout/cycle1"/>
    <dgm:cxn modelId="{E2F01079-3C51-A44F-9948-2A8BC01EE6AF}" type="presOf" srcId="{E83FBA18-5278-4F0D-A96C-EEB21DE5B756}" destId="{D40AA1C2-9A1E-5941-90F3-F2A47E680567}" srcOrd="0" destOrd="0" presId="urn:microsoft.com/office/officeart/2005/8/layout/cycle1"/>
    <dgm:cxn modelId="{C358127E-0FDE-354E-A83D-A01139488177}" type="presOf" srcId="{C5EC8EAC-A137-400E-9DEC-BFB546F74311}" destId="{ABC643DF-4700-A649-92BC-9A7A12DA3527}" srcOrd="0" destOrd="0" presId="urn:microsoft.com/office/officeart/2005/8/layout/cycle1"/>
    <dgm:cxn modelId="{ECBDD97F-8828-DE4B-A240-55FC60D6FA78}" srcId="{7B4E7C35-C0BE-4403-AF97-60D26801F2D9}" destId="{79E3E43E-E2EE-9F4A-8C11-9C3B9CF24759}" srcOrd="5" destOrd="0" parTransId="{5D25F0C9-E96B-5A46-92C8-F64A3AE7C25D}" sibTransId="{492B5C56-91FF-4D42-BF67-5B7B41C2ED08}"/>
    <dgm:cxn modelId="{B0FE339B-0CBC-4305-8CFF-287B3AEAC84B}" srcId="{7B4E7C35-C0BE-4403-AF97-60D26801F2D9}" destId="{37E5B0D0-69DE-4A52-B3EB-324F351EEB33}" srcOrd="2" destOrd="0" parTransId="{5A3E1D69-541A-459B-9FCA-CB6440D5CDC1}" sibTransId="{72EA946A-462F-4345-9DD6-61CE17C5CD67}"/>
    <dgm:cxn modelId="{1C4056A3-61FF-134B-81A6-898E7DF033AF}" type="presOf" srcId="{492B5C56-91FF-4D42-BF67-5B7B41C2ED08}" destId="{57433A19-61A5-644F-A6CC-D4E2EF5E98C4}" srcOrd="0" destOrd="0" presId="urn:microsoft.com/office/officeart/2005/8/layout/cycle1"/>
    <dgm:cxn modelId="{6F1CD9B4-5ACC-7942-9DB7-B1B4D7B932FF}" type="presOf" srcId="{92043330-7F18-460F-9F4D-A4C3AEDE2BC1}" destId="{75BFDCD5-C375-924B-9BE0-D6ADF6355021}" srcOrd="0" destOrd="0" presId="urn:microsoft.com/office/officeart/2005/8/layout/cycle1"/>
    <dgm:cxn modelId="{4EFAF2BA-9C3A-4A51-9FD7-049AF7101624}" srcId="{7B4E7C35-C0BE-4403-AF97-60D26801F2D9}" destId="{4B82C0C6-CFE5-46F0-9162-17B066FE54B6}" srcOrd="3" destOrd="0" parTransId="{99274F49-F407-4687-B15E-6F11936AA912}" sibTransId="{9A8CDF98-4E26-48AD-AEB4-8126A63091AD}"/>
    <dgm:cxn modelId="{888FCDC2-92CB-474D-92E7-B6163AAD808E}" type="presOf" srcId="{79E3E43E-E2EE-9F4A-8C11-9C3B9CF24759}" destId="{786D143A-2258-7244-96A8-009AC6262750}" srcOrd="0" destOrd="0" presId="urn:microsoft.com/office/officeart/2005/8/layout/cycle1"/>
    <dgm:cxn modelId="{266B4B2E-79DA-6F4C-8621-D2D6F0CF6BD0}" type="presParOf" srcId="{E391D5A1-87BB-2042-8643-991C83694E8C}" destId="{265D2C1D-E2E4-E34C-BCAC-7C52A4AE0DC3}" srcOrd="0" destOrd="0" presId="urn:microsoft.com/office/officeart/2005/8/layout/cycle1"/>
    <dgm:cxn modelId="{BD48EA97-BDDF-8444-8D80-E4F6D58DC707}" type="presParOf" srcId="{E391D5A1-87BB-2042-8643-991C83694E8C}" destId="{ABC643DF-4700-A649-92BC-9A7A12DA3527}" srcOrd="1" destOrd="0" presId="urn:microsoft.com/office/officeart/2005/8/layout/cycle1"/>
    <dgm:cxn modelId="{03FA524F-F250-6241-BDD4-8E4E0A29C476}" type="presParOf" srcId="{E391D5A1-87BB-2042-8643-991C83694E8C}" destId="{48DECEF8-4FA5-1642-97AA-DFA41630AF50}" srcOrd="2" destOrd="0" presId="urn:microsoft.com/office/officeart/2005/8/layout/cycle1"/>
    <dgm:cxn modelId="{CBFB4E8E-A654-5B4B-BF54-92E952C0BBBD}" type="presParOf" srcId="{E391D5A1-87BB-2042-8643-991C83694E8C}" destId="{C02281AA-8D14-8C49-A266-8E0D6388A310}" srcOrd="3" destOrd="0" presId="urn:microsoft.com/office/officeart/2005/8/layout/cycle1"/>
    <dgm:cxn modelId="{3BB6F458-B464-DE4D-AE46-4CA69A503E7C}" type="presParOf" srcId="{E391D5A1-87BB-2042-8643-991C83694E8C}" destId="{DD1F5A80-9B45-CF45-80A4-5E1DFBE918BD}" srcOrd="4" destOrd="0" presId="urn:microsoft.com/office/officeart/2005/8/layout/cycle1"/>
    <dgm:cxn modelId="{48F1819D-7040-344F-B6D9-184FA6C7CD22}" type="presParOf" srcId="{E391D5A1-87BB-2042-8643-991C83694E8C}" destId="{D40AA1C2-9A1E-5941-90F3-F2A47E680567}" srcOrd="5" destOrd="0" presId="urn:microsoft.com/office/officeart/2005/8/layout/cycle1"/>
    <dgm:cxn modelId="{4648416D-714C-2B49-8A17-CF4DE4877B89}" type="presParOf" srcId="{E391D5A1-87BB-2042-8643-991C83694E8C}" destId="{E1EA8EC3-E190-E149-9B14-23CD8E38F4C8}" srcOrd="6" destOrd="0" presId="urn:microsoft.com/office/officeart/2005/8/layout/cycle1"/>
    <dgm:cxn modelId="{9E36C892-5A96-2348-9C70-083CBF9FB15F}" type="presParOf" srcId="{E391D5A1-87BB-2042-8643-991C83694E8C}" destId="{052EB9FE-81C0-354E-BBE4-48526E5E344D}" srcOrd="7" destOrd="0" presId="urn:microsoft.com/office/officeart/2005/8/layout/cycle1"/>
    <dgm:cxn modelId="{46870801-DB3B-AB45-837F-28A2CACB1C68}" type="presParOf" srcId="{E391D5A1-87BB-2042-8643-991C83694E8C}" destId="{522E896F-0B99-CB4C-8A86-44CEEDCFE329}" srcOrd="8" destOrd="0" presId="urn:microsoft.com/office/officeart/2005/8/layout/cycle1"/>
    <dgm:cxn modelId="{6F3C7C33-D820-C74A-8E47-FE41B71E7B87}" type="presParOf" srcId="{E391D5A1-87BB-2042-8643-991C83694E8C}" destId="{0373B579-2B00-8C46-A3FD-3EFBEF850DAC}" srcOrd="9" destOrd="0" presId="urn:microsoft.com/office/officeart/2005/8/layout/cycle1"/>
    <dgm:cxn modelId="{C94D5BD1-D636-6C49-9E7B-35DAD1CE0AC9}" type="presParOf" srcId="{E391D5A1-87BB-2042-8643-991C83694E8C}" destId="{EB627820-B9AE-A748-BD05-3CE24D1FC9C3}" srcOrd="10" destOrd="0" presId="urn:microsoft.com/office/officeart/2005/8/layout/cycle1"/>
    <dgm:cxn modelId="{A361E919-B4E1-E54B-BD47-BAF690D57060}" type="presParOf" srcId="{E391D5A1-87BB-2042-8643-991C83694E8C}" destId="{7A49F220-ABE3-0849-8CBF-387EA538891B}" srcOrd="11" destOrd="0" presId="urn:microsoft.com/office/officeart/2005/8/layout/cycle1"/>
    <dgm:cxn modelId="{0D19E497-3C2F-1642-948B-9AEB776CFFA6}" type="presParOf" srcId="{E391D5A1-87BB-2042-8643-991C83694E8C}" destId="{99C23A70-3586-5E43-9A3F-73CCD66F8C75}" srcOrd="12" destOrd="0" presId="urn:microsoft.com/office/officeart/2005/8/layout/cycle1"/>
    <dgm:cxn modelId="{F8B0E409-4C07-BD47-9C34-2411F0A75F83}" type="presParOf" srcId="{E391D5A1-87BB-2042-8643-991C83694E8C}" destId="{6FC93ABC-446E-3949-9FB3-7B942B16900A}" srcOrd="13" destOrd="0" presId="urn:microsoft.com/office/officeart/2005/8/layout/cycle1"/>
    <dgm:cxn modelId="{19224FED-B845-7C4E-B20C-1DC948D78AB8}" type="presParOf" srcId="{E391D5A1-87BB-2042-8643-991C83694E8C}" destId="{75BFDCD5-C375-924B-9BE0-D6ADF6355021}" srcOrd="14" destOrd="0" presId="urn:microsoft.com/office/officeart/2005/8/layout/cycle1"/>
    <dgm:cxn modelId="{6CF8D77B-A5AB-894C-95B0-7BB1D8A3E14F}" type="presParOf" srcId="{E391D5A1-87BB-2042-8643-991C83694E8C}" destId="{011F46C9-0FA4-F447-BC7A-4D9D78226991}" srcOrd="15" destOrd="0" presId="urn:microsoft.com/office/officeart/2005/8/layout/cycle1"/>
    <dgm:cxn modelId="{5D07D4BB-D649-F347-AAFE-068E06C46755}" type="presParOf" srcId="{E391D5A1-87BB-2042-8643-991C83694E8C}" destId="{786D143A-2258-7244-96A8-009AC6262750}" srcOrd="16" destOrd="0" presId="urn:microsoft.com/office/officeart/2005/8/layout/cycle1"/>
    <dgm:cxn modelId="{10092899-EC6D-0945-AF3F-D697E6E2BF9E}" type="presParOf" srcId="{E391D5A1-87BB-2042-8643-991C83694E8C}" destId="{57433A19-61A5-644F-A6CC-D4E2EF5E98C4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643DF-4700-A649-92BC-9A7A12DA3527}">
      <dsp:nvSpPr>
        <dsp:cNvPr id="0" name=""/>
        <dsp:cNvSpPr/>
      </dsp:nvSpPr>
      <dsp:spPr>
        <a:xfrm>
          <a:off x="3756847" y="164032"/>
          <a:ext cx="1824510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2) Plan Acceptance Testing</a:t>
          </a:r>
        </a:p>
      </dsp:txBody>
      <dsp:txXfrm>
        <a:off x="3756847" y="164032"/>
        <a:ext cx="1824510" cy="1113382"/>
      </dsp:txXfrm>
    </dsp:sp>
    <dsp:sp modelId="{48DECEF8-4FA5-1642-97AA-DFA41630AF50}">
      <dsp:nvSpPr>
        <dsp:cNvPr id="0" name=""/>
        <dsp:cNvSpPr/>
      </dsp:nvSpPr>
      <dsp:spPr>
        <a:xfrm>
          <a:off x="377589" y="-117282"/>
          <a:ext cx="5439434" cy="5439434"/>
        </a:xfrm>
        <a:prstGeom prst="circularArrow">
          <a:avLst>
            <a:gd name="adj1" fmla="val 3991"/>
            <a:gd name="adj2" fmla="val 250395"/>
            <a:gd name="adj3" fmla="val 20744234"/>
            <a:gd name="adj4" fmla="val 19666232"/>
            <a:gd name="adj5" fmla="val 4657"/>
          </a:avLst>
        </a:prstGeom>
        <a:gradFill rotWithShape="0">
          <a:gsLst>
            <a:gs pos="0">
              <a:schemeClr val="accent3"/>
            </a:gs>
            <a:gs pos="78000">
              <a:schemeClr val="accent3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1F5A80-9B45-CF45-80A4-5E1DFBE918BD}">
      <dsp:nvSpPr>
        <dsp:cNvPr id="0" name=""/>
        <dsp:cNvSpPr/>
      </dsp:nvSpPr>
      <dsp:spPr>
        <a:xfrm>
          <a:off x="4768571" y="2167181"/>
          <a:ext cx="1675996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3) Derive Acceptance Tests</a:t>
          </a:r>
        </a:p>
      </dsp:txBody>
      <dsp:txXfrm>
        <a:off x="4768571" y="2167181"/>
        <a:ext cx="1675996" cy="1113382"/>
      </dsp:txXfrm>
    </dsp:sp>
    <dsp:sp modelId="{D40AA1C2-9A1E-5941-90F3-F2A47E680567}">
      <dsp:nvSpPr>
        <dsp:cNvPr id="0" name=""/>
        <dsp:cNvSpPr/>
      </dsp:nvSpPr>
      <dsp:spPr>
        <a:xfrm>
          <a:off x="361659" y="227288"/>
          <a:ext cx="5439434" cy="5439434"/>
        </a:xfrm>
        <a:prstGeom prst="circularArrow">
          <a:avLst>
            <a:gd name="adj1" fmla="val 3991"/>
            <a:gd name="adj2" fmla="val 250395"/>
            <a:gd name="adj3" fmla="val 1586327"/>
            <a:gd name="adj4" fmla="val 462932"/>
            <a:gd name="adj5" fmla="val 4657"/>
          </a:avLst>
        </a:prstGeom>
        <a:gradFill rotWithShape="0">
          <a:gsLst>
            <a:gs pos="0">
              <a:schemeClr val="accent3"/>
            </a:gs>
            <a:gs pos="78000">
              <a:schemeClr val="accent2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2EB9FE-81C0-354E-BBE4-48526E5E344D}">
      <dsp:nvSpPr>
        <dsp:cNvPr id="0" name=""/>
        <dsp:cNvSpPr/>
      </dsp:nvSpPr>
      <dsp:spPr>
        <a:xfrm>
          <a:off x="3654317" y="4212175"/>
          <a:ext cx="2055025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4) Run Acceptance Tests</a:t>
          </a:r>
        </a:p>
      </dsp:txBody>
      <dsp:txXfrm>
        <a:off x="3654317" y="4212175"/>
        <a:ext cx="2055025" cy="1113382"/>
      </dsp:txXfrm>
    </dsp:sp>
    <dsp:sp modelId="{522E896F-0B99-CB4C-8A86-44CEEDCFE329}">
      <dsp:nvSpPr>
        <dsp:cNvPr id="0" name=""/>
        <dsp:cNvSpPr/>
      </dsp:nvSpPr>
      <dsp:spPr>
        <a:xfrm>
          <a:off x="627328" y="54980"/>
          <a:ext cx="5439434" cy="5439434"/>
        </a:xfrm>
        <a:prstGeom prst="circularArrow">
          <a:avLst>
            <a:gd name="adj1" fmla="val 3991"/>
            <a:gd name="adj2" fmla="val 250395"/>
            <a:gd name="adj3" fmla="val 6224519"/>
            <a:gd name="adj4" fmla="val 4973746"/>
            <a:gd name="adj5" fmla="val 4657"/>
          </a:avLst>
        </a:prstGeom>
        <a:gradFill rotWithShape="0">
          <a:gsLst>
            <a:gs pos="0">
              <a:schemeClr val="accent2"/>
            </a:gs>
            <a:gs pos="78000">
              <a:schemeClr val="accent2"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627820-B9AE-A748-BD05-3CE24D1FC9C3}">
      <dsp:nvSpPr>
        <dsp:cNvPr id="0" name=""/>
        <dsp:cNvSpPr/>
      </dsp:nvSpPr>
      <dsp:spPr>
        <a:xfrm>
          <a:off x="816526" y="4191831"/>
          <a:ext cx="1766258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5) Negotiate Test Results</a:t>
          </a:r>
        </a:p>
      </dsp:txBody>
      <dsp:txXfrm>
        <a:off x="816526" y="4191831"/>
        <a:ext cx="1766258" cy="1113382"/>
      </dsp:txXfrm>
    </dsp:sp>
    <dsp:sp modelId="{7A49F220-ABE3-0849-8CBF-387EA538891B}">
      <dsp:nvSpPr>
        <dsp:cNvPr id="0" name=""/>
        <dsp:cNvSpPr/>
      </dsp:nvSpPr>
      <dsp:spPr>
        <a:xfrm>
          <a:off x="396618" y="-20549"/>
          <a:ext cx="5439434" cy="5439434"/>
        </a:xfrm>
        <a:prstGeom prst="circularArrow">
          <a:avLst>
            <a:gd name="adj1" fmla="val 3991"/>
            <a:gd name="adj2" fmla="val 250395"/>
            <a:gd name="adj3" fmla="val 9795850"/>
            <a:gd name="adj4" fmla="val 8584425"/>
            <a:gd name="adj5" fmla="val 4657"/>
          </a:avLst>
        </a:prstGeom>
        <a:gradFill rotWithShape="0">
          <a:gsLst>
            <a:gs pos="0">
              <a:schemeClr val="accent1">
                <a:lumMod val="94000"/>
              </a:schemeClr>
            </a:gs>
            <a:gs pos="78000">
              <a:schemeClr val="accent2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93ABC-446E-3949-9FB3-7B942B16900A}">
      <dsp:nvSpPr>
        <dsp:cNvPr id="0" name=""/>
        <dsp:cNvSpPr/>
      </dsp:nvSpPr>
      <dsp:spPr>
        <a:xfrm>
          <a:off x="-154342" y="2126182"/>
          <a:ext cx="1583764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6) Reject  (or Accept) System</a:t>
          </a:r>
        </a:p>
      </dsp:txBody>
      <dsp:txXfrm>
        <a:off x="-154342" y="2126182"/>
        <a:ext cx="1583764" cy="1113382"/>
      </dsp:txXfrm>
    </dsp:sp>
    <dsp:sp modelId="{75BFDCD5-C375-924B-9BE0-D6ADF6355021}">
      <dsp:nvSpPr>
        <dsp:cNvPr id="0" name=""/>
        <dsp:cNvSpPr/>
      </dsp:nvSpPr>
      <dsp:spPr>
        <a:xfrm>
          <a:off x="419988" y="-73828"/>
          <a:ext cx="5439434" cy="5439434"/>
        </a:xfrm>
        <a:prstGeom prst="circularArrow">
          <a:avLst>
            <a:gd name="adj1" fmla="val 3991"/>
            <a:gd name="adj2" fmla="val 250395"/>
            <a:gd name="adj3" fmla="val 12812421"/>
            <a:gd name="adj4" fmla="val 11524453"/>
            <a:gd name="adj5" fmla="val 4657"/>
          </a:avLst>
        </a:prstGeom>
        <a:gradFill rotWithShape="0">
          <a:gsLst>
            <a:gs pos="0">
              <a:schemeClr val="accent1"/>
            </a:gs>
            <a:gs pos="78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D143A-2258-7244-96A8-009AC6262750}">
      <dsp:nvSpPr>
        <dsp:cNvPr id="0" name=""/>
        <dsp:cNvSpPr/>
      </dsp:nvSpPr>
      <dsp:spPr>
        <a:xfrm>
          <a:off x="958555" y="12691"/>
          <a:ext cx="1715454" cy="111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1) </a:t>
          </a:r>
          <a:r>
            <a:rPr lang="en-US" sz="2000" kern="1200"/>
            <a:t>Define Acceptance Criteria</a:t>
          </a:r>
          <a:endParaRPr lang="en-GB" sz="2000" kern="1200"/>
        </a:p>
      </dsp:txBody>
      <dsp:txXfrm>
        <a:off x="958555" y="12691"/>
        <a:ext cx="1715454" cy="1113382"/>
      </dsp:txXfrm>
    </dsp:sp>
    <dsp:sp modelId="{57433A19-61A5-644F-A6CC-D4E2EF5E98C4}">
      <dsp:nvSpPr>
        <dsp:cNvPr id="0" name=""/>
        <dsp:cNvSpPr/>
      </dsp:nvSpPr>
      <dsp:spPr>
        <a:xfrm>
          <a:off x="430718" y="-36573"/>
          <a:ext cx="5439434" cy="5439434"/>
        </a:xfrm>
        <a:prstGeom prst="circularArrow">
          <a:avLst>
            <a:gd name="adj1" fmla="val 3991"/>
            <a:gd name="adj2" fmla="val 250395"/>
            <a:gd name="adj3" fmla="val 16797241"/>
            <a:gd name="adj4" fmla="val 15536677"/>
            <a:gd name="adj5" fmla="val 4657"/>
          </a:avLst>
        </a:prstGeom>
        <a:gradFill rotWithShape="0">
          <a:gsLst>
            <a:gs pos="0">
              <a:schemeClr val="accent1"/>
            </a:gs>
            <a:gs pos="77000">
              <a:schemeClr val="accent3"/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5D9C-C67E-3A40-8687-6D4F19CB564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5D691-5F0C-614C-8956-EFA038DB5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1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1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5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 black-box testing process when presenting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5D691-5F0C-614C-8956-EFA038DB55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99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A38-59CD-E65C-4FCB-0CE3461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Quality Assurance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66FAA-1C9C-ABA8-85C3-0AC6B7C8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030" y="3643631"/>
            <a:ext cx="9448800" cy="685800"/>
          </a:xfrm>
        </p:spPr>
        <p:txBody>
          <a:bodyPr/>
          <a:lstStyle/>
          <a:p>
            <a:r>
              <a:rPr lang="en-US"/>
              <a:t>By Gary, Karina, Jordan, Nathan, &amp; Tryston</a:t>
            </a:r>
          </a:p>
        </p:txBody>
      </p:sp>
    </p:spTree>
    <p:extLst>
      <p:ext uri="{BB962C8B-B14F-4D97-AF65-F5344CB8AC3E}">
        <p14:creationId xmlns:p14="http://schemas.microsoft.com/office/powerpoint/2010/main" val="407270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Use-case Testing: testing developed to </a:t>
            </a:r>
            <a:r>
              <a:rPr lang="en-US">
                <a:solidFill>
                  <a:schemeClr val="accent1"/>
                </a:solidFill>
              </a:rPr>
              <a:t>identify system interactions </a:t>
            </a:r>
            <a:r>
              <a:rPr lang="en-US"/>
              <a:t>by simulating typical use  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Characteristics: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Involves multiple system components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Forces interactions to occur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Informs system testing test cases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Sequence diagrams document components &amp; interactions</a:t>
            </a:r>
          </a:p>
        </p:txBody>
      </p:sp>
    </p:spTree>
    <p:extLst>
      <p:ext uri="{BB962C8B-B14F-4D97-AF65-F5344CB8AC3E}">
        <p14:creationId xmlns:p14="http://schemas.microsoft.com/office/powerpoint/2010/main" val="4473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Release Testing: testing on a specific release of a system to </a:t>
            </a:r>
            <a:r>
              <a:rPr lang="en-US">
                <a:solidFill>
                  <a:schemeClr val="accent1"/>
                </a:solidFill>
              </a:rPr>
              <a:t>validate</a:t>
            </a:r>
            <a:r>
              <a:rPr lang="en-US"/>
              <a:t> it </a:t>
            </a:r>
            <a:r>
              <a:rPr lang="en-US">
                <a:solidFill>
                  <a:schemeClr val="accent1"/>
                </a:solidFill>
              </a:rPr>
              <a:t>satisfies the requirements </a:t>
            </a:r>
            <a:r>
              <a:rPr lang="en-US"/>
              <a:t>to be released for external use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Characteristics: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Performed by team external to the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Usually black-box testing process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Demonstrate </a:t>
            </a:r>
            <a:r>
              <a:rPr lang="en-US">
                <a:solidFill>
                  <a:schemeClr val="accent1"/>
                </a:solidFill>
              </a:rPr>
              <a:t>dependability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functionality</a:t>
            </a:r>
            <a:r>
              <a:rPr lang="en-US"/>
              <a:t>, &amp; performance under </a:t>
            </a:r>
            <a:r>
              <a:rPr lang="en-US">
                <a:solidFill>
                  <a:schemeClr val="accent1"/>
                </a:solidFill>
              </a:rPr>
              <a:t>normal conditions</a:t>
            </a:r>
          </a:p>
          <a:p>
            <a:pPr lvl="1">
              <a:buFont typeface="Wingdings" pitchFamily="2" charset="2"/>
              <a:buChar char="§"/>
            </a:pPr>
            <a:endParaRPr lang="en-US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accent1"/>
                </a:solidFill>
              </a:rPr>
              <a:t>-Switch 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User Testing: stage of testing in which </a:t>
            </a:r>
            <a:r>
              <a:rPr lang="en-US">
                <a:solidFill>
                  <a:schemeClr val="accent1"/>
                </a:solidFill>
              </a:rPr>
              <a:t>users provide feedback </a:t>
            </a:r>
            <a:r>
              <a:rPr lang="en-US"/>
              <a:t>on system testing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Alpha Testing: users work with development team onsite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Beta Testing: release made available to enable user input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Acceptance Testing: </a:t>
            </a:r>
            <a:r>
              <a:rPr lang="en-US">
                <a:solidFill>
                  <a:schemeClr val="accent1"/>
                </a:solidFill>
              </a:rPr>
              <a:t>customers</a:t>
            </a:r>
            <a:r>
              <a:rPr lang="en-US"/>
              <a:t> test to determine if ready to be accepted </a:t>
            </a:r>
            <a:endParaRPr lang="en-US">
              <a:solidFill>
                <a:schemeClr val="accent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Irreplaceable as the user environment, which </a:t>
            </a:r>
            <a:r>
              <a:rPr lang="en-US">
                <a:solidFill>
                  <a:schemeClr val="accent1"/>
                </a:solidFill>
              </a:rPr>
              <a:t>guides tuning for reliability, usability, &amp; performance</a:t>
            </a:r>
            <a:r>
              <a:rPr lang="en-US"/>
              <a:t>, can not be replicated in a testing environment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09" y="1066163"/>
            <a:ext cx="3436749" cy="514837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Acceptance Testing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3361E-A2DA-CBAE-2475-07A94AFBF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1907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130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/>
              <a:t>Requirements-based Testing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3E6AAA93-EC5F-4241-A5A3-7E599ABC0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Requirements-based Testing: testing in which test cases, conditions, &amp; data are </a:t>
            </a:r>
            <a:r>
              <a:rPr lang="en-US" sz="2000">
                <a:solidFill>
                  <a:schemeClr val="accent1"/>
                </a:solidFill>
              </a:rPr>
              <a:t>derived from customer-determined requirements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768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Unit Testing: automated testing of </a:t>
            </a:r>
            <a:r>
              <a:rPr lang="en-US">
                <a:solidFill>
                  <a:schemeClr val="accent1"/>
                </a:solidFill>
              </a:rPr>
              <a:t>individual components</a:t>
            </a:r>
            <a:r>
              <a:rPr lang="en-US"/>
              <a:t> of software to </a:t>
            </a:r>
            <a:r>
              <a:rPr lang="en-US">
                <a:solidFill>
                  <a:schemeClr val="accent1"/>
                </a:solidFill>
              </a:rPr>
              <a:t>validate</a:t>
            </a:r>
            <a:r>
              <a:rPr lang="en-US"/>
              <a:t> each is performing as expected 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Boundary testing: validates value lies within, on, or outside of a boundary to ensure proper </a:t>
            </a:r>
            <a:r>
              <a:rPr lang="en-US">
                <a:solidFill>
                  <a:schemeClr val="accent1"/>
                </a:solidFill>
              </a:rPr>
              <a:t>edge case handling</a:t>
            </a:r>
          </a:p>
        </p:txBody>
      </p:sp>
    </p:spTree>
    <p:extLst>
      <p:ext uri="{BB962C8B-B14F-4D97-AF65-F5344CB8AC3E}">
        <p14:creationId xmlns:p14="http://schemas.microsoft.com/office/powerpoint/2010/main" val="54393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Performance Testing: testing </a:t>
            </a:r>
            <a:r>
              <a:rPr lang="en-US">
                <a:solidFill>
                  <a:schemeClr val="accent1"/>
                </a:solidFill>
              </a:rPr>
              <a:t>emergent properties</a:t>
            </a:r>
            <a:r>
              <a:rPr lang="en-US"/>
              <a:t> of a system, e.g., performance &amp; reliability, with incremental load increases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Stress Testing: system intentionally overloaded to </a:t>
            </a:r>
            <a:r>
              <a:rPr lang="en-US">
                <a:solidFill>
                  <a:schemeClr val="accent1"/>
                </a:solidFill>
              </a:rPr>
              <a:t>determine breakpoint </a:t>
            </a:r>
            <a:r>
              <a:rPr lang="en-US"/>
              <a:t>&amp;</a:t>
            </a:r>
            <a:r>
              <a:rPr lang="en-US">
                <a:solidFill>
                  <a:schemeClr val="accent1"/>
                </a:solidFill>
              </a:rPr>
              <a:t> failure behaviour</a:t>
            </a:r>
          </a:p>
        </p:txBody>
      </p:sp>
    </p:spTree>
    <p:extLst>
      <p:ext uri="{BB962C8B-B14F-4D97-AF65-F5344CB8AC3E}">
        <p14:creationId xmlns:p14="http://schemas.microsoft.com/office/powerpoint/2010/main" val="344742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Boundary &amp; 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introduction to the Unity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221169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Unity Test Framework (UTF)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Unity package offering a standard test framework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Notes: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Offers 2 testing modes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For automated (or not) tests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Not necessary for stress tests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Use guide coming soon to your GitHub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mode VS. Play Mode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Edit Mode Tests: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Only run in Unity Editor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Access to Editor &amp; game code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For code for which game need not be executed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Best suited for testing with automated inputs e.g., unit tests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Faster runtime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Play Mode Tests: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Run as coroutines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Best suited for conditions only met while game running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Better for movement, animations, etc.</a:t>
            </a:r>
          </a:p>
          <a:p>
            <a:pPr lvl="1">
              <a:buFont typeface="Wingdings" pitchFamily="2" charset="2"/>
              <a:buChar char="§"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814E-90B5-7C1C-3FA1-54DB35A7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0AF6-A4FF-4D9A-8F5C-882C94C1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Testing Background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What is testing?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Why test?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Types of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Unit Boundary &amp; Stress Testing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Unity Test Framework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Stress Test Demonstration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Design Patterns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What are design Patterns?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Types of Patterns</a:t>
            </a:r>
          </a:p>
          <a:p>
            <a:pPr marL="1371600" lvl="2">
              <a:buFont typeface="Wingdings" panose="020B0604020202020204" pitchFamily="34" charset="0"/>
              <a:buChar char="§"/>
            </a:pPr>
            <a:r>
              <a:rPr lang="en-US"/>
              <a:t>Pattern Methods</a:t>
            </a:r>
          </a:p>
          <a:p>
            <a:pPr marL="914400" lvl="1">
              <a:buFont typeface="Wingdings" panose="020B0604020202020204" pitchFamily="34" charset="0"/>
              <a:buChar char="§"/>
            </a:pPr>
            <a:r>
              <a:rPr lang="en-US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Deliverables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Unity Editor versions 2019.2 or higher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Open project in Unity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Package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Packages: Unity Registry</a:t>
            </a:r>
            <a:r>
              <a:rPr lang="en-US"/>
              <a:t> from dropdown at top of window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Locate </a:t>
            </a:r>
            <a:r>
              <a:rPr lang="en-US" b="1"/>
              <a:t>Test Framework </a:t>
            </a:r>
            <a:r>
              <a:rPr lang="en-US"/>
              <a:t>by scrolling or entering in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Install </a:t>
            </a:r>
            <a:r>
              <a:rPr lang="en-US"/>
              <a:t>at bottom right of window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004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Boundary Test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project open in Unity Editor version 2019.2 or higher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General </a:t>
            </a:r>
            <a:r>
              <a:rPr lang="en-US"/>
              <a:t>&gt;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EditMode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Create EditMode Test Assembly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Create Test Script in current folder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Exit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Rename created folder (e.g., EditMode_Tests) &amp; script</a:t>
            </a:r>
          </a:p>
        </p:txBody>
      </p:sp>
    </p:spTree>
    <p:extLst>
      <p:ext uri="{BB962C8B-B14F-4D97-AF65-F5344CB8AC3E}">
        <p14:creationId xmlns:p14="http://schemas.microsoft.com/office/powerpoint/2010/main" val="4630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UTF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Prerequisite: preexisting test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Open project in Unity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Window</a:t>
            </a:r>
            <a:r>
              <a:rPr lang="en-US"/>
              <a:t> &gt; </a:t>
            </a:r>
            <a:r>
              <a:rPr lang="en-US" b="1"/>
              <a:t>General </a:t>
            </a:r>
            <a:r>
              <a:rPr lang="en-US"/>
              <a:t>&gt; </a:t>
            </a:r>
            <a:r>
              <a:rPr lang="en-US" b="1"/>
              <a:t>Test Runner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 </a:t>
            </a:r>
            <a:r>
              <a:rPr lang="en-US" b="1"/>
              <a:t>PlayMode </a:t>
            </a:r>
            <a:r>
              <a:rPr lang="en-US"/>
              <a:t>or </a:t>
            </a:r>
            <a:r>
              <a:rPr lang="en-US" b="1"/>
              <a:t>EditMode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Select</a:t>
            </a:r>
            <a:r>
              <a:rPr lang="en-US" b="1"/>
              <a:t> Run All </a:t>
            </a:r>
            <a:r>
              <a:rPr lang="en-US"/>
              <a:t>or</a:t>
            </a:r>
            <a:r>
              <a:rPr lang="en-US" b="1"/>
              <a:t> Run Selected</a:t>
            </a:r>
          </a:p>
        </p:txBody>
      </p:sp>
    </p:spTree>
    <p:extLst>
      <p:ext uri="{BB962C8B-B14F-4D97-AF65-F5344CB8AC3E}">
        <p14:creationId xmlns:p14="http://schemas.microsoft.com/office/powerpoint/2010/main" val="139247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0172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2132-DA46-FF37-51D8-13F51B0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stress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D4A7-42D1-FDDF-2316-117C00F1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stress test is a test that puts the application to its limits in order to see what the engine or hardware can support.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Stress Testing requires a metric to be chosen based on the goal of the test (</a:t>
            </a:r>
            <a:r>
              <a:rPr lang="en-US" err="1">
                <a:ea typeface="+mn-lt"/>
                <a:cs typeface="+mn-lt"/>
              </a:rPr>
              <a:t>ie</a:t>
            </a:r>
            <a:r>
              <a:rPr lang="en-US">
                <a:ea typeface="+mn-lt"/>
                <a:cs typeface="+mn-lt"/>
              </a:rPr>
              <a:t>. Breaking Physics, CPU Usage, Memory Usage)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Stress Testing is meant to push the application to its limits, so spawning hundreds of enemies or interacting with an object rapidly are good ways to stress a system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Have fun with the stress tests and be creative</a:t>
            </a:r>
          </a:p>
        </p:txBody>
      </p:sp>
    </p:spTree>
    <p:extLst>
      <p:ext uri="{BB962C8B-B14F-4D97-AF65-F5344CB8AC3E}">
        <p14:creationId xmlns:p14="http://schemas.microsoft.com/office/powerpoint/2010/main" val="329030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81AD-DAB1-53FD-2C02-2C492C68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DC13-2635-46EC-3B3A-D659E80E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basic example, a test will be done to see how many enemies can be spawned in a confined space before physics break</a:t>
            </a:r>
          </a:p>
          <a:p>
            <a:r>
              <a:rPr lang="en-US"/>
              <a:t>The test will confine enemies in a small space to force collisions</a:t>
            </a:r>
          </a:p>
          <a:p>
            <a:r>
              <a:rPr lang="en-US"/>
              <a:t>The test will spawn more enemies until an enemy breaks out of the cube</a:t>
            </a:r>
          </a:p>
          <a:p>
            <a:endParaRPr lang="en-US"/>
          </a:p>
          <a:p>
            <a:r>
              <a:rPr lang="en-US" b="1"/>
              <a:t>Note: FPS based stress tests only count for 80%</a:t>
            </a:r>
          </a:p>
        </p:txBody>
      </p:sp>
    </p:spTree>
    <p:extLst>
      <p:ext uri="{BB962C8B-B14F-4D97-AF65-F5344CB8AC3E}">
        <p14:creationId xmlns:p14="http://schemas.microsoft.com/office/powerpoint/2010/main" val="245835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C985-5E65-9D76-7B58-8733DCD0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STRESS TESTING BASIC EXAMPLE</a:t>
            </a:r>
          </a:p>
          <a:p>
            <a:r>
              <a:rPr lang="en-US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2F2B-0BBD-9152-C1C7-B77795D4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a separate scene must made to keep production and testing separate</a:t>
            </a:r>
          </a:p>
          <a:p>
            <a:r>
              <a:rPr lang="en-US"/>
              <a:t>Stress Testing does not require the use of the Unit Testing Framework</a:t>
            </a:r>
          </a:p>
          <a:p>
            <a:r>
              <a:rPr lang="en-US"/>
              <a:t>This basic scene has a box to confine the enemies and a player on top that they will detect for extra load</a:t>
            </a:r>
          </a:p>
        </p:txBody>
      </p:sp>
      <p:pic>
        <p:nvPicPr>
          <p:cNvPr id="5" name="Picture 5" descr="Box and whisker chart&#10;&#10;Description automatically generated">
            <a:extLst>
              <a:ext uri="{FF2B5EF4-FFF2-40B4-BE49-F238E27FC236}">
                <a16:creationId xmlns:a16="http://schemas.microsoft.com/office/drawing/2014/main" id="{D2FE475A-F103-EB0D-017E-C1954222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85" y="3972154"/>
            <a:ext cx="4529738" cy="25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8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9CA7-9DD9-12C6-2A81-83737352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TESTING BASIC EXAMPLE</a:t>
            </a: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1580-5DED-25D2-C5E1-D79A7335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order to run the test a simple game manager script will need to facilitate it</a:t>
            </a:r>
          </a:p>
          <a:p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B1FF3C-9A3D-F21F-8BE5-5994C198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0" y="3031267"/>
            <a:ext cx="5791200" cy="2524372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FC10DB-4B17-B639-88E8-39AF2C405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2953546"/>
            <a:ext cx="5528660" cy="33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7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3DFA-DD20-BD76-8705-C28C13B5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STRESS TESTING BASIC EXAMPLE</a:t>
            </a:r>
          </a:p>
          <a:p>
            <a:r>
              <a:rPr lang="en-US">
                <a:ea typeface="+mj-lt"/>
                <a:cs typeface="+mj-lt"/>
              </a:rPr>
              <a:t>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6729-025D-61E5-F7DA-0282C57F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Running the test spawns 180 enemies before the threshold of 60 fps is reached</a:t>
            </a:r>
          </a:p>
          <a:p>
            <a:r>
              <a:rPr lang="en-US"/>
              <a:t>This shows that the game can handle 180 enemies with collision trying to </a:t>
            </a:r>
            <a:r>
              <a:rPr lang="en-US" err="1"/>
              <a:t>pathfind</a:t>
            </a:r>
            <a:r>
              <a:rPr lang="en-US"/>
              <a:t> the player before the performance is severely impacted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64B0BC-AD31-A57D-AE74-010EB496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90" y="3729695"/>
            <a:ext cx="5535009" cy="30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7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Types of patterns &amp; their methods</a:t>
            </a:r>
          </a:p>
        </p:txBody>
      </p:sp>
    </p:spTree>
    <p:extLst>
      <p:ext uri="{BB962C8B-B14F-4D97-AF65-F5344CB8AC3E}">
        <p14:creationId xmlns:p14="http://schemas.microsoft.com/office/powerpoint/2010/main" val="1040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introduction to testing motivations &amp; various test types</a:t>
            </a:r>
          </a:p>
        </p:txBody>
      </p:sp>
    </p:spTree>
    <p:extLst>
      <p:ext uri="{BB962C8B-B14F-4D97-AF65-F5344CB8AC3E}">
        <p14:creationId xmlns:p14="http://schemas.microsoft.com/office/powerpoint/2010/main" val="343260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2132-DA46-FF37-51D8-13F51B0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D4A7-42D1-FDDF-2316-117C00F1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General repeatable solution for common software design problems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Uses: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Speeds up development process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Prevents subtle issues that cause major problems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Improves code readability for those who use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Provides general solutions in a format that does not require specifics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Allows developers to communicate using known names for software interactions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5ED2-460D-3FEB-5E55-CA969864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DA27-825E-139F-3BF5-C812A52C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Creational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Class creation patterns use inheritance effectively during instantiation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Object creation patterns use delegation effectively to do the job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Structural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Uses class inheritance to compose interfaces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Define ways to compose objects to obtain new functionality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Behavioral Patterns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All about class and object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4363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751-130F-9F1E-3F3C-68ABB6AD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133F-F364-40BB-FAAE-6940A864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181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Abstract Factory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Creates an instance of several families of classes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Builder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Separates object construction from its representation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Factory Method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Creates an instance of several derived classes</a:t>
            </a:r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EBB364-1B61-D166-161F-56C6B8492109}"/>
              </a:ext>
            </a:extLst>
          </p:cNvPr>
          <p:cNvSpPr txBox="1">
            <a:spLocks/>
          </p:cNvSpPr>
          <p:nvPr/>
        </p:nvSpPr>
        <p:spPr>
          <a:xfrm>
            <a:off x="5867400" y="2194560"/>
            <a:ext cx="51816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Object Pool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Avoids expensive acquisition and release of resources by recycling objects that are no longer in use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Prototype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fully initialized instance to be copied or cloned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Singleton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class of which only a single instance can exist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D91C4-43E8-16A4-5FE6-B7BFC0732100}"/>
              </a:ext>
            </a:extLst>
          </p:cNvPr>
          <p:cNvSpPr txBox="1"/>
          <p:nvPr/>
        </p:nvSpPr>
        <p:spPr>
          <a:xfrm>
            <a:off x="3081020" y="5819140"/>
            <a:ext cx="55651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https://sourcemaking.com/design_patterns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5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D0C9-87BE-7F23-FF24-FD88C204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07A1-D821-E8D5-DC57-ED74A964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295900" cy="4024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Adapter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Match interfaces of different classes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Bridge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Separates an object’s interface from its implementation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Composite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tree structure of simple and composite objects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Decorator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Add responsibilities to objects dynamically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B0B8B-AB83-0D3B-B2F0-1EC6987D92B5}"/>
              </a:ext>
            </a:extLst>
          </p:cNvPr>
          <p:cNvSpPr txBox="1">
            <a:spLocks/>
          </p:cNvSpPr>
          <p:nvPr/>
        </p:nvSpPr>
        <p:spPr>
          <a:xfrm>
            <a:off x="5981700" y="2194560"/>
            <a:ext cx="52959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Façade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single class that represents an entire subsystem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Flyweight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fine-grained instance used for efficient sharing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Private class data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Restricts accessor/mutator access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Proxy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An object representing another object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191AA-3E9C-F9F0-DD86-1599E985D56C}"/>
              </a:ext>
            </a:extLst>
          </p:cNvPr>
          <p:cNvSpPr txBox="1"/>
          <p:nvPr/>
        </p:nvSpPr>
        <p:spPr>
          <a:xfrm>
            <a:off x="3180079" y="6113780"/>
            <a:ext cx="5600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https://sourcemaking.com/design_patterns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19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3A3F-2C86-E79A-D0D7-87AF02C4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791C-2FDB-46B1-7ED8-56861480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5" y="2346960"/>
            <a:ext cx="50292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Iterator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Sequentially access the elements of a collection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Mediator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Defines simplified communication between classes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Memento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Capture and restore an object's internal state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F41EA-3870-C125-85C3-316879968D61}"/>
              </a:ext>
            </a:extLst>
          </p:cNvPr>
          <p:cNvSpPr txBox="1">
            <a:spLocks/>
          </p:cNvSpPr>
          <p:nvPr/>
        </p:nvSpPr>
        <p:spPr>
          <a:xfrm>
            <a:off x="838200" y="2346960"/>
            <a:ext cx="50292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/>
              <a:t>Chain of Responsibility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of passing a request between a chain of objects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Command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Encapsulate a command request as an object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Interpreter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to include language elements in a program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FC286-1356-053B-DD88-4F9724296FAB}"/>
              </a:ext>
            </a:extLst>
          </p:cNvPr>
          <p:cNvSpPr txBox="1"/>
          <p:nvPr/>
        </p:nvSpPr>
        <p:spPr>
          <a:xfrm>
            <a:off x="3139440" y="5707379"/>
            <a:ext cx="55600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https://sourcemaking.com/design_patterns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3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8734-DF5C-A200-3892-F56D684CF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Null Object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Designed to act as a default value of an object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Observer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way of notifying change to a number of classes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State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Alter an object's behavior when its state changes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C566-9D82-4F02-DB5B-1149F319A8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Strategy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Encapsulates an algorithm inside a class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Template Method</a:t>
            </a:r>
            <a:endParaRPr lang="en-US"/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Defer the exact steps of an algorithm to a subclass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Visitor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Defines a new operation to a class without change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C1038-FBB6-F1A5-7484-D78311518A59}"/>
              </a:ext>
            </a:extLst>
          </p:cNvPr>
          <p:cNvSpPr txBox="1"/>
          <p:nvPr/>
        </p:nvSpPr>
        <p:spPr>
          <a:xfrm>
            <a:off x="3200400" y="5689600"/>
            <a:ext cx="56413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https://sourcemaking.com/design_patterns</a:t>
            </a:r>
            <a:endParaRPr lang="en-US" sz="2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42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E6068-12C1-0242-A52C-7E3F4DE19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few illustrative pattern examples </a:t>
            </a:r>
          </a:p>
        </p:txBody>
      </p:sp>
    </p:spTree>
    <p:extLst>
      <p:ext uri="{BB962C8B-B14F-4D97-AF65-F5344CB8AC3E}">
        <p14:creationId xmlns:p14="http://schemas.microsoft.com/office/powerpoint/2010/main" val="3690500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Ex1: (Jordan) Singleton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81908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The Singleton pattern is a class that ensures it only ever has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one instance at a time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A singleton should have 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private constructor </a:t>
            </a:r>
            <a:r>
              <a:rPr lang="en-US">
                <a:ea typeface="+mn-lt"/>
                <a:cs typeface="+mn-lt"/>
              </a:rPr>
              <a:t>and a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public static accessor </a:t>
            </a:r>
            <a:r>
              <a:rPr lang="en-US">
                <a:ea typeface="+mn-lt"/>
                <a:cs typeface="+mn-lt"/>
              </a:rPr>
              <a:t>function.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Upon calling the accessor, it returns the singleton. If it has not been instantiated yet, it first does so before returning it.</a:t>
            </a: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Good uses for a singleton include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game managers &amp; loggers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Wingdings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3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Class Diagram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E24815D-D607-9029-B8FE-14E1B252F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0721" y="2337750"/>
            <a:ext cx="5197365" cy="39807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13558-F1C0-5147-325D-0DB3CF6683E7}"/>
              </a:ext>
            </a:extLst>
          </p:cNvPr>
          <p:cNvSpPr txBox="1"/>
          <p:nvPr/>
        </p:nvSpPr>
        <p:spPr>
          <a:xfrm>
            <a:off x="2175641" y="3239814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 diagram of a singleton game manager implementation.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Implementation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3379181"/>
            <a:ext cx="4063540" cy="1136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is a basic singleton class, but it is not made to be threadsafe.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29DA441-4D8A-2BA8-5A1E-BD82CCFD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5" y="2103565"/>
            <a:ext cx="5964090" cy="41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Testing is defined by: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Showing a program functions as intended &amp; identifying defects </a:t>
            </a:r>
            <a:r>
              <a:rPr lang="en-US">
                <a:solidFill>
                  <a:schemeClr val="accent1"/>
                </a:solidFill>
              </a:rPr>
              <a:t>prior to use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Executing a program with </a:t>
            </a:r>
            <a:r>
              <a:rPr lang="en-US">
                <a:solidFill>
                  <a:schemeClr val="accent1"/>
                </a:solidFill>
              </a:rPr>
              <a:t>artificial data 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Uncovering the existence of errors, </a:t>
            </a:r>
            <a:r>
              <a:rPr lang="en-US">
                <a:solidFill>
                  <a:schemeClr val="accent1"/>
                </a:solidFill>
              </a:rPr>
              <a:t>not</a:t>
            </a:r>
            <a:r>
              <a:rPr lang="en-US"/>
              <a:t> absence of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Belonging to the general </a:t>
            </a:r>
            <a:r>
              <a:rPr lang="en-US">
                <a:solidFill>
                  <a:schemeClr val="accent1"/>
                </a:solidFill>
              </a:rPr>
              <a:t>verification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validation</a:t>
            </a:r>
            <a:r>
              <a:rPr lang="en-US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484809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5794-D94F-69A3-697A-6FDC59AE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 1: (Jordan) Singleton Implementation Contd.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8E36-27FA-17C5-F3D8-05FABAC89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3379181"/>
            <a:ext cx="4063540" cy="1136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This singleton class has been modified to make it thread safe using a lock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4CC270-502E-A986-1D5D-4BE2843F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551" y="2087965"/>
            <a:ext cx="6854157" cy="466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9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24BE-2B67-2C84-4C10-0505B4CB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100" y="764373"/>
            <a:ext cx="5777099" cy="1293028"/>
          </a:xfrm>
        </p:spPr>
        <p:txBody>
          <a:bodyPr/>
          <a:lstStyle/>
          <a:p>
            <a:r>
              <a:rPr lang="en-US"/>
              <a:t>Ex 2: (Nathan)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65E4-E3F3-AF5B-820F-3588C6142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96" y="1412329"/>
            <a:ext cx="5334000" cy="45366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A decorator, also called a wrapper, is a structural design pattern that </a:t>
            </a:r>
            <a:r>
              <a:rPr lang="en-US">
                <a:solidFill>
                  <a:srgbClr val="FF0000"/>
                </a:solidFill>
              </a:rPr>
              <a:t>adds optional functionality </a:t>
            </a:r>
            <a:r>
              <a:rPr lang="en-US"/>
              <a:t>to a class.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Has an interface, a core component class, a wrapper class, and classes for each decoration.</a:t>
            </a:r>
          </a:p>
          <a:p>
            <a:pPr>
              <a:buFont typeface="Wingdings" pitchFamily="2" charset="2"/>
              <a:buChar char="§"/>
            </a:pPr>
            <a:endParaRPr lang="en-US"/>
          </a:p>
          <a:p>
            <a:pPr>
              <a:buFont typeface="Wingdings" pitchFamily="2" charset="2"/>
              <a:buChar char="§"/>
            </a:pPr>
            <a:r>
              <a:rPr lang="en-US"/>
              <a:t>The wrapper class implements the component and uses an implementation of the component in its constructor.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EX: </a:t>
            </a:r>
          </a:p>
        </p:txBody>
      </p:sp>
      <p:pic>
        <p:nvPicPr>
          <p:cNvPr id="5" name="Picture 5" descr="&#10;">
            <a:extLst>
              <a:ext uri="{FF2B5EF4-FFF2-40B4-BE49-F238E27FC236}">
                <a16:creationId xmlns:a16="http://schemas.microsoft.com/office/drawing/2014/main" id="{A04953BC-9862-38E0-C489-FF9839A21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2900" y="2056848"/>
            <a:ext cx="4614889" cy="3656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EC8D3-1D64-2EB6-A82B-0BA986E2D910}"/>
              </a:ext>
            </a:extLst>
          </p:cNvPr>
          <p:cNvSpPr txBox="1"/>
          <p:nvPr/>
        </p:nvSpPr>
        <p:spPr>
          <a:xfrm>
            <a:off x="6541265" y="5710409"/>
            <a:ext cx="4448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Decorator Class Diagram -Wikipedia 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06C874A-EB63-A240-6D0A-3248907F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6" y="6235979"/>
            <a:ext cx="7039778" cy="49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2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05BE9-C2D6-7537-433E-617DBF9E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/>
              <a:t>Here is an example of a decorator code.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Objects that are dying can be decorated with dropping items, if they have any items.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BBD113B-E8F1-975F-D2DD-6C87EC5740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99535" y="-3362"/>
            <a:ext cx="5553226" cy="68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9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3225-49FC-D38D-A0AB-037339E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 3: (Tryston) State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0D92-4BC5-B980-5C10-10F8DDE30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/>
              <a:t>Context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Client interaction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Contains references to Concrete States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State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Interface for declaring what the Concrete Stats should do.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Concrete State Class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Implementation of methods defined in the state.</a:t>
            </a:r>
            <a:endParaRPr lang="en-US" sz="2200"/>
          </a:p>
        </p:txBody>
      </p:sp>
      <p:pic>
        <p:nvPicPr>
          <p:cNvPr id="5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6705601-74C5-99BE-4E1F-9EF6D0913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2858" y="2117664"/>
            <a:ext cx="6268914" cy="3981449"/>
          </a:xfrm>
        </p:spPr>
      </p:pic>
    </p:spTree>
    <p:extLst>
      <p:ext uri="{BB962C8B-B14F-4D97-AF65-F5344CB8AC3E}">
        <p14:creationId xmlns:p14="http://schemas.microsoft.com/office/powerpoint/2010/main" val="3176918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B015324-98EE-4370-8001-85C1278A1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4E49BFF-40A2-4616-8638-9CBE4EC1F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13B904-22FB-3C6B-E9B8-DCF6EC2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22279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700"/>
              <a:t>Ex 3: (Tryston) State Pattern Class Diagram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91A9843E-5B4B-7366-7B39-1FC86182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622479"/>
            <a:ext cx="4290254" cy="385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/>
              <a:t>Pet is the Context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Pet State is the State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Neutral State is a Concrete Class</a:t>
            </a:r>
          </a:p>
          <a:p>
            <a:pPr>
              <a:buFont typeface="Wingdings" pitchFamily="2" charset="2"/>
              <a:buChar char="§"/>
            </a:pPr>
            <a:endParaRPr lang="en-US" sz="2000"/>
          </a:p>
          <a:p>
            <a:pPr>
              <a:buFont typeface="Wingdings" pitchFamily="2" charset="2"/>
              <a:buChar char="§"/>
            </a:pPr>
            <a:r>
              <a:rPr lang="en-US" sz="2000"/>
              <a:t>Interaction State is a Concrete Class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7BA501C-3921-CC74-1FBF-909724F18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42" y="1397784"/>
            <a:ext cx="6677260" cy="45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8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86A6-D468-EAAE-F328-0A7A0E48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02EF-EFB6-128C-3EAC-E55E9231D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Individual tasks for next Tuesday &amp; Oral Exam </a:t>
            </a:r>
          </a:p>
        </p:txBody>
      </p:sp>
    </p:spTree>
    <p:extLst>
      <p:ext uri="{BB962C8B-B14F-4D97-AF65-F5344CB8AC3E}">
        <p14:creationId xmlns:p14="http://schemas.microsoft.com/office/powerpoint/2010/main" val="39590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B370FEC3-7536-4FD5-8238-89CFDC7A3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2"/>
          <a:stretch/>
        </p:blipFill>
        <p:spPr>
          <a:xfrm rot="10800000" flipH="1" flipV="1">
            <a:off x="0" y="4102768"/>
            <a:ext cx="4642202" cy="2755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Tuesday (07/03/23)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For each member: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Code </a:t>
            </a:r>
            <a:r>
              <a:rPr lang="en-US">
                <a:solidFill>
                  <a:schemeClr val="accent1"/>
                </a:solidFill>
              </a:rPr>
              <a:t>1 stress </a:t>
            </a:r>
            <a:r>
              <a:rPr lang="en-US"/>
              <a:t>test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Code </a:t>
            </a:r>
            <a:r>
              <a:rPr lang="en-US">
                <a:solidFill>
                  <a:schemeClr val="accent1"/>
                </a:solidFill>
              </a:rPr>
              <a:t>2 unit boundary </a:t>
            </a:r>
            <a:r>
              <a:rPr lang="en-US"/>
              <a:t>tests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Push tests to test folder in </a:t>
            </a:r>
            <a:r>
              <a:rPr lang="en-US">
                <a:solidFill>
                  <a:schemeClr val="accent1"/>
                </a:solidFill>
              </a:rPr>
              <a:t>GitHub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Update </a:t>
            </a:r>
            <a:r>
              <a:rPr lang="en-US">
                <a:solidFill>
                  <a:schemeClr val="accent1"/>
                </a:solidFill>
              </a:rPr>
              <a:t>Gantt</a:t>
            </a:r>
            <a:r>
              <a:rPr lang="en-US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3587563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BE4C130-74CE-48EE-A50F-2ADD6E53B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12276"/>
          <a:stretch/>
        </p:blipFill>
        <p:spPr>
          <a:xfrm rot="16200000">
            <a:off x="7673974" y="2339972"/>
            <a:ext cx="6857999" cy="2178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4" y="4784608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/>
              <a:t>Oral Exam (16 - 21/04/23)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Each individual is expected to demonstrate: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2 instances of </a:t>
            </a:r>
            <a:r>
              <a:rPr lang="en-US">
                <a:solidFill>
                  <a:schemeClr val="accent1"/>
                </a:solidFill>
              </a:rPr>
              <a:t>patterns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Justify choices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Draw class diagram for 1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Complete </a:t>
            </a:r>
            <a:r>
              <a:rPr lang="en-US">
                <a:solidFill>
                  <a:schemeClr val="accent1"/>
                </a:solidFill>
              </a:rPr>
              <a:t>test plan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Describe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Explain intention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/>
              <a:t>Justify choices</a:t>
            </a:r>
          </a:p>
          <a:p>
            <a:pPr lvl="2">
              <a:buFont typeface="Wingdings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0427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69EB4E46-374D-4E57-9304-5B8EDFB8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C767A-3380-B58F-768B-AA09F180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Thank you for your attention.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B5AF-81F2-BD04-2E6B-D810A275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Refer to your team lead 3 for questions throughout the week.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CEFDFF6-88AF-DD0D-E344-FB9280604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/>
              <a:t>Ensure program handles </a:t>
            </a:r>
            <a:r>
              <a:rPr lang="en-US">
                <a:solidFill>
                  <a:schemeClr val="accent1"/>
                </a:solidFill>
              </a:rPr>
              <a:t>expected &amp; unexpected inputs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Define </a:t>
            </a:r>
            <a:r>
              <a:rPr lang="en-US">
                <a:solidFill>
                  <a:schemeClr val="accent1"/>
                </a:solidFill>
              </a:rPr>
              <a:t>load constraints </a:t>
            </a:r>
            <a:r>
              <a:rPr lang="en-US"/>
              <a:t>to stay within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Verify functioning of code before </a:t>
            </a:r>
            <a:r>
              <a:rPr lang="en-US">
                <a:solidFill>
                  <a:schemeClr val="accent1"/>
                </a:solidFill>
              </a:rPr>
              <a:t>pushing to GitHub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Identify scenarios where software behaviour is </a:t>
            </a:r>
            <a:r>
              <a:rPr lang="en-US">
                <a:solidFill>
                  <a:schemeClr val="accent1"/>
                </a:solidFill>
              </a:rPr>
              <a:t>incorrect, undesirable, or non-conforming </a:t>
            </a:r>
            <a:r>
              <a:rPr lang="en-US"/>
              <a:t>to specification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Demonstrate to customer &amp; developers software </a:t>
            </a:r>
            <a:r>
              <a:rPr lang="en-US">
                <a:solidFill>
                  <a:schemeClr val="accent1"/>
                </a:solidFill>
              </a:rPr>
              <a:t>satisfies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785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/>
              <a:t>Expected to contribute </a:t>
            </a:r>
            <a:r>
              <a:rPr lang="en-US">
                <a:solidFill>
                  <a:schemeClr val="accent1"/>
                </a:solidFill>
              </a:rPr>
              <a:t>1 stress test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2 unit boundary tests </a:t>
            </a:r>
            <a:r>
              <a:rPr lang="en-US"/>
              <a:t>by next Tuesday (10 marks)</a:t>
            </a:r>
          </a:p>
          <a:p>
            <a:pPr>
              <a:buFont typeface="Wingdings" pitchFamily="2" charset="2"/>
              <a:buChar char="§"/>
            </a:pPr>
            <a:r>
              <a:rPr lang="en-US"/>
              <a:t>Expected to provide </a:t>
            </a:r>
            <a:r>
              <a:rPr lang="en-US">
                <a:solidFill>
                  <a:schemeClr val="accent1"/>
                </a:solidFill>
              </a:rPr>
              <a:t>complete test plan </a:t>
            </a:r>
            <a:r>
              <a:rPr lang="en-US"/>
              <a:t>by Oral Exam</a:t>
            </a:r>
          </a:p>
        </p:txBody>
      </p:sp>
    </p:spTree>
    <p:extLst>
      <p:ext uri="{BB962C8B-B14F-4D97-AF65-F5344CB8AC3E}">
        <p14:creationId xmlns:p14="http://schemas.microsoft.com/office/powerpoint/2010/main" val="36124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6B80-F03E-AE2C-1EEC-0B02B476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FC83-55B6-A060-E219-DECF5976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Verification: software conforms to specifications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“Are we building the product right?”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Validation: software does what user needs it to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“Are we building the right product?”</a:t>
            </a:r>
          </a:p>
        </p:txBody>
      </p:sp>
    </p:spTree>
    <p:extLst>
      <p:ext uri="{BB962C8B-B14F-4D97-AF65-F5344CB8AC3E}">
        <p14:creationId xmlns:p14="http://schemas.microsoft.com/office/powerpoint/2010/main" val="23845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0FEC3-7536-4FD5-8238-89CFDC7A3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2"/>
          <a:stretch/>
        </p:blipFill>
        <p:spPr>
          <a:xfrm rot="10800000" flipH="1" flipV="1">
            <a:off x="0" y="4102768"/>
            <a:ext cx="4642202" cy="2755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Testing is divided into several categories based on goals and characteristics.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System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Use-case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Release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User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Alpha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Beta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Acceptance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Requirements-based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Unit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Boundary Testing</a:t>
            </a:r>
          </a:p>
          <a:p>
            <a:pPr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Performance Testing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Stress Testing</a:t>
            </a:r>
          </a:p>
        </p:txBody>
      </p:sp>
    </p:spTree>
    <p:extLst>
      <p:ext uri="{BB962C8B-B14F-4D97-AF65-F5344CB8AC3E}">
        <p14:creationId xmlns:p14="http://schemas.microsoft.com/office/powerpoint/2010/main" val="1384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D9CC-71D0-F788-6062-236C74B3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601-72A5-534E-1F01-5D7C2E90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System Testing: testing on a complete, fully-integrated software product </a:t>
            </a:r>
            <a:r>
              <a:rPr lang="en-US">
                <a:solidFill>
                  <a:schemeClr val="accent1"/>
                </a:solidFill>
              </a:rPr>
              <a:t>to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identify defects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/>
              <a:t>Types (of Interest):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Use-case Testing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Release Testing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606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{2C1DF91B-71B1-644E-8C68-96032B959A4D}tf10001079_mac</Template>
  <Application>Microsoft Office PowerPoint</Application>
  <PresentationFormat>Widescreen</PresentationFormat>
  <Slides>48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Vapor Trail</vt:lpstr>
      <vt:lpstr>Quality Assurance </vt:lpstr>
      <vt:lpstr>Outline</vt:lpstr>
      <vt:lpstr>Testing Background</vt:lpstr>
      <vt:lpstr>What is Testing?</vt:lpstr>
      <vt:lpstr>Why Test?</vt:lpstr>
      <vt:lpstr>Why Test?</vt:lpstr>
      <vt:lpstr>Verification vs. Validation</vt:lpstr>
      <vt:lpstr>Types of Testing</vt:lpstr>
      <vt:lpstr>System Testing</vt:lpstr>
      <vt:lpstr>Use-case Testing</vt:lpstr>
      <vt:lpstr>Release Testing</vt:lpstr>
      <vt:lpstr>user Testing</vt:lpstr>
      <vt:lpstr>Acceptance Testing Process</vt:lpstr>
      <vt:lpstr>Requirements-based Testing</vt:lpstr>
      <vt:lpstr>Unit Testing</vt:lpstr>
      <vt:lpstr>Performance Testing</vt:lpstr>
      <vt:lpstr>Unit Boundary &amp; Stress Testing</vt:lpstr>
      <vt:lpstr>Unity Test Framework (UTF)</vt:lpstr>
      <vt:lpstr>Edit mode VS. Play Mode Tests</vt:lpstr>
      <vt:lpstr>UTF Installation</vt:lpstr>
      <vt:lpstr>UTF Boundary Test Creation</vt:lpstr>
      <vt:lpstr>UTF Test Execution</vt:lpstr>
      <vt:lpstr>Stress Testing</vt:lpstr>
      <vt:lpstr>What Is stress Testing?</vt:lpstr>
      <vt:lpstr>Stress Testing basic example</vt:lpstr>
      <vt:lpstr>STRESS TESTING BASIC EXAMPLE Setup</vt:lpstr>
      <vt:lpstr>STRESS TESTING BASIC EXAMPLE Script</vt:lpstr>
      <vt:lpstr>STRESS TESTING BASIC EXAMPLE Running</vt:lpstr>
      <vt:lpstr>Design Patterns</vt:lpstr>
      <vt:lpstr>What are design patterns?</vt:lpstr>
      <vt:lpstr>Types of patterns</vt:lpstr>
      <vt:lpstr>Creational patterns</vt:lpstr>
      <vt:lpstr>Structural patterns</vt:lpstr>
      <vt:lpstr>Behavioral patterns</vt:lpstr>
      <vt:lpstr>Behavioral Patterns</vt:lpstr>
      <vt:lpstr>Design Pattern Examples</vt:lpstr>
      <vt:lpstr>Ex1: (Jordan) Singleton</vt:lpstr>
      <vt:lpstr>Ex 1: (Jordan) Singleton Class Diagram</vt:lpstr>
      <vt:lpstr>Ex 1: (Jordan) Singleton Implementation</vt:lpstr>
      <vt:lpstr>Ex 1: (Jordan) Singleton Implementation Contd.</vt:lpstr>
      <vt:lpstr>Ex 2: (Nathan) Decorators</vt:lpstr>
      <vt:lpstr>PowerPoint Presentation</vt:lpstr>
      <vt:lpstr>Ex 3: (Tryston) State Patterns</vt:lpstr>
      <vt:lpstr>Ex 3: (Tryston) State Pattern Class Diagram</vt:lpstr>
      <vt:lpstr>Deliverables</vt:lpstr>
      <vt:lpstr>Next Tuesday (07/03/23)</vt:lpstr>
      <vt:lpstr>Oral Exam (16 - 21/04/23)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 </dc:title>
  <dc:creator>Permann, Karina (perm6389@vandals.uidaho.edu)</dc:creator>
  <cp:revision>2</cp:revision>
  <dcterms:created xsi:type="dcterms:W3CDTF">2023-02-26T19:54:51Z</dcterms:created>
  <dcterms:modified xsi:type="dcterms:W3CDTF">2023-03-03T03:51:00Z</dcterms:modified>
</cp:coreProperties>
</file>