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333" r:id="rId2"/>
    <p:sldId id="258" r:id="rId3"/>
    <p:sldId id="261" r:id="rId4"/>
    <p:sldId id="285" r:id="rId5"/>
    <p:sldId id="263" r:id="rId6"/>
    <p:sldId id="286" r:id="rId7"/>
    <p:sldId id="264" r:id="rId8"/>
    <p:sldId id="292" r:id="rId9"/>
    <p:sldId id="293" r:id="rId10"/>
    <p:sldId id="295" r:id="rId11"/>
    <p:sldId id="296" r:id="rId12"/>
    <p:sldId id="297" r:id="rId13"/>
    <p:sldId id="298" r:id="rId14"/>
    <p:sldId id="315" r:id="rId15"/>
    <p:sldId id="262" r:id="rId16"/>
    <p:sldId id="321" r:id="rId17"/>
    <p:sldId id="320" r:id="rId18"/>
    <p:sldId id="322" r:id="rId19"/>
    <p:sldId id="325" r:id="rId20"/>
    <p:sldId id="326" r:id="rId21"/>
    <p:sldId id="327" r:id="rId22"/>
    <p:sldId id="328" r:id="rId23"/>
    <p:sldId id="329" r:id="rId24"/>
    <p:sldId id="299" r:id="rId25"/>
    <p:sldId id="303" r:id="rId26"/>
    <p:sldId id="306" r:id="rId27"/>
    <p:sldId id="307" r:id="rId28"/>
    <p:sldId id="308" r:id="rId29"/>
    <p:sldId id="309" r:id="rId30"/>
    <p:sldId id="260" r:id="rId31"/>
    <p:sldId id="269" r:id="rId32"/>
    <p:sldId id="270" r:id="rId33"/>
    <p:sldId id="300" r:id="rId34"/>
    <p:sldId id="301" r:id="rId35"/>
    <p:sldId id="316" r:id="rId36"/>
    <p:sldId id="271" r:id="rId37"/>
    <p:sldId id="318" r:id="rId38"/>
    <p:sldId id="317" r:id="rId39"/>
    <p:sldId id="272" r:id="rId40"/>
    <p:sldId id="273" r:id="rId41"/>
    <p:sldId id="330" r:id="rId42"/>
    <p:sldId id="274" r:id="rId43"/>
    <p:sldId id="275" r:id="rId44"/>
    <p:sldId id="312" r:id="rId45"/>
    <p:sldId id="313" r:id="rId46"/>
    <p:sldId id="323" r:id="rId47"/>
    <p:sldId id="319" r:id="rId48"/>
    <p:sldId id="289" r:id="rId49"/>
    <p:sldId id="331" r:id="rId50"/>
    <p:sldId id="324" r:id="rId51"/>
    <p:sldId id="314" r:id="rId52"/>
    <p:sldId id="290" r:id="rId53"/>
    <p:sldId id="332" r:id="rId54"/>
    <p:sldId id="310" r:id="rId55"/>
    <p:sldId id="279" r:id="rId56"/>
    <p:sldId id="280" r:id="rId57"/>
    <p:sldId id="281" r:id="rId58"/>
    <p:sldId id="282" r:id="rId59"/>
    <p:sldId id="283" r:id="rId60"/>
    <p:sldId id="284"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a:srgbClr val="D6A300"/>
    <a:srgbClr val="E6AF00"/>
    <a:srgbClr val="EEB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B8C2F6-0798-8EA2-4425-99224D6C69B9}" v="818" dt="2023-03-21T08:04:52.713"/>
    <p1510:client id="{5C2B1ACD-784B-D99C-386F-860D5507C909}" v="3133" dt="2023-03-21T15:12:42.408"/>
    <p1510:client id="{6F93FA10-818E-B2B8-5001-C49A284AD0F6}" v="80" dt="2023-03-21T13:44:23.015"/>
    <p1510:client id="{AB4C1A9F-2D90-81EA-0243-869F2F4667A5}" v="133" dt="2023-03-20T16:17:43.610"/>
    <p1510:client id="{AB702473-53BA-5F10-8092-8F75901B5CFC}" v="16" dt="2023-03-21T04:13:59.290"/>
    <p1510:client id="{BB6F7E82-3124-CB7C-BE17-6082D31D8497}" v="1" dt="2023-03-21T04:12:20.717"/>
    <p1510:client id="{CA1C9E81-E27E-DE4F-8055-6E299C7C862C}" v="2216" dt="2023-03-21T16:14:03.907"/>
    <p1510:client id="{DFD9B790-0A2A-4CFF-B611-96E8949A1E2F}" v="5043" dt="2023-03-21T02:15:20.138"/>
    <p1510:client id="{FA036325-B2E4-CF62-A180-3F47B8A5A8E1}" v="761" dt="2023-03-21T03:15:52.9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2971B1-B515-4742-BC2F-078E450EBE10}" type="doc">
      <dgm:prSet loTypeId="urn:microsoft.com/office/officeart/2008/layout/VerticalCurvedList" loCatId="list" qsTypeId="urn:microsoft.com/office/officeart/2005/8/quickstyle/3d1" qsCatId="3D" csTypeId="urn:microsoft.com/office/officeart/2005/8/colors/accent5_2" csCatId="accent5" phldr="1"/>
      <dgm:spPr/>
      <dgm:t>
        <a:bodyPr/>
        <a:lstStyle/>
        <a:p>
          <a:endParaRPr lang="en-US"/>
        </a:p>
      </dgm:t>
    </dgm:pt>
    <dgm:pt modelId="{F5FE1FD7-BB6F-4DD6-8546-F033F4E94DE3}">
      <dgm:prSet phldrT="[Text]" custT="1"/>
      <dgm:spPr/>
      <dgm:t>
        <a:bodyPr/>
        <a:lstStyle/>
        <a:p>
          <a:r>
            <a:rPr lang="en-US" sz="4000">
              <a:latin typeface="Calibri"/>
              <a:cs typeface="Calibri"/>
            </a:rPr>
            <a:t>Content</a:t>
          </a:r>
        </a:p>
      </dgm:t>
    </dgm:pt>
    <dgm:pt modelId="{89AD5502-4830-41CC-9807-4E23E26ECEAF}" type="parTrans" cxnId="{67540E6C-9625-4BDB-9CEA-8D102041BA6E}">
      <dgm:prSet/>
      <dgm:spPr/>
      <dgm:t>
        <a:bodyPr/>
        <a:lstStyle/>
        <a:p>
          <a:endParaRPr lang="en-US"/>
        </a:p>
      </dgm:t>
    </dgm:pt>
    <dgm:pt modelId="{B3B23B85-F8F3-4B84-849C-217648DBDA51}" type="sibTrans" cxnId="{67540E6C-9625-4BDB-9CEA-8D102041BA6E}">
      <dgm:prSet/>
      <dgm:spPr/>
      <dgm:t>
        <a:bodyPr/>
        <a:lstStyle/>
        <a:p>
          <a:endParaRPr lang="en-US"/>
        </a:p>
      </dgm:t>
    </dgm:pt>
    <dgm:pt modelId="{4F23AB9F-F11B-4331-A725-4B9FCFD702D1}">
      <dgm:prSet phldrT="[Text]" custT="1"/>
      <dgm:spPr/>
      <dgm:t>
        <a:bodyPr/>
        <a:lstStyle/>
        <a:p>
          <a:r>
            <a:rPr lang="en-US" sz="4000">
              <a:latin typeface="Calibri"/>
              <a:cs typeface="Calibri"/>
            </a:rPr>
            <a:t>Control</a:t>
          </a:r>
        </a:p>
      </dgm:t>
    </dgm:pt>
    <dgm:pt modelId="{58F02299-362F-4036-9EE9-1F0454BA18A3}" type="parTrans" cxnId="{4749D97F-E3C5-46AD-8BFE-C47423417839}">
      <dgm:prSet/>
      <dgm:spPr/>
      <dgm:t>
        <a:bodyPr/>
        <a:lstStyle/>
        <a:p>
          <a:endParaRPr lang="en-US"/>
        </a:p>
      </dgm:t>
    </dgm:pt>
    <dgm:pt modelId="{5FD586A4-D679-4FA4-B0D8-66BF532417CE}" type="sibTrans" cxnId="{4749D97F-E3C5-46AD-8BFE-C47423417839}">
      <dgm:prSet/>
      <dgm:spPr/>
      <dgm:t>
        <a:bodyPr/>
        <a:lstStyle/>
        <a:p>
          <a:endParaRPr lang="en-US"/>
        </a:p>
      </dgm:t>
    </dgm:pt>
    <dgm:pt modelId="{FB1347AD-128A-4729-BDB7-844B01092D16}">
      <dgm:prSet phldrT="[Text]" custT="1"/>
      <dgm:spPr/>
      <dgm:t>
        <a:bodyPr/>
        <a:lstStyle/>
        <a:p>
          <a:r>
            <a:rPr lang="en-US" sz="4000">
              <a:latin typeface="Calibri"/>
              <a:cs typeface="Calibri"/>
            </a:rPr>
            <a:t>Stamp</a:t>
          </a:r>
        </a:p>
      </dgm:t>
    </dgm:pt>
    <dgm:pt modelId="{2C34E923-683F-424A-9E68-22ACB2BA678C}" type="parTrans" cxnId="{299CBA09-4B50-4FFA-B529-5AF6CD37FBE8}">
      <dgm:prSet/>
      <dgm:spPr/>
      <dgm:t>
        <a:bodyPr/>
        <a:lstStyle/>
        <a:p>
          <a:endParaRPr lang="en-US"/>
        </a:p>
      </dgm:t>
    </dgm:pt>
    <dgm:pt modelId="{4ED72235-B9B5-44D4-99D2-69B1DEF3981C}" type="sibTrans" cxnId="{299CBA09-4B50-4FFA-B529-5AF6CD37FBE8}">
      <dgm:prSet/>
      <dgm:spPr/>
      <dgm:t>
        <a:bodyPr/>
        <a:lstStyle/>
        <a:p>
          <a:endParaRPr lang="en-US"/>
        </a:p>
      </dgm:t>
    </dgm:pt>
    <dgm:pt modelId="{D1D8B7DF-0D7E-4175-A19B-3F04ECFE9379}">
      <dgm:prSet phldrT="[Text]" custT="1"/>
      <dgm:spPr/>
      <dgm:t>
        <a:bodyPr/>
        <a:lstStyle/>
        <a:p>
          <a:pPr rtl="0"/>
          <a:r>
            <a:rPr lang="en-US" sz="4000">
              <a:latin typeface="Calibri"/>
              <a:cs typeface="Calibri"/>
            </a:rPr>
            <a:t>Data </a:t>
          </a:r>
        </a:p>
      </dgm:t>
    </dgm:pt>
    <dgm:pt modelId="{70D0F833-FA44-47E7-821A-E2D912657581}" type="parTrans" cxnId="{A8ABC817-BE60-4C4D-AEB3-8289FD01F7B0}">
      <dgm:prSet/>
      <dgm:spPr/>
      <dgm:t>
        <a:bodyPr/>
        <a:lstStyle/>
        <a:p>
          <a:endParaRPr lang="en-US"/>
        </a:p>
      </dgm:t>
    </dgm:pt>
    <dgm:pt modelId="{D6D93A59-96E7-4347-BFB1-7A8D31298CA4}" type="sibTrans" cxnId="{A8ABC817-BE60-4C4D-AEB3-8289FD01F7B0}">
      <dgm:prSet/>
      <dgm:spPr/>
      <dgm:t>
        <a:bodyPr/>
        <a:lstStyle/>
        <a:p>
          <a:endParaRPr lang="en-US"/>
        </a:p>
      </dgm:t>
    </dgm:pt>
    <dgm:pt modelId="{4EF5A534-CA5C-478D-8A9C-E9E816F14C76}">
      <dgm:prSet phldrT="[Text]" custT="1"/>
      <dgm:spPr/>
      <dgm:t>
        <a:bodyPr/>
        <a:lstStyle/>
        <a:p>
          <a:r>
            <a:rPr lang="en-US" sz="4000">
              <a:latin typeface="Calibri"/>
              <a:cs typeface="Calibri"/>
            </a:rPr>
            <a:t>Common</a:t>
          </a:r>
        </a:p>
      </dgm:t>
    </dgm:pt>
    <dgm:pt modelId="{0A6F3B48-7C51-41ED-8234-6A38E37BDF28}" type="parTrans" cxnId="{FC8185CD-12FC-4D7A-84F3-929A40685EA5}">
      <dgm:prSet/>
      <dgm:spPr/>
      <dgm:t>
        <a:bodyPr/>
        <a:lstStyle/>
        <a:p>
          <a:endParaRPr lang="en-US"/>
        </a:p>
      </dgm:t>
    </dgm:pt>
    <dgm:pt modelId="{F9338CA9-E1E9-4F12-8A18-DF68DC2B97B9}" type="sibTrans" cxnId="{FC8185CD-12FC-4D7A-84F3-929A40685EA5}">
      <dgm:prSet/>
      <dgm:spPr/>
      <dgm:t>
        <a:bodyPr/>
        <a:lstStyle/>
        <a:p>
          <a:endParaRPr lang="en-US"/>
        </a:p>
      </dgm:t>
    </dgm:pt>
    <dgm:pt modelId="{85E1B46C-5A22-4E3D-ACEE-FA3DB887E456}" type="pres">
      <dgm:prSet presAssocID="{4D2971B1-B515-4742-BC2F-078E450EBE10}" presName="Name0" presStyleCnt="0">
        <dgm:presLayoutVars>
          <dgm:chMax val="7"/>
          <dgm:chPref val="7"/>
          <dgm:dir/>
        </dgm:presLayoutVars>
      </dgm:prSet>
      <dgm:spPr/>
    </dgm:pt>
    <dgm:pt modelId="{C4932D52-E289-4164-8B69-469098ED1208}" type="pres">
      <dgm:prSet presAssocID="{4D2971B1-B515-4742-BC2F-078E450EBE10}" presName="Name1" presStyleCnt="0"/>
      <dgm:spPr/>
    </dgm:pt>
    <dgm:pt modelId="{9F0F5110-9856-4DDF-AA15-8CFDE4F66B75}" type="pres">
      <dgm:prSet presAssocID="{4D2971B1-B515-4742-BC2F-078E450EBE10}" presName="cycle" presStyleCnt="0"/>
      <dgm:spPr/>
    </dgm:pt>
    <dgm:pt modelId="{2ED49D78-874D-4A5D-964D-DE3C84D657ED}" type="pres">
      <dgm:prSet presAssocID="{4D2971B1-B515-4742-BC2F-078E450EBE10}" presName="srcNode" presStyleLbl="node1" presStyleIdx="0" presStyleCnt="5"/>
      <dgm:spPr/>
    </dgm:pt>
    <dgm:pt modelId="{4D8B1239-160F-4F39-8025-BCF552B03FEA}" type="pres">
      <dgm:prSet presAssocID="{4D2971B1-B515-4742-BC2F-078E450EBE10}" presName="conn" presStyleLbl="parChTrans1D2" presStyleIdx="0" presStyleCnt="1"/>
      <dgm:spPr/>
    </dgm:pt>
    <dgm:pt modelId="{1EF66FDE-32D9-49E0-85B8-4242F9CE4CB9}" type="pres">
      <dgm:prSet presAssocID="{4D2971B1-B515-4742-BC2F-078E450EBE10}" presName="extraNode" presStyleLbl="node1" presStyleIdx="0" presStyleCnt="5"/>
      <dgm:spPr/>
    </dgm:pt>
    <dgm:pt modelId="{03ACA945-C12E-4DC1-BF0E-7C423911749C}" type="pres">
      <dgm:prSet presAssocID="{4D2971B1-B515-4742-BC2F-078E450EBE10}" presName="dstNode" presStyleLbl="node1" presStyleIdx="0" presStyleCnt="5"/>
      <dgm:spPr/>
    </dgm:pt>
    <dgm:pt modelId="{22F31399-94D2-4EDC-ABCD-F94979634D01}" type="pres">
      <dgm:prSet presAssocID="{F5FE1FD7-BB6F-4DD6-8546-F033F4E94DE3}" presName="text_1" presStyleLbl="node1" presStyleIdx="0" presStyleCnt="5">
        <dgm:presLayoutVars>
          <dgm:bulletEnabled val="1"/>
        </dgm:presLayoutVars>
      </dgm:prSet>
      <dgm:spPr/>
    </dgm:pt>
    <dgm:pt modelId="{1F8E751B-5B37-4CD5-976A-6AFEB1F322E1}" type="pres">
      <dgm:prSet presAssocID="{F5FE1FD7-BB6F-4DD6-8546-F033F4E94DE3}" presName="accent_1" presStyleCnt="0"/>
      <dgm:spPr/>
    </dgm:pt>
    <dgm:pt modelId="{C4820971-698E-452A-8DA2-BDE1DC9B040D}" type="pres">
      <dgm:prSet presAssocID="{F5FE1FD7-BB6F-4DD6-8546-F033F4E94DE3}" presName="accentRepeatNode" presStyleLbl="solidFgAcc1" presStyleIdx="0" presStyleCnt="5"/>
      <dgm:spPr/>
    </dgm:pt>
    <dgm:pt modelId="{40AA3D63-D39E-49E2-BC8A-E07E95D3A803}" type="pres">
      <dgm:prSet presAssocID="{4EF5A534-CA5C-478D-8A9C-E9E816F14C76}" presName="text_2" presStyleLbl="node1" presStyleIdx="1" presStyleCnt="5">
        <dgm:presLayoutVars>
          <dgm:bulletEnabled val="1"/>
        </dgm:presLayoutVars>
      </dgm:prSet>
      <dgm:spPr/>
    </dgm:pt>
    <dgm:pt modelId="{6F993CA0-7AE7-488D-AAC2-B815E6C97202}" type="pres">
      <dgm:prSet presAssocID="{4EF5A534-CA5C-478D-8A9C-E9E816F14C76}" presName="accent_2" presStyleCnt="0"/>
      <dgm:spPr/>
    </dgm:pt>
    <dgm:pt modelId="{6F4F7320-6E31-4AD8-9DEC-2DA67CACB1F9}" type="pres">
      <dgm:prSet presAssocID="{4EF5A534-CA5C-478D-8A9C-E9E816F14C76}" presName="accentRepeatNode" presStyleLbl="solidFgAcc1" presStyleIdx="1" presStyleCnt="5"/>
      <dgm:spPr/>
    </dgm:pt>
    <dgm:pt modelId="{1231462E-2EBD-48F6-85D2-A2C49C05B5F7}" type="pres">
      <dgm:prSet presAssocID="{4F23AB9F-F11B-4331-A725-4B9FCFD702D1}" presName="text_3" presStyleLbl="node1" presStyleIdx="2" presStyleCnt="5">
        <dgm:presLayoutVars>
          <dgm:bulletEnabled val="1"/>
        </dgm:presLayoutVars>
      </dgm:prSet>
      <dgm:spPr/>
    </dgm:pt>
    <dgm:pt modelId="{B810B555-E3E9-4F64-AC73-729F3EF2500D}" type="pres">
      <dgm:prSet presAssocID="{4F23AB9F-F11B-4331-A725-4B9FCFD702D1}" presName="accent_3" presStyleCnt="0"/>
      <dgm:spPr/>
    </dgm:pt>
    <dgm:pt modelId="{EACAA5B5-CBBF-4B49-ABDF-DDDFB5CBD2E0}" type="pres">
      <dgm:prSet presAssocID="{4F23AB9F-F11B-4331-A725-4B9FCFD702D1}" presName="accentRepeatNode" presStyleLbl="solidFgAcc1" presStyleIdx="2" presStyleCnt="5"/>
      <dgm:spPr/>
    </dgm:pt>
    <dgm:pt modelId="{8B3A8D03-7560-488D-BD3B-4B8D85905E95}" type="pres">
      <dgm:prSet presAssocID="{FB1347AD-128A-4729-BDB7-844B01092D16}" presName="text_4" presStyleLbl="node1" presStyleIdx="3" presStyleCnt="5">
        <dgm:presLayoutVars>
          <dgm:bulletEnabled val="1"/>
        </dgm:presLayoutVars>
      </dgm:prSet>
      <dgm:spPr/>
    </dgm:pt>
    <dgm:pt modelId="{307A2F58-0DD2-42B4-8631-28B74A395560}" type="pres">
      <dgm:prSet presAssocID="{FB1347AD-128A-4729-BDB7-844B01092D16}" presName="accent_4" presStyleCnt="0"/>
      <dgm:spPr/>
    </dgm:pt>
    <dgm:pt modelId="{45386461-8C94-4AD9-8D4C-288B903A8E73}" type="pres">
      <dgm:prSet presAssocID="{FB1347AD-128A-4729-BDB7-844B01092D16}" presName="accentRepeatNode" presStyleLbl="solidFgAcc1" presStyleIdx="3" presStyleCnt="5"/>
      <dgm:spPr/>
    </dgm:pt>
    <dgm:pt modelId="{875AFAE2-846C-4E69-B008-681818BFF835}" type="pres">
      <dgm:prSet presAssocID="{D1D8B7DF-0D7E-4175-A19B-3F04ECFE9379}" presName="text_5" presStyleLbl="node1" presStyleIdx="4" presStyleCnt="5">
        <dgm:presLayoutVars>
          <dgm:bulletEnabled val="1"/>
        </dgm:presLayoutVars>
      </dgm:prSet>
      <dgm:spPr/>
    </dgm:pt>
    <dgm:pt modelId="{72CF338C-5A2D-48AF-B952-81FDF449C43B}" type="pres">
      <dgm:prSet presAssocID="{D1D8B7DF-0D7E-4175-A19B-3F04ECFE9379}" presName="accent_5" presStyleCnt="0"/>
      <dgm:spPr/>
    </dgm:pt>
    <dgm:pt modelId="{3CF67113-B0AE-4D00-A4C7-86064EEF7644}" type="pres">
      <dgm:prSet presAssocID="{D1D8B7DF-0D7E-4175-A19B-3F04ECFE9379}" presName="accentRepeatNode" presStyleLbl="solidFgAcc1" presStyleIdx="4" presStyleCnt="5"/>
      <dgm:spPr/>
    </dgm:pt>
  </dgm:ptLst>
  <dgm:cxnLst>
    <dgm:cxn modelId="{D52BB505-E141-44AB-ACF8-E3FB5566ABA3}" type="presOf" srcId="{FB1347AD-128A-4729-BDB7-844B01092D16}" destId="{8B3A8D03-7560-488D-BD3B-4B8D85905E95}" srcOrd="0" destOrd="0" presId="urn:microsoft.com/office/officeart/2008/layout/VerticalCurvedList"/>
    <dgm:cxn modelId="{299CBA09-4B50-4FFA-B529-5AF6CD37FBE8}" srcId="{4D2971B1-B515-4742-BC2F-078E450EBE10}" destId="{FB1347AD-128A-4729-BDB7-844B01092D16}" srcOrd="3" destOrd="0" parTransId="{2C34E923-683F-424A-9E68-22ACB2BA678C}" sibTransId="{4ED72235-B9B5-44D4-99D2-69B1DEF3981C}"/>
    <dgm:cxn modelId="{A8ABC817-BE60-4C4D-AEB3-8289FD01F7B0}" srcId="{4D2971B1-B515-4742-BC2F-078E450EBE10}" destId="{D1D8B7DF-0D7E-4175-A19B-3F04ECFE9379}" srcOrd="4" destOrd="0" parTransId="{70D0F833-FA44-47E7-821A-E2D912657581}" sibTransId="{D6D93A59-96E7-4347-BFB1-7A8D31298CA4}"/>
    <dgm:cxn modelId="{92587B28-50F4-4EFE-B091-6B4895BA3116}" type="presOf" srcId="{4D2971B1-B515-4742-BC2F-078E450EBE10}" destId="{85E1B46C-5A22-4E3D-ACEE-FA3DB887E456}" srcOrd="0" destOrd="0" presId="urn:microsoft.com/office/officeart/2008/layout/VerticalCurvedList"/>
    <dgm:cxn modelId="{67540E6C-9625-4BDB-9CEA-8D102041BA6E}" srcId="{4D2971B1-B515-4742-BC2F-078E450EBE10}" destId="{F5FE1FD7-BB6F-4DD6-8546-F033F4E94DE3}" srcOrd="0" destOrd="0" parTransId="{89AD5502-4830-41CC-9807-4E23E26ECEAF}" sibTransId="{B3B23B85-F8F3-4B84-849C-217648DBDA51}"/>
    <dgm:cxn modelId="{E2EAD273-3BA2-4E8A-BA25-B2F6788AAC84}" type="presOf" srcId="{D1D8B7DF-0D7E-4175-A19B-3F04ECFE9379}" destId="{875AFAE2-846C-4E69-B008-681818BFF835}" srcOrd="0" destOrd="0" presId="urn:microsoft.com/office/officeart/2008/layout/VerticalCurvedList"/>
    <dgm:cxn modelId="{A6F7F077-EB38-4ED6-8F36-5048AD70B16A}" type="presOf" srcId="{F5FE1FD7-BB6F-4DD6-8546-F033F4E94DE3}" destId="{22F31399-94D2-4EDC-ABCD-F94979634D01}" srcOrd="0" destOrd="0" presId="urn:microsoft.com/office/officeart/2008/layout/VerticalCurvedList"/>
    <dgm:cxn modelId="{4749D97F-E3C5-46AD-8BFE-C47423417839}" srcId="{4D2971B1-B515-4742-BC2F-078E450EBE10}" destId="{4F23AB9F-F11B-4331-A725-4B9FCFD702D1}" srcOrd="2" destOrd="0" parTransId="{58F02299-362F-4036-9EE9-1F0454BA18A3}" sibTransId="{5FD586A4-D679-4FA4-B0D8-66BF532417CE}"/>
    <dgm:cxn modelId="{73AE6FA5-BE83-44C3-AD05-5D585D45907E}" type="presOf" srcId="{4F23AB9F-F11B-4331-A725-4B9FCFD702D1}" destId="{1231462E-2EBD-48F6-85D2-A2C49C05B5F7}" srcOrd="0" destOrd="0" presId="urn:microsoft.com/office/officeart/2008/layout/VerticalCurvedList"/>
    <dgm:cxn modelId="{FC8185CD-12FC-4D7A-84F3-929A40685EA5}" srcId="{4D2971B1-B515-4742-BC2F-078E450EBE10}" destId="{4EF5A534-CA5C-478D-8A9C-E9E816F14C76}" srcOrd="1" destOrd="0" parTransId="{0A6F3B48-7C51-41ED-8234-6A38E37BDF28}" sibTransId="{F9338CA9-E1E9-4F12-8A18-DF68DC2B97B9}"/>
    <dgm:cxn modelId="{E2752AED-047B-4C7C-97EC-87579BE95D48}" type="presOf" srcId="{B3B23B85-F8F3-4B84-849C-217648DBDA51}" destId="{4D8B1239-160F-4F39-8025-BCF552B03FEA}" srcOrd="0" destOrd="0" presId="urn:microsoft.com/office/officeart/2008/layout/VerticalCurvedList"/>
    <dgm:cxn modelId="{2847F4F7-7F90-47F3-BE39-FE67D663E6AB}" type="presOf" srcId="{4EF5A534-CA5C-478D-8A9C-E9E816F14C76}" destId="{40AA3D63-D39E-49E2-BC8A-E07E95D3A803}" srcOrd="0" destOrd="0" presId="urn:microsoft.com/office/officeart/2008/layout/VerticalCurvedList"/>
    <dgm:cxn modelId="{6BB6AE60-F089-453C-BDBB-7F5511B0174F}" type="presParOf" srcId="{85E1B46C-5A22-4E3D-ACEE-FA3DB887E456}" destId="{C4932D52-E289-4164-8B69-469098ED1208}" srcOrd="0" destOrd="0" presId="urn:microsoft.com/office/officeart/2008/layout/VerticalCurvedList"/>
    <dgm:cxn modelId="{F8DCB03D-7EA7-4D99-AC2A-8047304580CD}" type="presParOf" srcId="{C4932D52-E289-4164-8B69-469098ED1208}" destId="{9F0F5110-9856-4DDF-AA15-8CFDE4F66B75}" srcOrd="0" destOrd="0" presId="urn:microsoft.com/office/officeart/2008/layout/VerticalCurvedList"/>
    <dgm:cxn modelId="{D846B12F-A95D-4ACF-90EE-592FD787CB6C}" type="presParOf" srcId="{9F0F5110-9856-4DDF-AA15-8CFDE4F66B75}" destId="{2ED49D78-874D-4A5D-964D-DE3C84D657ED}" srcOrd="0" destOrd="0" presId="urn:microsoft.com/office/officeart/2008/layout/VerticalCurvedList"/>
    <dgm:cxn modelId="{322F3F96-CD1C-40CD-9B4D-4F250537CBC1}" type="presParOf" srcId="{9F0F5110-9856-4DDF-AA15-8CFDE4F66B75}" destId="{4D8B1239-160F-4F39-8025-BCF552B03FEA}" srcOrd="1" destOrd="0" presId="urn:microsoft.com/office/officeart/2008/layout/VerticalCurvedList"/>
    <dgm:cxn modelId="{419BB236-AF86-4F3E-9DB9-9081BCACC2CB}" type="presParOf" srcId="{9F0F5110-9856-4DDF-AA15-8CFDE4F66B75}" destId="{1EF66FDE-32D9-49E0-85B8-4242F9CE4CB9}" srcOrd="2" destOrd="0" presId="urn:microsoft.com/office/officeart/2008/layout/VerticalCurvedList"/>
    <dgm:cxn modelId="{D7C12043-2E53-4991-A30A-AC28D99785DD}" type="presParOf" srcId="{9F0F5110-9856-4DDF-AA15-8CFDE4F66B75}" destId="{03ACA945-C12E-4DC1-BF0E-7C423911749C}" srcOrd="3" destOrd="0" presId="urn:microsoft.com/office/officeart/2008/layout/VerticalCurvedList"/>
    <dgm:cxn modelId="{95EF087E-D862-4414-A78F-7AE7246087A9}" type="presParOf" srcId="{C4932D52-E289-4164-8B69-469098ED1208}" destId="{22F31399-94D2-4EDC-ABCD-F94979634D01}" srcOrd="1" destOrd="0" presId="urn:microsoft.com/office/officeart/2008/layout/VerticalCurvedList"/>
    <dgm:cxn modelId="{ACD7F9D5-5470-440F-B850-FA91C20E58D4}" type="presParOf" srcId="{C4932D52-E289-4164-8B69-469098ED1208}" destId="{1F8E751B-5B37-4CD5-976A-6AFEB1F322E1}" srcOrd="2" destOrd="0" presId="urn:microsoft.com/office/officeart/2008/layout/VerticalCurvedList"/>
    <dgm:cxn modelId="{97CAF070-04E3-42A8-9261-0036A2ADDEFC}" type="presParOf" srcId="{1F8E751B-5B37-4CD5-976A-6AFEB1F322E1}" destId="{C4820971-698E-452A-8DA2-BDE1DC9B040D}" srcOrd="0" destOrd="0" presId="urn:microsoft.com/office/officeart/2008/layout/VerticalCurvedList"/>
    <dgm:cxn modelId="{E547325A-C7AB-403C-A68B-6A1ADF197B2D}" type="presParOf" srcId="{C4932D52-E289-4164-8B69-469098ED1208}" destId="{40AA3D63-D39E-49E2-BC8A-E07E95D3A803}" srcOrd="3" destOrd="0" presId="urn:microsoft.com/office/officeart/2008/layout/VerticalCurvedList"/>
    <dgm:cxn modelId="{AA0E7B6E-848B-4EEC-A618-E5D38CD083EF}" type="presParOf" srcId="{C4932D52-E289-4164-8B69-469098ED1208}" destId="{6F993CA0-7AE7-488D-AAC2-B815E6C97202}" srcOrd="4" destOrd="0" presId="urn:microsoft.com/office/officeart/2008/layout/VerticalCurvedList"/>
    <dgm:cxn modelId="{36493CAA-B1E5-4D93-BEF9-E879040449B8}" type="presParOf" srcId="{6F993CA0-7AE7-488D-AAC2-B815E6C97202}" destId="{6F4F7320-6E31-4AD8-9DEC-2DA67CACB1F9}" srcOrd="0" destOrd="0" presId="urn:microsoft.com/office/officeart/2008/layout/VerticalCurvedList"/>
    <dgm:cxn modelId="{4444E1B4-C104-4ACD-8AE3-1F5AADBCE1FB}" type="presParOf" srcId="{C4932D52-E289-4164-8B69-469098ED1208}" destId="{1231462E-2EBD-48F6-85D2-A2C49C05B5F7}" srcOrd="5" destOrd="0" presId="urn:microsoft.com/office/officeart/2008/layout/VerticalCurvedList"/>
    <dgm:cxn modelId="{B9003C34-3489-4DA6-8BF3-9D5D930669DC}" type="presParOf" srcId="{C4932D52-E289-4164-8B69-469098ED1208}" destId="{B810B555-E3E9-4F64-AC73-729F3EF2500D}" srcOrd="6" destOrd="0" presId="urn:microsoft.com/office/officeart/2008/layout/VerticalCurvedList"/>
    <dgm:cxn modelId="{871B1409-F4AB-4E03-B20A-4CDE5B9FC00C}" type="presParOf" srcId="{B810B555-E3E9-4F64-AC73-729F3EF2500D}" destId="{EACAA5B5-CBBF-4B49-ABDF-DDDFB5CBD2E0}" srcOrd="0" destOrd="0" presId="urn:microsoft.com/office/officeart/2008/layout/VerticalCurvedList"/>
    <dgm:cxn modelId="{A485921C-9BE4-4FCC-9C96-741625EF1D5D}" type="presParOf" srcId="{C4932D52-E289-4164-8B69-469098ED1208}" destId="{8B3A8D03-7560-488D-BD3B-4B8D85905E95}" srcOrd="7" destOrd="0" presId="urn:microsoft.com/office/officeart/2008/layout/VerticalCurvedList"/>
    <dgm:cxn modelId="{2A797862-EE24-4F54-9576-18BD212DF100}" type="presParOf" srcId="{C4932D52-E289-4164-8B69-469098ED1208}" destId="{307A2F58-0DD2-42B4-8631-28B74A395560}" srcOrd="8" destOrd="0" presId="urn:microsoft.com/office/officeart/2008/layout/VerticalCurvedList"/>
    <dgm:cxn modelId="{894D101D-5223-48D5-B4ED-18F46BC4D915}" type="presParOf" srcId="{307A2F58-0DD2-42B4-8631-28B74A395560}" destId="{45386461-8C94-4AD9-8D4C-288B903A8E73}" srcOrd="0" destOrd="0" presId="urn:microsoft.com/office/officeart/2008/layout/VerticalCurvedList"/>
    <dgm:cxn modelId="{DE39CEAA-ECE4-4AD0-BB06-421D16B20CDE}" type="presParOf" srcId="{C4932D52-E289-4164-8B69-469098ED1208}" destId="{875AFAE2-846C-4E69-B008-681818BFF835}" srcOrd="9" destOrd="0" presId="urn:microsoft.com/office/officeart/2008/layout/VerticalCurvedList"/>
    <dgm:cxn modelId="{9FD4ED2F-C33E-4099-B568-31D3262D02D9}" type="presParOf" srcId="{C4932D52-E289-4164-8B69-469098ED1208}" destId="{72CF338C-5A2D-48AF-B952-81FDF449C43B}" srcOrd="10" destOrd="0" presId="urn:microsoft.com/office/officeart/2008/layout/VerticalCurvedList"/>
    <dgm:cxn modelId="{50484984-0854-4A62-9EBB-7020B11459FC}" type="presParOf" srcId="{72CF338C-5A2D-48AF-B952-81FDF449C43B}" destId="{3CF67113-B0AE-4D00-A4C7-86064EEF764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D2971B1-B515-4742-BC2F-078E450EBE10}" type="doc">
      <dgm:prSet loTypeId="urn:microsoft.com/office/officeart/2005/8/layout/process4" loCatId="process" qsTypeId="urn:microsoft.com/office/officeart/2005/8/quickstyle/3d3" qsCatId="3D" csTypeId="urn:microsoft.com/office/officeart/2005/8/colors/accent1_1" csCatId="accent1" phldr="1"/>
      <dgm:spPr/>
      <dgm:t>
        <a:bodyPr/>
        <a:lstStyle/>
        <a:p>
          <a:endParaRPr lang="en-US"/>
        </a:p>
      </dgm:t>
    </dgm:pt>
    <dgm:pt modelId="{F5FE1FD7-BB6F-4DD6-8546-F033F4E94DE3}">
      <dgm:prSet phldrT="[Text]" phldr="0" custT="1"/>
      <dgm:spPr/>
      <dgm:t>
        <a:bodyPr/>
        <a:lstStyle/>
        <a:p>
          <a:r>
            <a:rPr lang="en-US" sz="4000">
              <a:latin typeface="Calibri"/>
              <a:cs typeface="Calibri"/>
            </a:rPr>
            <a:t>Coincidental</a:t>
          </a:r>
        </a:p>
      </dgm:t>
    </dgm:pt>
    <dgm:pt modelId="{89AD5502-4830-41CC-9807-4E23E26ECEAF}" type="parTrans" cxnId="{67540E6C-9625-4BDB-9CEA-8D102041BA6E}">
      <dgm:prSet/>
      <dgm:spPr/>
      <dgm:t>
        <a:bodyPr/>
        <a:lstStyle/>
        <a:p>
          <a:endParaRPr lang="en-US"/>
        </a:p>
      </dgm:t>
    </dgm:pt>
    <dgm:pt modelId="{B3B23B85-F8F3-4B84-849C-217648DBDA51}" type="sibTrans" cxnId="{67540E6C-9625-4BDB-9CEA-8D102041BA6E}">
      <dgm:prSet/>
      <dgm:spPr/>
      <dgm:t>
        <a:bodyPr/>
        <a:lstStyle/>
        <a:p>
          <a:endParaRPr lang="en-US"/>
        </a:p>
      </dgm:t>
    </dgm:pt>
    <dgm:pt modelId="{4F23AB9F-F11B-4331-A725-4B9FCFD702D1}">
      <dgm:prSet phldrT="[Text]" custT="1"/>
      <dgm:spPr/>
      <dgm:t>
        <a:bodyPr/>
        <a:lstStyle/>
        <a:p>
          <a:r>
            <a:rPr lang="en-US" sz="4000">
              <a:latin typeface="Calibri"/>
              <a:cs typeface="Calibri"/>
            </a:rPr>
            <a:t>Temporal</a:t>
          </a:r>
        </a:p>
      </dgm:t>
    </dgm:pt>
    <dgm:pt modelId="{58F02299-362F-4036-9EE9-1F0454BA18A3}" type="parTrans" cxnId="{4749D97F-E3C5-46AD-8BFE-C47423417839}">
      <dgm:prSet/>
      <dgm:spPr/>
      <dgm:t>
        <a:bodyPr/>
        <a:lstStyle/>
        <a:p>
          <a:endParaRPr lang="en-US"/>
        </a:p>
      </dgm:t>
    </dgm:pt>
    <dgm:pt modelId="{5FD586A4-D679-4FA4-B0D8-66BF532417CE}" type="sibTrans" cxnId="{4749D97F-E3C5-46AD-8BFE-C47423417839}">
      <dgm:prSet/>
      <dgm:spPr/>
      <dgm:t>
        <a:bodyPr/>
        <a:lstStyle/>
        <a:p>
          <a:endParaRPr lang="en-US"/>
        </a:p>
      </dgm:t>
    </dgm:pt>
    <dgm:pt modelId="{FB1347AD-128A-4729-BDB7-844B01092D16}">
      <dgm:prSet phldrT="[Text]" custT="1"/>
      <dgm:spPr/>
      <dgm:t>
        <a:bodyPr/>
        <a:lstStyle/>
        <a:p>
          <a:r>
            <a:rPr lang="en-US" sz="4000">
              <a:latin typeface="Calibri"/>
              <a:cs typeface="Calibri"/>
            </a:rPr>
            <a:t>Procedural</a:t>
          </a:r>
        </a:p>
      </dgm:t>
    </dgm:pt>
    <dgm:pt modelId="{2C34E923-683F-424A-9E68-22ACB2BA678C}" type="parTrans" cxnId="{299CBA09-4B50-4FFA-B529-5AF6CD37FBE8}">
      <dgm:prSet/>
      <dgm:spPr/>
      <dgm:t>
        <a:bodyPr/>
        <a:lstStyle/>
        <a:p>
          <a:endParaRPr lang="en-US"/>
        </a:p>
      </dgm:t>
    </dgm:pt>
    <dgm:pt modelId="{4ED72235-B9B5-44D4-99D2-69B1DEF3981C}" type="sibTrans" cxnId="{299CBA09-4B50-4FFA-B529-5AF6CD37FBE8}">
      <dgm:prSet/>
      <dgm:spPr/>
      <dgm:t>
        <a:bodyPr/>
        <a:lstStyle/>
        <a:p>
          <a:endParaRPr lang="en-US"/>
        </a:p>
      </dgm:t>
    </dgm:pt>
    <dgm:pt modelId="{D1D8B7DF-0D7E-4175-A19B-3F04ECFE9379}">
      <dgm:prSet phldrT="[Text]" phldr="0" custT="1"/>
      <dgm:spPr/>
      <dgm:t>
        <a:bodyPr/>
        <a:lstStyle/>
        <a:p>
          <a:pPr rtl="0">
            <a:defRPr b="1"/>
          </a:pPr>
          <a:r>
            <a:rPr lang="en-US" sz="4000"/>
            <a:t>Functional</a:t>
          </a:r>
          <a:r>
            <a:rPr lang="en-US" sz="4000">
              <a:latin typeface="Calibri" panose="020F0502020204030204"/>
            </a:rPr>
            <a:t> or</a:t>
          </a:r>
          <a:r>
            <a:rPr lang="en-US" sz="4000"/>
            <a:t> Informational</a:t>
          </a:r>
        </a:p>
      </dgm:t>
    </dgm:pt>
    <dgm:pt modelId="{70D0F833-FA44-47E7-821A-E2D912657581}" type="parTrans" cxnId="{A8ABC817-BE60-4C4D-AEB3-8289FD01F7B0}">
      <dgm:prSet/>
      <dgm:spPr/>
      <dgm:t>
        <a:bodyPr/>
        <a:lstStyle/>
        <a:p>
          <a:endParaRPr lang="en-US"/>
        </a:p>
      </dgm:t>
    </dgm:pt>
    <dgm:pt modelId="{D6D93A59-96E7-4347-BFB1-7A8D31298CA4}" type="sibTrans" cxnId="{A8ABC817-BE60-4C4D-AEB3-8289FD01F7B0}">
      <dgm:prSet/>
      <dgm:spPr/>
      <dgm:t>
        <a:bodyPr/>
        <a:lstStyle/>
        <a:p>
          <a:endParaRPr lang="en-US"/>
        </a:p>
      </dgm:t>
    </dgm:pt>
    <dgm:pt modelId="{4EF5A534-CA5C-478D-8A9C-E9E816F14C76}">
      <dgm:prSet phldrT="[Text]" custT="1"/>
      <dgm:spPr/>
      <dgm:t>
        <a:bodyPr/>
        <a:lstStyle/>
        <a:p>
          <a:r>
            <a:rPr lang="en-US" sz="4000">
              <a:latin typeface="Calibri"/>
              <a:cs typeface="Calibri"/>
            </a:rPr>
            <a:t>Logical</a:t>
          </a:r>
        </a:p>
      </dgm:t>
    </dgm:pt>
    <dgm:pt modelId="{0A6F3B48-7C51-41ED-8234-6A38E37BDF28}" type="parTrans" cxnId="{FC8185CD-12FC-4D7A-84F3-929A40685EA5}">
      <dgm:prSet/>
      <dgm:spPr/>
      <dgm:t>
        <a:bodyPr/>
        <a:lstStyle/>
        <a:p>
          <a:endParaRPr lang="en-US"/>
        </a:p>
      </dgm:t>
    </dgm:pt>
    <dgm:pt modelId="{F9338CA9-E1E9-4F12-8A18-DF68DC2B97B9}" type="sibTrans" cxnId="{FC8185CD-12FC-4D7A-84F3-929A40685EA5}">
      <dgm:prSet/>
      <dgm:spPr/>
      <dgm:t>
        <a:bodyPr/>
        <a:lstStyle/>
        <a:p>
          <a:endParaRPr lang="en-US"/>
        </a:p>
      </dgm:t>
    </dgm:pt>
    <dgm:pt modelId="{B4A5A003-EE0C-4520-8706-07F1CCA76914}">
      <dgm:prSet phldr="0"/>
      <dgm:spPr/>
      <dgm:t>
        <a:bodyPr/>
        <a:lstStyle/>
        <a:p>
          <a:r>
            <a:rPr lang="en-US">
              <a:latin typeface="Calibri"/>
              <a:cs typeface="Calibri"/>
            </a:rPr>
            <a:t>Communicational</a:t>
          </a:r>
        </a:p>
      </dgm:t>
    </dgm:pt>
    <dgm:pt modelId="{8973200E-EE8D-49B4-8E2A-9E2202E2C9C0}" type="parTrans" cxnId="{288558F9-FA08-4100-9B79-8B61D3EFD4A6}">
      <dgm:prSet/>
      <dgm:spPr/>
    </dgm:pt>
    <dgm:pt modelId="{12EF3504-84DC-43CE-941C-DEBBF099AFBD}" type="sibTrans" cxnId="{288558F9-FA08-4100-9B79-8B61D3EFD4A6}">
      <dgm:prSet/>
      <dgm:spPr/>
      <dgm:t>
        <a:bodyPr/>
        <a:lstStyle/>
        <a:p>
          <a:endParaRPr lang="en-US"/>
        </a:p>
      </dgm:t>
    </dgm:pt>
    <dgm:pt modelId="{045CB580-1582-494B-9440-FA65FE56A1ED}" type="pres">
      <dgm:prSet presAssocID="{4D2971B1-B515-4742-BC2F-078E450EBE10}" presName="Name0" presStyleCnt="0">
        <dgm:presLayoutVars>
          <dgm:dir/>
          <dgm:animLvl val="lvl"/>
          <dgm:resizeHandles val="exact"/>
        </dgm:presLayoutVars>
      </dgm:prSet>
      <dgm:spPr/>
    </dgm:pt>
    <dgm:pt modelId="{C4EB6EC4-E754-4149-BA81-51E0CB04FC9A}" type="pres">
      <dgm:prSet presAssocID="{D1D8B7DF-0D7E-4175-A19B-3F04ECFE9379}" presName="boxAndChildren" presStyleCnt="0"/>
      <dgm:spPr/>
    </dgm:pt>
    <dgm:pt modelId="{D79B293C-8D51-47AA-920F-D75B0EE3B478}" type="pres">
      <dgm:prSet presAssocID="{D1D8B7DF-0D7E-4175-A19B-3F04ECFE9379}" presName="parentTextBox" presStyleLbl="node1" presStyleIdx="0" presStyleCnt="6"/>
      <dgm:spPr/>
    </dgm:pt>
    <dgm:pt modelId="{D41C5AE7-E374-43F3-8140-D7635F6ACEE6}" type="pres">
      <dgm:prSet presAssocID="{12EF3504-84DC-43CE-941C-DEBBF099AFBD}" presName="sp" presStyleCnt="0"/>
      <dgm:spPr/>
    </dgm:pt>
    <dgm:pt modelId="{9AA95E29-BADB-4A9A-90AE-712E52D5535B}" type="pres">
      <dgm:prSet presAssocID="{B4A5A003-EE0C-4520-8706-07F1CCA76914}" presName="arrowAndChildren" presStyleCnt="0"/>
      <dgm:spPr/>
    </dgm:pt>
    <dgm:pt modelId="{22969486-B7A6-43EC-9E16-F53BF954FB78}" type="pres">
      <dgm:prSet presAssocID="{B4A5A003-EE0C-4520-8706-07F1CCA76914}" presName="parentTextArrow" presStyleLbl="node1" presStyleIdx="1" presStyleCnt="6"/>
      <dgm:spPr/>
    </dgm:pt>
    <dgm:pt modelId="{AC5568D4-4C9C-46E6-AF62-D264D21F3CC8}" type="pres">
      <dgm:prSet presAssocID="{4ED72235-B9B5-44D4-99D2-69B1DEF3981C}" presName="sp" presStyleCnt="0"/>
      <dgm:spPr/>
    </dgm:pt>
    <dgm:pt modelId="{50033D83-A562-461C-B50A-434F28075E9B}" type="pres">
      <dgm:prSet presAssocID="{FB1347AD-128A-4729-BDB7-844B01092D16}" presName="arrowAndChildren" presStyleCnt="0"/>
      <dgm:spPr/>
    </dgm:pt>
    <dgm:pt modelId="{ADADE24C-6F4B-4AEA-B5D9-E287840EF8FC}" type="pres">
      <dgm:prSet presAssocID="{FB1347AD-128A-4729-BDB7-844B01092D16}" presName="parentTextArrow" presStyleLbl="node1" presStyleIdx="2" presStyleCnt="6"/>
      <dgm:spPr/>
    </dgm:pt>
    <dgm:pt modelId="{0C9D3CA6-0C76-4090-944D-A6256415F18B}" type="pres">
      <dgm:prSet presAssocID="{5FD586A4-D679-4FA4-B0D8-66BF532417CE}" presName="sp" presStyleCnt="0"/>
      <dgm:spPr/>
    </dgm:pt>
    <dgm:pt modelId="{43D7656E-D0E8-4678-89C9-8448C219CCDA}" type="pres">
      <dgm:prSet presAssocID="{4F23AB9F-F11B-4331-A725-4B9FCFD702D1}" presName="arrowAndChildren" presStyleCnt="0"/>
      <dgm:spPr/>
    </dgm:pt>
    <dgm:pt modelId="{522EE7DA-A1C8-4F26-98FE-FCB8E8CDAB9B}" type="pres">
      <dgm:prSet presAssocID="{4F23AB9F-F11B-4331-A725-4B9FCFD702D1}" presName="parentTextArrow" presStyleLbl="node1" presStyleIdx="3" presStyleCnt="6"/>
      <dgm:spPr/>
    </dgm:pt>
    <dgm:pt modelId="{CEFC3994-AC29-4BFC-AC00-4E95A592509C}" type="pres">
      <dgm:prSet presAssocID="{F9338CA9-E1E9-4F12-8A18-DF68DC2B97B9}" presName="sp" presStyleCnt="0"/>
      <dgm:spPr/>
    </dgm:pt>
    <dgm:pt modelId="{1F3F5AEF-4295-47E4-9FD5-74E5496289DE}" type="pres">
      <dgm:prSet presAssocID="{4EF5A534-CA5C-478D-8A9C-E9E816F14C76}" presName="arrowAndChildren" presStyleCnt="0"/>
      <dgm:spPr/>
    </dgm:pt>
    <dgm:pt modelId="{744D93BB-1832-4B65-984D-7A155474A5F9}" type="pres">
      <dgm:prSet presAssocID="{4EF5A534-CA5C-478D-8A9C-E9E816F14C76}" presName="parentTextArrow" presStyleLbl="node1" presStyleIdx="4" presStyleCnt="6"/>
      <dgm:spPr/>
    </dgm:pt>
    <dgm:pt modelId="{66033F4F-514E-4487-B55E-36B92DE30A47}" type="pres">
      <dgm:prSet presAssocID="{B3B23B85-F8F3-4B84-849C-217648DBDA51}" presName="sp" presStyleCnt="0"/>
      <dgm:spPr/>
    </dgm:pt>
    <dgm:pt modelId="{76583013-B837-451D-8AAF-2D102888F89E}" type="pres">
      <dgm:prSet presAssocID="{F5FE1FD7-BB6F-4DD6-8546-F033F4E94DE3}" presName="arrowAndChildren" presStyleCnt="0"/>
      <dgm:spPr/>
    </dgm:pt>
    <dgm:pt modelId="{134B1D4E-4610-42BC-8627-0894C6FBDC8B}" type="pres">
      <dgm:prSet presAssocID="{F5FE1FD7-BB6F-4DD6-8546-F033F4E94DE3}" presName="parentTextArrow" presStyleLbl="node1" presStyleIdx="5" presStyleCnt="6"/>
      <dgm:spPr/>
    </dgm:pt>
  </dgm:ptLst>
  <dgm:cxnLst>
    <dgm:cxn modelId="{03FA3108-CDA6-4501-B4C3-7E9F26AD750D}" type="presOf" srcId="{D1D8B7DF-0D7E-4175-A19B-3F04ECFE9379}" destId="{D79B293C-8D51-47AA-920F-D75B0EE3B478}" srcOrd="0" destOrd="0" presId="urn:microsoft.com/office/officeart/2005/8/layout/process4"/>
    <dgm:cxn modelId="{299CBA09-4B50-4FFA-B529-5AF6CD37FBE8}" srcId="{4D2971B1-B515-4742-BC2F-078E450EBE10}" destId="{FB1347AD-128A-4729-BDB7-844B01092D16}" srcOrd="3" destOrd="0" parTransId="{2C34E923-683F-424A-9E68-22ACB2BA678C}" sibTransId="{4ED72235-B9B5-44D4-99D2-69B1DEF3981C}"/>
    <dgm:cxn modelId="{A8ABC817-BE60-4C4D-AEB3-8289FD01F7B0}" srcId="{4D2971B1-B515-4742-BC2F-078E450EBE10}" destId="{D1D8B7DF-0D7E-4175-A19B-3F04ECFE9379}" srcOrd="5" destOrd="0" parTransId="{70D0F833-FA44-47E7-821A-E2D912657581}" sibTransId="{D6D93A59-96E7-4347-BFB1-7A8D31298CA4}"/>
    <dgm:cxn modelId="{E98C5136-E10A-4775-ABAF-DE3B4C959B65}" type="presOf" srcId="{FB1347AD-128A-4729-BDB7-844B01092D16}" destId="{ADADE24C-6F4B-4AEA-B5D9-E287840EF8FC}" srcOrd="0" destOrd="0" presId="urn:microsoft.com/office/officeart/2005/8/layout/process4"/>
    <dgm:cxn modelId="{7283283B-FEAB-4E17-8B2A-2B3726863510}" type="presOf" srcId="{F5FE1FD7-BB6F-4DD6-8546-F033F4E94DE3}" destId="{134B1D4E-4610-42BC-8627-0894C6FBDC8B}" srcOrd="0" destOrd="0" presId="urn:microsoft.com/office/officeart/2005/8/layout/process4"/>
    <dgm:cxn modelId="{0BA9563B-110D-4273-B92C-D90F0B10B8B3}" type="presOf" srcId="{4EF5A534-CA5C-478D-8A9C-E9E816F14C76}" destId="{744D93BB-1832-4B65-984D-7A155474A5F9}" srcOrd="0" destOrd="0" presId="urn:microsoft.com/office/officeart/2005/8/layout/process4"/>
    <dgm:cxn modelId="{67540E6C-9625-4BDB-9CEA-8D102041BA6E}" srcId="{4D2971B1-B515-4742-BC2F-078E450EBE10}" destId="{F5FE1FD7-BB6F-4DD6-8546-F033F4E94DE3}" srcOrd="0" destOrd="0" parTransId="{89AD5502-4830-41CC-9807-4E23E26ECEAF}" sibTransId="{B3B23B85-F8F3-4B84-849C-217648DBDA51}"/>
    <dgm:cxn modelId="{CD5FAE4D-0212-4CED-B401-F77279529EEF}" type="presOf" srcId="{B4A5A003-EE0C-4520-8706-07F1CCA76914}" destId="{22969486-B7A6-43EC-9E16-F53BF954FB78}" srcOrd="0" destOrd="0" presId="urn:microsoft.com/office/officeart/2005/8/layout/process4"/>
    <dgm:cxn modelId="{4749D97F-E3C5-46AD-8BFE-C47423417839}" srcId="{4D2971B1-B515-4742-BC2F-078E450EBE10}" destId="{4F23AB9F-F11B-4331-A725-4B9FCFD702D1}" srcOrd="2" destOrd="0" parTransId="{58F02299-362F-4036-9EE9-1F0454BA18A3}" sibTransId="{5FD586A4-D679-4FA4-B0D8-66BF532417CE}"/>
    <dgm:cxn modelId="{5A826C9C-417E-4A11-ABD0-ED12485A6152}" type="presOf" srcId="{4F23AB9F-F11B-4331-A725-4B9FCFD702D1}" destId="{522EE7DA-A1C8-4F26-98FE-FCB8E8CDAB9B}" srcOrd="0" destOrd="0" presId="urn:microsoft.com/office/officeart/2005/8/layout/process4"/>
    <dgm:cxn modelId="{FC8185CD-12FC-4D7A-84F3-929A40685EA5}" srcId="{4D2971B1-B515-4742-BC2F-078E450EBE10}" destId="{4EF5A534-CA5C-478D-8A9C-E9E816F14C76}" srcOrd="1" destOrd="0" parTransId="{0A6F3B48-7C51-41ED-8234-6A38E37BDF28}" sibTransId="{F9338CA9-E1E9-4F12-8A18-DF68DC2B97B9}"/>
    <dgm:cxn modelId="{839107DE-3ABB-4318-89B9-B0FFFC0C5AE4}" type="presOf" srcId="{4D2971B1-B515-4742-BC2F-078E450EBE10}" destId="{045CB580-1582-494B-9440-FA65FE56A1ED}" srcOrd="0" destOrd="0" presId="urn:microsoft.com/office/officeart/2005/8/layout/process4"/>
    <dgm:cxn modelId="{288558F9-FA08-4100-9B79-8B61D3EFD4A6}" srcId="{4D2971B1-B515-4742-BC2F-078E450EBE10}" destId="{B4A5A003-EE0C-4520-8706-07F1CCA76914}" srcOrd="4" destOrd="0" parTransId="{8973200E-EE8D-49B4-8E2A-9E2202E2C9C0}" sibTransId="{12EF3504-84DC-43CE-941C-DEBBF099AFBD}"/>
    <dgm:cxn modelId="{6E31E8E7-3D76-420B-BAC5-40C6FA233FBC}" type="presParOf" srcId="{045CB580-1582-494B-9440-FA65FE56A1ED}" destId="{C4EB6EC4-E754-4149-BA81-51E0CB04FC9A}" srcOrd="0" destOrd="0" presId="urn:microsoft.com/office/officeart/2005/8/layout/process4"/>
    <dgm:cxn modelId="{FE425977-4B0F-489C-9B46-D5B7DD191FB6}" type="presParOf" srcId="{C4EB6EC4-E754-4149-BA81-51E0CB04FC9A}" destId="{D79B293C-8D51-47AA-920F-D75B0EE3B478}" srcOrd="0" destOrd="0" presId="urn:microsoft.com/office/officeart/2005/8/layout/process4"/>
    <dgm:cxn modelId="{EB7E8057-6F2C-41DA-9955-401458BF3CA9}" type="presParOf" srcId="{045CB580-1582-494B-9440-FA65FE56A1ED}" destId="{D41C5AE7-E374-43F3-8140-D7635F6ACEE6}" srcOrd="1" destOrd="0" presId="urn:microsoft.com/office/officeart/2005/8/layout/process4"/>
    <dgm:cxn modelId="{7DCF90D8-76CE-4DD5-8A83-5A3A280AAD1A}" type="presParOf" srcId="{045CB580-1582-494B-9440-FA65FE56A1ED}" destId="{9AA95E29-BADB-4A9A-90AE-712E52D5535B}" srcOrd="2" destOrd="0" presId="urn:microsoft.com/office/officeart/2005/8/layout/process4"/>
    <dgm:cxn modelId="{95477EDD-8B08-4CBB-AFE9-7E58C60BFCD8}" type="presParOf" srcId="{9AA95E29-BADB-4A9A-90AE-712E52D5535B}" destId="{22969486-B7A6-43EC-9E16-F53BF954FB78}" srcOrd="0" destOrd="0" presId="urn:microsoft.com/office/officeart/2005/8/layout/process4"/>
    <dgm:cxn modelId="{2235B2FB-F903-405A-987F-10779FE31A46}" type="presParOf" srcId="{045CB580-1582-494B-9440-FA65FE56A1ED}" destId="{AC5568D4-4C9C-46E6-AF62-D264D21F3CC8}" srcOrd="3" destOrd="0" presId="urn:microsoft.com/office/officeart/2005/8/layout/process4"/>
    <dgm:cxn modelId="{261316AA-1DB8-4651-AB80-82FE7C1224DB}" type="presParOf" srcId="{045CB580-1582-494B-9440-FA65FE56A1ED}" destId="{50033D83-A562-461C-B50A-434F28075E9B}" srcOrd="4" destOrd="0" presId="urn:microsoft.com/office/officeart/2005/8/layout/process4"/>
    <dgm:cxn modelId="{D529A10B-94DC-42EF-B678-638BBD80B5BB}" type="presParOf" srcId="{50033D83-A562-461C-B50A-434F28075E9B}" destId="{ADADE24C-6F4B-4AEA-B5D9-E287840EF8FC}" srcOrd="0" destOrd="0" presId="urn:microsoft.com/office/officeart/2005/8/layout/process4"/>
    <dgm:cxn modelId="{B4CCA1D7-EB30-4B37-944E-1E52B6ECFB06}" type="presParOf" srcId="{045CB580-1582-494B-9440-FA65FE56A1ED}" destId="{0C9D3CA6-0C76-4090-944D-A6256415F18B}" srcOrd="5" destOrd="0" presId="urn:microsoft.com/office/officeart/2005/8/layout/process4"/>
    <dgm:cxn modelId="{E3476A6C-7D41-4578-B340-860054FADE3D}" type="presParOf" srcId="{045CB580-1582-494B-9440-FA65FE56A1ED}" destId="{43D7656E-D0E8-4678-89C9-8448C219CCDA}" srcOrd="6" destOrd="0" presId="urn:microsoft.com/office/officeart/2005/8/layout/process4"/>
    <dgm:cxn modelId="{5011DCAF-E093-452F-B6CB-E1218522A198}" type="presParOf" srcId="{43D7656E-D0E8-4678-89C9-8448C219CCDA}" destId="{522EE7DA-A1C8-4F26-98FE-FCB8E8CDAB9B}" srcOrd="0" destOrd="0" presId="urn:microsoft.com/office/officeart/2005/8/layout/process4"/>
    <dgm:cxn modelId="{A2758A40-216C-439E-8E83-6EA99E31AE32}" type="presParOf" srcId="{045CB580-1582-494B-9440-FA65FE56A1ED}" destId="{CEFC3994-AC29-4BFC-AC00-4E95A592509C}" srcOrd="7" destOrd="0" presId="urn:microsoft.com/office/officeart/2005/8/layout/process4"/>
    <dgm:cxn modelId="{50D92DB6-B012-4D35-9AD3-D55CDC4ABCA1}" type="presParOf" srcId="{045CB580-1582-494B-9440-FA65FE56A1ED}" destId="{1F3F5AEF-4295-47E4-9FD5-74E5496289DE}" srcOrd="8" destOrd="0" presId="urn:microsoft.com/office/officeart/2005/8/layout/process4"/>
    <dgm:cxn modelId="{ADEC1C2F-A9F9-4242-AB0B-40B9CBA9B753}" type="presParOf" srcId="{1F3F5AEF-4295-47E4-9FD5-74E5496289DE}" destId="{744D93BB-1832-4B65-984D-7A155474A5F9}" srcOrd="0" destOrd="0" presId="urn:microsoft.com/office/officeart/2005/8/layout/process4"/>
    <dgm:cxn modelId="{FE9F7821-6753-4D9D-BA9F-107561B96978}" type="presParOf" srcId="{045CB580-1582-494B-9440-FA65FE56A1ED}" destId="{66033F4F-514E-4487-B55E-36B92DE30A47}" srcOrd="9" destOrd="0" presId="urn:microsoft.com/office/officeart/2005/8/layout/process4"/>
    <dgm:cxn modelId="{A693B632-004C-444E-A2B7-846CF91AFC6E}" type="presParOf" srcId="{045CB580-1582-494B-9440-FA65FE56A1ED}" destId="{76583013-B837-451D-8AAF-2D102888F89E}" srcOrd="10" destOrd="0" presId="urn:microsoft.com/office/officeart/2005/8/layout/process4"/>
    <dgm:cxn modelId="{BA55E82A-F0EC-4674-A148-4075A5B709CB}" type="presParOf" srcId="{76583013-B837-451D-8AAF-2D102888F89E}" destId="{134B1D4E-4610-42BC-8627-0894C6FBDC8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1DABC321-F95A-4B6B-9295-F4285A63CBF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F09A10B-8712-420F-BA64-86A7C2E57DEB}">
      <dgm:prSet phldrT="[Text]" phldr="0"/>
      <dgm:spPr/>
      <dgm:t>
        <a:bodyPr/>
        <a:lstStyle/>
        <a:p>
          <a:r>
            <a:rPr lang="en-US">
              <a:latin typeface="Calibri" panose="020F0502020204030204"/>
            </a:rPr>
            <a:t>Attribute</a:t>
          </a:r>
          <a:endParaRPr lang="en-US"/>
        </a:p>
      </dgm:t>
    </dgm:pt>
    <dgm:pt modelId="{0A7BA019-3AC2-44A9-A7D5-7898DE6CA77B}" type="parTrans" cxnId="{94AF4ED5-7F77-4D7A-A0EE-356CE35FD4C7}">
      <dgm:prSet/>
      <dgm:spPr/>
      <dgm:t>
        <a:bodyPr/>
        <a:lstStyle/>
        <a:p>
          <a:endParaRPr lang="en-US"/>
        </a:p>
      </dgm:t>
    </dgm:pt>
    <dgm:pt modelId="{9C0EE6D2-0273-482E-AD41-6468750DC18E}" type="sibTrans" cxnId="{94AF4ED5-7F77-4D7A-A0EE-356CE35FD4C7}">
      <dgm:prSet/>
      <dgm:spPr/>
      <dgm:t>
        <a:bodyPr/>
        <a:lstStyle/>
        <a:p>
          <a:endParaRPr lang="en-US"/>
        </a:p>
      </dgm:t>
    </dgm:pt>
    <dgm:pt modelId="{0C3F4BC2-1C01-4312-8F8E-BA41B6ACE307}">
      <dgm:prSet phldrT="[Text]" phldr="0"/>
      <dgm:spPr/>
      <dgm:t>
        <a:bodyPr/>
        <a:lstStyle/>
        <a:p>
          <a:r>
            <a:rPr lang="en-US">
              <a:latin typeface="Calibri" panose="020F0502020204030204"/>
            </a:rPr>
            <a:t>Parameter</a:t>
          </a:r>
          <a:endParaRPr lang="en-US"/>
        </a:p>
      </dgm:t>
    </dgm:pt>
    <dgm:pt modelId="{25C9D900-0BDB-44B3-B035-8D6A034984EE}" type="parTrans" cxnId="{7F3A6004-A24C-4FCD-9F3F-F122496DF07C}">
      <dgm:prSet/>
      <dgm:spPr/>
      <dgm:t>
        <a:bodyPr/>
        <a:lstStyle/>
        <a:p>
          <a:endParaRPr lang="en-US"/>
        </a:p>
      </dgm:t>
    </dgm:pt>
    <dgm:pt modelId="{B51A885B-E1A9-4905-BA02-B09E45E2FDE6}" type="sibTrans" cxnId="{7F3A6004-A24C-4FCD-9F3F-F122496DF07C}">
      <dgm:prSet/>
      <dgm:spPr/>
      <dgm:t>
        <a:bodyPr/>
        <a:lstStyle/>
        <a:p>
          <a:endParaRPr lang="en-US"/>
        </a:p>
      </dgm:t>
    </dgm:pt>
    <dgm:pt modelId="{88DBA36F-A461-4068-8AA1-AA15655927FC}">
      <dgm:prSet phldrT="[Text]" phldr="0"/>
      <dgm:spPr/>
      <dgm:t>
        <a:bodyPr/>
        <a:lstStyle/>
        <a:p>
          <a:r>
            <a:rPr lang="en-US">
              <a:latin typeface="Calibri" panose="020F0502020204030204"/>
            </a:rPr>
            <a:t>Local</a:t>
          </a:r>
          <a:endParaRPr lang="en-US"/>
        </a:p>
      </dgm:t>
    </dgm:pt>
    <dgm:pt modelId="{7A7537CE-47BA-4EB3-B33A-7CE99D9D3AAF}" type="parTrans" cxnId="{A1000925-BF4E-4D06-A65D-F493AF203A92}">
      <dgm:prSet/>
      <dgm:spPr/>
      <dgm:t>
        <a:bodyPr/>
        <a:lstStyle/>
        <a:p>
          <a:endParaRPr lang="en-US"/>
        </a:p>
      </dgm:t>
    </dgm:pt>
    <dgm:pt modelId="{ADE9EF89-8824-4F43-B58F-339B6515821F}" type="sibTrans" cxnId="{A1000925-BF4E-4D06-A65D-F493AF203A92}">
      <dgm:prSet/>
      <dgm:spPr/>
      <dgm:t>
        <a:bodyPr/>
        <a:lstStyle/>
        <a:p>
          <a:endParaRPr lang="en-US"/>
        </a:p>
      </dgm:t>
    </dgm:pt>
    <dgm:pt modelId="{6A21E34D-9AD0-403B-91D1-9DED8C493DC4}">
      <dgm:prSet phldr="0"/>
      <dgm:spPr/>
      <dgm:t>
        <a:bodyPr/>
        <a:lstStyle/>
        <a:p>
          <a:r>
            <a:rPr lang="en-US">
              <a:latin typeface="Calibri" panose="020F0502020204030204"/>
            </a:rPr>
            <a:t>Global</a:t>
          </a:r>
        </a:p>
      </dgm:t>
    </dgm:pt>
    <dgm:pt modelId="{D7DF6788-0106-4FA6-9122-E36A962156ED}" type="parTrans" cxnId="{96832038-D587-407F-B7F6-3D8857A74949}">
      <dgm:prSet/>
      <dgm:spPr/>
    </dgm:pt>
    <dgm:pt modelId="{C5B2B52E-9B70-4EB8-A678-63F8348CB7A1}" type="sibTrans" cxnId="{96832038-D587-407F-B7F6-3D8857A74949}">
      <dgm:prSet/>
      <dgm:spPr/>
    </dgm:pt>
    <dgm:pt modelId="{739AA5FF-0BB3-4E9E-BB3D-81E0287AC681}" type="pres">
      <dgm:prSet presAssocID="{1DABC321-F95A-4B6B-9295-F4285A63CBF6}" presName="linear" presStyleCnt="0">
        <dgm:presLayoutVars>
          <dgm:dir/>
          <dgm:animLvl val="lvl"/>
          <dgm:resizeHandles val="exact"/>
        </dgm:presLayoutVars>
      </dgm:prSet>
      <dgm:spPr/>
    </dgm:pt>
    <dgm:pt modelId="{3BA3255E-FF2B-427B-8A90-F5F68E156217}" type="pres">
      <dgm:prSet presAssocID="{FF09A10B-8712-420F-BA64-86A7C2E57DEB}" presName="parentLin" presStyleCnt="0"/>
      <dgm:spPr/>
    </dgm:pt>
    <dgm:pt modelId="{8ECB5526-1258-4175-ABF5-0AA5240B32ED}" type="pres">
      <dgm:prSet presAssocID="{FF09A10B-8712-420F-BA64-86A7C2E57DEB}" presName="parentLeftMargin" presStyleLbl="node1" presStyleIdx="0" presStyleCnt="4"/>
      <dgm:spPr/>
    </dgm:pt>
    <dgm:pt modelId="{CA0C664A-59BD-478B-9098-89DE10DAECD2}" type="pres">
      <dgm:prSet presAssocID="{FF09A10B-8712-420F-BA64-86A7C2E57DEB}" presName="parentText" presStyleLbl="node1" presStyleIdx="0" presStyleCnt="4">
        <dgm:presLayoutVars>
          <dgm:chMax val="0"/>
          <dgm:bulletEnabled val="1"/>
        </dgm:presLayoutVars>
      </dgm:prSet>
      <dgm:spPr/>
    </dgm:pt>
    <dgm:pt modelId="{869E6822-F55B-4C81-80E2-B3F7A96BB791}" type="pres">
      <dgm:prSet presAssocID="{FF09A10B-8712-420F-BA64-86A7C2E57DEB}" presName="negativeSpace" presStyleCnt="0"/>
      <dgm:spPr/>
    </dgm:pt>
    <dgm:pt modelId="{61405E2E-B711-46E0-B885-41FD9A428539}" type="pres">
      <dgm:prSet presAssocID="{FF09A10B-8712-420F-BA64-86A7C2E57DEB}" presName="childText" presStyleLbl="conFgAcc1" presStyleIdx="0" presStyleCnt="4">
        <dgm:presLayoutVars>
          <dgm:bulletEnabled val="1"/>
        </dgm:presLayoutVars>
      </dgm:prSet>
      <dgm:spPr/>
    </dgm:pt>
    <dgm:pt modelId="{C0AFF311-A6B5-419E-AEED-10A0562907E7}" type="pres">
      <dgm:prSet presAssocID="{9C0EE6D2-0273-482E-AD41-6468750DC18E}" presName="spaceBetweenRectangles" presStyleCnt="0"/>
      <dgm:spPr/>
    </dgm:pt>
    <dgm:pt modelId="{800C1A6F-CE87-44E4-9327-DF05E9EB1FD9}" type="pres">
      <dgm:prSet presAssocID="{0C3F4BC2-1C01-4312-8F8E-BA41B6ACE307}" presName="parentLin" presStyleCnt="0"/>
      <dgm:spPr/>
    </dgm:pt>
    <dgm:pt modelId="{B5CB706B-9D1C-433A-BE11-DF60ECF8C01D}" type="pres">
      <dgm:prSet presAssocID="{0C3F4BC2-1C01-4312-8F8E-BA41B6ACE307}" presName="parentLeftMargin" presStyleLbl="node1" presStyleIdx="0" presStyleCnt="4"/>
      <dgm:spPr/>
    </dgm:pt>
    <dgm:pt modelId="{B66ED247-E24F-478B-BA4C-BC95BD4DAE7C}" type="pres">
      <dgm:prSet presAssocID="{0C3F4BC2-1C01-4312-8F8E-BA41B6ACE307}" presName="parentText" presStyleLbl="node1" presStyleIdx="1" presStyleCnt="4">
        <dgm:presLayoutVars>
          <dgm:chMax val="0"/>
          <dgm:bulletEnabled val="1"/>
        </dgm:presLayoutVars>
      </dgm:prSet>
      <dgm:spPr/>
    </dgm:pt>
    <dgm:pt modelId="{2E748E10-F4D9-4697-9652-E6446704181E}" type="pres">
      <dgm:prSet presAssocID="{0C3F4BC2-1C01-4312-8F8E-BA41B6ACE307}" presName="negativeSpace" presStyleCnt="0"/>
      <dgm:spPr/>
    </dgm:pt>
    <dgm:pt modelId="{B0418FA6-D883-426F-9F30-9DDB01FBB9BB}" type="pres">
      <dgm:prSet presAssocID="{0C3F4BC2-1C01-4312-8F8E-BA41B6ACE307}" presName="childText" presStyleLbl="conFgAcc1" presStyleIdx="1" presStyleCnt="4">
        <dgm:presLayoutVars>
          <dgm:bulletEnabled val="1"/>
        </dgm:presLayoutVars>
      </dgm:prSet>
      <dgm:spPr/>
    </dgm:pt>
    <dgm:pt modelId="{8BD6EE0B-0576-4DEC-8B55-A6AC710597D1}" type="pres">
      <dgm:prSet presAssocID="{B51A885B-E1A9-4905-BA02-B09E45E2FDE6}" presName="spaceBetweenRectangles" presStyleCnt="0"/>
      <dgm:spPr/>
    </dgm:pt>
    <dgm:pt modelId="{596D9D71-F589-4851-8051-C40E316A9E16}" type="pres">
      <dgm:prSet presAssocID="{88DBA36F-A461-4068-8AA1-AA15655927FC}" presName="parentLin" presStyleCnt="0"/>
      <dgm:spPr/>
    </dgm:pt>
    <dgm:pt modelId="{8E9409E6-2D53-4BEC-86C4-CE5C1B47FD31}" type="pres">
      <dgm:prSet presAssocID="{88DBA36F-A461-4068-8AA1-AA15655927FC}" presName="parentLeftMargin" presStyleLbl="node1" presStyleIdx="1" presStyleCnt="4"/>
      <dgm:spPr/>
    </dgm:pt>
    <dgm:pt modelId="{D8400778-4F8C-4C83-BFFA-4768C129EDAC}" type="pres">
      <dgm:prSet presAssocID="{88DBA36F-A461-4068-8AA1-AA15655927FC}" presName="parentText" presStyleLbl="node1" presStyleIdx="2" presStyleCnt="4">
        <dgm:presLayoutVars>
          <dgm:chMax val="0"/>
          <dgm:bulletEnabled val="1"/>
        </dgm:presLayoutVars>
      </dgm:prSet>
      <dgm:spPr/>
    </dgm:pt>
    <dgm:pt modelId="{EBE5F99B-468C-4662-9700-7C612B32DBBF}" type="pres">
      <dgm:prSet presAssocID="{88DBA36F-A461-4068-8AA1-AA15655927FC}" presName="negativeSpace" presStyleCnt="0"/>
      <dgm:spPr/>
    </dgm:pt>
    <dgm:pt modelId="{D8573A74-CA56-486D-A66E-A660DDDDA9B3}" type="pres">
      <dgm:prSet presAssocID="{88DBA36F-A461-4068-8AA1-AA15655927FC}" presName="childText" presStyleLbl="conFgAcc1" presStyleIdx="2" presStyleCnt="4">
        <dgm:presLayoutVars>
          <dgm:bulletEnabled val="1"/>
        </dgm:presLayoutVars>
      </dgm:prSet>
      <dgm:spPr/>
    </dgm:pt>
    <dgm:pt modelId="{A44BF8AF-5604-4B86-9AEE-6ACBDBDE7266}" type="pres">
      <dgm:prSet presAssocID="{ADE9EF89-8824-4F43-B58F-339B6515821F}" presName="spaceBetweenRectangles" presStyleCnt="0"/>
      <dgm:spPr/>
    </dgm:pt>
    <dgm:pt modelId="{709542C0-C62A-469A-8154-A80A2B6C3972}" type="pres">
      <dgm:prSet presAssocID="{6A21E34D-9AD0-403B-91D1-9DED8C493DC4}" presName="parentLin" presStyleCnt="0"/>
      <dgm:spPr/>
    </dgm:pt>
    <dgm:pt modelId="{AA33C70C-E8E7-48C3-A6EE-2DA4D9CB4AAF}" type="pres">
      <dgm:prSet presAssocID="{6A21E34D-9AD0-403B-91D1-9DED8C493DC4}" presName="parentLeftMargin" presStyleLbl="node1" presStyleIdx="2" presStyleCnt="4"/>
      <dgm:spPr/>
    </dgm:pt>
    <dgm:pt modelId="{908B2EE3-026A-4E0F-A13E-FF849593E397}" type="pres">
      <dgm:prSet presAssocID="{6A21E34D-9AD0-403B-91D1-9DED8C493DC4}" presName="parentText" presStyleLbl="node1" presStyleIdx="3" presStyleCnt="4">
        <dgm:presLayoutVars>
          <dgm:chMax val="0"/>
          <dgm:bulletEnabled val="1"/>
        </dgm:presLayoutVars>
      </dgm:prSet>
      <dgm:spPr/>
    </dgm:pt>
    <dgm:pt modelId="{1A3B9FC7-0FB7-4412-87D9-53856560462B}" type="pres">
      <dgm:prSet presAssocID="{6A21E34D-9AD0-403B-91D1-9DED8C493DC4}" presName="negativeSpace" presStyleCnt="0"/>
      <dgm:spPr/>
    </dgm:pt>
    <dgm:pt modelId="{FE76F157-7BBE-4BAC-9098-B751939C2778}" type="pres">
      <dgm:prSet presAssocID="{6A21E34D-9AD0-403B-91D1-9DED8C493DC4}" presName="childText" presStyleLbl="conFgAcc1" presStyleIdx="3" presStyleCnt="4">
        <dgm:presLayoutVars>
          <dgm:bulletEnabled val="1"/>
        </dgm:presLayoutVars>
      </dgm:prSet>
      <dgm:spPr/>
    </dgm:pt>
  </dgm:ptLst>
  <dgm:cxnLst>
    <dgm:cxn modelId="{7F3A6004-A24C-4FCD-9F3F-F122496DF07C}" srcId="{1DABC321-F95A-4B6B-9295-F4285A63CBF6}" destId="{0C3F4BC2-1C01-4312-8F8E-BA41B6ACE307}" srcOrd="1" destOrd="0" parTransId="{25C9D900-0BDB-44B3-B035-8D6A034984EE}" sibTransId="{B51A885B-E1A9-4905-BA02-B09E45E2FDE6}"/>
    <dgm:cxn modelId="{EFA4FB0C-87D5-4CB8-848B-5D86F72A4901}" type="presOf" srcId="{88DBA36F-A461-4068-8AA1-AA15655927FC}" destId="{D8400778-4F8C-4C83-BFFA-4768C129EDAC}" srcOrd="1" destOrd="0" presId="urn:microsoft.com/office/officeart/2005/8/layout/list1"/>
    <dgm:cxn modelId="{1192B20D-9C37-4977-8407-81094B0C0D8B}" type="presOf" srcId="{6A21E34D-9AD0-403B-91D1-9DED8C493DC4}" destId="{AA33C70C-E8E7-48C3-A6EE-2DA4D9CB4AAF}" srcOrd="0" destOrd="0" presId="urn:microsoft.com/office/officeart/2005/8/layout/list1"/>
    <dgm:cxn modelId="{8F4A921C-D8CB-4BF0-9340-9A93B9D4256F}" type="presOf" srcId="{88DBA36F-A461-4068-8AA1-AA15655927FC}" destId="{8E9409E6-2D53-4BEC-86C4-CE5C1B47FD31}" srcOrd="0" destOrd="0" presId="urn:microsoft.com/office/officeart/2005/8/layout/list1"/>
    <dgm:cxn modelId="{D4B0E324-ABAB-4207-9ED3-6104B4431E69}" type="presOf" srcId="{0C3F4BC2-1C01-4312-8F8E-BA41B6ACE307}" destId="{B5CB706B-9D1C-433A-BE11-DF60ECF8C01D}" srcOrd="0" destOrd="0" presId="urn:microsoft.com/office/officeart/2005/8/layout/list1"/>
    <dgm:cxn modelId="{A1000925-BF4E-4D06-A65D-F493AF203A92}" srcId="{1DABC321-F95A-4B6B-9295-F4285A63CBF6}" destId="{88DBA36F-A461-4068-8AA1-AA15655927FC}" srcOrd="2" destOrd="0" parTransId="{7A7537CE-47BA-4EB3-B33A-7CE99D9D3AAF}" sibTransId="{ADE9EF89-8824-4F43-B58F-339B6515821F}"/>
    <dgm:cxn modelId="{96832038-D587-407F-B7F6-3D8857A74949}" srcId="{1DABC321-F95A-4B6B-9295-F4285A63CBF6}" destId="{6A21E34D-9AD0-403B-91D1-9DED8C493DC4}" srcOrd="3" destOrd="0" parTransId="{D7DF6788-0106-4FA6-9122-E36A962156ED}" sibTransId="{C5B2B52E-9B70-4EB8-A678-63F8348CB7A1}"/>
    <dgm:cxn modelId="{1027CB40-BE1A-41CD-84F8-A6F5AD5F1C84}" type="presOf" srcId="{0C3F4BC2-1C01-4312-8F8E-BA41B6ACE307}" destId="{B66ED247-E24F-478B-BA4C-BC95BD4DAE7C}" srcOrd="1" destOrd="0" presId="urn:microsoft.com/office/officeart/2005/8/layout/list1"/>
    <dgm:cxn modelId="{3720B48E-2DB1-4A64-B85F-D0651A6CB96D}" type="presOf" srcId="{FF09A10B-8712-420F-BA64-86A7C2E57DEB}" destId="{CA0C664A-59BD-478B-9098-89DE10DAECD2}" srcOrd="1" destOrd="0" presId="urn:microsoft.com/office/officeart/2005/8/layout/list1"/>
    <dgm:cxn modelId="{90EFB0A8-955D-4E24-AB65-295AECB608DF}" type="presOf" srcId="{6A21E34D-9AD0-403B-91D1-9DED8C493DC4}" destId="{908B2EE3-026A-4E0F-A13E-FF849593E397}" srcOrd="1" destOrd="0" presId="urn:microsoft.com/office/officeart/2005/8/layout/list1"/>
    <dgm:cxn modelId="{94AF4ED5-7F77-4D7A-A0EE-356CE35FD4C7}" srcId="{1DABC321-F95A-4B6B-9295-F4285A63CBF6}" destId="{FF09A10B-8712-420F-BA64-86A7C2E57DEB}" srcOrd="0" destOrd="0" parTransId="{0A7BA019-3AC2-44A9-A7D5-7898DE6CA77B}" sibTransId="{9C0EE6D2-0273-482E-AD41-6468750DC18E}"/>
    <dgm:cxn modelId="{46D560DD-ECAB-4F26-BBCA-3C9133C4F1C5}" type="presOf" srcId="{1DABC321-F95A-4B6B-9295-F4285A63CBF6}" destId="{739AA5FF-0BB3-4E9E-BB3D-81E0287AC681}" srcOrd="0" destOrd="0" presId="urn:microsoft.com/office/officeart/2005/8/layout/list1"/>
    <dgm:cxn modelId="{BC299CE5-2E69-4423-87B5-61F3B5A53314}" type="presOf" srcId="{FF09A10B-8712-420F-BA64-86A7C2E57DEB}" destId="{8ECB5526-1258-4175-ABF5-0AA5240B32ED}" srcOrd="0" destOrd="0" presId="urn:microsoft.com/office/officeart/2005/8/layout/list1"/>
    <dgm:cxn modelId="{0E0B7580-F1B5-4C86-9996-7AC12FEF6E53}" type="presParOf" srcId="{739AA5FF-0BB3-4E9E-BB3D-81E0287AC681}" destId="{3BA3255E-FF2B-427B-8A90-F5F68E156217}" srcOrd="0" destOrd="0" presId="urn:microsoft.com/office/officeart/2005/8/layout/list1"/>
    <dgm:cxn modelId="{A9FC9F81-A301-4108-B315-C066AC152D5E}" type="presParOf" srcId="{3BA3255E-FF2B-427B-8A90-F5F68E156217}" destId="{8ECB5526-1258-4175-ABF5-0AA5240B32ED}" srcOrd="0" destOrd="0" presId="urn:microsoft.com/office/officeart/2005/8/layout/list1"/>
    <dgm:cxn modelId="{8AE146B0-65AB-4C99-92A9-4A392764429E}" type="presParOf" srcId="{3BA3255E-FF2B-427B-8A90-F5F68E156217}" destId="{CA0C664A-59BD-478B-9098-89DE10DAECD2}" srcOrd="1" destOrd="0" presId="urn:microsoft.com/office/officeart/2005/8/layout/list1"/>
    <dgm:cxn modelId="{47D51EE4-3D8C-4D70-AE06-FCD9FDA40B77}" type="presParOf" srcId="{739AA5FF-0BB3-4E9E-BB3D-81E0287AC681}" destId="{869E6822-F55B-4C81-80E2-B3F7A96BB791}" srcOrd="1" destOrd="0" presId="urn:microsoft.com/office/officeart/2005/8/layout/list1"/>
    <dgm:cxn modelId="{91313667-D2AF-408C-B3B4-FAD90ACA046C}" type="presParOf" srcId="{739AA5FF-0BB3-4E9E-BB3D-81E0287AC681}" destId="{61405E2E-B711-46E0-B885-41FD9A428539}" srcOrd="2" destOrd="0" presId="urn:microsoft.com/office/officeart/2005/8/layout/list1"/>
    <dgm:cxn modelId="{D9099FD1-3F93-4972-8866-AD33831507FF}" type="presParOf" srcId="{739AA5FF-0BB3-4E9E-BB3D-81E0287AC681}" destId="{C0AFF311-A6B5-419E-AEED-10A0562907E7}" srcOrd="3" destOrd="0" presId="urn:microsoft.com/office/officeart/2005/8/layout/list1"/>
    <dgm:cxn modelId="{6C4A8594-E3BF-48D1-B1A3-06175FE4117B}" type="presParOf" srcId="{739AA5FF-0BB3-4E9E-BB3D-81E0287AC681}" destId="{800C1A6F-CE87-44E4-9327-DF05E9EB1FD9}" srcOrd="4" destOrd="0" presId="urn:microsoft.com/office/officeart/2005/8/layout/list1"/>
    <dgm:cxn modelId="{A114EDB5-2112-4F0D-8492-F64FD717FA4B}" type="presParOf" srcId="{800C1A6F-CE87-44E4-9327-DF05E9EB1FD9}" destId="{B5CB706B-9D1C-433A-BE11-DF60ECF8C01D}" srcOrd="0" destOrd="0" presId="urn:microsoft.com/office/officeart/2005/8/layout/list1"/>
    <dgm:cxn modelId="{810FD212-FD5B-4324-BAA4-37F03BFC7807}" type="presParOf" srcId="{800C1A6F-CE87-44E4-9327-DF05E9EB1FD9}" destId="{B66ED247-E24F-478B-BA4C-BC95BD4DAE7C}" srcOrd="1" destOrd="0" presId="urn:microsoft.com/office/officeart/2005/8/layout/list1"/>
    <dgm:cxn modelId="{04E04E5C-87F4-4E74-BB64-98E2B6E32ED6}" type="presParOf" srcId="{739AA5FF-0BB3-4E9E-BB3D-81E0287AC681}" destId="{2E748E10-F4D9-4697-9652-E6446704181E}" srcOrd="5" destOrd="0" presId="urn:microsoft.com/office/officeart/2005/8/layout/list1"/>
    <dgm:cxn modelId="{58AAE9F3-B7E5-49A0-885C-7854EFC1402D}" type="presParOf" srcId="{739AA5FF-0BB3-4E9E-BB3D-81E0287AC681}" destId="{B0418FA6-D883-426F-9F30-9DDB01FBB9BB}" srcOrd="6" destOrd="0" presId="urn:microsoft.com/office/officeart/2005/8/layout/list1"/>
    <dgm:cxn modelId="{78A22E48-AFFA-478D-AB96-355D97F42BE8}" type="presParOf" srcId="{739AA5FF-0BB3-4E9E-BB3D-81E0287AC681}" destId="{8BD6EE0B-0576-4DEC-8B55-A6AC710597D1}" srcOrd="7" destOrd="0" presId="urn:microsoft.com/office/officeart/2005/8/layout/list1"/>
    <dgm:cxn modelId="{D0FF7B9C-AC20-4ECF-A399-DC0C7262A105}" type="presParOf" srcId="{739AA5FF-0BB3-4E9E-BB3D-81E0287AC681}" destId="{596D9D71-F589-4851-8051-C40E316A9E16}" srcOrd="8" destOrd="0" presId="urn:microsoft.com/office/officeart/2005/8/layout/list1"/>
    <dgm:cxn modelId="{FAAC9650-0CE5-4778-BDBD-F1D36F9B0601}" type="presParOf" srcId="{596D9D71-F589-4851-8051-C40E316A9E16}" destId="{8E9409E6-2D53-4BEC-86C4-CE5C1B47FD31}" srcOrd="0" destOrd="0" presId="urn:microsoft.com/office/officeart/2005/8/layout/list1"/>
    <dgm:cxn modelId="{FF5C92FE-569B-4CEF-9AF4-194575A650A1}" type="presParOf" srcId="{596D9D71-F589-4851-8051-C40E316A9E16}" destId="{D8400778-4F8C-4C83-BFFA-4768C129EDAC}" srcOrd="1" destOrd="0" presId="urn:microsoft.com/office/officeart/2005/8/layout/list1"/>
    <dgm:cxn modelId="{F26C683D-8D9D-4367-9AC2-BBC9B99EE665}" type="presParOf" srcId="{739AA5FF-0BB3-4E9E-BB3D-81E0287AC681}" destId="{EBE5F99B-468C-4662-9700-7C612B32DBBF}" srcOrd="9" destOrd="0" presId="urn:microsoft.com/office/officeart/2005/8/layout/list1"/>
    <dgm:cxn modelId="{92D1EDA5-FD45-45C9-8E91-26DE2654A71D}" type="presParOf" srcId="{739AA5FF-0BB3-4E9E-BB3D-81E0287AC681}" destId="{D8573A74-CA56-486D-A66E-A660DDDDA9B3}" srcOrd="10" destOrd="0" presId="urn:microsoft.com/office/officeart/2005/8/layout/list1"/>
    <dgm:cxn modelId="{B86A88BC-F197-4124-A40D-1FE45F33ED62}" type="presParOf" srcId="{739AA5FF-0BB3-4E9E-BB3D-81E0287AC681}" destId="{A44BF8AF-5604-4B86-9AEE-6ACBDBDE7266}" srcOrd="11" destOrd="0" presId="urn:microsoft.com/office/officeart/2005/8/layout/list1"/>
    <dgm:cxn modelId="{938D894E-9BFC-4A3C-80B4-3A8A59E433B3}" type="presParOf" srcId="{739AA5FF-0BB3-4E9E-BB3D-81E0287AC681}" destId="{709542C0-C62A-469A-8154-A80A2B6C3972}" srcOrd="12" destOrd="0" presId="urn:microsoft.com/office/officeart/2005/8/layout/list1"/>
    <dgm:cxn modelId="{C90AF17F-5C00-4A6F-BEBA-82F59013F3B2}" type="presParOf" srcId="{709542C0-C62A-469A-8154-A80A2B6C3972}" destId="{AA33C70C-E8E7-48C3-A6EE-2DA4D9CB4AAF}" srcOrd="0" destOrd="0" presId="urn:microsoft.com/office/officeart/2005/8/layout/list1"/>
    <dgm:cxn modelId="{328A2371-75F3-4460-AA5E-642EF63BC510}" type="presParOf" srcId="{709542C0-C62A-469A-8154-A80A2B6C3972}" destId="{908B2EE3-026A-4E0F-A13E-FF849593E397}" srcOrd="1" destOrd="0" presId="urn:microsoft.com/office/officeart/2005/8/layout/list1"/>
    <dgm:cxn modelId="{94084628-785A-4E95-A60F-AD21B8E4ADBE}" type="presParOf" srcId="{739AA5FF-0BB3-4E9E-BB3D-81E0287AC681}" destId="{1A3B9FC7-0FB7-4412-87D9-53856560462B}" srcOrd="13" destOrd="0" presId="urn:microsoft.com/office/officeart/2005/8/layout/list1"/>
    <dgm:cxn modelId="{D8701267-77DC-4B6F-AC55-40C4577F7724}" type="presParOf" srcId="{739AA5FF-0BB3-4E9E-BB3D-81E0287AC681}" destId="{FE76F157-7BBE-4BAC-9098-B751939C2778}"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988888-94B1-4108-B4FF-A60E3E968354}" type="doc">
      <dgm:prSet loTypeId="urn:microsoft.com/office/officeart/2005/8/layout/chevronAccent+Icon" loCatId="officeonline" qsTypeId="urn:microsoft.com/office/officeart/2005/8/quickstyle/3d2" qsCatId="3D" csTypeId="urn:microsoft.com/office/officeart/2005/8/colors/accent1_2" csCatId="accent1" phldr="1"/>
      <dgm:spPr/>
      <dgm:t>
        <a:bodyPr/>
        <a:lstStyle/>
        <a:p>
          <a:endParaRPr lang="en-US"/>
        </a:p>
      </dgm:t>
    </dgm:pt>
    <dgm:pt modelId="{1AE9989F-2985-4BF5-97BA-7542D49BE0BE}">
      <dgm:prSet phldrT="[Text]"/>
      <dgm:spPr/>
      <dgm:t>
        <a:bodyPr/>
        <a:lstStyle/>
        <a:p>
          <a:r>
            <a:rPr lang="en-US"/>
            <a:t>B contains A</a:t>
          </a:r>
        </a:p>
      </dgm:t>
    </dgm:pt>
    <dgm:pt modelId="{FC560272-D86C-46FE-911C-423ABF264223}" type="parTrans" cxnId="{390293F7-7445-4066-986D-05823EE80AF5}">
      <dgm:prSet/>
      <dgm:spPr/>
      <dgm:t>
        <a:bodyPr/>
        <a:lstStyle/>
        <a:p>
          <a:endParaRPr lang="en-US"/>
        </a:p>
      </dgm:t>
    </dgm:pt>
    <dgm:pt modelId="{C81DDC74-0B42-49D7-97A8-95BC95E87CD5}" type="sibTrans" cxnId="{390293F7-7445-4066-986D-05823EE80AF5}">
      <dgm:prSet/>
      <dgm:spPr/>
      <dgm:t>
        <a:bodyPr/>
        <a:lstStyle/>
        <a:p>
          <a:endParaRPr lang="en-US"/>
        </a:p>
      </dgm:t>
    </dgm:pt>
    <dgm:pt modelId="{A1C579CC-30CD-44F2-8018-87DE71BD4FA1}">
      <dgm:prSet phldrT="[Text]"/>
      <dgm:spPr/>
      <dgm:t>
        <a:bodyPr/>
        <a:lstStyle/>
        <a:p>
          <a:r>
            <a:rPr lang="en-US"/>
            <a:t>B records A</a:t>
          </a:r>
        </a:p>
      </dgm:t>
    </dgm:pt>
    <dgm:pt modelId="{31D6C997-E217-4086-958E-10D396A9CB4E}" type="parTrans" cxnId="{52E43083-E4B8-4BE1-B735-8F52E1486B9C}">
      <dgm:prSet/>
      <dgm:spPr/>
      <dgm:t>
        <a:bodyPr/>
        <a:lstStyle/>
        <a:p>
          <a:endParaRPr lang="en-US"/>
        </a:p>
      </dgm:t>
    </dgm:pt>
    <dgm:pt modelId="{2E3C3AE8-E190-40E3-8096-4FBE6D3F3DD2}" type="sibTrans" cxnId="{52E43083-E4B8-4BE1-B735-8F52E1486B9C}">
      <dgm:prSet/>
      <dgm:spPr/>
      <dgm:t>
        <a:bodyPr/>
        <a:lstStyle/>
        <a:p>
          <a:endParaRPr lang="en-US"/>
        </a:p>
      </dgm:t>
    </dgm:pt>
    <dgm:pt modelId="{ED777E71-7F98-4201-9738-893120DB3112}">
      <dgm:prSet phldrT="[Text]"/>
      <dgm:spPr/>
      <dgm:t>
        <a:bodyPr/>
        <a:lstStyle/>
        <a:p>
          <a:r>
            <a:rPr lang="en-US"/>
            <a:t>B closely uses A</a:t>
          </a:r>
        </a:p>
      </dgm:t>
    </dgm:pt>
    <dgm:pt modelId="{A324D29F-2B99-4246-99BA-9FCF87CBC8C8}" type="parTrans" cxnId="{F21D61E2-D462-4FD5-878D-E13E0697CC28}">
      <dgm:prSet/>
      <dgm:spPr/>
      <dgm:t>
        <a:bodyPr/>
        <a:lstStyle/>
        <a:p>
          <a:endParaRPr lang="en-US"/>
        </a:p>
      </dgm:t>
    </dgm:pt>
    <dgm:pt modelId="{CF7A47BB-DFD4-4186-BCC6-585388D9079A}" type="sibTrans" cxnId="{F21D61E2-D462-4FD5-878D-E13E0697CC28}">
      <dgm:prSet/>
      <dgm:spPr/>
      <dgm:t>
        <a:bodyPr/>
        <a:lstStyle/>
        <a:p>
          <a:endParaRPr lang="en-US"/>
        </a:p>
      </dgm:t>
    </dgm:pt>
    <dgm:pt modelId="{B2CD072B-4A56-47C9-8D4B-B98A6FA127DD}">
      <dgm:prSet phldrT="[Text]"/>
      <dgm:spPr/>
      <dgm:t>
        <a:bodyPr/>
        <a:lstStyle/>
        <a:p>
          <a:r>
            <a:rPr lang="en-US"/>
            <a:t>B holds the data that will be passed to A (i.e., B is an ‘Expert’ of A)</a:t>
          </a:r>
        </a:p>
      </dgm:t>
    </dgm:pt>
    <dgm:pt modelId="{81B3400C-6F0F-4B7A-9FD0-EFC23C1C7537}" type="parTrans" cxnId="{11848490-3BB4-4CAD-AFBD-C86E1C5EE3AE}">
      <dgm:prSet/>
      <dgm:spPr/>
      <dgm:t>
        <a:bodyPr/>
        <a:lstStyle/>
        <a:p>
          <a:endParaRPr lang="en-US"/>
        </a:p>
      </dgm:t>
    </dgm:pt>
    <dgm:pt modelId="{32A9D07B-1106-4565-9529-16483C24E0AE}" type="sibTrans" cxnId="{11848490-3BB4-4CAD-AFBD-C86E1C5EE3AE}">
      <dgm:prSet/>
      <dgm:spPr/>
      <dgm:t>
        <a:bodyPr/>
        <a:lstStyle/>
        <a:p>
          <a:endParaRPr lang="en-US"/>
        </a:p>
      </dgm:t>
    </dgm:pt>
    <dgm:pt modelId="{C26A8D7A-ED7D-4816-8140-AB7C4A73C35B}" type="pres">
      <dgm:prSet presAssocID="{09988888-94B1-4108-B4FF-A60E3E968354}" presName="Name0" presStyleCnt="0">
        <dgm:presLayoutVars>
          <dgm:dir/>
          <dgm:resizeHandles val="exact"/>
        </dgm:presLayoutVars>
      </dgm:prSet>
      <dgm:spPr/>
    </dgm:pt>
    <dgm:pt modelId="{74D2AF13-2674-41DC-BBF4-95B998532295}" type="pres">
      <dgm:prSet presAssocID="{1AE9989F-2985-4BF5-97BA-7542D49BE0BE}" presName="composite" presStyleCnt="0"/>
      <dgm:spPr/>
    </dgm:pt>
    <dgm:pt modelId="{7ACD7FC8-BE49-4271-8F0D-1F8B28553A64}" type="pres">
      <dgm:prSet presAssocID="{1AE9989F-2985-4BF5-97BA-7542D49BE0BE}" presName="bgChev" presStyleLbl="node1" presStyleIdx="0" presStyleCnt="4"/>
      <dgm:spPr/>
    </dgm:pt>
    <dgm:pt modelId="{8AD9C3CE-94F3-4C9D-A43D-BB1880848A69}" type="pres">
      <dgm:prSet presAssocID="{1AE9989F-2985-4BF5-97BA-7542D49BE0BE}" presName="txNode" presStyleLbl="fgAcc1" presStyleIdx="0" presStyleCnt="4">
        <dgm:presLayoutVars>
          <dgm:bulletEnabled val="1"/>
        </dgm:presLayoutVars>
      </dgm:prSet>
      <dgm:spPr/>
    </dgm:pt>
    <dgm:pt modelId="{9183F506-CE3D-42C1-8895-B179AC6CF4A8}" type="pres">
      <dgm:prSet presAssocID="{C81DDC74-0B42-49D7-97A8-95BC95E87CD5}" presName="compositeSpace" presStyleCnt="0"/>
      <dgm:spPr/>
    </dgm:pt>
    <dgm:pt modelId="{6EC93AD1-DBE5-4D3F-BC4C-542DE5964130}" type="pres">
      <dgm:prSet presAssocID="{A1C579CC-30CD-44F2-8018-87DE71BD4FA1}" presName="composite" presStyleCnt="0"/>
      <dgm:spPr/>
    </dgm:pt>
    <dgm:pt modelId="{A18C805C-42A9-473D-957A-5C1FC5A44C7E}" type="pres">
      <dgm:prSet presAssocID="{A1C579CC-30CD-44F2-8018-87DE71BD4FA1}" presName="bgChev" presStyleLbl="node1" presStyleIdx="1" presStyleCnt="4"/>
      <dgm:spPr/>
    </dgm:pt>
    <dgm:pt modelId="{3C5CE05A-BAEF-4354-9DB6-7D8B1D60C239}" type="pres">
      <dgm:prSet presAssocID="{A1C579CC-30CD-44F2-8018-87DE71BD4FA1}" presName="txNode" presStyleLbl="fgAcc1" presStyleIdx="1" presStyleCnt="4">
        <dgm:presLayoutVars>
          <dgm:bulletEnabled val="1"/>
        </dgm:presLayoutVars>
      </dgm:prSet>
      <dgm:spPr/>
    </dgm:pt>
    <dgm:pt modelId="{89ABB621-BB9E-419C-B8FB-5580DD60B7F1}" type="pres">
      <dgm:prSet presAssocID="{2E3C3AE8-E190-40E3-8096-4FBE6D3F3DD2}" presName="compositeSpace" presStyleCnt="0"/>
      <dgm:spPr/>
    </dgm:pt>
    <dgm:pt modelId="{C13A67D1-A0CF-48B6-9751-30C3CEEE5FAF}" type="pres">
      <dgm:prSet presAssocID="{ED777E71-7F98-4201-9738-893120DB3112}" presName="composite" presStyleCnt="0"/>
      <dgm:spPr/>
    </dgm:pt>
    <dgm:pt modelId="{0BE93103-79A5-4B7D-9695-4D5E0ACEBC7A}" type="pres">
      <dgm:prSet presAssocID="{ED777E71-7F98-4201-9738-893120DB3112}" presName="bgChev" presStyleLbl="node1" presStyleIdx="2" presStyleCnt="4"/>
      <dgm:spPr/>
    </dgm:pt>
    <dgm:pt modelId="{F47CFC5F-58E1-4156-8804-E2CFCEB1FB80}" type="pres">
      <dgm:prSet presAssocID="{ED777E71-7F98-4201-9738-893120DB3112}" presName="txNode" presStyleLbl="fgAcc1" presStyleIdx="2" presStyleCnt="4">
        <dgm:presLayoutVars>
          <dgm:bulletEnabled val="1"/>
        </dgm:presLayoutVars>
      </dgm:prSet>
      <dgm:spPr/>
    </dgm:pt>
    <dgm:pt modelId="{FC284EA7-6F32-492C-9625-CC34501AA70B}" type="pres">
      <dgm:prSet presAssocID="{CF7A47BB-DFD4-4186-BCC6-585388D9079A}" presName="compositeSpace" presStyleCnt="0"/>
      <dgm:spPr/>
    </dgm:pt>
    <dgm:pt modelId="{EFFB2744-4BD4-4BDD-ACBE-9C4A7B654D9B}" type="pres">
      <dgm:prSet presAssocID="{B2CD072B-4A56-47C9-8D4B-B98A6FA127DD}" presName="composite" presStyleCnt="0"/>
      <dgm:spPr/>
    </dgm:pt>
    <dgm:pt modelId="{6E6A919C-D88A-4BBB-8175-404DABE731D5}" type="pres">
      <dgm:prSet presAssocID="{B2CD072B-4A56-47C9-8D4B-B98A6FA127DD}" presName="bgChev" presStyleLbl="node1" presStyleIdx="3" presStyleCnt="4"/>
      <dgm:spPr/>
    </dgm:pt>
    <dgm:pt modelId="{5FEF0223-E173-4F10-9505-28E5B6C51BE3}" type="pres">
      <dgm:prSet presAssocID="{B2CD072B-4A56-47C9-8D4B-B98A6FA127DD}" presName="txNode" presStyleLbl="fgAcc1" presStyleIdx="3" presStyleCnt="4">
        <dgm:presLayoutVars>
          <dgm:bulletEnabled val="1"/>
        </dgm:presLayoutVars>
      </dgm:prSet>
      <dgm:spPr/>
    </dgm:pt>
  </dgm:ptLst>
  <dgm:cxnLst>
    <dgm:cxn modelId="{E1581A3E-B801-4194-8389-045775FA4B81}" type="presOf" srcId="{B2CD072B-4A56-47C9-8D4B-B98A6FA127DD}" destId="{5FEF0223-E173-4F10-9505-28E5B6C51BE3}" srcOrd="0" destOrd="0" presId="urn:microsoft.com/office/officeart/2005/8/layout/chevronAccent+Icon"/>
    <dgm:cxn modelId="{A9F6057A-7369-4D07-8BB1-4E31FE47FF41}" type="presOf" srcId="{1AE9989F-2985-4BF5-97BA-7542D49BE0BE}" destId="{8AD9C3CE-94F3-4C9D-A43D-BB1880848A69}" srcOrd="0" destOrd="0" presId="urn:microsoft.com/office/officeart/2005/8/layout/chevronAccent+Icon"/>
    <dgm:cxn modelId="{52E43083-E4B8-4BE1-B735-8F52E1486B9C}" srcId="{09988888-94B1-4108-B4FF-A60E3E968354}" destId="{A1C579CC-30CD-44F2-8018-87DE71BD4FA1}" srcOrd="1" destOrd="0" parTransId="{31D6C997-E217-4086-958E-10D396A9CB4E}" sibTransId="{2E3C3AE8-E190-40E3-8096-4FBE6D3F3DD2}"/>
    <dgm:cxn modelId="{11848490-3BB4-4CAD-AFBD-C86E1C5EE3AE}" srcId="{09988888-94B1-4108-B4FF-A60E3E968354}" destId="{B2CD072B-4A56-47C9-8D4B-B98A6FA127DD}" srcOrd="3" destOrd="0" parTransId="{81B3400C-6F0F-4B7A-9FD0-EFC23C1C7537}" sibTransId="{32A9D07B-1106-4565-9529-16483C24E0AE}"/>
    <dgm:cxn modelId="{DC49B095-AE44-418A-AA11-FF99C855996B}" type="presOf" srcId="{09988888-94B1-4108-B4FF-A60E3E968354}" destId="{C26A8D7A-ED7D-4816-8140-AB7C4A73C35B}" srcOrd="0" destOrd="0" presId="urn:microsoft.com/office/officeart/2005/8/layout/chevronAccent+Icon"/>
    <dgm:cxn modelId="{1EF10AC1-775C-470F-947E-74CFD3202C90}" type="presOf" srcId="{A1C579CC-30CD-44F2-8018-87DE71BD4FA1}" destId="{3C5CE05A-BAEF-4354-9DB6-7D8B1D60C239}" srcOrd="0" destOrd="0" presId="urn:microsoft.com/office/officeart/2005/8/layout/chevronAccent+Icon"/>
    <dgm:cxn modelId="{BDE4DFC4-68F1-4EA0-8301-8E5AD3954B7A}" type="presOf" srcId="{ED777E71-7F98-4201-9738-893120DB3112}" destId="{F47CFC5F-58E1-4156-8804-E2CFCEB1FB80}" srcOrd="0" destOrd="0" presId="urn:microsoft.com/office/officeart/2005/8/layout/chevronAccent+Icon"/>
    <dgm:cxn modelId="{F21D61E2-D462-4FD5-878D-E13E0697CC28}" srcId="{09988888-94B1-4108-B4FF-A60E3E968354}" destId="{ED777E71-7F98-4201-9738-893120DB3112}" srcOrd="2" destOrd="0" parTransId="{A324D29F-2B99-4246-99BA-9FCF87CBC8C8}" sibTransId="{CF7A47BB-DFD4-4186-BCC6-585388D9079A}"/>
    <dgm:cxn modelId="{390293F7-7445-4066-986D-05823EE80AF5}" srcId="{09988888-94B1-4108-B4FF-A60E3E968354}" destId="{1AE9989F-2985-4BF5-97BA-7542D49BE0BE}" srcOrd="0" destOrd="0" parTransId="{FC560272-D86C-46FE-911C-423ABF264223}" sibTransId="{C81DDC74-0B42-49D7-97A8-95BC95E87CD5}"/>
    <dgm:cxn modelId="{1FBE366E-3E7F-4968-85CF-210A2E5A0E43}" type="presParOf" srcId="{C26A8D7A-ED7D-4816-8140-AB7C4A73C35B}" destId="{74D2AF13-2674-41DC-BBF4-95B998532295}" srcOrd="0" destOrd="0" presId="urn:microsoft.com/office/officeart/2005/8/layout/chevronAccent+Icon"/>
    <dgm:cxn modelId="{BF8442E0-D753-4ED3-9F68-F3B838B81EB7}" type="presParOf" srcId="{74D2AF13-2674-41DC-BBF4-95B998532295}" destId="{7ACD7FC8-BE49-4271-8F0D-1F8B28553A64}" srcOrd="0" destOrd="0" presId="urn:microsoft.com/office/officeart/2005/8/layout/chevronAccent+Icon"/>
    <dgm:cxn modelId="{CCA2C157-79CD-4242-AC8A-1AAED10132E3}" type="presParOf" srcId="{74D2AF13-2674-41DC-BBF4-95B998532295}" destId="{8AD9C3CE-94F3-4C9D-A43D-BB1880848A69}" srcOrd="1" destOrd="0" presId="urn:microsoft.com/office/officeart/2005/8/layout/chevronAccent+Icon"/>
    <dgm:cxn modelId="{425B56E9-F01A-4FDA-95AC-1556B912A60C}" type="presParOf" srcId="{C26A8D7A-ED7D-4816-8140-AB7C4A73C35B}" destId="{9183F506-CE3D-42C1-8895-B179AC6CF4A8}" srcOrd="1" destOrd="0" presId="urn:microsoft.com/office/officeart/2005/8/layout/chevronAccent+Icon"/>
    <dgm:cxn modelId="{0FEE8847-09AB-4089-810A-FA8EF8340DFD}" type="presParOf" srcId="{C26A8D7A-ED7D-4816-8140-AB7C4A73C35B}" destId="{6EC93AD1-DBE5-4D3F-BC4C-542DE5964130}" srcOrd="2" destOrd="0" presId="urn:microsoft.com/office/officeart/2005/8/layout/chevronAccent+Icon"/>
    <dgm:cxn modelId="{4FAF0F4D-DF79-492D-81CD-3384C1FEDCBF}" type="presParOf" srcId="{6EC93AD1-DBE5-4D3F-BC4C-542DE5964130}" destId="{A18C805C-42A9-473D-957A-5C1FC5A44C7E}" srcOrd="0" destOrd="0" presId="urn:microsoft.com/office/officeart/2005/8/layout/chevronAccent+Icon"/>
    <dgm:cxn modelId="{A6C4DB5E-BFBF-4643-8579-47CCE7E6C18C}" type="presParOf" srcId="{6EC93AD1-DBE5-4D3F-BC4C-542DE5964130}" destId="{3C5CE05A-BAEF-4354-9DB6-7D8B1D60C239}" srcOrd="1" destOrd="0" presId="urn:microsoft.com/office/officeart/2005/8/layout/chevronAccent+Icon"/>
    <dgm:cxn modelId="{B77A16E5-AE91-4801-982A-B83ED32558C1}" type="presParOf" srcId="{C26A8D7A-ED7D-4816-8140-AB7C4A73C35B}" destId="{89ABB621-BB9E-419C-B8FB-5580DD60B7F1}" srcOrd="3" destOrd="0" presId="urn:microsoft.com/office/officeart/2005/8/layout/chevronAccent+Icon"/>
    <dgm:cxn modelId="{4D6E56C7-F293-4FE5-8557-ACF763E2E15B}" type="presParOf" srcId="{C26A8D7A-ED7D-4816-8140-AB7C4A73C35B}" destId="{C13A67D1-A0CF-48B6-9751-30C3CEEE5FAF}" srcOrd="4" destOrd="0" presId="urn:microsoft.com/office/officeart/2005/8/layout/chevronAccent+Icon"/>
    <dgm:cxn modelId="{874EE830-EEE8-4491-A28B-967CEE9C140C}" type="presParOf" srcId="{C13A67D1-A0CF-48B6-9751-30C3CEEE5FAF}" destId="{0BE93103-79A5-4B7D-9695-4D5E0ACEBC7A}" srcOrd="0" destOrd="0" presId="urn:microsoft.com/office/officeart/2005/8/layout/chevronAccent+Icon"/>
    <dgm:cxn modelId="{F08B2C86-1C1C-4735-9DCF-22B66E53D650}" type="presParOf" srcId="{C13A67D1-A0CF-48B6-9751-30C3CEEE5FAF}" destId="{F47CFC5F-58E1-4156-8804-E2CFCEB1FB80}" srcOrd="1" destOrd="0" presId="urn:microsoft.com/office/officeart/2005/8/layout/chevronAccent+Icon"/>
    <dgm:cxn modelId="{40237D96-2CA8-4407-9331-1027661FBA16}" type="presParOf" srcId="{C26A8D7A-ED7D-4816-8140-AB7C4A73C35B}" destId="{FC284EA7-6F32-492C-9625-CC34501AA70B}" srcOrd="5" destOrd="0" presId="urn:microsoft.com/office/officeart/2005/8/layout/chevronAccent+Icon"/>
    <dgm:cxn modelId="{0A2133EC-7089-44E9-8196-96B563D9DADC}" type="presParOf" srcId="{C26A8D7A-ED7D-4816-8140-AB7C4A73C35B}" destId="{EFFB2744-4BD4-4BDD-ACBE-9C4A7B654D9B}" srcOrd="6" destOrd="0" presId="urn:microsoft.com/office/officeart/2005/8/layout/chevronAccent+Icon"/>
    <dgm:cxn modelId="{5245EB6A-F4F1-49E9-A0B1-9D235C3B1754}" type="presParOf" srcId="{EFFB2744-4BD4-4BDD-ACBE-9C4A7B654D9B}" destId="{6E6A919C-D88A-4BBB-8175-404DABE731D5}" srcOrd="0" destOrd="0" presId="urn:microsoft.com/office/officeart/2005/8/layout/chevronAccent+Icon"/>
    <dgm:cxn modelId="{7B34ED8D-13F4-4020-8454-7CC95593F254}" type="presParOf" srcId="{EFFB2744-4BD4-4BDD-ACBE-9C4A7B654D9B}" destId="{5FEF0223-E173-4F10-9505-28E5B6C51BE3}"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45C8CA-A09B-4605-8EA3-766C83235E23}" type="doc">
      <dgm:prSet loTypeId="urn:microsoft.com/office/officeart/2009/3/layout/PlusandMinus" loCatId="relationship" qsTypeId="urn:microsoft.com/office/officeart/2005/8/quickstyle/3d2" qsCatId="3D" csTypeId="urn:microsoft.com/office/officeart/2005/8/colors/colorful5" csCatId="colorful" phldr="1"/>
      <dgm:spPr/>
      <dgm:t>
        <a:bodyPr/>
        <a:lstStyle/>
        <a:p>
          <a:endParaRPr lang="en-US"/>
        </a:p>
      </dgm:t>
    </dgm:pt>
    <dgm:pt modelId="{82159842-EF50-4EEA-9F66-27DC9DF67AFF}">
      <dgm:prSet phldrT="[Text]"/>
      <dgm:spPr/>
      <dgm:t>
        <a:bodyPr/>
        <a:lstStyle/>
        <a:p>
          <a:r>
            <a:rPr lang="en-US"/>
            <a:t>Benefits</a:t>
          </a:r>
        </a:p>
      </dgm:t>
    </dgm:pt>
    <dgm:pt modelId="{1EAF73FF-BE7B-4F42-81B4-E78A1C1F7A4A}" type="parTrans" cxnId="{4F86331A-8F59-492B-8D07-B7FE6A8BE031}">
      <dgm:prSet/>
      <dgm:spPr/>
      <dgm:t>
        <a:bodyPr/>
        <a:lstStyle/>
        <a:p>
          <a:endParaRPr lang="en-US"/>
        </a:p>
      </dgm:t>
    </dgm:pt>
    <dgm:pt modelId="{6CFEA754-2B6A-440B-BDAB-25217BBDD06B}" type="sibTrans" cxnId="{4F86331A-8F59-492B-8D07-B7FE6A8BE031}">
      <dgm:prSet/>
      <dgm:spPr/>
      <dgm:t>
        <a:bodyPr/>
        <a:lstStyle/>
        <a:p>
          <a:endParaRPr lang="en-US"/>
        </a:p>
      </dgm:t>
    </dgm:pt>
    <dgm:pt modelId="{89E89C42-FDE1-4E68-A84D-CDCF7B02B169}">
      <dgm:prSet phldrT="[Text]"/>
      <dgm:spPr/>
      <dgm:t>
        <a:bodyPr/>
        <a:lstStyle/>
        <a:p>
          <a:r>
            <a:rPr lang="en-US"/>
            <a:t>Detriments</a:t>
          </a:r>
        </a:p>
      </dgm:t>
    </dgm:pt>
    <dgm:pt modelId="{62FFEE6F-C36F-494D-B364-7A25CB7BBF78}" type="parTrans" cxnId="{4987609B-8C08-4444-A3DF-CF0B2FB8BCA5}">
      <dgm:prSet/>
      <dgm:spPr/>
      <dgm:t>
        <a:bodyPr/>
        <a:lstStyle/>
        <a:p>
          <a:endParaRPr lang="en-US"/>
        </a:p>
      </dgm:t>
    </dgm:pt>
    <dgm:pt modelId="{1EEEC021-8BF1-4583-B5D1-5AF7951C3CBB}" type="sibTrans" cxnId="{4987609B-8C08-4444-A3DF-CF0B2FB8BCA5}">
      <dgm:prSet/>
      <dgm:spPr/>
      <dgm:t>
        <a:bodyPr/>
        <a:lstStyle/>
        <a:p>
          <a:endParaRPr lang="en-US"/>
        </a:p>
      </dgm:t>
    </dgm:pt>
    <dgm:pt modelId="{60187F7D-DD55-4162-A624-96C25B742CE0}">
      <dgm:prSet phldrT="[Text]"/>
      <dgm:spPr/>
      <dgm:t>
        <a:bodyPr/>
        <a:lstStyle/>
        <a:p>
          <a:r>
            <a:rPr lang="en-US"/>
            <a:t>Encapsulates data well</a:t>
          </a:r>
        </a:p>
      </dgm:t>
    </dgm:pt>
    <dgm:pt modelId="{B298BAF5-894C-4ABD-BCD3-E2D227E6419D}" type="parTrans" cxnId="{154FF53D-E289-49A1-9B8E-7B5AAA006E26}">
      <dgm:prSet/>
      <dgm:spPr/>
      <dgm:t>
        <a:bodyPr/>
        <a:lstStyle/>
        <a:p>
          <a:endParaRPr lang="en-US"/>
        </a:p>
      </dgm:t>
    </dgm:pt>
    <dgm:pt modelId="{DA6B8FDE-FE32-46A5-993E-083E0A4AFFCC}" type="sibTrans" cxnId="{154FF53D-E289-49A1-9B8E-7B5AAA006E26}">
      <dgm:prSet/>
      <dgm:spPr/>
      <dgm:t>
        <a:bodyPr/>
        <a:lstStyle/>
        <a:p>
          <a:endParaRPr lang="en-US"/>
        </a:p>
      </dgm:t>
    </dgm:pt>
    <dgm:pt modelId="{56A8CF6A-4423-4E91-B459-580D9BDDEC57}">
      <dgm:prSet phldrT="[Text]"/>
      <dgm:spPr/>
      <dgm:t>
        <a:bodyPr/>
        <a:lstStyle/>
        <a:p>
          <a:r>
            <a:rPr lang="en-US"/>
            <a:t>Class behavior is spread across smaller, lightweight classes</a:t>
          </a:r>
        </a:p>
      </dgm:t>
    </dgm:pt>
    <dgm:pt modelId="{4DDFE289-DDE8-4F5E-8EBF-ADD01FB9A48F}" type="parTrans" cxnId="{992D382A-DF50-4CA6-8C52-9BB4F1E2DC20}">
      <dgm:prSet/>
      <dgm:spPr/>
      <dgm:t>
        <a:bodyPr/>
        <a:lstStyle/>
        <a:p>
          <a:endParaRPr lang="en-US"/>
        </a:p>
      </dgm:t>
    </dgm:pt>
    <dgm:pt modelId="{84AE4EB5-CB37-417B-81BF-88CCA19A3DE9}" type="sibTrans" cxnId="{992D382A-DF50-4CA6-8C52-9BB4F1E2DC20}">
      <dgm:prSet/>
      <dgm:spPr/>
      <dgm:t>
        <a:bodyPr/>
        <a:lstStyle/>
        <a:p>
          <a:endParaRPr lang="en-US"/>
        </a:p>
      </dgm:t>
    </dgm:pt>
    <dgm:pt modelId="{21928763-4CCC-4C98-B77E-B7FAED21A619}">
      <dgm:prSet phldrT="[Text]"/>
      <dgm:spPr/>
      <dgm:t>
        <a:bodyPr/>
        <a:lstStyle/>
        <a:p>
          <a:r>
            <a:rPr lang="en-US"/>
            <a:t>Tends to lower cohesion by adding responsibility to a class</a:t>
          </a:r>
        </a:p>
      </dgm:t>
    </dgm:pt>
    <dgm:pt modelId="{A53F8AE5-04DA-4D9A-A87C-9850B528FF2C}" type="parTrans" cxnId="{C68AF922-C5AE-40BF-9BF7-45D879830F76}">
      <dgm:prSet/>
      <dgm:spPr/>
      <dgm:t>
        <a:bodyPr/>
        <a:lstStyle/>
        <a:p>
          <a:endParaRPr lang="en-US"/>
        </a:p>
      </dgm:t>
    </dgm:pt>
    <dgm:pt modelId="{465B8099-A7B4-484C-A7B0-5188970CBB04}" type="sibTrans" cxnId="{C68AF922-C5AE-40BF-9BF7-45D879830F76}">
      <dgm:prSet/>
      <dgm:spPr/>
      <dgm:t>
        <a:bodyPr/>
        <a:lstStyle/>
        <a:p>
          <a:endParaRPr lang="en-US"/>
        </a:p>
      </dgm:t>
    </dgm:pt>
    <dgm:pt modelId="{A673B535-5609-445C-964E-3FDB2218A233}">
      <dgm:prSet phldrT="[Text]"/>
      <dgm:spPr/>
      <dgm:t>
        <a:bodyPr/>
        <a:lstStyle/>
        <a:p>
          <a:r>
            <a:rPr lang="en-US"/>
            <a:t>Can raise coupling if the added responsibility requires communication with a separate module</a:t>
          </a:r>
        </a:p>
      </dgm:t>
    </dgm:pt>
    <dgm:pt modelId="{BD9FB10B-D7C0-4DE7-8A21-E9E36528BBCD}" type="parTrans" cxnId="{A63BA48C-5FAA-46A6-91F6-4668EFAE950F}">
      <dgm:prSet/>
      <dgm:spPr/>
      <dgm:t>
        <a:bodyPr/>
        <a:lstStyle/>
        <a:p>
          <a:endParaRPr lang="en-US"/>
        </a:p>
      </dgm:t>
    </dgm:pt>
    <dgm:pt modelId="{361ADE18-6D85-43F7-BEC7-E37EFF49536C}" type="sibTrans" cxnId="{A63BA48C-5FAA-46A6-91F6-4668EFAE950F}">
      <dgm:prSet/>
      <dgm:spPr/>
      <dgm:t>
        <a:bodyPr/>
        <a:lstStyle/>
        <a:p>
          <a:endParaRPr lang="en-US"/>
        </a:p>
      </dgm:t>
    </dgm:pt>
    <dgm:pt modelId="{64C8EF1E-7C73-48C4-83C0-6E5E1F26364A}" type="pres">
      <dgm:prSet presAssocID="{9245C8CA-A09B-4605-8EA3-766C83235E23}" presName="Name0" presStyleCnt="0">
        <dgm:presLayoutVars>
          <dgm:chMax val="2"/>
          <dgm:chPref val="2"/>
          <dgm:dir/>
          <dgm:animOne/>
          <dgm:resizeHandles val="exact"/>
        </dgm:presLayoutVars>
      </dgm:prSet>
      <dgm:spPr/>
    </dgm:pt>
    <dgm:pt modelId="{E3239EEB-4D3F-4775-9BDB-7492B3612647}" type="pres">
      <dgm:prSet presAssocID="{9245C8CA-A09B-4605-8EA3-766C83235E23}" presName="Background" presStyleLbl="bgImgPlace1" presStyleIdx="0" presStyleCnt="1" custScaleX="122796" custLinFactNeighborY="-438"/>
      <dgm:spPr/>
    </dgm:pt>
    <dgm:pt modelId="{61DC89CC-392A-43C7-86C4-A76D44EEDC68}" type="pres">
      <dgm:prSet presAssocID="{9245C8CA-A09B-4605-8EA3-766C83235E23}" presName="ParentText1" presStyleLbl="revTx" presStyleIdx="0" presStyleCnt="2" custScaleX="116480" custLinFactNeighborX="-13238" custLinFactNeighborY="-256">
        <dgm:presLayoutVars>
          <dgm:chMax val="0"/>
          <dgm:chPref val="0"/>
          <dgm:bulletEnabled val="1"/>
        </dgm:presLayoutVars>
      </dgm:prSet>
      <dgm:spPr/>
    </dgm:pt>
    <dgm:pt modelId="{30484BE4-FE40-4D40-85A1-21556E77080F}" type="pres">
      <dgm:prSet presAssocID="{9245C8CA-A09B-4605-8EA3-766C83235E23}" presName="ParentText2" presStyleLbl="revTx" presStyleIdx="1" presStyleCnt="2" custScaleX="128670" custLinFactNeighborX="16756" custLinFactNeighborY="-512">
        <dgm:presLayoutVars>
          <dgm:chMax val="0"/>
          <dgm:chPref val="0"/>
          <dgm:bulletEnabled val="1"/>
        </dgm:presLayoutVars>
      </dgm:prSet>
      <dgm:spPr/>
    </dgm:pt>
    <dgm:pt modelId="{EF3C29E9-2621-469C-9FA9-EB16C1B4B69F}" type="pres">
      <dgm:prSet presAssocID="{9245C8CA-A09B-4605-8EA3-766C83235E23}" presName="Plus" presStyleLbl="alignNode1" presStyleIdx="0" presStyleCnt="2" custLinFactNeighborX="-54026" custLinFactNeighborY="-579"/>
      <dgm:spPr>
        <a:solidFill>
          <a:schemeClr val="accent6"/>
        </a:solidFill>
      </dgm:spPr>
    </dgm:pt>
    <dgm:pt modelId="{0A4894D2-789D-424A-A254-A50C5D35B145}" type="pres">
      <dgm:prSet presAssocID="{9245C8CA-A09B-4605-8EA3-766C83235E23}" presName="Minus" presStyleLbl="alignNode1" presStyleIdx="1" presStyleCnt="2" custLinFactNeighborX="62199" custLinFactNeighborY="-1795"/>
      <dgm:spPr>
        <a:solidFill>
          <a:schemeClr val="accent2">
            <a:lumMod val="75000"/>
          </a:schemeClr>
        </a:solidFill>
      </dgm:spPr>
    </dgm:pt>
    <dgm:pt modelId="{0F03A53A-AEEF-490E-BB4E-1967269EE83E}" type="pres">
      <dgm:prSet presAssocID="{9245C8CA-A09B-4605-8EA3-766C83235E23}" presName="Divider" presStyleLbl="parChTrans1D1" presStyleIdx="0" presStyleCnt="1"/>
      <dgm:spPr/>
    </dgm:pt>
  </dgm:ptLst>
  <dgm:cxnLst>
    <dgm:cxn modelId="{BC574B13-4D49-4286-B922-BBE49CB5C9DB}" type="presOf" srcId="{89E89C42-FDE1-4E68-A84D-CDCF7B02B169}" destId="{30484BE4-FE40-4D40-85A1-21556E77080F}" srcOrd="0" destOrd="0" presId="urn:microsoft.com/office/officeart/2009/3/layout/PlusandMinus"/>
    <dgm:cxn modelId="{979DE316-CF2C-4CE6-AE38-1FEE7BA0691C}" type="presOf" srcId="{21928763-4CCC-4C98-B77E-B7FAED21A619}" destId="{30484BE4-FE40-4D40-85A1-21556E77080F}" srcOrd="0" destOrd="1" presId="urn:microsoft.com/office/officeart/2009/3/layout/PlusandMinus"/>
    <dgm:cxn modelId="{4F86331A-8F59-492B-8D07-B7FE6A8BE031}" srcId="{9245C8CA-A09B-4605-8EA3-766C83235E23}" destId="{82159842-EF50-4EEA-9F66-27DC9DF67AFF}" srcOrd="0" destOrd="0" parTransId="{1EAF73FF-BE7B-4F42-81B4-E78A1C1F7A4A}" sibTransId="{6CFEA754-2B6A-440B-BDAB-25217BBDD06B}"/>
    <dgm:cxn modelId="{C68AF922-C5AE-40BF-9BF7-45D879830F76}" srcId="{89E89C42-FDE1-4E68-A84D-CDCF7B02B169}" destId="{21928763-4CCC-4C98-B77E-B7FAED21A619}" srcOrd="0" destOrd="0" parTransId="{A53F8AE5-04DA-4D9A-A87C-9850B528FF2C}" sibTransId="{465B8099-A7B4-484C-A7B0-5188970CBB04}"/>
    <dgm:cxn modelId="{992D382A-DF50-4CA6-8C52-9BB4F1E2DC20}" srcId="{82159842-EF50-4EEA-9F66-27DC9DF67AFF}" destId="{56A8CF6A-4423-4E91-B459-580D9BDDEC57}" srcOrd="1" destOrd="0" parTransId="{4DDFE289-DDE8-4F5E-8EBF-ADD01FB9A48F}" sibTransId="{84AE4EB5-CB37-417B-81BF-88CCA19A3DE9}"/>
    <dgm:cxn modelId="{7A9A3339-592E-4C1E-B46B-0C018A5DF4AD}" type="presOf" srcId="{9245C8CA-A09B-4605-8EA3-766C83235E23}" destId="{64C8EF1E-7C73-48C4-83C0-6E5E1F26364A}" srcOrd="0" destOrd="0" presId="urn:microsoft.com/office/officeart/2009/3/layout/PlusandMinus"/>
    <dgm:cxn modelId="{154FF53D-E289-49A1-9B8E-7B5AAA006E26}" srcId="{82159842-EF50-4EEA-9F66-27DC9DF67AFF}" destId="{60187F7D-DD55-4162-A624-96C25B742CE0}" srcOrd="0" destOrd="0" parTransId="{B298BAF5-894C-4ABD-BCD3-E2D227E6419D}" sibTransId="{DA6B8FDE-FE32-46A5-993E-083E0A4AFFCC}"/>
    <dgm:cxn modelId="{6A053673-F035-4023-937D-CE2BCD217BD6}" type="presOf" srcId="{56A8CF6A-4423-4E91-B459-580D9BDDEC57}" destId="{61DC89CC-392A-43C7-86C4-A76D44EEDC68}" srcOrd="0" destOrd="2" presId="urn:microsoft.com/office/officeart/2009/3/layout/PlusandMinus"/>
    <dgm:cxn modelId="{A63BA48C-5FAA-46A6-91F6-4668EFAE950F}" srcId="{89E89C42-FDE1-4E68-A84D-CDCF7B02B169}" destId="{A673B535-5609-445C-964E-3FDB2218A233}" srcOrd="1" destOrd="0" parTransId="{BD9FB10B-D7C0-4DE7-8A21-E9E36528BBCD}" sibTransId="{361ADE18-6D85-43F7-BEC7-E37EFF49536C}"/>
    <dgm:cxn modelId="{4987609B-8C08-4444-A3DF-CF0B2FB8BCA5}" srcId="{9245C8CA-A09B-4605-8EA3-766C83235E23}" destId="{89E89C42-FDE1-4E68-A84D-CDCF7B02B169}" srcOrd="1" destOrd="0" parTransId="{62FFEE6F-C36F-494D-B364-7A25CB7BBF78}" sibTransId="{1EEEC021-8BF1-4583-B5D1-5AF7951C3CBB}"/>
    <dgm:cxn modelId="{E0A98CA0-351F-45BF-89F6-66656800B36A}" type="presOf" srcId="{82159842-EF50-4EEA-9F66-27DC9DF67AFF}" destId="{61DC89CC-392A-43C7-86C4-A76D44EEDC68}" srcOrd="0" destOrd="0" presId="urn:microsoft.com/office/officeart/2009/3/layout/PlusandMinus"/>
    <dgm:cxn modelId="{2765C5C4-814C-4164-B729-6F5328D31AC7}" type="presOf" srcId="{60187F7D-DD55-4162-A624-96C25B742CE0}" destId="{61DC89CC-392A-43C7-86C4-A76D44EEDC68}" srcOrd="0" destOrd="1" presId="urn:microsoft.com/office/officeart/2009/3/layout/PlusandMinus"/>
    <dgm:cxn modelId="{72BA68F4-FC1B-4A1B-AC0B-8FF67EBE5073}" type="presOf" srcId="{A673B535-5609-445C-964E-3FDB2218A233}" destId="{30484BE4-FE40-4D40-85A1-21556E77080F}" srcOrd="0" destOrd="2" presId="urn:microsoft.com/office/officeart/2009/3/layout/PlusandMinus"/>
    <dgm:cxn modelId="{83A74030-44BF-41BC-AEC5-F9F3E8CF773C}" type="presParOf" srcId="{64C8EF1E-7C73-48C4-83C0-6E5E1F26364A}" destId="{E3239EEB-4D3F-4775-9BDB-7492B3612647}" srcOrd="0" destOrd="0" presId="urn:microsoft.com/office/officeart/2009/3/layout/PlusandMinus"/>
    <dgm:cxn modelId="{BECEA7A2-6094-47EA-AD03-CE2E2C12BD03}" type="presParOf" srcId="{64C8EF1E-7C73-48C4-83C0-6E5E1F26364A}" destId="{61DC89CC-392A-43C7-86C4-A76D44EEDC68}" srcOrd="1" destOrd="0" presId="urn:microsoft.com/office/officeart/2009/3/layout/PlusandMinus"/>
    <dgm:cxn modelId="{9F1BB877-A7E3-4F0A-896C-6B49F3DC1A72}" type="presParOf" srcId="{64C8EF1E-7C73-48C4-83C0-6E5E1F26364A}" destId="{30484BE4-FE40-4D40-85A1-21556E77080F}" srcOrd="2" destOrd="0" presId="urn:microsoft.com/office/officeart/2009/3/layout/PlusandMinus"/>
    <dgm:cxn modelId="{31E75C7B-3636-427C-A0E0-F9E9C0F936B1}" type="presParOf" srcId="{64C8EF1E-7C73-48C4-83C0-6E5E1F26364A}" destId="{EF3C29E9-2621-469C-9FA9-EB16C1B4B69F}" srcOrd="3" destOrd="0" presId="urn:microsoft.com/office/officeart/2009/3/layout/PlusandMinus"/>
    <dgm:cxn modelId="{3CFBA676-C8FF-47D0-B8EA-1B79C533FE6D}" type="presParOf" srcId="{64C8EF1E-7C73-48C4-83C0-6E5E1F26364A}" destId="{0A4894D2-789D-424A-A254-A50C5D35B145}" srcOrd="4" destOrd="0" presId="urn:microsoft.com/office/officeart/2009/3/layout/PlusandMinus"/>
    <dgm:cxn modelId="{7B1A8D05-6A2C-4017-AF50-C52B702CA95E}" type="presParOf" srcId="{64C8EF1E-7C73-48C4-83C0-6E5E1F26364A}" destId="{0F03A53A-AEEF-490E-BB4E-1967269EE83E}"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B1239-160F-4F39-8025-BCF552B03FEA}">
      <dsp:nvSpPr>
        <dsp:cNvPr id="0" name=""/>
        <dsp:cNvSpPr/>
      </dsp:nvSpPr>
      <dsp:spPr>
        <a:xfrm>
          <a:off x="-5671679" y="-868192"/>
          <a:ext cx="6752622" cy="6752622"/>
        </a:xfrm>
        <a:prstGeom prst="blockArc">
          <a:avLst>
            <a:gd name="adj1" fmla="val 18900000"/>
            <a:gd name="adj2" fmla="val 2700000"/>
            <a:gd name="adj3" fmla="val 320"/>
          </a:avLst>
        </a:prstGeom>
        <a:noFill/>
        <a:ln w="12700" cap="flat" cmpd="sng" algn="ctr">
          <a:solidFill>
            <a:schemeClr val="accent5">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2F31399-94D2-4EDC-ABCD-F94979634D01}">
      <dsp:nvSpPr>
        <dsp:cNvPr id="0" name=""/>
        <dsp:cNvSpPr/>
      </dsp:nvSpPr>
      <dsp:spPr>
        <a:xfrm>
          <a:off x="472530" y="313414"/>
          <a:ext cx="11644480" cy="6272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7864" tIns="101600" rIns="101600" bIns="101600" numCol="1" spcCol="1270" anchor="ctr" anchorCtr="0">
          <a:noAutofit/>
        </a:bodyPr>
        <a:lstStyle/>
        <a:p>
          <a:pPr marL="0" lvl="0" indent="0" algn="l" defTabSz="1778000">
            <a:lnSpc>
              <a:spcPct val="90000"/>
            </a:lnSpc>
            <a:spcBef>
              <a:spcPct val="0"/>
            </a:spcBef>
            <a:spcAft>
              <a:spcPct val="35000"/>
            </a:spcAft>
            <a:buNone/>
          </a:pPr>
          <a:r>
            <a:rPr lang="en-US" sz="4000" kern="1200">
              <a:latin typeface="Calibri"/>
              <a:cs typeface="Calibri"/>
            </a:rPr>
            <a:t>Content</a:t>
          </a:r>
        </a:p>
      </dsp:txBody>
      <dsp:txXfrm>
        <a:off x="472530" y="313414"/>
        <a:ext cx="11644480" cy="627230"/>
      </dsp:txXfrm>
    </dsp:sp>
    <dsp:sp modelId="{C4820971-698E-452A-8DA2-BDE1DC9B040D}">
      <dsp:nvSpPr>
        <dsp:cNvPr id="0" name=""/>
        <dsp:cNvSpPr/>
      </dsp:nvSpPr>
      <dsp:spPr>
        <a:xfrm>
          <a:off x="80511" y="235010"/>
          <a:ext cx="784037" cy="784037"/>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40AA3D63-D39E-49E2-BC8A-E07E95D3A803}">
      <dsp:nvSpPr>
        <dsp:cNvPr id="0" name=""/>
        <dsp:cNvSpPr/>
      </dsp:nvSpPr>
      <dsp:spPr>
        <a:xfrm>
          <a:off x="921985" y="1253958"/>
          <a:ext cx="11195025" cy="6272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7864" tIns="101600" rIns="101600" bIns="101600" numCol="1" spcCol="1270" anchor="ctr" anchorCtr="0">
          <a:noAutofit/>
        </a:bodyPr>
        <a:lstStyle/>
        <a:p>
          <a:pPr marL="0" lvl="0" indent="0" algn="l" defTabSz="1778000">
            <a:lnSpc>
              <a:spcPct val="90000"/>
            </a:lnSpc>
            <a:spcBef>
              <a:spcPct val="0"/>
            </a:spcBef>
            <a:spcAft>
              <a:spcPct val="35000"/>
            </a:spcAft>
            <a:buNone/>
          </a:pPr>
          <a:r>
            <a:rPr lang="en-US" sz="4000" kern="1200">
              <a:latin typeface="Calibri"/>
              <a:cs typeface="Calibri"/>
            </a:rPr>
            <a:t>Common</a:t>
          </a:r>
        </a:p>
      </dsp:txBody>
      <dsp:txXfrm>
        <a:off x="921985" y="1253958"/>
        <a:ext cx="11195025" cy="627230"/>
      </dsp:txXfrm>
    </dsp:sp>
    <dsp:sp modelId="{6F4F7320-6E31-4AD8-9DEC-2DA67CACB1F9}">
      <dsp:nvSpPr>
        <dsp:cNvPr id="0" name=""/>
        <dsp:cNvSpPr/>
      </dsp:nvSpPr>
      <dsp:spPr>
        <a:xfrm>
          <a:off x="529966" y="1175555"/>
          <a:ext cx="784037" cy="784037"/>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231462E-2EBD-48F6-85D2-A2C49C05B5F7}">
      <dsp:nvSpPr>
        <dsp:cNvPr id="0" name=""/>
        <dsp:cNvSpPr/>
      </dsp:nvSpPr>
      <dsp:spPr>
        <a:xfrm>
          <a:off x="1059932" y="2194503"/>
          <a:ext cx="11057078" cy="6272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7864" tIns="101600" rIns="101600" bIns="101600" numCol="1" spcCol="1270" anchor="ctr" anchorCtr="0">
          <a:noAutofit/>
        </a:bodyPr>
        <a:lstStyle/>
        <a:p>
          <a:pPr marL="0" lvl="0" indent="0" algn="l" defTabSz="1778000">
            <a:lnSpc>
              <a:spcPct val="90000"/>
            </a:lnSpc>
            <a:spcBef>
              <a:spcPct val="0"/>
            </a:spcBef>
            <a:spcAft>
              <a:spcPct val="35000"/>
            </a:spcAft>
            <a:buNone/>
          </a:pPr>
          <a:r>
            <a:rPr lang="en-US" sz="4000" kern="1200">
              <a:latin typeface="Calibri"/>
              <a:cs typeface="Calibri"/>
            </a:rPr>
            <a:t>Control</a:t>
          </a:r>
        </a:p>
      </dsp:txBody>
      <dsp:txXfrm>
        <a:off x="1059932" y="2194503"/>
        <a:ext cx="11057078" cy="627230"/>
      </dsp:txXfrm>
    </dsp:sp>
    <dsp:sp modelId="{EACAA5B5-CBBF-4B49-ABDF-DDDFB5CBD2E0}">
      <dsp:nvSpPr>
        <dsp:cNvPr id="0" name=""/>
        <dsp:cNvSpPr/>
      </dsp:nvSpPr>
      <dsp:spPr>
        <a:xfrm>
          <a:off x="667913" y="2116099"/>
          <a:ext cx="784037" cy="784037"/>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B3A8D03-7560-488D-BD3B-4B8D85905E95}">
      <dsp:nvSpPr>
        <dsp:cNvPr id="0" name=""/>
        <dsp:cNvSpPr/>
      </dsp:nvSpPr>
      <dsp:spPr>
        <a:xfrm>
          <a:off x="921985" y="3135047"/>
          <a:ext cx="11195025" cy="6272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7864" tIns="101600" rIns="101600" bIns="101600" numCol="1" spcCol="1270" anchor="ctr" anchorCtr="0">
          <a:noAutofit/>
        </a:bodyPr>
        <a:lstStyle/>
        <a:p>
          <a:pPr marL="0" lvl="0" indent="0" algn="l" defTabSz="1778000">
            <a:lnSpc>
              <a:spcPct val="90000"/>
            </a:lnSpc>
            <a:spcBef>
              <a:spcPct val="0"/>
            </a:spcBef>
            <a:spcAft>
              <a:spcPct val="35000"/>
            </a:spcAft>
            <a:buNone/>
          </a:pPr>
          <a:r>
            <a:rPr lang="en-US" sz="4000" kern="1200">
              <a:latin typeface="Calibri"/>
              <a:cs typeface="Calibri"/>
            </a:rPr>
            <a:t>Stamp</a:t>
          </a:r>
        </a:p>
      </dsp:txBody>
      <dsp:txXfrm>
        <a:off x="921985" y="3135047"/>
        <a:ext cx="11195025" cy="627230"/>
      </dsp:txXfrm>
    </dsp:sp>
    <dsp:sp modelId="{45386461-8C94-4AD9-8D4C-288B903A8E73}">
      <dsp:nvSpPr>
        <dsp:cNvPr id="0" name=""/>
        <dsp:cNvSpPr/>
      </dsp:nvSpPr>
      <dsp:spPr>
        <a:xfrm>
          <a:off x="529966" y="3056644"/>
          <a:ext cx="784037" cy="784037"/>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75AFAE2-846C-4E69-B008-681818BFF835}">
      <dsp:nvSpPr>
        <dsp:cNvPr id="0" name=""/>
        <dsp:cNvSpPr/>
      </dsp:nvSpPr>
      <dsp:spPr>
        <a:xfrm>
          <a:off x="472530" y="4075592"/>
          <a:ext cx="11644480" cy="6272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7864" tIns="101600" rIns="101600" bIns="101600" numCol="1" spcCol="1270" anchor="ctr" anchorCtr="0">
          <a:noAutofit/>
        </a:bodyPr>
        <a:lstStyle/>
        <a:p>
          <a:pPr marL="0" lvl="0" indent="0" algn="l" defTabSz="1778000" rtl="0">
            <a:lnSpc>
              <a:spcPct val="90000"/>
            </a:lnSpc>
            <a:spcBef>
              <a:spcPct val="0"/>
            </a:spcBef>
            <a:spcAft>
              <a:spcPct val="35000"/>
            </a:spcAft>
            <a:buNone/>
          </a:pPr>
          <a:r>
            <a:rPr lang="en-US" sz="4000" kern="1200">
              <a:latin typeface="Calibri"/>
              <a:cs typeface="Calibri"/>
            </a:rPr>
            <a:t>Data </a:t>
          </a:r>
        </a:p>
      </dsp:txBody>
      <dsp:txXfrm>
        <a:off x="472530" y="4075592"/>
        <a:ext cx="11644480" cy="627230"/>
      </dsp:txXfrm>
    </dsp:sp>
    <dsp:sp modelId="{3CF67113-B0AE-4D00-A4C7-86064EEF7644}">
      <dsp:nvSpPr>
        <dsp:cNvPr id="0" name=""/>
        <dsp:cNvSpPr/>
      </dsp:nvSpPr>
      <dsp:spPr>
        <a:xfrm>
          <a:off x="80511" y="3997188"/>
          <a:ext cx="784037" cy="784037"/>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293C-8D51-47AA-920F-D75B0EE3B478}">
      <dsp:nvSpPr>
        <dsp:cNvPr id="0" name=""/>
        <dsp:cNvSpPr/>
      </dsp:nvSpPr>
      <dsp:spPr>
        <a:xfrm>
          <a:off x="0" y="3967642"/>
          <a:ext cx="12191445" cy="520750"/>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rtl="0">
            <a:lnSpc>
              <a:spcPct val="90000"/>
            </a:lnSpc>
            <a:spcBef>
              <a:spcPct val="0"/>
            </a:spcBef>
            <a:spcAft>
              <a:spcPct val="35000"/>
            </a:spcAft>
            <a:buNone/>
            <a:defRPr b="1"/>
          </a:pPr>
          <a:r>
            <a:rPr lang="en-US" sz="4000" kern="1200"/>
            <a:t>Functional</a:t>
          </a:r>
          <a:r>
            <a:rPr lang="en-US" sz="4000" kern="1200">
              <a:latin typeface="Calibri" panose="020F0502020204030204"/>
            </a:rPr>
            <a:t> or</a:t>
          </a:r>
          <a:r>
            <a:rPr lang="en-US" sz="4000" kern="1200"/>
            <a:t> Informational</a:t>
          </a:r>
        </a:p>
      </dsp:txBody>
      <dsp:txXfrm>
        <a:off x="0" y="3967642"/>
        <a:ext cx="12191445" cy="520750"/>
      </dsp:txXfrm>
    </dsp:sp>
    <dsp:sp modelId="{22969486-B7A6-43EC-9E16-F53BF954FB78}">
      <dsp:nvSpPr>
        <dsp:cNvPr id="0" name=""/>
        <dsp:cNvSpPr/>
      </dsp:nvSpPr>
      <dsp:spPr>
        <a:xfrm rot="10800000">
          <a:off x="0" y="3174539"/>
          <a:ext cx="12191445" cy="800915"/>
        </a:xfrm>
        <a:prstGeom prst="upArrowCallou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latin typeface="Calibri"/>
              <a:cs typeface="Calibri"/>
            </a:rPr>
            <a:t>Communicational</a:t>
          </a:r>
        </a:p>
      </dsp:txBody>
      <dsp:txXfrm rot="10800000">
        <a:off x="0" y="3174539"/>
        <a:ext cx="12191445" cy="520411"/>
      </dsp:txXfrm>
    </dsp:sp>
    <dsp:sp modelId="{ADADE24C-6F4B-4AEA-B5D9-E287840EF8FC}">
      <dsp:nvSpPr>
        <dsp:cNvPr id="0" name=""/>
        <dsp:cNvSpPr/>
      </dsp:nvSpPr>
      <dsp:spPr>
        <a:xfrm rot="10800000">
          <a:off x="0" y="2381435"/>
          <a:ext cx="12191445" cy="800915"/>
        </a:xfrm>
        <a:prstGeom prst="upArrowCallou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US" sz="4000" kern="1200">
              <a:latin typeface="Calibri"/>
              <a:cs typeface="Calibri"/>
            </a:rPr>
            <a:t>Procedural</a:t>
          </a:r>
        </a:p>
      </dsp:txBody>
      <dsp:txXfrm rot="10800000">
        <a:off x="0" y="2381435"/>
        <a:ext cx="12191445" cy="520411"/>
      </dsp:txXfrm>
    </dsp:sp>
    <dsp:sp modelId="{522EE7DA-A1C8-4F26-98FE-FCB8E8CDAB9B}">
      <dsp:nvSpPr>
        <dsp:cNvPr id="0" name=""/>
        <dsp:cNvSpPr/>
      </dsp:nvSpPr>
      <dsp:spPr>
        <a:xfrm rot="10800000">
          <a:off x="0" y="1588331"/>
          <a:ext cx="12191445" cy="800915"/>
        </a:xfrm>
        <a:prstGeom prst="upArrowCallou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US" sz="4000" kern="1200">
              <a:latin typeface="Calibri"/>
              <a:cs typeface="Calibri"/>
            </a:rPr>
            <a:t>Temporal</a:t>
          </a:r>
        </a:p>
      </dsp:txBody>
      <dsp:txXfrm rot="10800000">
        <a:off x="0" y="1588331"/>
        <a:ext cx="12191445" cy="520411"/>
      </dsp:txXfrm>
    </dsp:sp>
    <dsp:sp modelId="{744D93BB-1832-4B65-984D-7A155474A5F9}">
      <dsp:nvSpPr>
        <dsp:cNvPr id="0" name=""/>
        <dsp:cNvSpPr/>
      </dsp:nvSpPr>
      <dsp:spPr>
        <a:xfrm rot="10800000">
          <a:off x="0" y="795227"/>
          <a:ext cx="12191445" cy="800915"/>
        </a:xfrm>
        <a:prstGeom prst="upArrowCallou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US" sz="4000" kern="1200">
              <a:latin typeface="Calibri"/>
              <a:cs typeface="Calibri"/>
            </a:rPr>
            <a:t>Logical</a:t>
          </a:r>
        </a:p>
      </dsp:txBody>
      <dsp:txXfrm rot="10800000">
        <a:off x="0" y="795227"/>
        <a:ext cx="12191445" cy="520411"/>
      </dsp:txXfrm>
    </dsp:sp>
    <dsp:sp modelId="{134B1D4E-4610-42BC-8627-0894C6FBDC8B}">
      <dsp:nvSpPr>
        <dsp:cNvPr id="0" name=""/>
        <dsp:cNvSpPr/>
      </dsp:nvSpPr>
      <dsp:spPr>
        <a:xfrm rot="10800000">
          <a:off x="0" y="2124"/>
          <a:ext cx="12191445" cy="800915"/>
        </a:xfrm>
        <a:prstGeom prst="upArrowCallou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US" sz="4000" kern="1200">
              <a:latin typeface="Calibri"/>
              <a:cs typeface="Calibri"/>
            </a:rPr>
            <a:t>Coincidental</a:t>
          </a:r>
        </a:p>
      </dsp:txBody>
      <dsp:txXfrm rot="10800000">
        <a:off x="0" y="2124"/>
        <a:ext cx="12191445" cy="5204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405E2E-B711-46E0-B885-41FD9A428539}">
      <dsp:nvSpPr>
        <dsp:cNvPr id="0" name=""/>
        <dsp:cNvSpPr/>
      </dsp:nvSpPr>
      <dsp:spPr>
        <a:xfrm>
          <a:off x="0" y="398345"/>
          <a:ext cx="6515876"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0C664A-59BD-478B-9098-89DE10DAECD2}">
      <dsp:nvSpPr>
        <dsp:cNvPr id="0" name=""/>
        <dsp:cNvSpPr/>
      </dsp:nvSpPr>
      <dsp:spPr>
        <a:xfrm>
          <a:off x="325793" y="14585"/>
          <a:ext cx="4561113"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99" tIns="0" rIns="172399" bIns="0" numCol="1" spcCol="1270" anchor="ctr" anchorCtr="0">
          <a:noAutofit/>
        </a:bodyPr>
        <a:lstStyle/>
        <a:p>
          <a:pPr marL="0" lvl="0" indent="0" algn="l" defTabSz="1155700">
            <a:lnSpc>
              <a:spcPct val="90000"/>
            </a:lnSpc>
            <a:spcBef>
              <a:spcPct val="0"/>
            </a:spcBef>
            <a:spcAft>
              <a:spcPct val="35000"/>
            </a:spcAft>
            <a:buNone/>
          </a:pPr>
          <a:r>
            <a:rPr lang="en-US" sz="2600" kern="1200">
              <a:latin typeface="Calibri" panose="020F0502020204030204"/>
            </a:rPr>
            <a:t>Attribute</a:t>
          </a:r>
          <a:endParaRPr lang="en-US" sz="2600" kern="1200"/>
        </a:p>
      </dsp:txBody>
      <dsp:txXfrm>
        <a:off x="363260" y="52052"/>
        <a:ext cx="4486179" cy="692586"/>
      </dsp:txXfrm>
    </dsp:sp>
    <dsp:sp modelId="{B0418FA6-D883-426F-9F30-9DDB01FBB9BB}">
      <dsp:nvSpPr>
        <dsp:cNvPr id="0" name=""/>
        <dsp:cNvSpPr/>
      </dsp:nvSpPr>
      <dsp:spPr>
        <a:xfrm>
          <a:off x="0" y="1577705"/>
          <a:ext cx="6515876"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6ED247-E24F-478B-BA4C-BC95BD4DAE7C}">
      <dsp:nvSpPr>
        <dsp:cNvPr id="0" name=""/>
        <dsp:cNvSpPr/>
      </dsp:nvSpPr>
      <dsp:spPr>
        <a:xfrm>
          <a:off x="325793" y="1193945"/>
          <a:ext cx="4561113"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99" tIns="0" rIns="172399" bIns="0" numCol="1" spcCol="1270" anchor="ctr" anchorCtr="0">
          <a:noAutofit/>
        </a:bodyPr>
        <a:lstStyle/>
        <a:p>
          <a:pPr marL="0" lvl="0" indent="0" algn="l" defTabSz="1155700">
            <a:lnSpc>
              <a:spcPct val="90000"/>
            </a:lnSpc>
            <a:spcBef>
              <a:spcPct val="0"/>
            </a:spcBef>
            <a:spcAft>
              <a:spcPct val="35000"/>
            </a:spcAft>
            <a:buNone/>
          </a:pPr>
          <a:r>
            <a:rPr lang="en-US" sz="2600" kern="1200">
              <a:latin typeface="Calibri" panose="020F0502020204030204"/>
            </a:rPr>
            <a:t>Parameter</a:t>
          </a:r>
          <a:endParaRPr lang="en-US" sz="2600" kern="1200"/>
        </a:p>
      </dsp:txBody>
      <dsp:txXfrm>
        <a:off x="363260" y="1231412"/>
        <a:ext cx="4486179" cy="692586"/>
      </dsp:txXfrm>
    </dsp:sp>
    <dsp:sp modelId="{D8573A74-CA56-486D-A66E-A660DDDDA9B3}">
      <dsp:nvSpPr>
        <dsp:cNvPr id="0" name=""/>
        <dsp:cNvSpPr/>
      </dsp:nvSpPr>
      <dsp:spPr>
        <a:xfrm>
          <a:off x="0" y="2757065"/>
          <a:ext cx="6515876"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400778-4F8C-4C83-BFFA-4768C129EDAC}">
      <dsp:nvSpPr>
        <dsp:cNvPr id="0" name=""/>
        <dsp:cNvSpPr/>
      </dsp:nvSpPr>
      <dsp:spPr>
        <a:xfrm>
          <a:off x="325793" y="2373305"/>
          <a:ext cx="4561113"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99" tIns="0" rIns="172399" bIns="0" numCol="1" spcCol="1270" anchor="ctr" anchorCtr="0">
          <a:noAutofit/>
        </a:bodyPr>
        <a:lstStyle/>
        <a:p>
          <a:pPr marL="0" lvl="0" indent="0" algn="l" defTabSz="1155700">
            <a:lnSpc>
              <a:spcPct val="90000"/>
            </a:lnSpc>
            <a:spcBef>
              <a:spcPct val="0"/>
            </a:spcBef>
            <a:spcAft>
              <a:spcPct val="35000"/>
            </a:spcAft>
            <a:buNone/>
          </a:pPr>
          <a:r>
            <a:rPr lang="en-US" sz="2600" kern="1200">
              <a:latin typeface="Calibri" panose="020F0502020204030204"/>
            </a:rPr>
            <a:t>Local</a:t>
          </a:r>
          <a:endParaRPr lang="en-US" sz="2600" kern="1200"/>
        </a:p>
      </dsp:txBody>
      <dsp:txXfrm>
        <a:off x="363260" y="2410772"/>
        <a:ext cx="4486179" cy="692586"/>
      </dsp:txXfrm>
    </dsp:sp>
    <dsp:sp modelId="{FE76F157-7BBE-4BAC-9098-B751939C2778}">
      <dsp:nvSpPr>
        <dsp:cNvPr id="0" name=""/>
        <dsp:cNvSpPr/>
      </dsp:nvSpPr>
      <dsp:spPr>
        <a:xfrm>
          <a:off x="0" y="3936426"/>
          <a:ext cx="6515876"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8B2EE3-026A-4E0F-A13E-FF849593E397}">
      <dsp:nvSpPr>
        <dsp:cNvPr id="0" name=""/>
        <dsp:cNvSpPr/>
      </dsp:nvSpPr>
      <dsp:spPr>
        <a:xfrm>
          <a:off x="325793" y="3552666"/>
          <a:ext cx="4561113"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99" tIns="0" rIns="172399" bIns="0" numCol="1" spcCol="1270" anchor="ctr" anchorCtr="0">
          <a:noAutofit/>
        </a:bodyPr>
        <a:lstStyle/>
        <a:p>
          <a:pPr marL="0" lvl="0" indent="0" algn="l" defTabSz="1155700">
            <a:lnSpc>
              <a:spcPct val="90000"/>
            </a:lnSpc>
            <a:spcBef>
              <a:spcPct val="0"/>
            </a:spcBef>
            <a:spcAft>
              <a:spcPct val="35000"/>
            </a:spcAft>
            <a:buNone/>
          </a:pPr>
          <a:r>
            <a:rPr lang="en-US" sz="2600" kern="1200">
              <a:latin typeface="Calibri" panose="020F0502020204030204"/>
            </a:rPr>
            <a:t>Global</a:t>
          </a:r>
        </a:p>
      </dsp:txBody>
      <dsp:txXfrm>
        <a:off x="363260" y="3590133"/>
        <a:ext cx="4486179" cy="6925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CD7FC8-BE49-4271-8F0D-1F8B28553A64}">
      <dsp:nvSpPr>
        <dsp:cNvPr id="0" name=""/>
        <dsp:cNvSpPr/>
      </dsp:nvSpPr>
      <dsp:spPr>
        <a:xfrm>
          <a:off x="5498" y="1967272"/>
          <a:ext cx="2588077" cy="998998"/>
        </a:xfrm>
        <a:prstGeom prst="chevron">
          <a:avLst>
            <a:gd name="adj" fmla="val 4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AD9C3CE-94F3-4C9D-A43D-BB1880848A69}">
      <dsp:nvSpPr>
        <dsp:cNvPr id="0" name=""/>
        <dsp:cNvSpPr/>
      </dsp:nvSpPr>
      <dsp:spPr>
        <a:xfrm>
          <a:off x="695652" y="2217022"/>
          <a:ext cx="2185488" cy="99899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B contains A</a:t>
          </a:r>
        </a:p>
      </dsp:txBody>
      <dsp:txXfrm>
        <a:off x="724912" y="2246282"/>
        <a:ext cx="2126968" cy="940478"/>
      </dsp:txXfrm>
    </dsp:sp>
    <dsp:sp modelId="{A18C805C-42A9-473D-957A-5C1FC5A44C7E}">
      <dsp:nvSpPr>
        <dsp:cNvPr id="0" name=""/>
        <dsp:cNvSpPr/>
      </dsp:nvSpPr>
      <dsp:spPr>
        <a:xfrm>
          <a:off x="2961658" y="1967272"/>
          <a:ext cx="2588077" cy="998998"/>
        </a:xfrm>
        <a:prstGeom prst="chevron">
          <a:avLst>
            <a:gd name="adj" fmla="val 4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C5CE05A-BAEF-4354-9DB6-7D8B1D60C239}">
      <dsp:nvSpPr>
        <dsp:cNvPr id="0" name=""/>
        <dsp:cNvSpPr/>
      </dsp:nvSpPr>
      <dsp:spPr>
        <a:xfrm>
          <a:off x="3651812" y="2217022"/>
          <a:ext cx="2185488" cy="99899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B records A</a:t>
          </a:r>
        </a:p>
      </dsp:txBody>
      <dsp:txXfrm>
        <a:off x="3681072" y="2246282"/>
        <a:ext cx="2126968" cy="940478"/>
      </dsp:txXfrm>
    </dsp:sp>
    <dsp:sp modelId="{0BE93103-79A5-4B7D-9695-4D5E0ACEBC7A}">
      <dsp:nvSpPr>
        <dsp:cNvPr id="0" name=""/>
        <dsp:cNvSpPr/>
      </dsp:nvSpPr>
      <dsp:spPr>
        <a:xfrm>
          <a:off x="5917818" y="1967272"/>
          <a:ext cx="2588077" cy="998998"/>
        </a:xfrm>
        <a:prstGeom prst="chevron">
          <a:avLst>
            <a:gd name="adj" fmla="val 4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47CFC5F-58E1-4156-8804-E2CFCEB1FB80}">
      <dsp:nvSpPr>
        <dsp:cNvPr id="0" name=""/>
        <dsp:cNvSpPr/>
      </dsp:nvSpPr>
      <dsp:spPr>
        <a:xfrm>
          <a:off x="6607973" y="2217022"/>
          <a:ext cx="2185488" cy="99899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B closely uses A</a:t>
          </a:r>
        </a:p>
      </dsp:txBody>
      <dsp:txXfrm>
        <a:off x="6637233" y="2246282"/>
        <a:ext cx="2126968" cy="940478"/>
      </dsp:txXfrm>
    </dsp:sp>
    <dsp:sp modelId="{6E6A919C-D88A-4BBB-8175-404DABE731D5}">
      <dsp:nvSpPr>
        <dsp:cNvPr id="0" name=""/>
        <dsp:cNvSpPr/>
      </dsp:nvSpPr>
      <dsp:spPr>
        <a:xfrm>
          <a:off x="8873979" y="1967272"/>
          <a:ext cx="2588077" cy="998998"/>
        </a:xfrm>
        <a:prstGeom prst="chevron">
          <a:avLst>
            <a:gd name="adj" fmla="val 4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FEF0223-E173-4F10-9505-28E5B6C51BE3}">
      <dsp:nvSpPr>
        <dsp:cNvPr id="0" name=""/>
        <dsp:cNvSpPr/>
      </dsp:nvSpPr>
      <dsp:spPr>
        <a:xfrm>
          <a:off x="9564133" y="2217022"/>
          <a:ext cx="2185488" cy="99899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B holds the data that will be passed to A (i.e., B is an ‘Expert’ of A)</a:t>
          </a:r>
        </a:p>
      </dsp:txBody>
      <dsp:txXfrm>
        <a:off x="9593393" y="2246282"/>
        <a:ext cx="2126968" cy="9404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39EEB-4D3F-4775-9BDB-7492B3612647}">
      <dsp:nvSpPr>
        <dsp:cNvPr id="0" name=""/>
        <dsp:cNvSpPr/>
      </dsp:nvSpPr>
      <dsp:spPr>
        <a:xfrm>
          <a:off x="817103" y="912819"/>
          <a:ext cx="10557793" cy="4443306"/>
        </a:xfrm>
        <a:prstGeom prst="rect">
          <a:avLst/>
        </a:prstGeom>
        <a:solidFill>
          <a:schemeClr val="accent5">
            <a:tint val="50000"/>
            <a:hueOff val="0"/>
            <a:satOff val="0"/>
            <a:lumOff val="0"/>
            <a:alphaOff val="0"/>
          </a:schemeClr>
        </a:solidFill>
        <a:ln>
          <a:noFill/>
        </a:ln>
        <a:effectLst/>
        <a:scene3d>
          <a:camera prst="orthographicFront"/>
          <a:lightRig rig="threePt" dir="t">
            <a:rot lat="0" lon="0" rev="7500000"/>
          </a:lightRig>
        </a:scene3d>
        <a:sp3d z="-1524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61DC89CC-392A-43C7-86C4-A76D44EEDC68}">
      <dsp:nvSpPr>
        <dsp:cNvPr id="0" name=""/>
        <dsp:cNvSpPr/>
      </dsp:nvSpPr>
      <dsp:spPr>
        <a:xfrm>
          <a:off x="1196509" y="1442200"/>
          <a:ext cx="4650529" cy="3801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95" tIns="74295" rIns="74295" bIns="74295" numCol="1" spcCol="1270" anchor="t" anchorCtr="0">
          <a:noAutofit/>
        </a:bodyPr>
        <a:lstStyle/>
        <a:p>
          <a:pPr marL="0" lvl="0" indent="0" algn="l" defTabSz="1733550">
            <a:lnSpc>
              <a:spcPct val="90000"/>
            </a:lnSpc>
            <a:spcBef>
              <a:spcPct val="0"/>
            </a:spcBef>
            <a:spcAft>
              <a:spcPct val="35000"/>
            </a:spcAft>
            <a:buNone/>
          </a:pPr>
          <a:r>
            <a:rPr lang="en-US" sz="3900" kern="1200"/>
            <a:t>Benefits</a:t>
          </a:r>
        </a:p>
        <a:p>
          <a:pPr marL="285750" lvl="1" indent="-285750" algn="l" defTabSz="1333500">
            <a:lnSpc>
              <a:spcPct val="90000"/>
            </a:lnSpc>
            <a:spcBef>
              <a:spcPct val="0"/>
            </a:spcBef>
            <a:spcAft>
              <a:spcPct val="15000"/>
            </a:spcAft>
            <a:buChar char="•"/>
          </a:pPr>
          <a:r>
            <a:rPr lang="en-US" sz="3000" kern="1200"/>
            <a:t>Encapsulates data well</a:t>
          </a:r>
        </a:p>
        <a:p>
          <a:pPr marL="285750" lvl="1" indent="-285750" algn="l" defTabSz="1333500">
            <a:lnSpc>
              <a:spcPct val="90000"/>
            </a:lnSpc>
            <a:spcBef>
              <a:spcPct val="0"/>
            </a:spcBef>
            <a:spcAft>
              <a:spcPct val="15000"/>
            </a:spcAft>
            <a:buChar char="•"/>
          </a:pPr>
          <a:r>
            <a:rPr lang="en-US" sz="3000" kern="1200"/>
            <a:t>Class behavior is spread across smaller, lightweight classes</a:t>
          </a:r>
        </a:p>
      </dsp:txBody>
      <dsp:txXfrm>
        <a:off x="1196509" y="1442200"/>
        <a:ext cx="4650529" cy="3801194"/>
      </dsp:txXfrm>
    </dsp:sp>
    <dsp:sp modelId="{30484BE4-FE40-4D40-85A1-21556E77080F}">
      <dsp:nvSpPr>
        <dsp:cNvPr id="0" name=""/>
        <dsp:cNvSpPr/>
      </dsp:nvSpPr>
      <dsp:spPr>
        <a:xfrm>
          <a:off x="6232190" y="1432469"/>
          <a:ext cx="5137222" cy="3801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95" tIns="74295" rIns="74295" bIns="74295" numCol="1" spcCol="1270" anchor="t" anchorCtr="0">
          <a:noAutofit/>
        </a:bodyPr>
        <a:lstStyle/>
        <a:p>
          <a:pPr marL="0" lvl="0" indent="0" algn="l" defTabSz="1733550">
            <a:lnSpc>
              <a:spcPct val="90000"/>
            </a:lnSpc>
            <a:spcBef>
              <a:spcPct val="0"/>
            </a:spcBef>
            <a:spcAft>
              <a:spcPct val="35000"/>
            </a:spcAft>
            <a:buNone/>
          </a:pPr>
          <a:r>
            <a:rPr lang="en-US" sz="3900" kern="1200"/>
            <a:t>Detriments</a:t>
          </a:r>
        </a:p>
        <a:p>
          <a:pPr marL="285750" lvl="1" indent="-285750" algn="l" defTabSz="1333500">
            <a:lnSpc>
              <a:spcPct val="90000"/>
            </a:lnSpc>
            <a:spcBef>
              <a:spcPct val="0"/>
            </a:spcBef>
            <a:spcAft>
              <a:spcPct val="15000"/>
            </a:spcAft>
            <a:buChar char="•"/>
          </a:pPr>
          <a:r>
            <a:rPr lang="en-US" sz="3000" kern="1200"/>
            <a:t>Tends to lower cohesion by adding responsibility to a class</a:t>
          </a:r>
        </a:p>
        <a:p>
          <a:pPr marL="285750" lvl="1" indent="-285750" algn="l" defTabSz="1333500">
            <a:lnSpc>
              <a:spcPct val="90000"/>
            </a:lnSpc>
            <a:spcBef>
              <a:spcPct val="0"/>
            </a:spcBef>
            <a:spcAft>
              <a:spcPct val="15000"/>
            </a:spcAft>
            <a:buChar char="•"/>
          </a:pPr>
          <a:r>
            <a:rPr lang="en-US" sz="3000" kern="1200"/>
            <a:t>Can raise coupling if the added responsibility requires communication with a separate module</a:t>
          </a:r>
        </a:p>
      </dsp:txBody>
      <dsp:txXfrm>
        <a:off x="6232190" y="1432469"/>
        <a:ext cx="5137222" cy="3801194"/>
      </dsp:txXfrm>
    </dsp:sp>
    <dsp:sp modelId="{EF3C29E9-2621-469C-9FA9-EB16C1B4B69F}">
      <dsp:nvSpPr>
        <dsp:cNvPr id="0" name=""/>
        <dsp:cNvSpPr/>
      </dsp:nvSpPr>
      <dsp:spPr>
        <a:xfrm>
          <a:off x="0" y="33350"/>
          <a:ext cx="1680036" cy="1680036"/>
        </a:xfrm>
        <a:prstGeom prst="plus">
          <a:avLst>
            <a:gd name="adj" fmla="val 32810"/>
          </a:avLst>
        </a:prstGeom>
        <a:solidFill>
          <a:schemeClr val="accent6"/>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A4894D2-789D-424A-A254-A50C5D35B145}">
      <dsp:nvSpPr>
        <dsp:cNvPr id="0" name=""/>
        <dsp:cNvSpPr/>
      </dsp:nvSpPr>
      <dsp:spPr>
        <a:xfrm>
          <a:off x="10192504" y="637533"/>
          <a:ext cx="1581210" cy="541866"/>
        </a:xfrm>
        <a:prstGeom prst="rect">
          <a:avLst/>
        </a:prstGeom>
        <a:solidFill>
          <a:schemeClr val="accent2">
            <a:lumMod val="75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F03A53A-AEEF-490E-BB4E-1967269EE83E}">
      <dsp:nvSpPr>
        <dsp:cNvPr id="0" name=""/>
        <dsp:cNvSpPr/>
      </dsp:nvSpPr>
      <dsp:spPr>
        <a:xfrm>
          <a:off x="6095999" y="1460059"/>
          <a:ext cx="988" cy="3630506"/>
        </a:xfrm>
        <a:prstGeom prst="line">
          <a:avLst/>
        </a:pr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A47166-8AE2-4F7F-BFE5-72979A6BB825}" type="datetimeFigureOut">
              <a:t>3/22/2023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B68991-9E59-4A45-804D-AA2C0C878A8E}" type="slidenum">
              <a:t>‹#›</a:t>
            </a:fld>
            <a:endParaRPr lang="en-US"/>
          </a:p>
        </p:txBody>
      </p:sp>
    </p:spTree>
    <p:extLst>
      <p:ext uri="{BB962C8B-B14F-4D97-AF65-F5344CB8AC3E}">
        <p14:creationId xmlns:p14="http://schemas.microsoft.com/office/powerpoint/2010/main" val="603460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class HealthManager shouldn’t have the elements of takeDamage or shooting a snowball, these are elements that should be there own modules and can be delegated to increase reusability and ease maintenance – only thing in common here is location </a:t>
            </a:r>
          </a:p>
        </p:txBody>
      </p:sp>
      <p:sp>
        <p:nvSpPr>
          <p:cNvPr id="4" name="Slide Number Placeholder 3"/>
          <p:cNvSpPr>
            <a:spLocks noGrp="1"/>
          </p:cNvSpPr>
          <p:nvPr>
            <p:ph type="sldNum" sz="quarter" idx="5"/>
          </p:nvPr>
        </p:nvSpPr>
        <p:spPr/>
        <p:txBody>
          <a:bodyPr/>
          <a:lstStyle/>
          <a:p>
            <a:fld id="{29B68991-9E59-4A45-804D-AA2C0C878A8E}" type="slidenum">
              <a:rPr lang="en-US"/>
              <a:t>17</a:t>
            </a:fld>
            <a:endParaRPr lang="en-US"/>
          </a:p>
        </p:txBody>
      </p:sp>
    </p:spTree>
    <p:extLst>
      <p:ext uri="{BB962C8B-B14F-4D97-AF65-F5344CB8AC3E}">
        <p14:creationId xmlns:p14="http://schemas.microsoft.com/office/powerpoint/2010/main" val="3111116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Hunter</a:t>
            </a:r>
          </a:p>
        </p:txBody>
      </p:sp>
      <p:sp>
        <p:nvSpPr>
          <p:cNvPr id="4" name="Slide Number Placeholder 3"/>
          <p:cNvSpPr>
            <a:spLocks noGrp="1"/>
          </p:cNvSpPr>
          <p:nvPr>
            <p:ph type="sldNum" sz="quarter" idx="5"/>
          </p:nvPr>
        </p:nvSpPr>
        <p:spPr/>
        <p:txBody>
          <a:bodyPr/>
          <a:lstStyle/>
          <a:p>
            <a:fld id="{29B68991-9E59-4A45-804D-AA2C0C878A8E}" type="slidenum">
              <a:t>39</a:t>
            </a:fld>
            <a:endParaRPr lang="en-US"/>
          </a:p>
        </p:txBody>
      </p:sp>
    </p:spTree>
    <p:extLst>
      <p:ext uri="{BB962C8B-B14F-4D97-AF65-F5344CB8AC3E}">
        <p14:creationId xmlns:p14="http://schemas.microsoft.com/office/powerpoint/2010/main" val="2180281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Al – the controller is a non-user interface obj that receives or handles a system event. It also defines a method for such operations</a:t>
            </a:r>
          </a:p>
          <a:p>
            <a:endParaRPr lang="en-US">
              <a:cs typeface="Calibri"/>
            </a:endParaRPr>
          </a:p>
          <a:p>
            <a:r>
              <a:rPr lang="en-US">
                <a:cs typeface="Calibri"/>
              </a:rPr>
              <a:t> ultimately delegating the request to another class the control the overall activity within an application</a:t>
            </a:r>
          </a:p>
          <a:p>
            <a:r>
              <a:rPr lang="en-US">
                <a:cs typeface="Calibri"/>
              </a:rPr>
              <a:t>But who is responsible for handling the input system event?</a:t>
            </a:r>
          </a:p>
          <a:p>
            <a:endParaRPr lang="en-US">
              <a:cs typeface="Calibri"/>
            </a:endParaRPr>
          </a:p>
          <a:p>
            <a:pPr marL="171450" indent="-171450">
              <a:buFont typeface="Calibri"/>
              <a:buChar char="-"/>
            </a:pPr>
            <a:r>
              <a:rPr lang="en-US">
                <a:cs typeface="Calibri"/>
              </a:rPr>
              <a:t>Use case general </a:t>
            </a:r>
            <a:r>
              <a:rPr lang="en-US" err="1">
                <a:cs typeface="Calibri"/>
              </a:rPr>
              <a:t>delagates</a:t>
            </a:r>
            <a:r>
              <a:rPr lang="en-US">
                <a:cs typeface="Calibri"/>
              </a:rPr>
              <a:t> </a:t>
            </a:r>
            <a:r>
              <a:rPr lang="en-US" err="1">
                <a:cs typeface="Calibri"/>
              </a:rPr>
              <a:t>responsibilties</a:t>
            </a:r>
            <a:r>
              <a:rPr lang="en-US">
                <a:cs typeface="Calibri"/>
              </a:rPr>
              <a:t> to other component objects</a:t>
            </a:r>
          </a:p>
        </p:txBody>
      </p:sp>
      <p:sp>
        <p:nvSpPr>
          <p:cNvPr id="4" name="Slide Number Placeholder 3"/>
          <p:cNvSpPr>
            <a:spLocks noGrp="1"/>
          </p:cNvSpPr>
          <p:nvPr>
            <p:ph type="sldNum" sz="quarter" idx="5"/>
          </p:nvPr>
        </p:nvSpPr>
        <p:spPr/>
        <p:txBody>
          <a:bodyPr/>
          <a:lstStyle/>
          <a:p>
            <a:fld id="{29B68991-9E59-4A45-804D-AA2C0C878A8E}" type="slidenum">
              <a:t>40</a:t>
            </a:fld>
            <a:endParaRPr lang="en-US"/>
          </a:p>
        </p:txBody>
      </p:sp>
    </p:spTree>
    <p:extLst>
      <p:ext uri="{BB962C8B-B14F-4D97-AF65-F5344CB8AC3E}">
        <p14:creationId xmlns:p14="http://schemas.microsoft.com/office/powerpoint/2010/main" val="4221356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cs typeface="Calibri"/>
              </a:rPr>
              <a:t>When properly used it Increases reuse and pluggable interfaces by ensuring that the application logic is not handled in the interface layer allowing the interface to but swapped</a:t>
            </a:r>
          </a:p>
          <a:p>
            <a:pPr marL="228600" indent="-228600">
              <a:buAutoNum type="arabicPeriod"/>
            </a:pPr>
            <a:r>
              <a:rPr lang="en-US">
                <a:cs typeface="Calibri"/>
              </a:rPr>
              <a:t>Example ensuring states are reached in a sequential order with the use case controller – it is recommended with use case if State information is needed, the same use case controller is used</a:t>
            </a:r>
          </a:p>
          <a:p>
            <a:pPr marL="228600" indent="-228600">
              <a:buAutoNum type="arabicPeriod"/>
            </a:pPr>
            <a:endParaRPr lang="en-US">
              <a:cs typeface="Calibri"/>
            </a:endParaRPr>
          </a:p>
          <a:p>
            <a:pPr marL="228600" indent="-228600">
              <a:buAutoNum type="arabicPeriod"/>
            </a:pPr>
            <a:r>
              <a:rPr lang="en-US">
                <a:cs typeface="Calibri"/>
              </a:rPr>
              <a:t>Cons – this will result is low cohesion as a controllers primary goal is to </a:t>
            </a:r>
            <a:r>
              <a:rPr lang="en-US" err="1">
                <a:cs typeface="Calibri"/>
              </a:rPr>
              <a:t>delagte</a:t>
            </a:r>
            <a:r>
              <a:rPr lang="en-US">
                <a:cs typeface="Calibri"/>
              </a:rPr>
              <a:t> to </a:t>
            </a:r>
            <a:r>
              <a:rPr lang="en-US" err="1">
                <a:cs typeface="Calibri"/>
              </a:rPr>
              <a:t>othger</a:t>
            </a:r>
            <a:r>
              <a:rPr lang="en-US">
                <a:cs typeface="Calibri"/>
              </a:rPr>
              <a:t> objects (simply a  coordinator)</a:t>
            </a:r>
          </a:p>
          <a:p>
            <a:pPr marL="228600" indent="-228600">
              <a:buAutoNum type="arabicPeriod"/>
            </a:pPr>
            <a:endParaRPr lang="en-US">
              <a:cs typeface="Calibri"/>
            </a:endParaRPr>
          </a:p>
          <a:p>
            <a:r>
              <a:rPr lang="en-US">
                <a:cs typeface="Calibri"/>
              </a:rPr>
              <a:t>Signs of bloated controller are the controller </a:t>
            </a:r>
            <a:r>
              <a:rPr lang="en-US" err="1">
                <a:cs typeface="Calibri"/>
              </a:rPr>
              <a:t>itsaelf</a:t>
            </a:r>
            <a:r>
              <a:rPr lang="en-US">
                <a:cs typeface="Calibri"/>
              </a:rPr>
              <a:t> performs most of the actions without </a:t>
            </a:r>
            <a:r>
              <a:rPr lang="en-US" err="1">
                <a:cs typeface="Calibri"/>
              </a:rPr>
              <a:t>delgating</a:t>
            </a:r>
          </a:p>
          <a:p>
            <a:r>
              <a:rPr lang="en-US">
                <a:cs typeface="Calibri"/>
              </a:rPr>
              <a:t>It interacts with many objects and retains more information that it should or it duplicates information found elsewhere</a:t>
            </a:r>
          </a:p>
          <a:p>
            <a:endParaRPr lang="en-US">
              <a:cs typeface="Calibri"/>
            </a:endParaRPr>
          </a:p>
          <a:p>
            <a:r>
              <a:rPr lang="en-US">
                <a:cs typeface="Calibri"/>
              </a:rPr>
              <a:t>Example is using a calculator, </a:t>
            </a:r>
            <a:r>
              <a:rPr lang="en-US" err="1">
                <a:cs typeface="Calibri"/>
              </a:rPr>
              <a:t>ui</a:t>
            </a:r>
            <a:r>
              <a:rPr lang="en-US">
                <a:cs typeface="Calibri"/>
              </a:rPr>
              <a:t> shows the numbers but the controller </a:t>
            </a:r>
            <a:r>
              <a:rPr lang="en-US" err="1">
                <a:cs typeface="Calibri"/>
              </a:rPr>
              <a:t>delagtes</a:t>
            </a:r>
            <a:r>
              <a:rPr lang="en-US">
                <a:cs typeface="Calibri"/>
              </a:rPr>
              <a:t> the values to the function of the operation</a:t>
            </a:r>
          </a:p>
        </p:txBody>
      </p:sp>
      <p:sp>
        <p:nvSpPr>
          <p:cNvPr id="4" name="Slide Number Placeholder 3"/>
          <p:cNvSpPr>
            <a:spLocks noGrp="1"/>
          </p:cNvSpPr>
          <p:nvPr>
            <p:ph type="sldNum" sz="quarter" idx="5"/>
          </p:nvPr>
        </p:nvSpPr>
        <p:spPr/>
        <p:txBody>
          <a:bodyPr/>
          <a:lstStyle/>
          <a:p>
            <a:fld id="{29B68991-9E59-4A45-804D-AA2C0C878A8E}" type="slidenum">
              <a:rPr lang="en-US"/>
              <a:t>41</a:t>
            </a:fld>
            <a:endParaRPr lang="en-US"/>
          </a:p>
        </p:txBody>
      </p:sp>
    </p:spTree>
    <p:extLst>
      <p:ext uri="{BB962C8B-B14F-4D97-AF65-F5344CB8AC3E}">
        <p14:creationId xmlns:p14="http://schemas.microsoft.com/office/powerpoint/2010/main" val="1050620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Al – to reiterate cohesion is the measure of how strongly related and focused the responsibilities of an element are.</a:t>
            </a:r>
          </a:p>
          <a:p>
            <a:endParaRPr lang="en-US">
              <a:cs typeface="Calibri"/>
            </a:endParaRPr>
          </a:p>
          <a:p>
            <a:r>
              <a:rPr lang="en-US">
                <a:cs typeface="Calibri"/>
              </a:rPr>
              <a:t>A highly cohesive module doesn’t do tremendous work </a:t>
            </a:r>
          </a:p>
        </p:txBody>
      </p:sp>
      <p:sp>
        <p:nvSpPr>
          <p:cNvPr id="4" name="Slide Number Placeholder 3"/>
          <p:cNvSpPr>
            <a:spLocks noGrp="1"/>
          </p:cNvSpPr>
          <p:nvPr>
            <p:ph type="sldNum" sz="quarter" idx="5"/>
          </p:nvPr>
        </p:nvSpPr>
        <p:spPr/>
        <p:txBody>
          <a:bodyPr/>
          <a:lstStyle/>
          <a:p>
            <a:fld id="{29B68991-9E59-4A45-804D-AA2C0C878A8E}" type="slidenum">
              <a:t>42</a:t>
            </a:fld>
            <a:endParaRPr lang="en-US"/>
          </a:p>
        </p:txBody>
      </p:sp>
    </p:spTree>
    <p:extLst>
      <p:ext uri="{BB962C8B-B14F-4D97-AF65-F5344CB8AC3E}">
        <p14:creationId xmlns:p14="http://schemas.microsoft.com/office/powerpoint/2010/main" val="3514978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Al</a:t>
            </a:r>
          </a:p>
          <a:p>
            <a:r>
              <a:rPr lang="en-US">
                <a:cs typeface="Calibri"/>
              </a:rPr>
              <a:t>In other words wanting to change data by type although they may vary in a parent class from one or many subclasses without having to make several changes throughout a moule and its elements</a:t>
            </a:r>
          </a:p>
        </p:txBody>
      </p:sp>
      <p:sp>
        <p:nvSpPr>
          <p:cNvPr id="4" name="Slide Number Placeholder 3"/>
          <p:cNvSpPr>
            <a:spLocks noGrp="1"/>
          </p:cNvSpPr>
          <p:nvPr>
            <p:ph type="sldNum" sz="quarter" idx="5"/>
          </p:nvPr>
        </p:nvSpPr>
        <p:spPr/>
        <p:txBody>
          <a:bodyPr/>
          <a:lstStyle/>
          <a:p>
            <a:fld id="{29B68991-9E59-4A45-804D-AA2C0C878A8E}" type="slidenum">
              <a:rPr lang="en-US"/>
              <a:t>43</a:t>
            </a:fld>
            <a:endParaRPr lang="en-US"/>
          </a:p>
        </p:txBody>
      </p:sp>
    </p:spTree>
    <p:extLst>
      <p:ext uri="{BB962C8B-B14F-4D97-AF65-F5344CB8AC3E}">
        <p14:creationId xmlns:p14="http://schemas.microsoft.com/office/powerpoint/2010/main" val="2447381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Jenna</a:t>
            </a:r>
          </a:p>
        </p:txBody>
      </p:sp>
      <p:sp>
        <p:nvSpPr>
          <p:cNvPr id="4" name="Slide Number Placeholder 3"/>
          <p:cNvSpPr>
            <a:spLocks noGrp="1"/>
          </p:cNvSpPr>
          <p:nvPr>
            <p:ph type="sldNum" sz="quarter" idx="5"/>
          </p:nvPr>
        </p:nvSpPr>
        <p:spPr/>
        <p:txBody>
          <a:bodyPr/>
          <a:lstStyle/>
          <a:p>
            <a:fld id="{29B68991-9E59-4A45-804D-AA2C0C878A8E}" type="slidenum">
              <a:rPr lang="en-US"/>
              <a:t>44</a:t>
            </a:fld>
            <a:endParaRPr lang="en-US"/>
          </a:p>
        </p:txBody>
      </p:sp>
    </p:spTree>
    <p:extLst>
      <p:ext uri="{BB962C8B-B14F-4D97-AF65-F5344CB8AC3E}">
        <p14:creationId xmlns:p14="http://schemas.microsoft.com/office/powerpoint/2010/main" val="4225813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Jenna</a:t>
            </a:r>
          </a:p>
        </p:txBody>
      </p:sp>
      <p:sp>
        <p:nvSpPr>
          <p:cNvPr id="4" name="Slide Number Placeholder 3"/>
          <p:cNvSpPr>
            <a:spLocks noGrp="1"/>
          </p:cNvSpPr>
          <p:nvPr>
            <p:ph type="sldNum" sz="quarter" idx="5"/>
          </p:nvPr>
        </p:nvSpPr>
        <p:spPr/>
        <p:txBody>
          <a:bodyPr/>
          <a:lstStyle/>
          <a:p>
            <a:fld id="{29B68991-9E59-4A45-804D-AA2C0C878A8E}" type="slidenum">
              <a:rPr lang="en-US"/>
              <a:t>45</a:t>
            </a:fld>
            <a:endParaRPr lang="en-US"/>
          </a:p>
        </p:txBody>
      </p:sp>
    </p:spTree>
    <p:extLst>
      <p:ext uri="{BB962C8B-B14F-4D97-AF65-F5344CB8AC3E}">
        <p14:creationId xmlns:p14="http://schemas.microsoft.com/office/powerpoint/2010/main" val="3453769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Jenna</a:t>
            </a:r>
          </a:p>
        </p:txBody>
      </p:sp>
      <p:sp>
        <p:nvSpPr>
          <p:cNvPr id="4" name="Slide Number Placeholder 3"/>
          <p:cNvSpPr>
            <a:spLocks noGrp="1"/>
          </p:cNvSpPr>
          <p:nvPr>
            <p:ph type="sldNum" sz="quarter" idx="5"/>
          </p:nvPr>
        </p:nvSpPr>
        <p:spPr/>
        <p:txBody>
          <a:bodyPr/>
          <a:lstStyle/>
          <a:p>
            <a:fld id="{29B68991-9E59-4A45-804D-AA2C0C878A8E}" type="slidenum">
              <a:rPr lang="en-US"/>
              <a:t>46</a:t>
            </a:fld>
            <a:endParaRPr lang="en-US"/>
          </a:p>
        </p:txBody>
      </p:sp>
    </p:spTree>
    <p:extLst>
      <p:ext uri="{BB962C8B-B14F-4D97-AF65-F5344CB8AC3E}">
        <p14:creationId xmlns:p14="http://schemas.microsoft.com/office/powerpoint/2010/main" val="2692277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Jenna</a:t>
            </a:r>
          </a:p>
        </p:txBody>
      </p:sp>
      <p:sp>
        <p:nvSpPr>
          <p:cNvPr id="4" name="Slide Number Placeholder 3"/>
          <p:cNvSpPr>
            <a:spLocks noGrp="1"/>
          </p:cNvSpPr>
          <p:nvPr>
            <p:ph type="sldNum" sz="quarter" idx="5"/>
          </p:nvPr>
        </p:nvSpPr>
        <p:spPr/>
        <p:txBody>
          <a:bodyPr/>
          <a:lstStyle/>
          <a:p>
            <a:fld id="{29B68991-9E59-4A45-804D-AA2C0C878A8E}" type="slidenum">
              <a:rPr lang="en-US"/>
              <a:t>47</a:t>
            </a:fld>
            <a:endParaRPr lang="en-US"/>
          </a:p>
        </p:txBody>
      </p:sp>
    </p:spTree>
    <p:extLst>
      <p:ext uri="{BB962C8B-B14F-4D97-AF65-F5344CB8AC3E}">
        <p14:creationId xmlns:p14="http://schemas.microsoft.com/office/powerpoint/2010/main" val="1400200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Jenna</a:t>
            </a:r>
          </a:p>
        </p:txBody>
      </p:sp>
      <p:sp>
        <p:nvSpPr>
          <p:cNvPr id="4" name="Slide Number Placeholder 3"/>
          <p:cNvSpPr>
            <a:spLocks noGrp="1"/>
          </p:cNvSpPr>
          <p:nvPr>
            <p:ph type="sldNum" sz="quarter" idx="5"/>
          </p:nvPr>
        </p:nvSpPr>
        <p:spPr/>
        <p:txBody>
          <a:bodyPr/>
          <a:lstStyle/>
          <a:p>
            <a:fld id="{29B68991-9E59-4A45-804D-AA2C0C878A8E}" type="slidenum">
              <a:rPr lang="en-US"/>
              <a:t>48</a:t>
            </a:fld>
            <a:endParaRPr lang="en-US"/>
          </a:p>
        </p:txBody>
      </p:sp>
    </p:spTree>
    <p:extLst>
      <p:ext uri="{BB962C8B-B14F-4D97-AF65-F5344CB8AC3E}">
        <p14:creationId xmlns:p14="http://schemas.microsoft.com/office/powerpoint/2010/main" val="1265027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Logical cohesion can lack clarity within an interface in this example although all elements are of the type input none of them may invoke the other of if code for more than one action may be connected maintenance will be </a:t>
            </a:r>
            <a:r>
              <a:rPr lang="en-US" err="1">
                <a:cs typeface="Calibri"/>
              </a:rPr>
              <a:t>significanttly</a:t>
            </a:r>
            <a:r>
              <a:rPr lang="en-US">
                <a:cs typeface="Calibri"/>
              </a:rPr>
              <a:t> harder. To fix this one you would make modules for the different elements</a:t>
            </a:r>
          </a:p>
          <a:p>
            <a:endParaRPr lang="en-US">
              <a:cs typeface="Calibri"/>
            </a:endParaRPr>
          </a:p>
          <a:p>
            <a:r>
              <a:rPr lang="en-US">
                <a:cs typeface="Calibri"/>
              </a:rPr>
              <a:t>Proper fix</a:t>
            </a:r>
          </a:p>
        </p:txBody>
      </p:sp>
      <p:sp>
        <p:nvSpPr>
          <p:cNvPr id="4" name="Slide Number Placeholder 3"/>
          <p:cNvSpPr>
            <a:spLocks noGrp="1"/>
          </p:cNvSpPr>
          <p:nvPr>
            <p:ph type="sldNum" sz="quarter" idx="5"/>
          </p:nvPr>
        </p:nvSpPr>
        <p:spPr/>
        <p:txBody>
          <a:bodyPr/>
          <a:lstStyle/>
          <a:p>
            <a:fld id="{29B68991-9E59-4A45-804D-AA2C0C878A8E}" type="slidenum">
              <a:rPr lang="en-US"/>
              <a:t>18</a:t>
            </a:fld>
            <a:endParaRPr lang="en-US"/>
          </a:p>
        </p:txBody>
      </p:sp>
    </p:spTree>
    <p:extLst>
      <p:ext uri="{BB962C8B-B14F-4D97-AF65-F5344CB8AC3E}">
        <p14:creationId xmlns:p14="http://schemas.microsoft.com/office/powerpoint/2010/main" val="536874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Jenna</a:t>
            </a:r>
          </a:p>
        </p:txBody>
      </p:sp>
      <p:sp>
        <p:nvSpPr>
          <p:cNvPr id="4" name="Slide Number Placeholder 3"/>
          <p:cNvSpPr>
            <a:spLocks noGrp="1"/>
          </p:cNvSpPr>
          <p:nvPr>
            <p:ph type="sldNum" sz="quarter" idx="5"/>
          </p:nvPr>
        </p:nvSpPr>
        <p:spPr/>
        <p:txBody>
          <a:bodyPr/>
          <a:lstStyle/>
          <a:p>
            <a:fld id="{29B68991-9E59-4A45-804D-AA2C0C878A8E}" type="slidenum">
              <a:rPr lang="en-US"/>
              <a:t>49</a:t>
            </a:fld>
            <a:endParaRPr lang="en-US"/>
          </a:p>
        </p:txBody>
      </p:sp>
    </p:spTree>
    <p:extLst>
      <p:ext uri="{BB962C8B-B14F-4D97-AF65-F5344CB8AC3E}">
        <p14:creationId xmlns:p14="http://schemas.microsoft.com/office/powerpoint/2010/main" val="1932106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Jenna</a:t>
            </a:r>
          </a:p>
        </p:txBody>
      </p:sp>
      <p:sp>
        <p:nvSpPr>
          <p:cNvPr id="4" name="Slide Number Placeholder 3"/>
          <p:cNvSpPr>
            <a:spLocks noGrp="1"/>
          </p:cNvSpPr>
          <p:nvPr>
            <p:ph type="sldNum" sz="quarter" idx="5"/>
          </p:nvPr>
        </p:nvSpPr>
        <p:spPr/>
        <p:txBody>
          <a:bodyPr/>
          <a:lstStyle/>
          <a:p>
            <a:fld id="{29B68991-9E59-4A45-804D-AA2C0C878A8E}" type="slidenum">
              <a:rPr lang="en-US"/>
              <a:t>50</a:t>
            </a:fld>
            <a:endParaRPr lang="en-US"/>
          </a:p>
        </p:txBody>
      </p:sp>
    </p:spTree>
    <p:extLst>
      <p:ext uri="{BB962C8B-B14F-4D97-AF65-F5344CB8AC3E}">
        <p14:creationId xmlns:p14="http://schemas.microsoft.com/office/powerpoint/2010/main" val="13248875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Jenna</a:t>
            </a:r>
          </a:p>
        </p:txBody>
      </p:sp>
      <p:sp>
        <p:nvSpPr>
          <p:cNvPr id="4" name="Slide Number Placeholder 3"/>
          <p:cNvSpPr>
            <a:spLocks noGrp="1"/>
          </p:cNvSpPr>
          <p:nvPr>
            <p:ph type="sldNum" sz="quarter" idx="5"/>
          </p:nvPr>
        </p:nvSpPr>
        <p:spPr/>
        <p:txBody>
          <a:bodyPr/>
          <a:lstStyle/>
          <a:p>
            <a:fld id="{29B68991-9E59-4A45-804D-AA2C0C878A8E}" type="slidenum">
              <a:rPr lang="en-US"/>
              <a:t>51</a:t>
            </a:fld>
            <a:endParaRPr lang="en-US"/>
          </a:p>
        </p:txBody>
      </p:sp>
    </p:spTree>
    <p:extLst>
      <p:ext uri="{BB962C8B-B14F-4D97-AF65-F5344CB8AC3E}">
        <p14:creationId xmlns:p14="http://schemas.microsoft.com/office/powerpoint/2010/main" val="9264636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Jenna</a:t>
            </a:r>
          </a:p>
        </p:txBody>
      </p:sp>
      <p:sp>
        <p:nvSpPr>
          <p:cNvPr id="4" name="Slide Number Placeholder 3"/>
          <p:cNvSpPr>
            <a:spLocks noGrp="1"/>
          </p:cNvSpPr>
          <p:nvPr>
            <p:ph type="sldNum" sz="quarter" idx="5"/>
          </p:nvPr>
        </p:nvSpPr>
        <p:spPr/>
        <p:txBody>
          <a:bodyPr/>
          <a:lstStyle/>
          <a:p>
            <a:fld id="{29B68991-9E59-4A45-804D-AA2C0C878A8E}" type="slidenum">
              <a:rPr lang="en-US"/>
              <a:t>52</a:t>
            </a:fld>
            <a:endParaRPr lang="en-US"/>
          </a:p>
        </p:txBody>
      </p:sp>
    </p:spTree>
    <p:extLst>
      <p:ext uri="{BB962C8B-B14F-4D97-AF65-F5344CB8AC3E}">
        <p14:creationId xmlns:p14="http://schemas.microsoft.com/office/powerpoint/2010/main" val="35573886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Jenna</a:t>
            </a:r>
          </a:p>
        </p:txBody>
      </p:sp>
      <p:sp>
        <p:nvSpPr>
          <p:cNvPr id="4" name="Slide Number Placeholder 3"/>
          <p:cNvSpPr>
            <a:spLocks noGrp="1"/>
          </p:cNvSpPr>
          <p:nvPr>
            <p:ph type="sldNum" sz="quarter" idx="5"/>
          </p:nvPr>
        </p:nvSpPr>
        <p:spPr/>
        <p:txBody>
          <a:bodyPr/>
          <a:lstStyle/>
          <a:p>
            <a:fld id="{29B68991-9E59-4A45-804D-AA2C0C878A8E}" type="slidenum">
              <a:rPr lang="en-US"/>
              <a:t>53</a:t>
            </a:fld>
            <a:endParaRPr lang="en-US"/>
          </a:p>
        </p:txBody>
      </p:sp>
    </p:spTree>
    <p:extLst>
      <p:ext uri="{BB962C8B-B14F-4D97-AF65-F5344CB8AC3E}">
        <p14:creationId xmlns:p14="http://schemas.microsoft.com/office/powerpoint/2010/main" val="23237378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Jenna</a:t>
            </a:r>
          </a:p>
        </p:txBody>
      </p:sp>
      <p:sp>
        <p:nvSpPr>
          <p:cNvPr id="4" name="Slide Number Placeholder 3"/>
          <p:cNvSpPr>
            <a:spLocks noGrp="1"/>
          </p:cNvSpPr>
          <p:nvPr>
            <p:ph type="sldNum" sz="quarter" idx="5"/>
          </p:nvPr>
        </p:nvSpPr>
        <p:spPr/>
        <p:txBody>
          <a:bodyPr/>
          <a:lstStyle/>
          <a:p>
            <a:fld id="{29B68991-9E59-4A45-804D-AA2C0C878A8E}" type="slidenum">
              <a:rPr lang="en-US"/>
              <a:t>54</a:t>
            </a:fld>
            <a:endParaRPr lang="en-US"/>
          </a:p>
        </p:txBody>
      </p:sp>
    </p:spTree>
    <p:extLst>
      <p:ext uri="{BB962C8B-B14F-4D97-AF65-F5344CB8AC3E}">
        <p14:creationId xmlns:p14="http://schemas.microsoft.com/office/powerpoint/2010/main" val="34683462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Hunter</a:t>
            </a:r>
          </a:p>
        </p:txBody>
      </p:sp>
      <p:sp>
        <p:nvSpPr>
          <p:cNvPr id="4" name="Slide Number Placeholder 3"/>
          <p:cNvSpPr>
            <a:spLocks noGrp="1"/>
          </p:cNvSpPr>
          <p:nvPr>
            <p:ph type="sldNum" sz="quarter" idx="5"/>
          </p:nvPr>
        </p:nvSpPr>
        <p:spPr/>
        <p:txBody>
          <a:bodyPr/>
          <a:lstStyle/>
          <a:p>
            <a:fld id="{29B68991-9E59-4A45-804D-AA2C0C878A8E}" type="slidenum">
              <a:rPr lang="en-US"/>
              <a:t>56</a:t>
            </a:fld>
            <a:endParaRPr lang="en-US"/>
          </a:p>
        </p:txBody>
      </p:sp>
    </p:spTree>
    <p:extLst>
      <p:ext uri="{BB962C8B-B14F-4D97-AF65-F5344CB8AC3E}">
        <p14:creationId xmlns:p14="http://schemas.microsoft.com/office/powerpoint/2010/main" val="18777815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Hunter</a:t>
            </a:r>
          </a:p>
        </p:txBody>
      </p:sp>
      <p:sp>
        <p:nvSpPr>
          <p:cNvPr id="4" name="Slide Number Placeholder 3"/>
          <p:cNvSpPr>
            <a:spLocks noGrp="1"/>
          </p:cNvSpPr>
          <p:nvPr>
            <p:ph type="sldNum" sz="quarter" idx="5"/>
          </p:nvPr>
        </p:nvSpPr>
        <p:spPr/>
        <p:txBody>
          <a:bodyPr/>
          <a:lstStyle/>
          <a:p>
            <a:fld id="{29B68991-9E59-4A45-804D-AA2C0C878A8E}" type="slidenum">
              <a:t>57</a:t>
            </a:fld>
            <a:endParaRPr lang="en-US"/>
          </a:p>
        </p:txBody>
      </p:sp>
    </p:spTree>
    <p:extLst>
      <p:ext uri="{BB962C8B-B14F-4D97-AF65-F5344CB8AC3E}">
        <p14:creationId xmlns:p14="http://schemas.microsoft.com/office/powerpoint/2010/main" val="3834226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Al – outliers</a:t>
            </a:r>
          </a:p>
          <a:p>
            <a:endParaRPr lang="en-US">
              <a:cs typeface="Calibri"/>
            </a:endParaRPr>
          </a:p>
          <a:p>
            <a:r>
              <a:rPr lang="en-US">
                <a:cs typeface="Calibri"/>
              </a:rPr>
              <a:t>Projects don't have there dependent tasks </a:t>
            </a:r>
            <a:r>
              <a:rPr lang="en-US" err="1">
                <a:cs typeface="Calibri"/>
              </a:rPr>
              <a:t>netx</a:t>
            </a:r>
            <a:r>
              <a:rPr lang="en-US">
                <a:cs typeface="Calibri"/>
              </a:rPr>
              <a:t> to them</a:t>
            </a:r>
          </a:p>
          <a:p>
            <a:endParaRPr lang="en-US">
              <a:cs typeface="Calibri"/>
            </a:endParaRPr>
          </a:p>
          <a:p>
            <a:r>
              <a:rPr lang="en-US">
                <a:cs typeface="Calibri"/>
              </a:rPr>
              <a:t>Outliers I have seen are </a:t>
            </a:r>
            <a:r>
              <a:rPr lang="en-US" err="1">
                <a:cs typeface="Calibri"/>
              </a:rPr>
              <a:t>Karian</a:t>
            </a:r>
            <a:r>
              <a:rPr lang="en-US">
                <a:cs typeface="Calibri"/>
              </a:rPr>
              <a:t> having x3 the amount time spent compared to the predicted time</a:t>
            </a:r>
          </a:p>
          <a:p>
            <a:endParaRPr lang="en-US">
              <a:cs typeface="Calibri"/>
            </a:endParaRPr>
          </a:p>
          <a:p>
            <a:r>
              <a:rPr lang="en-US">
                <a:cs typeface="Calibri"/>
              </a:rPr>
              <a:t>There are team leads with nothing planned for this current week, and a member who currently has completed tasks but no actual hours within their section which could effect pay</a:t>
            </a:r>
          </a:p>
          <a:p>
            <a:endParaRPr lang="en-US">
              <a:cs typeface="Calibri"/>
            </a:endParaRPr>
          </a:p>
          <a:p>
            <a:r>
              <a:rPr lang="en-US">
                <a:cs typeface="Calibri"/>
              </a:rPr>
              <a:t>Besides the few minor thing the overall </a:t>
            </a:r>
            <a:r>
              <a:rPr lang="en-US" err="1">
                <a:cs typeface="Calibri"/>
              </a:rPr>
              <a:t>gant</a:t>
            </a:r>
            <a:r>
              <a:rPr lang="en-US">
                <a:cs typeface="Calibri"/>
              </a:rPr>
              <a:t> chart looks great, good job!</a:t>
            </a:r>
          </a:p>
          <a:p>
            <a:r>
              <a:rPr lang="en-US">
                <a:cs typeface="Calibri"/>
              </a:rPr>
              <a:t>  </a:t>
            </a:r>
          </a:p>
          <a:p>
            <a:endParaRPr lang="en-US">
              <a:cs typeface="Calibri"/>
            </a:endParaRPr>
          </a:p>
        </p:txBody>
      </p:sp>
      <p:sp>
        <p:nvSpPr>
          <p:cNvPr id="4" name="Slide Number Placeholder 3"/>
          <p:cNvSpPr>
            <a:spLocks noGrp="1"/>
          </p:cNvSpPr>
          <p:nvPr>
            <p:ph type="sldNum" sz="quarter" idx="5"/>
          </p:nvPr>
        </p:nvSpPr>
        <p:spPr/>
        <p:txBody>
          <a:bodyPr/>
          <a:lstStyle/>
          <a:p>
            <a:fld id="{29B68991-9E59-4A45-804D-AA2C0C878A8E}" type="slidenum">
              <a:t>58</a:t>
            </a:fld>
            <a:endParaRPr lang="en-US"/>
          </a:p>
        </p:txBody>
      </p:sp>
    </p:spTree>
    <p:extLst>
      <p:ext uri="{BB962C8B-B14F-4D97-AF65-F5344CB8AC3E}">
        <p14:creationId xmlns:p14="http://schemas.microsoft.com/office/powerpoint/2010/main" val="2495071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Jenna</a:t>
            </a:r>
          </a:p>
        </p:txBody>
      </p:sp>
      <p:sp>
        <p:nvSpPr>
          <p:cNvPr id="4" name="Slide Number Placeholder 3"/>
          <p:cNvSpPr>
            <a:spLocks noGrp="1"/>
          </p:cNvSpPr>
          <p:nvPr>
            <p:ph type="sldNum" sz="quarter" idx="5"/>
          </p:nvPr>
        </p:nvSpPr>
        <p:spPr/>
        <p:txBody>
          <a:bodyPr/>
          <a:lstStyle/>
          <a:p>
            <a:fld id="{29B68991-9E59-4A45-804D-AA2C0C878A8E}" type="slidenum">
              <a:t>59</a:t>
            </a:fld>
            <a:endParaRPr lang="en-US"/>
          </a:p>
        </p:txBody>
      </p:sp>
    </p:spTree>
    <p:extLst>
      <p:ext uri="{BB962C8B-B14F-4D97-AF65-F5344CB8AC3E}">
        <p14:creationId xmlns:p14="http://schemas.microsoft.com/office/powerpoint/2010/main" val="1949863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There is no reusability, beside the fact these are the first things done in the morning there is no relation at all leading to bad cohesion and maintenance </a:t>
            </a:r>
          </a:p>
          <a:p>
            <a:endParaRPr lang="en-US">
              <a:cs typeface="Calibri"/>
            </a:endParaRPr>
          </a:p>
          <a:p>
            <a:r>
              <a:rPr lang="en-US">
                <a:cs typeface="Calibri"/>
              </a:rPr>
              <a:t>A fix to this is to have an initializing element in the correct modules along with an initializer module that each may call at the proper time</a:t>
            </a:r>
          </a:p>
        </p:txBody>
      </p:sp>
      <p:sp>
        <p:nvSpPr>
          <p:cNvPr id="4" name="Slide Number Placeholder 3"/>
          <p:cNvSpPr>
            <a:spLocks noGrp="1"/>
          </p:cNvSpPr>
          <p:nvPr>
            <p:ph type="sldNum" sz="quarter" idx="5"/>
          </p:nvPr>
        </p:nvSpPr>
        <p:spPr/>
        <p:txBody>
          <a:bodyPr/>
          <a:lstStyle/>
          <a:p>
            <a:fld id="{29B68991-9E59-4A45-804D-AA2C0C878A8E}" type="slidenum">
              <a:rPr lang="en-US"/>
              <a:t>19</a:t>
            </a:fld>
            <a:endParaRPr lang="en-US"/>
          </a:p>
        </p:txBody>
      </p:sp>
    </p:spTree>
    <p:extLst>
      <p:ext uri="{BB962C8B-B14F-4D97-AF65-F5344CB8AC3E}">
        <p14:creationId xmlns:p14="http://schemas.microsoft.com/office/powerpoint/2010/main" val="6511360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Jenna</a:t>
            </a:r>
          </a:p>
        </p:txBody>
      </p:sp>
      <p:sp>
        <p:nvSpPr>
          <p:cNvPr id="4" name="Slide Number Placeholder 3"/>
          <p:cNvSpPr>
            <a:spLocks noGrp="1"/>
          </p:cNvSpPr>
          <p:nvPr>
            <p:ph type="sldNum" sz="quarter" idx="5"/>
          </p:nvPr>
        </p:nvSpPr>
        <p:spPr/>
        <p:txBody>
          <a:bodyPr/>
          <a:lstStyle/>
          <a:p>
            <a:fld id="{29B68991-9E59-4A45-804D-AA2C0C878A8E}" type="slidenum">
              <a:t>60</a:t>
            </a:fld>
            <a:endParaRPr lang="en-US"/>
          </a:p>
        </p:txBody>
      </p:sp>
    </p:spTree>
    <p:extLst>
      <p:ext uri="{BB962C8B-B14F-4D97-AF65-F5344CB8AC3E}">
        <p14:creationId xmlns:p14="http://schemas.microsoft.com/office/powerpoint/2010/main" val="2308560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actions with an element of such are weakly related and don’t offer reusability and error handling </a:t>
            </a:r>
            <a:r>
              <a:rPr lang="en-US" err="1">
                <a:cs typeface="Calibri"/>
              </a:rPr>
              <a:t>ie</a:t>
            </a:r>
            <a:r>
              <a:rPr lang="en-US">
                <a:cs typeface="Calibri"/>
              </a:rPr>
              <a:t> low </a:t>
            </a:r>
            <a:r>
              <a:rPr lang="en-US" err="1">
                <a:cs typeface="Calibri"/>
              </a:rPr>
              <a:t>maintanabiltiy</a:t>
            </a:r>
            <a:r>
              <a:rPr lang="en-US">
                <a:cs typeface="Calibri"/>
              </a:rPr>
              <a:t>, the processes should be broken up</a:t>
            </a:r>
          </a:p>
        </p:txBody>
      </p:sp>
      <p:sp>
        <p:nvSpPr>
          <p:cNvPr id="4" name="Slide Number Placeholder 3"/>
          <p:cNvSpPr>
            <a:spLocks noGrp="1"/>
          </p:cNvSpPr>
          <p:nvPr>
            <p:ph type="sldNum" sz="quarter" idx="5"/>
          </p:nvPr>
        </p:nvSpPr>
        <p:spPr/>
        <p:txBody>
          <a:bodyPr/>
          <a:lstStyle/>
          <a:p>
            <a:fld id="{29B68991-9E59-4A45-804D-AA2C0C878A8E}" type="slidenum">
              <a:rPr lang="en-US"/>
              <a:t>20</a:t>
            </a:fld>
            <a:endParaRPr lang="en-US"/>
          </a:p>
        </p:txBody>
      </p:sp>
    </p:spTree>
    <p:extLst>
      <p:ext uri="{BB962C8B-B14F-4D97-AF65-F5344CB8AC3E}">
        <p14:creationId xmlns:p14="http://schemas.microsoft.com/office/powerpoint/2010/main" val="1478717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combination of processing upon the same data has flaws in Maintenace as if you change code in one area several other areas may effect, there is also low ability for reuse of the code ,</a:t>
            </a:r>
            <a:r>
              <a:rPr lang="en-US"/>
              <a:t>to fix this it should be broken up</a:t>
            </a:r>
            <a:endParaRPr lang="en-US">
              <a:cs typeface="Calibri"/>
            </a:endParaRPr>
          </a:p>
          <a:p>
            <a:endParaRPr lang="en-US">
              <a:cs typeface="Calibri"/>
            </a:endParaRPr>
          </a:p>
          <a:p>
            <a:r>
              <a:rPr lang="en-US">
                <a:cs typeface="Calibri"/>
              </a:rPr>
              <a:t>This cohesion type is ok in use due to its relation of the data set</a:t>
            </a:r>
          </a:p>
          <a:p>
            <a:endParaRPr lang="en-US">
              <a:cs typeface="Calibri"/>
            </a:endParaRPr>
          </a:p>
          <a:p>
            <a:r>
              <a:rPr lang="en-US">
                <a:cs typeface="Calibri"/>
              </a:rPr>
              <a:t>Stamp coupling</a:t>
            </a:r>
          </a:p>
        </p:txBody>
      </p:sp>
      <p:sp>
        <p:nvSpPr>
          <p:cNvPr id="4" name="Slide Number Placeholder 3"/>
          <p:cNvSpPr>
            <a:spLocks noGrp="1"/>
          </p:cNvSpPr>
          <p:nvPr>
            <p:ph type="sldNum" sz="quarter" idx="5"/>
          </p:nvPr>
        </p:nvSpPr>
        <p:spPr/>
        <p:txBody>
          <a:bodyPr/>
          <a:lstStyle/>
          <a:p>
            <a:fld id="{29B68991-9E59-4A45-804D-AA2C0C878A8E}" type="slidenum">
              <a:rPr lang="en-US"/>
              <a:t>21</a:t>
            </a:fld>
            <a:endParaRPr lang="en-US"/>
          </a:p>
        </p:txBody>
      </p:sp>
    </p:spTree>
    <p:extLst>
      <p:ext uri="{BB962C8B-B14F-4D97-AF65-F5344CB8AC3E}">
        <p14:creationId xmlns:p14="http://schemas.microsoft.com/office/powerpoint/2010/main" val="739573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Carsons </a:t>
            </a:r>
            <a:r>
              <a:rPr lang="en-US" err="1">
                <a:cs typeface="Calibri"/>
              </a:rPr>
              <a:t>playerSingelton</a:t>
            </a:r>
            <a:r>
              <a:rPr lang="en-US">
                <a:cs typeface="Calibri"/>
              </a:rPr>
              <a:t> class has one job and that is the to find the player with the scene</a:t>
            </a:r>
          </a:p>
          <a:p>
            <a:endParaRPr lang="en-US">
              <a:cs typeface="Calibri"/>
            </a:endParaRPr>
          </a:p>
          <a:p>
            <a:r>
              <a:rPr lang="en-US">
                <a:cs typeface="Calibri"/>
              </a:rPr>
              <a:t>The benefit of this is it is highly reusable and if there is an error, maintenance is miniscule</a:t>
            </a:r>
          </a:p>
          <a:p>
            <a:endParaRPr lang="en-US">
              <a:cs typeface="Calibri"/>
            </a:endParaRPr>
          </a:p>
        </p:txBody>
      </p:sp>
      <p:sp>
        <p:nvSpPr>
          <p:cNvPr id="4" name="Slide Number Placeholder 3"/>
          <p:cNvSpPr>
            <a:spLocks noGrp="1"/>
          </p:cNvSpPr>
          <p:nvPr>
            <p:ph type="sldNum" sz="quarter" idx="5"/>
          </p:nvPr>
        </p:nvSpPr>
        <p:spPr/>
        <p:txBody>
          <a:bodyPr/>
          <a:lstStyle/>
          <a:p>
            <a:fld id="{29B68991-9E59-4A45-804D-AA2C0C878A8E}" type="slidenum">
              <a:rPr lang="en-US"/>
              <a:t>22</a:t>
            </a:fld>
            <a:endParaRPr lang="en-US"/>
          </a:p>
        </p:txBody>
      </p:sp>
    </p:spTree>
    <p:extLst>
      <p:ext uri="{BB962C8B-B14F-4D97-AF65-F5344CB8AC3E}">
        <p14:creationId xmlns:p14="http://schemas.microsoft.com/office/powerpoint/2010/main" val="912041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These actions are performed on the same data item being the player</a:t>
            </a:r>
          </a:p>
          <a:p>
            <a:r>
              <a:rPr lang="en-US">
                <a:cs typeface="Calibri"/>
              </a:rPr>
              <a:t>Has the advantages of being an abstract data type – without needing to specify before the class name</a:t>
            </a:r>
          </a:p>
          <a:p>
            <a:endParaRPr lang="en-US">
              <a:cs typeface="Calibri"/>
            </a:endParaRPr>
          </a:p>
          <a:p>
            <a:r>
              <a:rPr lang="en-US">
                <a:cs typeface="Calibri"/>
              </a:rPr>
              <a:t>Promotes object oriented design</a:t>
            </a:r>
          </a:p>
        </p:txBody>
      </p:sp>
      <p:sp>
        <p:nvSpPr>
          <p:cNvPr id="4" name="Slide Number Placeholder 3"/>
          <p:cNvSpPr>
            <a:spLocks noGrp="1"/>
          </p:cNvSpPr>
          <p:nvPr>
            <p:ph type="sldNum" sz="quarter" idx="5"/>
          </p:nvPr>
        </p:nvSpPr>
        <p:spPr/>
        <p:txBody>
          <a:bodyPr/>
          <a:lstStyle/>
          <a:p>
            <a:fld id="{29B68991-9E59-4A45-804D-AA2C0C878A8E}" type="slidenum">
              <a:rPr lang="en-US"/>
              <a:t>23</a:t>
            </a:fld>
            <a:endParaRPr lang="en-US"/>
          </a:p>
        </p:txBody>
      </p:sp>
    </p:spTree>
    <p:extLst>
      <p:ext uri="{BB962C8B-B14F-4D97-AF65-F5344CB8AC3E}">
        <p14:creationId xmlns:p14="http://schemas.microsoft.com/office/powerpoint/2010/main" val="924515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Hunter</a:t>
            </a:r>
          </a:p>
        </p:txBody>
      </p:sp>
      <p:sp>
        <p:nvSpPr>
          <p:cNvPr id="4" name="Slide Number Placeholder 3"/>
          <p:cNvSpPr>
            <a:spLocks noGrp="1"/>
          </p:cNvSpPr>
          <p:nvPr>
            <p:ph type="sldNum" sz="quarter" idx="5"/>
          </p:nvPr>
        </p:nvSpPr>
        <p:spPr/>
        <p:txBody>
          <a:bodyPr/>
          <a:lstStyle/>
          <a:p>
            <a:fld id="{29B68991-9E59-4A45-804D-AA2C0C878A8E}" type="slidenum">
              <a:t>32</a:t>
            </a:fld>
            <a:endParaRPr lang="en-US"/>
          </a:p>
        </p:txBody>
      </p:sp>
    </p:spTree>
    <p:extLst>
      <p:ext uri="{BB962C8B-B14F-4D97-AF65-F5344CB8AC3E}">
        <p14:creationId xmlns:p14="http://schemas.microsoft.com/office/powerpoint/2010/main" val="776586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Hunter</a:t>
            </a:r>
          </a:p>
        </p:txBody>
      </p:sp>
      <p:sp>
        <p:nvSpPr>
          <p:cNvPr id="4" name="Slide Number Placeholder 3"/>
          <p:cNvSpPr>
            <a:spLocks noGrp="1"/>
          </p:cNvSpPr>
          <p:nvPr>
            <p:ph type="sldNum" sz="quarter" idx="5"/>
          </p:nvPr>
        </p:nvSpPr>
        <p:spPr/>
        <p:txBody>
          <a:bodyPr/>
          <a:lstStyle/>
          <a:p>
            <a:fld id="{29B68991-9E59-4A45-804D-AA2C0C878A8E}" type="slidenum">
              <a:rPr lang="en-US"/>
              <a:t>36</a:t>
            </a:fld>
            <a:endParaRPr lang="en-US"/>
          </a:p>
        </p:txBody>
      </p:sp>
    </p:spTree>
    <p:extLst>
      <p:ext uri="{BB962C8B-B14F-4D97-AF65-F5344CB8AC3E}">
        <p14:creationId xmlns:p14="http://schemas.microsoft.com/office/powerpoint/2010/main" val="719058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8" name="Arrow: Pentagon 17">
            <a:extLst>
              <a:ext uri="{FF2B5EF4-FFF2-40B4-BE49-F238E27FC236}">
                <a16:creationId xmlns:a16="http://schemas.microsoft.com/office/drawing/2014/main" id="{55CF539C-044D-3F1F-98D3-AD6AFF6EBBCA}"/>
              </a:ext>
            </a:extLst>
          </p:cNvPr>
          <p:cNvSpPr/>
          <p:nvPr userDrawn="1"/>
        </p:nvSpPr>
        <p:spPr>
          <a:xfrm>
            <a:off x="0" y="330164"/>
            <a:ext cx="11353800" cy="1011537"/>
          </a:xfrm>
          <a:prstGeom prst="homePlate">
            <a:avLst/>
          </a:prstGeom>
          <a:solidFill>
            <a:schemeClr val="accent4">
              <a:lumMod val="40000"/>
              <a:lumOff val="6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80" y="258100"/>
            <a:ext cx="10515600" cy="1325563"/>
          </a:xfrm>
        </p:spPr>
        <p:txBody>
          <a:bodyPr>
            <a:normAutofit/>
          </a:bodyPr>
          <a:lstStyle>
            <a:lvl1pPr>
              <a:defRPr sz="4800"/>
            </a:lvl1pPr>
          </a:lstStyle>
          <a:p>
            <a:r>
              <a:rPr lang="en-US"/>
              <a:t>Click to edit Master title style</a:t>
            </a:r>
          </a:p>
        </p:txBody>
      </p:sp>
      <p:sp>
        <p:nvSpPr>
          <p:cNvPr id="3" name="Content Placeholder 2"/>
          <p:cNvSpPr>
            <a:spLocks noGrp="1"/>
          </p:cNvSpPr>
          <p:nvPr>
            <p:ph idx="1"/>
          </p:nvPr>
        </p:nvSpPr>
        <p:spPr>
          <a:xfrm>
            <a:off x="5080" y="1915318"/>
            <a:ext cx="12186920" cy="4351338"/>
          </a:xfrm>
        </p:spPr>
        <p:txBody>
          <a:bodyPr>
            <a:normAutofit/>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7" name="Arrow: Pentagon 16">
            <a:extLst>
              <a:ext uri="{FF2B5EF4-FFF2-40B4-BE49-F238E27FC236}">
                <a16:creationId xmlns:a16="http://schemas.microsoft.com/office/drawing/2014/main" id="{21BE4854-7D1F-08F9-4545-9EE65C462784}"/>
              </a:ext>
            </a:extLst>
          </p:cNvPr>
          <p:cNvSpPr/>
          <p:nvPr userDrawn="1"/>
        </p:nvSpPr>
        <p:spPr>
          <a:xfrm>
            <a:off x="0" y="330164"/>
            <a:ext cx="11353800" cy="1011537"/>
          </a:xfrm>
          <a:prstGeom prst="homePlate">
            <a:avLst/>
          </a:prstGeom>
          <a:solidFill>
            <a:schemeClr val="accent4">
              <a:lumMod val="40000"/>
              <a:lumOff val="6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320675"/>
            <a:ext cx="10515600" cy="1325563"/>
          </a:xfrm>
        </p:spPr>
        <p:txBody>
          <a:bodyPr>
            <a:normAutofit/>
          </a:bodyPr>
          <a:lstStyle>
            <a:lvl1pPr>
              <a:defRPr sz="4800"/>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normAutofit/>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normAutofit/>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9" name="Arrow: Pentagon 18">
            <a:extLst>
              <a:ext uri="{FF2B5EF4-FFF2-40B4-BE49-F238E27FC236}">
                <a16:creationId xmlns:a16="http://schemas.microsoft.com/office/drawing/2014/main" id="{F675A2C3-7159-99F1-B042-13236AF89D89}"/>
              </a:ext>
            </a:extLst>
          </p:cNvPr>
          <p:cNvSpPr/>
          <p:nvPr userDrawn="1"/>
        </p:nvSpPr>
        <p:spPr>
          <a:xfrm>
            <a:off x="0" y="330164"/>
            <a:ext cx="11353800" cy="1011537"/>
          </a:xfrm>
          <a:prstGeom prst="homePlate">
            <a:avLst/>
          </a:prstGeom>
          <a:solidFill>
            <a:schemeClr val="accent4">
              <a:lumMod val="40000"/>
              <a:lumOff val="6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272256"/>
            <a:ext cx="10515600" cy="1325563"/>
          </a:xfrm>
        </p:spPr>
        <p:txBody>
          <a:bodyPr>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no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normAutofit/>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no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normAutofit/>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Arrow: Pentagon 14">
            <a:extLst>
              <a:ext uri="{FF2B5EF4-FFF2-40B4-BE49-F238E27FC236}">
                <a16:creationId xmlns:a16="http://schemas.microsoft.com/office/drawing/2014/main" id="{CFF58ECD-820C-442F-ACD5-093BE19C1AF2}"/>
              </a:ext>
            </a:extLst>
          </p:cNvPr>
          <p:cNvSpPr/>
          <p:nvPr userDrawn="1"/>
        </p:nvSpPr>
        <p:spPr>
          <a:xfrm>
            <a:off x="0" y="330164"/>
            <a:ext cx="11353800" cy="1011537"/>
          </a:xfrm>
          <a:prstGeom prst="homePlate">
            <a:avLst/>
          </a:prstGeom>
          <a:solidFill>
            <a:schemeClr val="accent4">
              <a:lumMod val="40000"/>
              <a:lumOff val="6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173150"/>
            <a:ext cx="10515600" cy="1325563"/>
          </a:xfrm>
        </p:spPr>
        <p:txBody>
          <a:bodyPr>
            <a:normAutofit/>
          </a:bodyPr>
          <a:lstStyle>
            <a:lvl1pPr>
              <a:defRPr sz="4800"/>
            </a:lvl1p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36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normAutofit/>
          </a:bodyPr>
          <a:lstStyle>
            <a:lvl1pPr marL="0" indent="0">
              <a:buNone/>
              <a:defRPr sz="3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alpha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png"/><Relationship Id="rId7"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png"/><Relationship Id="rId7"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png"/><Relationship Id="rId7"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1.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hyperlink" Target="https://docs.google.com/spreadsheets/d/18rgiUTZW76FScb7WEC2wBuvRONey3W1SlDQVbfl_JXs/edit#gid=1115838130"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7.xml.rels><?xml version="1.0" encoding="UTF-8" standalone="yes"?>
<Relationships xmlns="http://schemas.openxmlformats.org/package/2006/relationships"><Relationship Id="rId3" Type="http://schemas.openxmlformats.org/officeDocument/2006/relationships/hyperlink" Target="https://docs.google.com/spreadsheets/d/1VXyf-dxTvfpW0AybBsnckoHdaymIFFQ6-PfJiZYKhAc/edit#gid=1386971922"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8.xml.rels><?xml version="1.0" encoding="UTF-8" standalone="yes"?>
<Relationships xmlns="http://schemas.openxmlformats.org/package/2006/relationships"><Relationship Id="rId3" Type="http://schemas.openxmlformats.org/officeDocument/2006/relationships/hyperlink" Target="https://vandalsuidaho-my.sharepoint.com/:x:/g/personal/squi5489_vandals_uidaho_edu/ESog4hSTaBpOnXflv5WriG4B5fKKWhfYanR6uN5b5s4YGw?e=KUwDnE"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9.xml.rels><?xml version="1.0" encoding="UTF-8" standalone="yes"?>
<Relationships xmlns="http://schemas.openxmlformats.org/package/2006/relationships"><Relationship Id="rId3" Type="http://schemas.openxmlformats.org/officeDocument/2006/relationships/hyperlink" Target="https://vandalsuidaho-my.sharepoint.com/:x:/r/personal/pura0273_vandals_uidaho_edu/Documents/attachments/Pet_Sim_Gantt.xlsx?d=w550836d31f4b4738b3437bbf7abf90ea&amp;csf=1&amp;web=1&amp;e=c6M5Dy"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hyperlink" Target="https://vandalsuidaho-my.sharepoint.com/:x:/r/personal/crit0531_vandals_uidaho_edu/Documents/Exodus%20-%20Managment%20Sheet.xlsx?d=w612f2f5407eb4f1cb199b9942e996068&amp;csf=1&amp;web=1&amp;e=8dB9Iw"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8C966-314A-4EF5-DF1E-668D87A9F7EB}"/>
              </a:ext>
            </a:extLst>
          </p:cNvPr>
          <p:cNvSpPr>
            <a:spLocks noGrp="1"/>
          </p:cNvSpPr>
          <p:nvPr>
            <p:ph type="ctrTitle"/>
          </p:nvPr>
        </p:nvSpPr>
        <p:spPr/>
        <p:txBody>
          <a:bodyPr/>
          <a:lstStyle/>
          <a:p>
            <a:r>
              <a:rPr lang="en-US"/>
              <a:t>Coupling, Cohesion,</a:t>
            </a:r>
            <a:br>
              <a:rPr lang="en-US"/>
            </a:br>
            <a:r>
              <a:rPr lang="en-US"/>
              <a:t>&amp; GRASP</a:t>
            </a:r>
          </a:p>
        </p:txBody>
      </p:sp>
      <p:sp>
        <p:nvSpPr>
          <p:cNvPr id="3" name="Subtitle 2">
            <a:extLst>
              <a:ext uri="{FF2B5EF4-FFF2-40B4-BE49-F238E27FC236}">
                <a16:creationId xmlns:a16="http://schemas.microsoft.com/office/drawing/2014/main" id="{A6989B84-9728-DBB5-9703-914B94237677}"/>
              </a:ext>
            </a:extLst>
          </p:cNvPr>
          <p:cNvSpPr>
            <a:spLocks noGrp="1"/>
          </p:cNvSpPr>
          <p:nvPr>
            <p:ph type="subTitle" idx="1"/>
          </p:nvPr>
        </p:nvSpPr>
        <p:spPr/>
        <p:txBody>
          <a:bodyPr/>
          <a:lstStyle/>
          <a:p>
            <a:r>
              <a:rPr lang="en-US"/>
              <a:t>Hunter Squires, Jenna-Luz Pura, &amp; Alphonse Crittenden</a:t>
            </a:r>
          </a:p>
        </p:txBody>
      </p:sp>
    </p:spTree>
    <p:extLst>
      <p:ext uri="{BB962C8B-B14F-4D97-AF65-F5344CB8AC3E}">
        <p14:creationId xmlns:p14="http://schemas.microsoft.com/office/powerpoint/2010/main" val="1298088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A5CBC-715F-25CB-010F-370896376C69}"/>
              </a:ext>
            </a:extLst>
          </p:cNvPr>
          <p:cNvSpPr>
            <a:spLocks noGrp="1"/>
          </p:cNvSpPr>
          <p:nvPr>
            <p:ph type="title"/>
          </p:nvPr>
        </p:nvSpPr>
        <p:spPr/>
        <p:txBody>
          <a:bodyPr/>
          <a:lstStyle/>
          <a:p>
            <a:r>
              <a:rPr lang="en-US"/>
              <a:t>Stamp Coupling</a:t>
            </a:r>
          </a:p>
        </p:txBody>
      </p:sp>
      <p:sp>
        <p:nvSpPr>
          <p:cNvPr id="3" name="Content Placeholder 2">
            <a:extLst>
              <a:ext uri="{FF2B5EF4-FFF2-40B4-BE49-F238E27FC236}">
                <a16:creationId xmlns:a16="http://schemas.microsoft.com/office/drawing/2014/main" id="{E3E82F27-FBB0-0E46-2404-F3AD147B9CA2}"/>
              </a:ext>
            </a:extLst>
          </p:cNvPr>
          <p:cNvSpPr>
            <a:spLocks noGrp="1"/>
          </p:cNvSpPr>
          <p:nvPr>
            <p:ph idx="1"/>
          </p:nvPr>
        </p:nvSpPr>
        <p:spPr/>
        <p:txBody>
          <a:bodyPr/>
          <a:lstStyle/>
          <a:p>
            <a:r>
              <a:rPr lang="en-US"/>
              <a:t>Occurs when one module passes an entire data structure to another module, when the second module only needs select fields from the first module.</a:t>
            </a:r>
          </a:p>
          <a:p>
            <a:r>
              <a:rPr lang="en-US"/>
              <a:t>This passes more data between modules than necessary</a:t>
            </a:r>
          </a:p>
          <a:p>
            <a:endParaRPr lang="en-US"/>
          </a:p>
        </p:txBody>
      </p:sp>
    </p:spTree>
    <p:extLst>
      <p:ext uri="{BB962C8B-B14F-4D97-AF65-F5344CB8AC3E}">
        <p14:creationId xmlns:p14="http://schemas.microsoft.com/office/powerpoint/2010/main" val="1038416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4624F1E0-D518-205E-5BE2-90AB2B17D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5567"/>
            <a:ext cx="4026159" cy="442686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061971C-4A32-4C5C-AB40-0042D9F35140}"/>
              </a:ext>
            </a:extLst>
          </p:cNvPr>
          <p:cNvSpPr txBox="1"/>
          <p:nvPr/>
        </p:nvSpPr>
        <p:spPr>
          <a:xfrm>
            <a:off x="4075043" y="1182231"/>
            <a:ext cx="8116957" cy="1200329"/>
          </a:xfrm>
          <a:prstGeom prst="rect">
            <a:avLst/>
          </a:prstGeom>
          <a:solidFill>
            <a:srgbClr val="1E1E1E"/>
          </a:solidFill>
        </p:spPr>
        <p:txBody>
          <a:bodyPr wrap="square">
            <a:spAutoFit/>
          </a:bodyPr>
          <a:lstStyle/>
          <a:p>
            <a:r>
              <a:rPr lang="en-US" b="0">
                <a:solidFill>
                  <a:srgbClr val="569CD6"/>
                </a:solidFill>
                <a:effectLst/>
                <a:latin typeface="Consolas" panose="020B0609020204030204" pitchFamily="49" charset="0"/>
              </a:rPr>
              <a:t>public</a:t>
            </a:r>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class</a:t>
            </a:r>
            <a:r>
              <a:rPr lang="en-US" b="0">
                <a:solidFill>
                  <a:srgbClr val="D4D4D4"/>
                </a:solidFill>
                <a:effectLst/>
                <a:latin typeface="Consolas" panose="020B0609020204030204" pitchFamily="49" charset="0"/>
              </a:rPr>
              <a:t> </a:t>
            </a:r>
            <a:r>
              <a:rPr lang="en-US" b="0">
                <a:solidFill>
                  <a:srgbClr val="4EC9B0"/>
                </a:solidFill>
                <a:effectLst/>
                <a:latin typeface="Consolas" panose="020B0609020204030204" pitchFamily="49" charset="0"/>
              </a:rPr>
              <a:t>Character</a:t>
            </a:r>
            <a:r>
              <a:rPr lang="en-US" b="0">
                <a:solidFill>
                  <a:srgbClr val="D4D4D4"/>
                </a:solidFill>
                <a:effectLst/>
                <a:latin typeface="Consolas" panose="020B0609020204030204" pitchFamily="49" charset="0"/>
              </a:rPr>
              <a:t> : </a:t>
            </a:r>
            <a:r>
              <a:rPr lang="en-US" b="0" err="1">
                <a:solidFill>
                  <a:srgbClr val="4EC9B0"/>
                </a:solidFill>
                <a:effectLst/>
                <a:latin typeface="Consolas" panose="020B0609020204030204" pitchFamily="49" charset="0"/>
              </a:rPr>
              <a:t>MonoBehaviour</a:t>
            </a:r>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FA30555D-7FE9-CD43-E597-22086D405445}"/>
              </a:ext>
            </a:extLst>
          </p:cNvPr>
          <p:cNvSpPr txBox="1"/>
          <p:nvPr/>
        </p:nvSpPr>
        <p:spPr>
          <a:xfrm>
            <a:off x="4075043" y="2382560"/>
            <a:ext cx="8116956" cy="3293209"/>
          </a:xfrm>
          <a:prstGeom prst="rect">
            <a:avLst/>
          </a:prstGeom>
          <a:solidFill>
            <a:srgbClr val="1E1E1E"/>
          </a:solidFill>
        </p:spPr>
        <p:txBody>
          <a:bodyPr wrap="square">
            <a:spAutoFit/>
          </a:bodyPr>
          <a:lstStyle/>
          <a:p>
            <a:r>
              <a:rPr lang="en-US" sz="1600" b="0">
                <a:solidFill>
                  <a:srgbClr val="569CD6"/>
                </a:solidFill>
                <a:effectLst/>
                <a:latin typeface="Consolas" panose="020B0609020204030204" pitchFamily="49" charset="0"/>
              </a:rPr>
              <a:t>public</a:t>
            </a:r>
            <a:r>
              <a:rPr lang="en-US" sz="1600" b="0">
                <a:solidFill>
                  <a:srgbClr val="D4D4D4"/>
                </a:solidFill>
                <a:effectLst/>
                <a:latin typeface="Consolas" panose="020B0609020204030204" pitchFamily="49" charset="0"/>
              </a:rPr>
              <a:t> </a:t>
            </a:r>
            <a:r>
              <a:rPr lang="en-US" sz="1600" b="0">
                <a:solidFill>
                  <a:srgbClr val="569CD6"/>
                </a:solidFill>
                <a:effectLst/>
                <a:latin typeface="Consolas" panose="020B0609020204030204" pitchFamily="49" charset="0"/>
              </a:rPr>
              <a:t>abstract</a:t>
            </a:r>
            <a:r>
              <a:rPr lang="en-US" sz="1600" b="0">
                <a:solidFill>
                  <a:srgbClr val="D4D4D4"/>
                </a:solidFill>
                <a:effectLst/>
                <a:latin typeface="Consolas" panose="020B0609020204030204" pitchFamily="49" charset="0"/>
              </a:rPr>
              <a:t> </a:t>
            </a:r>
            <a:r>
              <a:rPr lang="en-US" sz="1600" b="0">
                <a:solidFill>
                  <a:srgbClr val="569CD6"/>
                </a:solidFill>
                <a:effectLst/>
                <a:latin typeface="Consolas" panose="020B0609020204030204" pitchFamily="49" charset="0"/>
              </a:rPr>
              <a:t>class</a:t>
            </a:r>
            <a:r>
              <a:rPr lang="en-US" sz="1600" b="0">
                <a:solidFill>
                  <a:srgbClr val="D4D4D4"/>
                </a:solidFill>
                <a:effectLst/>
                <a:latin typeface="Consolas" panose="020B0609020204030204" pitchFamily="49" charset="0"/>
              </a:rPr>
              <a:t> </a:t>
            </a:r>
            <a:r>
              <a:rPr lang="en-US" sz="1600" b="0" err="1">
                <a:solidFill>
                  <a:srgbClr val="4EC9B0"/>
                </a:solidFill>
                <a:effectLst/>
                <a:latin typeface="Consolas" panose="020B0609020204030204" pitchFamily="49" charset="0"/>
              </a:rPr>
              <a:t>TrapTemplate</a:t>
            </a:r>
            <a:r>
              <a:rPr lang="en-US" sz="1600" b="0">
                <a:solidFill>
                  <a:srgbClr val="D4D4D4"/>
                </a:solidFill>
                <a:effectLst/>
                <a:latin typeface="Consolas" panose="020B0609020204030204" pitchFamily="49" charset="0"/>
              </a:rPr>
              <a:t> : </a:t>
            </a:r>
            <a:r>
              <a:rPr lang="en-US" sz="1600" b="0" err="1">
                <a:solidFill>
                  <a:srgbClr val="4EC9B0"/>
                </a:solidFill>
                <a:effectLst/>
                <a:latin typeface="Consolas" panose="020B0609020204030204" pitchFamily="49" charset="0"/>
              </a:rPr>
              <a:t>MonoBehaviour</a:t>
            </a:r>
            <a:endParaRPr lang="en-US" sz="1600" b="0">
              <a:solidFill>
                <a:srgbClr val="D4D4D4"/>
              </a:solidFill>
              <a:effectLst/>
              <a:latin typeface="Consolas" panose="020B0609020204030204" pitchFamily="49" charset="0"/>
            </a:endParaRPr>
          </a:p>
          <a:p>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p>
          <a:p>
            <a:r>
              <a:rPr lang="en-US" sz="1600" b="0">
                <a:solidFill>
                  <a:srgbClr val="D4D4D4"/>
                </a:solidFill>
                <a:effectLst/>
                <a:latin typeface="Consolas" panose="020B0609020204030204" pitchFamily="49" charset="0"/>
              </a:rPr>
              <a:t>    </a:t>
            </a:r>
            <a:r>
              <a:rPr lang="en-US" sz="1600" b="0">
                <a:solidFill>
                  <a:srgbClr val="569CD6"/>
                </a:solidFill>
                <a:effectLst/>
                <a:latin typeface="Consolas" panose="020B0609020204030204" pitchFamily="49" charset="0"/>
              </a:rPr>
              <a:t>protected</a:t>
            </a:r>
            <a:r>
              <a:rPr lang="en-US" sz="1600" b="0">
                <a:solidFill>
                  <a:srgbClr val="D4D4D4"/>
                </a:solidFill>
                <a:effectLst/>
                <a:latin typeface="Consolas" panose="020B0609020204030204" pitchFamily="49" charset="0"/>
              </a:rPr>
              <a:t> </a:t>
            </a:r>
            <a:r>
              <a:rPr lang="en-US" sz="1600" b="0" err="1">
                <a:solidFill>
                  <a:srgbClr val="4EC9B0"/>
                </a:solidFill>
                <a:effectLst/>
                <a:latin typeface="Consolas" panose="020B0609020204030204" pitchFamily="49" charset="0"/>
              </a:rPr>
              <a:t>GameObject</a:t>
            </a:r>
            <a:r>
              <a:rPr lang="en-US" sz="1600" b="0">
                <a:solidFill>
                  <a:srgbClr val="D4D4D4"/>
                </a:solidFill>
                <a:effectLst/>
                <a:latin typeface="Consolas" panose="020B0609020204030204" pitchFamily="49" charset="0"/>
              </a:rPr>
              <a:t> </a:t>
            </a:r>
            <a:r>
              <a:rPr lang="en-US" sz="1600" b="0">
                <a:solidFill>
                  <a:srgbClr val="9CDCFE"/>
                </a:solidFill>
                <a:effectLst/>
                <a:latin typeface="Consolas" panose="020B0609020204030204" pitchFamily="49" charset="0"/>
              </a:rPr>
              <a:t>_target</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br>
              <a:rPr lang="en-US" sz="1600" b="0">
                <a:solidFill>
                  <a:srgbClr val="D4D4D4"/>
                </a:solidFill>
                <a:effectLst/>
                <a:latin typeface="Consolas" panose="020B0609020204030204" pitchFamily="49" charset="0"/>
              </a:rPr>
            </a:br>
            <a:r>
              <a:rPr lang="en-US" sz="1600" b="0">
                <a:solidFill>
                  <a:srgbClr val="D4D4D4"/>
                </a:solidFill>
                <a:effectLst/>
                <a:latin typeface="Consolas" panose="020B0609020204030204" pitchFamily="49" charset="0"/>
              </a:rPr>
              <a:t>    </a:t>
            </a:r>
            <a:r>
              <a:rPr lang="en-US" sz="1600" b="0">
                <a:solidFill>
                  <a:srgbClr val="569CD6"/>
                </a:solidFill>
                <a:effectLst/>
                <a:latin typeface="Consolas" panose="020B0609020204030204" pitchFamily="49" charset="0"/>
              </a:rPr>
              <a:t>protected</a:t>
            </a:r>
            <a:r>
              <a:rPr lang="en-US" sz="1600" b="0">
                <a:solidFill>
                  <a:srgbClr val="D4D4D4"/>
                </a:solidFill>
                <a:effectLst/>
                <a:latin typeface="Consolas" panose="020B0609020204030204" pitchFamily="49" charset="0"/>
              </a:rPr>
              <a:t> </a:t>
            </a:r>
            <a:r>
              <a:rPr lang="en-US" sz="1600" b="0" err="1">
                <a:solidFill>
                  <a:srgbClr val="4EC9B0"/>
                </a:solidFill>
                <a:effectLst/>
                <a:latin typeface="Consolas" panose="020B0609020204030204" pitchFamily="49" charset="0"/>
              </a:rPr>
              <a:t>GameObject</a:t>
            </a:r>
            <a:r>
              <a:rPr lang="en-US" sz="1600" b="0">
                <a:solidFill>
                  <a:srgbClr val="D4D4D4"/>
                </a:solidFill>
                <a:effectLst/>
                <a:latin typeface="Consolas" panose="020B0609020204030204" pitchFamily="49" charset="0"/>
              </a:rPr>
              <a:t> </a:t>
            </a:r>
            <a:r>
              <a:rPr lang="en-US" sz="1600" b="0" err="1">
                <a:solidFill>
                  <a:srgbClr val="DCDCAA"/>
                </a:solidFill>
                <a:effectLst/>
                <a:latin typeface="Consolas" panose="020B0609020204030204" pitchFamily="49" charset="0"/>
              </a:rPr>
              <a:t>DefineTarget</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p>
          <a:p>
            <a:r>
              <a:rPr lang="en-US" sz="1600" b="0">
                <a:solidFill>
                  <a:srgbClr val="D4D4D4"/>
                </a:solidFill>
                <a:effectLst/>
                <a:latin typeface="Consolas" panose="020B0609020204030204" pitchFamily="49" charset="0"/>
              </a:rPr>
              <a:t>        </a:t>
            </a:r>
            <a:r>
              <a:rPr lang="en-US" sz="1600" b="0" err="1">
                <a:solidFill>
                  <a:srgbClr val="4EC9B0"/>
                </a:solidFill>
                <a:effectLst/>
                <a:latin typeface="Consolas" panose="020B0609020204030204" pitchFamily="49" charset="0"/>
              </a:rPr>
              <a:t>GameObject</a:t>
            </a:r>
            <a:r>
              <a:rPr lang="en-US" sz="1600" b="0">
                <a:solidFill>
                  <a:srgbClr val="D4D4D4"/>
                </a:solidFill>
                <a:effectLst/>
                <a:latin typeface="Consolas" panose="020B0609020204030204" pitchFamily="49" charset="0"/>
              </a:rPr>
              <a:t> </a:t>
            </a:r>
            <a:r>
              <a:rPr lang="en-US" sz="1600" b="0">
                <a:solidFill>
                  <a:srgbClr val="9CDCFE"/>
                </a:solidFill>
                <a:effectLst/>
                <a:latin typeface="Consolas" panose="020B0609020204030204" pitchFamily="49" charset="0"/>
              </a:rPr>
              <a:t>target</a:t>
            </a:r>
            <a:r>
              <a:rPr lang="en-US" sz="1600" b="0">
                <a:solidFill>
                  <a:srgbClr val="D4D4D4"/>
                </a:solidFill>
                <a:effectLst/>
                <a:latin typeface="Consolas" panose="020B0609020204030204" pitchFamily="49" charset="0"/>
              </a:rPr>
              <a:t> = </a:t>
            </a:r>
            <a:r>
              <a:rPr lang="en-US" sz="1600" b="0" err="1">
                <a:solidFill>
                  <a:srgbClr val="9CDCFE"/>
                </a:solidFill>
                <a:effectLst/>
                <a:latin typeface="Consolas" panose="020B0609020204030204" pitchFamily="49" charset="0"/>
              </a:rPr>
              <a:t>GameObject</a:t>
            </a:r>
            <a:r>
              <a:rPr lang="en-US" sz="1600" b="0" err="1">
                <a:solidFill>
                  <a:srgbClr val="D4D4D4"/>
                </a:solidFill>
                <a:effectLst/>
                <a:latin typeface="Consolas" panose="020B0609020204030204" pitchFamily="49" charset="0"/>
              </a:rPr>
              <a:t>.</a:t>
            </a:r>
            <a:r>
              <a:rPr lang="en-US" sz="1600" b="0" err="1">
                <a:solidFill>
                  <a:srgbClr val="DCDCAA"/>
                </a:solidFill>
                <a:effectLst/>
                <a:latin typeface="Consolas" panose="020B0609020204030204" pitchFamily="49" charset="0"/>
              </a:rPr>
              <a:t>FindGameObjectWithTag</a:t>
            </a:r>
            <a:r>
              <a:rPr lang="en-US" sz="1600" b="0">
                <a:solidFill>
                  <a:srgbClr val="D4D4D4"/>
                </a:solidFill>
                <a:effectLst/>
                <a:latin typeface="Consolas" panose="020B0609020204030204" pitchFamily="49" charset="0"/>
              </a:rPr>
              <a:t>(</a:t>
            </a:r>
            <a:r>
              <a:rPr lang="en-US" sz="1600" b="0">
                <a:solidFill>
                  <a:srgbClr val="CE9178"/>
                </a:solidFill>
                <a:effectLst/>
                <a:latin typeface="Consolas" panose="020B0609020204030204" pitchFamily="49" charset="0"/>
              </a:rPr>
              <a:t>"Player"</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r>
              <a:rPr lang="en-US" sz="1600" b="0">
                <a:solidFill>
                  <a:srgbClr val="9CDCFE"/>
                </a:solidFill>
                <a:effectLst/>
                <a:latin typeface="Consolas" panose="020B0609020204030204" pitchFamily="49" charset="0"/>
              </a:rPr>
              <a:t>_target</a:t>
            </a:r>
            <a:r>
              <a:rPr lang="en-US" sz="1600" b="0">
                <a:solidFill>
                  <a:srgbClr val="D4D4D4"/>
                </a:solidFill>
                <a:effectLst/>
                <a:latin typeface="Consolas" panose="020B0609020204030204" pitchFamily="49" charset="0"/>
              </a:rPr>
              <a:t> = </a:t>
            </a:r>
            <a:r>
              <a:rPr lang="en-US" sz="1600" b="0">
                <a:solidFill>
                  <a:srgbClr val="9CDCFE"/>
                </a:solidFill>
                <a:effectLst/>
                <a:latin typeface="Consolas" panose="020B0609020204030204" pitchFamily="49" charset="0"/>
              </a:rPr>
              <a:t>target</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r>
              <a:rPr lang="en-US" sz="1600" b="0">
                <a:solidFill>
                  <a:srgbClr val="C586C0"/>
                </a:solidFill>
                <a:effectLst/>
                <a:latin typeface="Consolas" panose="020B0609020204030204" pitchFamily="49" charset="0"/>
              </a:rPr>
              <a:t>return</a:t>
            </a:r>
            <a:r>
              <a:rPr lang="en-US" sz="1600" b="0">
                <a:solidFill>
                  <a:srgbClr val="D4D4D4"/>
                </a:solidFill>
                <a:effectLst/>
                <a:latin typeface="Consolas" panose="020B0609020204030204" pitchFamily="49" charset="0"/>
              </a:rPr>
              <a:t> </a:t>
            </a:r>
            <a:r>
              <a:rPr lang="en-US" sz="1600" b="0">
                <a:solidFill>
                  <a:srgbClr val="9CDCFE"/>
                </a:solidFill>
                <a:effectLst/>
                <a:latin typeface="Consolas" panose="020B0609020204030204" pitchFamily="49" charset="0"/>
              </a:rPr>
              <a:t>target</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p>
          <a:p>
            <a:r>
              <a:rPr lang="en-US" sz="1600">
                <a:solidFill>
                  <a:srgbClr val="D4D4D4"/>
                </a:solidFill>
                <a:latin typeface="Consolas" panose="020B0609020204030204" pitchFamily="49" charset="0"/>
              </a:rPr>
              <a:t>    ...</a:t>
            </a:r>
          </a:p>
          <a:p>
            <a:r>
              <a:rPr lang="en-US" sz="1600" b="0">
                <a:solidFill>
                  <a:srgbClr val="D4D4D4"/>
                </a:solidFill>
                <a:effectLst/>
                <a:latin typeface="Consolas" panose="020B0609020204030204" pitchFamily="49" charset="0"/>
              </a:rPr>
              <a:t>}</a:t>
            </a:r>
          </a:p>
        </p:txBody>
      </p:sp>
      <p:cxnSp>
        <p:nvCxnSpPr>
          <p:cNvPr id="5" name="Straight Connector 4">
            <a:extLst>
              <a:ext uri="{FF2B5EF4-FFF2-40B4-BE49-F238E27FC236}">
                <a16:creationId xmlns:a16="http://schemas.microsoft.com/office/drawing/2014/main" id="{B67BC2AC-D547-2028-478D-2C46F324698B}"/>
              </a:ext>
            </a:extLst>
          </p:cNvPr>
          <p:cNvCxnSpPr>
            <a:cxnSpLocks/>
          </p:cNvCxnSpPr>
          <p:nvPr/>
        </p:nvCxnSpPr>
        <p:spPr>
          <a:xfrm>
            <a:off x="4084981" y="2382560"/>
            <a:ext cx="8058134"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7169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4">
                                            <p:txEl>
                                              <p:pRg st="6" end="6"/>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A66CC-85A5-479F-E68C-7B145F4DAFE2}"/>
              </a:ext>
            </a:extLst>
          </p:cNvPr>
          <p:cNvSpPr>
            <a:spLocks noGrp="1"/>
          </p:cNvSpPr>
          <p:nvPr>
            <p:ph type="title"/>
          </p:nvPr>
        </p:nvSpPr>
        <p:spPr/>
        <p:txBody>
          <a:bodyPr/>
          <a:lstStyle/>
          <a:p>
            <a:r>
              <a:rPr lang="en-US"/>
              <a:t>Data Coupling</a:t>
            </a:r>
          </a:p>
        </p:txBody>
      </p:sp>
      <p:sp>
        <p:nvSpPr>
          <p:cNvPr id="3" name="Content Placeholder 2">
            <a:extLst>
              <a:ext uri="{FF2B5EF4-FFF2-40B4-BE49-F238E27FC236}">
                <a16:creationId xmlns:a16="http://schemas.microsoft.com/office/drawing/2014/main" id="{9860548C-EB25-CC3A-E584-7B0C302CEF89}"/>
              </a:ext>
            </a:extLst>
          </p:cNvPr>
          <p:cNvSpPr>
            <a:spLocks noGrp="1"/>
          </p:cNvSpPr>
          <p:nvPr>
            <p:ph idx="1"/>
          </p:nvPr>
        </p:nvSpPr>
        <p:spPr/>
        <p:txBody>
          <a:bodyPr/>
          <a:lstStyle/>
          <a:p>
            <a:r>
              <a:rPr lang="en-US"/>
              <a:t>The best level of coupling</a:t>
            </a:r>
          </a:p>
          <a:p>
            <a:r>
              <a:rPr lang="en-US"/>
              <a:t>Occurs when relationships between modules are simple operations, and there are no unused fields in shared data structures</a:t>
            </a:r>
          </a:p>
          <a:p>
            <a:r>
              <a:rPr lang="en-US"/>
              <a:t>This lowers the dependencies between modules</a:t>
            </a:r>
          </a:p>
          <a:p>
            <a:endParaRPr lang="en-US"/>
          </a:p>
        </p:txBody>
      </p:sp>
    </p:spTree>
    <p:extLst>
      <p:ext uri="{BB962C8B-B14F-4D97-AF65-F5344CB8AC3E}">
        <p14:creationId xmlns:p14="http://schemas.microsoft.com/office/powerpoint/2010/main" val="4270524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E8812C-3EAE-A6C9-25FD-C70A02B73930}"/>
              </a:ext>
            </a:extLst>
          </p:cNvPr>
          <p:cNvSpPr txBox="1"/>
          <p:nvPr/>
        </p:nvSpPr>
        <p:spPr>
          <a:xfrm>
            <a:off x="4113987" y="3749457"/>
            <a:ext cx="8078013" cy="3108543"/>
          </a:xfrm>
          <a:prstGeom prst="rect">
            <a:avLst/>
          </a:prstGeom>
          <a:solidFill>
            <a:srgbClr val="1E1E1E"/>
          </a:solidFill>
        </p:spPr>
        <p:txBody>
          <a:bodyPr wrap="square">
            <a:spAutoFit/>
          </a:bodyPr>
          <a:lstStyle/>
          <a:p>
            <a:r>
              <a:rPr lang="en-US" sz="1600" b="0">
                <a:solidFill>
                  <a:srgbClr val="569CD6"/>
                </a:solidFill>
                <a:effectLst/>
                <a:latin typeface="Consolas" panose="020B0609020204030204" pitchFamily="49" charset="0"/>
              </a:rPr>
              <a:t>public</a:t>
            </a:r>
            <a:r>
              <a:rPr lang="en-US" sz="1600" b="0">
                <a:solidFill>
                  <a:srgbClr val="D4D4D4"/>
                </a:solidFill>
                <a:effectLst/>
                <a:latin typeface="Consolas" panose="020B0609020204030204" pitchFamily="49" charset="0"/>
              </a:rPr>
              <a:t> </a:t>
            </a:r>
            <a:r>
              <a:rPr lang="en-US" sz="1600" b="0">
                <a:solidFill>
                  <a:srgbClr val="569CD6"/>
                </a:solidFill>
                <a:effectLst/>
                <a:latin typeface="Consolas" panose="020B0609020204030204" pitchFamily="49" charset="0"/>
              </a:rPr>
              <a:t>class</a:t>
            </a:r>
            <a:r>
              <a:rPr lang="en-US" sz="1600" b="0">
                <a:solidFill>
                  <a:srgbClr val="D4D4D4"/>
                </a:solidFill>
                <a:effectLst/>
                <a:latin typeface="Consolas" panose="020B0609020204030204" pitchFamily="49" charset="0"/>
              </a:rPr>
              <a:t> </a:t>
            </a:r>
            <a:r>
              <a:rPr lang="en-US" sz="1600" b="0" err="1">
                <a:solidFill>
                  <a:srgbClr val="4EC9B0"/>
                </a:solidFill>
                <a:effectLst/>
                <a:latin typeface="Consolas" panose="020B0609020204030204" pitchFamily="49" charset="0"/>
              </a:rPr>
              <a:t>MN_MVPBoss</a:t>
            </a:r>
            <a:r>
              <a:rPr lang="en-US" sz="1600" b="0">
                <a:solidFill>
                  <a:srgbClr val="D4D4D4"/>
                </a:solidFill>
                <a:effectLst/>
                <a:latin typeface="Consolas" panose="020B0609020204030204" pitchFamily="49" charset="0"/>
              </a:rPr>
              <a:t> : </a:t>
            </a:r>
            <a:r>
              <a:rPr lang="en-US" sz="1600" b="0" err="1">
                <a:solidFill>
                  <a:srgbClr val="4EC9B0"/>
                </a:solidFill>
                <a:effectLst/>
                <a:latin typeface="Consolas" panose="020B0609020204030204" pitchFamily="49" charset="0"/>
              </a:rPr>
              <a:t>MonoBehaviour</a:t>
            </a:r>
            <a:endParaRPr lang="en-US" sz="1600" b="0">
              <a:solidFill>
                <a:srgbClr val="D4D4D4"/>
              </a:solidFill>
              <a:effectLst/>
              <a:latin typeface="Consolas" panose="020B0609020204030204" pitchFamily="49" charset="0"/>
            </a:endParaRPr>
          </a:p>
          <a:p>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r>
              <a:rPr lang="en-US" sz="1600" b="0">
                <a:solidFill>
                  <a:schemeClr val="bg1"/>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r>
              <a:rPr lang="en-US" sz="1600" b="0">
                <a:solidFill>
                  <a:srgbClr val="569CD6"/>
                </a:solidFill>
                <a:effectLst/>
                <a:latin typeface="Consolas" panose="020B0609020204030204" pitchFamily="49" charset="0"/>
              </a:rPr>
              <a:t>private</a:t>
            </a:r>
            <a:r>
              <a:rPr lang="en-US" sz="1600" b="0">
                <a:solidFill>
                  <a:srgbClr val="D4D4D4"/>
                </a:solidFill>
                <a:effectLst/>
                <a:latin typeface="Consolas" panose="020B0609020204030204" pitchFamily="49" charset="0"/>
              </a:rPr>
              <a:t> </a:t>
            </a:r>
            <a:r>
              <a:rPr lang="en-US" sz="1600" b="0">
                <a:solidFill>
                  <a:srgbClr val="4EC9B0"/>
                </a:solidFill>
                <a:effectLst/>
                <a:latin typeface="Consolas" panose="020B0609020204030204" pitchFamily="49" charset="0"/>
              </a:rPr>
              <a:t>Transform</a:t>
            </a:r>
            <a:r>
              <a:rPr lang="en-US" sz="1600" b="0">
                <a:solidFill>
                  <a:srgbClr val="D4D4D4"/>
                </a:solidFill>
                <a:effectLst/>
                <a:latin typeface="Consolas" panose="020B0609020204030204" pitchFamily="49" charset="0"/>
              </a:rPr>
              <a:t> </a:t>
            </a:r>
            <a:r>
              <a:rPr lang="en-US" sz="1600" b="0">
                <a:solidFill>
                  <a:srgbClr val="9CDCFE"/>
                </a:solidFill>
                <a:effectLst/>
                <a:latin typeface="Consolas" panose="020B0609020204030204" pitchFamily="49" charset="0"/>
              </a:rPr>
              <a:t>_target</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p>
          <a:p>
            <a:r>
              <a:rPr lang="en-US" sz="1600" b="0">
                <a:solidFill>
                  <a:srgbClr val="D4D4D4"/>
                </a:solidFill>
                <a:effectLst/>
                <a:latin typeface="Consolas" panose="020B0609020204030204" pitchFamily="49" charset="0"/>
              </a:rPr>
              <a:t>    </a:t>
            </a:r>
            <a:r>
              <a:rPr lang="en-US" sz="1600" b="0">
                <a:solidFill>
                  <a:srgbClr val="569CD6"/>
                </a:solidFill>
                <a:effectLst/>
                <a:latin typeface="Consolas" panose="020B0609020204030204" pitchFamily="49" charset="0"/>
              </a:rPr>
              <a:t>void</a:t>
            </a:r>
            <a:r>
              <a:rPr lang="en-US" sz="1600" b="0">
                <a:solidFill>
                  <a:srgbClr val="D4D4D4"/>
                </a:solidFill>
                <a:effectLst/>
                <a:latin typeface="Consolas" panose="020B0609020204030204" pitchFamily="49" charset="0"/>
              </a:rPr>
              <a:t> </a:t>
            </a:r>
            <a:r>
              <a:rPr lang="en-US" sz="1600" b="0">
                <a:solidFill>
                  <a:srgbClr val="DCDCAA"/>
                </a:solidFill>
                <a:effectLst/>
                <a:latin typeface="Consolas" panose="020B0609020204030204" pitchFamily="49" charset="0"/>
              </a:rPr>
              <a:t>Start</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p>
          <a:p>
            <a:r>
              <a:rPr lang="en-US" sz="1600" b="0">
                <a:solidFill>
                  <a:srgbClr val="D4D4D4"/>
                </a:solidFill>
                <a:effectLst/>
                <a:latin typeface="Consolas" panose="020B0609020204030204" pitchFamily="49" charset="0"/>
              </a:rPr>
              <a:t>        </a:t>
            </a:r>
            <a:r>
              <a:rPr lang="en-US" sz="1600" b="0">
                <a:solidFill>
                  <a:schemeClr val="bg1"/>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r>
              <a:rPr lang="en-US" sz="1600" b="0">
                <a:solidFill>
                  <a:srgbClr val="9CDCFE"/>
                </a:solidFill>
                <a:effectLst/>
                <a:latin typeface="Consolas" panose="020B0609020204030204" pitchFamily="49" charset="0"/>
              </a:rPr>
              <a:t>_target</a:t>
            </a:r>
            <a:r>
              <a:rPr lang="en-US" sz="1600" b="0">
                <a:solidFill>
                  <a:srgbClr val="D4D4D4"/>
                </a:solidFill>
                <a:effectLst/>
                <a:latin typeface="Consolas" panose="020B0609020204030204" pitchFamily="49" charset="0"/>
              </a:rPr>
              <a:t> = </a:t>
            </a:r>
            <a:r>
              <a:rPr lang="en-US" sz="1600" b="0" err="1">
                <a:solidFill>
                  <a:srgbClr val="9CDCFE"/>
                </a:solidFill>
                <a:effectLst/>
                <a:latin typeface="Consolas" panose="020B0609020204030204" pitchFamily="49" charset="0"/>
              </a:rPr>
              <a:t>GameObject</a:t>
            </a:r>
            <a:r>
              <a:rPr lang="en-US" sz="1600" b="0" err="1">
                <a:solidFill>
                  <a:srgbClr val="D4D4D4"/>
                </a:solidFill>
                <a:effectLst/>
                <a:latin typeface="Consolas" panose="020B0609020204030204" pitchFamily="49" charset="0"/>
              </a:rPr>
              <a:t>.</a:t>
            </a:r>
            <a:r>
              <a:rPr lang="en-US" sz="1600" b="0" err="1">
                <a:solidFill>
                  <a:srgbClr val="DCDCAA"/>
                </a:solidFill>
                <a:effectLst/>
                <a:latin typeface="Consolas" panose="020B0609020204030204" pitchFamily="49" charset="0"/>
              </a:rPr>
              <a:t>FindGameObjectWithTag</a:t>
            </a:r>
            <a:r>
              <a:rPr lang="en-US" sz="1600" b="0">
                <a:solidFill>
                  <a:srgbClr val="D4D4D4"/>
                </a:solidFill>
                <a:effectLst/>
                <a:latin typeface="Consolas" panose="020B0609020204030204" pitchFamily="49" charset="0"/>
              </a:rPr>
              <a:t>(</a:t>
            </a:r>
            <a:r>
              <a:rPr lang="en-US" sz="1600" b="0">
                <a:solidFill>
                  <a:srgbClr val="CE9178"/>
                </a:solidFill>
                <a:effectLst/>
                <a:latin typeface="Consolas" panose="020B0609020204030204" pitchFamily="49" charset="0"/>
              </a:rPr>
              <a:t>"Player"</a:t>
            </a:r>
            <a:r>
              <a:rPr lang="en-US" sz="1600" b="0">
                <a:solidFill>
                  <a:srgbClr val="D4D4D4"/>
                </a:solidFill>
                <a:effectLst/>
                <a:latin typeface="Consolas" panose="020B0609020204030204" pitchFamily="49" charset="0"/>
              </a:rPr>
              <a:t>).</a:t>
            </a:r>
            <a:r>
              <a:rPr lang="en-US" sz="1600" b="0">
                <a:solidFill>
                  <a:srgbClr val="9CDCFE"/>
                </a:solidFill>
                <a:effectLst/>
                <a:latin typeface="Consolas" panose="020B0609020204030204" pitchFamily="49" charset="0"/>
              </a:rPr>
              <a:t>transform</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p>
          <a:p>
            <a:r>
              <a:rPr lang="en-US" sz="1600">
                <a:solidFill>
                  <a:srgbClr val="D4D4D4"/>
                </a:solidFill>
                <a:latin typeface="Consolas" panose="020B0609020204030204" pitchFamily="49" charset="0"/>
              </a:rPr>
              <a:t>    </a:t>
            </a:r>
            <a:r>
              <a:rPr lang="en-US" sz="1600">
                <a:solidFill>
                  <a:schemeClr val="bg1"/>
                </a:solidFill>
                <a:latin typeface="Consolas" panose="020B0609020204030204" pitchFamily="49" charset="0"/>
              </a:rPr>
              <a:t>...</a:t>
            </a:r>
          </a:p>
          <a:p>
            <a:r>
              <a:rPr lang="en-US" sz="1600" b="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C7AFF6B7-D8AD-6BC3-96DE-049B1D57E1F5}"/>
              </a:ext>
            </a:extLst>
          </p:cNvPr>
          <p:cNvSpPr txBox="1"/>
          <p:nvPr/>
        </p:nvSpPr>
        <p:spPr>
          <a:xfrm>
            <a:off x="4113986" y="-36195"/>
            <a:ext cx="8078013" cy="3785652"/>
          </a:xfrm>
          <a:prstGeom prst="rect">
            <a:avLst/>
          </a:prstGeom>
          <a:solidFill>
            <a:srgbClr val="1E1E1E"/>
          </a:solidFill>
        </p:spPr>
        <p:txBody>
          <a:bodyPr wrap="square">
            <a:spAutoFit/>
          </a:bodyPr>
          <a:lstStyle/>
          <a:p>
            <a:r>
              <a:rPr lang="en-US" sz="1600" b="0">
                <a:solidFill>
                  <a:srgbClr val="569CD6"/>
                </a:solidFill>
                <a:effectLst/>
                <a:latin typeface="Consolas" panose="020B0609020204030204" pitchFamily="49" charset="0"/>
              </a:rPr>
              <a:t>public</a:t>
            </a:r>
            <a:r>
              <a:rPr lang="en-US" sz="1600" b="0">
                <a:solidFill>
                  <a:srgbClr val="D4D4D4"/>
                </a:solidFill>
                <a:effectLst/>
                <a:latin typeface="Consolas" panose="020B0609020204030204" pitchFamily="49" charset="0"/>
              </a:rPr>
              <a:t> </a:t>
            </a:r>
            <a:r>
              <a:rPr lang="en-US" sz="1600" b="0">
                <a:solidFill>
                  <a:srgbClr val="569CD6"/>
                </a:solidFill>
                <a:effectLst/>
                <a:latin typeface="Consolas" panose="020B0609020204030204" pitchFamily="49" charset="0"/>
              </a:rPr>
              <a:t>class</a:t>
            </a:r>
            <a:r>
              <a:rPr lang="en-US" sz="1600" b="0">
                <a:solidFill>
                  <a:srgbClr val="D4D4D4"/>
                </a:solidFill>
                <a:effectLst/>
                <a:latin typeface="Consolas" panose="020B0609020204030204" pitchFamily="49" charset="0"/>
              </a:rPr>
              <a:t> </a:t>
            </a:r>
            <a:r>
              <a:rPr lang="en-US" sz="1600" b="0">
                <a:solidFill>
                  <a:srgbClr val="4EC9B0"/>
                </a:solidFill>
                <a:effectLst/>
                <a:latin typeface="Consolas" panose="020B0609020204030204" pitchFamily="49" charset="0"/>
              </a:rPr>
              <a:t>Character</a:t>
            </a:r>
            <a:r>
              <a:rPr lang="en-US" sz="1600" b="0">
                <a:solidFill>
                  <a:srgbClr val="D4D4D4"/>
                </a:solidFill>
                <a:effectLst/>
                <a:latin typeface="Consolas" panose="020B0609020204030204" pitchFamily="49" charset="0"/>
              </a:rPr>
              <a:t> : </a:t>
            </a:r>
            <a:r>
              <a:rPr lang="en-US" sz="1600" b="0" err="1">
                <a:solidFill>
                  <a:srgbClr val="4EC9B0"/>
                </a:solidFill>
                <a:effectLst/>
                <a:latin typeface="Consolas" panose="020B0609020204030204" pitchFamily="49" charset="0"/>
              </a:rPr>
              <a:t>MonoBehaviour</a:t>
            </a:r>
            <a:endParaRPr lang="en-US" sz="1600" b="0">
              <a:solidFill>
                <a:srgbClr val="D4D4D4"/>
              </a:solidFill>
              <a:effectLst/>
              <a:latin typeface="Consolas" panose="020B0609020204030204" pitchFamily="49" charset="0"/>
            </a:endParaRPr>
          </a:p>
          <a:p>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p>
          <a:p>
            <a:r>
              <a:rPr lang="en-US" sz="1600" b="0">
                <a:solidFill>
                  <a:srgbClr val="D4D4D4"/>
                </a:solidFill>
                <a:effectLst/>
                <a:latin typeface="Consolas" panose="020B0609020204030204" pitchFamily="49" charset="0"/>
              </a:rPr>
              <a:t>    </a:t>
            </a:r>
            <a:r>
              <a:rPr lang="en-US" sz="1600" b="0" err="1">
                <a:solidFill>
                  <a:srgbClr val="4EC9B0"/>
                </a:solidFill>
                <a:effectLst/>
                <a:latin typeface="Consolas" panose="020B0609020204030204" pitchFamily="49" charset="0"/>
              </a:rPr>
              <a:t>Rigidbody2D</a:t>
            </a:r>
            <a:r>
              <a:rPr lang="en-US" sz="1600" b="0">
                <a:solidFill>
                  <a:srgbClr val="D4D4D4"/>
                </a:solidFill>
                <a:effectLst/>
                <a:latin typeface="Consolas" panose="020B0609020204030204" pitchFamily="49" charset="0"/>
              </a:rPr>
              <a:t> </a:t>
            </a:r>
            <a:r>
              <a:rPr lang="en-US" sz="1600" b="0" err="1">
                <a:solidFill>
                  <a:srgbClr val="9CDCFE"/>
                </a:solidFill>
                <a:effectLst/>
                <a:latin typeface="Consolas" panose="020B0609020204030204" pitchFamily="49" charset="0"/>
              </a:rPr>
              <a:t>rb</a:t>
            </a:r>
            <a:r>
              <a:rPr lang="en-US" sz="1600" b="0">
                <a:solidFill>
                  <a:srgbClr val="D4D4D4"/>
                </a:solidFill>
                <a:effectLst/>
                <a:latin typeface="Consolas" panose="020B0609020204030204" pitchFamily="49" charset="0"/>
              </a:rPr>
              <a:t>; </a:t>
            </a:r>
          </a:p>
          <a:p>
            <a:r>
              <a:rPr lang="en-US" sz="1600" b="0">
                <a:solidFill>
                  <a:srgbClr val="D4D4D4"/>
                </a:solidFill>
                <a:effectLst/>
                <a:latin typeface="Consolas" panose="020B0609020204030204" pitchFamily="49" charset="0"/>
              </a:rPr>
              <a:t>    ...</a:t>
            </a:r>
          </a:p>
          <a:p>
            <a:r>
              <a:rPr lang="en-US" sz="1600" b="0">
                <a:solidFill>
                  <a:srgbClr val="D4D4D4"/>
                </a:solidFill>
                <a:effectLst/>
                <a:latin typeface="Consolas" panose="020B0609020204030204" pitchFamily="49" charset="0"/>
              </a:rPr>
              <a:t>    </a:t>
            </a:r>
            <a:r>
              <a:rPr lang="en-US" sz="1600" b="0">
                <a:solidFill>
                  <a:srgbClr val="569CD6"/>
                </a:solidFill>
                <a:effectLst/>
                <a:latin typeface="Consolas" panose="020B0609020204030204" pitchFamily="49" charset="0"/>
              </a:rPr>
              <a:t>void</a:t>
            </a:r>
            <a:r>
              <a:rPr lang="en-US" sz="1600" b="0">
                <a:solidFill>
                  <a:srgbClr val="D4D4D4"/>
                </a:solidFill>
                <a:effectLst/>
                <a:latin typeface="Consolas" panose="020B0609020204030204" pitchFamily="49" charset="0"/>
              </a:rPr>
              <a:t> </a:t>
            </a:r>
            <a:r>
              <a:rPr lang="en-US" sz="1600" b="0">
                <a:solidFill>
                  <a:srgbClr val="DCDCAA"/>
                </a:solidFill>
                <a:effectLst/>
                <a:latin typeface="Consolas" panose="020B0609020204030204" pitchFamily="49" charset="0"/>
              </a:rPr>
              <a:t>Update</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p>
          <a:p>
            <a:r>
              <a:rPr lang="en-US" sz="1600" b="0">
                <a:solidFill>
                  <a:srgbClr val="D4D4D4"/>
                </a:solidFill>
                <a:effectLst/>
                <a:latin typeface="Consolas" panose="020B0609020204030204" pitchFamily="49" charset="0"/>
              </a:rPr>
              <a:t>        </a:t>
            </a:r>
            <a:r>
              <a:rPr lang="en-US" sz="1600" b="0">
                <a:solidFill>
                  <a:srgbClr val="6A9955"/>
                </a:solidFill>
                <a:effectLst/>
                <a:latin typeface="Consolas" panose="020B0609020204030204" pitchFamily="49" charset="0"/>
              </a:rPr>
              <a:t>//Moves the player based upon WASD input</a:t>
            </a:r>
            <a:endParaRPr lang="en-US" sz="1600" b="0">
              <a:solidFill>
                <a:srgbClr val="D4D4D4"/>
              </a:solidFill>
              <a:effectLst/>
              <a:latin typeface="Consolas" panose="020B0609020204030204" pitchFamily="49" charset="0"/>
            </a:endParaRPr>
          </a:p>
          <a:p>
            <a:r>
              <a:rPr lang="en-US" sz="1600" b="0">
                <a:solidFill>
                  <a:srgbClr val="D4D4D4"/>
                </a:solidFill>
                <a:effectLst/>
                <a:latin typeface="Consolas" panose="020B0609020204030204" pitchFamily="49" charset="0"/>
              </a:rPr>
              <a:t>        </a:t>
            </a:r>
            <a:r>
              <a:rPr lang="en-US" sz="1600" b="0">
                <a:solidFill>
                  <a:srgbClr val="569CD6"/>
                </a:solidFill>
                <a:effectLst/>
                <a:latin typeface="Consolas" panose="020B0609020204030204" pitchFamily="49" charset="0"/>
              </a:rPr>
              <a:t>float</a:t>
            </a:r>
            <a:r>
              <a:rPr lang="en-US" sz="1600" b="0">
                <a:solidFill>
                  <a:srgbClr val="D4D4D4"/>
                </a:solidFill>
                <a:effectLst/>
                <a:latin typeface="Consolas" panose="020B0609020204030204" pitchFamily="49" charset="0"/>
              </a:rPr>
              <a:t> </a:t>
            </a:r>
            <a:r>
              <a:rPr lang="en-US" sz="1600" b="0">
                <a:solidFill>
                  <a:srgbClr val="9CDCFE"/>
                </a:solidFill>
                <a:effectLst/>
                <a:latin typeface="Consolas" panose="020B0609020204030204" pitchFamily="49" charset="0"/>
              </a:rPr>
              <a:t>horizontal</a:t>
            </a:r>
            <a:r>
              <a:rPr lang="en-US" sz="1600" b="0">
                <a:solidFill>
                  <a:srgbClr val="D4D4D4"/>
                </a:solidFill>
                <a:effectLst/>
                <a:latin typeface="Consolas" panose="020B0609020204030204" pitchFamily="49" charset="0"/>
              </a:rPr>
              <a:t> = </a:t>
            </a:r>
            <a:r>
              <a:rPr lang="en-US" sz="1600" b="0" err="1">
                <a:solidFill>
                  <a:srgbClr val="9CDCFE"/>
                </a:solidFill>
                <a:effectLst/>
                <a:latin typeface="Consolas" panose="020B0609020204030204" pitchFamily="49" charset="0"/>
              </a:rPr>
              <a:t>Input</a:t>
            </a:r>
            <a:r>
              <a:rPr lang="en-US" sz="1600" b="0" err="1">
                <a:solidFill>
                  <a:srgbClr val="D4D4D4"/>
                </a:solidFill>
                <a:effectLst/>
                <a:latin typeface="Consolas" panose="020B0609020204030204" pitchFamily="49" charset="0"/>
              </a:rPr>
              <a:t>.</a:t>
            </a:r>
            <a:r>
              <a:rPr lang="en-US" sz="1600" b="0" err="1">
                <a:solidFill>
                  <a:srgbClr val="DCDCAA"/>
                </a:solidFill>
                <a:effectLst/>
                <a:latin typeface="Consolas" panose="020B0609020204030204" pitchFamily="49" charset="0"/>
              </a:rPr>
              <a:t>GetAxis</a:t>
            </a:r>
            <a:r>
              <a:rPr lang="en-US" sz="1600" b="0">
                <a:solidFill>
                  <a:srgbClr val="D4D4D4"/>
                </a:solidFill>
                <a:effectLst/>
                <a:latin typeface="Consolas" panose="020B0609020204030204" pitchFamily="49" charset="0"/>
              </a:rPr>
              <a:t>(</a:t>
            </a:r>
            <a:r>
              <a:rPr lang="en-US" sz="1600" b="0">
                <a:solidFill>
                  <a:srgbClr val="CE9178"/>
                </a:solidFill>
                <a:effectLst/>
                <a:latin typeface="Consolas" panose="020B0609020204030204" pitchFamily="49" charset="0"/>
              </a:rPr>
              <a:t>"Horizontal"</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r>
              <a:rPr lang="en-US" sz="1600" b="0">
                <a:solidFill>
                  <a:srgbClr val="569CD6"/>
                </a:solidFill>
                <a:effectLst/>
                <a:latin typeface="Consolas" panose="020B0609020204030204" pitchFamily="49" charset="0"/>
              </a:rPr>
              <a:t>float</a:t>
            </a:r>
            <a:r>
              <a:rPr lang="en-US" sz="1600" b="0">
                <a:solidFill>
                  <a:srgbClr val="D4D4D4"/>
                </a:solidFill>
                <a:effectLst/>
                <a:latin typeface="Consolas" panose="020B0609020204030204" pitchFamily="49" charset="0"/>
              </a:rPr>
              <a:t> </a:t>
            </a:r>
            <a:r>
              <a:rPr lang="en-US" sz="1600" b="0">
                <a:solidFill>
                  <a:srgbClr val="9CDCFE"/>
                </a:solidFill>
                <a:effectLst/>
                <a:latin typeface="Consolas" panose="020B0609020204030204" pitchFamily="49" charset="0"/>
              </a:rPr>
              <a:t>vertical</a:t>
            </a:r>
            <a:r>
              <a:rPr lang="en-US" sz="1600" b="0">
                <a:solidFill>
                  <a:srgbClr val="D4D4D4"/>
                </a:solidFill>
                <a:effectLst/>
                <a:latin typeface="Consolas" panose="020B0609020204030204" pitchFamily="49" charset="0"/>
              </a:rPr>
              <a:t> = </a:t>
            </a:r>
            <a:r>
              <a:rPr lang="en-US" sz="1600" b="0" err="1">
                <a:solidFill>
                  <a:srgbClr val="9CDCFE"/>
                </a:solidFill>
                <a:effectLst/>
                <a:latin typeface="Consolas" panose="020B0609020204030204" pitchFamily="49" charset="0"/>
              </a:rPr>
              <a:t>Input</a:t>
            </a:r>
            <a:r>
              <a:rPr lang="en-US" sz="1600" b="0" err="1">
                <a:solidFill>
                  <a:srgbClr val="D4D4D4"/>
                </a:solidFill>
                <a:effectLst/>
                <a:latin typeface="Consolas" panose="020B0609020204030204" pitchFamily="49" charset="0"/>
              </a:rPr>
              <a:t>.</a:t>
            </a:r>
            <a:r>
              <a:rPr lang="en-US" sz="1600" b="0" err="1">
                <a:solidFill>
                  <a:srgbClr val="DCDCAA"/>
                </a:solidFill>
                <a:effectLst/>
                <a:latin typeface="Consolas" panose="020B0609020204030204" pitchFamily="49" charset="0"/>
              </a:rPr>
              <a:t>GetAxis</a:t>
            </a:r>
            <a:r>
              <a:rPr lang="en-US" sz="1600" b="0">
                <a:solidFill>
                  <a:srgbClr val="D4D4D4"/>
                </a:solidFill>
                <a:effectLst/>
                <a:latin typeface="Consolas" panose="020B0609020204030204" pitchFamily="49" charset="0"/>
              </a:rPr>
              <a:t>(</a:t>
            </a:r>
            <a:r>
              <a:rPr lang="en-US" sz="1600" b="0">
                <a:solidFill>
                  <a:srgbClr val="CE9178"/>
                </a:solidFill>
                <a:effectLst/>
                <a:latin typeface="Consolas" panose="020B0609020204030204" pitchFamily="49" charset="0"/>
              </a:rPr>
              <a:t>"Vertical"</a:t>
            </a:r>
            <a:r>
              <a:rPr lang="en-US" sz="1600" b="0">
                <a:solidFill>
                  <a:srgbClr val="D4D4D4"/>
                </a:solidFill>
                <a:effectLst/>
                <a:latin typeface="Consolas" panose="020B0609020204030204" pitchFamily="49" charset="0"/>
              </a:rPr>
              <a:t>);</a:t>
            </a:r>
            <a:br>
              <a:rPr lang="en-US" sz="1600" b="0">
                <a:solidFill>
                  <a:srgbClr val="D4D4D4"/>
                </a:solidFill>
                <a:effectLst/>
                <a:latin typeface="Consolas" panose="020B0609020204030204" pitchFamily="49" charset="0"/>
              </a:rPr>
            </a:br>
            <a:r>
              <a:rPr lang="en-US" sz="1600" b="0">
                <a:solidFill>
                  <a:srgbClr val="D4D4D4"/>
                </a:solidFill>
                <a:effectLst/>
                <a:latin typeface="Consolas" panose="020B0609020204030204" pitchFamily="49" charset="0"/>
              </a:rPr>
              <a:t>        </a:t>
            </a:r>
            <a:r>
              <a:rPr lang="en-US" sz="1600" b="0" err="1">
                <a:solidFill>
                  <a:srgbClr val="4EC9B0"/>
                </a:solidFill>
                <a:effectLst/>
                <a:latin typeface="Consolas" panose="020B0609020204030204" pitchFamily="49" charset="0"/>
              </a:rPr>
              <a:t>Vector3</a:t>
            </a:r>
            <a:r>
              <a:rPr lang="en-US" sz="1600" b="0">
                <a:solidFill>
                  <a:srgbClr val="D4D4D4"/>
                </a:solidFill>
                <a:effectLst/>
                <a:latin typeface="Consolas" panose="020B0609020204030204" pitchFamily="49" charset="0"/>
              </a:rPr>
              <a:t> </a:t>
            </a:r>
            <a:r>
              <a:rPr lang="en-US" sz="1600" b="0">
                <a:solidFill>
                  <a:srgbClr val="9CDCFE"/>
                </a:solidFill>
                <a:effectLst/>
                <a:latin typeface="Consolas" panose="020B0609020204030204" pitchFamily="49" charset="0"/>
              </a:rPr>
              <a:t>temp</a:t>
            </a:r>
            <a:r>
              <a:rPr lang="en-US" sz="1600" b="0">
                <a:solidFill>
                  <a:srgbClr val="D4D4D4"/>
                </a:solidFill>
                <a:effectLst/>
                <a:latin typeface="Consolas" panose="020B0609020204030204" pitchFamily="49" charset="0"/>
              </a:rPr>
              <a:t> = </a:t>
            </a:r>
            <a:r>
              <a:rPr lang="en-US" sz="1600" b="0">
                <a:solidFill>
                  <a:srgbClr val="569CD6"/>
                </a:solidFill>
                <a:effectLst/>
                <a:latin typeface="Consolas" panose="020B0609020204030204" pitchFamily="49" charset="0"/>
              </a:rPr>
              <a:t>new</a:t>
            </a:r>
            <a:r>
              <a:rPr lang="en-US" sz="1600" b="0">
                <a:solidFill>
                  <a:srgbClr val="D4D4D4"/>
                </a:solidFill>
                <a:effectLst/>
                <a:latin typeface="Consolas" panose="020B0609020204030204" pitchFamily="49" charset="0"/>
              </a:rPr>
              <a:t> </a:t>
            </a:r>
            <a:r>
              <a:rPr lang="en-US" sz="1600" b="0" err="1">
                <a:solidFill>
                  <a:srgbClr val="4EC9B0"/>
                </a:solidFill>
                <a:effectLst/>
                <a:latin typeface="Consolas" panose="020B0609020204030204" pitchFamily="49" charset="0"/>
              </a:rPr>
              <a:t>Vector3</a:t>
            </a:r>
            <a:r>
              <a:rPr lang="en-US" sz="1600" b="0">
                <a:solidFill>
                  <a:srgbClr val="D4D4D4"/>
                </a:solidFill>
                <a:effectLst/>
                <a:latin typeface="Consolas" panose="020B0609020204030204" pitchFamily="49" charset="0"/>
              </a:rPr>
              <a:t>(</a:t>
            </a:r>
            <a:r>
              <a:rPr lang="en-US" sz="1600" b="0">
                <a:solidFill>
                  <a:srgbClr val="9CDCFE"/>
                </a:solidFill>
                <a:effectLst/>
                <a:latin typeface="Consolas" panose="020B0609020204030204" pitchFamily="49" charset="0"/>
              </a:rPr>
              <a:t>horizontal</a:t>
            </a:r>
            <a:r>
              <a:rPr lang="en-US" sz="1600" b="0">
                <a:solidFill>
                  <a:srgbClr val="D4D4D4"/>
                </a:solidFill>
                <a:effectLst/>
                <a:latin typeface="Consolas" panose="020B0609020204030204" pitchFamily="49" charset="0"/>
              </a:rPr>
              <a:t>, </a:t>
            </a:r>
            <a:r>
              <a:rPr lang="en-US" sz="1600" b="0">
                <a:solidFill>
                  <a:srgbClr val="9CDCFE"/>
                </a:solidFill>
                <a:effectLst/>
                <a:latin typeface="Consolas" panose="020B0609020204030204" pitchFamily="49" charset="0"/>
              </a:rPr>
              <a:t>vertical</a:t>
            </a:r>
            <a:r>
              <a:rPr lang="en-US" sz="1600" b="0">
                <a:solidFill>
                  <a:srgbClr val="D4D4D4"/>
                </a:solidFill>
                <a:effectLst/>
                <a:latin typeface="Consolas" panose="020B0609020204030204" pitchFamily="49" charset="0"/>
              </a:rPr>
              <a:t>, </a:t>
            </a:r>
            <a:r>
              <a:rPr lang="en-US" sz="1600" b="0">
                <a:solidFill>
                  <a:srgbClr val="B5CEA8"/>
                </a:solidFill>
                <a:effectLst/>
                <a:latin typeface="Consolas" panose="020B0609020204030204" pitchFamily="49" charset="0"/>
              </a:rPr>
              <a:t>0</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r>
              <a:rPr lang="en-US" sz="1600" b="0">
                <a:solidFill>
                  <a:srgbClr val="9CDCFE"/>
                </a:solidFill>
                <a:effectLst/>
                <a:latin typeface="Consolas" panose="020B0609020204030204" pitchFamily="49" charset="0"/>
              </a:rPr>
              <a:t>temp</a:t>
            </a:r>
            <a:r>
              <a:rPr lang="en-US" sz="1600" b="0">
                <a:solidFill>
                  <a:srgbClr val="D4D4D4"/>
                </a:solidFill>
                <a:effectLst/>
                <a:latin typeface="Consolas" panose="020B0609020204030204" pitchFamily="49" charset="0"/>
              </a:rPr>
              <a:t> = </a:t>
            </a:r>
            <a:r>
              <a:rPr lang="en-US" sz="1600" b="0" err="1">
                <a:solidFill>
                  <a:srgbClr val="9CDCFE"/>
                </a:solidFill>
                <a:effectLst/>
                <a:latin typeface="Consolas" panose="020B0609020204030204" pitchFamily="49" charset="0"/>
              </a:rPr>
              <a:t>temp</a:t>
            </a:r>
            <a:r>
              <a:rPr lang="en-US" sz="1600" b="0" err="1">
                <a:solidFill>
                  <a:srgbClr val="D4D4D4"/>
                </a:solidFill>
                <a:effectLst/>
                <a:latin typeface="Consolas" panose="020B0609020204030204" pitchFamily="49" charset="0"/>
              </a:rPr>
              <a:t>.</a:t>
            </a:r>
            <a:r>
              <a:rPr lang="en-US" sz="1600" b="0" err="1">
                <a:solidFill>
                  <a:srgbClr val="9CDCFE"/>
                </a:solidFill>
                <a:effectLst/>
                <a:latin typeface="Consolas" panose="020B0609020204030204" pitchFamily="49" charset="0"/>
              </a:rPr>
              <a:t>normalized</a:t>
            </a:r>
            <a:r>
              <a:rPr lang="en-US" sz="1600" b="0">
                <a:solidFill>
                  <a:srgbClr val="D4D4D4"/>
                </a:solidFill>
                <a:effectLst/>
                <a:latin typeface="Consolas" panose="020B0609020204030204" pitchFamily="49" charset="0"/>
              </a:rPr>
              <a:t> * </a:t>
            </a:r>
            <a:r>
              <a:rPr lang="en-US" sz="1600" b="0">
                <a:solidFill>
                  <a:srgbClr val="9CDCFE"/>
                </a:solidFill>
                <a:effectLst/>
                <a:latin typeface="Consolas" panose="020B0609020204030204" pitchFamily="49" charset="0"/>
              </a:rPr>
              <a:t>speed</a:t>
            </a:r>
            <a:r>
              <a:rPr lang="en-US" sz="1600" b="0">
                <a:solidFill>
                  <a:srgbClr val="D4D4D4"/>
                </a:solidFill>
                <a:effectLst/>
                <a:latin typeface="Consolas" panose="020B0609020204030204" pitchFamily="49" charset="0"/>
              </a:rPr>
              <a:t> * </a:t>
            </a:r>
            <a:r>
              <a:rPr lang="en-US" sz="1600" b="0" err="1">
                <a:solidFill>
                  <a:srgbClr val="9CDCFE"/>
                </a:solidFill>
                <a:effectLst/>
                <a:latin typeface="Consolas" panose="020B0609020204030204" pitchFamily="49" charset="0"/>
              </a:rPr>
              <a:t>Time</a:t>
            </a:r>
            <a:r>
              <a:rPr lang="en-US" sz="1600" b="0" err="1">
                <a:solidFill>
                  <a:srgbClr val="D4D4D4"/>
                </a:solidFill>
                <a:effectLst/>
                <a:latin typeface="Consolas" panose="020B0609020204030204" pitchFamily="49" charset="0"/>
              </a:rPr>
              <a:t>.</a:t>
            </a:r>
            <a:r>
              <a:rPr lang="en-US" sz="1600" b="0" err="1">
                <a:solidFill>
                  <a:srgbClr val="9CDCFE"/>
                </a:solidFill>
                <a:effectLst/>
                <a:latin typeface="Consolas" panose="020B0609020204030204" pitchFamily="49" charset="0"/>
              </a:rPr>
              <a:t>deltaTime</a:t>
            </a:r>
            <a:r>
              <a:rPr lang="en-US" sz="1600" b="0">
                <a:solidFill>
                  <a:srgbClr val="D4D4D4"/>
                </a:solidFill>
                <a:effectLst/>
                <a:latin typeface="Consolas" panose="020B0609020204030204" pitchFamily="49" charset="0"/>
              </a:rPr>
              <a:t>;</a:t>
            </a:r>
            <a:br>
              <a:rPr lang="en-US" sz="1600" b="0">
                <a:solidFill>
                  <a:srgbClr val="D4D4D4"/>
                </a:solidFill>
                <a:effectLst/>
                <a:latin typeface="Consolas" panose="020B0609020204030204" pitchFamily="49" charset="0"/>
              </a:rPr>
            </a:br>
            <a:r>
              <a:rPr lang="en-US" sz="1600" b="0">
                <a:solidFill>
                  <a:srgbClr val="D4D4D4"/>
                </a:solidFill>
                <a:effectLst/>
                <a:latin typeface="Consolas" panose="020B0609020204030204" pitchFamily="49" charset="0"/>
              </a:rPr>
              <a:t>        </a:t>
            </a:r>
            <a:r>
              <a:rPr lang="en-US" sz="1600" b="0" err="1">
                <a:solidFill>
                  <a:srgbClr val="9CDCFE"/>
                </a:solidFill>
                <a:effectLst/>
                <a:latin typeface="Consolas" panose="020B0609020204030204" pitchFamily="49" charset="0"/>
              </a:rPr>
              <a:t>rb</a:t>
            </a:r>
            <a:r>
              <a:rPr lang="en-US" sz="1600" b="0" err="1">
                <a:solidFill>
                  <a:srgbClr val="D4D4D4"/>
                </a:solidFill>
                <a:effectLst/>
                <a:latin typeface="Consolas" panose="020B0609020204030204" pitchFamily="49" charset="0"/>
              </a:rPr>
              <a:t>.</a:t>
            </a:r>
            <a:r>
              <a:rPr lang="en-US" sz="1600" b="0" err="1">
                <a:solidFill>
                  <a:srgbClr val="DCDCAA"/>
                </a:solidFill>
                <a:effectLst/>
                <a:latin typeface="Consolas" panose="020B0609020204030204" pitchFamily="49" charset="0"/>
              </a:rPr>
              <a:t>MovePosition</a:t>
            </a:r>
            <a:r>
              <a:rPr lang="en-US" sz="1600" b="0">
                <a:solidFill>
                  <a:srgbClr val="D4D4D4"/>
                </a:solidFill>
                <a:effectLst/>
                <a:latin typeface="Consolas" panose="020B0609020204030204" pitchFamily="49" charset="0"/>
              </a:rPr>
              <a:t>(</a:t>
            </a:r>
            <a:r>
              <a:rPr lang="en-US" sz="1600" b="0" err="1">
                <a:solidFill>
                  <a:srgbClr val="9CDCFE"/>
                </a:solidFill>
                <a:effectLst/>
                <a:latin typeface="Consolas" panose="020B0609020204030204" pitchFamily="49" charset="0"/>
              </a:rPr>
              <a:t>rb</a:t>
            </a:r>
            <a:r>
              <a:rPr lang="en-US" sz="1600" b="0" err="1">
                <a:solidFill>
                  <a:srgbClr val="D4D4D4"/>
                </a:solidFill>
                <a:effectLst/>
                <a:latin typeface="Consolas" panose="020B0609020204030204" pitchFamily="49" charset="0"/>
              </a:rPr>
              <a:t>.</a:t>
            </a:r>
            <a:r>
              <a:rPr lang="en-US" sz="1600" b="0" err="1">
                <a:solidFill>
                  <a:srgbClr val="9CDCFE"/>
                </a:solidFill>
                <a:effectLst/>
                <a:latin typeface="Consolas" panose="020B0609020204030204" pitchFamily="49" charset="0"/>
              </a:rPr>
              <a:t>transform</a:t>
            </a:r>
            <a:r>
              <a:rPr lang="en-US" sz="1600" b="0" err="1">
                <a:solidFill>
                  <a:srgbClr val="D4D4D4"/>
                </a:solidFill>
                <a:effectLst/>
                <a:latin typeface="Consolas" panose="020B0609020204030204" pitchFamily="49" charset="0"/>
              </a:rPr>
              <a:t>.</a:t>
            </a:r>
            <a:r>
              <a:rPr lang="en-US" sz="1600" b="0" err="1">
                <a:solidFill>
                  <a:srgbClr val="9CDCFE"/>
                </a:solidFill>
                <a:effectLst/>
                <a:latin typeface="Consolas" panose="020B0609020204030204" pitchFamily="49" charset="0"/>
              </a:rPr>
              <a:t>position</a:t>
            </a:r>
            <a:r>
              <a:rPr lang="en-US" sz="1600" b="0">
                <a:solidFill>
                  <a:srgbClr val="D4D4D4"/>
                </a:solidFill>
                <a:effectLst/>
                <a:latin typeface="Consolas" panose="020B0609020204030204" pitchFamily="49" charset="0"/>
              </a:rPr>
              <a:t> + </a:t>
            </a:r>
            <a:r>
              <a:rPr lang="en-US" sz="1600" b="0">
                <a:solidFill>
                  <a:srgbClr val="9CDCFE"/>
                </a:solidFill>
                <a:effectLst/>
                <a:latin typeface="Consolas" panose="020B0609020204030204" pitchFamily="49" charset="0"/>
              </a:rPr>
              <a:t>temp</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p>
          <a:p>
            <a:r>
              <a:rPr lang="en-US" sz="1600" b="0">
                <a:solidFill>
                  <a:srgbClr val="D4D4D4"/>
                </a:solidFill>
                <a:effectLst/>
                <a:latin typeface="Consolas" panose="020B0609020204030204" pitchFamily="49" charset="0"/>
              </a:rPr>
              <a:t>}</a:t>
            </a:r>
          </a:p>
        </p:txBody>
      </p:sp>
      <p:pic>
        <p:nvPicPr>
          <p:cNvPr id="1036" name="Picture 12">
            <a:extLst>
              <a:ext uri="{FF2B5EF4-FFF2-40B4-BE49-F238E27FC236}">
                <a16:creationId xmlns:a16="http://schemas.microsoft.com/office/drawing/2014/main" id="{6099C676-8323-AFD7-CFB7-69D21A4DA6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21" y="490565"/>
            <a:ext cx="3083668" cy="538794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7CC71159-3E69-E929-7A30-3A4EA343DC51}"/>
              </a:ext>
            </a:extLst>
          </p:cNvPr>
          <p:cNvCxnSpPr/>
          <p:nvPr/>
        </p:nvCxnSpPr>
        <p:spPr>
          <a:xfrm>
            <a:off x="4113987" y="3749457"/>
            <a:ext cx="8078013"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41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3">
                                            <p:txEl>
                                              <p:pRg st="8" end="8"/>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0D155-7F9B-652E-A357-3BAEACF1E412}"/>
              </a:ext>
            </a:extLst>
          </p:cNvPr>
          <p:cNvSpPr>
            <a:spLocks noGrp="1"/>
          </p:cNvSpPr>
          <p:nvPr>
            <p:ph type="title"/>
          </p:nvPr>
        </p:nvSpPr>
        <p:spPr/>
        <p:txBody>
          <a:bodyPr/>
          <a:lstStyle/>
          <a:p>
            <a:r>
              <a:rPr lang="en-US"/>
              <a:t>Subclasses and Coupling</a:t>
            </a:r>
          </a:p>
        </p:txBody>
      </p:sp>
      <p:sp>
        <p:nvSpPr>
          <p:cNvPr id="3" name="Content Placeholder 2">
            <a:extLst>
              <a:ext uri="{FF2B5EF4-FFF2-40B4-BE49-F238E27FC236}">
                <a16:creationId xmlns:a16="http://schemas.microsoft.com/office/drawing/2014/main" id="{D8717238-CC43-71CA-46E8-F0B59DBD6106}"/>
              </a:ext>
            </a:extLst>
          </p:cNvPr>
          <p:cNvSpPr>
            <a:spLocks noGrp="1"/>
          </p:cNvSpPr>
          <p:nvPr>
            <p:ph idx="1"/>
          </p:nvPr>
        </p:nvSpPr>
        <p:spPr>
          <a:xfrm>
            <a:off x="0" y="1670556"/>
            <a:ext cx="12186920" cy="1080801"/>
          </a:xfrm>
        </p:spPr>
        <p:txBody>
          <a:bodyPr/>
          <a:lstStyle/>
          <a:p>
            <a:r>
              <a:rPr lang="en-US"/>
              <a:t>When 2 modules are in a subclass and superclass relationship, there is inherently a strong coupling between them</a:t>
            </a:r>
          </a:p>
        </p:txBody>
      </p:sp>
      <p:sp>
        <p:nvSpPr>
          <p:cNvPr id="5" name="TextBox 4">
            <a:extLst>
              <a:ext uri="{FF2B5EF4-FFF2-40B4-BE49-F238E27FC236}">
                <a16:creationId xmlns:a16="http://schemas.microsoft.com/office/drawing/2014/main" id="{E8308BE8-8A48-1CE1-37A1-D5B266E159FF}"/>
              </a:ext>
            </a:extLst>
          </p:cNvPr>
          <p:cNvSpPr txBox="1"/>
          <p:nvPr/>
        </p:nvSpPr>
        <p:spPr>
          <a:xfrm>
            <a:off x="0" y="2631368"/>
            <a:ext cx="6485916" cy="3416320"/>
          </a:xfrm>
          <a:prstGeom prst="rect">
            <a:avLst/>
          </a:prstGeom>
          <a:solidFill>
            <a:srgbClr val="1E1E1E"/>
          </a:solidFill>
        </p:spPr>
        <p:txBody>
          <a:bodyPr wrap="square">
            <a:spAutoFit/>
          </a:bodyPr>
          <a:lstStyle/>
          <a:p>
            <a:r>
              <a:rPr lang="en-US" b="0">
                <a:solidFill>
                  <a:srgbClr val="569CD6"/>
                </a:solidFill>
                <a:effectLst/>
                <a:latin typeface="Consolas" panose="020B0609020204030204" pitchFamily="49" charset="0"/>
              </a:rPr>
              <a:t>public</a:t>
            </a:r>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abstract</a:t>
            </a:r>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class</a:t>
            </a:r>
            <a:r>
              <a:rPr lang="en-US" b="0">
                <a:solidFill>
                  <a:srgbClr val="D4D4D4"/>
                </a:solidFill>
                <a:effectLst/>
                <a:latin typeface="Consolas" panose="020B0609020204030204" pitchFamily="49" charset="0"/>
              </a:rPr>
              <a:t> </a:t>
            </a:r>
            <a:r>
              <a:rPr lang="en-US" b="0" err="1">
                <a:solidFill>
                  <a:srgbClr val="4EC9B0"/>
                </a:solidFill>
                <a:effectLst/>
                <a:latin typeface="Consolas" panose="020B0609020204030204" pitchFamily="49" charset="0"/>
              </a:rPr>
              <a:t>TrapTemplate</a:t>
            </a:r>
            <a:r>
              <a:rPr lang="en-US" b="0">
                <a:solidFill>
                  <a:srgbClr val="D4D4D4"/>
                </a:solidFill>
                <a:effectLst/>
                <a:latin typeface="Consolas" panose="020B0609020204030204" pitchFamily="49" charset="0"/>
              </a:rPr>
              <a:t> : </a:t>
            </a:r>
            <a:r>
              <a:rPr lang="en-US" b="0" err="1">
                <a:solidFill>
                  <a:srgbClr val="4EC9B0"/>
                </a:solidFill>
                <a:effectLst/>
                <a:latin typeface="Consolas" panose="020B0609020204030204" pitchFamily="49" charset="0"/>
              </a:rPr>
              <a:t>MonoBehaviour</a:t>
            </a:r>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protected</a:t>
            </a:r>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int</a:t>
            </a:r>
            <a:r>
              <a:rPr lang="en-US" b="0">
                <a:solidFill>
                  <a:srgbClr val="D4D4D4"/>
                </a:solidFill>
                <a:effectLst/>
                <a:latin typeface="Consolas" panose="020B0609020204030204" pitchFamily="49" charset="0"/>
              </a:rPr>
              <a:t> </a:t>
            </a:r>
            <a:r>
              <a:rPr lang="en-US" b="0" err="1">
                <a:solidFill>
                  <a:srgbClr val="9CDCFE"/>
                </a:solidFill>
                <a:effectLst/>
                <a:latin typeface="Consolas" panose="020B0609020204030204" pitchFamily="49" charset="0"/>
              </a:rPr>
              <a:t>p_trapDamage</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protected</a:t>
            </a:r>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float</a:t>
            </a:r>
            <a:r>
              <a:rPr lang="en-US" b="0">
                <a:solidFill>
                  <a:srgbClr val="D4D4D4"/>
                </a:solidFill>
                <a:effectLst/>
                <a:latin typeface="Consolas" panose="020B0609020204030204" pitchFamily="49" charset="0"/>
              </a:rPr>
              <a:t> </a:t>
            </a:r>
            <a:r>
              <a:rPr lang="en-US" b="0" err="1">
                <a:solidFill>
                  <a:srgbClr val="9CDCFE"/>
                </a:solidFill>
                <a:effectLst/>
                <a:latin typeface="Consolas" panose="020B0609020204030204" pitchFamily="49" charset="0"/>
              </a:rPr>
              <a:t>p_trapSpeed</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protected</a:t>
            </a:r>
            <a:r>
              <a:rPr lang="en-US" b="0">
                <a:solidFill>
                  <a:srgbClr val="D4D4D4"/>
                </a:solidFill>
                <a:effectLst/>
                <a:latin typeface="Consolas" panose="020B0609020204030204" pitchFamily="49" charset="0"/>
              </a:rPr>
              <a:t> </a:t>
            </a:r>
            <a:r>
              <a:rPr lang="en-US" b="0" err="1">
                <a:solidFill>
                  <a:srgbClr val="4EC9B0"/>
                </a:solidFill>
                <a:effectLst/>
                <a:latin typeface="Consolas" panose="020B0609020204030204" pitchFamily="49" charset="0"/>
              </a:rPr>
              <a:t>Vector3</a:t>
            </a:r>
            <a:r>
              <a:rPr lang="en-US" b="0">
                <a:solidFill>
                  <a:srgbClr val="D4D4D4"/>
                </a:solidFill>
                <a:effectLst/>
                <a:latin typeface="Consolas" panose="020B0609020204030204" pitchFamily="49" charset="0"/>
              </a:rPr>
              <a:t> </a:t>
            </a:r>
            <a:r>
              <a:rPr lang="en-US" b="0" err="1">
                <a:solidFill>
                  <a:srgbClr val="9CDCFE"/>
                </a:solidFill>
                <a:effectLst/>
                <a:latin typeface="Consolas" panose="020B0609020204030204" pitchFamily="49" charset="0"/>
              </a:rPr>
              <a:t>p_projectileSpeed</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protected</a:t>
            </a:r>
            <a:r>
              <a:rPr lang="en-US" b="0">
                <a:solidFill>
                  <a:srgbClr val="D4D4D4"/>
                </a:solidFill>
                <a:effectLst/>
                <a:latin typeface="Consolas" panose="020B0609020204030204" pitchFamily="49" charset="0"/>
              </a:rPr>
              <a:t> </a:t>
            </a:r>
            <a:r>
              <a:rPr lang="en-US" b="0" err="1">
                <a:solidFill>
                  <a:srgbClr val="4EC9B0"/>
                </a:solidFill>
                <a:effectLst/>
                <a:latin typeface="Consolas" panose="020B0609020204030204" pitchFamily="49" charset="0"/>
              </a:rPr>
              <a:t>GameObject</a:t>
            </a:r>
            <a:r>
              <a:rPr lang="en-US" b="0">
                <a:solidFill>
                  <a:srgbClr val="D4D4D4"/>
                </a:solidFill>
                <a:effectLst/>
                <a:latin typeface="Consolas" panose="020B0609020204030204" pitchFamily="49" charset="0"/>
              </a:rPr>
              <a:t> </a:t>
            </a:r>
            <a:r>
              <a:rPr lang="en-US" b="0" err="1">
                <a:solidFill>
                  <a:srgbClr val="9CDCFE"/>
                </a:solidFill>
                <a:effectLst/>
                <a:latin typeface="Consolas" panose="020B0609020204030204" pitchFamily="49" charset="0"/>
              </a:rPr>
              <a:t>p_trapObject</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protected</a:t>
            </a:r>
            <a:r>
              <a:rPr lang="en-US" b="0">
                <a:solidFill>
                  <a:srgbClr val="D4D4D4"/>
                </a:solidFill>
                <a:effectLst/>
                <a:latin typeface="Consolas" panose="020B0609020204030204" pitchFamily="49" charset="0"/>
              </a:rPr>
              <a:t> </a:t>
            </a:r>
            <a:r>
              <a:rPr lang="en-US" b="0" err="1">
                <a:solidFill>
                  <a:srgbClr val="4EC9B0"/>
                </a:solidFill>
                <a:effectLst/>
                <a:latin typeface="Consolas" panose="020B0609020204030204" pitchFamily="49" charset="0"/>
              </a:rPr>
              <a:t>GameObject</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_target</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public</a:t>
            </a:r>
            <a:r>
              <a:rPr lang="en-US" b="0">
                <a:solidFill>
                  <a:srgbClr val="D4D4D4"/>
                </a:solidFill>
                <a:effectLst/>
                <a:latin typeface="Consolas" panose="020B0609020204030204" pitchFamily="49" charset="0"/>
              </a:rPr>
              <a:t> </a:t>
            </a:r>
            <a:r>
              <a:rPr lang="en-US" b="0" err="1">
                <a:solidFill>
                  <a:srgbClr val="4EC9B0"/>
                </a:solidFill>
                <a:effectLst/>
                <a:latin typeface="Consolas" panose="020B0609020204030204" pitchFamily="49" charset="0"/>
              </a:rPr>
              <a:t>GameObject</a:t>
            </a:r>
            <a:r>
              <a:rPr lang="en-US" b="0">
                <a:solidFill>
                  <a:srgbClr val="D4D4D4"/>
                </a:solidFill>
                <a:effectLst/>
                <a:latin typeface="Consolas" panose="020B0609020204030204" pitchFamily="49" charset="0"/>
              </a:rPr>
              <a:t> </a:t>
            </a:r>
            <a:r>
              <a:rPr lang="en-US" b="0" err="1">
                <a:solidFill>
                  <a:srgbClr val="9CDCFE"/>
                </a:solidFill>
                <a:effectLst/>
                <a:latin typeface="Consolas" panose="020B0609020204030204" pitchFamily="49" charset="0"/>
              </a:rPr>
              <a:t>trapProjectile</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protected</a:t>
            </a:r>
            <a:r>
              <a:rPr lang="en-US" b="0">
                <a:solidFill>
                  <a:srgbClr val="D4D4D4"/>
                </a:solidFill>
                <a:effectLst/>
                <a:latin typeface="Consolas" panose="020B0609020204030204" pitchFamily="49" charset="0"/>
              </a:rPr>
              <a:t> </a:t>
            </a:r>
            <a:r>
              <a:rPr lang="en-US" b="0" err="1">
                <a:solidFill>
                  <a:srgbClr val="4EC9B0"/>
                </a:solidFill>
                <a:effectLst/>
                <a:latin typeface="Consolas" panose="020B0609020204030204" pitchFamily="49" charset="0"/>
              </a:rPr>
              <a:t>Rigidbody2D</a:t>
            </a:r>
            <a:r>
              <a:rPr lang="en-US" b="0">
                <a:solidFill>
                  <a:srgbClr val="D4D4D4"/>
                </a:solidFill>
                <a:effectLst/>
                <a:latin typeface="Consolas" panose="020B0609020204030204" pitchFamily="49" charset="0"/>
              </a:rPr>
              <a:t> </a:t>
            </a:r>
            <a:r>
              <a:rPr lang="en-US" b="0" err="1">
                <a:solidFill>
                  <a:srgbClr val="9CDCFE"/>
                </a:solidFill>
                <a:effectLst/>
                <a:latin typeface="Consolas" panose="020B0609020204030204" pitchFamily="49" charset="0"/>
              </a:rPr>
              <a:t>p_trapBody</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protected</a:t>
            </a:r>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bool</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_</a:t>
            </a:r>
            <a:r>
              <a:rPr lang="en-US" b="0" err="1">
                <a:solidFill>
                  <a:srgbClr val="9CDCFE"/>
                </a:solidFill>
                <a:effectLst/>
                <a:latin typeface="Consolas" panose="020B0609020204030204" pitchFamily="49" charset="0"/>
              </a:rPr>
              <a:t>isLoaded</a:t>
            </a:r>
            <a:r>
              <a:rPr lang="en-US" b="0">
                <a:solidFill>
                  <a:srgbClr val="D4D4D4"/>
                </a:solidFill>
                <a:effectLst/>
                <a:latin typeface="Consolas" panose="020B0609020204030204" pitchFamily="49" charset="0"/>
              </a:rPr>
              <a:t> = </a:t>
            </a:r>
            <a:r>
              <a:rPr lang="en-US" b="0">
                <a:solidFill>
                  <a:srgbClr val="569CD6"/>
                </a:solidFill>
                <a:effectLst/>
                <a:latin typeface="Consolas" panose="020B0609020204030204" pitchFamily="49" charset="0"/>
              </a:rPr>
              <a:t>true</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p>
          <a:p>
            <a:r>
              <a:rPr lang="en-US">
                <a:solidFill>
                  <a:srgbClr val="D4D4D4"/>
                </a:solidFill>
                <a:latin typeface="Consolas" panose="020B0609020204030204" pitchFamily="49" charset="0"/>
              </a:rPr>
              <a:t>}</a:t>
            </a:r>
            <a:endParaRPr lang="en-US" b="0">
              <a:solidFill>
                <a:srgbClr val="D4D4D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2FB69969-FEE7-9712-B23B-8B460D3B8BA3}"/>
              </a:ext>
            </a:extLst>
          </p:cNvPr>
          <p:cNvSpPr txBox="1"/>
          <p:nvPr/>
        </p:nvSpPr>
        <p:spPr>
          <a:xfrm>
            <a:off x="5856051" y="3164681"/>
            <a:ext cx="6330869" cy="3693319"/>
          </a:xfrm>
          <a:prstGeom prst="rect">
            <a:avLst/>
          </a:prstGeom>
          <a:solidFill>
            <a:srgbClr val="1E1E1E"/>
          </a:solidFill>
          <a:ln w="28575">
            <a:solidFill>
              <a:schemeClr val="accent4"/>
            </a:solidFill>
          </a:ln>
        </p:spPr>
        <p:txBody>
          <a:bodyPr wrap="square">
            <a:spAutoFit/>
          </a:bodyPr>
          <a:lstStyle/>
          <a:p>
            <a:r>
              <a:rPr lang="en-US" b="0">
                <a:solidFill>
                  <a:srgbClr val="569CD6"/>
                </a:solidFill>
                <a:effectLst/>
                <a:latin typeface="Consolas" panose="020B0609020204030204" pitchFamily="49" charset="0"/>
              </a:rPr>
              <a:t>public</a:t>
            </a:r>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class</a:t>
            </a:r>
            <a:r>
              <a:rPr lang="en-US" b="0">
                <a:solidFill>
                  <a:srgbClr val="D4D4D4"/>
                </a:solidFill>
                <a:effectLst/>
                <a:latin typeface="Consolas" panose="020B0609020204030204" pitchFamily="49" charset="0"/>
              </a:rPr>
              <a:t> </a:t>
            </a:r>
            <a:r>
              <a:rPr lang="en-US" b="0" err="1">
                <a:solidFill>
                  <a:srgbClr val="4EC9B0"/>
                </a:solidFill>
                <a:effectLst/>
                <a:latin typeface="Consolas" panose="020B0609020204030204" pitchFamily="49" charset="0"/>
              </a:rPr>
              <a:t>CrossbowTrap</a:t>
            </a:r>
            <a:r>
              <a:rPr lang="en-US" b="0">
                <a:solidFill>
                  <a:srgbClr val="D4D4D4"/>
                </a:solidFill>
                <a:effectLst/>
                <a:latin typeface="Consolas" panose="020B0609020204030204" pitchFamily="49" charset="0"/>
              </a:rPr>
              <a:t> : </a:t>
            </a:r>
            <a:r>
              <a:rPr lang="en-US" b="0" err="1">
                <a:solidFill>
                  <a:srgbClr val="4EC9B0"/>
                </a:solidFill>
                <a:effectLst/>
                <a:latin typeface="Consolas" panose="020B0609020204030204" pitchFamily="49" charset="0"/>
              </a:rPr>
              <a:t>TrapTemplate</a:t>
            </a:r>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void</a:t>
            </a:r>
            <a:r>
              <a:rPr lang="en-US" b="0">
                <a:solidFill>
                  <a:srgbClr val="D4D4D4"/>
                </a:solidFill>
                <a:effectLst/>
                <a:latin typeface="Consolas" panose="020B0609020204030204" pitchFamily="49" charset="0"/>
              </a:rPr>
              <a:t> </a:t>
            </a:r>
            <a:r>
              <a:rPr lang="en-US" b="0">
                <a:solidFill>
                  <a:srgbClr val="DCDCAA"/>
                </a:solidFill>
                <a:effectLst/>
                <a:latin typeface="Consolas" panose="020B0609020204030204" pitchFamily="49" charset="0"/>
              </a:rPr>
              <a:t>Start</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a:t>
            </a:r>
            <a:r>
              <a:rPr lang="en-US" b="0" err="1">
                <a:solidFill>
                  <a:srgbClr val="9CDCFE"/>
                </a:solidFill>
                <a:effectLst/>
                <a:latin typeface="Consolas" panose="020B0609020204030204" pitchFamily="49" charset="0"/>
              </a:rPr>
              <a:t>p_trapBody</a:t>
            </a:r>
            <a:r>
              <a:rPr lang="en-US" b="0">
                <a:solidFill>
                  <a:srgbClr val="D4D4D4"/>
                </a:solidFill>
                <a:effectLst/>
                <a:latin typeface="Consolas" panose="020B0609020204030204" pitchFamily="49" charset="0"/>
              </a:rPr>
              <a:t> = </a:t>
            </a:r>
            <a:r>
              <a:rPr lang="en-US" b="0" err="1">
                <a:solidFill>
                  <a:srgbClr val="DCDCAA"/>
                </a:solidFill>
                <a:effectLst/>
                <a:latin typeface="Consolas" panose="020B0609020204030204" pitchFamily="49" charset="0"/>
              </a:rPr>
              <a:t>GetComponent</a:t>
            </a:r>
            <a:r>
              <a:rPr lang="en-US" b="0">
                <a:solidFill>
                  <a:srgbClr val="D4D4D4"/>
                </a:solidFill>
                <a:effectLst/>
                <a:latin typeface="Consolas" panose="020B0609020204030204" pitchFamily="49" charset="0"/>
              </a:rPr>
              <a:t>&lt;</a:t>
            </a:r>
            <a:r>
              <a:rPr lang="en-US" b="0" err="1">
                <a:solidFill>
                  <a:srgbClr val="4EC9B0"/>
                </a:solidFill>
                <a:effectLst/>
                <a:latin typeface="Consolas" panose="020B0609020204030204" pitchFamily="49" charset="0"/>
              </a:rPr>
              <a:t>Rigidbody2D</a:t>
            </a:r>
            <a:r>
              <a:rPr lang="en-US" b="0">
                <a:solidFill>
                  <a:srgbClr val="D4D4D4"/>
                </a:solidFill>
                <a:effectLst/>
                <a:latin typeface="Consolas" panose="020B0609020204030204" pitchFamily="49" charset="0"/>
              </a:rPr>
              <a:t>&gt;();</a:t>
            </a:r>
          </a:p>
          <a:p>
            <a:r>
              <a:rPr lang="en-US" b="0">
                <a:solidFill>
                  <a:srgbClr val="D4D4D4"/>
                </a:solidFill>
                <a:effectLst/>
                <a:latin typeface="Consolas" panose="020B0609020204030204" pitchFamily="49" charset="0"/>
              </a:rPr>
              <a:t>        </a:t>
            </a:r>
            <a:r>
              <a:rPr lang="en-US" b="0" err="1">
                <a:solidFill>
                  <a:srgbClr val="9CDCFE"/>
                </a:solidFill>
                <a:effectLst/>
                <a:latin typeface="Consolas" panose="020B0609020204030204" pitchFamily="49" charset="0"/>
              </a:rPr>
              <a:t>p_trapObject</a:t>
            </a:r>
            <a:r>
              <a:rPr lang="en-US" b="0">
                <a:solidFill>
                  <a:srgbClr val="D4D4D4"/>
                </a:solidFill>
                <a:effectLst/>
                <a:latin typeface="Consolas" panose="020B0609020204030204" pitchFamily="49" charset="0"/>
              </a:rPr>
              <a:t> = </a:t>
            </a:r>
            <a:r>
              <a:rPr lang="en-US" b="0" err="1">
                <a:solidFill>
                  <a:srgbClr val="9CDCFE"/>
                </a:solidFill>
                <a:effectLst/>
                <a:latin typeface="Consolas" panose="020B0609020204030204" pitchFamily="49" charset="0"/>
              </a:rPr>
              <a:t>gameObject</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err="1">
                <a:solidFill>
                  <a:srgbClr val="9CDCFE"/>
                </a:solidFill>
                <a:effectLst/>
                <a:latin typeface="Consolas" panose="020B0609020204030204" pitchFamily="49" charset="0"/>
              </a:rPr>
              <a:t>p_trapSpeed</a:t>
            </a:r>
            <a:r>
              <a:rPr lang="en-US" b="0">
                <a:solidFill>
                  <a:srgbClr val="D4D4D4"/>
                </a:solidFill>
                <a:effectLst/>
                <a:latin typeface="Consolas" panose="020B0609020204030204" pitchFamily="49" charset="0"/>
              </a:rPr>
              <a:t> = </a:t>
            </a:r>
            <a:r>
              <a:rPr lang="en-US" b="0" err="1">
                <a:solidFill>
                  <a:srgbClr val="B5CEA8"/>
                </a:solidFill>
                <a:effectLst/>
                <a:latin typeface="Consolas" panose="020B0609020204030204" pitchFamily="49" charset="0"/>
              </a:rPr>
              <a:t>1f</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err="1">
                <a:solidFill>
                  <a:srgbClr val="9CDCFE"/>
                </a:solidFill>
                <a:effectLst/>
                <a:latin typeface="Consolas" panose="020B0609020204030204" pitchFamily="49" charset="0"/>
              </a:rPr>
              <a:t>p_projectileSpeed</a:t>
            </a:r>
            <a:r>
              <a:rPr lang="en-US" b="0">
                <a:solidFill>
                  <a:srgbClr val="D4D4D4"/>
                </a:solidFill>
                <a:effectLst/>
                <a:latin typeface="Consolas" panose="020B0609020204030204" pitchFamily="49" charset="0"/>
              </a:rPr>
              <a:t> = </a:t>
            </a:r>
            <a:r>
              <a:rPr lang="en-US" b="0" err="1">
                <a:solidFill>
                  <a:srgbClr val="9CDCFE"/>
                </a:solidFill>
                <a:effectLst/>
                <a:latin typeface="Consolas" panose="020B0609020204030204" pitchFamily="49" charset="0"/>
              </a:rPr>
              <a:t>transform</a:t>
            </a:r>
            <a:r>
              <a:rPr lang="en-US" b="0" err="1">
                <a:solidFill>
                  <a:srgbClr val="D4D4D4"/>
                </a:solidFill>
                <a:effectLst/>
                <a:latin typeface="Consolas" panose="020B0609020204030204" pitchFamily="49" charset="0"/>
              </a:rPr>
              <a:t>.</a:t>
            </a:r>
            <a:r>
              <a:rPr lang="en-US" b="0" err="1">
                <a:solidFill>
                  <a:srgbClr val="9CDCFE"/>
                </a:solidFill>
                <a:effectLst/>
                <a:latin typeface="Consolas" panose="020B0609020204030204" pitchFamily="49" charset="0"/>
              </a:rPr>
              <a:t>up</a:t>
            </a:r>
            <a:r>
              <a:rPr lang="en-US" b="0">
                <a:solidFill>
                  <a:srgbClr val="D4D4D4"/>
                </a:solidFill>
                <a:effectLst/>
                <a:latin typeface="Consolas" panose="020B0609020204030204" pitchFamily="49" charset="0"/>
              </a:rPr>
              <a:t> * </a:t>
            </a:r>
            <a:r>
              <a:rPr lang="en-US" b="0">
                <a:solidFill>
                  <a:srgbClr val="B5CEA8"/>
                </a:solidFill>
                <a:effectLst/>
                <a:latin typeface="Consolas" panose="020B0609020204030204" pitchFamily="49" charset="0"/>
              </a:rPr>
              <a:t>10</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err="1">
                <a:solidFill>
                  <a:srgbClr val="DCDCAA"/>
                </a:solidFill>
                <a:effectLst/>
                <a:latin typeface="Consolas" panose="020B0609020204030204" pitchFamily="49" charset="0"/>
              </a:rPr>
              <a:t>DefineTarget</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a:t>
            </a:r>
          </a:p>
          <a:p>
            <a:r>
              <a:rPr lang="en-US">
                <a:solidFill>
                  <a:srgbClr val="D4D4D4"/>
                </a:solidFill>
                <a:latin typeface="Consolas" panose="020B0609020204030204" pitchFamily="49" charset="0"/>
              </a:rPr>
              <a:t>    ...</a:t>
            </a:r>
          </a:p>
          <a:p>
            <a:r>
              <a:rPr lang="en-US"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329074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1212"/>
                                  </p:iterate>
                                  <p:childTnLst>
                                    <p:set>
                                      <p:cBhvr override="childStyle">
                                        <p:cTn id="6" dur="500" fill="hold"/>
                                        <p:tgtEl>
                                          <p:spTgt spid="5">
                                            <p:txEl>
                                              <p:pRg st="4" end="4"/>
                                            </p:txEl>
                                          </p:spTgt>
                                        </p:tgtEl>
                                        <p:attrNameLst>
                                          <p:attrName>style.color</p:attrName>
                                        </p:attrNameLst>
                                      </p:cBhvr>
                                      <p:to>
                                        <p:clrVal>
                                          <a:schemeClr val="accent2"/>
                                        </p:clrVal>
                                      </p:to>
                                    </p:set>
                                    <p:set>
                                      <p:cBhvr>
                                        <p:cTn id="7" dur="500" fill="hold"/>
                                        <p:tgtEl>
                                          <p:spTgt spid="5">
                                            <p:txEl>
                                              <p:pRg st="4" end="4"/>
                                            </p:txEl>
                                          </p:spTgt>
                                        </p:tgtEl>
                                        <p:attrNameLst>
                                          <p:attrName>fillcolor</p:attrName>
                                        </p:attrNameLst>
                                      </p:cBhvr>
                                      <p:to>
                                        <p:clrVal>
                                          <a:schemeClr val="accent2"/>
                                        </p:clrVal>
                                      </p:to>
                                    </p:set>
                                    <p:set>
                                      <p:cBhvr>
                                        <p:cTn id="8" dur="500" fill="hold"/>
                                        <p:tgtEl>
                                          <p:spTgt spid="5">
                                            <p:txEl>
                                              <p:pRg st="4" end="4"/>
                                            </p:txEl>
                                          </p:spTgt>
                                        </p:tgtEl>
                                        <p:attrNameLst>
                                          <p:attrName>fill.type</p:attrName>
                                        </p:attrNameLst>
                                      </p:cBhvr>
                                      <p:to>
                                        <p:strVal val="solid"/>
                                      </p:to>
                                    </p:set>
                                  </p:childTnLst>
                                </p:cTn>
                              </p:par>
                              <p:par>
                                <p:cTn id="9" presetID="16" presetClass="emph" presetSubtype="0" fill="hold" nodeType="withEffect">
                                  <p:stCondLst>
                                    <p:cond delay="0"/>
                                  </p:stCondLst>
                                  <p:iterate type="lt">
                                    <p:tmPct val="606"/>
                                  </p:iterate>
                                  <p:childTnLst>
                                    <p:set>
                                      <p:cBhvr override="childStyle">
                                        <p:cTn id="10" dur="500" fill="hold"/>
                                        <p:tgtEl>
                                          <p:spTgt spid="7">
                                            <p:txEl>
                                              <p:pRg st="7" end="7"/>
                                            </p:txEl>
                                          </p:spTgt>
                                        </p:tgtEl>
                                        <p:attrNameLst>
                                          <p:attrName>style.color</p:attrName>
                                        </p:attrNameLst>
                                      </p:cBhvr>
                                      <p:to>
                                        <p:clrVal>
                                          <a:schemeClr val="accent2"/>
                                        </p:clrVal>
                                      </p:to>
                                    </p:set>
                                    <p:set>
                                      <p:cBhvr>
                                        <p:cTn id="11" dur="500" fill="hold"/>
                                        <p:tgtEl>
                                          <p:spTgt spid="7">
                                            <p:txEl>
                                              <p:pRg st="7" end="7"/>
                                            </p:txEl>
                                          </p:spTgt>
                                        </p:tgtEl>
                                        <p:attrNameLst>
                                          <p:attrName>fillcolor</p:attrName>
                                        </p:attrNameLst>
                                      </p:cBhvr>
                                      <p:to>
                                        <p:clrVal>
                                          <a:schemeClr val="accent2"/>
                                        </p:clrVal>
                                      </p:to>
                                    </p:set>
                                    <p:set>
                                      <p:cBhvr>
                                        <p:cTn id="12" dur="500" fill="hold"/>
                                        <p:tgtEl>
                                          <p:spTgt spid="7">
                                            <p:txEl>
                                              <p:pRg st="7" end="7"/>
                                            </p:txEl>
                                          </p:spTgt>
                                        </p:tgtEl>
                                        <p:attrNameLst>
                                          <p:attrName>fill.type</p:attrName>
                                        </p:attrNameLst>
                                      </p:cBhvr>
                                      <p:to>
                                        <p:strVal val="solid"/>
                                      </p:to>
                                    </p:set>
                                  </p:childTnLst>
                                </p:cTn>
                              </p:par>
                              <p:par>
                                <p:cTn id="13" presetID="16" presetClass="emph" presetSubtype="0" fill="hold" nodeType="withEffect">
                                  <p:stCondLst>
                                    <p:cond delay="0"/>
                                  </p:stCondLst>
                                  <p:iterate type="lt">
                                    <p:tmPct val="1429"/>
                                  </p:iterate>
                                  <p:childTnLst>
                                    <p:set>
                                      <p:cBhvr override="childStyle">
                                        <p:cTn id="14" dur="500" fill="hold"/>
                                        <p:tgtEl>
                                          <p:spTgt spid="7">
                                            <p:txEl>
                                              <p:pRg st="6" end="6"/>
                                            </p:txEl>
                                          </p:spTgt>
                                        </p:tgtEl>
                                        <p:attrNameLst>
                                          <p:attrName>style.color</p:attrName>
                                        </p:attrNameLst>
                                      </p:cBhvr>
                                      <p:to>
                                        <p:clrVal>
                                          <a:srgbClr val="FFC000"/>
                                        </p:clrVal>
                                      </p:to>
                                    </p:set>
                                    <p:set>
                                      <p:cBhvr>
                                        <p:cTn id="15" dur="500" fill="hold"/>
                                        <p:tgtEl>
                                          <p:spTgt spid="7">
                                            <p:txEl>
                                              <p:pRg st="6" end="6"/>
                                            </p:txEl>
                                          </p:spTgt>
                                        </p:tgtEl>
                                        <p:attrNameLst>
                                          <p:attrName>fillcolor</p:attrName>
                                        </p:attrNameLst>
                                      </p:cBhvr>
                                      <p:to>
                                        <p:clrVal>
                                          <a:srgbClr val="FFC000"/>
                                        </p:clrVal>
                                      </p:to>
                                    </p:set>
                                    <p:set>
                                      <p:cBhvr>
                                        <p:cTn id="16" dur="500" fill="hold"/>
                                        <p:tgtEl>
                                          <p:spTgt spid="7">
                                            <p:txEl>
                                              <p:pRg st="6" end="6"/>
                                            </p:txEl>
                                          </p:spTgt>
                                        </p:tgtEl>
                                        <p:attrNameLst>
                                          <p:attrName>fill.type</p:attrName>
                                        </p:attrNameLst>
                                      </p:cBhvr>
                                      <p:to>
                                        <p:strVal val="solid"/>
                                      </p:to>
                                    </p:set>
                                  </p:childTnLst>
                                </p:cTn>
                              </p:par>
                              <p:par>
                                <p:cTn id="17" presetID="16" presetClass="emph" presetSubtype="0" fill="hold" nodeType="withEffect">
                                  <p:stCondLst>
                                    <p:cond delay="0"/>
                                  </p:stCondLst>
                                  <p:iterate type="lt">
                                    <p:tmPct val="800"/>
                                  </p:iterate>
                                  <p:childTnLst>
                                    <p:set>
                                      <p:cBhvr override="childStyle">
                                        <p:cTn id="18" dur="500" fill="hold"/>
                                        <p:tgtEl>
                                          <p:spTgt spid="5">
                                            <p:txEl>
                                              <p:pRg st="3" end="3"/>
                                            </p:txEl>
                                          </p:spTgt>
                                        </p:tgtEl>
                                        <p:attrNameLst>
                                          <p:attrName>style.color</p:attrName>
                                        </p:attrNameLst>
                                      </p:cBhvr>
                                      <p:to>
                                        <p:clrVal>
                                          <a:srgbClr val="FFC000"/>
                                        </p:clrVal>
                                      </p:to>
                                    </p:set>
                                    <p:set>
                                      <p:cBhvr>
                                        <p:cTn id="19" dur="500" fill="hold"/>
                                        <p:tgtEl>
                                          <p:spTgt spid="5">
                                            <p:txEl>
                                              <p:pRg st="3" end="3"/>
                                            </p:txEl>
                                          </p:spTgt>
                                        </p:tgtEl>
                                        <p:attrNameLst>
                                          <p:attrName>fillcolor</p:attrName>
                                        </p:attrNameLst>
                                      </p:cBhvr>
                                      <p:to>
                                        <p:clrVal>
                                          <a:srgbClr val="FFC000"/>
                                        </p:clrVal>
                                      </p:to>
                                    </p:set>
                                    <p:set>
                                      <p:cBhvr>
                                        <p:cTn id="20" dur="500" fill="hold"/>
                                        <p:tgtEl>
                                          <p:spTgt spid="5">
                                            <p:txEl>
                                              <p:pRg st="3" end="3"/>
                                            </p:txEl>
                                          </p:spTgt>
                                        </p:tgtEl>
                                        <p:attrNameLst>
                                          <p:attrName>fill.type</p:attrName>
                                        </p:attrNameLst>
                                      </p:cBhvr>
                                      <p:to>
                                        <p:strVal val="solid"/>
                                      </p:to>
                                    </p:set>
                                  </p:childTnLst>
                                </p:cTn>
                              </p:par>
                              <p:par>
                                <p:cTn id="21" presetID="16" presetClass="emph" presetSubtype="0" fill="hold" nodeType="withEffect">
                                  <p:stCondLst>
                                    <p:cond delay="0"/>
                                  </p:stCondLst>
                                  <p:iterate type="lt">
                                    <p:tmPct val="4000"/>
                                  </p:iterate>
                                  <p:childTnLst>
                                    <p:set>
                                      <p:cBhvr override="childStyle">
                                        <p:cTn id="22" dur="500" fill="hold"/>
                                        <p:tgtEl>
                                          <p:spTgt spid="5">
                                            <p:txEl>
                                              <p:pRg st="8" end="8"/>
                                            </p:txEl>
                                          </p:spTgt>
                                        </p:tgtEl>
                                        <p:attrNameLst>
                                          <p:attrName>style.color</p:attrName>
                                        </p:attrNameLst>
                                      </p:cBhvr>
                                      <p:to>
                                        <p:clrVal>
                                          <a:srgbClr val="E7E6E6"/>
                                        </p:clrVal>
                                      </p:to>
                                    </p:set>
                                    <p:set>
                                      <p:cBhvr>
                                        <p:cTn id="23" dur="500" fill="hold"/>
                                        <p:tgtEl>
                                          <p:spTgt spid="5">
                                            <p:txEl>
                                              <p:pRg st="8" end="8"/>
                                            </p:txEl>
                                          </p:spTgt>
                                        </p:tgtEl>
                                        <p:attrNameLst>
                                          <p:attrName>fillcolor</p:attrName>
                                        </p:attrNameLst>
                                      </p:cBhvr>
                                      <p:to>
                                        <p:clrVal>
                                          <a:srgbClr val="E7E6E6"/>
                                        </p:clrVal>
                                      </p:to>
                                    </p:set>
                                    <p:set>
                                      <p:cBhvr>
                                        <p:cTn id="24" dur="500" fill="hold"/>
                                        <p:tgtEl>
                                          <p:spTgt spid="5">
                                            <p:txEl>
                                              <p:pRg st="8" end="8"/>
                                            </p:txEl>
                                          </p:spTgt>
                                        </p:tgtEl>
                                        <p:attrNameLst>
                                          <p:attrName>fill.type</p:attrName>
                                        </p:attrNameLst>
                                      </p:cBhvr>
                                      <p:to>
                                        <p:strVal val="solid"/>
                                      </p:to>
                                    </p:set>
                                  </p:childTnLst>
                                </p:cTn>
                              </p:par>
                              <p:par>
                                <p:cTn id="25" presetID="16" presetClass="emph" presetSubtype="0" fill="hold" nodeType="withEffect">
                                  <p:stCondLst>
                                    <p:cond delay="0"/>
                                  </p:stCondLst>
                                  <p:iterate type="lt">
                                    <p:tmPct val="4000"/>
                                  </p:iterate>
                                  <p:childTnLst>
                                    <p:set>
                                      <p:cBhvr override="childStyle">
                                        <p:cTn id="26" dur="500" fill="hold"/>
                                        <p:tgtEl>
                                          <p:spTgt spid="7">
                                            <p:txEl>
                                              <p:pRg st="4" end="4"/>
                                            </p:txEl>
                                          </p:spTgt>
                                        </p:tgtEl>
                                        <p:attrNameLst>
                                          <p:attrName>style.color</p:attrName>
                                        </p:attrNameLst>
                                      </p:cBhvr>
                                      <p:to>
                                        <p:clrVal>
                                          <a:srgbClr val="E7E6E6"/>
                                        </p:clrVal>
                                      </p:to>
                                    </p:set>
                                    <p:set>
                                      <p:cBhvr>
                                        <p:cTn id="27" dur="500" fill="hold"/>
                                        <p:tgtEl>
                                          <p:spTgt spid="7">
                                            <p:txEl>
                                              <p:pRg st="4" end="4"/>
                                            </p:txEl>
                                          </p:spTgt>
                                        </p:tgtEl>
                                        <p:attrNameLst>
                                          <p:attrName>fillcolor</p:attrName>
                                        </p:attrNameLst>
                                      </p:cBhvr>
                                      <p:to>
                                        <p:clrVal>
                                          <a:srgbClr val="E7E6E6"/>
                                        </p:clrVal>
                                      </p:to>
                                    </p:set>
                                    <p:set>
                                      <p:cBhvr>
                                        <p:cTn id="28" dur="500" fill="hold"/>
                                        <p:tgtEl>
                                          <p:spTgt spid="7">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23294-7BB8-4C7C-6ABE-977297AF5B77}"/>
              </a:ext>
            </a:extLst>
          </p:cNvPr>
          <p:cNvSpPr>
            <a:spLocks noGrp="1"/>
          </p:cNvSpPr>
          <p:nvPr>
            <p:ph type="title"/>
          </p:nvPr>
        </p:nvSpPr>
        <p:spPr/>
        <p:txBody>
          <a:bodyPr/>
          <a:lstStyle/>
          <a:p>
            <a:r>
              <a:rPr lang="en-US">
                <a:latin typeface="Calibri"/>
                <a:cs typeface="Calibri Light"/>
              </a:rPr>
              <a:t>Cohesion</a:t>
            </a:r>
            <a:endParaRPr lang="en-US">
              <a:latin typeface="Calibri"/>
              <a:cs typeface="Calibri"/>
            </a:endParaRPr>
          </a:p>
        </p:txBody>
      </p:sp>
      <p:sp>
        <p:nvSpPr>
          <p:cNvPr id="3" name="Content Placeholder 2">
            <a:extLst>
              <a:ext uri="{FF2B5EF4-FFF2-40B4-BE49-F238E27FC236}">
                <a16:creationId xmlns:a16="http://schemas.microsoft.com/office/drawing/2014/main" id="{8B1248F2-F206-92AC-E651-4471277B9D78}"/>
              </a:ext>
            </a:extLst>
          </p:cNvPr>
          <p:cNvSpPr>
            <a:spLocks noGrp="1"/>
          </p:cNvSpPr>
          <p:nvPr>
            <p:ph idx="1"/>
          </p:nvPr>
        </p:nvSpPr>
        <p:spPr/>
        <p:txBody>
          <a:bodyPr vert="horz" lIns="91440" tIns="45720" rIns="91440" bIns="45720" rtlCol="0" anchor="t">
            <a:normAutofit/>
          </a:bodyPr>
          <a:lstStyle/>
          <a:p>
            <a:r>
              <a:rPr lang="en-US">
                <a:latin typeface="Calibri"/>
                <a:cs typeface="Calibri"/>
              </a:rPr>
              <a:t>The measure at which elements within a module interact to increase use/performance</a:t>
            </a:r>
          </a:p>
          <a:p>
            <a:endParaRPr lang="en-US">
              <a:latin typeface="Calibri"/>
              <a:cs typeface="Calibri"/>
            </a:endParaRPr>
          </a:p>
          <a:p>
            <a:r>
              <a:rPr lang="en-US">
                <a:latin typeface="Calibri"/>
                <a:cs typeface="Calibri"/>
              </a:rPr>
              <a:t>The Goal</a:t>
            </a:r>
          </a:p>
          <a:p>
            <a:pPr marL="0" indent="0">
              <a:buNone/>
            </a:pPr>
            <a:r>
              <a:rPr lang="en-US">
                <a:cs typeface="Calibri"/>
              </a:rPr>
              <a:t>   1. Increased clarity</a:t>
            </a:r>
          </a:p>
          <a:p>
            <a:pPr marL="0" indent="0">
              <a:buNone/>
            </a:pPr>
            <a:r>
              <a:rPr lang="en-US">
                <a:cs typeface="Calibri"/>
              </a:rPr>
              <a:t>   2. Ease of maintenance</a:t>
            </a:r>
          </a:p>
          <a:p>
            <a:pPr marL="0" indent="0">
              <a:buNone/>
            </a:pPr>
            <a:r>
              <a:rPr lang="en-US">
                <a:cs typeface="Calibri"/>
              </a:rPr>
              <a:t>   3. Reusability</a:t>
            </a:r>
          </a:p>
        </p:txBody>
      </p:sp>
      <p:sp>
        <p:nvSpPr>
          <p:cNvPr id="1238" name="TextBox 1237">
            <a:extLst>
              <a:ext uri="{FF2B5EF4-FFF2-40B4-BE49-F238E27FC236}">
                <a16:creationId xmlns:a16="http://schemas.microsoft.com/office/drawing/2014/main" id="{87310B19-32EC-48FE-BEF2-B84E4CBC7B54}"/>
              </a:ext>
            </a:extLst>
          </p:cNvPr>
          <p:cNvSpPr txBox="1"/>
          <p:nvPr/>
        </p:nvSpPr>
        <p:spPr>
          <a:xfrm>
            <a:off x="166187" y="2607534"/>
            <a:ext cx="40836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2400"/>
          </a:p>
        </p:txBody>
      </p:sp>
      <p:sp>
        <p:nvSpPr>
          <p:cNvPr id="1351" name="TextBox 1350">
            <a:extLst>
              <a:ext uri="{FF2B5EF4-FFF2-40B4-BE49-F238E27FC236}">
                <a16:creationId xmlns:a16="http://schemas.microsoft.com/office/drawing/2014/main" id="{B1852F43-99C2-8E65-F8AC-709505428E87}"/>
              </a:ext>
            </a:extLst>
          </p:cNvPr>
          <p:cNvSpPr txBox="1"/>
          <p:nvPr/>
        </p:nvSpPr>
        <p:spPr>
          <a:xfrm flipH="1">
            <a:off x="95289" y="6038638"/>
            <a:ext cx="245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2400">
              <a:cs typeface="Calibri"/>
            </a:endParaRPr>
          </a:p>
        </p:txBody>
      </p:sp>
    </p:spTree>
    <p:extLst>
      <p:ext uri="{BB962C8B-B14F-4D97-AF65-F5344CB8AC3E}">
        <p14:creationId xmlns:p14="http://schemas.microsoft.com/office/powerpoint/2010/main" val="1796797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23294-7BB8-4C7C-6ABE-977297AF5B77}"/>
              </a:ext>
            </a:extLst>
          </p:cNvPr>
          <p:cNvSpPr>
            <a:spLocks noGrp="1"/>
          </p:cNvSpPr>
          <p:nvPr>
            <p:ph type="title"/>
          </p:nvPr>
        </p:nvSpPr>
        <p:spPr/>
        <p:txBody>
          <a:bodyPr/>
          <a:lstStyle/>
          <a:p>
            <a:r>
              <a:rPr lang="en-US">
                <a:latin typeface="Calibri"/>
                <a:cs typeface="Calibri Light"/>
              </a:rPr>
              <a:t>Levels of Cohesion</a:t>
            </a:r>
            <a:endParaRPr lang="en-US">
              <a:latin typeface="Calibri"/>
              <a:cs typeface="Calibri"/>
            </a:endParaRPr>
          </a:p>
        </p:txBody>
      </p:sp>
      <p:graphicFrame>
        <p:nvGraphicFramePr>
          <p:cNvPr id="5" name="Content Placeholder 3">
            <a:extLst>
              <a:ext uri="{FF2B5EF4-FFF2-40B4-BE49-F238E27FC236}">
                <a16:creationId xmlns:a16="http://schemas.microsoft.com/office/drawing/2014/main" id="{525B96F3-5851-A9AB-1F13-A4A9E5EA3108}"/>
              </a:ext>
            </a:extLst>
          </p:cNvPr>
          <p:cNvGraphicFramePr>
            <a:graphicFrameLocks/>
          </p:cNvGraphicFramePr>
          <p:nvPr>
            <p:extLst>
              <p:ext uri="{D42A27DB-BD31-4B8C-83A1-F6EECF244321}">
                <p14:modId xmlns:p14="http://schemas.microsoft.com/office/powerpoint/2010/main" val="2173274413"/>
              </p:ext>
            </p:extLst>
          </p:nvPr>
        </p:nvGraphicFramePr>
        <p:xfrm>
          <a:off x="973" y="1639037"/>
          <a:ext cx="12191446" cy="44905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38" name="TextBox 1237">
            <a:extLst>
              <a:ext uri="{FF2B5EF4-FFF2-40B4-BE49-F238E27FC236}">
                <a16:creationId xmlns:a16="http://schemas.microsoft.com/office/drawing/2014/main" id="{87310B19-32EC-48FE-BEF2-B84E4CBC7B54}"/>
              </a:ext>
            </a:extLst>
          </p:cNvPr>
          <p:cNvSpPr txBox="1"/>
          <p:nvPr/>
        </p:nvSpPr>
        <p:spPr>
          <a:xfrm>
            <a:off x="252875" y="5657809"/>
            <a:ext cx="152596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cs typeface="Calibri"/>
              </a:rPr>
              <a:t>Best</a:t>
            </a:r>
            <a:endParaRPr lang="en-US" sz="2400" b="1"/>
          </a:p>
        </p:txBody>
      </p:sp>
      <p:sp>
        <p:nvSpPr>
          <p:cNvPr id="1351" name="TextBox 1350">
            <a:extLst>
              <a:ext uri="{FF2B5EF4-FFF2-40B4-BE49-F238E27FC236}">
                <a16:creationId xmlns:a16="http://schemas.microsoft.com/office/drawing/2014/main" id="{B1852F43-99C2-8E65-F8AC-709505428E87}"/>
              </a:ext>
            </a:extLst>
          </p:cNvPr>
          <p:cNvSpPr txBox="1"/>
          <p:nvPr/>
        </p:nvSpPr>
        <p:spPr>
          <a:xfrm>
            <a:off x="249784" y="1710781"/>
            <a:ext cx="122116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cs typeface="Calibri"/>
              </a:rPr>
              <a:t>Worst</a:t>
            </a:r>
          </a:p>
        </p:txBody>
      </p:sp>
    </p:spTree>
    <p:extLst>
      <p:ext uri="{BB962C8B-B14F-4D97-AF65-F5344CB8AC3E}">
        <p14:creationId xmlns:p14="http://schemas.microsoft.com/office/powerpoint/2010/main" val="2362184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65D8C-0C1E-72CB-F57F-2EAA5950683B}"/>
              </a:ext>
            </a:extLst>
          </p:cNvPr>
          <p:cNvSpPr>
            <a:spLocks noGrp="1"/>
          </p:cNvSpPr>
          <p:nvPr>
            <p:ph type="title"/>
          </p:nvPr>
        </p:nvSpPr>
        <p:spPr/>
        <p:txBody>
          <a:bodyPr/>
          <a:lstStyle/>
          <a:p>
            <a:r>
              <a:rPr lang="en-US">
                <a:cs typeface="Calibri"/>
              </a:rPr>
              <a:t>Coincidental Cohesion (worst)</a:t>
            </a:r>
            <a:endParaRPr lang="en-US"/>
          </a:p>
        </p:txBody>
      </p:sp>
      <p:sp>
        <p:nvSpPr>
          <p:cNvPr id="3" name="Content Placeholder 2">
            <a:extLst>
              <a:ext uri="{FF2B5EF4-FFF2-40B4-BE49-F238E27FC236}">
                <a16:creationId xmlns:a16="http://schemas.microsoft.com/office/drawing/2014/main" id="{0413B6FC-BB07-CF25-71F8-13C0BBCBB2EC}"/>
              </a:ext>
            </a:extLst>
          </p:cNvPr>
          <p:cNvSpPr>
            <a:spLocks noGrp="1"/>
          </p:cNvSpPr>
          <p:nvPr>
            <p:ph idx="1"/>
          </p:nvPr>
        </p:nvSpPr>
        <p:spPr/>
        <p:txBody>
          <a:bodyPr vert="horz" lIns="91440" tIns="45720" rIns="91440" bIns="45720" rtlCol="0" anchor="t">
            <a:normAutofit/>
          </a:bodyPr>
          <a:lstStyle/>
          <a:p>
            <a:r>
              <a:rPr lang="en-US">
                <a:cs typeface="Calibri"/>
              </a:rPr>
              <a:t>When elements of a module are loosely related or unrelated entirely</a:t>
            </a:r>
          </a:p>
        </p:txBody>
      </p:sp>
      <p:pic>
        <p:nvPicPr>
          <p:cNvPr id="6" name="Picture 6" descr="Text&#10;&#10;Description automatically generated">
            <a:extLst>
              <a:ext uri="{FF2B5EF4-FFF2-40B4-BE49-F238E27FC236}">
                <a16:creationId xmlns:a16="http://schemas.microsoft.com/office/drawing/2014/main" id="{8D77565B-39B4-2AFA-D982-1BF77306CE81}"/>
              </a:ext>
            </a:extLst>
          </p:cNvPr>
          <p:cNvPicPr>
            <a:picLocks noChangeAspect="1"/>
          </p:cNvPicPr>
          <p:nvPr/>
        </p:nvPicPr>
        <p:blipFill>
          <a:blip r:embed="rId3"/>
          <a:stretch>
            <a:fillRect/>
          </a:stretch>
        </p:blipFill>
        <p:spPr>
          <a:xfrm>
            <a:off x="3888798" y="2629923"/>
            <a:ext cx="2743200" cy="4074656"/>
          </a:xfrm>
          <a:prstGeom prst="rect">
            <a:avLst/>
          </a:prstGeom>
        </p:spPr>
      </p:pic>
    </p:spTree>
    <p:extLst>
      <p:ext uri="{BB962C8B-B14F-4D97-AF65-F5344CB8AC3E}">
        <p14:creationId xmlns:p14="http://schemas.microsoft.com/office/powerpoint/2010/main" val="256246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65D8C-0C1E-72CB-F57F-2EAA5950683B}"/>
              </a:ext>
            </a:extLst>
          </p:cNvPr>
          <p:cNvSpPr>
            <a:spLocks noGrp="1"/>
          </p:cNvSpPr>
          <p:nvPr>
            <p:ph type="title"/>
          </p:nvPr>
        </p:nvSpPr>
        <p:spPr/>
        <p:txBody>
          <a:bodyPr/>
          <a:lstStyle/>
          <a:p>
            <a:r>
              <a:rPr lang="en-US">
                <a:cs typeface="Calibri"/>
              </a:rPr>
              <a:t>Logical Cohesion</a:t>
            </a:r>
            <a:endParaRPr lang="en-US"/>
          </a:p>
        </p:txBody>
      </p:sp>
      <p:sp>
        <p:nvSpPr>
          <p:cNvPr id="3" name="Content Placeholder 2">
            <a:extLst>
              <a:ext uri="{FF2B5EF4-FFF2-40B4-BE49-F238E27FC236}">
                <a16:creationId xmlns:a16="http://schemas.microsoft.com/office/drawing/2014/main" id="{0413B6FC-BB07-CF25-71F8-13C0BBCBB2EC}"/>
              </a:ext>
            </a:extLst>
          </p:cNvPr>
          <p:cNvSpPr>
            <a:spLocks noGrp="1"/>
          </p:cNvSpPr>
          <p:nvPr>
            <p:ph idx="1"/>
          </p:nvPr>
        </p:nvSpPr>
        <p:spPr/>
        <p:txBody>
          <a:bodyPr vert="horz" lIns="91440" tIns="45720" rIns="91440" bIns="45720" rtlCol="0" anchor="t">
            <a:normAutofit/>
          </a:bodyPr>
          <a:lstStyle/>
          <a:p>
            <a:r>
              <a:rPr lang="en-US">
                <a:cs typeface="Calibri"/>
              </a:rPr>
              <a:t>Module containing elements of similar actions typical I/O</a:t>
            </a:r>
          </a:p>
          <a:p>
            <a:endParaRPr lang="en-US">
              <a:cs typeface="Calibri"/>
            </a:endParaRPr>
          </a:p>
          <a:p>
            <a:r>
              <a:rPr lang="en-US">
                <a:cs typeface="Calibri"/>
              </a:rPr>
              <a:t>Ex.</a:t>
            </a:r>
          </a:p>
        </p:txBody>
      </p:sp>
      <p:sp>
        <p:nvSpPr>
          <p:cNvPr id="4" name="Rectangle 3">
            <a:extLst>
              <a:ext uri="{FF2B5EF4-FFF2-40B4-BE49-F238E27FC236}">
                <a16:creationId xmlns:a16="http://schemas.microsoft.com/office/drawing/2014/main" id="{9FB09B14-E168-6987-7696-9120DFBECCB6}"/>
              </a:ext>
            </a:extLst>
          </p:cNvPr>
          <p:cNvSpPr/>
          <p:nvPr/>
        </p:nvSpPr>
        <p:spPr>
          <a:xfrm>
            <a:off x="1040129" y="3253739"/>
            <a:ext cx="3454400" cy="2946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9AD2B4BD-97CF-0FBE-35CE-A32177BA1B2A}"/>
              </a:ext>
            </a:extLst>
          </p:cNvPr>
          <p:cNvCxnSpPr/>
          <p:nvPr/>
        </p:nvCxnSpPr>
        <p:spPr>
          <a:xfrm flipV="1">
            <a:off x="1032936" y="3810000"/>
            <a:ext cx="3462864" cy="8466"/>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E15EE00-8F5B-AF59-EE77-EEAB952E1252}"/>
              </a:ext>
            </a:extLst>
          </p:cNvPr>
          <p:cNvSpPr txBox="1"/>
          <p:nvPr/>
        </p:nvSpPr>
        <p:spPr>
          <a:xfrm>
            <a:off x="1766357" y="3349624"/>
            <a:ext cx="20040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Module A</a:t>
            </a:r>
          </a:p>
        </p:txBody>
      </p:sp>
      <p:sp>
        <p:nvSpPr>
          <p:cNvPr id="7" name="TextBox 6">
            <a:extLst>
              <a:ext uri="{FF2B5EF4-FFF2-40B4-BE49-F238E27FC236}">
                <a16:creationId xmlns:a16="http://schemas.microsoft.com/office/drawing/2014/main" id="{A0BF0A85-8E0B-6EEC-35F3-81B58A8C2A39}"/>
              </a:ext>
            </a:extLst>
          </p:cNvPr>
          <p:cNvSpPr txBox="1"/>
          <p:nvPr/>
        </p:nvSpPr>
        <p:spPr>
          <a:xfrm>
            <a:off x="1266824" y="4013834"/>
            <a:ext cx="293369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-Input </a:t>
            </a:r>
            <a:r>
              <a:rPr lang="en-US" err="1">
                <a:cs typeface="Calibri"/>
              </a:rPr>
              <a:t>loginStatus</a:t>
            </a:r>
            <a:r>
              <a:rPr lang="en-US">
                <a:cs typeface="Calibri"/>
              </a:rPr>
              <a:t> (bool)</a:t>
            </a:r>
          </a:p>
          <a:p>
            <a:r>
              <a:rPr lang="en-US">
                <a:cs typeface="Calibri"/>
              </a:rPr>
              <a:t>-Input Salary ()</a:t>
            </a:r>
          </a:p>
          <a:p>
            <a:r>
              <a:rPr lang="en-US">
                <a:cs typeface="Calibri"/>
              </a:rPr>
              <a:t>-Input Address</a:t>
            </a:r>
          </a:p>
        </p:txBody>
      </p:sp>
      <p:sp>
        <p:nvSpPr>
          <p:cNvPr id="8" name="TextBox 7">
            <a:extLst>
              <a:ext uri="{FF2B5EF4-FFF2-40B4-BE49-F238E27FC236}">
                <a16:creationId xmlns:a16="http://schemas.microsoft.com/office/drawing/2014/main" id="{B6D1F134-EB5C-EFAA-C892-4EE22ACFBA04}"/>
              </a:ext>
            </a:extLst>
          </p:cNvPr>
          <p:cNvSpPr txBox="1"/>
          <p:nvPr/>
        </p:nvSpPr>
        <p:spPr>
          <a:xfrm>
            <a:off x="2421890" y="6350000"/>
            <a:ext cx="697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cs typeface="Calibri"/>
              </a:rPr>
              <a:t>BAD</a:t>
            </a:r>
            <a:endParaRPr lang="en-US" b="1"/>
          </a:p>
        </p:txBody>
      </p:sp>
      <p:sp>
        <p:nvSpPr>
          <p:cNvPr id="9" name="Arrow: Right 8">
            <a:extLst>
              <a:ext uri="{FF2B5EF4-FFF2-40B4-BE49-F238E27FC236}">
                <a16:creationId xmlns:a16="http://schemas.microsoft.com/office/drawing/2014/main" id="{A5EC81F8-06DA-5DA7-643D-013C238B57A8}"/>
              </a:ext>
            </a:extLst>
          </p:cNvPr>
          <p:cNvSpPr/>
          <p:nvPr/>
        </p:nvSpPr>
        <p:spPr>
          <a:xfrm>
            <a:off x="4948554" y="4503843"/>
            <a:ext cx="2455333" cy="44026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C957FE2-55BA-6202-9573-1FA12F49DE81}"/>
              </a:ext>
            </a:extLst>
          </p:cNvPr>
          <p:cNvSpPr/>
          <p:nvPr/>
        </p:nvSpPr>
        <p:spPr>
          <a:xfrm>
            <a:off x="8075929" y="2974338"/>
            <a:ext cx="3454400" cy="1117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86F49FD-1985-07F1-BF52-98BF4989B7D5}"/>
              </a:ext>
            </a:extLst>
          </p:cNvPr>
          <p:cNvSpPr txBox="1"/>
          <p:nvPr/>
        </p:nvSpPr>
        <p:spPr>
          <a:xfrm>
            <a:off x="9123890" y="2985557"/>
            <a:ext cx="20040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Module B</a:t>
            </a:r>
            <a:endParaRPr lang="en-US" err="1"/>
          </a:p>
        </p:txBody>
      </p:sp>
      <p:sp>
        <p:nvSpPr>
          <p:cNvPr id="14" name="Rectangle 13">
            <a:extLst>
              <a:ext uri="{FF2B5EF4-FFF2-40B4-BE49-F238E27FC236}">
                <a16:creationId xmlns:a16="http://schemas.microsoft.com/office/drawing/2014/main" id="{891007C3-EA80-A9A1-80BA-FF2370F7F2C7}"/>
              </a:ext>
            </a:extLst>
          </p:cNvPr>
          <p:cNvSpPr/>
          <p:nvPr/>
        </p:nvSpPr>
        <p:spPr>
          <a:xfrm>
            <a:off x="8075929" y="4168137"/>
            <a:ext cx="3454400" cy="1117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0DA8F86-6A64-64C0-5F2C-F90128F0414E}"/>
              </a:ext>
            </a:extLst>
          </p:cNvPr>
          <p:cNvSpPr/>
          <p:nvPr/>
        </p:nvSpPr>
        <p:spPr>
          <a:xfrm>
            <a:off x="8075929" y="5370404"/>
            <a:ext cx="3454400" cy="1117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5A8F967-250F-610F-70A1-98DD6E963D2A}"/>
              </a:ext>
            </a:extLst>
          </p:cNvPr>
          <p:cNvSpPr txBox="1"/>
          <p:nvPr/>
        </p:nvSpPr>
        <p:spPr>
          <a:xfrm>
            <a:off x="9217023" y="4170890"/>
            <a:ext cx="20040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Module C</a:t>
            </a:r>
            <a:endParaRPr lang="en-US" err="1"/>
          </a:p>
        </p:txBody>
      </p:sp>
      <p:sp>
        <p:nvSpPr>
          <p:cNvPr id="17" name="TextBox 16">
            <a:extLst>
              <a:ext uri="{FF2B5EF4-FFF2-40B4-BE49-F238E27FC236}">
                <a16:creationId xmlns:a16="http://schemas.microsoft.com/office/drawing/2014/main" id="{B0B3979A-8BBA-56AB-126F-6ED1311693A0}"/>
              </a:ext>
            </a:extLst>
          </p:cNvPr>
          <p:cNvSpPr txBox="1"/>
          <p:nvPr/>
        </p:nvSpPr>
        <p:spPr>
          <a:xfrm>
            <a:off x="9217023" y="5373156"/>
            <a:ext cx="20040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Module D</a:t>
            </a:r>
            <a:endParaRPr lang="en-US" err="1"/>
          </a:p>
        </p:txBody>
      </p:sp>
      <p:sp>
        <p:nvSpPr>
          <p:cNvPr id="18" name="TextBox 17">
            <a:extLst>
              <a:ext uri="{FF2B5EF4-FFF2-40B4-BE49-F238E27FC236}">
                <a16:creationId xmlns:a16="http://schemas.microsoft.com/office/drawing/2014/main" id="{466FE872-C4D0-BF19-3B1F-6B4284521617}"/>
              </a:ext>
            </a:extLst>
          </p:cNvPr>
          <p:cNvSpPr txBox="1"/>
          <p:nvPr/>
        </p:nvSpPr>
        <p:spPr>
          <a:xfrm>
            <a:off x="8268756" y="3535890"/>
            <a:ext cx="22665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-Input </a:t>
            </a:r>
            <a:r>
              <a:rPr lang="en-US" err="1">
                <a:cs typeface="Calibri"/>
              </a:rPr>
              <a:t>loginStatus</a:t>
            </a:r>
            <a:endParaRPr lang="en-US">
              <a:cs typeface="Calibri"/>
            </a:endParaRPr>
          </a:p>
        </p:txBody>
      </p:sp>
      <p:sp>
        <p:nvSpPr>
          <p:cNvPr id="19" name="TextBox 18">
            <a:extLst>
              <a:ext uri="{FF2B5EF4-FFF2-40B4-BE49-F238E27FC236}">
                <a16:creationId xmlns:a16="http://schemas.microsoft.com/office/drawing/2014/main" id="{89951686-9B1F-E025-F6D2-46A7136D098A}"/>
              </a:ext>
            </a:extLst>
          </p:cNvPr>
          <p:cNvSpPr txBox="1"/>
          <p:nvPr/>
        </p:nvSpPr>
        <p:spPr>
          <a:xfrm>
            <a:off x="8268756" y="4687356"/>
            <a:ext cx="20040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-Input Salary</a:t>
            </a:r>
          </a:p>
        </p:txBody>
      </p:sp>
      <p:sp>
        <p:nvSpPr>
          <p:cNvPr id="20" name="TextBox 19">
            <a:extLst>
              <a:ext uri="{FF2B5EF4-FFF2-40B4-BE49-F238E27FC236}">
                <a16:creationId xmlns:a16="http://schemas.microsoft.com/office/drawing/2014/main" id="{DA0D3E54-870D-2B3F-D421-8B87C44DDB87}"/>
              </a:ext>
            </a:extLst>
          </p:cNvPr>
          <p:cNvSpPr txBox="1"/>
          <p:nvPr/>
        </p:nvSpPr>
        <p:spPr>
          <a:xfrm>
            <a:off x="8268756" y="5906556"/>
            <a:ext cx="20040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-Input Address</a:t>
            </a:r>
          </a:p>
        </p:txBody>
      </p:sp>
    </p:spTree>
    <p:extLst>
      <p:ext uri="{BB962C8B-B14F-4D97-AF65-F5344CB8AC3E}">
        <p14:creationId xmlns:p14="http://schemas.microsoft.com/office/powerpoint/2010/main" val="949859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65D8C-0C1E-72CB-F57F-2EAA5950683B}"/>
              </a:ext>
            </a:extLst>
          </p:cNvPr>
          <p:cNvSpPr>
            <a:spLocks noGrp="1"/>
          </p:cNvSpPr>
          <p:nvPr>
            <p:ph type="title"/>
          </p:nvPr>
        </p:nvSpPr>
        <p:spPr/>
        <p:txBody>
          <a:bodyPr/>
          <a:lstStyle/>
          <a:p>
            <a:r>
              <a:rPr lang="en-US">
                <a:cs typeface="Calibri"/>
              </a:rPr>
              <a:t>Temporal Cohesion</a:t>
            </a:r>
            <a:endParaRPr lang="en-US"/>
          </a:p>
        </p:txBody>
      </p:sp>
      <p:sp>
        <p:nvSpPr>
          <p:cNvPr id="3" name="Content Placeholder 2">
            <a:extLst>
              <a:ext uri="{FF2B5EF4-FFF2-40B4-BE49-F238E27FC236}">
                <a16:creationId xmlns:a16="http://schemas.microsoft.com/office/drawing/2014/main" id="{0413B6FC-BB07-CF25-71F8-13C0BBCBB2EC}"/>
              </a:ext>
            </a:extLst>
          </p:cNvPr>
          <p:cNvSpPr>
            <a:spLocks noGrp="1"/>
          </p:cNvSpPr>
          <p:nvPr>
            <p:ph idx="1"/>
          </p:nvPr>
        </p:nvSpPr>
        <p:spPr/>
        <p:txBody>
          <a:bodyPr vert="horz" lIns="91440" tIns="45720" rIns="91440" bIns="45720" rtlCol="0" anchor="t">
            <a:normAutofit/>
          </a:bodyPr>
          <a:lstStyle/>
          <a:p>
            <a:r>
              <a:rPr lang="en-US">
                <a:cs typeface="Calibri"/>
              </a:rPr>
              <a:t>Elements within a module are related by time</a:t>
            </a:r>
            <a:endParaRPr lang="en-US"/>
          </a:p>
          <a:p>
            <a:endParaRPr lang="en-US">
              <a:cs typeface="Calibri"/>
            </a:endParaRPr>
          </a:p>
          <a:p>
            <a:r>
              <a:rPr lang="en-US">
                <a:cs typeface="Calibri"/>
              </a:rPr>
              <a:t>Ex. </a:t>
            </a:r>
          </a:p>
        </p:txBody>
      </p:sp>
      <p:sp>
        <p:nvSpPr>
          <p:cNvPr id="5" name="Rectangle 4">
            <a:extLst>
              <a:ext uri="{FF2B5EF4-FFF2-40B4-BE49-F238E27FC236}">
                <a16:creationId xmlns:a16="http://schemas.microsoft.com/office/drawing/2014/main" id="{E31374DE-2662-9926-8391-E6D98B862851}"/>
              </a:ext>
            </a:extLst>
          </p:cNvPr>
          <p:cNvSpPr/>
          <p:nvPr/>
        </p:nvSpPr>
        <p:spPr>
          <a:xfrm>
            <a:off x="1268729" y="3160606"/>
            <a:ext cx="3454400" cy="2946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3FB941F-DBF7-AB6B-23FE-882EBBF03302}"/>
              </a:ext>
            </a:extLst>
          </p:cNvPr>
          <p:cNvCxnSpPr/>
          <p:nvPr/>
        </p:nvCxnSpPr>
        <p:spPr>
          <a:xfrm flipV="1">
            <a:off x="1261536" y="3716867"/>
            <a:ext cx="3462864" cy="8466"/>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9184B96-61BC-F77C-B7E5-8DEE4205D62B}"/>
              </a:ext>
            </a:extLst>
          </p:cNvPr>
          <p:cNvSpPr txBox="1"/>
          <p:nvPr/>
        </p:nvSpPr>
        <p:spPr>
          <a:xfrm>
            <a:off x="1994957" y="3256491"/>
            <a:ext cx="20040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cs typeface="Calibri"/>
              </a:rPr>
              <a:t>MorningRoutine</a:t>
            </a:r>
          </a:p>
        </p:txBody>
      </p:sp>
      <p:sp>
        <p:nvSpPr>
          <p:cNvPr id="11" name="TextBox 10">
            <a:extLst>
              <a:ext uri="{FF2B5EF4-FFF2-40B4-BE49-F238E27FC236}">
                <a16:creationId xmlns:a16="http://schemas.microsoft.com/office/drawing/2014/main" id="{BF501E09-9B03-A906-38F8-DC853FD15ADD}"/>
              </a:ext>
            </a:extLst>
          </p:cNvPr>
          <p:cNvSpPr txBox="1"/>
          <p:nvPr/>
        </p:nvSpPr>
        <p:spPr>
          <a:xfrm>
            <a:off x="1495424" y="3920701"/>
            <a:ext cx="293369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a:t>
            </a:r>
            <a:r>
              <a:rPr lang="en-US" err="1">
                <a:cs typeface="Calibri"/>
              </a:rPr>
              <a:t>checkNews</a:t>
            </a:r>
          </a:p>
          <a:p>
            <a:r>
              <a:rPr lang="en-US">
                <a:cs typeface="Calibri"/>
              </a:rPr>
              <a:t>-</a:t>
            </a:r>
            <a:r>
              <a:rPr lang="en-US" err="1">
                <a:cs typeface="Calibri"/>
              </a:rPr>
              <a:t>makeBreakfast</a:t>
            </a:r>
          </a:p>
          <a:p>
            <a:r>
              <a:rPr lang="en-US">
                <a:cs typeface="Calibri"/>
              </a:rPr>
              <a:t>-</a:t>
            </a:r>
            <a:r>
              <a:rPr lang="en-US" err="1">
                <a:cs typeface="Calibri"/>
              </a:rPr>
              <a:t>brushTeeth</a:t>
            </a:r>
          </a:p>
        </p:txBody>
      </p:sp>
    </p:spTree>
    <p:extLst>
      <p:ext uri="{BB962C8B-B14F-4D97-AF65-F5344CB8AC3E}">
        <p14:creationId xmlns:p14="http://schemas.microsoft.com/office/powerpoint/2010/main" val="1979260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ECB71-518A-135B-4474-3F4675977C14}"/>
              </a:ext>
            </a:extLst>
          </p:cNvPr>
          <p:cNvSpPr>
            <a:spLocks noGrp="1"/>
          </p:cNvSpPr>
          <p:nvPr>
            <p:ph type="title"/>
          </p:nvPr>
        </p:nvSpPr>
        <p:spPr/>
        <p:txBody>
          <a:bodyPr/>
          <a:lstStyle/>
          <a:p>
            <a:r>
              <a:rPr lang="en-US">
                <a:cs typeface="Calibri Light"/>
              </a:rPr>
              <a:t>General Outline</a:t>
            </a:r>
            <a:endParaRPr lang="en-US"/>
          </a:p>
        </p:txBody>
      </p:sp>
      <p:sp>
        <p:nvSpPr>
          <p:cNvPr id="3" name="Content Placeholder 2">
            <a:extLst>
              <a:ext uri="{FF2B5EF4-FFF2-40B4-BE49-F238E27FC236}">
                <a16:creationId xmlns:a16="http://schemas.microsoft.com/office/drawing/2014/main" id="{0C9944DF-7EB9-4163-63F6-B16AB9F2A424}"/>
              </a:ext>
            </a:extLst>
          </p:cNvPr>
          <p:cNvSpPr>
            <a:spLocks noGrp="1"/>
          </p:cNvSpPr>
          <p:nvPr>
            <p:ph idx="1"/>
          </p:nvPr>
        </p:nvSpPr>
        <p:spPr/>
        <p:txBody>
          <a:bodyPr vert="horz" lIns="91440" tIns="45720" rIns="91440" bIns="45720" rtlCol="0" anchor="t">
            <a:normAutofit/>
          </a:bodyPr>
          <a:lstStyle/>
          <a:p>
            <a:r>
              <a:rPr lang="en-US">
                <a:cs typeface="Calibri"/>
              </a:rPr>
              <a:t>Introductions</a:t>
            </a:r>
            <a:endParaRPr lang="en-US"/>
          </a:p>
          <a:p>
            <a:r>
              <a:rPr lang="en-US">
                <a:ea typeface="+mn-lt"/>
                <a:cs typeface="+mn-lt"/>
              </a:rPr>
              <a:t>Coupling -- Hunter</a:t>
            </a:r>
          </a:p>
          <a:p>
            <a:r>
              <a:rPr lang="en-US">
                <a:ea typeface="+mn-lt"/>
                <a:cs typeface="+mn-lt"/>
              </a:rPr>
              <a:t>Cohesion -- Al</a:t>
            </a:r>
            <a:endParaRPr lang="en-US"/>
          </a:p>
          <a:p>
            <a:r>
              <a:rPr lang="en-US">
                <a:ea typeface="+mn-lt"/>
                <a:cs typeface="+mn-lt"/>
              </a:rPr>
              <a:t>Visibility – Jenna pura0273@vandals.</a:t>
            </a:r>
          </a:p>
          <a:p>
            <a:r>
              <a:rPr lang="en-US">
                <a:cs typeface="Calibri"/>
              </a:rPr>
              <a:t>GRASP</a:t>
            </a:r>
          </a:p>
          <a:p>
            <a:r>
              <a:rPr lang="en-US">
                <a:cs typeface="Calibri"/>
              </a:rPr>
              <a:t>Critique Gantt charts</a:t>
            </a:r>
          </a:p>
          <a:p>
            <a:r>
              <a:rPr lang="en-US">
                <a:cs typeface="Calibri"/>
              </a:rPr>
              <a:t>Overview of how our Master Gantt charts work (if there's time)</a:t>
            </a:r>
            <a:endParaRPr lang="en-US"/>
          </a:p>
          <a:p>
            <a:endParaRPr lang="en-US">
              <a:cs typeface="Calibri"/>
            </a:endParaRPr>
          </a:p>
        </p:txBody>
      </p:sp>
    </p:spTree>
    <p:extLst>
      <p:ext uri="{BB962C8B-B14F-4D97-AF65-F5344CB8AC3E}">
        <p14:creationId xmlns:p14="http://schemas.microsoft.com/office/powerpoint/2010/main" val="548334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65D8C-0C1E-72CB-F57F-2EAA5950683B}"/>
              </a:ext>
            </a:extLst>
          </p:cNvPr>
          <p:cNvSpPr>
            <a:spLocks noGrp="1"/>
          </p:cNvSpPr>
          <p:nvPr>
            <p:ph type="title"/>
          </p:nvPr>
        </p:nvSpPr>
        <p:spPr/>
        <p:txBody>
          <a:bodyPr/>
          <a:lstStyle/>
          <a:p>
            <a:r>
              <a:rPr lang="en-US">
                <a:cs typeface="Calibri"/>
              </a:rPr>
              <a:t>Procedural Cohesion</a:t>
            </a:r>
            <a:endParaRPr lang="en-US"/>
          </a:p>
        </p:txBody>
      </p:sp>
      <p:sp>
        <p:nvSpPr>
          <p:cNvPr id="3" name="Content Placeholder 2">
            <a:extLst>
              <a:ext uri="{FF2B5EF4-FFF2-40B4-BE49-F238E27FC236}">
                <a16:creationId xmlns:a16="http://schemas.microsoft.com/office/drawing/2014/main" id="{0413B6FC-BB07-CF25-71F8-13C0BBCBB2EC}"/>
              </a:ext>
            </a:extLst>
          </p:cNvPr>
          <p:cNvSpPr>
            <a:spLocks noGrp="1"/>
          </p:cNvSpPr>
          <p:nvPr>
            <p:ph idx="1"/>
          </p:nvPr>
        </p:nvSpPr>
        <p:spPr/>
        <p:txBody>
          <a:bodyPr vert="horz" lIns="91440" tIns="45720" rIns="91440" bIns="45720" rtlCol="0" anchor="t">
            <a:normAutofit/>
          </a:bodyPr>
          <a:lstStyle/>
          <a:p>
            <a:r>
              <a:rPr lang="en-US">
                <a:cs typeface="Calibri"/>
              </a:rPr>
              <a:t>Elements within a module are related by the sequence followed by product</a:t>
            </a:r>
          </a:p>
          <a:p>
            <a:r>
              <a:rPr lang="en-US">
                <a:cs typeface="Calibri"/>
              </a:rPr>
              <a:t>Modules of this type : Combine decision making and task execution </a:t>
            </a:r>
          </a:p>
          <a:p>
            <a:r>
              <a:rPr lang="en-US">
                <a:cs typeface="Calibri"/>
              </a:rPr>
              <a:t>Ex.</a:t>
            </a:r>
          </a:p>
        </p:txBody>
      </p:sp>
      <p:sp>
        <p:nvSpPr>
          <p:cNvPr id="23" name="Rectangle 22">
            <a:extLst>
              <a:ext uri="{FF2B5EF4-FFF2-40B4-BE49-F238E27FC236}">
                <a16:creationId xmlns:a16="http://schemas.microsoft.com/office/drawing/2014/main" id="{39874372-488B-17E1-9B3F-40AD47AEE08A}"/>
              </a:ext>
            </a:extLst>
          </p:cNvPr>
          <p:cNvSpPr/>
          <p:nvPr/>
        </p:nvSpPr>
        <p:spPr>
          <a:xfrm>
            <a:off x="1243330" y="3677073"/>
            <a:ext cx="3462866" cy="16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05E92D24-33A4-D54A-139D-15BC155EA745}"/>
              </a:ext>
            </a:extLst>
          </p:cNvPr>
          <p:cNvCxnSpPr/>
          <p:nvPr/>
        </p:nvCxnSpPr>
        <p:spPr>
          <a:xfrm flipV="1">
            <a:off x="1244603" y="4233334"/>
            <a:ext cx="3462864" cy="8466"/>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48FC664-55DC-4D2B-6BBE-223B7D3618A4}"/>
              </a:ext>
            </a:extLst>
          </p:cNvPr>
          <p:cNvSpPr txBox="1"/>
          <p:nvPr/>
        </p:nvSpPr>
        <p:spPr>
          <a:xfrm>
            <a:off x="1978024" y="3772958"/>
            <a:ext cx="20040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cs typeface="Calibri"/>
              </a:rPr>
              <a:t>RevenueReport</a:t>
            </a:r>
          </a:p>
        </p:txBody>
      </p:sp>
      <p:sp>
        <p:nvSpPr>
          <p:cNvPr id="29" name="TextBox 28">
            <a:extLst>
              <a:ext uri="{FF2B5EF4-FFF2-40B4-BE49-F238E27FC236}">
                <a16:creationId xmlns:a16="http://schemas.microsoft.com/office/drawing/2014/main" id="{12784EFC-C0C4-084E-77C4-2B67BDC11EB9}"/>
              </a:ext>
            </a:extLst>
          </p:cNvPr>
          <p:cNvSpPr txBox="1"/>
          <p:nvPr/>
        </p:nvSpPr>
        <p:spPr>
          <a:xfrm>
            <a:off x="1478491" y="4437168"/>
            <a:ext cx="29336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-Print </a:t>
            </a:r>
            <a:r>
              <a:rPr lang="en-US" err="1">
                <a:cs typeface="Calibri"/>
              </a:rPr>
              <a:t>revReport</a:t>
            </a:r>
            <a:endParaRPr lang="en-US">
              <a:cs typeface="Calibri"/>
            </a:endParaRPr>
          </a:p>
          <a:p>
            <a:r>
              <a:rPr lang="en-US">
                <a:cs typeface="Calibri"/>
              </a:rPr>
              <a:t>-Update </a:t>
            </a:r>
            <a:r>
              <a:rPr lang="en-US" err="1">
                <a:cs typeface="Calibri"/>
              </a:rPr>
              <a:t>revExpenses</a:t>
            </a:r>
            <a:endParaRPr lang="en-US">
              <a:cs typeface="Calibri"/>
            </a:endParaRPr>
          </a:p>
        </p:txBody>
      </p:sp>
    </p:spTree>
    <p:extLst>
      <p:ext uri="{BB962C8B-B14F-4D97-AF65-F5344CB8AC3E}">
        <p14:creationId xmlns:p14="http://schemas.microsoft.com/office/powerpoint/2010/main" val="3849611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65D8C-0C1E-72CB-F57F-2EAA5950683B}"/>
              </a:ext>
            </a:extLst>
          </p:cNvPr>
          <p:cNvSpPr>
            <a:spLocks noGrp="1"/>
          </p:cNvSpPr>
          <p:nvPr>
            <p:ph type="title"/>
          </p:nvPr>
        </p:nvSpPr>
        <p:spPr/>
        <p:txBody>
          <a:bodyPr/>
          <a:lstStyle/>
          <a:p>
            <a:r>
              <a:rPr lang="en-US">
                <a:cs typeface="Calibri"/>
              </a:rPr>
              <a:t>Communicational Cohesion</a:t>
            </a:r>
            <a:endParaRPr lang="en-US"/>
          </a:p>
        </p:txBody>
      </p:sp>
      <p:sp>
        <p:nvSpPr>
          <p:cNvPr id="3" name="Content Placeholder 2">
            <a:extLst>
              <a:ext uri="{FF2B5EF4-FFF2-40B4-BE49-F238E27FC236}">
                <a16:creationId xmlns:a16="http://schemas.microsoft.com/office/drawing/2014/main" id="{0413B6FC-BB07-CF25-71F8-13C0BBCBB2EC}"/>
              </a:ext>
            </a:extLst>
          </p:cNvPr>
          <p:cNvSpPr>
            <a:spLocks noGrp="1"/>
          </p:cNvSpPr>
          <p:nvPr>
            <p:ph idx="1"/>
          </p:nvPr>
        </p:nvSpPr>
        <p:spPr/>
        <p:txBody>
          <a:bodyPr vert="horz" lIns="91440" tIns="45720" rIns="91440" bIns="45720" rtlCol="0" anchor="t">
            <a:normAutofit/>
          </a:bodyPr>
          <a:lstStyle/>
          <a:p>
            <a:r>
              <a:rPr lang="en-US">
                <a:cs typeface="Calibri"/>
              </a:rPr>
              <a:t>Elements within a module are </a:t>
            </a:r>
            <a:r>
              <a:rPr lang="en-US" u="sng">
                <a:cs typeface="Calibri"/>
              </a:rPr>
              <a:t>related by the data</a:t>
            </a:r>
            <a:r>
              <a:rPr lang="en-US">
                <a:cs typeface="Calibri"/>
              </a:rPr>
              <a:t> they all operate upon and </a:t>
            </a:r>
            <a:r>
              <a:rPr lang="en-US" u="sng">
                <a:cs typeface="Calibri"/>
              </a:rPr>
              <a:t>contributing to the same output</a:t>
            </a:r>
          </a:p>
          <a:p>
            <a:endParaRPr lang="en-US">
              <a:cs typeface="Calibri"/>
            </a:endParaRPr>
          </a:p>
          <a:p>
            <a:r>
              <a:rPr lang="en-US">
                <a:cs typeface="Calibri"/>
              </a:rPr>
              <a:t>Ex. </a:t>
            </a:r>
          </a:p>
        </p:txBody>
      </p:sp>
      <p:sp>
        <p:nvSpPr>
          <p:cNvPr id="5" name="Rectangle 4">
            <a:extLst>
              <a:ext uri="{FF2B5EF4-FFF2-40B4-BE49-F238E27FC236}">
                <a16:creationId xmlns:a16="http://schemas.microsoft.com/office/drawing/2014/main" id="{B4095AF9-971C-0326-832C-7D4A4A2177A3}"/>
              </a:ext>
            </a:extLst>
          </p:cNvPr>
          <p:cNvSpPr/>
          <p:nvPr/>
        </p:nvSpPr>
        <p:spPr>
          <a:xfrm>
            <a:off x="1031663" y="3253739"/>
            <a:ext cx="3462866" cy="2362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DD04CB0-FE23-A622-BBE7-DBEDAE2D0111}"/>
              </a:ext>
            </a:extLst>
          </p:cNvPr>
          <p:cNvSpPr txBox="1"/>
          <p:nvPr/>
        </p:nvSpPr>
        <p:spPr>
          <a:xfrm>
            <a:off x="1766357" y="3349624"/>
            <a:ext cx="20040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Module A</a:t>
            </a:r>
          </a:p>
        </p:txBody>
      </p:sp>
      <p:sp>
        <p:nvSpPr>
          <p:cNvPr id="9" name="TextBox 8">
            <a:extLst>
              <a:ext uri="{FF2B5EF4-FFF2-40B4-BE49-F238E27FC236}">
                <a16:creationId xmlns:a16="http://schemas.microsoft.com/office/drawing/2014/main" id="{BD19E284-021A-6BAC-2185-4D1A3BA87132}"/>
              </a:ext>
            </a:extLst>
          </p:cNvPr>
          <p:cNvSpPr txBox="1"/>
          <p:nvPr/>
        </p:nvSpPr>
        <p:spPr>
          <a:xfrm>
            <a:off x="1266824" y="4013834"/>
            <a:ext cx="29336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-Calculate Mean</a:t>
            </a:r>
          </a:p>
          <a:p>
            <a:r>
              <a:rPr lang="en-US">
                <a:cs typeface="Calibri"/>
              </a:rPr>
              <a:t>-Calculate Mode</a:t>
            </a:r>
          </a:p>
        </p:txBody>
      </p:sp>
      <p:cxnSp>
        <p:nvCxnSpPr>
          <p:cNvPr id="11" name="Straight Arrow Connector 10">
            <a:extLst>
              <a:ext uri="{FF2B5EF4-FFF2-40B4-BE49-F238E27FC236}">
                <a16:creationId xmlns:a16="http://schemas.microsoft.com/office/drawing/2014/main" id="{270E82FB-5985-2989-F9D7-F87B9A76C73B}"/>
              </a:ext>
            </a:extLst>
          </p:cNvPr>
          <p:cNvCxnSpPr/>
          <p:nvPr/>
        </p:nvCxnSpPr>
        <p:spPr>
          <a:xfrm flipV="1">
            <a:off x="1032936" y="3810000"/>
            <a:ext cx="3462864" cy="846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29D6EFC-877D-ABE9-F7F3-EBDDF7CFC1D3}"/>
              </a:ext>
            </a:extLst>
          </p:cNvPr>
          <p:cNvCxnSpPr>
            <a:cxnSpLocks/>
          </p:cNvCxnSpPr>
          <p:nvPr/>
        </p:nvCxnSpPr>
        <p:spPr>
          <a:xfrm flipV="1">
            <a:off x="1032936" y="5096933"/>
            <a:ext cx="3462864" cy="8466"/>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3E3C367-7C21-8D94-91D0-65646B96AFA0}"/>
              </a:ext>
            </a:extLst>
          </p:cNvPr>
          <p:cNvSpPr txBox="1"/>
          <p:nvPr/>
        </p:nvSpPr>
        <p:spPr>
          <a:xfrm>
            <a:off x="1275290" y="5097567"/>
            <a:ext cx="314536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return Mean, mode</a:t>
            </a:r>
          </a:p>
          <a:p>
            <a:endParaRPr lang="en-US">
              <a:cs typeface="Calibri"/>
            </a:endParaRPr>
          </a:p>
        </p:txBody>
      </p:sp>
    </p:spTree>
    <p:extLst>
      <p:ext uri="{BB962C8B-B14F-4D97-AF65-F5344CB8AC3E}">
        <p14:creationId xmlns:p14="http://schemas.microsoft.com/office/powerpoint/2010/main" val="1788547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65D8C-0C1E-72CB-F57F-2EAA5950683B}"/>
              </a:ext>
            </a:extLst>
          </p:cNvPr>
          <p:cNvSpPr>
            <a:spLocks noGrp="1"/>
          </p:cNvSpPr>
          <p:nvPr>
            <p:ph type="title"/>
          </p:nvPr>
        </p:nvSpPr>
        <p:spPr/>
        <p:txBody>
          <a:bodyPr/>
          <a:lstStyle/>
          <a:p>
            <a:r>
              <a:rPr lang="en-US">
                <a:cs typeface="Calibri"/>
              </a:rPr>
              <a:t>Functional Cohesion (Best)</a:t>
            </a:r>
            <a:endParaRPr lang="en-US"/>
          </a:p>
        </p:txBody>
      </p:sp>
      <p:sp>
        <p:nvSpPr>
          <p:cNvPr id="3" name="Content Placeholder 2">
            <a:extLst>
              <a:ext uri="{FF2B5EF4-FFF2-40B4-BE49-F238E27FC236}">
                <a16:creationId xmlns:a16="http://schemas.microsoft.com/office/drawing/2014/main" id="{0413B6FC-BB07-CF25-71F8-13C0BBCBB2EC}"/>
              </a:ext>
            </a:extLst>
          </p:cNvPr>
          <p:cNvSpPr>
            <a:spLocks noGrp="1"/>
          </p:cNvSpPr>
          <p:nvPr>
            <p:ph idx="1"/>
          </p:nvPr>
        </p:nvSpPr>
        <p:spPr/>
        <p:txBody>
          <a:bodyPr vert="horz" lIns="91440" tIns="45720" rIns="91440" bIns="45720" rtlCol="0" anchor="t">
            <a:normAutofit/>
          </a:bodyPr>
          <a:lstStyle/>
          <a:p>
            <a:r>
              <a:rPr lang="en-US">
                <a:cs typeface="Calibri"/>
              </a:rPr>
              <a:t>Elements within a module performs an action in a 1-to-1 case</a:t>
            </a:r>
            <a:endParaRPr lang="en-US"/>
          </a:p>
          <a:p>
            <a:endParaRPr lang="en-US">
              <a:cs typeface="Calibri"/>
            </a:endParaRPr>
          </a:p>
          <a:p>
            <a:r>
              <a:rPr lang="en-US">
                <a:cs typeface="Calibri"/>
              </a:rPr>
              <a:t>Ex. </a:t>
            </a:r>
          </a:p>
        </p:txBody>
      </p:sp>
      <p:pic>
        <p:nvPicPr>
          <p:cNvPr id="4" name="Picture 4" descr="Text&#10;&#10;Description automatically generated">
            <a:extLst>
              <a:ext uri="{FF2B5EF4-FFF2-40B4-BE49-F238E27FC236}">
                <a16:creationId xmlns:a16="http://schemas.microsoft.com/office/drawing/2014/main" id="{E2A34A1C-16BA-2A79-C98B-ADABFBCA3691}"/>
              </a:ext>
            </a:extLst>
          </p:cNvPr>
          <p:cNvPicPr>
            <a:picLocks noChangeAspect="1"/>
          </p:cNvPicPr>
          <p:nvPr/>
        </p:nvPicPr>
        <p:blipFill>
          <a:blip r:embed="rId3"/>
          <a:stretch>
            <a:fillRect/>
          </a:stretch>
        </p:blipFill>
        <p:spPr>
          <a:xfrm>
            <a:off x="2971800" y="3313098"/>
            <a:ext cx="6243233" cy="3284969"/>
          </a:xfrm>
          <a:prstGeom prst="rect">
            <a:avLst/>
          </a:prstGeom>
        </p:spPr>
      </p:pic>
    </p:spTree>
    <p:extLst>
      <p:ext uri="{BB962C8B-B14F-4D97-AF65-F5344CB8AC3E}">
        <p14:creationId xmlns:p14="http://schemas.microsoft.com/office/powerpoint/2010/main" val="4131486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65D8C-0C1E-72CB-F57F-2EAA5950683B}"/>
              </a:ext>
            </a:extLst>
          </p:cNvPr>
          <p:cNvSpPr>
            <a:spLocks noGrp="1"/>
          </p:cNvSpPr>
          <p:nvPr>
            <p:ph type="title"/>
          </p:nvPr>
        </p:nvSpPr>
        <p:spPr/>
        <p:txBody>
          <a:bodyPr/>
          <a:lstStyle/>
          <a:p>
            <a:r>
              <a:rPr lang="en-US">
                <a:cs typeface="Calibri"/>
              </a:rPr>
              <a:t>Informational Cohesion (Best)</a:t>
            </a:r>
            <a:endParaRPr lang="en-US"/>
          </a:p>
        </p:txBody>
      </p:sp>
      <p:sp>
        <p:nvSpPr>
          <p:cNvPr id="3" name="Content Placeholder 2">
            <a:extLst>
              <a:ext uri="{FF2B5EF4-FFF2-40B4-BE49-F238E27FC236}">
                <a16:creationId xmlns:a16="http://schemas.microsoft.com/office/drawing/2014/main" id="{0413B6FC-BB07-CF25-71F8-13C0BBCBB2EC}"/>
              </a:ext>
            </a:extLst>
          </p:cNvPr>
          <p:cNvSpPr>
            <a:spLocks noGrp="1"/>
          </p:cNvSpPr>
          <p:nvPr>
            <p:ph idx="1"/>
          </p:nvPr>
        </p:nvSpPr>
        <p:spPr/>
        <p:txBody>
          <a:bodyPr vert="horz" lIns="91440" tIns="45720" rIns="91440" bIns="45720" rtlCol="0" anchor="t">
            <a:normAutofit/>
          </a:bodyPr>
          <a:lstStyle/>
          <a:p>
            <a:r>
              <a:rPr lang="en-US">
                <a:cs typeface="Calibri"/>
              </a:rPr>
              <a:t>Elements within a module each have their own entry point, exit, and independent code</a:t>
            </a:r>
          </a:p>
          <a:p>
            <a:endParaRPr lang="en-US">
              <a:cs typeface="Calibri"/>
            </a:endParaRPr>
          </a:p>
          <a:p>
            <a:r>
              <a:rPr lang="en-US">
                <a:cs typeface="Calibri"/>
              </a:rPr>
              <a:t>Ex. </a:t>
            </a:r>
          </a:p>
        </p:txBody>
      </p:sp>
      <p:pic>
        <p:nvPicPr>
          <p:cNvPr id="4" name="Picture 4" descr="Text&#10;&#10;Description automatically generated">
            <a:extLst>
              <a:ext uri="{FF2B5EF4-FFF2-40B4-BE49-F238E27FC236}">
                <a16:creationId xmlns:a16="http://schemas.microsoft.com/office/drawing/2014/main" id="{864CE88D-797C-A478-5341-50E9340AF645}"/>
              </a:ext>
            </a:extLst>
          </p:cNvPr>
          <p:cNvPicPr>
            <a:picLocks noChangeAspect="1"/>
          </p:cNvPicPr>
          <p:nvPr/>
        </p:nvPicPr>
        <p:blipFill>
          <a:blip r:embed="rId3"/>
          <a:stretch>
            <a:fillRect/>
          </a:stretch>
        </p:blipFill>
        <p:spPr>
          <a:xfrm>
            <a:off x="1366434" y="3584600"/>
            <a:ext cx="2743200" cy="2452664"/>
          </a:xfrm>
          <a:prstGeom prst="rect">
            <a:avLst/>
          </a:prstGeom>
        </p:spPr>
      </p:pic>
      <p:pic>
        <p:nvPicPr>
          <p:cNvPr id="6" name="Picture 6" descr="Text&#10;&#10;Description automatically generated">
            <a:extLst>
              <a:ext uri="{FF2B5EF4-FFF2-40B4-BE49-F238E27FC236}">
                <a16:creationId xmlns:a16="http://schemas.microsoft.com/office/drawing/2014/main" id="{332985F1-0959-90F0-577B-A96C17FADCDB}"/>
              </a:ext>
            </a:extLst>
          </p:cNvPr>
          <p:cNvPicPr>
            <a:picLocks noChangeAspect="1"/>
          </p:cNvPicPr>
          <p:nvPr/>
        </p:nvPicPr>
        <p:blipFill>
          <a:blip r:embed="rId4"/>
          <a:stretch>
            <a:fillRect/>
          </a:stretch>
        </p:blipFill>
        <p:spPr>
          <a:xfrm>
            <a:off x="5655734" y="3586143"/>
            <a:ext cx="3640666" cy="1870113"/>
          </a:xfrm>
          <a:prstGeom prst="rect">
            <a:avLst/>
          </a:prstGeom>
        </p:spPr>
      </p:pic>
    </p:spTree>
    <p:extLst>
      <p:ext uri="{BB962C8B-B14F-4D97-AF65-F5344CB8AC3E}">
        <p14:creationId xmlns:p14="http://schemas.microsoft.com/office/powerpoint/2010/main" val="2897853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2EC1-DBC8-BAB1-C681-892FAE383DCA}"/>
              </a:ext>
            </a:extLst>
          </p:cNvPr>
          <p:cNvSpPr>
            <a:spLocks noGrp="1"/>
          </p:cNvSpPr>
          <p:nvPr>
            <p:ph type="title"/>
          </p:nvPr>
        </p:nvSpPr>
        <p:spPr/>
        <p:txBody>
          <a:bodyPr/>
          <a:lstStyle/>
          <a:p>
            <a:r>
              <a:rPr lang="en-US">
                <a:cs typeface="Calibri"/>
              </a:rPr>
              <a:t>Visibility</a:t>
            </a:r>
            <a:endParaRPr lang="en-US"/>
          </a:p>
        </p:txBody>
      </p:sp>
      <p:sp>
        <p:nvSpPr>
          <p:cNvPr id="3" name="Content Placeholder 2">
            <a:extLst>
              <a:ext uri="{FF2B5EF4-FFF2-40B4-BE49-F238E27FC236}">
                <a16:creationId xmlns:a16="http://schemas.microsoft.com/office/drawing/2014/main" id="{B7F5B24D-8BA4-4987-9FA9-A1070DFF2D6A}"/>
              </a:ext>
            </a:extLst>
          </p:cNvPr>
          <p:cNvSpPr>
            <a:spLocks noGrp="1"/>
          </p:cNvSpPr>
          <p:nvPr>
            <p:ph idx="1"/>
          </p:nvPr>
        </p:nvSpPr>
        <p:spPr/>
        <p:txBody>
          <a:bodyPr vert="horz" lIns="91440" tIns="45720" rIns="91440" bIns="45720" rtlCol="0" anchor="t">
            <a:normAutofit/>
          </a:bodyPr>
          <a:lstStyle/>
          <a:p>
            <a:r>
              <a:rPr lang="en-US">
                <a:cs typeface="Calibri"/>
              </a:rPr>
              <a:t>How accessible is a variable in a program?</a:t>
            </a:r>
          </a:p>
          <a:p>
            <a:r>
              <a:rPr lang="en-US">
                <a:cs typeface="Calibri"/>
              </a:rPr>
              <a:t>Ability for one object to see and refer to another object</a:t>
            </a:r>
          </a:p>
          <a:p>
            <a:r>
              <a:rPr lang="en-US">
                <a:cs typeface="Calibri"/>
              </a:rPr>
              <a:t>For object A to send a message to object B, B must be visible to A</a:t>
            </a:r>
          </a:p>
        </p:txBody>
      </p:sp>
      <p:sp>
        <p:nvSpPr>
          <p:cNvPr id="44" name="Oval 43">
            <a:extLst>
              <a:ext uri="{FF2B5EF4-FFF2-40B4-BE49-F238E27FC236}">
                <a16:creationId xmlns:a16="http://schemas.microsoft.com/office/drawing/2014/main" id="{F6313CE8-9042-54A4-E7FC-236E9DD00D60}"/>
              </a:ext>
            </a:extLst>
          </p:cNvPr>
          <p:cNvSpPr/>
          <p:nvPr/>
        </p:nvSpPr>
        <p:spPr>
          <a:xfrm>
            <a:off x="1788367" y="4338734"/>
            <a:ext cx="1718386" cy="13140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cs typeface="Calibri"/>
              </a:rPr>
              <a:t>A</a:t>
            </a:r>
            <a:endParaRPr lang="en-US" sz="3600"/>
          </a:p>
        </p:txBody>
      </p:sp>
      <p:sp>
        <p:nvSpPr>
          <p:cNvPr id="45" name="Oval 44">
            <a:extLst>
              <a:ext uri="{FF2B5EF4-FFF2-40B4-BE49-F238E27FC236}">
                <a16:creationId xmlns:a16="http://schemas.microsoft.com/office/drawing/2014/main" id="{B2C13EEB-F808-860E-A2F9-200EFC0F3277}"/>
              </a:ext>
            </a:extLst>
          </p:cNvPr>
          <p:cNvSpPr/>
          <p:nvPr/>
        </p:nvSpPr>
        <p:spPr>
          <a:xfrm>
            <a:off x="8319795" y="4338734"/>
            <a:ext cx="1718386" cy="13140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a:cs typeface="Calibri"/>
              </a:rPr>
              <a:t>B</a:t>
            </a:r>
            <a:endParaRPr lang="en-US" sz="3600"/>
          </a:p>
        </p:txBody>
      </p:sp>
      <p:sp>
        <p:nvSpPr>
          <p:cNvPr id="47" name="Arrow: Left-Right 46">
            <a:extLst>
              <a:ext uri="{FF2B5EF4-FFF2-40B4-BE49-F238E27FC236}">
                <a16:creationId xmlns:a16="http://schemas.microsoft.com/office/drawing/2014/main" id="{0B3D4408-E8AB-ABA2-52C7-761303FF8806}"/>
              </a:ext>
            </a:extLst>
          </p:cNvPr>
          <p:cNvSpPr/>
          <p:nvPr/>
        </p:nvSpPr>
        <p:spPr>
          <a:xfrm>
            <a:off x="3623388" y="4859693"/>
            <a:ext cx="4517569" cy="311020"/>
          </a:xfrm>
          <a:prstGeom prst="lef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Graphic 48" descr="Question Mark with solid fill">
            <a:extLst>
              <a:ext uri="{FF2B5EF4-FFF2-40B4-BE49-F238E27FC236}">
                <a16:creationId xmlns:a16="http://schemas.microsoft.com/office/drawing/2014/main" id="{84D8C861-ABB3-A27D-819B-5B03F147DA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11147" y="4340290"/>
            <a:ext cx="1342053" cy="1342053"/>
          </a:xfrm>
          <a:prstGeom prst="rect">
            <a:avLst/>
          </a:prstGeom>
        </p:spPr>
      </p:pic>
    </p:spTree>
    <p:extLst>
      <p:ext uri="{BB962C8B-B14F-4D97-AF65-F5344CB8AC3E}">
        <p14:creationId xmlns:p14="http://schemas.microsoft.com/office/powerpoint/2010/main" val="2425870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DDBC6-7B64-B42C-BEA7-AF965FF7CAA6}"/>
              </a:ext>
            </a:extLst>
          </p:cNvPr>
          <p:cNvSpPr>
            <a:spLocks noGrp="1"/>
          </p:cNvSpPr>
          <p:nvPr>
            <p:ph type="title"/>
          </p:nvPr>
        </p:nvSpPr>
        <p:spPr/>
        <p:txBody>
          <a:bodyPr/>
          <a:lstStyle/>
          <a:p>
            <a:r>
              <a:rPr lang="en-US">
                <a:cs typeface="Calibri"/>
              </a:rPr>
              <a:t>Types of Visibility</a:t>
            </a:r>
            <a:endParaRPr lang="en-US"/>
          </a:p>
        </p:txBody>
      </p:sp>
      <p:graphicFrame>
        <p:nvGraphicFramePr>
          <p:cNvPr id="4" name="Diagram 4">
            <a:extLst>
              <a:ext uri="{FF2B5EF4-FFF2-40B4-BE49-F238E27FC236}">
                <a16:creationId xmlns:a16="http://schemas.microsoft.com/office/drawing/2014/main" id="{DC87A201-B479-2F8D-2F3A-75FD1788522C}"/>
              </a:ext>
            </a:extLst>
          </p:cNvPr>
          <p:cNvGraphicFramePr/>
          <p:nvPr>
            <p:extLst>
              <p:ext uri="{D42A27DB-BD31-4B8C-83A1-F6EECF244321}">
                <p14:modId xmlns:p14="http://schemas.microsoft.com/office/powerpoint/2010/main" val="4141847729"/>
              </p:ext>
            </p:extLst>
          </p:nvPr>
        </p:nvGraphicFramePr>
        <p:xfrm>
          <a:off x="450979" y="1670179"/>
          <a:ext cx="6515877" cy="4606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1789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DDBC6-7B64-B42C-BEA7-AF965FF7CAA6}"/>
              </a:ext>
            </a:extLst>
          </p:cNvPr>
          <p:cNvSpPr>
            <a:spLocks noGrp="1"/>
          </p:cNvSpPr>
          <p:nvPr>
            <p:ph type="title"/>
          </p:nvPr>
        </p:nvSpPr>
        <p:spPr/>
        <p:txBody>
          <a:bodyPr/>
          <a:lstStyle/>
          <a:p>
            <a:r>
              <a:rPr lang="en-US">
                <a:cs typeface="Calibri"/>
              </a:rPr>
              <a:t>Attribute Visibility</a:t>
            </a:r>
            <a:endParaRPr lang="en-US"/>
          </a:p>
        </p:txBody>
      </p:sp>
      <p:sp>
        <p:nvSpPr>
          <p:cNvPr id="3" name="Content Placeholder 2">
            <a:extLst>
              <a:ext uri="{FF2B5EF4-FFF2-40B4-BE49-F238E27FC236}">
                <a16:creationId xmlns:a16="http://schemas.microsoft.com/office/drawing/2014/main" id="{92C2C14A-E09B-E446-CAEB-B0B75E9E970D}"/>
              </a:ext>
            </a:extLst>
          </p:cNvPr>
          <p:cNvSpPr>
            <a:spLocks noGrp="1"/>
          </p:cNvSpPr>
          <p:nvPr>
            <p:ph idx="1"/>
          </p:nvPr>
        </p:nvSpPr>
        <p:spPr>
          <a:xfrm>
            <a:off x="-2695" y="1915318"/>
            <a:ext cx="6316410" cy="4351338"/>
          </a:xfrm>
        </p:spPr>
        <p:txBody>
          <a:bodyPr vert="horz" lIns="91440" tIns="45720" rIns="91440" bIns="45720" rtlCol="0" anchor="t">
            <a:normAutofit/>
          </a:bodyPr>
          <a:lstStyle/>
          <a:p>
            <a:r>
              <a:rPr lang="en-US" sz="3600">
                <a:cs typeface="Calibri"/>
              </a:rPr>
              <a:t>B is an attribute of A</a:t>
            </a:r>
          </a:p>
          <a:p>
            <a:r>
              <a:rPr lang="en-US" sz="3600">
                <a:cs typeface="Calibri"/>
              </a:rPr>
              <a:t>A: </a:t>
            </a:r>
            <a:r>
              <a:rPr lang="en-US" sz="3600" i="1">
                <a:cs typeface="Calibri"/>
              </a:rPr>
              <a:t>class Hero</a:t>
            </a:r>
            <a:endParaRPr lang="en-US" sz="3600">
              <a:cs typeface="Calibri"/>
            </a:endParaRPr>
          </a:p>
          <a:p>
            <a:r>
              <a:rPr lang="en-US" sz="3600">
                <a:cs typeface="Calibri"/>
              </a:rPr>
              <a:t>B: </a:t>
            </a:r>
            <a:r>
              <a:rPr lang="en-US" sz="3600" i="1">
                <a:cs typeface="Calibri"/>
              </a:rPr>
              <a:t>public float jumpForce</a:t>
            </a:r>
          </a:p>
          <a:p>
            <a:r>
              <a:rPr lang="en-US" sz="3600">
                <a:cs typeface="Calibri"/>
              </a:rPr>
              <a:t>Permanent visibility</a:t>
            </a:r>
          </a:p>
          <a:p>
            <a:pPr lvl="1"/>
            <a:r>
              <a:rPr lang="en-US" sz="3200">
                <a:cs typeface="Calibri"/>
              </a:rPr>
              <a:t>Remains if A and B exists</a:t>
            </a:r>
          </a:p>
        </p:txBody>
      </p:sp>
      <p:pic>
        <p:nvPicPr>
          <p:cNvPr id="5" name="Picture 5" descr="Text&#10;&#10;Description automatically generated">
            <a:extLst>
              <a:ext uri="{FF2B5EF4-FFF2-40B4-BE49-F238E27FC236}">
                <a16:creationId xmlns:a16="http://schemas.microsoft.com/office/drawing/2014/main" id="{7E56BC1B-C737-58D5-7235-DA97C11AFC72}"/>
              </a:ext>
            </a:extLst>
          </p:cNvPr>
          <p:cNvPicPr>
            <a:picLocks noChangeAspect="1"/>
          </p:cNvPicPr>
          <p:nvPr/>
        </p:nvPicPr>
        <p:blipFill rotWithShape="1">
          <a:blip r:embed="rId2"/>
          <a:srcRect l="8416" t="2174" r="14851" b="5435"/>
          <a:stretch/>
        </p:blipFill>
        <p:spPr>
          <a:xfrm>
            <a:off x="6637175" y="2532630"/>
            <a:ext cx="4493057" cy="2461693"/>
          </a:xfrm>
          <a:prstGeom prst="rect">
            <a:avLst/>
          </a:prstGeom>
        </p:spPr>
      </p:pic>
      <p:sp>
        <p:nvSpPr>
          <p:cNvPr id="6" name="TextBox 5">
            <a:extLst>
              <a:ext uri="{FF2B5EF4-FFF2-40B4-BE49-F238E27FC236}">
                <a16:creationId xmlns:a16="http://schemas.microsoft.com/office/drawing/2014/main" id="{17D4BDED-801C-E7B6-9845-4C06ED11C962}"/>
              </a:ext>
            </a:extLst>
          </p:cNvPr>
          <p:cNvSpPr txBox="1"/>
          <p:nvPr/>
        </p:nvSpPr>
        <p:spPr>
          <a:xfrm>
            <a:off x="7876591" y="510851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i="1">
                <a:cs typeface="Calibri"/>
              </a:rPr>
              <a:t>Nathan, </a:t>
            </a:r>
            <a:r>
              <a:rPr lang="en-US" i="1" err="1">
                <a:cs typeface="Calibri"/>
              </a:rPr>
              <a:t>Hero.cs</a:t>
            </a:r>
            <a:endParaRPr lang="en-US" err="1">
              <a:cs typeface="Calibri" panose="020F0502020204030204"/>
            </a:endParaRPr>
          </a:p>
        </p:txBody>
      </p:sp>
      <p:pic>
        <p:nvPicPr>
          <p:cNvPr id="7" name="Picture 7" descr="A picture containing shape&#10;&#10;Description automatically generated">
            <a:extLst>
              <a:ext uri="{FF2B5EF4-FFF2-40B4-BE49-F238E27FC236}">
                <a16:creationId xmlns:a16="http://schemas.microsoft.com/office/drawing/2014/main" id="{7C5423B6-D1DB-A867-9398-B0E38706E11F}"/>
              </a:ext>
            </a:extLst>
          </p:cNvPr>
          <p:cNvPicPr>
            <a:picLocks noChangeAspect="1"/>
          </p:cNvPicPr>
          <p:nvPr/>
        </p:nvPicPr>
        <p:blipFill>
          <a:blip r:embed="rId3"/>
          <a:stretch>
            <a:fillRect/>
          </a:stretch>
        </p:blipFill>
        <p:spPr>
          <a:xfrm>
            <a:off x="7749074" y="5051749"/>
            <a:ext cx="667140" cy="486747"/>
          </a:xfrm>
          <a:prstGeom prst="rect">
            <a:avLst/>
          </a:prstGeom>
        </p:spPr>
      </p:pic>
      <p:sp>
        <p:nvSpPr>
          <p:cNvPr id="8" name="Oval 7">
            <a:extLst>
              <a:ext uri="{FF2B5EF4-FFF2-40B4-BE49-F238E27FC236}">
                <a16:creationId xmlns:a16="http://schemas.microsoft.com/office/drawing/2014/main" id="{0AC6723E-56B5-52A9-EBBB-8DD23F20BDC4}"/>
              </a:ext>
            </a:extLst>
          </p:cNvPr>
          <p:cNvSpPr/>
          <p:nvPr/>
        </p:nvSpPr>
        <p:spPr>
          <a:xfrm>
            <a:off x="6966857" y="3016897"/>
            <a:ext cx="3374571" cy="458755"/>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7865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DDBC6-7B64-B42C-BEA7-AF965FF7CAA6}"/>
              </a:ext>
            </a:extLst>
          </p:cNvPr>
          <p:cNvSpPr>
            <a:spLocks noGrp="1"/>
          </p:cNvSpPr>
          <p:nvPr>
            <p:ph type="title"/>
          </p:nvPr>
        </p:nvSpPr>
        <p:spPr/>
        <p:txBody>
          <a:bodyPr/>
          <a:lstStyle/>
          <a:p>
            <a:r>
              <a:rPr lang="en-US">
                <a:cs typeface="Calibri"/>
              </a:rPr>
              <a:t>Parameter Visibility</a:t>
            </a:r>
            <a:endParaRPr lang="en-US"/>
          </a:p>
        </p:txBody>
      </p:sp>
      <p:sp>
        <p:nvSpPr>
          <p:cNvPr id="3" name="Content Placeholder 2">
            <a:extLst>
              <a:ext uri="{FF2B5EF4-FFF2-40B4-BE49-F238E27FC236}">
                <a16:creationId xmlns:a16="http://schemas.microsoft.com/office/drawing/2014/main" id="{92C2C14A-E09B-E446-CAEB-B0B75E9E970D}"/>
              </a:ext>
            </a:extLst>
          </p:cNvPr>
          <p:cNvSpPr>
            <a:spLocks noGrp="1"/>
          </p:cNvSpPr>
          <p:nvPr>
            <p:ph idx="1"/>
          </p:nvPr>
        </p:nvSpPr>
        <p:spPr>
          <a:xfrm>
            <a:off x="-2695" y="1915318"/>
            <a:ext cx="12194695" cy="4351338"/>
          </a:xfrm>
        </p:spPr>
        <p:txBody>
          <a:bodyPr vert="horz" lIns="91440" tIns="45720" rIns="91440" bIns="45720" rtlCol="0" anchor="t">
            <a:normAutofit/>
          </a:bodyPr>
          <a:lstStyle/>
          <a:p>
            <a:r>
              <a:rPr lang="en-US" sz="3600">
                <a:cs typeface="Calibri"/>
              </a:rPr>
              <a:t>B is passed as a parameter to a method of A</a:t>
            </a:r>
          </a:p>
          <a:p>
            <a:r>
              <a:rPr lang="en-US" sz="3600">
                <a:cs typeface="Calibri"/>
              </a:rPr>
              <a:t>Method of A: </a:t>
            </a:r>
            <a:r>
              <a:rPr lang="en-US" sz="3600" i="1">
                <a:cs typeface="Calibri"/>
              </a:rPr>
              <a:t>void OnTriggerEvent2D</a:t>
            </a:r>
            <a:r>
              <a:rPr lang="en-US" sz="3600">
                <a:cs typeface="Calibri"/>
              </a:rPr>
              <a:t>, B: </a:t>
            </a:r>
            <a:r>
              <a:rPr lang="en-US" sz="3600" i="1">
                <a:cs typeface="Calibri"/>
              </a:rPr>
              <a:t>Collider2D collision</a:t>
            </a:r>
            <a:endParaRPr lang="en-US"/>
          </a:p>
          <a:p>
            <a:r>
              <a:rPr lang="en-US" sz="3600">
                <a:cs typeface="Calibri"/>
              </a:rPr>
              <a:t>Temporary visibility</a:t>
            </a:r>
            <a:endParaRPr lang="en-US"/>
          </a:p>
          <a:p>
            <a:pPr lvl="1"/>
            <a:r>
              <a:rPr lang="en-US" sz="3200">
                <a:cs typeface="Calibri"/>
              </a:rPr>
              <a:t>Remains only within the scope of the method</a:t>
            </a:r>
          </a:p>
        </p:txBody>
      </p:sp>
      <p:pic>
        <p:nvPicPr>
          <p:cNvPr id="4" name="Picture 4" descr="Text&#10;&#10;Description automatically generated">
            <a:extLst>
              <a:ext uri="{FF2B5EF4-FFF2-40B4-BE49-F238E27FC236}">
                <a16:creationId xmlns:a16="http://schemas.microsoft.com/office/drawing/2014/main" id="{336E2D49-1096-157B-26C6-C558C5B162CE}"/>
              </a:ext>
            </a:extLst>
          </p:cNvPr>
          <p:cNvPicPr>
            <a:picLocks noChangeAspect="1"/>
          </p:cNvPicPr>
          <p:nvPr/>
        </p:nvPicPr>
        <p:blipFill rotWithShape="1">
          <a:blip r:embed="rId2"/>
          <a:srcRect l="1216" r="1216" b="1493"/>
          <a:stretch/>
        </p:blipFill>
        <p:spPr>
          <a:xfrm>
            <a:off x="3199824" y="4405384"/>
            <a:ext cx="6639989" cy="1827094"/>
          </a:xfrm>
          <a:prstGeom prst="rect">
            <a:avLst/>
          </a:prstGeom>
        </p:spPr>
      </p:pic>
      <p:sp>
        <p:nvSpPr>
          <p:cNvPr id="6" name="TextBox 5">
            <a:extLst>
              <a:ext uri="{FF2B5EF4-FFF2-40B4-BE49-F238E27FC236}">
                <a16:creationId xmlns:a16="http://schemas.microsoft.com/office/drawing/2014/main" id="{40980D15-9624-A46E-D499-07DFD405A799}"/>
              </a:ext>
            </a:extLst>
          </p:cNvPr>
          <p:cNvSpPr txBox="1"/>
          <p:nvPr/>
        </p:nvSpPr>
        <p:spPr>
          <a:xfrm>
            <a:off x="5022978" y="6329265"/>
            <a:ext cx="35751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i="1">
                <a:cs typeface="Calibri"/>
              </a:rPr>
              <a:t>Logan, </a:t>
            </a:r>
            <a:r>
              <a:rPr lang="en-US" i="1" err="1">
                <a:cs typeface="Calibri"/>
              </a:rPr>
              <a:t>Item.cs</a:t>
            </a:r>
          </a:p>
        </p:txBody>
      </p:sp>
      <p:sp>
        <p:nvSpPr>
          <p:cNvPr id="9" name="Arrow: Up-Down 8">
            <a:extLst>
              <a:ext uri="{FF2B5EF4-FFF2-40B4-BE49-F238E27FC236}">
                <a16:creationId xmlns:a16="http://schemas.microsoft.com/office/drawing/2014/main" id="{5408269F-B700-03FC-D9C7-DF567F025EE8}"/>
              </a:ext>
            </a:extLst>
          </p:cNvPr>
          <p:cNvSpPr/>
          <p:nvPr/>
        </p:nvSpPr>
        <p:spPr>
          <a:xfrm>
            <a:off x="2876937" y="4976326"/>
            <a:ext cx="132184" cy="100304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AA617C69-D93A-F7E5-2D56-7B9A153670B1}"/>
              </a:ext>
            </a:extLst>
          </p:cNvPr>
          <p:cNvCxnSpPr/>
          <p:nvPr/>
        </p:nvCxnSpPr>
        <p:spPr>
          <a:xfrm flipV="1">
            <a:off x="2730758" y="4935894"/>
            <a:ext cx="401216" cy="311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B7C7C80-DCEB-77ED-6C6D-2B85E5259EE5}"/>
              </a:ext>
            </a:extLst>
          </p:cNvPr>
          <p:cNvCxnSpPr>
            <a:cxnSpLocks/>
          </p:cNvCxnSpPr>
          <p:nvPr/>
        </p:nvCxnSpPr>
        <p:spPr>
          <a:xfrm flipV="1">
            <a:off x="2761861" y="6016689"/>
            <a:ext cx="424542" cy="10886"/>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F7F9205-1189-F88D-704F-6F4259813C29}"/>
              </a:ext>
            </a:extLst>
          </p:cNvPr>
          <p:cNvSpPr txBox="1"/>
          <p:nvPr/>
        </p:nvSpPr>
        <p:spPr>
          <a:xfrm>
            <a:off x="2052734" y="5217368"/>
            <a:ext cx="9937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scope</a:t>
            </a:r>
            <a:endParaRPr lang="en-US"/>
          </a:p>
        </p:txBody>
      </p:sp>
      <p:pic>
        <p:nvPicPr>
          <p:cNvPr id="14" name="Picture 7" descr="A picture containing shape&#10;&#10;Description automatically generated">
            <a:extLst>
              <a:ext uri="{FF2B5EF4-FFF2-40B4-BE49-F238E27FC236}">
                <a16:creationId xmlns:a16="http://schemas.microsoft.com/office/drawing/2014/main" id="{667EB9F5-0572-3AFD-2713-120E318E7A0B}"/>
              </a:ext>
            </a:extLst>
          </p:cNvPr>
          <p:cNvPicPr>
            <a:picLocks noChangeAspect="1"/>
          </p:cNvPicPr>
          <p:nvPr/>
        </p:nvPicPr>
        <p:blipFill>
          <a:blip r:embed="rId3"/>
          <a:stretch>
            <a:fillRect/>
          </a:stretch>
        </p:blipFill>
        <p:spPr>
          <a:xfrm>
            <a:off x="5330890" y="6272504"/>
            <a:ext cx="667140" cy="486747"/>
          </a:xfrm>
          <a:prstGeom prst="rect">
            <a:avLst/>
          </a:prstGeom>
        </p:spPr>
      </p:pic>
    </p:spTree>
    <p:extLst>
      <p:ext uri="{BB962C8B-B14F-4D97-AF65-F5344CB8AC3E}">
        <p14:creationId xmlns:p14="http://schemas.microsoft.com/office/powerpoint/2010/main" val="2256152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DDBC6-7B64-B42C-BEA7-AF965FF7CAA6}"/>
              </a:ext>
            </a:extLst>
          </p:cNvPr>
          <p:cNvSpPr>
            <a:spLocks noGrp="1"/>
          </p:cNvSpPr>
          <p:nvPr>
            <p:ph type="title"/>
          </p:nvPr>
        </p:nvSpPr>
        <p:spPr/>
        <p:txBody>
          <a:bodyPr/>
          <a:lstStyle/>
          <a:p>
            <a:r>
              <a:rPr lang="en-US">
                <a:cs typeface="Calibri"/>
              </a:rPr>
              <a:t>Local Visibility</a:t>
            </a:r>
            <a:endParaRPr lang="en-US"/>
          </a:p>
        </p:txBody>
      </p:sp>
      <p:sp>
        <p:nvSpPr>
          <p:cNvPr id="3" name="Content Placeholder 2">
            <a:extLst>
              <a:ext uri="{FF2B5EF4-FFF2-40B4-BE49-F238E27FC236}">
                <a16:creationId xmlns:a16="http://schemas.microsoft.com/office/drawing/2014/main" id="{92C2C14A-E09B-E446-CAEB-B0B75E9E970D}"/>
              </a:ext>
            </a:extLst>
          </p:cNvPr>
          <p:cNvSpPr>
            <a:spLocks noGrp="1"/>
          </p:cNvSpPr>
          <p:nvPr>
            <p:ph idx="1"/>
          </p:nvPr>
        </p:nvSpPr>
        <p:spPr/>
        <p:txBody>
          <a:bodyPr vert="horz" lIns="91440" tIns="45720" rIns="91440" bIns="45720" rtlCol="0" anchor="t">
            <a:normAutofit/>
          </a:bodyPr>
          <a:lstStyle/>
          <a:p>
            <a:r>
              <a:rPr lang="en-US" sz="3600">
                <a:cs typeface="Calibri"/>
              </a:rPr>
              <a:t>B is declared as a local object in a method of A</a:t>
            </a:r>
          </a:p>
          <a:p>
            <a:r>
              <a:rPr lang="en-US" sz="3600">
                <a:cs typeface="Calibri"/>
              </a:rPr>
              <a:t>Method of A: </a:t>
            </a:r>
            <a:r>
              <a:rPr lang="en-US" sz="3600" i="1">
                <a:cs typeface="Calibri"/>
              </a:rPr>
              <a:t>void CreateRandomChunck</a:t>
            </a:r>
            <a:r>
              <a:rPr lang="en-US" sz="3600">
                <a:cs typeface="Calibri"/>
              </a:rPr>
              <a:t>, B: </a:t>
            </a:r>
            <a:r>
              <a:rPr lang="en-US" sz="3600" i="1">
                <a:cs typeface="Calibri"/>
              </a:rPr>
              <a:t>int randX</a:t>
            </a:r>
            <a:endParaRPr lang="en-US" sz="3600">
              <a:cs typeface="Calibri"/>
            </a:endParaRPr>
          </a:p>
          <a:p>
            <a:r>
              <a:rPr lang="en-US" sz="3600">
                <a:cs typeface="Calibri"/>
              </a:rPr>
              <a:t>Temporary visibility</a:t>
            </a:r>
          </a:p>
          <a:p>
            <a:pPr lvl="1"/>
            <a:r>
              <a:rPr lang="en-US" sz="3200">
                <a:cs typeface="Calibri"/>
              </a:rPr>
              <a:t>Remains only within the scope of the method</a:t>
            </a:r>
          </a:p>
        </p:txBody>
      </p:sp>
      <p:pic>
        <p:nvPicPr>
          <p:cNvPr id="4" name="Picture 4" descr="Text&#10;&#10;Description automatically generated">
            <a:extLst>
              <a:ext uri="{FF2B5EF4-FFF2-40B4-BE49-F238E27FC236}">
                <a16:creationId xmlns:a16="http://schemas.microsoft.com/office/drawing/2014/main" id="{88211D24-1FDD-19DD-85C1-EC1618CB4A4E}"/>
              </a:ext>
            </a:extLst>
          </p:cNvPr>
          <p:cNvPicPr>
            <a:picLocks noChangeAspect="1"/>
          </p:cNvPicPr>
          <p:nvPr/>
        </p:nvPicPr>
        <p:blipFill rotWithShape="1">
          <a:blip r:embed="rId2"/>
          <a:srcRect l="1355" r="3001" b="3211"/>
          <a:stretch/>
        </p:blipFill>
        <p:spPr>
          <a:xfrm>
            <a:off x="2438400" y="4460283"/>
            <a:ext cx="7680728" cy="1638642"/>
          </a:xfrm>
          <a:prstGeom prst="rect">
            <a:avLst/>
          </a:prstGeom>
        </p:spPr>
      </p:pic>
      <p:sp>
        <p:nvSpPr>
          <p:cNvPr id="6" name="TextBox 5">
            <a:extLst>
              <a:ext uri="{FF2B5EF4-FFF2-40B4-BE49-F238E27FC236}">
                <a16:creationId xmlns:a16="http://schemas.microsoft.com/office/drawing/2014/main" id="{0FB66E5A-3FE7-03D2-35DC-1589F9D157A5}"/>
              </a:ext>
            </a:extLst>
          </p:cNvPr>
          <p:cNvSpPr txBox="1"/>
          <p:nvPr/>
        </p:nvSpPr>
        <p:spPr>
          <a:xfrm>
            <a:off x="4789713" y="6181531"/>
            <a:ext cx="35751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i="1">
                <a:cs typeface="Calibri"/>
              </a:rPr>
              <a:t>Ian, </a:t>
            </a:r>
            <a:r>
              <a:rPr lang="en-US" i="1" err="1">
                <a:cs typeface="Calibri"/>
              </a:rPr>
              <a:t>LoadLevel.cs</a:t>
            </a:r>
          </a:p>
        </p:txBody>
      </p:sp>
      <p:pic>
        <p:nvPicPr>
          <p:cNvPr id="8" name="Picture 7" descr="A picture containing shape&#10;&#10;Description automatically generated">
            <a:extLst>
              <a:ext uri="{FF2B5EF4-FFF2-40B4-BE49-F238E27FC236}">
                <a16:creationId xmlns:a16="http://schemas.microsoft.com/office/drawing/2014/main" id="{44E68182-ACD6-C98E-75B1-8677841B5381}"/>
              </a:ext>
            </a:extLst>
          </p:cNvPr>
          <p:cNvPicPr>
            <a:picLocks noChangeAspect="1"/>
          </p:cNvPicPr>
          <p:nvPr/>
        </p:nvPicPr>
        <p:blipFill>
          <a:blip r:embed="rId3"/>
          <a:stretch>
            <a:fillRect/>
          </a:stretch>
        </p:blipFill>
        <p:spPr>
          <a:xfrm>
            <a:off x="4973217" y="6124770"/>
            <a:ext cx="667140" cy="486747"/>
          </a:xfrm>
          <a:prstGeom prst="rect">
            <a:avLst/>
          </a:prstGeom>
        </p:spPr>
      </p:pic>
      <p:sp>
        <p:nvSpPr>
          <p:cNvPr id="10" name="Oval 9">
            <a:extLst>
              <a:ext uri="{FF2B5EF4-FFF2-40B4-BE49-F238E27FC236}">
                <a16:creationId xmlns:a16="http://schemas.microsoft.com/office/drawing/2014/main" id="{E094D58D-FB64-83DE-6CA7-00284B27120F}"/>
              </a:ext>
            </a:extLst>
          </p:cNvPr>
          <p:cNvSpPr/>
          <p:nvPr/>
        </p:nvSpPr>
        <p:spPr>
          <a:xfrm>
            <a:off x="2581469" y="4875244"/>
            <a:ext cx="3576734" cy="552061"/>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Up-Down 11">
            <a:extLst>
              <a:ext uri="{FF2B5EF4-FFF2-40B4-BE49-F238E27FC236}">
                <a16:creationId xmlns:a16="http://schemas.microsoft.com/office/drawing/2014/main" id="{76B0A87B-CE8C-AF90-8DC1-C53B2FFA1EEA}"/>
              </a:ext>
            </a:extLst>
          </p:cNvPr>
          <p:cNvSpPr/>
          <p:nvPr/>
        </p:nvSpPr>
        <p:spPr>
          <a:xfrm>
            <a:off x="2076060" y="4758612"/>
            <a:ext cx="132184" cy="100304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0BB38ABF-57A8-7C00-44DB-B8B085C569E9}"/>
              </a:ext>
            </a:extLst>
          </p:cNvPr>
          <p:cNvCxnSpPr/>
          <p:nvPr/>
        </p:nvCxnSpPr>
        <p:spPr>
          <a:xfrm flipV="1">
            <a:off x="1929881" y="4718180"/>
            <a:ext cx="401216" cy="311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414BC20-4229-5E80-FBE6-9B5247FA8590}"/>
              </a:ext>
            </a:extLst>
          </p:cNvPr>
          <p:cNvCxnSpPr>
            <a:cxnSpLocks/>
          </p:cNvCxnSpPr>
          <p:nvPr/>
        </p:nvCxnSpPr>
        <p:spPr>
          <a:xfrm flipV="1">
            <a:off x="1960984" y="5798975"/>
            <a:ext cx="424542" cy="10886"/>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8FDAF91-F820-F36D-BEE0-7908B5692AD8}"/>
              </a:ext>
            </a:extLst>
          </p:cNvPr>
          <p:cNvSpPr txBox="1"/>
          <p:nvPr/>
        </p:nvSpPr>
        <p:spPr>
          <a:xfrm>
            <a:off x="1251857" y="4999654"/>
            <a:ext cx="9937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scope</a:t>
            </a:r>
            <a:endParaRPr lang="en-US"/>
          </a:p>
        </p:txBody>
      </p:sp>
    </p:spTree>
    <p:extLst>
      <p:ext uri="{BB962C8B-B14F-4D97-AF65-F5344CB8AC3E}">
        <p14:creationId xmlns:p14="http://schemas.microsoft.com/office/powerpoint/2010/main" val="2788556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DDBC6-7B64-B42C-BEA7-AF965FF7CAA6}"/>
              </a:ext>
            </a:extLst>
          </p:cNvPr>
          <p:cNvSpPr>
            <a:spLocks noGrp="1"/>
          </p:cNvSpPr>
          <p:nvPr>
            <p:ph type="title"/>
          </p:nvPr>
        </p:nvSpPr>
        <p:spPr/>
        <p:txBody>
          <a:bodyPr/>
          <a:lstStyle/>
          <a:p>
            <a:r>
              <a:rPr lang="en-US">
                <a:cs typeface="Calibri"/>
              </a:rPr>
              <a:t>Global Visibility</a:t>
            </a:r>
            <a:endParaRPr lang="en-US"/>
          </a:p>
        </p:txBody>
      </p:sp>
      <p:sp>
        <p:nvSpPr>
          <p:cNvPr id="3" name="Content Placeholder 2">
            <a:extLst>
              <a:ext uri="{FF2B5EF4-FFF2-40B4-BE49-F238E27FC236}">
                <a16:creationId xmlns:a16="http://schemas.microsoft.com/office/drawing/2014/main" id="{92C2C14A-E09B-E446-CAEB-B0B75E9E970D}"/>
              </a:ext>
            </a:extLst>
          </p:cNvPr>
          <p:cNvSpPr>
            <a:spLocks noGrp="1"/>
          </p:cNvSpPr>
          <p:nvPr>
            <p:ph idx="1"/>
          </p:nvPr>
        </p:nvSpPr>
        <p:spPr/>
        <p:txBody>
          <a:bodyPr vert="horz" lIns="91440" tIns="45720" rIns="91440" bIns="45720" rtlCol="0" anchor="t">
            <a:normAutofit/>
          </a:bodyPr>
          <a:lstStyle/>
          <a:p>
            <a:r>
              <a:rPr lang="en-US" sz="3600">
                <a:cs typeface="Calibri"/>
              </a:rPr>
              <a:t>B is global to A</a:t>
            </a:r>
          </a:p>
          <a:p>
            <a:r>
              <a:rPr lang="en-US" sz="3600">
                <a:cs typeface="Calibri"/>
              </a:rPr>
              <a:t>A: </a:t>
            </a:r>
            <a:r>
              <a:rPr lang="en-US" sz="3600" i="1">
                <a:cs typeface="Calibri"/>
              </a:rPr>
              <a:t>int main</a:t>
            </a:r>
            <a:r>
              <a:rPr lang="en-US" sz="3600">
                <a:cs typeface="Calibri"/>
              </a:rPr>
              <a:t>, B: </a:t>
            </a:r>
            <a:r>
              <a:rPr lang="en-US" sz="3600" i="1">
                <a:cs typeface="Calibri"/>
              </a:rPr>
              <a:t>global_variable</a:t>
            </a:r>
            <a:endParaRPr lang="en-US" sz="3600">
              <a:cs typeface="Calibri"/>
            </a:endParaRPr>
          </a:p>
          <a:p>
            <a:r>
              <a:rPr lang="en-US" sz="3600">
                <a:cs typeface="Calibri"/>
              </a:rPr>
              <a:t>Permanent visibility</a:t>
            </a:r>
          </a:p>
          <a:p>
            <a:pPr lvl="1"/>
            <a:r>
              <a:rPr lang="en-US" sz="3200">
                <a:cs typeface="Calibri"/>
              </a:rPr>
              <a:t>Remains if A and B exists</a:t>
            </a:r>
          </a:p>
        </p:txBody>
      </p:sp>
      <p:pic>
        <p:nvPicPr>
          <p:cNvPr id="4" name="Picture 4">
            <a:extLst>
              <a:ext uri="{FF2B5EF4-FFF2-40B4-BE49-F238E27FC236}">
                <a16:creationId xmlns:a16="http://schemas.microsoft.com/office/drawing/2014/main" id="{1EB19EFB-498E-2093-CEE9-0D014436A906}"/>
              </a:ext>
            </a:extLst>
          </p:cNvPr>
          <p:cNvPicPr>
            <a:picLocks noChangeAspect="1"/>
          </p:cNvPicPr>
          <p:nvPr/>
        </p:nvPicPr>
        <p:blipFill rotWithShape="1">
          <a:blip r:embed="rId2"/>
          <a:srcRect l="9677" t="8602" r="8211" b="15412"/>
          <a:stretch/>
        </p:blipFill>
        <p:spPr>
          <a:xfrm>
            <a:off x="3608182" y="4555448"/>
            <a:ext cx="5281015" cy="1991021"/>
          </a:xfrm>
          <a:prstGeom prst="rect">
            <a:avLst/>
          </a:prstGeom>
        </p:spPr>
      </p:pic>
      <p:sp>
        <p:nvSpPr>
          <p:cNvPr id="6" name="Oval 5">
            <a:extLst>
              <a:ext uri="{FF2B5EF4-FFF2-40B4-BE49-F238E27FC236}">
                <a16:creationId xmlns:a16="http://schemas.microsoft.com/office/drawing/2014/main" id="{AD19CEC5-2655-CCB6-2631-78DFBBD249D8}"/>
              </a:ext>
            </a:extLst>
          </p:cNvPr>
          <p:cNvSpPr/>
          <p:nvPr/>
        </p:nvSpPr>
        <p:spPr>
          <a:xfrm>
            <a:off x="3576733" y="4393163"/>
            <a:ext cx="3771122" cy="55983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Up-Down 7">
            <a:extLst>
              <a:ext uri="{FF2B5EF4-FFF2-40B4-BE49-F238E27FC236}">
                <a16:creationId xmlns:a16="http://schemas.microsoft.com/office/drawing/2014/main" id="{CD10B419-21C0-A91B-E4B7-F2718E2D70A7}"/>
              </a:ext>
            </a:extLst>
          </p:cNvPr>
          <p:cNvSpPr/>
          <p:nvPr/>
        </p:nvSpPr>
        <p:spPr>
          <a:xfrm>
            <a:off x="3211284" y="4634203"/>
            <a:ext cx="147735" cy="182724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87E53120-2D95-9CB6-1891-585A5478FB69}"/>
              </a:ext>
            </a:extLst>
          </p:cNvPr>
          <p:cNvCxnSpPr/>
          <p:nvPr/>
        </p:nvCxnSpPr>
        <p:spPr>
          <a:xfrm flipV="1">
            <a:off x="3080656" y="4593771"/>
            <a:ext cx="401216" cy="3110"/>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B64DDCD-18E9-FCAE-87E1-78A7F3836158}"/>
              </a:ext>
            </a:extLst>
          </p:cNvPr>
          <p:cNvCxnSpPr>
            <a:cxnSpLocks/>
          </p:cNvCxnSpPr>
          <p:nvPr/>
        </p:nvCxnSpPr>
        <p:spPr>
          <a:xfrm flipV="1">
            <a:off x="3080657" y="6498770"/>
            <a:ext cx="424542" cy="10886"/>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9BCB9AA-55B8-A6E1-346F-55D407255FB2}"/>
              </a:ext>
            </a:extLst>
          </p:cNvPr>
          <p:cNvSpPr txBox="1"/>
          <p:nvPr/>
        </p:nvSpPr>
        <p:spPr>
          <a:xfrm>
            <a:off x="2340427" y="5365102"/>
            <a:ext cx="9937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scope</a:t>
            </a:r>
            <a:endParaRPr lang="en-US"/>
          </a:p>
        </p:txBody>
      </p:sp>
    </p:spTree>
    <p:extLst>
      <p:ext uri="{BB962C8B-B14F-4D97-AF65-F5344CB8AC3E}">
        <p14:creationId xmlns:p14="http://schemas.microsoft.com/office/powerpoint/2010/main" val="973978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55685-F46D-C0F0-B0F8-7E2EA55519EF}"/>
              </a:ext>
            </a:extLst>
          </p:cNvPr>
          <p:cNvSpPr>
            <a:spLocks noGrp="1"/>
          </p:cNvSpPr>
          <p:nvPr>
            <p:ph type="title"/>
          </p:nvPr>
        </p:nvSpPr>
        <p:spPr/>
        <p:txBody>
          <a:bodyPr/>
          <a:lstStyle/>
          <a:p>
            <a:r>
              <a:rPr lang="en-US">
                <a:latin typeface="Calibri"/>
                <a:cs typeface="Calibri Light"/>
              </a:rPr>
              <a:t>Coupling</a:t>
            </a:r>
            <a:endParaRPr lang="en-US">
              <a:latin typeface="Calibri"/>
            </a:endParaRPr>
          </a:p>
        </p:txBody>
      </p:sp>
      <p:sp>
        <p:nvSpPr>
          <p:cNvPr id="8" name="Content Placeholder 7">
            <a:extLst>
              <a:ext uri="{FF2B5EF4-FFF2-40B4-BE49-F238E27FC236}">
                <a16:creationId xmlns:a16="http://schemas.microsoft.com/office/drawing/2014/main" id="{B8CB0DD0-F6AA-CB7F-FF0D-DA6CCBB1841E}"/>
              </a:ext>
            </a:extLst>
          </p:cNvPr>
          <p:cNvSpPr>
            <a:spLocks noGrp="1"/>
          </p:cNvSpPr>
          <p:nvPr>
            <p:ph idx="1"/>
          </p:nvPr>
        </p:nvSpPr>
        <p:spPr>
          <a:xfrm>
            <a:off x="0" y="1568768"/>
            <a:ext cx="12192000" cy="5289232"/>
          </a:xfrm>
        </p:spPr>
        <p:txBody>
          <a:bodyPr vert="horz" lIns="91440" tIns="45720" rIns="91440" bIns="45720" rtlCol="0" anchor="t">
            <a:normAutofit/>
          </a:bodyPr>
          <a:lstStyle/>
          <a:p>
            <a:r>
              <a:rPr lang="en-US" sz="3200">
                <a:latin typeface="Calibri"/>
                <a:cs typeface="Calibri"/>
              </a:rPr>
              <a:t>Describes how connected software modules are to each other</a:t>
            </a:r>
          </a:p>
        </p:txBody>
      </p:sp>
      <p:grpSp>
        <p:nvGrpSpPr>
          <p:cNvPr id="17" name="Group 16">
            <a:extLst>
              <a:ext uri="{FF2B5EF4-FFF2-40B4-BE49-F238E27FC236}">
                <a16:creationId xmlns:a16="http://schemas.microsoft.com/office/drawing/2014/main" id="{D297AEDA-9630-F1E7-434A-64B207E94C05}"/>
              </a:ext>
            </a:extLst>
          </p:cNvPr>
          <p:cNvGrpSpPr/>
          <p:nvPr/>
        </p:nvGrpSpPr>
        <p:grpSpPr>
          <a:xfrm>
            <a:off x="1464314" y="2560319"/>
            <a:ext cx="3994906" cy="3444957"/>
            <a:chOff x="279400" y="2560321"/>
            <a:chExt cx="3994906" cy="3444957"/>
          </a:xfrm>
        </p:grpSpPr>
        <p:sp>
          <p:nvSpPr>
            <p:cNvPr id="13" name="Rectangle 12">
              <a:extLst>
                <a:ext uri="{FF2B5EF4-FFF2-40B4-BE49-F238E27FC236}">
                  <a16:creationId xmlns:a16="http://schemas.microsoft.com/office/drawing/2014/main" id="{1CE63C17-544D-BB83-F69E-0A11A851755C}"/>
                </a:ext>
              </a:extLst>
            </p:cNvPr>
            <p:cNvSpPr/>
            <p:nvPr/>
          </p:nvSpPr>
          <p:spPr>
            <a:xfrm>
              <a:off x="279400" y="2560321"/>
              <a:ext cx="3947160" cy="339343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Calibri"/>
                <a:cs typeface="Calibri"/>
              </a:endParaRPr>
            </a:p>
          </p:txBody>
        </p:sp>
        <p:pic>
          <p:nvPicPr>
            <p:cNvPr id="1030" name="Picture 6">
              <a:extLst>
                <a:ext uri="{FF2B5EF4-FFF2-40B4-BE49-F238E27FC236}">
                  <a16:creationId xmlns:a16="http://schemas.microsoft.com/office/drawing/2014/main" id="{C70F7EAC-2A80-44EC-7D2B-A6307BE51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00" y="2560321"/>
              <a:ext cx="3932040" cy="278939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EDB21B5-8E96-6689-5AC6-353FC6F29A72}"/>
                </a:ext>
              </a:extLst>
            </p:cNvPr>
            <p:cNvSpPr txBox="1"/>
            <p:nvPr/>
          </p:nvSpPr>
          <p:spPr>
            <a:xfrm>
              <a:off x="1418864" y="5358947"/>
              <a:ext cx="2855442" cy="646331"/>
            </a:xfrm>
            <a:prstGeom prst="rect">
              <a:avLst/>
            </a:prstGeom>
            <a:noFill/>
          </p:spPr>
          <p:txBody>
            <a:bodyPr wrap="square" lIns="91440" tIns="45720" rIns="91440" bIns="45720" rtlCol="0" anchor="t">
              <a:spAutoFit/>
            </a:bodyPr>
            <a:lstStyle/>
            <a:p>
              <a:pPr algn="ctr"/>
              <a:r>
                <a:rPr lang="en-US" sz="3600" b="1">
                  <a:latin typeface="Calibri"/>
                  <a:cs typeface="Calibri"/>
                </a:rPr>
                <a:t>High Coupling</a:t>
              </a:r>
            </a:p>
          </p:txBody>
        </p:sp>
      </p:grpSp>
      <p:grpSp>
        <p:nvGrpSpPr>
          <p:cNvPr id="18" name="Group 17">
            <a:extLst>
              <a:ext uri="{FF2B5EF4-FFF2-40B4-BE49-F238E27FC236}">
                <a16:creationId xmlns:a16="http://schemas.microsoft.com/office/drawing/2014/main" id="{0CC77DE2-5E6A-D6E4-9C5B-F177DE6622FC}"/>
              </a:ext>
            </a:extLst>
          </p:cNvPr>
          <p:cNvGrpSpPr/>
          <p:nvPr/>
        </p:nvGrpSpPr>
        <p:grpSpPr>
          <a:xfrm>
            <a:off x="5894076" y="2560320"/>
            <a:ext cx="4894077" cy="3423384"/>
            <a:chOff x="6505069" y="2560319"/>
            <a:chExt cx="4894077" cy="3423384"/>
          </a:xfrm>
        </p:grpSpPr>
        <p:sp>
          <p:nvSpPr>
            <p:cNvPr id="15" name="Rectangle 14">
              <a:extLst>
                <a:ext uri="{FF2B5EF4-FFF2-40B4-BE49-F238E27FC236}">
                  <a16:creationId xmlns:a16="http://schemas.microsoft.com/office/drawing/2014/main" id="{9F120781-60A0-711E-ED0F-D99742E040F3}"/>
                </a:ext>
              </a:extLst>
            </p:cNvPr>
            <p:cNvSpPr/>
            <p:nvPr/>
          </p:nvSpPr>
          <p:spPr>
            <a:xfrm>
              <a:off x="6505069" y="2560319"/>
              <a:ext cx="4833610" cy="3393439"/>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Calibri"/>
                <a:cs typeface="Calibri"/>
              </a:endParaRPr>
            </a:p>
          </p:txBody>
        </p:sp>
        <p:pic>
          <p:nvPicPr>
            <p:cNvPr id="1032" name="Picture 8">
              <a:extLst>
                <a:ext uri="{FF2B5EF4-FFF2-40B4-BE49-F238E27FC236}">
                  <a16:creationId xmlns:a16="http://schemas.microsoft.com/office/drawing/2014/main" id="{56E14854-5688-7624-6C7C-838D3597FA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0189" y="2560321"/>
              <a:ext cx="4833611" cy="260841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B79FE95-BCB8-FE8F-ED56-96DFB8353E0A}"/>
                </a:ext>
              </a:extLst>
            </p:cNvPr>
            <p:cNvSpPr txBox="1"/>
            <p:nvPr/>
          </p:nvSpPr>
          <p:spPr>
            <a:xfrm>
              <a:off x="8543705" y="5337372"/>
              <a:ext cx="2855441" cy="646331"/>
            </a:xfrm>
            <a:prstGeom prst="rect">
              <a:avLst/>
            </a:prstGeom>
            <a:noFill/>
          </p:spPr>
          <p:txBody>
            <a:bodyPr wrap="square" lIns="91440" tIns="45720" rIns="91440" bIns="45720" rtlCol="0" anchor="t">
              <a:spAutoFit/>
            </a:bodyPr>
            <a:lstStyle/>
            <a:p>
              <a:pPr algn="ctr"/>
              <a:r>
                <a:rPr lang="en-US" sz="3600" b="1">
                  <a:latin typeface="Calibri"/>
                  <a:cs typeface="Calibri"/>
                </a:rPr>
                <a:t>Low Coupling</a:t>
              </a:r>
            </a:p>
          </p:txBody>
        </p:sp>
      </p:grpSp>
    </p:spTree>
    <p:extLst>
      <p:ext uri="{BB962C8B-B14F-4D97-AF65-F5344CB8AC3E}">
        <p14:creationId xmlns:p14="http://schemas.microsoft.com/office/powerpoint/2010/main" val="3420702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DE550EC8-D14F-6FD4-A21B-4675BDCCC99D}"/>
              </a:ext>
            </a:extLst>
          </p:cNvPr>
          <p:cNvSpPr/>
          <p:nvPr/>
        </p:nvSpPr>
        <p:spPr>
          <a:xfrm>
            <a:off x="4956" y="775733"/>
            <a:ext cx="4772025" cy="1011537"/>
          </a:xfrm>
          <a:prstGeom prst="homePlate">
            <a:avLst/>
          </a:prstGeom>
          <a:solidFill>
            <a:schemeClr val="accent4">
              <a:lumMod val="20000"/>
              <a:lumOff val="8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4800" b="1">
                <a:solidFill>
                  <a:schemeClr val="tx1"/>
                </a:solidFill>
                <a:latin typeface="+mj-lt"/>
                <a:ea typeface="+mj-ea"/>
                <a:cs typeface="Calibri Light"/>
              </a:rPr>
              <a:t>G</a:t>
            </a:r>
            <a:r>
              <a:rPr lang="en-US" sz="4800">
                <a:solidFill>
                  <a:schemeClr val="tx1"/>
                </a:solidFill>
                <a:latin typeface="+mj-lt"/>
                <a:ea typeface="+mj-ea"/>
                <a:cs typeface="Calibri Light"/>
              </a:rPr>
              <a:t>eneral</a:t>
            </a:r>
          </a:p>
        </p:txBody>
      </p:sp>
      <p:sp>
        <p:nvSpPr>
          <p:cNvPr id="4" name="Content Placeholder 3">
            <a:extLst>
              <a:ext uri="{FF2B5EF4-FFF2-40B4-BE49-F238E27FC236}">
                <a16:creationId xmlns:a16="http://schemas.microsoft.com/office/drawing/2014/main" id="{8A2EB985-1437-BF15-CF98-B37382C1BFDD}"/>
              </a:ext>
            </a:extLst>
          </p:cNvPr>
          <p:cNvSpPr>
            <a:spLocks noGrp="1"/>
          </p:cNvSpPr>
          <p:nvPr>
            <p:ph idx="1"/>
          </p:nvPr>
        </p:nvSpPr>
        <p:spPr/>
        <p:txBody>
          <a:bodyPr vert="horz" lIns="91440" tIns="45720" rIns="91440" bIns="45720" rtlCol="0" anchor="t">
            <a:normAutofit/>
          </a:bodyPr>
          <a:lstStyle/>
          <a:p>
            <a:r>
              <a:rPr lang="en-US" i="1">
                <a:cs typeface="Calibri"/>
              </a:rPr>
              <a:t>Grasp</a:t>
            </a:r>
            <a:r>
              <a:rPr lang="en-US">
                <a:cs typeface="Calibri"/>
              </a:rPr>
              <a:t> these principles to successfully design object-oriented software</a:t>
            </a:r>
          </a:p>
          <a:p>
            <a:r>
              <a:rPr lang="en-US" i="1">
                <a:cs typeface="Calibri"/>
              </a:rPr>
              <a:t>Grasp</a:t>
            </a:r>
            <a:r>
              <a:rPr lang="en-US">
                <a:cs typeface="Calibri"/>
              </a:rPr>
              <a:t> these principles to succeed on the POSTMORTEM!</a:t>
            </a:r>
          </a:p>
          <a:p>
            <a:r>
              <a:rPr lang="en-US">
                <a:cs typeface="Calibri"/>
              </a:rPr>
              <a:t>Different "patterns" from previously mentioned patterns</a:t>
            </a:r>
          </a:p>
        </p:txBody>
      </p:sp>
      <p:sp>
        <p:nvSpPr>
          <p:cNvPr id="11" name="Arrow: Pentagon 10">
            <a:extLst>
              <a:ext uri="{FF2B5EF4-FFF2-40B4-BE49-F238E27FC236}">
                <a16:creationId xmlns:a16="http://schemas.microsoft.com/office/drawing/2014/main" id="{5FBBCED9-B5FB-D9E9-20F9-87508094C55F}"/>
              </a:ext>
            </a:extLst>
          </p:cNvPr>
          <p:cNvSpPr/>
          <p:nvPr/>
        </p:nvSpPr>
        <p:spPr>
          <a:xfrm>
            <a:off x="4956" y="1814404"/>
            <a:ext cx="4772025" cy="1011537"/>
          </a:xfrm>
          <a:prstGeom prst="homePlate">
            <a:avLst/>
          </a:prstGeom>
          <a:solidFill>
            <a:schemeClr val="accent4">
              <a:lumMod val="40000"/>
              <a:lumOff val="6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4800" b="1">
                <a:solidFill>
                  <a:schemeClr val="tx1"/>
                </a:solidFill>
                <a:cs typeface="Calibri Light"/>
              </a:rPr>
              <a:t>R</a:t>
            </a:r>
            <a:r>
              <a:rPr lang="en-US" sz="4800">
                <a:solidFill>
                  <a:schemeClr val="tx1"/>
                </a:solidFill>
                <a:cs typeface="Calibri Light"/>
              </a:rPr>
              <a:t>esponsibility</a:t>
            </a:r>
            <a:endParaRPr lang="en-US" sz="5000">
              <a:solidFill>
                <a:schemeClr val="tx1"/>
              </a:solidFill>
              <a:latin typeface="+mj-lt"/>
              <a:ea typeface="+mj-ea"/>
              <a:cs typeface="Calibri Light"/>
            </a:endParaRPr>
          </a:p>
        </p:txBody>
      </p:sp>
      <p:sp>
        <p:nvSpPr>
          <p:cNvPr id="12" name="Arrow: Pentagon 11">
            <a:extLst>
              <a:ext uri="{FF2B5EF4-FFF2-40B4-BE49-F238E27FC236}">
                <a16:creationId xmlns:a16="http://schemas.microsoft.com/office/drawing/2014/main" id="{AE2EB6A0-E3B8-422C-9D98-590D70E0FA82}"/>
              </a:ext>
            </a:extLst>
          </p:cNvPr>
          <p:cNvSpPr/>
          <p:nvPr/>
        </p:nvSpPr>
        <p:spPr>
          <a:xfrm>
            <a:off x="0" y="2812614"/>
            <a:ext cx="4772025" cy="1011537"/>
          </a:xfrm>
          <a:prstGeom prst="homePlate">
            <a:avLst/>
          </a:prstGeom>
          <a:solidFill>
            <a:schemeClr val="accent4">
              <a:lumMod val="60000"/>
              <a:lumOff val="4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4800" b="1">
                <a:solidFill>
                  <a:schemeClr val="tx1"/>
                </a:solidFill>
                <a:cs typeface="Calibri Light"/>
              </a:rPr>
              <a:t>A</a:t>
            </a:r>
            <a:r>
              <a:rPr lang="en-US" sz="4800">
                <a:solidFill>
                  <a:schemeClr val="tx1"/>
                </a:solidFill>
                <a:cs typeface="Calibri Light"/>
              </a:rPr>
              <a:t>ssignment</a:t>
            </a:r>
            <a:endParaRPr lang="en-US" sz="5000">
              <a:solidFill>
                <a:schemeClr val="tx1"/>
              </a:solidFill>
              <a:latin typeface="+mj-lt"/>
              <a:ea typeface="+mj-ea"/>
              <a:cs typeface="Calibri Light"/>
            </a:endParaRPr>
          </a:p>
        </p:txBody>
      </p:sp>
      <p:sp>
        <p:nvSpPr>
          <p:cNvPr id="13" name="Arrow: Pentagon 12">
            <a:extLst>
              <a:ext uri="{FF2B5EF4-FFF2-40B4-BE49-F238E27FC236}">
                <a16:creationId xmlns:a16="http://schemas.microsoft.com/office/drawing/2014/main" id="{C0E5F3A3-DC80-7BE9-542A-400E4D5F8CFB}"/>
              </a:ext>
            </a:extLst>
          </p:cNvPr>
          <p:cNvSpPr/>
          <p:nvPr/>
        </p:nvSpPr>
        <p:spPr>
          <a:xfrm>
            <a:off x="4956" y="3810824"/>
            <a:ext cx="4772025" cy="1011537"/>
          </a:xfrm>
          <a:prstGeom prst="homePlate">
            <a:avLst/>
          </a:prstGeom>
          <a:solidFill>
            <a:schemeClr val="accent4"/>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4800" b="1">
                <a:solidFill>
                  <a:schemeClr val="tx1"/>
                </a:solidFill>
                <a:cs typeface="Calibri Light"/>
              </a:rPr>
              <a:t>S</a:t>
            </a:r>
            <a:r>
              <a:rPr lang="en-US" sz="4800">
                <a:solidFill>
                  <a:schemeClr val="tx1"/>
                </a:solidFill>
                <a:cs typeface="Calibri Light"/>
              </a:rPr>
              <a:t>oftware</a:t>
            </a:r>
            <a:endParaRPr lang="en-US" sz="4800">
              <a:solidFill>
                <a:schemeClr val="tx1"/>
              </a:solidFill>
              <a:latin typeface="+mj-lt"/>
              <a:ea typeface="+mj-ea"/>
              <a:cs typeface="Calibri Light"/>
            </a:endParaRPr>
          </a:p>
        </p:txBody>
      </p:sp>
      <p:sp>
        <p:nvSpPr>
          <p:cNvPr id="14" name="Arrow: Pentagon 13">
            <a:extLst>
              <a:ext uri="{FF2B5EF4-FFF2-40B4-BE49-F238E27FC236}">
                <a16:creationId xmlns:a16="http://schemas.microsoft.com/office/drawing/2014/main" id="{1C40F0B7-0B6F-124A-92D8-BF4E140B1185}"/>
              </a:ext>
            </a:extLst>
          </p:cNvPr>
          <p:cNvSpPr/>
          <p:nvPr/>
        </p:nvSpPr>
        <p:spPr>
          <a:xfrm>
            <a:off x="9912" y="4795707"/>
            <a:ext cx="4772025" cy="1011537"/>
          </a:xfrm>
          <a:prstGeom prst="homePlate">
            <a:avLst/>
          </a:prstGeom>
          <a:solidFill>
            <a:srgbClr val="D6A3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4800" b="1">
                <a:solidFill>
                  <a:schemeClr val="tx1"/>
                </a:solidFill>
                <a:cs typeface="Calibri Light"/>
              </a:rPr>
              <a:t>P</a:t>
            </a:r>
            <a:r>
              <a:rPr lang="en-US" sz="4800">
                <a:solidFill>
                  <a:schemeClr val="tx1"/>
                </a:solidFill>
                <a:cs typeface="Calibri Light"/>
              </a:rPr>
              <a:t>atterns</a:t>
            </a:r>
            <a:endParaRPr lang="en-US" sz="5000">
              <a:solidFill>
                <a:schemeClr val="tx1"/>
              </a:solidFill>
              <a:latin typeface="+mj-lt"/>
              <a:ea typeface="+mj-ea"/>
              <a:cs typeface="Calibri Light"/>
            </a:endParaRPr>
          </a:p>
        </p:txBody>
      </p:sp>
    </p:spTree>
    <p:extLst>
      <p:ext uri="{BB962C8B-B14F-4D97-AF65-F5344CB8AC3E}">
        <p14:creationId xmlns:p14="http://schemas.microsoft.com/office/powerpoint/2010/main" val="3727459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1D80D8-8696-61D1-E03E-968EFEAFBE45}"/>
              </a:ext>
            </a:extLst>
          </p:cNvPr>
          <p:cNvSpPr>
            <a:spLocks noGrp="1"/>
          </p:cNvSpPr>
          <p:nvPr>
            <p:ph idx="1"/>
          </p:nvPr>
        </p:nvSpPr>
        <p:spPr>
          <a:xfrm>
            <a:off x="5183188" y="385351"/>
            <a:ext cx="6172200" cy="6087180"/>
          </a:xfrm>
        </p:spPr>
        <p:txBody>
          <a:bodyPr vert="horz" lIns="91440" tIns="45720" rIns="91440" bIns="45720" rtlCol="0" anchor="ctr">
            <a:noAutofit/>
          </a:bodyPr>
          <a:lstStyle/>
          <a:p>
            <a:pPr marL="0" indent="0">
              <a:buNone/>
            </a:pPr>
            <a:r>
              <a:rPr lang="en-US" sz="4000">
                <a:cs typeface="Calibri"/>
              </a:rPr>
              <a:t>Creator</a:t>
            </a:r>
          </a:p>
          <a:p>
            <a:pPr marL="0" indent="0">
              <a:buNone/>
            </a:pPr>
            <a:r>
              <a:rPr lang="en-US" sz="4000">
                <a:cs typeface="Calibri"/>
              </a:rPr>
              <a:t>Information Expert</a:t>
            </a:r>
          </a:p>
          <a:p>
            <a:pPr marL="0" indent="0">
              <a:buNone/>
            </a:pPr>
            <a:r>
              <a:rPr lang="en-US" sz="4000">
                <a:cs typeface="Calibri"/>
              </a:rPr>
              <a:t>Low Coupling</a:t>
            </a:r>
          </a:p>
          <a:p>
            <a:pPr marL="0" indent="0">
              <a:buNone/>
            </a:pPr>
            <a:r>
              <a:rPr lang="en-US" sz="4000">
                <a:cs typeface="Calibri"/>
              </a:rPr>
              <a:t>Controller</a:t>
            </a:r>
          </a:p>
          <a:p>
            <a:pPr marL="0" indent="0">
              <a:buNone/>
            </a:pPr>
            <a:r>
              <a:rPr lang="en-US" sz="4000">
                <a:cs typeface="Calibri"/>
              </a:rPr>
              <a:t>High Cohesion</a:t>
            </a:r>
          </a:p>
          <a:p>
            <a:pPr marL="0" indent="0">
              <a:buNone/>
            </a:pPr>
            <a:r>
              <a:rPr lang="en-US" sz="4000">
                <a:ea typeface="+mn-lt"/>
                <a:cs typeface="+mn-lt"/>
              </a:rPr>
              <a:t>Polymorphism</a:t>
            </a:r>
          </a:p>
          <a:p>
            <a:pPr marL="0" indent="0">
              <a:buNone/>
            </a:pPr>
            <a:r>
              <a:rPr lang="en-US" sz="4000">
                <a:ea typeface="+mn-lt"/>
                <a:cs typeface="+mn-lt"/>
              </a:rPr>
              <a:t>Pure Fabrication</a:t>
            </a:r>
          </a:p>
          <a:p>
            <a:pPr marL="0" indent="0">
              <a:buNone/>
            </a:pPr>
            <a:r>
              <a:rPr lang="en-US" sz="4000">
                <a:ea typeface="+mn-lt"/>
                <a:cs typeface="+mn-lt"/>
              </a:rPr>
              <a:t>Indirection</a:t>
            </a:r>
          </a:p>
          <a:p>
            <a:pPr marL="0" indent="0">
              <a:buNone/>
            </a:pPr>
            <a:r>
              <a:rPr lang="en-US" sz="4000">
                <a:ea typeface="+mn-lt"/>
                <a:cs typeface="+mn-lt"/>
              </a:rPr>
              <a:t>Protected Variations</a:t>
            </a:r>
          </a:p>
        </p:txBody>
      </p:sp>
      <p:sp>
        <p:nvSpPr>
          <p:cNvPr id="4" name="Content Placeholder 3">
            <a:extLst>
              <a:ext uri="{FF2B5EF4-FFF2-40B4-BE49-F238E27FC236}">
                <a16:creationId xmlns:a16="http://schemas.microsoft.com/office/drawing/2014/main" id="{09DCDA8E-EE00-4C66-D6F9-7F705A172FA5}"/>
              </a:ext>
            </a:extLst>
          </p:cNvPr>
          <p:cNvSpPr>
            <a:spLocks noGrp="1"/>
          </p:cNvSpPr>
          <p:nvPr>
            <p:ph type="body" sz="half" idx="2"/>
          </p:nvPr>
        </p:nvSpPr>
        <p:spPr>
          <a:xfrm>
            <a:off x="839788" y="382883"/>
            <a:ext cx="3932237" cy="6088179"/>
          </a:xfrm>
        </p:spPr>
        <p:txBody>
          <a:bodyPr vert="horz" lIns="91440" tIns="45720" rIns="91440" bIns="45720" rtlCol="0" anchor="ctr">
            <a:normAutofit/>
          </a:bodyPr>
          <a:lstStyle/>
          <a:p>
            <a:r>
              <a:rPr lang="en-US" sz="6000">
                <a:cs typeface="Calibri" panose="020F0502020204030204"/>
              </a:rPr>
              <a:t>9 GRASP Patterns</a:t>
            </a:r>
          </a:p>
        </p:txBody>
      </p:sp>
    </p:spTree>
    <p:extLst>
      <p:ext uri="{BB962C8B-B14F-4D97-AF65-F5344CB8AC3E}">
        <p14:creationId xmlns:p14="http://schemas.microsoft.com/office/powerpoint/2010/main" val="3686328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71E19-BCE6-0616-0C02-A4DBF2F8B190}"/>
              </a:ext>
            </a:extLst>
          </p:cNvPr>
          <p:cNvSpPr>
            <a:spLocks noGrp="1"/>
          </p:cNvSpPr>
          <p:nvPr>
            <p:ph type="title"/>
          </p:nvPr>
        </p:nvSpPr>
        <p:spPr/>
        <p:txBody>
          <a:bodyPr/>
          <a:lstStyle/>
          <a:p>
            <a:r>
              <a:rPr lang="en-US">
                <a:cs typeface="Calibri Light" panose="020F0302020204030204"/>
              </a:rPr>
              <a:t>Creator</a:t>
            </a:r>
          </a:p>
        </p:txBody>
      </p:sp>
      <p:sp>
        <p:nvSpPr>
          <p:cNvPr id="8" name="Content Placeholder 7">
            <a:extLst>
              <a:ext uri="{FF2B5EF4-FFF2-40B4-BE49-F238E27FC236}">
                <a16:creationId xmlns:a16="http://schemas.microsoft.com/office/drawing/2014/main" id="{5105AC2C-F959-36A6-D404-22DCBC161A3B}"/>
              </a:ext>
            </a:extLst>
          </p:cNvPr>
          <p:cNvSpPr>
            <a:spLocks noGrp="1"/>
          </p:cNvSpPr>
          <p:nvPr>
            <p:ph idx="1"/>
          </p:nvPr>
        </p:nvSpPr>
        <p:spPr/>
        <p:txBody>
          <a:bodyPr/>
          <a:lstStyle/>
          <a:p>
            <a:pPr marL="0" indent="0">
              <a:buNone/>
            </a:pPr>
            <a:r>
              <a:rPr lang="en-US" b="1"/>
              <a:t>Problem</a:t>
            </a:r>
            <a:endParaRPr lang="en-US"/>
          </a:p>
          <a:p>
            <a:r>
              <a:rPr lang="en-US"/>
              <a:t>Suppose you have an object of class A that needs to have several instances created. Who should be responsible for creating those new instances of class A?</a:t>
            </a:r>
          </a:p>
        </p:txBody>
      </p:sp>
      <p:grpSp>
        <p:nvGrpSpPr>
          <p:cNvPr id="19" name="Group 18">
            <a:extLst>
              <a:ext uri="{FF2B5EF4-FFF2-40B4-BE49-F238E27FC236}">
                <a16:creationId xmlns:a16="http://schemas.microsoft.com/office/drawing/2014/main" id="{CBD2DC46-9776-FA46-2BA2-1E0DCAD4ED0E}"/>
              </a:ext>
            </a:extLst>
          </p:cNvPr>
          <p:cNvGrpSpPr/>
          <p:nvPr/>
        </p:nvGrpSpPr>
        <p:grpSpPr>
          <a:xfrm>
            <a:off x="4795736" y="3242525"/>
            <a:ext cx="3424135" cy="3024131"/>
            <a:chOff x="1389709" y="3790650"/>
            <a:chExt cx="2819894" cy="2490478"/>
          </a:xfrm>
        </p:grpSpPr>
        <p:sp>
          <p:nvSpPr>
            <p:cNvPr id="9" name="Rectangle 8">
              <a:extLst>
                <a:ext uri="{FF2B5EF4-FFF2-40B4-BE49-F238E27FC236}">
                  <a16:creationId xmlns:a16="http://schemas.microsoft.com/office/drawing/2014/main" id="{27331027-07C3-63F5-267F-A7E6D3540B1B}"/>
                </a:ext>
              </a:extLst>
            </p:cNvPr>
            <p:cNvSpPr/>
            <p:nvPr/>
          </p:nvSpPr>
          <p:spPr>
            <a:xfrm>
              <a:off x="1812010" y="3797426"/>
              <a:ext cx="1025416" cy="1249087"/>
            </a:xfrm>
            <a:prstGeom prst="rect">
              <a:avLst/>
            </a:prstGeom>
            <a:noFill/>
            <a:scene3d>
              <a:camera prst="isometricRightUp"/>
              <a:lightRig rig="soft" dir="t">
                <a:rot lat="0" lon="0" rev="15600000"/>
              </a:lightRig>
            </a:scene3d>
            <a:sp3d>
              <a:bevelT/>
            </a:sp3d>
          </p:spPr>
          <p:txBody>
            <a:bodyPr wrap="square" lIns="91440" tIns="45720" rIns="91440" bIns="45720">
              <a:spAutoFit/>
              <a:sp3d extrusionH="57150" prstMaterial="softEdge">
                <a:bevelT w="25400" h="38100"/>
              </a:sp3d>
            </a:bodyPr>
            <a:lstStyle/>
            <a:p>
              <a:pPr algn="ctr"/>
              <a:r>
                <a:rPr lang="en-US" sz="11500" b="1" cap="none" spc="0">
                  <a:ln/>
                  <a:solidFill>
                    <a:schemeClr val="accent4"/>
                  </a:solidFill>
                  <a:effectLst/>
                </a:rPr>
                <a:t>A</a:t>
              </a:r>
            </a:p>
          </p:txBody>
        </p:sp>
        <p:sp>
          <p:nvSpPr>
            <p:cNvPr id="10" name="Rectangle 9">
              <a:extLst>
                <a:ext uri="{FF2B5EF4-FFF2-40B4-BE49-F238E27FC236}">
                  <a16:creationId xmlns:a16="http://schemas.microsoft.com/office/drawing/2014/main" id="{B73B74CD-60BE-2F9E-EEA6-70801F1FAC95}"/>
                </a:ext>
              </a:extLst>
            </p:cNvPr>
            <p:cNvSpPr/>
            <p:nvPr/>
          </p:nvSpPr>
          <p:spPr>
            <a:xfrm>
              <a:off x="1389709" y="4481895"/>
              <a:ext cx="1025416" cy="1249087"/>
            </a:xfrm>
            <a:prstGeom prst="rect">
              <a:avLst/>
            </a:prstGeom>
            <a:noFill/>
            <a:scene3d>
              <a:camera prst="orthographicFront"/>
              <a:lightRig rig="soft" dir="t">
                <a:rot lat="0" lon="0" rev="15600000"/>
              </a:lightRig>
            </a:scene3d>
            <a:sp3d>
              <a:bevelT/>
            </a:sp3d>
          </p:spPr>
          <p:txBody>
            <a:bodyPr wrap="square" lIns="91440" tIns="45720" rIns="91440" bIns="45720">
              <a:spAutoFit/>
              <a:sp3d extrusionH="57150" prstMaterial="softEdge">
                <a:bevelT w="25400" h="38100"/>
              </a:sp3d>
            </a:bodyPr>
            <a:lstStyle/>
            <a:p>
              <a:pPr algn="ctr"/>
              <a:r>
                <a:rPr lang="en-US" sz="11500" b="1" cap="none" spc="0">
                  <a:ln/>
                  <a:solidFill>
                    <a:schemeClr val="accent4"/>
                  </a:solidFill>
                  <a:effectLst/>
                </a:rPr>
                <a:t>A</a:t>
              </a:r>
            </a:p>
          </p:txBody>
        </p:sp>
        <p:sp>
          <p:nvSpPr>
            <p:cNvPr id="11" name="Rectangle 10">
              <a:extLst>
                <a:ext uri="{FF2B5EF4-FFF2-40B4-BE49-F238E27FC236}">
                  <a16:creationId xmlns:a16="http://schemas.microsoft.com/office/drawing/2014/main" id="{700B75F7-EC50-73BA-B889-E3B4A7648D9D}"/>
                </a:ext>
              </a:extLst>
            </p:cNvPr>
            <p:cNvSpPr/>
            <p:nvPr/>
          </p:nvSpPr>
          <p:spPr>
            <a:xfrm>
              <a:off x="1915964" y="5032041"/>
              <a:ext cx="1025416" cy="1249087"/>
            </a:xfrm>
            <a:prstGeom prst="rect">
              <a:avLst/>
            </a:prstGeom>
            <a:noFill/>
            <a:scene3d>
              <a:camera prst="isometricOffAxis1Left"/>
              <a:lightRig rig="soft" dir="t">
                <a:rot lat="0" lon="0" rev="15600000"/>
              </a:lightRig>
            </a:scene3d>
            <a:sp3d>
              <a:bevelT/>
            </a:sp3d>
          </p:spPr>
          <p:txBody>
            <a:bodyPr wrap="square" lIns="91440" tIns="45720" rIns="91440" bIns="45720">
              <a:spAutoFit/>
              <a:sp3d extrusionH="57150" prstMaterial="softEdge">
                <a:bevelT w="25400" h="38100"/>
              </a:sp3d>
            </a:bodyPr>
            <a:lstStyle/>
            <a:p>
              <a:pPr algn="ctr"/>
              <a:r>
                <a:rPr lang="en-US" sz="11500" b="1" cap="none" spc="0">
                  <a:ln/>
                  <a:solidFill>
                    <a:schemeClr val="accent4"/>
                  </a:solidFill>
                  <a:effectLst/>
                </a:rPr>
                <a:t>A</a:t>
              </a:r>
            </a:p>
          </p:txBody>
        </p:sp>
        <p:sp>
          <p:nvSpPr>
            <p:cNvPr id="13" name="Rectangle 12">
              <a:extLst>
                <a:ext uri="{FF2B5EF4-FFF2-40B4-BE49-F238E27FC236}">
                  <a16:creationId xmlns:a16="http://schemas.microsoft.com/office/drawing/2014/main" id="{2739C71F-C3DA-C3AD-8DCE-6696DD05CD32}"/>
                </a:ext>
              </a:extLst>
            </p:cNvPr>
            <p:cNvSpPr/>
            <p:nvPr/>
          </p:nvSpPr>
          <p:spPr>
            <a:xfrm>
              <a:off x="2428672" y="4069111"/>
              <a:ext cx="1025416" cy="1249087"/>
            </a:xfrm>
            <a:prstGeom prst="rect">
              <a:avLst/>
            </a:prstGeom>
            <a:noFill/>
            <a:scene3d>
              <a:camera prst="perspectiveRelaxedModerately"/>
              <a:lightRig rig="soft" dir="t">
                <a:rot lat="0" lon="0" rev="15600000"/>
              </a:lightRig>
            </a:scene3d>
            <a:sp3d>
              <a:bevelT/>
            </a:sp3d>
          </p:spPr>
          <p:txBody>
            <a:bodyPr wrap="square" lIns="91440" tIns="45720" rIns="91440" bIns="45720">
              <a:spAutoFit/>
              <a:sp3d extrusionH="57150" prstMaterial="softEdge">
                <a:bevelT w="25400" h="38100"/>
              </a:sp3d>
            </a:bodyPr>
            <a:lstStyle/>
            <a:p>
              <a:pPr algn="ctr"/>
              <a:r>
                <a:rPr lang="en-US" sz="11500" b="1" cap="none" spc="0">
                  <a:ln/>
                  <a:solidFill>
                    <a:schemeClr val="accent4"/>
                  </a:solidFill>
                  <a:effectLst/>
                </a:rPr>
                <a:t>A</a:t>
              </a:r>
            </a:p>
          </p:txBody>
        </p:sp>
        <p:sp>
          <p:nvSpPr>
            <p:cNvPr id="15" name="Rectangle 14">
              <a:extLst>
                <a:ext uri="{FF2B5EF4-FFF2-40B4-BE49-F238E27FC236}">
                  <a16:creationId xmlns:a16="http://schemas.microsoft.com/office/drawing/2014/main" id="{C2B3E1AD-F2F4-D400-08B3-9D562188B5BD}"/>
                </a:ext>
              </a:extLst>
            </p:cNvPr>
            <p:cNvSpPr/>
            <p:nvPr/>
          </p:nvSpPr>
          <p:spPr>
            <a:xfrm>
              <a:off x="2733472" y="4947736"/>
              <a:ext cx="1025416" cy="1249087"/>
            </a:xfrm>
            <a:prstGeom prst="rect">
              <a:avLst/>
            </a:prstGeom>
            <a:noFill/>
            <a:scene3d>
              <a:camera prst="isometricTopUp"/>
              <a:lightRig rig="soft" dir="t">
                <a:rot lat="0" lon="0" rev="15600000"/>
              </a:lightRig>
            </a:scene3d>
            <a:sp3d>
              <a:bevelT/>
            </a:sp3d>
          </p:spPr>
          <p:txBody>
            <a:bodyPr wrap="square" lIns="91440" tIns="45720" rIns="91440" bIns="45720">
              <a:spAutoFit/>
              <a:sp3d extrusionH="57150" prstMaterial="softEdge">
                <a:bevelT w="25400" h="38100"/>
              </a:sp3d>
            </a:bodyPr>
            <a:lstStyle/>
            <a:p>
              <a:pPr algn="ctr"/>
              <a:r>
                <a:rPr lang="en-US" sz="11500" b="1" cap="none" spc="0">
                  <a:ln/>
                  <a:solidFill>
                    <a:schemeClr val="accent4"/>
                  </a:solidFill>
                  <a:effectLst/>
                </a:rPr>
                <a:t>A</a:t>
              </a:r>
            </a:p>
          </p:txBody>
        </p:sp>
        <p:sp>
          <p:nvSpPr>
            <p:cNvPr id="17" name="Rectangle 16">
              <a:extLst>
                <a:ext uri="{FF2B5EF4-FFF2-40B4-BE49-F238E27FC236}">
                  <a16:creationId xmlns:a16="http://schemas.microsoft.com/office/drawing/2014/main" id="{39907F51-5222-CAE3-1EB0-5EF3DC17CE92}"/>
                </a:ext>
              </a:extLst>
            </p:cNvPr>
            <p:cNvSpPr/>
            <p:nvPr/>
          </p:nvSpPr>
          <p:spPr>
            <a:xfrm>
              <a:off x="3184187" y="3790650"/>
              <a:ext cx="1025416" cy="1249087"/>
            </a:xfrm>
            <a:prstGeom prst="rect">
              <a:avLst/>
            </a:prstGeom>
            <a:noFill/>
            <a:scene3d>
              <a:camera prst="isometricLeftDown"/>
              <a:lightRig rig="soft" dir="t">
                <a:rot lat="0" lon="0" rev="15600000"/>
              </a:lightRig>
            </a:scene3d>
            <a:sp3d>
              <a:bevelT/>
            </a:sp3d>
          </p:spPr>
          <p:txBody>
            <a:bodyPr wrap="square" lIns="91440" tIns="45720" rIns="91440" bIns="45720">
              <a:spAutoFit/>
              <a:sp3d extrusionH="57150" prstMaterial="softEdge">
                <a:bevelT w="25400" h="38100"/>
              </a:sp3d>
            </a:bodyPr>
            <a:lstStyle/>
            <a:p>
              <a:pPr algn="ctr"/>
              <a:r>
                <a:rPr lang="en-US" sz="11500" b="1" cap="none" spc="0">
                  <a:ln/>
                  <a:solidFill>
                    <a:schemeClr val="accent4"/>
                  </a:solidFill>
                  <a:effectLst/>
                </a:rPr>
                <a:t>A</a:t>
              </a:r>
            </a:p>
          </p:txBody>
        </p:sp>
      </p:grpSp>
    </p:spTree>
    <p:extLst>
      <p:ext uri="{BB962C8B-B14F-4D97-AF65-F5344CB8AC3E}">
        <p14:creationId xmlns:p14="http://schemas.microsoft.com/office/powerpoint/2010/main" val="2347331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C9C3-B005-4EAC-D66E-A620CA57F9E4}"/>
              </a:ext>
            </a:extLst>
          </p:cNvPr>
          <p:cNvSpPr>
            <a:spLocks noGrp="1"/>
          </p:cNvSpPr>
          <p:nvPr>
            <p:ph type="title"/>
          </p:nvPr>
        </p:nvSpPr>
        <p:spPr/>
        <p:txBody>
          <a:bodyPr/>
          <a:lstStyle/>
          <a:p>
            <a:r>
              <a:rPr lang="en-US"/>
              <a:t>Creator (cont.)</a:t>
            </a:r>
          </a:p>
        </p:txBody>
      </p:sp>
      <p:sp>
        <p:nvSpPr>
          <p:cNvPr id="3" name="Content Placeholder 2">
            <a:extLst>
              <a:ext uri="{FF2B5EF4-FFF2-40B4-BE49-F238E27FC236}">
                <a16:creationId xmlns:a16="http://schemas.microsoft.com/office/drawing/2014/main" id="{4617DD6F-68DF-F9A0-D2BE-7F9D66CA2710}"/>
              </a:ext>
            </a:extLst>
          </p:cNvPr>
          <p:cNvSpPr>
            <a:spLocks noGrp="1"/>
          </p:cNvSpPr>
          <p:nvPr>
            <p:ph idx="1"/>
          </p:nvPr>
        </p:nvSpPr>
        <p:spPr/>
        <p:txBody>
          <a:bodyPr>
            <a:normAutofit lnSpcReduction="10000"/>
          </a:bodyPr>
          <a:lstStyle/>
          <a:p>
            <a:pPr marL="0" indent="0">
              <a:buNone/>
            </a:pPr>
            <a:r>
              <a:rPr lang="en-US" b="1"/>
              <a:t>Solution:</a:t>
            </a:r>
          </a:p>
          <a:p>
            <a:pPr marL="0" indent="0">
              <a:buNone/>
            </a:pPr>
            <a:r>
              <a:rPr lang="en-US"/>
              <a:t>Select a class B that bears the responsibility of creating objects of class A if one or more of the following is true:</a:t>
            </a:r>
          </a:p>
          <a:p>
            <a:r>
              <a:rPr lang="en-US"/>
              <a:t>B contains A</a:t>
            </a:r>
          </a:p>
          <a:p>
            <a:r>
              <a:rPr lang="en-US"/>
              <a:t>B records A</a:t>
            </a:r>
          </a:p>
          <a:p>
            <a:r>
              <a:rPr lang="en-US"/>
              <a:t>B closely uses A</a:t>
            </a:r>
          </a:p>
          <a:p>
            <a:pPr>
              <a:spcAft>
                <a:spcPts val="1200"/>
              </a:spcAft>
            </a:pPr>
            <a:r>
              <a:rPr lang="en-US"/>
              <a:t>B holds the data that will be passed to A (i.e. B is an ‘Expert’ of A)</a:t>
            </a:r>
          </a:p>
          <a:p>
            <a:pPr marL="0" indent="0">
              <a:buNone/>
            </a:pPr>
            <a:r>
              <a:rPr lang="en-US"/>
              <a:t>These conditions also imply that class A is visible to class B</a:t>
            </a:r>
          </a:p>
          <a:p>
            <a:pPr marL="0" indent="0">
              <a:buNone/>
            </a:pPr>
            <a:endParaRPr lang="en-US"/>
          </a:p>
        </p:txBody>
      </p:sp>
    </p:spTree>
    <p:extLst>
      <p:ext uri="{BB962C8B-B14F-4D97-AF65-F5344CB8AC3E}">
        <p14:creationId xmlns:p14="http://schemas.microsoft.com/office/powerpoint/2010/main" val="38055385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F505A-9985-6EA4-B824-45626E8B30D2}"/>
              </a:ext>
            </a:extLst>
          </p:cNvPr>
          <p:cNvSpPr>
            <a:spLocks noGrp="1"/>
          </p:cNvSpPr>
          <p:nvPr>
            <p:ph type="title"/>
          </p:nvPr>
        </p:nvSpPr>
        <p:spPr/>
        <p:txBody>
          <a:bodyPr/>
          <a:lstStyle/>
          <a:p>
            <a:r>
              <a:rPr lang="en-US"/>
              <a:t>Selecting a Creator</a:t>
            </a:r>
          </a:p>
        </p:txBody>
      </p:sp>
      <p:graphicFrame>
        <p:nvGraphicFramePr>
          <p:cNvPr id="3" name="Diagram 2">
            <a:extLst>
              <a:ext uri="{FF2B5EF4-FFF2-40B4-BE49-F238E27FC236}">
                <a16:creationId xmlns:a16="http://schemas.microsoft.com/office/drawing/2014/main" id="{14BF5E48-0F3B-59F4-7E21-E504A7E85D61}"/>
              </a:ext>
            </a:extLst>
          </p:cNvPr>
          <p:cNvGraphicFramePr/>
          <p:nvPr>
            <p:extLst>
              <p:ext uri="{D42A27DB-BD31-4B8C-83A1-F6EECF244321}">
                <p14:modId xmlns:p14="http://schemas.microsoft.com/office/powerpoint/2010/main" val="2834488443"/>
              </p:ext>
            </p:extLst>
          </p:nvPr>
        </p:nvGraphicFramePr>
        <p:xfrm>
          <a:off x="0" y="-397094"/>
          <a:ext cx="11755120" cy="51832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200A0B2E-9372-6E72-362A-A144FF3B9067}"/>
              </a:ext>
            </a:extLst>
          </p:cNvPr>
          <p:cNvSpPr txBox="1"/>
          <p:nvPr/>
        </p:nvSpPr>
        <p:spPr>
          <a:xfrm>
            <a:off x="0" y="3022471"/>
            <a:ext cx="11673840" cy="2923877"/>
          </a:xfrm>
          <a:prstGeom prst="rect">
            <a:avLst/>
          </a:prstGeom>
          <a:noFill/>
        </p:spPr>
        <p:txBody>
          <a:bodyPr wrap="square" rtlCol="0">
            <a:spAutoFit/>
          </a:bodyPr>
          <a:lstStyle/>
          <a:p>
            <a:pPr marL="457200" indent="-457200">
              <a:buFont typeface="Arial" panose="020B0604020202020204" pitchFamily="34" charset="0"/>
              <a:buChar char="•"/>
            </a:pPr>
            <a:r>
              <a:rPr lang="en-US" sz="3200"/>
              <a:t>Determine an object’s creator based on how many of these criteria are met</a:t>
            </a:r>
          </a:p>
          <a:p>
            <a:pPr marL="457200" indent="-457200">
              <a:buFont typeface="Arial" panose="020B0604020202020204" pitchFamily="34" charset="0"/>
              <a:buChar char="•"/>
            </a:pPr>
            <a:r>
              <a:rPr lang="en-US" sz="3200"/>
              <a:t>The more criteria met, the higher the coupling between the creator and the created object</a:t>
            </a:r>
          </a:p>
          <a:p>
            <a:pPr marL="914400" lvl="1" indent="-457200">
              <a:buFont typeface="Arial" panose="020B0604020202020204" pitchFamily="34" charset="0"/>
              <a:buChar char="•"/>
            </a:pPr>
            <a:r>
              <a:rPr lang="en-US" sz="2800"/>
              <a:t>Picking an already strongly coupled class to be the creator prevents further coupling</a:t>
            </a:r>
          </a:p>
        </p:txBody>
      </p:sp>
    </p:spTree>
    <p:extLst>
      <p:ext uri="{BB962C8B-B14F-4D97-AF65-F5344CB8AC3E}">
        <p14:creationId xmlns:p14="http://schemas.microsoft.com/office/powerpoint/2010/main" val="3478556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B7C20-D666-DBD1-CC33-A14575AE3882}"/>
              </a:ext>
            </a:extLst>
          </p:cNvPr>
          <p:cNvSpPr>
            <a:spLocks noGrp="1"/>
          </p:cNvSpPr>
          <p:nvPr>
            <p:ph type="title"/>
          </p:nvPr>
        </p:nvSpPr>
        <p:spPr/>
        <p:txBody>
          <a:bodyPr/>
          <a:lstStyle/>
          <a:p>
            <a:r>
              <a:rPr lang="en-US"/>
              <a:t>Creator Example</a:t>
            </a:r>
          </a:p>
        </p:txBody>
      </p:sp>
      <p:pic>
        <p:nvPicPr>
          <p:cNvPr id="1028" name="Picture 4">
            <a:extLst>
              <a:ext uri="{FF2B5EF4-FFF2-40B4-BE49-F238E27FC236}">
                <a16:creationId xmlns:a16="http://schemas.microsoft.com/office/drawing/2014/main" id="{91B7C138-05E2-F089-E1D6-6707D0B7C5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2681" y="1474754"/>
            <a:ext cx="7386638" cy="5210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5653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C9CA6-2872-9298-AD55-97B08A9CE1DD}"/>
              </a:ext>
            </a:extLst>
          </p:cNvPr>
          <p:cNvSpPr>
            <a:spLocks noGrp="1"/>
          </p:cNvSpPr>
          <p:nvPr>
            <p:ph type="title"/>
          </p:nvPr>
        </p:nvSpPr>
        <p:spPr/>
        <p:txBody>
          <a:bodyPr/>
          <a:lstStyle/>
          <a:p>
            <a:r>
              <a:rPr lang="en-US">
                <a:cs typeface="Calibri Light" panose="020F0302020204030204"/>
              </a:rPr>
              <a:t>Information Expert</a:t>
            </a:r>
          </a:p>
        </p:txBody>
      </p:sp>
      <p:sp>
        <p:nvSpPr>
          <p:cNvPr id="18" name="Text Placeholder 17">
            <a:extLst>
              <a:ext uri="{FF2B5EF4-FFF2-40B4-BE49-F238E27FC236}">
                <a16:creationId xmlns:a16="http://schemas.microsoft.com/office/drawing/2014/main" id="{4C44B3A4-0132-0357-78AC-4F660993BDA3}"/>
              </a:ext>
            </a:extLst>
          </p:cNvPr>
          <p:cNvSpPr>
            <a:spLocks noGrp="1"/>
          </p:cNvSpPr>
          <p:nvPr>
            <p:ph type="body" idx="1"/>
          </p:nvPr>
        </p:nvSpPr>
        <p:spPr/>
        <p:txBody>
          <a:bodyPr/>
          <a:lstStyle/>
          <a:p>
            <a:r>
              <a:rPr lang="en-US"/>
              <a:t>Problem</a:t>
            </a:r>
          </a:p>
        </p:txBody>
      </p:sp>
      <p:sp>
        <p:nvSpPr>
          <p:cNvPr id="3" name="Content Placeholder 2">
            <a:extLst>
              <a:ext uri="{FF2B5EF4-FFF2-40B4-BE49-F238E27FC236}">
                <a16:creationId xmlns:a16="http://schemas.microsoft.com/office/drawing/2014/main" id="{D505B926-634D-909E-3B2C-0DC69E5F39C9}"/>
              </a:ext>
            </a:extLst>
          </p:cNvPr>
          <p:cNvSpPr>
            <a:spLocks noGrp="1"/>
          </p:cNvSpPr>
          <p:nvPr>
            <p:ph sz="half" idx="2"/>
          </p:nvPr>
        </p:nvSpPr>
        <p:spPr/>
        <p:txBody>
          <a:bodyPr vert="horz" lIns="91440" tIns="45720" rIns="91440" bIns="45720" rtlCol="0" anchor="t">
            <a:normAutofit/>
          </a:bodyPr>
          <a:lstStyle/>
          <a:p>
            <a:r>
              <a:rPr lang="en-US"/>
              <a:t>What is a general principle of assigning responsibilities to objects?</a:t>
            </a:r>
          </a:p>
          <a:p>
            <a:pPr marL="0" indent="0">
              <a:buNone/>
            </a:pPr>
            <a:endParaRPr lang="en-US">
              <a:cs typeface="Calibri"/>
            </a:endParaRPr>
          </a:p>
        </p:txBody>
      </p:sp>
      <p:sp>
        <p:nvSpPr>
          <p:cNvPr id="19" name="Text Placeholder 18">
            <a:extLst>
              <a:ext uri="{FF2B5EF4-FFF2-40B4-BE49-F238E27FC236}">
                <a16:creationId xmlns:a16="http://schemas.microsoft.com/office/drawing/2014/main" id="{E1F91A72-FC9A-8B50-59E9-2D07C3EF980A}"/>
              </a:ext>
            </a:extLst>
          </p:cNvPr>
          <p:cNvSpPr>
            <a:spLocks noGrp="1"/>
          </p:cNvSpPr>
          <p:nvPr>
            <p:ph type="body" sz="quarter" idx="3"/>
          </p:nvPr>
        </p:nvSpPr>
        <p:spPr/>
        <p:txBody>
          <a:bodyPr/>
          <a:lstStyle/>
          <a:p>
            <a:r>
              <a:rPr lang="en-US" b="1"/>
              <a:t>Solution</a:t>
            </a:r>
            <a:endParaRPr lang="en-US"/>
          </a:p>
        </p:txBody>
      </p:sp>
      <p:sp>
        <p:nvSpPr>
          <p:cNvPr id="20" name="Content Placeholder 19">
            <a:extLst>
              <a:ext uri="{FF2B5EF4-FFF2-40B4-BE49-F238E27FC236}">
                <a16:creationId xmlns:a16="http://schemas.microsoft.com/office/drawing/2014/main" id="{17042D85-4AC2-0986-515E-AF0F264E308F}"/>
              </a:ext>
            </a:extLst>
          </p:cNvPr>
          <p:cNvSpPr>
            <a:spLocks noGrp="1"/>
          </p:cNvSpPr>
          <p:nvPr>
            <p:ph sz="quarter" idx="4"/>
          </p:nvPr>
        </p:nvSpPr>
        <p:spPr/>
        <p:txBody>
          <a:bodyPr>
            <a:normAutofit/>
          </a:bodyPr>
          <a:lstStyle/>
          <a:p>
            <a:r>
              <a:rPr lang="en-US"/>
              <a:t>Assign responsibilities to an ‘Expert Class’, which is a class with the information to complete the task.</a:t>
            </a:r>
          </a:p>
        </p:txBody>
      </p:sp>
    </p:spTree>
    <p:extLst>
      <p:ext uri="{BB962C8B-B14F-4D97-AF65-F5344CB8AC3E}">
        <p14:creationId xmlns:p14="http://schemas.microsoft.com/office/powerpoint/2010/main" val="2566959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9248D-F983-41DC-5417-6DA5977C3D60}"/>
              </a:ext>
            </a:extLst>
          </p:cNvPr>
          <p:cNvSpPr>
            <a:spLocks noGrp="1"/>
          </p:cNvSpPr>
          <p:nvPr>
            <p:ph type="title"/>
          </p:nvPr>
        </p:nvSpPr>
        <p:spPr/>
        <p:txBody>
          <a:bodyPr/>
          <a:lstStyle/>
          <a:p>
            <a:r>
              <a:rPr lang="en-US"/>
              <a:t>Information Expert (cont.)</a:t>
            </a:r>
          </a:p>
        </p:txBody>
      </p:sp>
      <p:graphicFrame>
        <p:nvGraphicFramePr>
          <p:cNvPr id="3" name="Diagram 2">
            <a:extLst>
              <a:ext uri="{FF2B5EF4-FFF2-40B4-BE49-F238E27FC236}">
                <a16:creationId xmlns:a16="http://schemas.microsoft.com/office/drawing/2014/main" id="{BFD30610-6652-69F0-A7B9-60D8F6469014}"/>
              </a:ext>
            </a:extLst>
          </p:cNvPr>
          <p:cNvGraphicFramePr/>
          <p:nvPr>
            <p:extLst>
              <p:ext uri="{D42A27DB-BD31-4B8C-83A1-F6EECF244321}">
                <p14:modId xmlns:p14="http://schemas.microsoft.com/office/powerpoint/2010/main" val="1681111099"/>
              </p:ext>
            </p:extLst>
          </p:nvPr>
        </p:nvGraphicFramePr>
        <p:xfrm>
          <a:off x="0" y="1186593"/>
          <a:ext cx="12192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6705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0" descr="Bow And Arrow with solid fill">
            <a:extLst>
              <a:ext uri="{FF2B5EF4-FFF2-40B4-BE49-F238E27FC236}">
                <a16:creationId xmlns:a16="http://schemas.microsoft.com/office/drawing/2014/main" id="{A5A46891-F785-92C0-01BE-093188F2A6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692741">
            <a:off x="1848991" y="3459111"/>
            <a:ext cx="1437897" cy="1437897"/>
          </a:xfrm>
          <a:prstGeom prst="rect">
            <a:avLst/>
          </a:prstGeom>
        </p:spPr>
      </p:pic>
      <p:sp>
        <p:nvSpPr>
          <p:cNvPr id="2" name="Title 1">
            <a:extLst>
              <a:ext uri="{FF2B5EF4-FFF2-40B4-BE49-F238E27FC236}">
                <a16:creationId xmlns:a16="http://schemas.microsoft.com/office/drawing/2014/main" id="{826CC6F8-D32D-772B-311A-A38F0496464D}"/>
              </a:ext>
            </a:extLst>
          </p:cNvPr>
          <p:cNvSpPr>
            <a:spLocks noGrp="1"/>
          </p:cNvSpPr>
          <p:nvPr>
            <p:ph type="title"/>
          </p:nvPr>
        </p:nvSpPr>
        <p:spPr/>
        <p:txBody>
          <a:bodyPr/>
          <a:lstStyle/>
          <a:p>
            <a:r>
              <a:rPr lang="en-US"/>
              <a:t>Information Expert Example</a:t>
            </a:r>
          </a:p>
        </p:txBody>
      </p:sp>
      <p:pic>
        <p:nvPicPr>
          <p:cNvPr id="2050" name="Picture 2">
            <a:extLst>
              <a:ext uri="{FF2B5EF4-FFF2-40B4-BE49-F238E27FC236}">
                <a16:creationId xmlns:a16="http://schemas.microsoft.com/office/drawing/2014/main" id="{2A29AC4A-16CF-0899-9197-FE7E3F00DB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5109" y="1414843"/>
            <a:ext cx="3156933" cy="13255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B58063F-01F1-49B2-DA1D-C07688529D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9958" y="1297437"/>
            <a:ext cx="2972991" cy="167538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41387406-0C97-1E90-7251-57AFD7B39B0A}"/>
              </a:ext>
            </a:extLst>
          </p:cNvPr>
          <p:cNvGrpSpPr/>
          <p:nvPr/>
        </p:nvGrpSpPr>
        <p:grpSpPr>
          <a:xfrm>
            <a:off x="7786689" y="3260392"/>
            <a:ext cx="2728911" cy="2264635"/>
            <a:chOff x="5507515" y="3010994"/>
            <a:chExt cx="1956943" cy="1624004"/>
          </a:xfrm>
        </p:grpSpPr>
        <p:pic>
          <p:nvPicPr>
            <p:cNvPr id="4" name="Graphic 3" descr="Electric guitar with solid fill">
              <a:extLst>
                <a:ext uri="{FF2B5EF4-FFF2-40B4-BE49-F238E27FC236}">
                  <a16:creationId xmlns:a16="http://schemas.microsoft.com/office/drawing/2014/main" id="{C59FC6D4-E9B5-7B5C-979F-6F2DAAC777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8742863">
              <a:off x="6330096" y="3010994"/>
              <a:ext cx="1134362" cy="1134362"/>
            </a:xfrm>
            <a:prstGeom prst="rect">
              <a:avLst/>
            </a:prstGeom>
          </p:spPr>
        </p:pic>
        <p:pic>
          <p:nvPicPr>
            <p:cNvPr id="6" name="Graphic 5" descr="Run with solid fill">
              <a:extLst>
                <a:ext uri="{FF2B5EF4-FFF2-40B4-BE49-F238E27FC236}">
                  <a16:creationId xmlns:a16="http://schemas.microsoft.com/office/drawing/2014/main" id="{3E57A379-D35B-F0FA-0D6D-01C6F393747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7515" y="3054484"/>
              <a:ext cx="1580514" cy="1580514"/>
            </a:xfrm>
            <a:prstGeom prst="rect">
              <a:avLst/>
            </a:prstGeom>
          </p:spPr>
        </p:pic>
      </p:grpSp>
      <p:pic>
        <p:nvPicPr>
          <p:cNvPr id="9" name="Graphic 8" descr="Arrow Right with solid fill">
            <a:extLst>
              <a:ext uri="{FF2B5EF4-FFF2-40B4-BE49-F238E27FC236}">
                <a16:creationId xmlns:a16="http://schemas.microsoft.com/office/drawing/2014/main" id="{8E9273DE-A316-B60E-562D-C340B9F0ACF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01321" y="3832356"/>
            <a:ext cx="1261223" cy="691406"/>
          </a:xfrm>
          <a:prstGeom prst="rect">
            <a:avLst/>
          </a:prstGeom>
        </p:spPr>
      </p:pic>
      <p:sp>
        <p:nvSpPr>
          <p:cNvPr id="12" name="TextBox 11">
            <a:extLst>
              <a:ext uri="{FF2B5EF4-FFF2-40B4-BE49-F238E27FC236}">
                <a16:creationId xmlns:a16="http://schemas.microsoft.com/office/drawing/2014/main" id="{3D529185-CFD3-4C23-3B14-AFDE88F803E7}"/>
              </a:ext>
            </a:extLst>
          </p:cNvPr>
          <p:cNvSpPr txBox="1"/>
          <p:nvPr/>
        </p:nvSpPr>
        <p:spPr>
          <a:xfrm>
            <a:off x="1976290" y="5340485"/>
            <a:ext cx="7733490" cy="1384995"/>
          </a:xfrm>
          <a:prstGeom prst="rect">
            <a:avLst/>
          </a:prstGeom>
          <a:noFill/>
        </p:spPr>
        <p:txBody>
          <a:bodyPr wrap="square" rtlCol="0">
            <a:spAutoFit/>
          </a:bodyPr>
          <a:lstStyle/>
          <a:p>
            <a:r>
              <a:rPr lang="en-US" sz="2800"/>
              <a:t>Who should measure that the collision occurred to maximize cohesion, minimize coupling, and best utilize visibility?</a:t>
            </a:r>
          </a:p>
        </p:txBody>
      </p:sp>
    </p:spTree>
    <p:extLst>
      <p:ext uri="{BB962C8B-B14F-4D97-AF65-F5344CB8AC3E}">
        <p14:creationId xmlns:p14="http://schemas.microsoft.com/office/powerpoint/2010/main" val="92765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par>
                          <p:cTn id="18" fill="hold">
                            <p:stCondLst>
                              <p:cond delay="0"/>
                            </p:stCondLst>
                            <p:childTnLst>
                              <p:par>
                                <p:cTn id="19" presetID="63" presetClass="path" presetSubtype="0" accel="50000" decel="50000" fill="hold" nodeType="afterEffect">
                                  <p:stCondLst>
                                    <p:cond delay="0"/>
                                  </p:stCondLst>
                                  <p:childTnLst>
                                    <p:animMotion origin="layout" path="M -1.66667E-6 7.40741E-7 L 0.4737 0.00532 " pathEditMode="relative" rAng="0" ptsTypes="AA">
                                      <p:cBhvr>
                                        <p:cTn id="20" dur="1000" fill="hold"/>
                                        <p:tgtEl>
                                          <p:spTgt spid="9"/>
                                        </p:tgtEl>
                                        <p:attrNameLst>
                                          <p:attrName>ppt_x</p:attrName>
                                          <p:attrName>ppt_y</p:attrName>
                                        </p:attrNameLst>
                                      </p:cBhvr>
                                      <p:rCtr x="23685" y="255"/>
                                    </p:animMotion>
                                  </p:childTnLst>
                                </p:cTn>
                              </p:par>
                            </p:childTnLst>
                          </p:cTn>
                        </p:par>
                        <p:par>
                          <p:cTn id="21" fill="hold">
                            <p:stCondLst>
                              <p:cond delay="1000"/>
                            </p:stCondLst>
                            <p:childTnLst>
                              <p:par>
                                <p:cTn id="22" presetID="1" presetClass="exit" presetSubtype="0" fill="hold" nodeType="afterEffect">
                                  <p:stCondLst>
                                    <p:cond delay="0"/>
                                  </p:stCondLst>
                                  <p:childTnLst>
                                    <p:set>
                                      <p:cBhvr>
                                        <p:cTn id="23" dur="1" fill="hold">
                                          <p:stCondLst>
                                            <p:cond delay="0"/>
                                          </p:stCondLst>
                                        </p:cTn>
                                        <p:tgtEl>
                                          <p:spTgt spid="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F1AC9-6E6B-564D-0C9D-9E01DFCB6829}"/>
              </a:ext>
            </a:extLst>
          </p:cNvPr>
          <p:cNvSpPr>
            <a:spLocks noGrp="1"/>
          </p:cNvSpPr>
          <p:nvPr>
            <p:ph type="title"/>
          </p:nvPr>
        </p:nvSpPr>
        <p:spPr/>
        <p:txBody>
          <a:bodyPr/>
          <a:lstStyle/>
          <a:p>
            <a:r>
              <a:rPr lang="en-US">
                <a:cs typeface="Calibri Light"/>
              </a:rPr>
              <a:t>Low Coupling – How to implement it?</a:t>
            </a:r>
            <a:endParaRPr lang="en-US"/>
          </a:p>
        </p:txBody>
      </p:sp>
      <p:sp>
        <p:nvSpPr>
          <p:cNvPr id="3" name="Content Placeholder 2">
            <a:extLst>
              <a:ext uri="{FF2B5EF4-FFF2-40B4-BE49-F238E27FC236}">
                <a16:creationId xmlns:a16="http://schemas.microsoft.com/office/drawing/2014/main" id="{A0CB291D-BB32-BC27-66BE-22A8C03A0CFB}"/>
              </a:ext>
            </a:extLst>
          </p:cNvPr>
          <p:cNvSpPr>
            <a:spLocks noGrp="1"/>
          </p:cNvSpPr>
          <p:nvPr>
            <p:ph idx="1"/>
          </p:nvPr>
        </p:nvSpPr>
        <p:spPr/>
        <p:txBody>
          <a:bodyPr/>
          <a:lstStyle/>
          <a:p>
            <a:r>
              <a:rPr lang="en-US"/>
              <a:t>Use private variables and methods</a:t>
            </a:r>
          </a:p>
          <a:p>
            <a:r>
              <a:rPr lang="en-US"/>
              <a:t>Limit data sharing between modules</a:t>
            </a:r>
          </a:p>
          <a:p>
            <a:r>
              <a:rPr lang="en-US"/>
              <a:t>When designing modules, classes, and objects make sure they are designed to lower coupling and not raise it</a:t>
            </a:r>
          </a:p>
        </p:txBody>
      </p:sp>
    </p:spTree>
    <p:extLst>
      <p:ext uri="{BB962C8B-B14F-4D97-AF65-F5344CB8AC3E}">
        <p14:creationId xmlns:p14="http://schemas.microsoft.com/office/powerpoint/2010/main" val="1907725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926B6-3DD7-84A5-EA6C-2A491AA1B103}"/>
              </a:ext>
            </a:extLst>
          </p:cNvPr>
          <p:cNvSpPr>
            <a:spLocks noGrp="1"/>
          </p:cNvSpPr>
          <p:nvPr>
            <p:ph type="title"/>
          </p:nvPr>
        </p:nvSpPr>
        <p:spPr/>
        <p:txBody>
          <a:bodyPr/>
          <a:lstStyle/>
          <a:p>
            <a:r>
              <a:rPr lang="en-US">
                <a:latin typeface="Calibri"/>
                <a:cs typeface="Calibri"/>
              </a:rPr>
              <a:t>Levels of Coupling</a:t>
            </a:r>
          </a:p>
        </p:txBody>
      </p:sp>
      <p:graphicFrame>
        <p:nvGraphicFramePr>
          <p:cNvPr id="4" name="Content Placeholder 3">
            <a:extLst>
              <a:ext uri="{FF2B5EF4-FFF2-40B4-BE49-F238E27FC236}">
                <a16:creationId xmlns:a16="http://schemas.microsoft.com/office/drawing/2014/main" id="{6CA421D5-4AA4-FCF7-30B0-EECB62283E7E}"/>
              </a:ext>
            </a:extLst>
          </p:cNvPr>
          <p:cNvGraphicFramePr>
            <a:graphicFrameLocks noGrp="1"/>
          </p:cNvGraphicFramePr>
          <p:nvPr>
            <p:ph idx="1"/>
            <p:extLst>
              <p:ext uri="{D42A27DB-BD31-4B8C-83A1-F6EECF244321}">
                <p14:modId xmlns:p14="http://schemas.microsoft.com/office/powerpoint/2010/main" val="3388657166"/>
              </p:ext>
            </p:extLst>
          </p:nvPr>
        </p:nvGraphicFramePr>
        <p:xfrm>
          <a:off x="4763" y="1583662"/>
          <a:ext cx="12187237" cy="5016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F85A11C9-A140-5902-130F-C9F557659512}"/>
              </a:ext>
            </a:extLst>
          </p:cNvPr>
          <p:cNvSpPr txBox="1"/>
          <p:nvPr/>
        </p:nvSpPr>
        <p:spPr>
          <a:xfrm>
            <a:off x="213360" y="1879600"/>
            <a:ext cx="528320" cy="707886"/>
          </a:xfrm>
          <a:prstGeom prst="rect">
            <a:avLst/>
          </a:prstGeom>
          <a:noFill/>
        </p:spPr>
        <p:txBody>
          <a:bodyPr wrap="square" rtlCol="0">
            <a:spAutoFit/>
          </a:bodyPr>
          <a:lstStyle/>
          <a:p>
            <a:pPr algn="ctr"/>
            <a:r>
              <a:rPr lang="en-US" sz="4000" b="1"/>
              <a:t>W</a:t>
            </a:r>
          </a:p>
        </p:txBody>
      </p:sp>
      <p:sp>
        <p:nvSpPr>
          <p:cNvPr id="6" name="TextBox 5">
            <a:extLst>
              <a:ext uri="{FF2B5EF4-FFF2-40B4-BE49-F238E27FC236}">
                <a16:creationId xmlns:a16="http://schemas.microsoft.com/office/drawing/2014/main" id="{5DFF0EDA-5688-BDA3-3673-EF3958EA3CB7}"/>
              </a:ext>
            </a:extLst>
          </p:cNvPr>
          <p:cNvSpPr txBox="1"/>
          <p:nvPr/>
        </p:nvSpPr>
        <p:spPr>
          <a:xfrm>
            <a:off x="243840" y="5630403"/>
            <a:ext cx="467360" cy="707886"/>
          </a:xfrm>
          <a:prstGeom prst="rect">
            <a:avLst/>
          </a:prstGeom>
          <a:noFill/>
        </p:spPr>
        <p:txBody>
          <a:bodyPr wrap="square" rtlCol="0">
            <a:spAutoFit/>
          </a:bodyPr>
          <a:lstStyle/>
          <a:p>
            <a:pPr algn="ctr"/>
            <a:r>
              <a:rPr lang="en-US" sz="4000" b="1"/>
              <a:t>B</a:t>
            </a:r>
            <a:endParaRPr lang="en-US" sz="3600" b="1"/>
          </a:p>
        </p:txBody>
      </p:sp>
    </p:spTree>
    <p:extLst>
      <p:ext uri="{BB962C8B-B14F-4D97-AF65-F5344CB8AC3E}">
        <p14:creationId xmlns:p14="http://schemas.microsoft.com/office/powerpoint/2010/main" val="844251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639E-8BFE-C08C-32C8-9E437DE71BF8}"/>
              </a:ext>
            </a:extLst>
          </p:cNvPr>
          <p:cNvSpPr>
            <a:spLocks noGrp="1"/>
          </p:cNvSpPr>
          <p:nvPr>
            <p:ph type="title"/>
          </p:nvPr>
        </p:nvSpPr>
        <p:spPr/>
        <p:txBody>
          <a:bodyPr/>
          <a:lstStyle/>
          <a:p>
            <a:r>
              <a:rPr lang="en-US">
                <a:cs typeface="Calibri Light"/>
              </a:rPr>
              <a:t>Controller</a:t>
            </a:r>
            <a:endParaRPr lang="en-US"/>
          </a:p>
        </p:txBody>
      </p:sp>
      <p:sp>
        <p:nvSpPr>
          <p:cNvPr id="3" name="Content Placeholder 2">
            <a:extLst>
              <a:ext uri="{FF2B5EF4-FFF2-40B4-BE49-F238E27FC236}">
                <a16:creationId xmlns:a16="http://schemas.microsoft.com/office/drawing/2014/main" id="{E43BB686-C5E5-3722-1253-76CEF9E6B9AF}"/>
              </a:ext>
            </a:extLst>
          </p:cNvPr>
          <p:cNvSpPr>
            <a:spLocks noGrp="1"/>
          </p:cNvSpPr>
          <p:nvPr>
            <p:ph idx="1"/>
          </p:nvPr>
        </p:nvSpPr>
        <p:spPr>
          <a:xfrm>
            <a:off x="648546" y="1906852"/>
            <a:ext cx="11314854" cy="1989138"/>
          </a:xfrm>
        </p:spPr>
        <p:txBody>
          <a:bodyPr vert="horz" lIns="91440" tIns="45720" rIns="91440" bIns="45720" rtlCol="0" anchor="t">
            <a:normAutofit/>
          </a:bodyPr>
          <a:lstStyle/>
          <a:p>
            <a:pPr marL="0" indent="0">
              <a:buNone/>
            </a:pPr>
            <a:r>
              <a:rPr lang="en-US" sz="2700">
                <a:cs typeface="Calibri"/>
              </a:rPr>
              <a:t>When a request comes from the UI layer, what is the first object that should receive the message to controls/coordinates within the domain layer to accomplish the request?</a:t>
            </a:r>
            <a:endParaRPr lang="en-US" sz="2800">
              <a:cs typeface="Calibri" panose="020F0502020204030204"/>
            </a:endParaRPr>
          </a:p>
        </p:txBody>
      </p:sp>
      <p:sp>
        <p:nvSpPr>
          <p:cNvPr id="4" name="TextBox 3">
            <a:extLst>
              <a:ext uri="{FF2B5EF4-FFF2-40B4-BE49-F238E27FC236}">
                <a16:creationId xmlns:a16="http://schemas.microsoft.com/office/drawing/2014/main" id="{68CA1846-8918-3A06-FF48-17D675208D2F}"/>
              </a:ext>
            </a:extLst>
          </p:cNvPr>
          <p:cNvSpPr txBox="1"/>
          <p:nvPr/>
        </p:nvSpPr>
        <p:spPr>
          <a:xfrm>
            <a:off x="146684" y="1493520"/>
            <a:ext cx="29070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cs typeface="Calibri"/>
              </a:rPr>
              <a:t>Problem </a:t>
            </a:r>
            <a:endParaRPr lang="en-US" sz="2400" b="1"/>
          </a:p>
        </p:txBody>
      </p:sp>
      <p:sp>
        <p:nvSpPr>
          <p:cNvPr id="7" name="Content Placeholder 2">
            <a:extLst>
              <a:ext uri="{FF2B5EF4-FFF2-40B4-BE49-F238E27FC236}">
                <a16:creationId xmlns:a16="http://schemas.microsoft.com/office/drawing/2014/main" id="{FAF9E2AE-490A-41E4-2D8F-22FA85149ACA}"/>
              </a:ext>
            </a:extLst>
          </p:cNvPr>
          <p:cNvSpPr txBox="1">
            <a:spLocks/>
          </p:cNvSpPr>
          <p:nvPr/>
        </p:nvSpPr>
        <p:spPr>
          <a:xfrm>
            <a:off x="648546" y="3659453"/>
            <a:ext cx="11314854" cy="139647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en-US" sz="2700">
                <a:ea typeface="+mn-lt"/>
                <a:cs typeface="+mn-lt"/>
              </a:rPr>
              <a:t>Assign it to a class the represents the overall system</a:t>
            </a:r>
            <a:endParaRPr lang="en-US" sz="2700">
              <a:cs typeface="Calibri"/>
            </a:endParaRPr>
          </a:p>
          <a:p>
            <a:pPr marL="0" indent="0">
              <a:buNone/>
            </a:pPr>
            <a:r>
              <a:rPr lang="en-US" sz="2700">
                <a:ea typeface="+mn-lt"/>
                <a:cs typeface="+mn-lt"/>
              </a:rPr>
              <a:t>            -Façade Controller</a:t>
            </a:r>
          </a:p>
          <a:p>
            <a:pPr marL="0" indent="0">
              <a:buNone/>
            </a:pPr>
            <a:r>
              <a:rPr lang="en-US" sz="2700">
                <a:ea typeface="+mn-lt"/>
                <a:cs typeface="+mn-lt"/>
              </a:rPr>
              <a:t>2. Assign it to a class that represents a use case handling a specific system operation</a:t>
            </a:r>
          </a:p>
          <a:p>
            <a:pPr marL="0" indent="0">
              <a:buNone/>
            </a:pPr>
            <a:r>
              <a:rPr lang="en-US" sz="2700">
                <a:ea typeface="+mn-lt"/>
                <a:cs typeface="+mn-lt"/>
              </a:rPr>
              <a:t>            -Use Case controller</a:t>
            </a:r>
          </a:p>
          <a:p>
            <a:pPr marL="0" indent="0">
              <a:buNone/>
            </a:pPr>
            <a:r>
              <a:rPr lang="en-US" sz="2700">
                <a:cs typeface="Calibri"/>
              </a:rPr>
              <a:t>+ which may imply High Cohesion, Low coupling, and better visibility</a:t>
            </a:r>
          </a:p>
          <a:p>
            <a:pPr marL="0" indent="0">
              <a:buNone/>
            </a:pPr>
            <a:endParaRPr lang="en-US" sz="2700" i="1">
              <a:cs typeface="Calibri"/>
            </a:endParaRPr>
          </a:p>
        </p:txBody>
      </p:sp>
      <p:sp>
        <p:nvSpPr>
          <p:cNvPr id="8" name="TextBox 7">
            <a:extLst>
              <a:ext uri="{FF2B5EF4-FFF2-40B4-BE49-F238E27FC236}">
                <a16:creationId xmlns:a16="http://schemas.microsoft.com/office/drawing/2014/main" id="{64D58C15-064A-065C-FC98-804FCD702D7E}"/>
              </a:ext>
            </a:extLst>
          </p:cNvPr>
          <p:cNvSpPr txBox="1"/>
          <p:nvPr/>
        </p:nvSpPr>
        <p:spPr>
          <a:xfrm>
            <a:off x="138217" y="3195320"/>
            <a:ext cx="29070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cs typeface="Calibri"/>
              </a:rPr>
              <a:t>Solutions</a:t>
            </a:r>
            <a:endParaRPr lang="en-US" sz="2400" b="1"/>
          </a:p>
        </p:txBody>
      </p:sp>
    </p:spTree>
    <p:extLst>
      <p:ext uri="{BB962C8B-B14F-4D97-AF65-F5344CB8AC3E}">
        <p14:creationId xmlns:p14="http://schemas.microsoft.com/office/powerpoint/2010/main" val="6189036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85E6D-6527-F155-BFCA-7D12F0175475}"/>
              </a:ext>
            </a:extLst>
          </p:cNvPr>
          <p:cNvSpPr>
            <a:spLocks noGrp="1"/>
          </p:cNvSpPr>
          <p:nvPr>
            <p:ph type="title"/>
          </p:nvPr>
        </p:nvSpPr>
        <p:spPr/>
        <p:txBody>
          <a:bodyPr/>
          <a:lstStyle/>
          <a:p>
            <a:r>
              <a:rPr lang="en-US">
                <a:cs typeface="Calibri"/>
              </a:rPr>
              <a:t>Controllers (cont.)</a:t>
            </a:r>
            <a:endParaRPr lang="en-US"/>
          </a:p>
        </p:txBody>
      </p:sp>
      <p:sp>
        <p:nvSpPr>
          <p:cNvPr id="3" name="Content Placeholder 2">
            <a:extLst>
              <a:ext uri="{FF2B5EF4-FFF2-40B4-BE49-F238E27FC236}">
                <a16:creationId xmlns:a16="http://schemas.microsoft.com/office/drawing/2014/main" id="{06D7519B-1584-8572-7B46-9BCCD18999D7}"/>
              </a:ext>
            </a:extLst>
          </p:cNvPr>
          <p:cNvSpPr>
            <a:spLocks noGrp="1"/>
          </p:cNvSpPr>
          <p:nvPr>
            <p:ph idx="1"/>
          </p:nvPr>
        </p:nvSpPr>
        <p:spPr>
          <a:xfrm>
            <a:off x="5080" y="2253985"/>
            <a:ext cx="5455920" cy="2742672"/>
          </a:xfrm>
        </p:spPr>
        <p:txBody>
          <a:bodyPr vert="horz" lIns="91440" tIns="45720" rIns="91440" bIns="45720" rtlCol="0" anchor="t">
            <a:normAutofit/>
          </a:bodyPr>
          <a:lstStyle/>
          <a:p>
            <a:pPr marL="0" indent="0">
              <a:buNone/>
            </a:pPr>
            <a:r>
              <a:rPr lang="en-US">
                <a:cs typeface="Calibri"/>
              </a:rPr>
              <a:t>Pros</a:t>
            </a:r>
          </a:p>
          <a:p>
            <a:pPr marL="514350" indent="-514350">
              <a:buAutoNum type="arabicPeriod"/>
            </a:pPr>
            <a:r>
              <a:rPr lang="en-US">
                <a:cs typeface="Calibri"/>
              </a:rPr>
              <a:t>Increases potential of reuse and pluggable interfaces</a:t>
            </a:r>
          </a:p>
          <a:p>
            <a:pPr marL="514350" indent="-514350">
              <a:buAutoNum type="arabicPeriod"/>
            </a:pPr>
            <a:r>
              <a:rPr lang="en-US">
                <a:cs typeface="Calibri"/>
              </a:rPr>
              <a:t>Opportunity to reason about the state of the use case</a:t>
            </a:r>
          </a:p>
          <a:p>
            <a:pPr marL="514350" indent="-514350">
              <a:buAutoNum type="arabicPeriod"/>
            </a:pPr>
            <a:endParaRPr lang="en-US">
              <a:cs typeface="Calibri"/>
            </a:endParaRPr>
          </a:p>
        </p:txBody>
      </p:sp>
      <p:sp>
        <p:nvSpPr>
          <p:cNvPr id="5" name="Content Placeholder 2">
            <a:extLst>
              <a:ext uri="{FF2B5EF4-FFF2-40B4-BE49-F238E27FC236}">
                <a16:creationId xmlns:a16="http://schemas.microsoft.com/office/drawing/2014/main" id="{8ABA7883-D882-3A6A-7D5D-02E8A4E02A66}"/>
              </a:ext>
            </a:extLst>
          </p:cNvPr>
          <p:cNvSpPr txBox="1">
            <a:spLocks/>
          </p:cNvSpPr>
          <p:nvPr/>
        </p:nvSpPr>
        <p:spPr>
          <a:xfrm>
            <a:off x="6736079" y="2253985"/>
            <a:ext cx="5455920" cy="274267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cs typeface="Calibri"/>
              </a:rPr>
              <a:t>Cons</a:t>
            </a:r>
          </a:p>
          <a:p>
            <a:pPr marL="514350" indent="-514350">
              <a:buFont typeface="Arial" panose="020B0604020202020204" pitchFamily="34" charset="0"/>
              <a:buAutoNum type="arabicPeriod"/>
            </a:pPr>
            <a:r>
              <a:rPr lang="en-US">
                <a:cs typeface="Calibri"/>
              </a:rPr>
              <a:t>Over-assignment of responsibility (bloated controller</a:t>
            </a:r>
          </a:p>
          <a:p>
            <a:pPr marL="514350" indent="-514350">
              <a:buFont typeface="Arial" panose="020B0604020202020204" pitchFamily="34" charset="0"/>
              <a:buAutoNum type="arabicPeriod"/>
            </a:pPr>
            <a:endParaRPr lang="en-US">
              <a:cs typeface="Calibri"/>
            </a:endParaRPr>
          </a:p>
        </p:txBody>
      </p:sp>
    </p:spTree>
    <p:extLst>
      <p:ext uri="{BB962C8B-B14F-4D97-AF65-F5344CB8AC3E}">
        <p14:creationId xmlns:p14="http://schemas.microsoft.com/office/powerpoint/2010/main" val="385066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87F79-14DE-BA22-486A-CB8F73346C30}"/>
              </a:ext>
            </a:extLst>
          </p:cNvPr>
          <p:cNvSpPr>
            <a:spLocks noGrp="1"/>
          </p:cNvSpPr>
          <p:nvPr>
            <p:ph type="title"/>
          </p:nvPr>
        </p:nvSpPr>
        <p:spPr/>
        <p:txBody>
          <a:bodyPr/>
          <a:lstStyle/>
          <a:p>
            <a:r>
              <a:rPr lang="en-US">
                <a:cs typeface="Calibri Light"/>
              </a:rPr>
              <a:t>High Cohesion</a:t>
            </a:r>
            <a:endParaRPr lang="en-US"/>
          </a:p>
        </p:txBody>
      </p:sp>
      <p:sp>
        <p:nvSpPr>
          <p:cNvPr id="5" name="TextBox 4">
            <a:extLst>
              <a:ext uri="{FF2B5EF4-FFF2-40B4-BE49-F238E27FC236}">
                <a16:creationId xmlns:a16="http://schemas.microsoft.com/office/drawing/2014/main" id="{C8B6E791-89C1-9BA3-9EED-9F3904CB774D}"/>
              </a:ext>
            </a:extLst>
          </p:cNvPr>
          <p:cNvSpPr txBox="1"/>
          <p:nvPr/>
        </p:nvSpPr>
        <p:spPr>
          <a:xfrm>
            <a:off x="121284" y="1925320"/>
            <a:ext cx="29070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cs typeface="Calibri"/>
              </a:rPr>
              <a:t>Problem </a:t>
            </a:r>
            <a:endParaRPr lang="en-US" sz="2400" b="1"/>
          </a:p>
        </p:txBody>
      </p:sp>
      <p:sp>
        <p:nvSpPr>
          <p:cNvPr id="7" name="Content Placeholder 2">
            <a:extLst>
              <a:ext uri="{FF2B5EF4-FFF2-40B4-BE49-F238E27FC236}">
                <a16:creationId xmlns:a16="http://schemas.microsoft.com/office/drawing/2014/main" id="{58E8BF2E-2121-1073-668F-2ED5322C0DF4}"/>
              </a:ext>
            </a:extLst>
          </p:cNvPr>
          <p:cNvSpPr txBox="1">
            <a:spLocks/>
          </p:cNvSpPr>
          <p:nvPr/>
        </p:nvSpPr>
        <p:spPr>
          <a:xfrm>
            <a:off x="673946" y="4599251"/>
            <a:ext cx="11314854" cy="147267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700">
              <a:ea typeface="+mn-lt"/>
              <a:cs typeface="+mn-lt"/>
            </a:endParaRPr>
          </a:p>
        </p:txBody>
      </p:sp>
      <p:sp>
        <p:nvSpPr>
          <p:cNvPr id="9" name="TextBox 8">
            <a:extLst>
              <a:ext uri="{FF2B5EF4-FFF2-40B4-BE49-F238E27FC236}">
                <a16:creationId xmlns:a16="http://schemas.microsoft.com/office/drawing/2014/main" id="{3F460FED-6982-196C-9E56-DC0B0CDF8FB0}"/>
              </a:ext>
            </a:extLst>
          </p:cNvPr>
          <p:cNvSpPr txBox="1"/>
          <p:nvPr/>
        </p:nvSpPr>
        <p:spPr>
          <a:xfrm>
            <a:off x="129751" y="2814319"/>
            <a:ext cx="29070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cs typeface="Calibri"/>
              </a:rPr>
              <a:t>Solution</a:t>
            </a:r>
            <a:endParaRPr lang="en-US" sz="2400" b="1"/>
          </a:p>
        </p:txBody>
      </p:sp>
      <p:sp>
        <p:nvSpPr>
          <p:cNvPr id="11" name="Content Placeholder 2">
            <a:extLst>
              <a:ext uri="{FF2B5EF4-FFF2-40B4-BE49-F238E27FC236}">
                <a16:creationId xmlns:a16="http://schemas.microsoft.com/office/drawing/2014/main" id="{40B72B3D-2EFB-C6DD-9BC6-1B2BC5372472}"/>
              </a:ext>
            </a:extLst>
          </p:cNvPr>
          <p:cNvSpPr txBox="1">
            <a:spLocks/>
          </p:cNvSpPr>
          <p:nvPr/>
        </p:nvSpPr>
        <p:spPr>
          <a:xfrm>
            <a:off x="623146" y="2304784"/>
            <a:ext cx="11314854" cy="147267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00">
                <a:ea typeface="+mn-lt"/>
                <a:cs typeface="+mn-lt"/>
              </a:rPr>
              <a:t>Ability to keep objects Focused, Understandable, and Maintainable</a:t>
            </a:r>
            <a:endParaRPr lang="en-US"/>
          </a:p>
          <a:p>
            <a:pPr marL="0" indent="0">
              <a:buNone/>
            </a:pPr>
            <a:endParaRPr lang="en-US" sz="2700">
              <a:cs typeface="Calibri"/>
            </a:endParaRPr>
          </a:p>
        </p:txBody>
      </p:sp>
      <p:sp>
        <p:nvSpPr>
          <p:cNvPr id="14" name="TextBox 13">
            <a:extLst>
              <a:ext uri="{FF2B5EF4-FFF2-40B4-BE49-F238E27FC236}">
                <a16:creationId xmlns:a16="http://schemas.microsoft.com/office/drawing/2014/main" id="{1097C42A-6203-45BC-5548-463F8EEF51CC}"/>
              </a:ext>
            </a:extLst>
          </p:cNvPr>
          <p:cNvSpPr txBox="1"/>
          <p:nvPr/>
        </p:nvSpPr>
        <p:spPr>
          <a:xfrm>
            <a:off x="519217" y="3347719"/>
            <a:ext cx="995129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Assign a responsibility so that cohesion remains high</a:t>
            </a:r>
            <a:endParaRPr lang="en-US" sz="2400"/>
          </a:p>
        </p:txBody>
      </p:sp>
      <p:pic>
        <p:nvPicPr>
          <p:cNvPr id="15" name="Picture 15" descr="Graphical user interface, application&#10;&#10;Description automatically generated">
            <a:extLst>
              <a:ext uri="{FF2B5EF4-FFF2-40B4-BE49-F238E27FC236}">
                <a16:creationId xmlns:a16="http://schemas.microsoft.com/office/drawing/2014/main" id="{0AEC24EE-0C71-6E20-4442-56F006D884B9}"/>
              </a:ext>
            </a:extLst>
          </p:cNvPr>
          <p:cNvPicPr>
            <a:picLocks noChangeAspect="1"/>
          </p:cNvPicPr>
          <p:nvPr/>
        </p:nvPicPr>
        <p:blipFill>
          <a:blip r:embed="rId3"/>
          <a:stretch>
            <a:fillRect/>
          </a:stretch>
        </p:blipFill>
        <p:spPr>
          <a:xfrm>
            <a:off x="2997200" y="3932767"/>
            <a:ext cx="4529666" cy="3395133"/>
          </a:xfrm>
          <a:prstGeom prst="rect">
            <a:avLst/>
          </a:prstGeom>
        </p:spPr>
      </p:pic>
    </p:spTree>
    <p:extLst>
      <p:ext uri="{BB962C8B-B14F-4D97-AF65-F5344CB8AC3E}">
        <p14:creationId xmlns:p14="http://schemas.microsoft.com/office/powerpoint/2010/main" val="7576636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FB090-219D-0F5E-F5CB-263D3649F4C7}"/>
              </a:ext>
            </a:extLst>
          </p:cNvPr>
          <p:cNvSpPr>
            <a:spLocks noGrp="1"/>
          </p:cNvSpPr>
          <p:nvPr>
            <p:ph type="title"/>
          </p:nvPr>
        </p:nvSpPr>
        <p:spPr/>
        <p:txBody>
          <a:bodyPr/>
          <a:lstStyle/>
          <a:p>
            <a:r>
              <a:rPr lang="en-US">
                <a:cs typeface="Calibri Light"/>
              </a:rPr>
              <a:t>Polymorphism</a:t>
            </a:r>
            <a:endParaRPr lang="en-US"/>
          </a:p>
        </p:txBody>
      </p:sp>
      <p:sp>
        <p:nvSpPr>
          <p:cNvPr id="5" name="Content Placeholder 2">
            <a:extLst>
              <a:ext uri="{FF2B5EF4-FFF2-40B4-BE49-F238E27FC236}">
                <a16:creationId xmlns:a16="http://schemas.microsoft.com/office/drawing/2014/main" id="{40D09461-6488-312C-6D97-6087607504DC}"/>
              </a:ext>
            </a:extLst>
          </p:cNvPr>
          <p:cNvSpPr txBox="1">
            <a:spLocks/>
          </p:cNvSpPr>
          <p:nvPr/>
        </p:nvSpPr>
        <p:spPr>
          <a:xfrm>
            <a:off x="623146" y="2245518"/>
            <a:ext cx="11314854" cy="147267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700">
              <a:cs typeface="Calibri"/>
            </a:endParaRPr>
          </a:p>
        </p:txBody>
      </p:sp>
      <p:sp>
        <p:nvSpPr>
          <p:cNvPr id="7" name="TextBox 6">
            <a:extLst>
              <a:ext uri="{FF2B5EF4-FFF2-40B4-BE49-F238E27FC236}">
                <a16:creationId xmlns:a16="http://schemas.microsoft.com/office/drawing/2014/main" id="{6F8ED5F5-B05A-5024-E01B-DF516FD80BC0}"/>
              </a:ext>
            </a:extLst>
          </p:cNvPr>
          <p:cNvSpPr txBox="1"/>
          <p:nvPr/>
        </p:nvSpPr>
        <p:spPr>
          <a:xfrm>
            <a:off x="121284" y="1713653"/>
            <a:ext cx="29070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cs typeface="Calibri"/>
              </a:rPr>
              <a:t>Problem </a:t>
            </a:r>
            <a:endParaRPr lang="en-US" sz="2400" b="1"/>
          </a:p>
        </p:txBody>
      </p:sp>
      <p:sp>
        <p:nvSpPr>
          <p:cNvPr id="8" name="Content Placeholder 2">
            <a:extLst>
              <a:ext uri="{FF2B5EF4-FFF2-40B4-BE49-F238E27FC236}">
                <a16:creationId xmlns:a16="http://schemas.microsoft.com/office/drawing/2014/main" id="{6C15BFD5-EDC7-4460-045A-61C73370C96C}"/>
              </a:ext>
            </a:extLst>
          </p:cNvPr>
          <p:cNvSpPr txBox="1">
            <a:spLocks/>
          </p:cNvSpPr>
          <p:nvPr/>
        </p:nvSpPr>
        <p:spPr>
          <a:xfrm>
            <a:off x="673946" y="4387584"/>
            <a:ext cx="11314854" cy="147267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00">
                <a:ea typeface="+mn-lt"/>
                <a:cs typeface="+mn-lt"/>
              </a:rPr>
              <a:t>When related alternatives or behaviors vary by type(class), assign responsibility for the behaviors using polymorphic operations to types for which the behaviors differ </a:t>
            </a:r>
          </a:p>
        </p:txBody>
      </p:sp>
      <p:sp>
        <p:nvSpPr>
          <p:cNvPr id="9" name="TextBox 8">
            <a:extLst>
              <a:ext uri="{FF2B5EF4-FFF2-40B4-BE49-F238E27FC236}">
                <a16:creationId xmlns:a16="http://schemas.microsoft.com/office/drawing/2014/main" id="{7BB81629-E50F-5687-40A8-A4C27F5E56B5}"/>
              </a:ext>
            </a:extLst>
          </p:cNvPr>
          <p:cNvSpPr txBox="1"/>
          <p:nvPr/>
        </p:nvSpPr>
        <p:spPr>
          <a:xfrm>
            <a:off x="172084" y="3855719"/>
            <a:ext cx="29070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cs typeface="Calibri"/>
              </a:rPr>
              <a:t>Solution</a:t>
            </a:r>
            <a:endParaRPr lang="en-US" sz="2400" b="1"/>
          </a:p>
        </p:txBody>
      </p:sp>
      <p:sp>
        <p:nvSpPr>
          <p:cNvPr id="10" name="Content Placeholder 2">
            <a:extLst>
              <a:ext uri="{FF2B5EF4-FFF2-40B4-BE49-F238E27FC236}">
                <a16:creationId xmlns:a16="http://schemas.microsoft.com/office/drawing/2014/main" id="{928084F0-3ACB-E9B2-BBEE-9FAFB01A6114}"/>
              </a:ext>
            </a:extLst>
          </p:cNvPr>
          <p:cNvSpPr txBox="1">
            <a:spLocks/>
          </p:cNvSpPr>
          <p:nvPr/>
        </p:nvSpPr>
        <p:spPr>
          <a:xfrm>
            <a:off x="623146" y="2093117"/>
            <a:ext cx="11314854" cy="147267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00">
                <a:cs typeface="Calibri"/>
              </a:rPr>
              <a:t>How to handle alternatives based on type, and to create pluggable software components</a:t>
            </a:r>
          </a:p>
          <a:p>
            <a:pPr marL="0" indent="0">
              <a:buNone/>
            </a:pPr>
            <a:endParaRPr lang="en-US" sz="2700">
              <a:cs typeface="Calibri"/>
            </a:endParaRPr>
          </a:p>
        </p:txBody>
      </p:sp>
    </p:spTree>
    <p:extLst>
      <p:ext uri="{BB962C8B-B14F-4D97-AF65-F5344CB8AC3E}">
        <p14:creationId xmlns:p14="http://schemas.microsoft.com/office/powerpoint/2010/main" val="4197200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7242A-6376-F71C-81CB-BFFB8F42F5A7}"/>
              </a:ext>
            </a:extLst>
          </p:cNvPr>
          <p:cNvSpPr>
            <a:spLocks noGrp="1"/>
          </p:cNvSpPr>
          <p:nvPr>
            <p:ph type="title"/>
          </p:nvPr>
        </p:nvSpPr>
        <p:spPr/>
        <p:txBody>
          <a:bodyPr/>
          <a:lstStyle/>
          <a:p>
            <a:r>
              <a:rPr lang="en-US">
                <a:cs typeface="Calibri Light" panose="020F0302020204030204"/>
              </a:rPr>
              <a:t>Pure Fabrication</a:t>
            </a:r>
          </a:p>
        </p:txBody>
      </p:sp>
      <p:sp>
        <p:nvSpPr>
          <p:cNvPr id="3" name="Content Placeholder 2">
            <a:extLst>
              <a:ext uri="{FF2B5EF4-FFF2-40B4-BE49-F238E27FC236}">
                <a16:creationId xmlns:a16="http://schemas.microsoft.com/office/drawing/2014/main" id="{DCD4CC89-0EA3-AAA8-ECFA-F88DD839E908}"/>
              </a:ext>
            </a:extLst>
          </p:cNvPr>
          <p:cNvSpPr>
            <a:spLocks noGrp="1"/>
          </p:cNvSpPr>
          <p:nvPr>
            <p:ph sz="half" idx="1"/>
          </p:nvPr>
        </p:nvSpPr>
        <p:spPr>
          <a:xfrm>
            <a:off x="-1555" y="1825625"/>
            <a:ext cx="12192552" cy="1606583"/>
          </a:xfrm>
        </p:spPr>
        <p:txBody>
          <a:bodyPr vert="horz" lIns="91440" tIns="45720" rIns="91440" bIns="45720" rtlCol="0" anchor="t">
            <a:normAutofit/>
          </a:bodyPr>
          <a:lstStyle/>
          <a:p>
            <a:pPr marL="0" indent="0">
              <a:buNone/>
            </a:pPr>
            <a:r>
              <a:rPr lang="en-US" b="1">
                <a:cs typeface="Calibri"/>
              </a:rPr>
              <a:t>Problem</a:t>
            </a:r>
          </a:p>
          <a:p>
            <a:pPr marL="0" indent="0">
              <a:buNone/>
            </a:pPr>
            <a:r>
              <a:rPr lang="en-US">
                <a:cs typeface="Calibri"/>
              </a:rPr>
              <a:t>Which object should be assigned responsibility when you run the risk of violating high cohesion and low coupling?</a:t>
            </a:r>
            <a:endParaRPr lang="en-US" b="1">
              <a:cs typeface="Calibri"/>
            </a:endParaRPr>
          </a:p>
        </p:txBody>
      </p:sp>
      <p:sp>
        <p:nvSpPr>
          <p:cNvPr id="5" name="Content Placeholder 3">
            <a:extLst>
              <a:ext uri="{FF2B5EF4-FFF2-40B4-BE49-F238E27FC236}">
                <a16:creationId xmlns:a16="http://schemas.microsoft.com/office/drawing/2014/main" id="{261EF413-F936-9029-F7D8-591FA6EBE848}"/>
              </a:ext>
            </a:extLst>
          </p:cNvPr>
          <p:cNvSpPr>
            <a:spLocks noGrp="1"/>
          </p:cNvSpPr>
          <p:nvPr>
            <p:ph sz="half" idx="2"/>
          </p:nvPr>
        </p:nvSpPr>
        <p:spPr>
          <a:xfrm>
            <a:off x="1003" y="3427380"/>
            <a:ext cx="12192551" cy="2003135"/>
          </a:xfrm>
        </p:spPr>
        <p:txBody>
          <a:bodyPr vert="horz" lIns="91440" tIns="45720" rIns="91440" bIns="45720" rtlCol="0" anchor="t">
            <a:normAutofit/>
          </a:bodyPr>
          <a:lstStyle/>
          <a:p>
            <a:pPr marL="0" indent="0">
              <a:buNone/>
            </a:pPr>
            <a:r>
              <a:rPr lang="en-US" b="1">
                <a:cs typeface="Calibri" panose="020F0502020204030204"/>
              </a:rPr>
              <a:t>Solution</a:t>
            </a:r>
          </a:p>
          <a:p>
            <a:pPr marL="0" indent="0">
              <a:buNone/>
            </a:pPr>
            <a:r>
              <a:rPr lang="en-US">
                <a:cs typeface="Calibri" panose="020F0502020204030204"/>
              </a:rPr>
              <a:t>Assign a highly cohesive set of responsibilities to a new class</a:t>
            </a:r>
          </a:p>
        </p:txBody>
      </p:sp>
    </p:spTree>
    <p:extLst>
      <p:ext uri="{BB962C8B-B14F-4D97-AF65-F5344CB8AC3E}">
        <p14:creationId xmlns:p14="http://schemas.microsoft.com/office/powerpoint/2010/main" val="48342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7242A-6376-F71C-81CB-BFFB8F42F5A7}"/>
              </a:ext>
            </a:extLst>
          </p:cNvPr>
          <p:cNvSpPr>
            <a:spLocks noGrp="1"/>
          </p:cNvSpPr>
          <p:nvPr>
            <p:ph type="title"/>
          </p:nvPr>
        </p:nvSpPr>
        <p:spPr/>
        <p:txBody>
          <a:bodyPr/>
          <a:lstStyle/>
          <a:p>
            <a:r>
              <a:rPr lang="en-US">
                <a:cs typeface="Calibri Light" panose="020F0302020204030204"/>
              </a:rPr>
              <a:t>Pure Fabrication Example</a:t>
            </a:r>
          </a:p>
        </p:txBody>
      </p:sp>
      <p:pic>
        <p:nvPicPr>
          <p:cNvPr id="6" name="Picture 5" descr="Table&#10;&#10;Description automatically generated">
            <a:extLst>
              <a:ext uri="{FF2B5EF4-FFF2-40B4-BE49-F238E27FC236}">
                <a16:creationId xmlns:a16="http://schemas.microsoft.com/office/drawing/2014/main" id="{9BB64F42-A867-F322-4247-16DE79ABC8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42" y="3577863"/>
            <a:ext cx="2786191" cy="1621057"/>
          </a:xfrm>
          <a:prstGeom prst="rect">
            <a:avLst/>
          </a:prstGeom>
        </p:spPr>
      </p:pic>
      <p:pic>
        <p:nvPicPr>
          <p:cNvPr id="8" name="Picture 7" descr="Application&#10;&#10;Description automatically generated with medium confidence">
            <a:extLst>
              <a:ext uri="{FF2B5EF4-FFF2-40B4-BE49-F238E27FC236}">
                <a16:creationId xmlns:a16="http://schemas.microsoft.com/office/drawing/2014/main" id="{EC2690F1-05D2-1141-6B10-3C15FFEC1C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305" y="5627033"/>
            <a:ext cx="2147648" cy="566979"/>
          </a:xfrm>
          <a:prstGeom prst="rect">
            <a:avLst/>
          </a:prstGeom>
        </p:spPr>
      </p:pic>
      <p:pic>
        <p:nvPicPr>
          <p:cNvPr id="12" name="Picture 11" descr="Table&#10;&#10;Description automatically generated">
            <a:extLst>
              <a:ext uri="{FF2B5EF4-FFF2-40B4-BE49-F238E27FC236}">
                <a16:creationId xmlns:a16="http://schemas.microsoft.com/office/drawing/2014/main" id="{A4BF1CCF-2412-F121-86C2-7A98F96B48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9567" y="1555171"/>
            <a:ext cx="2712788" cy="1621056"/>
          </a:xfrm>
          <a:prstGeom prst="rect">
            <a:avLst/>
          </a:prstGeom>
        </p:spPr>
      </p:pic>
      <p:pic>
        <p:nvPicPr>
          <p:cNvPr id="14" name="Picture 13" descr="Table&#10;&#10;Description automatically generated">
            <a:extLst>
              <a:ext uri="{FF2B5EF4-FFF2-40B4-BE49-F238E27FC236}">
                <a16:creationId xmlns:a16="http://schemas.microsoft.com/office/drawing/2014/main" id="{FB2DF361-5918-7F8C-6C83-86F40095B1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1622" y="1615882"/>
            <a:ext cx="2999268" cy="1499634"/>
          </a:xfrm>
          <a:prstGeom prst="rect">
            <a:avLst/>
          </a:prstGeom>
        </p:spPr>
      </p:pic>
      <p:cxnSp>
        <p:nvCxnSpPr>
          <p:cNvPr id="16" name="Straight Arrow Connector 15">
            <a:extLst>
              <a:ext uri="{FF2B5EF4-FFF2-40B4-BE49-F238E27FC236}">
                <a16:creationId xmlns:a16="http://schemas.microsoft.com/office/drawing/2014/main" id="{44B5F86A-0C77-2C89-FCCB-5917DAF99055}"/>
              </a:ext>
            </a:extLst>
          </p:cNvPr>
          <p:cNvCxnSpPr>
            <a:stCxn id="12" idx="2"/>
            <a:endCxn id="8" idx="0"/>
          </p:cNvCxnSpPr>
          <p:nvPr/>
        </p:nvCxnSpPr>
        <p:spPr>
          <a:xfrm>
            <a:off x="3625961" y="3176227"/>
            <a:ext cx="2236168" cy="24508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19063893-3D3C-739B-ADD4-2D3145AC53C7}"/>
              </a:ext>
            </a:extLst>
          </p:cNvPr>
          <p:cNvCxnSpPr>
            <a:stCxn id="14" idx="2"/>
            <a:endCxn id="8" idx="0"/>
          </p:cNvCxnSpPr>
          <p:nvPr/>
        </p:nvCxnSpPr>
        <p:spPr>
          <a:xfrm flipH="1">
            <a:off x="5862129" y="3115516"/>
            <a:ext cx="1979127" cy="25115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34477E21-D4B5-2DBA-1627-914CE23A8C0A}"/>
              </a:ext>
            </a:extLst>
          </p:cNvPr>
          <p:cNvCxnSpPr>
            <a:stCxn id="6" idx="3"/>
            <a:endCxn id="8" idx="1"/>
          </p:cNvCxnSpPr>
          <p:nvPr/>
        </p:nvCxnSpPr>
        <p:spPr>
          <a:xfrm>
            <a:off x="3395733" y="4388392"/>
            <a:ext cx="1392572" cy="152213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179A903C-A941-EA37-D248-8920117321DF}"/>
              </a:ext>
            </a:extLst>
          </p:cNvPr>
          <p:cNvCxnSpPr>
            <a:cxnSpLocks/>
            <a:stCxn id="25" idx="1"/>
            <a:endCxn id="8" idx="3"/>
          </p:cNvCxnSpPr>
          <p:nvPr/>
        </p:nvCxnSpPr>
        <p:spPr>
          <a:xfrm flipH="1">
            <a:off x="6935953" y="4537127"/>
            <a:ext cx="1172275" cy="13733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5" name="Picture 24" descr="Table&#10;&#10;Description automatically generated">
            <a:extLst>
              <a:ext uri="{FF2B5EF4-FFF2-40B4-BE49-F238E27FC236}">
                <a16:creationId xmlns:a16="http://schemas.microsoft.com/office/drawing/2014/main" id="{67184834-83E0-BF97-9242-FEF2D6679FA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08228" y="3601408"/>
            <a:ext cx="3183372" cy="1871437"/>
          </a:xfrm>
          <a:prstGeom prst="rect">
            <a:avLst/>
          </a:prstGeom>
        </p:spPr>
      </p:pic>
      <p:sp>
        <p:nvSpPr>
          <p:cNvPr id="23" name="Rectangular Callout 22">
            <a:extLst>
              <a:ext uri="{FF2B5EF4-FFF2-40B4-BE49-F238E27FC236}">
                <a16:creationId xmlns:a16="http://schemas.microsoft.com/office/drawing/2014/main" id="{4ECF42C5-08B3-D018-B635-61A0C22F96B8}"/>
              </a:ext>
            </a:extLst>
          </p:cNvPr>
          <p:cNvSpPr/>
          <p:nvPr/>
        </p:nvSpPr>
        <p:spPr>
          <a:xfrm>
            <a:off x="1392572" y="1611070"/>
            <a:ext cx="5990621" cy="3861775"/>
          </a:xfrm>
          <a:prstGeom prst="wedgeRectCallout">
            <a:avLst>
              <a:gd name="adj1" fmla="val 64204"/>
              <a:gd name="adj2" fmla="val 34361"/>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t>void </a:t>
            </a:r>
            <a:r>
              <a:rPr lang="en-US" err="1"/>
              <a:t>make_account</a:t>
            </a:r>
            <a:r>
              <a:rPr lang="en-US"/>
              <a:t>()</a:t>
            </a:r>
          </a:p>
          <a:p>
            <a:r>
              <a:rPr lang="en-US"/>
              <a:t>{</a:t>
            </a:r>
          </a:p>
          <a:p>
            <a:r>
              <a:rPr lang="en-US"/>
              <a:t>   </a:t>
            </a:r>
            <a:r>
              <a:rPr lang="en-US" err="1"/>
              <a:t>SAConnection</a:t>
            </a:r>
            <a:r>
              <a:rPr lang="en-US"/>
              <a:t> con; </a:t>
            </a:r>
          </a:p>
          <a:p>
            <a:r>
              <a:rPr lang="en-US"/>
              <a:t>   </a:t>
            </a:r>
            <a:r>
              <a:rPr lang="en-US" err="1"/>
              <a:t>SACommand</a:t>
            </a:r>
            <a:r>
              <a:rPr lang="en-US"/>
              <a:t>;</a:t>
            </a:r>
          </a:p>
          <a:p>
            <a:endParaRPr lang="en-US"/>
          </a:p>
          <a:p>
            <a:r>
              <a:rPr lang="en-US"/>
              <a:t>   try {</a:t>
            </a:r>
          </a:p>
          <a:p>
            <a:r>
              <a:rPr lang="en-US"/>
              <a:t>      </a:t>
            </a:r>
            <a:r>
              <a:rPr lang="en-US" err="1"/>
              <a:t>con.Connect</a:t>
            </a:r>
            <a:r>
              <a:rPr lang="en-US"/>
              <a:t>(“Banking”, …);</a:t>
            </a:r>
          </a:p>
          <a:p>
            <a:r>
              <a:rPr lang="en-US"/>
              <a:t>      </a:t>
            </a:r>
            <a:r>
              <a:rPr lang="en-US" err="1"/>
              <a:t>cmd.setConnection</a:t>
            </a:r>
            <a:r>
              <a:rPr lang="en-US"/>
              <a:t>(&amp;con);</a:t>
            </a:r>
          </a:p>
          <a:p>
            <a:r>
              <a:rPr lang="en-US"/>
              <a:t>      </a:t>
            </a:r>
            <a:r>
              <a:rPr lang="en-US" err="1"/>
              <a:t>cmd.SetCommandText</a:t>
            </a:r>
            <a:r>
              <a:rPr lang="en-US"/>
              <a:t>(”insert into Accounts (</a:t>
            </a:r>
            <a:r>
              <a:rPr lang="en-US" err="1"/>
              <a:t>first_name</a:t>
            </a:r>
            <a:r>
              <a:rPr lang="en-US"/>
              <a:t>, </a:t>
            </a:r>
          </a:p>
          <a:p>
            <a:r>
              <a:rPr lang="en-US"/>
              <a:t>         </a:t>
            </a:r>
            <a:r>
              <a:rPr lang="en-US" err="1"/>
              <a:t>last_name</a:t>
            </a:r>
            <a:r>
              <a:rPr lang="en-US"/>
              <a:t>) values (”</a:t>
            </a:r>
            <a:r>
              <a:rPr lang="en-US" err="1"/>
              <a:t>stu</a:t>
            </a:r>
            <a:r>
              <a:rPr lang="en-US"/>
              <a:t>”, “dent”);</a:t>
            </a:r>
          </a:p>
          <a:p>
            <a:r>
              <a:rPr lang="en-US"/>
              <a:t>      </a:t>
            </a:r>
            <a:r>
              <a:rPr lang="en-US" err="1"/>
              <a:t>cmd.Execute</a:t>
            </a:r>
            <a:r>
              <a:rPr lang="en-US"/>
              <a:t>();</a:t>
            </a:r>
          </a:p>
          <a:p>
            <a:r>
              <a:rPr lang="en-US"/>
              <a:t>   }</a:t>
            </a:r>
          </a:p>
          <a:p>
            <a:r>
              <a:rPr lang="en-US"/>
              <a:t>}</a:t>
            </a:r>
          </a:p>
        </p:txBody>
      </p:sp>
    </p:spTree>
    <p:extLst>
      <p:ext uri="{BB962C8B-B14F-4D97-AF65-F5344CB8AC3E}">
        <p14:creationId xmlns:p14="http://schemas.microsoft.com/office/powerpoint/2010/main" val="109204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grpId="1" nodeType="clickEffect">
                                  <p:stCondLst>
                                    <p:cond delay="0"/>
                                  </p:stCondLst>
                                  <p:childTnLst>
                                    <p:animEffect transition="out" filter="dissolve">
                                      <p:cBhvr>
                                        <p:cTn id="12" dur="500"/>
                                        <p:tgtEl>
                                          <p:spTgt spid="23"/>
                                        </p:tgtEl>
                                      </p:cBhvr>
                                    </p:animEffect>
                                    <p:set>
                                      <p:cBhvr>
                                        <p:cTn id="13"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DCEF6ABE-5963-0E35-F529-EB37A9EF18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2495" y="3683651"/>
            <a:ext cx="2830332" cy="1795587"/>
          </a:xfrm>
          <a:prstGeom prst="rect">
            <a:avLst/>
          </a:prstGeom>
        </p:spPr>
      </p:pic>
      <p:sp>
        <p:nvSpPr>
          <p:cNvPr id="2" name="Title 1">
            <a:extLst>
              <a:ext uri="{FF2B5EF4-FFF2-40B4-BE49-F238E27FC236}">
                <a16:creationId xmlns:a16="http://schemas.microsoft.com/office/drawing/2014/main" id="{2887242A-6376-F71C-81CB-BFFB8F42F5A7}"/>
              </a:ext>
            </a:extLst>
          </p:cNvPr>
          <p:cNvSpPr>
            <a:spLocks noGrp="1"/>
          </p:cNvSpPr>
          <p:nvPr>
            <p:ph type="title"/>
          </p:nvPr>
        </p:nvSpPr>
        <p:spPr/>
        <p:txBody>
          <a:bodyPr/>
          <a:lstStyle/>
          <a:p>
            <a:r>
              <a:rPr lang="en-US">
                <a:cs typeface="Calibri Light" panose="020F0302020204030204"/>
              </a:rPr>
              <a:t>Pure Fabrication Example (cont.)</a:t>
            </a:r>
          </a:p>
        </p:txBody>
      </p:sp>
      <p:pic>
        <p:nvPicPr>
          <p:cNvPr id="8" name="Picture 7" descr="Application&#10;&#10;Description automatically generated with medium confidence">
            <a:extLst>
              <a:ext uri="{FF2B5EF4-FFF2-40B4-BE49-F238E27FC236}">
                <a16:creationId xmlns:a16="http://schemas.microsoft.com/office/drawing/2014/main" id="{EC2690F1-05D2-1141-6B10-3C15FFEC1C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793" y="5970346"/>
            <a:ext cx="2147648" cy="566979"/>
          </a:xfrm>
          <a:prstGeom prst="rect">
            <a:avLst/>
          </a:prstGeom>
        </p:spPr>
      </p:pic>
      <p:cxnSp>
        <p:nvCxnSpPr>
          <p:cNvPr id="16" name="Straight Arrow Connector 15">
            <a:extLst>
              <a:ext uri="{FF2B5EF4-FFF2-40B4-BE49-F238E27FC236}">
                <a16:creationId xmlns:a16="http://schemas.microsoft.com/office/drawing/2014/main" id="{44B5F86A-0C77-2C89-FCCB-5917DAF99055}"/>
              </a:ext>
            </a:extLst>
          </p:cNvPr>
          <p:cNvCxnSpPr>
            <a:cxnSpLocks/>
            <a:stCxn id="45" idx="2"/>
            <a:endCxn id="4" idx="0"/>
          </p:cNvCxnSpPr>
          <p:nvPr/>
        </p:nvCxnSpPr>
        <p:spPr>
          <a:xfrm>
            <a:off x="3853767" y="3081812"/>
            <a:ext cx="1923894" cy="6018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19063893-3D3C-739B-ADD4-2D3145AC53C7}"/>
              </a:ext>
            </a:extLst>
          </p:cNvPr>
          <p:cNvCxnSpPr>
            <a:cxnSpLocks/>
            <a:stCxn id="43" idx="2"/>
            <a:endCxn id="4" idx="0"/>
          </p:cNvCxnSpPr>
          <p:nvPr/>
        </p:nvCxnSpPr>
        <p:spPr>
          <a:xfrm flipH="1">
            <a:off x="5777661" y="3148062"/>
            <a:ext cx="2649149" cy="5355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34477E21-D4B5-2DBA-1627-914CE23A8C0A}"/>
              </a:ext>
            </a:extLst>
          </p:cNvPr>
          <p:cNvCxnSpPr>
            <a:cxnSpLocks/>
            <a:stCxn id="41" idx="3"/>
            <a:endCxn id="4" idx="1"/>
          </p:cNvCxnSpPr>
          <p:nvPr/>
        </p:nvCxnSpPr>
        <p:spPr>
          <a:xfrm>
            <a:off x="3345039" y="4430893"/>
            <a:ext cx="1017456" cy="1505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179A903C-A941-EA37-D248-8920117321DF}"/>
              </a:ext>
            </a:extLst>
          </p:cNvPr>
          <p:cNvCxnSpPr>
            <a:cxnSpLocks/>
            <a:stCxn id="39" idx="1"/>
            <a:endCxn id="4" idx="3"/>
          </p:cNvCxnSpPr>
          <p:nvPr/>
        </p:nvCxnSpPr>
        <p:spPr>
          <a:xfrm flipH="1" flipV="1">
            <a:off x="7192827" y="4581445"/>
            <a:ext cx="886882" cy="2078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453E45C0-E4B0-2D58-4E43-4D38955B4C79}"/>
              </a:ext>
            </a:extLst>
          </p:cNvPr>
          <p:cNvCxnSpPr>
            <a:stCxn id="4" idx="2"/>
            <a:endCxn id="8" idx="0"/>
          </p:cNvCxnSpPr>
          <p:nvPr/>
        </p:nvCxnSpPr>
        <p:spPr>
          <a:xfrm>
            <a:off x="5777661" y="5479238"/>
            <a:ext cx="11956" cy="4911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9" name="Picture 38" descr="Table&#10;&#10;Description automatically generated">
            <a:extLst>
              <a:ext uri="{FF2B5EF4-FFF2-40B4-BE49-F238E27FC236}">
                <a16:creationId xmlns:a16="http://schemas.microsoft.com/office/drawing/2014/main" id="{8FAD67BE-7FE0-E30E-21EF-D4A86B444B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79709" y="4039482"/>
            <a:ext cx="2910000" cy="1499632"/>
          </a:xfrm>
          <a:prstGeom prst="rect">
            <a:avLst/>
          </a:prstGeom>
        </p:spPr>
      </p:pic>
      <p:pic>
        <p:nvPicPr>
          <p:cNvPr id="41" name="Picture 40" descr="Table&#10;&#10;Description automatically generated">
            <a:extLst>
              <a:ext uri="{FF2B5EF4-FFF2-40B4-BE49-F238E27FC236}">
                <a16:creationId xmlns:a16="http://schemas.microsoft.com/office/drawing/2014/main" id="{AE595B36-12EE-122A-A847-B0B601AEEA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9977" y="3681076"/>
            <a:ext cx="2945062" cy="1499633"/>
          </a:xfrm>
          <a:prstGeom prst="rect">
            <a:avLst/>
          </a:prstGeom>
        </p:spPr>
      </p:pic>
      <p:pic>
        <p:nvPicPr>
          <p:cNvPr id="43" name="Picture 42" descr="Table&#10;&#10;Description automatically generated">
            <a:extLst>
              <a:ext uri="{FF2B5EF4-FFF2-40B4-BE49-F238E27FC236}">
                <a16:creationId xmlns:a16="http://schemas.microsoft.com/office/drawing/2014/main" id="{2B86F9D8-51C7-C4EE-CA5F-B186316712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53956" y="1648429"/>
            <a:ext cx="2945708" cy="1499633"/>
          </a:xfrm>
          <a:prstGeom prst="rect">
            <a:avLst/>
          </a:prstGeom>
        </p:spPr>
      </p:pic>
      <p:pic>
        <p:nvPicPr>
          <p:cNvPr id="45" name="Picture 44" descr="Table&#10;&#10;Description automatically generated">
            <a:extLst>
              <a:ext uri="{FF2B5EF4-FFF2-40B4-BE49-F238E27FC236}">
                <a16:creationId xmlns:a16="http://schemas.microsoft.com/office/drawing/2014/main" id="{D67B5FA7-D3ED-8C12-4410-3B6A4473EDB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72201" y="1582178"/>
            <a:ext cx="2963132" cy="1499634"/>
          </a:xfrm>
          <a:prstGeom prst="rect">
            <a:avLst/>
          </a:prstGeom>
        </p:spPr>
      </p:pic>
      <p:sp>
        <p:nvSpPr>
          <p:cNvPr id="28" name="Rounded Rectangle 27">
            <a:extLst>
              <a:ext uri="{FF2B5EF4-FFF2-40B4-BE49-F238E27FC236}">
                <a16:creationId xmlns:a16="http://schemas.microsoft.com/office/drawing/2014/main" id="{26EC8E2C-9A69-34FE-D37D-F00EE5DF78CB}"/>
              </a:ext>
            </a:extLst>
          </p:cNvPr>
          <p:cNvSpPr/>
          <p:nvPr/>
        </p:nvSpPr>
        <p:spPr>
          <a:xfrm>
            <a:off x="348760" y="2148293"/>
            <a:ext cx="2151699" cy="112835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a:t>Coupling?</a:t>
            </a:r>
          </a:p>
        </p:txBody>
      </p:sp>
      <p:sp>
        <p:nvSpPr>
          <p:cNvPr id="29" name="Rounded Rectangle 28">
            <a:extLst>
              <a:ext uri="{FF2B5EF4-FFF2-40B4-BE49-F238E27FC236}">
                <a16:creationId xmlns:a16="http://schemas.microsoft.com/office/drawing/2014/main" id="{C4A46D09-B563-87DE-C658-9B16B30562BA}"/>
              </a:ext>
            </a:extLst>
          </p:cNvPr>
          <p:cNvSpPr/>
          <p:nvPr/>
        </p:nvSpPr>
        <p:spPr>
          <a:xfrm>
            <a:off x="9153533" y="5325088"/>
            <a:ext cx="2439193" cy="108410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a:t>Cohesion?</a:t>
            </a:r>
          </a:p>
        </p:txBody>
      </p:sp>
    </p:spTree>
    <p:extLst>
      <p:ext uri="{BB962C8B-B14F-4D97-AF65-F5344CB8AC3E}">
        <p14:creationId xmlns:p14="http://schemas.microsoft.com/office/powerpoint/2010/main" val="254152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p:cTn id="13" dur="500" fill="hold"/>
                                        <p:tgtEl>
                                          <p:spTgt spid="29"/>
                                        </p:tgtEl>
                                        <p:attrNameLst>
                                          <p:attrName>ppt_w</p:attrName>
                                        </p:attrNameLst>
                                      </p:cBhvr>
                                      <p:tavLst>
                                        <p:tav tm="0">
                                          <p:val>
                                            <p:fltVal val="0"/>
                                          </p:val>
                                        </p:tav>
                                        <p:tav tm="100000">
                                          <p:val>
                                            <p:strVal val="#ppt_w"/>
                                          </p:val>
                                        </p:tav>
                                      </p:tavLst>
                                    </p:anim>
                                    <p:anim calcmode="lin" valueType="num">
                                      <p:cBhvr>
                                        <p:cTn id="14" dur="500" fill="hold"/>
                                        <p:tgtEl>
                                          <p:spTgt spid="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7242A-6376-F71C-81CB-BFFB8F42F5A7}"/>
              </a:ext>
            </a:extLst>
          </p:cNvPr>
          <p:cNvSpPr>
            <a:spLocks noGrp="1"/>
          </p:cNvSpPr>
          <p:nvPr>
            <p:ph type="title"/>
          </p:nvPr>
        </p:nvSpPr>
        <p:spPr/>
        <p:txBody>
          <a:bodyPr/>
          <a:lstStyle/>
          <a:p>
            <a:r>
              <a:rPr lang="en-US">
                <a:cs typeface="Calibri Light" panose="020F0302020204030204"/>
              </a:rPr>
              <a:t>Pure Fabrication Example (cont.)</a:t>
            </a:r>
            <a:endParaRPr lang="en-US"/>
          </a:p>
        </p:txBody>
      </p:sp>
      <p:sp>
        <p:nvSpPr>
          <p:cNvPr id="3" name="Content Placeholder 2">
            <a:extLst>
              <a:ext uri="{FF2B5EF4-FFF2-40B4-BE49-F238E27FC236}">
                <a16:creationId xmlns:a16="http://schemas.microsoft.com/office/drawing/2014/main" id="{DCD4CC89-0EA3-AAA8-ECFA-F88DD839E908}"/>
              </a:ext>
            </a:extLst>
          </p:cNvPr>
          <p:cNvSpPr>
            <a:spLocks noGrp="1"/>
          </p:cNvSpPr>
          <p:nvPr>
            <p:ph sz="half" idx="1"/>
          </p:nvPr>
        </p:nvSpPr>
        <p:spPr>
          <a:xfrm>
            <a:off x="-1555" y="1825625"/>
            <a:ext cx="12187538" cy="4351338"/>
          </a:xfrm>
        </p:spPr>
        <p:txBody>
          <a:bodyPr vert="horz" lIns="91440" tIns="45720" rIns="91440" bIns="45720" rtlCol="0" anchor="t">
            <a:normAutofit lnSpcReduction="10000"/>
          </a:bodyPr>
          <a:lstStyle/>
          <a:p>
            <a:pPr marL="0" indent="0">
              <a:buNone/>
            </a:pPr>
            <a:r>
              <a:rPr lang="en-US" b="1">
                <a:cs typeface="Calibri"/>
              </a:rPr>
              <a:t>Low coupling</a:t>
            </a:r>
          </a:p>
          <a:p>
            <a:r>
              <a:rPr lang="en-US">
                <a:cs typeface="Calibri"/>
              </a:rPr>
              <a:t>Classes and databases are now more independent</a:t>
            </a:r>
          </a:p>
          <a:p>
            <a:r>
              <a:rPr lang="en-US">
                <a:cs typeface="Calibri"/>
              </a:rPr>
              <a:t>Changes to the database will not affect interface to database</a:t>
            </a:r>
          </a:p>
          <a:p>
            <a:pPr marL="0" indent="0">
              <a:buNone/>
            </a:pPr>
            <a:r>
              <a:rPr lang="en-US" b="1">
                <a:cs typeface="Calibri"/>
              </a:rPr>
              <a:t>High cohesion</a:t>
            </a:r>
          </a:p>
          <a:p>
            <a:r>
              <a:rPr lang="en-US">
                <a:cs typeface="Calibri"/>
              </a:rPr>
              <a:t>Many different classes w/ private database methods → single database class w/ public database methods</a:t>
            </a:r>
          </a:p>
          <a:p>
            <a:pPr marL="0" indent="0">
              <a:buNone/>
            </a:pPr>
            <a:r>
              <a:rPr lang="en-US" b="1">
                <a:cs typeface="Calibri"/>
              </a:rPr>
              <a:t>Reusability</a:t>
            </a:r>
          </a:p>
          <a:p>
            <a:r>
              <a:rPr lang="en-US">
                <a:cs typeface="Calibri"/>
              </a:rPr>
              <a:t>One database methods can be generalized using parameters</a:t>
            </a:r>
          </a:p>
        </p:txBody>
      </p:sp>
    </p:spTree>
    <p:extLst>
      <p:ext uri="{BB962C8B-B14F-4D97-AF65-F5344CB8AC3E}">
        <p14:creationId xmlns:p14="http://schemas.microsoft.com/office/powerpoint/2010/main" val="15117012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7242A-6376-F71C-81CB-BFFB8F42F5A7}"/>
              </a:ext>
            </a:extLst>
          </p:cNvPr>
          <p:cNvSpPr>
            <a:spLocks noGrp="1"/>
          </p:cNvSpPr>
          <p:nvPr>
            <p:ph type="title"/>
          </p:nvPr>
        </p:nvSpPr>
        <p:spPr/>
        <p:txBody>
          <a:bodyPr/>
          <a:lstStyle/>
          <a:p>
            <a:r>
              <a:rPr lang="en-US">
                <a:cs typeface="Calibri Light" panose="020F0302020204030204"/>
              </a:rPr>
              <a:t>Indirection</a:t>
            </a:r>
            <a:endParaRPr lang="en-US"/>
          </a:p>
        </p:txBody>
      </p:sp>
      <p:sp>
        <p:nvSpPr>
          <p:cNvPr id="3" name="Content Placeholder 2">
            <a:extLst>
              <a:ext uri="{FF2B5EF4-FFF2-40B4-BE49-F238E27FC236}">
                <a16:creationId xmlns:a16="http://schemas.microsoft.com/office/drawing/2014/main" id="{DCD4CC89-0EA3-AAA8-ECFA-F88DD839E908}"/>
              </a:ext>
            </a:extLst>
          </p:cNvPr>
          <p:cNvSpPr>
            <a:spLocks noGrp="1"/>
          </p:cNvSpPr>
          <p:nvPr>
            <p:ph sz="half" idx="1"/>
          </p:nvPr>
        </p:nvSpPr>
        <p:spPr>
          <a:xfrm>
            <a:off x="-1555" y="1825625"/>
            <a:ext cx="12192552" cy="1606583"/>
          </a:xfrm>
        </p:spPr>
        <p:txBody>
          <a:bodyPr vert="horz" lIns="91440" tIns="45720" rIns="91440" bIns="45720" rtlCol="0" anchor="t">
            <a:normAutofit/>
          </a:bodyPr>
          <a:lstStyle/>
          <a:p>
            <a:pPr marL="0" indent="0">
              <a:buNone/>
            </a:pPr>
            <a:r>
              <a:rPr lang="en-US" b="1">
                <a:cs typeface="Calibri"/>
              </a:rPr>
              <a:t>Problem</a:t>
            </a:r>
          </a:p>
          <a:p>
            <a:pPr marL="0" indent="0">
              <a:buNone/>
            </a:pPr>
            <a:r>
              <a:rPr lang="en-US">
                <a:cs typeface="Calibri"/>
              </a:rPr>
              <a:t>Where do we assign responsibility when we want to avoid direct coupling between two or more objects?</a:t>
            </a:r>
          </a:p>
        </p:txBody>
      </p:sp>
      <p:sp>
        <p:nvSpPr>
          <p:cNvPr id="5" name="Content Placeholder 3">
            <a:extLst>
              <a:ext uri="{FF2B5EF4-FFF2-40B4-BE49-F238E27FC236}">
                <a16:creationId xmlns:a16="http://schemas.microsoft.com/office/drawing/2014/main" id="{C27A5D3C-35B6-7294-B897-8BD318589A6A}"/>
              </a:ext>
            </a:extLst>
          </p:cNvPr>
          <p:cNvSpPr>
            <a:spLocks noGrp="1"/>
          </p:cNvSpPr>
          <p:nvPr>
            <p:ph sz="half" idx="2"/>
          </p:nvPr>
        </p:nvSpPr>
        <p:spPr>
          <a:xfrm>
            <a:off x="-4010" y="3582890"/>
            <a:ext cx="12197564" cy="2594073"/>
          </a:xfrm>
        </p:spPr>
        <p:txBody>
          <a:bodyPr vert="horz" lIns="91440" tIns="45720" rIns="91440" bIns="45720" rtlCol="0" anchor="t">
            <a:normAutofit/>
          </a:bodyPr>
          <a:lstStyle/>
          <a:p>
            <a:pPr marL="0" indent="0">
              <a:buNone/>
            </a:pPr>
            <a:r>
              <a:rPr lang="en-US" b="1">
                <a:cs typeface="Calibri" panose="020F0502020204030204"/>
              </a:rPr>
              <a:t>Solution</a:t>
            </a:r>
          </a:p>
          <a:p>
            <a:pPr marL="0" indent="0">
              <a:buNone/>
            </a:pPr>
            <a:r>
              <a:rPr lang="en-US">
                <a:cs typeface="Calibri" panose="020F0502020204030204"/>
              </a:rPr>
              <a:t>Assign responsibility to an intermediate object to mediate the between the other objects.</a:t>
            </a:r>
          </a:p>
        </p:txBody>
      </p:sp>
    </p:spTree>
    <p:extLst>
      <p:ext uri="{BB962C8B-B14F-4D97-AF65-F5344CB8AC3E}">
        <p14:creationId xmlns:p14="http://schemas.microsoft.com/office/powerpoint/2010/main" val="2439755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DCEF6ABE-5963-0E35-F529-EB37A9EF18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2495" y="3683651"/>
            <a:ext cx="2830332" cy="1795587"/>
          </a:xfrm>
          <a:prstGeom prst="rect">
            <a:avLst/>
          </a:prstGeom>
        </p:spPr>
      </p:pic>
      <p:sp>
        <p:nvSpPr>
          <p:cNvPr id="2" name="Title 1">
            <a:extLst>
              <a:ext uri="{FF2B5EF4-FFF2-40B4-BE49-F238E27FC236}">
                <a16:creationId xmlns:a16="http://schemas.microsoft.com/office/drawing/2014/main" id="{2887242A-6376-F71C-81CB-BFFB8F42F5A7}"/>
              </a:ext>
            </a:extLst>
          </p:cNvPr>
          <p:cNvSpPr>
            <a:spLocks noGrp="1"/>
          </p:cNvSpPr>
          <p:nvPr>
            <p:ph type="title"/>
          </p:nvPr>
        </p:nvSpPr>
        <p:spPr/>
        <p:txBody>
          <a:bodyPr/>
          <a:lstStyle/>
          <a:p>
            <a:r>
              <a:rPr lang="en-US">
                <a:cs typeface="Calibri Light" panose="020F0302020204030204"/>
              </a:rPr>
              <a:t>Indirection Example</a:t>
            </a:r>
          </a:p>
        </p:txBody>
      </p:sp>
      <p:pic>
        <p:nvPicPr>
          <p:cNvPr id="8" name="Picture 7" descr="Application&#10;&#10;Description automatically generated with medium confidence">
            <a:extLst>
              <a:ext uri="{FF2B5EF4-FFF2-40B4-BE49-F238E27FC236}">
                <a16:creationId xmlns:a16="http://schemas.microsoft.com/office/drawing/2014/main" id="{EC2690F1-05D2-1141-6B10-3C15FFEC1C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793" y="5970346"/>
            <a:ext cx="2147648" cy="566979"/>
          </a:xfrm>
          <a:prstGeom prst="rect">
            <a:avLst/>
          </a:prstGeom>
        </p:spPr>
      </p:pic>
      <p:cxnSp>
        <p:nvCxnSpPr>
          <p:cNvPr id="16" name="Straight Arrow Connector 15">
            <a:extLst>
              <a:ext uri="{FF2B5EF4-FFF2-40B4-BE49-F238E27FC236}">
                <a16:creationId xmlns:a16="http://schemas.microsoft.com/office/drawing/2014/main" id="{44B5F86A-0C77-2C89-FCCB-5917DAF99055}"/>
              </a:ext>
            </a:extLst>
          </p:cNvPr>
          <p:cNvCxnSpPr>
            <a:cxnSpLocks/>
            <a:stCxn id="45" idx="2"/>
            <a:endCxn id="4" idx="0"/>
          </p:cNvCxnSpPr>
          <p:nvPr/>
        </p:nvCxnSpPr>
        <p:spPr>
          <a:xfrm>
            <a:off x="3853767" y="3081812"/>
            <a:ext cx="1923894" cy="6018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19063893-3D3C-739B-ADD4-2D3145AC53C7}"/>
              </a:ext>
            </a:extLst>
          </p:cNvPr>
          <p:cNvCxnSpPr>
            <a:cxnSpLocks/>
            <a:stCxn id="43" idx="2"/>
            <a:endCxn id="4" idx="0"/>
          </p:cNvCxnSpPr>
          <p:nvPr/>
        </p:nvCxnSpPr>
        <p:spPr>
          <a:xfrm flipH="1">
            <a:off x="5777661" y="3148062"/>
            <a:ext cx="2649149" cy="5355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34477E21-D4B5-2DBA-1627-914CE23A8C0A}"/>
              </a:ext>
            </a:extLst>
          </p:cNvPr>
          <p:cNvCxnSpPr>
            <a:cxnSpLocks/>
            <a:stCxn id="41" idx="3"/>
            <a:endCxn id="4" idx="1"/>
          </p:cNvCxnSpPr>
          <p:nvPr/>
        </p:nvCxnSpPr>
        <p:spPr>
          <a:xfrm>
            <a:off x="3745435" y="4165673"/>
            <a:ext cx="617060" cy="4157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179A903C-A941-EA37-D248-8920117321DF}"/>
              </a:ext>
            </a:extLst>
          </p:cNvPr>
          <p:cNvCxnSpPr>
            <a:cxnSpLocks/>
            <a:stCxn id="39" idx="1"/>
            <a:endCxn id="4" idx="3"/>
          </p:cNvCxnSpPr>
          <p:nvPr/>
        </p:nvCxnSpPr>
        <p:spPr>
          <a:xfrm flipH="1" flipV="1">
            <a:off x="7192827" y="4581445"/>
            <a:ext cx="886882" cy="2078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453E45C0-E4B0-2D58-4E43-4D38955B4C79}"/>
              </a:ext>
            </a:extLst>
          </p:cNvPr>
          <p:cNvCxnSpPr>
            <a:stCxn id="4" idx="2"/>
            <a:endCxn id="8" idx="0"/>
          </p:cNvCxnSpPr>
          <p:nvPr/>
        </p:nvCxnSpPr>
        <p:spPr>
          <a:xfrm>
            <a:off x="5777661" y="5479238"/>
            <a:ext cx="11956" cy="4911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9" name="Picture 38" descr="Table&#10;&#10;Description automatically generated">
            <a:extLst>
              <a:ext uri="{FF2B5EF4-FFF2-40B4-BE49-F238E27FC236}">
                <a16:creationId xmlns:a16="http://schemas.microsoft.com/office/drawing/2014/main" id="{8FAD67BE-7FE0-E30E-21EF-D4A86B444B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79709" y="4039482"/>
            <a:ext cx="2910000" cy="1499632"/>
          </a:xfrm>
          <a:prstGeom prst="rect">
            <a:avLst/>
          </a:prstGeom>
        </p:spPr>
      </p:pic>
      <p:pic>
        <p:nvPicPr>
          <p:cNvPr id="41" name="Picture 40" descr="Table&#10;&#10;Description automatically generated">
            <a:extLst>
              <a:ext uri="{FF2B5EF4-FFF2-40B4-BE49-F238E27FC236}">
                <a16:creationId xmlns:a16="http://schemas.microsoft.com/office/drawing/2014/main" id="{AE595B36-12EE-122A-A847-B0B601AEEA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0373" y="3415856"/>
            <a:ext cx="2945062" cy="1499633"/>
          </a:xfrm>
          <a:prstGeom prst="rect">
            <a:avLst/>
          </a:prstGeom>
        </p:spPr>
      </p:pic>
      <p:pic>
        <p:nvPicPr>
          <p:cNvPr id="43" name="Picture 42" descr="Table&#10;&#10;Description automatically generated">
            <a:extLst>
              <a:ext uri="{FF2B5EF4-FFF2-40B4-BE49-F238E27FC236}">
                <a16:creationId xmlns:a16="http://schemas.microsoft.com/office/drawing/2014/main" id="{2B86F9D8-51C7-C4EE-CA5F-B186316712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53956" y="1648429"/>
            <a:ext cx="2945708" cy="1499633"/>
          </a:xfrm>
          <a:prstGeom prst="rect">
            <a:avLst/>
          </a:prstGeom>
        </p:spPr>
      </p:pic>
      <p:pic>
        <p:nvPicPr>
          <p:cNvPr id="45" name="Picture 44" descr="Table&#10;&#10;Description automatically generated">
            <a:extLst>
              <a:ext uri="{FF2B5EF4-FFF2-40B4-BE49-F238E27FC236}">
                <a16:creationId xmlns:a16="http://schemas.microsoft.com/office/drawing/2014/main" id="{D67B5FA7-D3ED-8C12-4410-3B6A4473EDB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72201" y="1582178"/>
            <a:ext cx="2963132" cy="1499634"/>
          </a:xfrm>
          <a:prstGeom prst="rect">
            <a:avLst/>
          </a:prstGeom>
        </p:spPr>
      </p:pic>
      <p:sp>
        <p:nvSpPr>
          <p:cNvPr id="3" name="Oval 2">
            <a:extLst>
              <a:ext uri="{FF2B5EF4-FFF2-40B4-BE49-F238E27FC236}">
                <a16:creationId xmlns:a16="http://schemas.microsoft.com/office/drawing/2014/main" id="{164F413F-3E6D-284D-77EB-56F987AE0F23}"/>
              </a:ext>
            </a:extLst>
          </p:cNvPr>
          <p:cNvSpPr/>
          <p:nvPr/>
        </p:nvSpPr>
        <p:spPr>
          <a:xfrm>
            <a:off x="4025463" y="3342291"/>
            <a:ext cx="3447392" cy="23963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90B41AB3-1D99-C324-6D73-7F3B262ED88B}"/>
              </a:ext>
            </a:extLst>
          </p:cNvPr>
          <p:cNvSpPr/>
          <p:nvPr/>
        </p:nvSpPr>
        <p:spPr>
          <a:xfrm>
            <a:off x="1092111" y="5249533"/>
            <a:ext cx="2172402"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a:t>Coupling?</a:t>
            </a:r>
          </a:p>
        </p:txBody>
      </p:sp>
    </p:spTree>
    <p:extLst>
      <p:ext uri="{BB962C8B-B14F-4D97-AF65-F5344CB8AC3E}">
        <p14:creationId xmlns:p14="http://schemas.microsoft.com/office/powerpoint/2010/main" val="174422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398D-3F70-DD23-7AFF-127655E5806C}"/>
              </a:ext>
            </a:extLst>
          </p:cNvPr>
          <p:cNvSpPr>
            <a:spLocks noGrp="1"/>
          </p:cNvSpPr>
          <p:nvPr>
            <p:ph type="title"/>
          </p:nvPr>
        </p:nvSpPr>
        <p:spPr/>
        <p:txBody>
          <a:bodyPr/>
          <a:lstStyle/>
          <a:p>
            <a:r>
              <a:rPr lang="en-US">
                <a:latin typeface="Calibri"/>
                <a:cs typeface="Calibri Light"/>
              </a:rPr>
              <a:t>Content Coupling</a:t>
            </a:r>
            <a:endParaRPr lang="en-US">
              <a:latin typeface="Calibri"/>
              <a:cs typeface="Calibri"/>
            </a:endParaRPr>
          </a:p>
        </p:txBody>
      </p:sp>
      <p:sp>
        <p:nvSpPr>
          <p:cNvPr id="6" name="Content Placeholder 5">
            <a:extLst>
              <a:ext uri="{FF2B5EF4-FFF2-40B4-BE49-F238E27FC236}">
                <a16:creationId xmlns:a16="http://schemas.microsoft.com/office/drawing/2014/main" id="{193B1D1C-A0D5-3CD0-5F8C-4EAF5F98851F}"/>
              </a:ext>
            </a:extLst>
          </p:cNvPr>
          <p:cNvSpPr>
            <a:spLocks noGrp="1"/>
          </p:cNvSpPr>
          <p:nvPr>
            <p:ph idx="1"/>
          </p:nvPr>
        </p:nvSpPr>
        <p:spPr/>
        <p:txBody>
          <a:bodyPr vert="horz" lIns="91440" tIns="45720" rIns="91440" bIns="45720" rtlCol="0" anchor="t">
            <a:normAutofit/>
          </a:bodyPr>
          <a:lstStyle/>
          <a:p>
            <a:r>
              <a:rPr lang="en-US">
                <a:latin typeface="Calibri"/>
                <a:cs typeface="Calibri"/>
              </a:rPr>
              <a:t>Worst level of coupling</a:t>
            </a:r>
          </a:p>
          <a:p>
            <a:r>
              <a:rPr lang="en-US">
                <a:latin typeface="Calibri"/>
                <a:cs typeface="Calibri"/>
              </a:rPr>
              <a:t>Occurs when one module directly references or changes another module’s contents</a:t>
            </a:r>
          </a:p>
          <a:p>
            <a:r>
              <a:rPr lang="en-US">
                <a:latin typeface="Calibri"/>
                <a:cs typeface="Calibri"/>
              </a:rPr>
              <a:t>This forces modules to be highly dependent on each other</a:t>
            </a:r>
          </a:p>
          <a:p>
            <a:pPr marL="0" indent="0">
              <a:buNone/>
            </a:pPr>
            <a:endParaRPr lang="en-US">
              <a:latin typeface="Calibri"/>
              <a:cs typeface="Calibri"/>
            </a:endParaRPr>
          </a:p>
        </p:txBody>
      </p:sp>
    </p:spTree>
    <p:extLst>
      <p:ext uri="{BB962C8B-B14F-4D97-AF65-F5344CB8AC3E}">
        <p14:creationId xmlns:p14="http://schemas.microsoft.com/office/powerpoint/2010/main" val="25291650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7242A-6376-F71C-81CB-BFFB8F42F5A7}"/>
              </a:ext>
            </a:extLst>
          </p:cNvPr>
          <p:cNvSpPr>
            <a:spLocks noGrp="1"/>
          </p:cNvSpPr>
          <p:nvPr>
            <p:ph type="title"/>
          </p:nvPr>
        </p:nvSpPr>
        <p:spPr/>
        <p:txBody>
          <a:bodyPr/>
          <a:lstStyle/>
          <a:p>
            <a:r>
              <a:rPr lang="en-US">
                <a:cs typeface="Calibri Light" panose="020F0302020204030204"/>
              </a:rPr>
              <a:t>Indirection Example (cont.)</a:t>
            </a:r>
            <a:endParaRPr lang="en-US"/>
          </a:p>
        </p:txBody>
      </p:sp>
      <p:sp>
        <p:nvSpPr>
          <p:cNvPr id="4" name="Content Placeholder 3">
            <a:extLst>
              <a:ext uri="{FF2B5EF4-FFF2-40B4-BE49-F238E27FC236}">
                <a16:creationId xmlns:a16="http://schemas.microsoft.com/office/drawing/2014/main" id="{E9CE8752-1BE0-BC24-411B-F0D729D39568}"/>
              </a:ext>
            </a:extLst>
          </p:cNvPr>
          <p:cNvSpPr>
            <a:spLocks noGrp="1"/>
          </p:cNvSpPr>
          <p:nvPr>
            <p:ph sz="half" idx="2"/>
          </p:nvPr>
        </p:nvSpPr>
        <p:spPr>
          <a:xfrm>
            <a:off x="-4010" y="1825625"/>
            <a:ext cx="12197564" cy="4351338"/>
          </a:xfrm>
        </p:spPr>
        <p:txBody>
          <a:bodyPr vert="horz" lIns="91440" tIns="45720" rIns="91440" bIns="45720" rtlCol="0" anchor="t">
            <a:normAutofit/>
          </a:bodyPr>
          <a:lstStyle/>
          <a:p>
            <a:pPr marL="0" indent="0">
              <a:buNone/>
            </a:pPr>
            <a:r>
              <a:rPr lang="en-US" b="1">
                <a:cs typeface="Calibri" panose="020F0502020204030204"/>
              </a:rPr>
              <a:t>Low coupling</a:t>
            </a:r>
          </a:p>
          <a:p>
            <a:r>
              <a:rPr lang="en-US">
                <a:cs typeface="Calibri" panose="020F0502020204030204"/>
              </a:rPr>
              <a:t>Avoids direct coupling between database and other classes</a:t>
            </a:r>
          </a:p>
          <a:p>
            <a:r>
              <a:rPr lang="en-US">
                <a:cs typeface="Calibri" panose="020F0502020204030204"/>
              </a:rPr>
              <a:t>Changes to database does not affect other classes</a:t>
            </a:r>
          </a:p>
        </p:txBody>
      </p:sp>
    </p:spTree>
    <p:extLst>
      <p:ext uri="{BB962C8B-B14F-4D97-AF65-F5344CB8AC3E}">
        <p14:creationId xmlns:p14="http://schemas.microsoft.com/office/powerpoint/2010/main" val="35905637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7242A-6376-F71C-81CB-BFFB8F42F5A7}"/>
              </a:ext>
            </a:extLst>
          </p:cNvPr>
          <p:cNvSpPr>
            <a:spLocks noGrp="1"/>
          </p:cNvSpPr>
          <p:nvPr>
            <p:ph type="title"/>
          </p:nvPr>
        </p:nvSpPr>
        <p:spPr/>
        <p:txBody>
          <a:bodyPr/>
          <a:lstStyle/>
          <a:p>
            <a:r>
              <a:rPr lang="en-US">
                <a:cs typeface="Calibri Light" panose="020F0302020204030204"/>
              </a:rPr>
              <a:t>Indirection Example (cont.)</a:t>
            </a:r>
            <a:endParaRPr lang="en-US"/>
          </a:p>
        </p:txBody>
      </p:sp>
      <p:sp>
        <p:nvSpPr>
          <p:cNvPr id="4" name="Content Placeholder 3">
            <a:extLst>
              <a:ext uri="{FF2B5EF4-FFF2-40B4-BE49-F238E27FC236}">
                <a16:creationId xmlns:a16="http://schemas.microsoft.com/office/drawing/2014/main" id="{E9CE8752-1BE0-BC24-411B-F0D729D39568}"/>
              </a:ext>
            </a:extLst>
          </p:cNvPr>
          <p:cNvSpPr>
            <a:spLocks noGrp="1"/>
          </p:cNvSpPr>
          <p:nvPr>
            <p:ph sz="half" idx="2"/>
          </p:nvPr>
        </p:nvSpPr>
        <p:spPr>
          <a:xfrm>
            <a:off x="-4010" y="1825625"/>
            <a:ext cx="12197564" cy="4351338"/>
          </a:xfrm>
        </p:spPr>
        <p:txBody>
          <a:bodyPr vert="horz" lIns="91440" tIns="45720" rIns="91440" bIns="45720" rtlCol="0" anchor="t">
            <a:normAutofit/>
          </a:bodyPr>
          <a:lstStyle/>
          <a:p>
            <a:pPr marL="0" indent="0">
              <a:buNone/>
            </a:pPr>
            <a:r>
              <a:rPr lang="en-US" b="1">
                <a:cs typeface="Calibri" panose="020F0502020204030204"/>
              </a:rPr>
              <a:t>Queues!</a:t>
            </a:r>
          </a:p>
        </p:txBody>
      </p:sp>
      <p:sp>
        <p:nvSpPr>
          <p:cNvPr id="3" name="Rectangle 2">
            <a:extLst>
              <a:ext uri="{FF2B5EF4-FFF2-40B4-BE49-F238E27FC236}">
                <a16:creationId xmlns:a16="http://schemas.microsoft.com/office/drawing/2014/main" id="{6C57688D-413D-EF89-BF46-436B70DC4C3D}"/>
              </a:ext>
            </a:extLst>
          </p:cNvPr>
          <p:cNvSpPr/>
          <p:nvPr/>
        </p:nvSpPr>
        <p:spPr>
          <a:xfrm>
            <a:off x="3657601" y="2908218"/>
            <a:ext cx="914400" cy="914400"/>
          </a:xfrm>
          <a:prstGeom prst="rect">
            <a:avLst/>
          </a:prstGeom>
          <a:ln w="19050">
            <a:solidFill>
              <a:srgbClr val="1E1E1E"/>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246006B5-EED0-D549-7C4A-657C36BB8AFA}"/>
              </a:ext>
            </a:extLst>
          </p:cNvPr>
          <p:cNvSpPr/>
          <p:nvPr/>
        </p:nvSpPr>
        <p:spPr>
          <a:xfrm>
            <a:off x="4572001" y="2908218"/>
            <a:ext cx="914400" cy="914400"/>
          </a:xfrm>
          <a:prstGeom prst="rect">
            <a:avLst/>
          </a:prstGeom>
          <a:ln w="19050">
            <a:solidFill>
              <a:srgbClr val="1E1E1E"/>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4BD0EF66-5393-CE8E-E76B-4C7077B20138}"/>
              </a:ext>
            </a:extLst>
          </p:cNvPr>
          <p:cNvSpPr/>
          <p:nvPr/>
        </p:nvSpPr>
        <p:spPr>
          <a:xfrm>
            <a:off x="5486401" y="2903674"/>
            <a:ext cx="914400" cy="914400"/>
          </a:xfrm>
          <a:prstGeom prst="rect">
            <a:avLst/>
          </a:prstGeom>
          <a:ln w="19050">
            <a:solidFill>
              <a:srgbClr val="1E1E1E"/>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14D67C1C-AE25-0968-836E-AACE1C5A997D}"/>
              </a:ext>
            </a:extLst>
          </p:cNvPr>
          <p:cNvSpPr/>
          <p:nvPr/>
        </p:nvSpPr>
        <p:spPr>
          <a:xfrm>
            <a:off x="6400801" y="2899130"/>
            <a:ext cx="914400" cy="914400"/>
          </a:xfrm>
          <a:prstGeom prst="rect">
            <a:avLst/>
          </a:prstGeom>
          <a:ln w="19050">
            <a:solidFill>
              <a:srgbClr val="1E1E1E"/>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EA0367A-30AE-AFA6-672E-507FC9432F99}"/>
              </a:ext>
            </a:extLst>
          </p:cNvPr>
          <p:cNvSpPr/>
          <p:nvPr/>
        </p:nvSpPr>
        <p:spPr>
          <a:xfrm>
            <a:off x="7315201" y="2899130"/>
            <a:ext cx="914400" cy="914400"/>
          </a:xfrm>
          <a:prstGeom prst="rect">
            <a:avLst/>
          </a:prstGeom>
          <a:ln w="19050">
            <a:solidFill>
              <a:srgbClr val="1E1E1E"/>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9622C84E-5E83-E453-BC52-990C775EB8D3}"/>
              </a:ext>
            </a:extLst>
          </p:cNvPr>
          <p:cNvSpPr txBox="1"/>
          <p:nvPr/>
        </p:nvSpPr>
        <p:spPr>
          <a:xfrm>
            <a:off x="5101435" y="2233749"/>
            <a:ext cx="1684332" cy="584775"/>
          </a:xfrm>
          <a:prstGeom prst="rect">
            <a:avLst/>
          </a:prstGeom>
          <a:noFill/>
        </p:spPr>
        <p:txBody>
          <a:bodyPr wrap="square" rtlCol="0">
            <a:spAutoFit/>
          </a:bodyPr>
          <a:lstStyle/>
          <a:p>
            <a:pPr algn="ctr"/>
            <a:r>
              <a:rPr lang="en-US" sz="3200"/>
              <a:t>Queue</a:t>
            </a:r>
          </a:p>
        </p:txBody>
      </p:sp>
      <p:pic>
        <p:nvPicPr>
          <p:cNvPr id="13" name="Picture 12" descr="A picture containing chart&#10;&#10;Description automatically generated">
            <a:extLst>
              <a:ext uri="{FF2B5EF4-FFF2-40B4-BE49-F238E27FC236}">
                <a16:creationId xmlns:a16="http://schemas.microsoft.com/office/drawing/2014/main" id="{005A4F70-4AF9-55F6-98C4-789423B6E0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5118" y="4193272"/>
            <a:ext cx="2616200" cy="2120900"/>
          </a:xfrm>
          <a:prstGeom prst="rect">
            <a:avLst/>
          </a:prstGeom>
        </p:spPr>
      </p:pic>
      <p:pic>
        <p:nvPicPr>
          <p:cNvPr id="15" name="Picture 14" descr="Shape&#10;&#10;Description automatically generated with medium confidence">
            <a:extLst>
              <a:ext uri="{FF2B5EF4-FFF2-40B4-BE49-F238E27FC236}">
                <a16:creationId xmlns:a16="http://schemas.microsoft.com/office/drawing/2014/main" id="{199AB2A6-53B9-6869-4772-C5EC866A23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721" y="4124668"/>
            <a:ext cx="2628900" cy="2120900"/>
          </a:xfrm>
          <a:prstGeom prst="rect">
            <a:avLst/>
          </a:prstGeom>
        </p:spPr>
      </p:pic>
      <p:sp>
        <p:nvSpPr>
          <p:cNvPr id="17" name="Bent Arrow 16">
            <a:extLst>
              <a:ext uri="{FF2B5EF4-FFF2-40B4-BE49-F238E27FC236}">
                <a16:creationId xmlns:a16="http://schemas.microsoft.com/office/drawing/2014/main" id="{2FC07616-472C-7DEF-20D6-F44D546F348F}"/>
              </a:ext>
            </a:extLst>
          </p:cNvPr>
          <p:cNvSpPr/>
          <p:nvPr/>
        </p:nvSpPr>
        <p:spPr>
          <a:xfrm>
            <a:off x="1623032" y="3090041"/>
            <a:ext cx="2013320" cy="103462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ent Arrow 17">
            <a:extLst>
              <a:ext uri="{FF2B5EF4-FFF2-40B4-BE49-F238E27FC236}">
                <a16:creationId xmlns:a16="http://schemas.microsoft.com/office/drawing/2014/main" id="{FB82673E-5574-95E7-6FDB-26C0BC469DDA}"/>
              </a:ext>
            </a:extLst>
          </p:cNvPr>
          <p:cNvSpPr/>
          <p:nvPr/>
        </p:nvSpPr>
        <p:spPr>
          <a:xfrm rot="5400000">
            <a:off x="8745224" y="2643022"/>
            <a:ext cx="1034627" cy="206587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046906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7242A-6376-F71C-81CB-BFFB8F42F5A7}"/>
              </a:ext>
            </a:extLst>
          </p:cNvPr>
          <p:cNvSpPr>
            <a:spLocks noGrp="1"/>
          </p:cNvSpPr>
          <p:nvPr>
            <p:ph type="title"/>
          </p:nvPr>
        </p:nvSpPr>
        <p:spPr/>
        <p:txBody>
          <a:bodyPr/>
          <a:lstStyle/>
          <a:p>
            <a:r>
              <a:rPr lang="en-US">
                <a:cs typeface="Calibri Light" panose="020F0302020204030204"/>
              </a:rPr>
              <a:t>Protected Variations</a:t>
            </a:r>
            <a:endParaRPr lang="en-US"/>
          </a:p>
        </p:txBody>
      </p:sp>
      <p:sp>
        <p:nvSpPr>
          <p:cNvPr id="3" name="Content Placeholder 2">
            <a:extLst>
              <a:ext uri="{FF2B5EF4-FFF2-40B4-BE49-F238E27FC236}">
                <a16:creationId xmlns:a16="http://schemas.microsoft.com/office/drawing/2014/main" id="{DCD4CC89-0EA3-AAA8-ECFA-F88DD839E908}"/>
              </a:ext>
            </a:extLst>
          </p:cNvPr>
          <p:cNvSpPr>
            <a:spLocks noGrp="1"/>
          </p:cNvSpPr>
          <p:nvPr>
            <p:ph sz="half" idx="1"/>
          </p:nvPr>
        </p:nvSpPr>
        <p:spPr>
          <a:xfrm>
            <a:off x="-1555" y="1825625"/>
            <a:ext cx="12187538" cy="1603375"/>
          </a:xfrm>
        </p:spPr>
        <p:txBody>
          <a:bodyPr vert="horz" lIns="91440" tIns="45720" rIns="91440" bIns="45720" rtlCol="0" anchor="t">
            <a:normAutofit/>
          </a:bodyPr>
          <a:lstStyle/>
          <a:p>
            <a:pPr marL="0" indent="0">
              <a:buNone/>
            </a:pPr>
            <a:r>
              <a:rPr lang="en-US" b="1">
                <a:cs typeface="Calibri"/>
              </a:rPr>
              <a:t>Problem</a:t>
            </a:r>
          </a:p>
          <a:p>
            <a:pPr marL="0" indent="0">
              <a:buNone/>
            </a:pPr>
            <a:r>
              <a:rPr lang="en-US">
                <a:cs typeface="Calibri"/>
              </a:rPr>
              <a:t>How can I design a system where variations in some elements does not inadvertently affect the functionality of other objects?</a:t>
            </a:r>
            <a:endParaRPr lang="en-US" b="1">
              <a:cs typeface="Calibri"/>
            </a:endParaRPr>
          </a:p>
        </p:txBody>
      </p:sp>
      <p:sp>
        <p:nvSpPr>
          <p:cNvPr id="8" name="Content Placeholder 3">
            <a:extLst>
              <a:ext uri="{FF2B5EF4-FFF2-40B4-BE49-F238E27FC236}">
                <a16:creationId xmlns:a16="http://schemas.microsoft.com/office/drawing/2014/main" id="{7EC7B14E-F71A-F996-35BF-4D63744864AC}"/>
              </a:ext>
            </a:extLst>
          </p:cNvPr>
          <p:cNvSpPr>
            <a:spLocks noGrp="1"/>
          </p:cNvSpPr>
          <p:nvPr>
            <p:ph sz="half" idx="2"/>
          </p:nvPr>
        </p:nvSpPr>
        <p:spPr>
          <a:xfrm>
            <a:off x="1003" y="3427380"/>
            <a:ext cx="12184776" cy="1832074"/>
          </a:xfrm>
        </p:spPr>
        <p:txBody>
          <a:bodyPr vert="horz" lIns="91440" tIns="45720" rIns="91440" bIns="45720" rtlCol="0" anchor="t">
            <a:normAutofit/>
          </a:bodyPr>
          <a:lstStyle/>
          <a:p>
            <a:pPr marL="0" indent="0">
              <a:buNone/>
            </a:pPr>
            <a:r>
              <a:rPr lang="en-US" b="1">
                <a:cs typeface="Calibri" panose="020F0502020204030204"/>
              </a:rPr>
              <a:t>Solution</a:t>
            </a:r>
          </a:p>
          <a:p>
            <a:pPr marL="0" indent="0">
              <a:buNone/>
            </a:pPr>
            <a:r>
              <a:rPr lang="en-US">
                <a:cs typeface="Calibri" panose="020F0502020204030204"/>
              </a:rPr>
              <a:t>Create an interface for these varying objects to make they appear invariable.</a:t>
            </a:r>
          </a:p>
        </p:txBody>
      </p:sp>
    </p:spTree>
    <p:extLst>
      <p:ext uri="{BB962C8B-B14F-4D97-AF65-F5344CB8AC3E}">
        <p14:creationId xmlns:p14="http://schemas.microsoft.com/office/powerpoint/2010/main" val="412701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DCEF6ABE-5963-0E35-F529-EB37A9EF18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2495" y="3683651"/>
            <a:ext cx="2830332" cy="1795587"/>
          </a:xfrm>
          <a:prstGeom prst="rect">
            <a:avLst/>
          </a:prstGeom>
        </p:spPr>
      </p:pic>
      <p:sp>
        <p:nvSpPr>
          <p:cNvPr id="2" name="Title 1">
            <a:extLst>
              <a:ext uri="{FF2B5EF4-FFF2-40B4-BE49-F238E27FC236}">
                <a16:creationId xmlns:a16="http://schemas.microsoft.com/office/drawing/2014/main" id="{2887242A-6376-F71C-81CB-BFFB8F42F5A7}"/>
              </a:ext>
            </a:extLst>
          </p:cNvPr>
          <p:cNvSpPr>
            <a:spLocks noGrp="1"/>
          </p:cNvSpPr>
          <p:nvPr>
            <p:ph type="title"/>
          </p:nvPr>
        </p:nvSpPr>
        <p:spPr/>
        <p:txBody>
          <a:bodyPr/>
          <a:lstStyle/>
          <a:p>
            <a:r>
              <a:rPr lang="en-US">
                <a:cs typeface="Calibri Light" panose="020F0302020204030204"/>
              </a:rPr>
              <a:t>Protected Variations Example</a:t>
            </a:r>
          </a:p>
        </p:txBody>
      </p:sp>
      <p:pic>
        <p:nvPicPr>
          <p:cNvPr id="8" name="Picture 7" descr="Application&#10;&#10;Description automatically generated with medium confidence">
            <a:extLst>
              <a:ext uri="{FF2B5EF4-FFF2-40B4-BE49-F238E27FC236}">
                <a16:creationId xmlns:a16="http://schemas.microsoft.com/office/drawing/2014/main" id="{EC2690F1-05D2-1141-6B10-3C15FFEC1C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793" y="5970346"/>
            <a:ext cx="2147648" cy="566979"/>
          </a:xfrm>
          <a:prstGeom prst="rect">
            <a:avLst/>
          </a:prstGeom>
        </p:spPr>
      </p:pic>
      <p:cxnSp>
        <p:nvCxnSpPr>
          <p:cNvPr id="16" name="Straight Arrow Connector 15">
            <a:extLst>
              <a:ext uri="{FF2B5EF4-FFF2-40B4-BE49-F238E27FC236}">
                <a16:creationId xmlns:a16="http://schemas.microsoft.com/office/drawing/2014/main" id="{44B5F86A-0C77-2C89-FCCB-5917DAF99055}"/>
              </a:ext>
            </a:extLst>
          </p:cNvPr>
          <p:cNvCxnSpPr>
            <a:cxnSpLocks/>
            <a:stCxn id="45" idx="2"/>
            <a:endCxn id="4" idx="0"/>
          </p:cNvCxnSpPr>
          <p:nvPr/>
        </p:nvCxnSpPr>
        <p:spPr>
          <a:xfrm>
            <a:off x="3853767" y="3081812"/>
            <a:ext cx="1923894" cy="6018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19063893-3D3C-739B-ADD4-2D3145AC53C7}"/>
              </a:ext>
            </a:extLst>
          </p:cNvPr>
          <p:cNvCxnSpPr>
            <a:cxnSpLocks/>
            <a:stCxn id="43" idx="2"/>
            <a:endCxn id="4" idx="0"/>
          </p:cNvCxnSpPr>
          <p:nvPr/>
        </p:nvCxnSpPr>
        <p:spPr>
          <a:xfrm flipH="1">
            <a:off x="5777661" y="3148062"/>
            <a:ext cx="2649149" cy="5355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34477E21-D4B5-2DBA-1627-914CE23A8C0A}"/>
              </a:ext>
            </a:extLst>
          </p:cNvPr>
          <p:cNvCxnSpPr>
            <a:cxnSpLocks/>
            <a:stCxn id="41" idx="3"/>
            <a:endCxn id="4" idx="1"/>
          </p:cNvCxnSpPr>
          <p:nvPr/>
        </p:nvCxnSpPr>
        <p:spPr>
          <a:xfrm>
            <a:off x="3345039" y="4430893"/>
            <a:ext cx="1017456" cy="1505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179A903C-A941-EA37-D248-8920117321DF}"/>
              </a:ext>
            </a:extLst>
          </p:cNvPr>
          <p:cNvCxnSpPr>
            <a:cxnSpLocks/>
            <a:stCxn id="39" idx="1"/>
            <a:endCxn id="4" idx="3"/>
          </p:cNvCxnSpPr>
          <p:nvPr/>
        </p:nvCxnSpPr>
        <p:spPr>
          <a:xfrm flipH="1" flipV="1">
            <a:off x="7192827" y="4581445"/>
            <a:ext cx="886882" cy="2078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453E45C0-E4B0-2D58-4E43-4D38955B4C79}"/>
              </a:ext>
            </a:extLst>
          </p:cNvPr>
          <p:cNvCxnSpPr>
            <a:stCxn id="4" idx="2"/>
            <a:endCxn id="8" idx="0"/>
          </p:cNvCxnSpPr>
          <p:nvPr/>
        </p:nvCxnSpPr>
        <p:spPr>
          <a:xfrm>
            <a:off x="5777661" y="5479238"/>
            <a:ext cx="11956" cy="4911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9" name="Picture 38" descr="Table&#10;&#10;Description automatically generated">
            <a:extLst>
              <a:ext uri="{FF2B5EF4-FFF2-40B4-BE49-F238E27FC236}">
                <a16:creationId xmlns:a16="http://schemas.microsoft.com/office/drawing/2014/main" id="{8FAD67BE-7FE0-E30E-21EF-D4A86B444B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79709" y="4039482"/>
            <a:ext cx="2910000" cy="1499632"/>
          </a:xfrm>
          <a:prstGeom prst="rect">
            <a:avLst/>
          </a:prstGeom>
        </p:spPr>
      </p:pic>
      <p:pic>
        <p:nvPicPr>
          <p:cNvPr id="41" name="Picture 40" descr="Table&#10;&#10;Description automatically generated">
            <a:extLst>
              <a:ext uri="{FF2B5EF4-FFF2-40B4-BE49-F238E27FC236}">
                <a16:creationId xmlns:a16="http://schemas.microsoft.com/office/drawing/2014/main" id="{AE595B36-12EE-122A-A847-B0B601AEEA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9977" y="3681076"/>
            <a:ext cx="2945062" cy="1499633"/>
          </a:xfrm>
          <a:prstGeom prst="rect">
            <a:avLst/>
          </a:prstGeom>
        </p:spPr>
      </p:pic>
      <p:pic>
        <p:nvPicPr>
          <p:cNvPr id="43" name="Picture 42" descr="Table&#10;&#10;Description automatically generated">
            <a:extLst>
              <a:ext uri="{FF2B5EF4-FFF2-40B4-BE49-F238E27FC236}">
                <a16:creationId xmlns:a16="http://schemas.microsoft.com/office/drawing/2014/main" id="{2B86F9D8-51C7-C4EE-CA5F-B186316712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53956" y="1648429"/>
            <a:ext cx="2945708" cy="1499633"/>
          </a:xfrm>
          <a:prstGeom prst="rect">
            <a:avLst/>
          </a:prstGeom>
        </p:spPr>
      </p:pic>
      <p:pic>
        <p:nvPicPr>
          <p:cNvPr id="45" name="Picture 44" descr="Table&#10;&#10;Description automatically generated">
            <a:extLst>
              <a:ext uri="{FF2B5EF4-FFF2-40B4-BE49-F238E27FC236}">
                <a16:creationId xmlns:a16="http://schemas.microsoft.com/office/drawing/2014/main" id="{D67B5FA7-D3ED-8C12-4410-3B6A4473EDB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72201" y="1582178"/>
            <a:ext cx="2963132" cy="1499634"/>
          </a:xfrm>
          <a:prstGeom prst="rect">
            <a:avLst/>
          </a:prstGeom>
        </p:spPr>
      </p:pic>
    </p:spTree>
    <p:extLst>
      <p:ext uri="{BB962C8B-B14F-4D97-AF65-F5344CB8AC3E}">
        <p14:creationId xmlns:p14="http://schemas.microsoft.com/office/powerpoint/2010/main" val="33783165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7242A-6376-F71C-81CB-BFFB8F42F5A7}"/>
              </a:ext>
            </a:extLst>
          </p:cNvPr>
          <p:cNvSpPr>
            <a:spLocks noGrp="1"/>
          </p:cNvSpPr>
          <p:nvPr>
            <p:ph type="title"/>
          </p:nvPr>
        </p:nvSpPr>
        <p:spPr/>
        <p:txBody>
          <a:bodyPr/>
          <a:lstStyle/>
          <a:p>
            <a:r>
              <a:rPr lang="en-US">
                <a:cs typeface="Calibri Light" panose="020F0302020204030204"/>
              </a:rPr>
              <a:t>Protected Variations Example (cont.)</a:t>
            </a:r>
            <a:endParaRPr lang="en-US"/>
          </a:p>
        </p:txBody>
      </p:sp>
      <p:sp>
        <p:nvSpPr>
          <p:cNvPr id="4" name="Content Placeholder 3">
            <a:extLst>
              <a:ext uri="{FF2B5EF4-FFF2-40B4-BE49-F238E27FC236}">
                <a16:creationId xmlns:a16="http://schemas.microsoft.com/office/drawing/2014/main" id="{E9CE8752-1BE0-BC24-411B-F0D729D39568}"/>
              </a:ext>
            </a:extLst>
          </p:cNvPr>
          <p:cNvSpPr>
            <a:spLocks noGrp="1"/>
          </p:cNvSpPr>
          <p:nvPr>
            <p:ph sz="half" idx="2"/>
          </p:nvPr>
        </p:nvSpPr>
        <p:spPr>
          <a:xfrm>
            <a:off x="1003" y="1825625"/>
            <a:ext cx="12192551" cy="4351338"/>
          </a:xfrm>
        </p:spPr>
        <p:txBody>
          <a:bodyPr vert="horz" lIns="91440" tIns="45720" rIns="91440" bIns="45720" rtlCol="0" anchor="t">
            <a:normAutofit/>
          </a:bodyPr>
          <a:lstStyle/>
          <a:p>
            <a:pPr marL="0" indent="0">
              <a:buNone/>
            </a:pPr>
            <a:r>
              <a:rPr lang="en-US" b="1">
                <a:ea typeface="+mn-lt"/>
                <a:cs typeface="+mn-lt"/>
              </a:rPr>
              <a:t>Low coupling</a:t>
            </a:r>
          </a:p>
          <a:p>
            <a:r>
              <a:rPr lang="en-US">
                <a:ea typeface="+mn-lt"/>
                <a:cs typeface="+mn-lt"/>
              </a:rPr>
              <a:t>Prevent changes in the database from affecting banking system classes</a:t>
            </a:r>
          </a:p>
          <a:p>
            <a:r>
              <a:rPr lang="en-US">
                <a:ea typeface="+mn-lt"/>
                <a:cs typeface="+mn-lt"/>
              </a:rPr>
              <a:t>Classes are </a:t>
            </a:r>
            <a:r>
              <a:rPr lang="en-US" i="1">
                <a:ea typeface="+mn-lt"/>
                <a:cs typeface="+mn-lt"/>
              </a:rPr>
              <a:t>protected</a:t>
            </a:r>
            <a:r>
              <a:rPr lang="en-US">
                <a:ea typeface="+mn-lt"/>
                <a:cs typeface="+mn-lt"/>
              </a:rPr>
              <a:t> from the </a:t>
            </a:r>
            <a:r>
              <a:rPr lang="en-US" i="1">
                <a:ea typeface="+mn-lt"/>
                <a:cs typeface="+mn-lt"/>
              </a:rPr>
              <a:t>variations</a:t>
            </a:r>
            <a:r>
              <a:rPr lang="en-US">
                <a:ea typeface="+mn-lt"/>
                <a:cs typeface="+mn-lt"/>
              </a:rPr>
              <a:t> of the database</a:t>
            </a:r>
          </a:p>
          <a:p>
            <a:r>
              <a:rPr lang="en-US">
                <a:ea typeface="+mn-lt"/>
                <a:cs typeface="+mn-lt"/>
              </a:rPr>
              <a:t>Especially important for frequently changing code</a:t>
            </a:r>
          </a:p>
        </p:txBody>
      </p:sp>
    </p:spTree>
    <p:extLst>
      <p:ext uri="{BB962C8B-B14F-4D97-AF65-F5344CB8AC3E}">
        <p14:creationId xmlns:p14="http://schemas.microsoft.com/office/powerpoint/2010/main" val="31473475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4A4D7-F74E-BA33-D1C1-41F258138297}"/>
              </a:ext>
            </a:extLst>
          </p:cNvPr>
          <p:cNvSpPr>
            <a:spLocks noGrp="1"/>
          </p:cNvSpPr>
          <p:nvPr>
            <p:ph type="title"/>
          </p:nvPr>
        </p:nvSpPr>
        <p:spPr/>
        <p:txBody>
          <a:bodyPr/>
          <a:lstStyle/>
          <a:p>
            <a:r>
              <a:rPr lang="en-US">
                <a:cs typeface="Calibri Light"/>
              </a:rPr>
              <a:t>GANTT Chart Critiques!</a:t>
            </a:r>
            <a:endParaRPr lang="en-US"/>
          </a:p>
        </p:txBody>
      </p:sp>
    </p:spTree>
    <p:extLst>
      <p:ext uri="{BB962C8B-B14F-4D97-AF65-F5344CB8AC3E}">
        <p14:creationId xmlns:p14="http://schemas.microsoft.com/office/powerpoint/2010/main" val="29896326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F4C0-9BF4-A976-7659-21B712B828CC}"/>
              </a:ext>
            </a:extLst>
          </p:cNvPr>
          <p:cNvSpPr>
            <a:spLocks noGrp="1"/>
          </p:cNvSpPr>
          <p:nvPr>
            <p:ph type="title"/>
          </p:nvPr>
        </p:nvSpPr>
        <p:spPr/>
        <p:txBody>
          <a:bodyPr/>
          <a:lstStyle/>
          <a:p>
            <a:r>
              <a:rPr lang="en-US" err="1">
                <a:cs typeface="Calibri Light"/>
              </a:rPr>
              <a:t>Gruntworx</a:t>
            </a:r>
            <a:endParaRPr lang="en-US" err="1"/>
          </a:p>
        </p:txBody>
      </p:sp>
      <p:pic>
        <p:nvPicPr>
          <p:cNvPr id="3076" name="Picture 4">
            <a:hlinkClick r:id="rId3" tooltip="Click to view Gruntworx Gantt Chart"/>
            <a:extLst>
              <a:ext uri="{FF2B5EF4-FFF2-40B4-BE49-F238E27FC236}">
                <a16:creationId xmlns:a16="http://schemas.microsoft.com/office/drawing/2014/main" id="{B5CA7D24-6D3B-C3BB-A7F0-3CF251DD2DB2}"/>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840502" y="2308200"/>
            <a:ext cx="6510996" cy="3562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6237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6D61E-C0D4-8932-F5B3-A502C352E8CD}"/>
              </a:ext>
            </a:extLst>
          </p:cNvPr>
          <p:cNvSpPr>
            <a:spLocks noGrp="1"/>
          </p:cNvSpPr>
          <p:nvPr>
            <p:ph type="title"/>
          </p:nvPr>
        </p:nvSpPr>
        <p:spPr/>
        <p:txBody>
          <a:bodyPr/>
          <a:lstStyle/>
          <a:p>
            <a:r>
              <a:rPr lang="en-US">
                <a:cs typeface="Calibri Light"/>
              </a:rPr>
              <a:t>Clear Lake Studios</a:t>
            </a:r>
            <a:endParaRPr lang="en-US"/>
          </a:p>
        </p:txBody>
      </p:sp>
      <p:pic>
        <p:nvPicPr>
          <p:cNvPr id="4" name="Picture 4" descr="A picture containing shape&#10;&#10;Description automatically generated">
            <a:hlinkClick r:id="rId3"/>
            <a:extLst>
              <a:ext uri="{FF2B5EF4-FFF2-40B4-BE49-F238E27FC236}">
                <a16:creationId xmlns:a16="http://schemas.microsoft.com/office/drawing/2014/main" id="{8CEF640F-86D0-FA72-84AE-20310AEF3EEF}"/>
              </a:ext>
            </a:extLst>
          </p:cNvPr>
          <p:cNvPicPr>
            <a:picLocks noChangeAspect="1"/>
          </p:cNvPicPr>
          <p:nvPr/>
        </p:nvPicPr>
        <p:blipFill>
          <a:blip r:embed="rId4"/>
          <a:stretch>
            <a:fillRect/>
          </a:stretch>
        </p:blipFill>
        <p:spPr>
          <a:xfrm>
            <a:off x="3000156" y="1767892"/>
            <a:ext cx="6195719" cy="4644437"/>
          </a:xfrm>
          <a:prstGeom prst="rect">
            <a:avLst/>
          </a:prstGeom>
        </p:spPr>
      </p:pic>
    </p:spTree>
    <p:extLst>
      <p:ext uri="{BB962C8B-B14F-4D97-AF65-F5344CB8AC3E}">
        <p14:creationId xmlns:p14="http://schemas.microsoft.com/office/powerpoint/2010/main" val="15703529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A155-ECD5-5697-C3DC-CA4A1393A487}"/>
              </a:ext>
            </a:extLst>
          </p:cNvPr>
          <p:cNvSpPr>
            <a:spLocks noGrp="1"/>
          </p:cNvSpPr>
          <p:nvPr>
            <p:ph type="title"/>
          </p:nvPr>
        </p:nvSpPr>
        <p:spPr/>
        <p:txBody>
          <a:bodyPr/>
          <a:lstStyle/>
          <a:p>
            <a:r>
              <a:rPr lang="en-US">
                <a:cs typeface="Calibri Light"/>
              </a:rPr>
              <a:t>Clover Games</a:t>
            </a:r>
            <a:endParaRPr lang="en-US"/>
          </a:p>
        </p:txBody>
      </p:sp>
      <p:pic>
        <p:nvPicPr>
          <p:cNvPr id="5" name="Content Placeholder 4" descr="Diagram&#10;&#10;Description automatically generated">
            <a:hlinkClick r:id="rId3" tooltip="Click to view Clover Games Gantt Chart"/>
            <a:extLst>
              <a:ext uri="{FF2B5EF4-FFF2-40B4-BE49-F238E27FC236}">
                <a16:creationId xmlns:a16="http://schemas.microsoft.com/office/drawing/2014/main" id="{C2A06831-DF7F-6EB2-B18B-0276A9296CB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112108" y="1893506"/>
            <a:ext cx="5967784" cy="4561621"/>
          </a:xfrm>
        </p:spPr>
      </p:pic>
    </p:spTree>
    <p:extLst>
      <p:ext uri="{BB962C8B-B14F-4D97-AF65-F5344CB8AC3E}">
        <p14:creationId xmlns:p14="http://schemas.microsoft.com/office/powerpoint/2010/main" val="38229999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78691-8B22-03EC-7451-0786504F6865}"/>
              </a:ext>
            </a:extLst>
          </p:cNvPr>
          <p:cNvSpPr>
            <a:spLocks noGrp="1"/>
          </p:cNvSpPr>
          <p:nvPr>
            <p:ph type="title"/>
          </p:nvPr>
        </p:nvSpPr>
        <p:spPr/>
        <p:txBody>
          <a:bodyPr/>
          <a:lstStyle/>
          <a:p>
            <a:r>
              <a:rPr lang="en-US">
                <a:cs typeface="Calibri Light"/>
              </a:rPr>
              <a:t>TTC</a:t>
            </a:r>
            <a:endParaRPr lang="en-US"/>
          </a:p>
        </p:txBody>
      </p:sp>
      <p:pic>
        <p:nvPicPr>
          <p:cNvPr id="1025" name="Picture 1">
            <a:hlinkClick r:id="rId3"/>
            <a:extLst>
              <a:ext uri="{FF2B5EF4-FFF2-40B4-BE49-F238E27FC236}">
                <a16:creationId xmlns:a16="http://schemas.microsoft.com/office/drawing/2014/main" id="{44E19D7D-6BA9-A6E8-EEF7-1E80A4F87E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7123" y="1948590"/>
            <a:ext cx="4397754" cy="4369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341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121A9B9-207A-6EAD-38E5-B164FF521821}"/>
              </a:ext>
            </a:extLst>
          </p:cNvPr>
          <p:cNvSpPr/>
          <p:nvPr/>
        </p:nvSpPr>
        <p:spPr>
          <a:xfrm>
            <a:off x="6877455" y="1499177"/>
            <a:ext cx="2879388" cy="670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92EE81B-8441-1DDF-0A94-A6FFD5FA0AF6}"/>
              </a:ext>
            </a:extLst>
          </p:cNvPr>
          <p:cNvSpPr txBox="1"/>
          <p:nvPr/>
        </p:nvSpPr>
        <p:spPr>
          <a:xfrm>
            <a:off x="255351" y="2548740"/>
            <a:ext cx="5639611" cy="2554545"/>
          </a:xfrm>
          <a:prstGeom prst="rect">
            <a:avLst/>
          </a:prstGeom>
          <a:solidFill>
            <a:srgbClr val="1E1E1E"/>
          </a:solidFill>
          <a:ln w="38100">
            <a:noFill/>
          </a:ln>
        </p:spPr>
        <p:txBody>
          <a:bodyPr wrap="square">
            <a:spAutoFit/>
          </a:bodyPr>
          <a:lstStyle/>
          <a:p>
            <a:r>
              <a:rPr lang="en-US" sz="2000" b="0">
                <a:solidFill>
                  <a:srgbClr val="569CD6"/>
                </a:solidFill>
                <a:effectLst/>
                <a:latin typeface="Consolas" panose="020B0609020204030204" pitchFamily="49" charset="0"/>
              </a:rPr>
              <a:t>public</a:t>
            </a:r>
            <a:r>
              <a:rPr lang="en-US" sz="2000" b="0">
                <a:solidFill>
                  <a:srgbClr val="D4D4D4"/>
                </a:solidFill>
                <a:effectLst/>
                <a:latin typeface="Consolas" panose="020B0609020204030204" pitchFamily="49" charset="0"/>
              </a:rPr>
              <a:t> </a:t>
            </a:r>
            <a:r>
              <a:rPr lang="en-US" sz="2000" b="0">
                <a:solidFill>
                  <a:srgbClr val="569CD6"/>
                </a:solidFill>
                <a:effectLst/>
                <a:latin typeface="Consolas" panose="020B0609020204030204" pitchFamily="49" charset="0"/>
              </a:rPr>
              <a:t>class</a:t>
            </a:r>
            <a:r>
              <a:rPr lang="en-US" sz="2000" b="0">
                <a:solidFill>
                  <a:srgbClr val="D4D4D4"/>
                </a:solidFill>
                <a:effectLst/>
                <a:latin typeface="Consolas" panose="020B0609020204030204" pitchFamily="49" charset="0"/>
              </a:rPr>
              <a:t> </a:t>
            </a:r>
            <a:r>
              <a:rPr lang="en-US" sz="2000" b="0">
                <a:solidFill>
                  <a:srgbClr val="4EC9B0"/>
                </a:solidFill>
                <a:effectLst/>
                <a:latin typeface="Consolas" panose="020B0609020204030204" pitchFamily="49" charset="0"/>
              </a:rPr>
              <a:t>Character</a:t>
            </a:r>
            <a:r>
              <a:rPr lang="en-US" sz="2000" b="0">
                <a:solidFill>
                  <a:srgbClr val="D4D4D4"/>
                </a:solidFill>
                <a:effectLst/>
                <a:latin typeface="Consolas" panose="020B0609020204030204" pitchFamily="49" charset="0"/>
              </a:rPr>
              <a:t> : </a:t>
            </a:r>
            <a:r>
              <a:rPr lang="en-US" sz="2000" b="0" err="1">
                <a:solidFill>
                  <a:srgbClr val="4EC9B0"/>
                </a:solidFill>
                <a:effectLst/>
                <a:latin typeface="Consolas" panose="020B0609020204030204" pitchFamily="49" charset="0"/>
              </a:rPr>
              <a:t>MonoBehaviour</a:t>
            </a:r>
            <a:endParaRPr lang="en-US" sz="2000" b="0">
              <a:solidFill>
                <a:srgbClr val="D4D4D4"/>
              </a:solidFill>
              <a:effectLst/>
              <a:latin typeface="Consolas" panose="020B0609020204030204" pitchFamily="49" charset="0"/>
            </a:endParaRPr>
          </a:p>
          <a:p>
            <a:r>
              <a:rPr lang="en-US" sz="2000" b="0">
                <a:solidFill>
                  <a:srgbClr val="D4D4D4"/>
                </a:solidFill>
                <a:effectLst/>
                <a:latin typeface="Consolas" panose="020B0609020204030204" pitchFamily="49" charset="0"/>
              </a:rPr>
              <a:t>{</a:t>
            </a:r>
          </a:p>
          <a:p>
            <a:r>
              <a:rPr lang="en-US" sz="2000" b="0">
                <a:solidFill>
                  <a:srgbClr val="D4D4D4"/>
                </a:solidFill>
                <a:effectLst/>
                <a:latin typeface="Consolas" panose="020B0609020204030204" pitchFamily="49" charset="0"/>
              </a:rPr>
              <a:t>    ...</a:t>
            </a:r>
          </a:p>
          <a:p>
            <a:endParaRPr lang="en-US" sz="2000" b="0">
              <a:solidFill>
                <a:srgbClr val="D4D4D4"/>
              </a:solidFill>
              <a:effectLst/>
              <a:latin typeface="Consolas" panose="020B0609020204030204" pitchFamily="49" charset="0"/>
            </a:endParaRPr>
          </a:p>
          <a:p>
            <a:r>
              <a:rPr lang="en-US" sz="2000" b="0">
                <a:solidFill>
                  <a:srgbClr val="D4D4D4"/>
                </a:solidFill>
                <a:effectLst/>
                <a:latin typeface="Consolas" panose="020B0609020204030204" pitchFamily="49" charset="0"/>
              </a:rPr>
              <a:t>    </a:t>
            </a:r>
            <a:r>
              <a:rPr lang="en-US" sz="2000" b="0">
                <a:solidFill>
                  <a:srgbClr val="569CD6"/>
                </a:solidFill>
                <a:effectLst/>
                <a:latin typeface="Consolas" panose="020B0609020204030204" pitchFamily="49" charset="0"/>
              </a:rPr>
              <a:t>public</a:t>
            </a:r>
            <a:r>
              <a:rPr lang="en-US" sz="2000" b="0">
                <a:solidFill>
                  <a:srgbClr val="D4D4D4"/>
                </a:solidFill>
                <a:effectLst/>
                <a:latin typeface="Consolas" panose="020B0609020204030204" pitchFamily="49" charset="0"/>
              </a:rPr>
              <a:t> </a:t>
            </a:r>
            <a:r>
              <a:rPr lang="en-US" sz="2000" b="0">
                <a:solidFill>
                  <a:srgbClr val="569CD6"/>
                </a:solidFill>
                <a:effectLst/>
                <a:latin typeface="Consolas" panose="020B0609020204030204" pitchFamily="49" charset="0"/>
              </a:rPr>
              <a:t>int</a:t>
            </a:r>
            <a:r>
              <a:rPr lang="en-US" sz="2000" b="0">
                <a:solidFill>
                  <a:srgbClr val="D4D4D4"/>
                </a:solidFill>
                <a:effectLst/>
                <a:latin typeface="Consolas" panose="020B0609020204030204" pitchFamily="49" charset="0"/>
              </a:rPr>
              <a:t> </a:t>
            </a:r>
            <a:r>
              <a:rPr lang="en-US" sz="2000" b="0">
                <a:solidFill>
                  <a:srgbClr val="9CDCFE"/>
                </a:solidFill>
                <a:effectLst/>
                <a:latin typeface="Consolas" panose="020B0609020204030204" pitchFamily="49" charset="0"/>
              </a:rPr>
              <a:t>health</a:t>
            </a:r>
            <a:r>
              <a:rPr lang="en-US" sz="2000" b="0">
                <a:solidFill>
                  <a:srgbClr val="D4D4D4"/>
                </a:solidFill>
                <a:effectLst/>
                <a:latin typeface="Consolas" panose="020B0609020204030204" pitchFamily="49" charset="0"/>
              </a:rPr>
              <a:t>;</a:t>
            </a:r>
          </a:p>
          <a:p>
            <a:endParaRPr lang="en-US" sz="2000" b="0">
              <a:solidFill>
                <a:srgbClr val="D4D4D4"/>
              </a:solidFill>
              <a:effectLst/>
              <a:latin typeface="Consolas" panose="020B0609020204030204" pitchFamily="49" charset="0"/>
            </a:endParaRPr>
          </a:p>
          <a:p>
            <a:r>
              <a:rPr lang="en-US" sz="2000">
                <a:solidFill>
                  <a:srgbClr val="D4D4D4"/>
                </a:solidFill>
                <a:latin typeface="Consolas" panose="020B0609020204030204" pitchFamily="49" charset="0"/>
              </a:rPr>
              <a:t>    ...</a:t>
            </a:r>
          </a:p>
          <a:p>
            <a:r>
              <a:rPr lang="en-US" sz="2000">
                <a:solidFill>
                  <a:srgbClr val="D4D4D4"/>
                </a:solidFill>
                <a:latin typeface="Consolas" panose="020B0609020204030204" pitchFamily="49" charset="0"/>
              </a:rPr>
              <a:t>}</a:t>
            </a:r>
            <a:endParaRPr lang="en-US" sz="2000" b="0">
              <a:solidFill>
                <a:srgbClr val="D4D4D4"/>
              </a:solidFill>
              <a:effectLst/>
              <a:latin typeface="Consolas" panose="020B0609020204030204" pitchFamily="49" charset="0"/>
            </a:endParaRPr>
          </a:p>
        </p:txBody>
      </p:sp>
      <p:sp>
        <p:nvSpPr>
          <p:cNvPr id="8" name="TextBox 7">
            <a:extLst>
              <a:ext uri="{FF2B5EF4-FFF2-40B4-BE49-F238E27FC236}">
                <a16:creationId xmlns:a16="http://schemas.microsoft.com/office/drawing/2014/main" id="{A29DA112-DF34-6376-EAF9-EE5B314F21CD}"/>
              </a:ext>
            </a:extLst>
          </p:cNvPr>
          <p:cNvSpPr txBox="1"/>
          <p:nvPr/>
        </p:nvSpPr>
        <p:spPr>
          <a:xfrm>
            <a:off x="6096000" y="2548740"/>
            <a:ext cx="5956570" cy="4093428"/>
          </a:xfrm>
          <a:prstGeom prst="rect">
            <a:avLst/>
          </a:prstGeom>
          <a:solidFill>
            <a:srgbClr val="1E1E1E"/>
          </a:solidFill>
          <a:ln w="38100">
            <a:noFill/>
          </a:ln>
        </p:spPr>
        <p:txBody>
          <a:bodyPr wrap="square">
            <a:spAutoFit/>
          </a:bodyPr>
          <a:lstStyle/>
          <a:p>
            <a:r>
              <a:rPr lang="en-US" sz="2000" b="0">
                <a:solidFill>
                  <a:srgbClr val="569CD6"/>
                </a:solidFill>
                <a:effectLst/>
                <a:latin typeface="Consolas" panose="020B0609020204030204" pitchFamily="49" charset="0"/>
              </a:rPr>
              <a:t>public</a:t>
            </a:r>
            <a:r>
              <a:rPr lang="en-US" sz="2000" b="0">
                <a:solidFill>
                  <a:srgbClr val="D4D4D4"/>
                </a:solidFill>
                <a:effectLst/>
                <a:latin typeface="Consolas" panose="020B0609020204030204" pitchFamily="49" charset="0"/>
              </a:rPr>
              <a:t> </a:t>
            </a:r>
            <a:r>
              <a:rPr lang="en-US" sz="2000" b="0">
                <a:solidFill>
                  <a:srgbClr val="569CD6"/>
                </a:solidFill>
                <a:effectLst/>
                <a:latin typeface="Consolas" panose="020B0609020204030204" pitchFamily="49" charset="0"/>
              </a:rPr>
              <a:t>class</a:t>
            </a:r>
            <a:r>
              <a:rPr lang="en-US" sz="2000" b="0">
                <a:solidFill>
                  <a:srgbClr val="D4D4D4"/>
                </a:solidFill>
                <a:effectLst/>
                <a:latin typeface="Consolas" panose="020B0609020204030204" pitchFamily="49" charset="0"/>
              </a:rPr>
              <a:t> </a:t>
            </a:r>
            <a:r>
              <a:rPr lang="en-US" sz="2000" b="0" err="1">
                <a:solidFill>
                  <a:srgbClr val="4EC9B0"/>
                </a:solidFill>
                <a:effectLst/>
                <a:latin typeface="Consolas" panose="020B0609020204030204" pitchFamily="49" charset="0"/>
              </a:rPr>
              <a:t>P_Health_Bar</a:t>
            </a:r>
            <a:r>
              <a:rPr lang="en-US" sz="2000" b="0">
                <a:solidFill>
                  <a:srgbClr val="D4D4D4"/>
                </a:solidFill>
                <a:effectLst/>
                <a:latin typeface="Consolas" panose="020B0609020204030204" pitchFamily="49" charset="0"/>
              </a:rPr>
              <a:t> : </a:t>
            </a:r>
            <a:r>
              <a:rPr lang="en-US" sz="2000" b="0" err="1">
                <a:solidFill>
                  <a:srgbClr val="4EC9B0"/>
                </a:solidFill>
                <a:effectLst/>
                <a:latin typeface="Consolas" panose="020B0609020204030204" pitchFamily="49" charset="0"/>
              </a:rPr>
              <a:t>MonoBehaviour</a:t>
            </a:r>
            <a:endParaRPr lang="en-US" sz="2000" b="0">
              <a:solidFill>
                <a:srgbClr val="D4D4D4"/>
              </a:solidFill>
              <a:effectLst/>
              <a:latin typeface="Consolas" panose="020B0609020204030204" pitchFamily="49" charset="0"/>
            </a:endParaRPr>
          </a:p>
          <a:p>
            <a:r>
              <a:rPr lang="en-US" sz="2000" b="0">
                <a:solidFill>
                  <a:srgbClr val="D4D4D4"/>
                </a:solidFill>
                <a:effectLst/>
                <a:latin typeface="Consolas" panose="020B0609020204030204" pitchFamily="49" charset="0"/>
              </a:rPr>
              <a:t>{</a:t>
            </a:r>
          </a:p>
          <a:p>
            <a:r>
              <a:rPr lang="en-US" sz="2000">
                <a:solidFill>
                  <a:srgbClr val="D4D4D4"/>
                </a:solidFill>
                <a:latin typeface="Consolas" panose="020B0609020204030204" pitchFamily="49" charset="0"/>
              </a:rPr>
              <a:t>    ...</a:t>
            </a:r>
            <a:endParaRPr lang="en-US" sz="2000" b="0">
              <a:solidFill>
                <a:srgbClr val="D4D4D4"/>
              </a:solidFill>
              <a:effectLst/>
              <a:latin typeface="Consolas" panose="020B0609020204030204" pitchFamily="49" charset="0"/>
            </a:endParaRPr>
          </a:p>
          <a:p>
            <a:r>
              <a:rPr lang="en-US" sz="2000" b="0">
                <a:solidFill>
                  <a:srgbClr val="D4D4D4"/>
                </a:solidFill>
                <a:effectLst/>
                <a:latin typeface="Consolas" panose="020B0609020204030204" pitchFamily="49" charset="0"/>
              </a:rPr>
              <a:t>    </a:t>
            </a:r>
            <a:r>
              <a:rPr lang="en-US" sz="2000" b="0">
                <a:solidFill>
                  <a:srgbClr val="569CD6"/>
                </a:solidFill>
                <a:effectLst/>
                <a:latin typeface="Consolas" panose="020B0609020204030204" pitchFamily="49" charset="0"/>
              </a:rPr>
              <a:t>public</a:t>
            </a:r>
            <a:r>
              <a:rPr lang="en-US" sz="2000" b="0">
                <a:solidFill>
                  <a:srgbClr val="D4D4D4"/>
                </a:solidFill>
                <a:effectLst/>
                <a:latin typeface="Consolas" panose="020B0609020204030204" pitchFamily="49" charset="0"/>
              </a:rPr>
              <a:t> </a:t>
            </a:r>
            <a:r>
              <a:rPr lang="en-US" sz="2000" b="0">
                <a:solidFill>
                  <a:srgbClr val="4EC9B0"/>
                </a:solidFill>
                <a:effectLst/>
                <a:latin typeface="Consolas" panose="020B0609020204030204" pitchFamily="49" charset="0"/>
              </a:rPr>
              <a:t>Character</a:t>
            </a:r>
            <a:r>
              <a:rPr lang="en-US" sz="2000" b="0">
                <a:solidFill>
                  <a:srgbClr val="D4D4D4"/>
                </a:solidFill>
                <a:effectLst/>
                <a:latin typeface="Consolas" panose="020B0609020204030204" pitchFamily="49" charset="0"/>
              </a:rPr>
              <a:t> </a:t>
            </a:r>
            <a:r>
              <a:rPr lang="en-US" sz="2000" b="0">
                <a:solidFill>
                  <a:srgbClr val="9CDCFE"/>
                </a:solidFill>
                <a:effectLst/>
                <a:latin typeface="Consolas" panose="020B0609020204030204" pitchFamily="49" charset="0"/>
              </a:rPr>
              <a:t>_player</a:t>
            </a:r>
            <a:r>
              <a:rPr lang="en-US" sz="2000" b="0">
                <a:solidFill>
                  <a:srgbClr val="D4D4D4"/>
                </a:solidFill>
                <a:effectLst/>
                <a:latin typeface="Consolas" panose="020B0609020204030204" pitchFamily="49" charset="0"/>
              </a:rPr>
              <a:t>; </a:t>
            </a:r>
          </a:p>
          <a:p>
            <a:r>
              <a:rPr lang="en-US" sz="2000" b="0">
                <a:solidFill>
                  <a:srgbClr val="D4D4D4"/>
                </a:solidFill>
                <a:effectLst/>
                <a:latin typeface="Consolas" panose="020B0609020204030204" pitchFamily="49" charset="0"/>
              </a:rPr>
              <a:t>    </a:t>
            </a:r>
            <a:r>
              <a:rPr lang="en-US" sz="2000" b="0">
                <a:solidFill>
                  <a:srgbClr val="569CD6"/>
                </a:solidFill>
                <a:effectLst/>
                <a:latin typeface="Consolas" panose="020B0609020204030204" pitchFamily="49" charset="0"/>
              </a:rPr>
              <a:t>private</a:t>
            </a:r>
            <a:r>
              <a:rPr lang="en-US" sz="2000" b="0">
                <a:solidFill>
                  <a:srgbClr val="D4D4D4"/>
                </a:solidFill>
                <a:effectLst/>
                <a:latin typeface="Consolas" panose="020B0609020204030204" pitchFamily="49" charset="0"/>
              </a:rPr>
              <a:t> </a:t>
            </a:r>
            <a:r>
              <a:rPr lang="en-US" sz="2000" b="0">
                <a:solidFill>
                  <a:srgbClr val="569CD6"/>
                </a:solidFill>
                <a:effectLst/>
                <a:latin typeface="Consolas" panose="020B0609020204030204" pitchFamily="49" charset="0"/>
              </a:rPr>
              <a:t>int</a:t>
            </a:r>
            <a:r>
              <a:rPr lang="en-US" sz="2000" b="0">
                <a:solidFill>
                  <a:srgbClr val="D4D4D4"/>
                </a:solidFill>
                <a:effectLst/>
                <a:latin typeface="Consolas" panose="020B0609020204030204" pitchFamily="49" charset="0"/>
              </a:rPr>
              <a:t> </a:t>
            </a:r>
            <a:r>
              <a:rPr lang="en-US" sz="2000" b="0">
                <a:solidFill>
                  <a:srgbClr val="9CDCFE"/>
                </a:solidFill>
                <a:effectLst/>
                <a:latin typeface="Consolas" panose="020B0609020204030204" pitchFamily="49" charset="0"/>
              </a:rPr>
              <a:t>health</a:t>
            </a:r>
            <a:r>
              <a:rPr lang="en-US" sz="2000" b="0">
                <a:solidFill>
                  <a:srgbClr val="D4D4D4"/>
                </a:solidFill>
                <a:effectLst/>
                <a:latin typeface="Consolas" panose="020B0609020204030204" pitchFamily="49" charset="0"/>
              </a:rPr>
              <a:t>;</a:t>
            </a:r>
          </a:p>
          <a:p>
            <a:r>
              <a:rPr lang="en-US" sz="2000">
                <a:solidFill>
                  <a:srgbClr val="D4D4D4"/>
                </a:solidFill>
                <a:latin typeface="Consolas" panose="020B0609020204030204" pitchFamily="49" charset="0"/>
              </a:rPr>
              <a:t>    ...</a:t>
            </a:r>
          </a:p>
          <a:p>
            <a:r>
              <a:rPr lang="en-US" sz="2000" b="0">
                <a:solidFill>
                  <a:srgbClr val="D4D4D4"/>
                </a:solidFill>
                <a:effectLst/>
                <a:latin typeface="Consolas" panose="020B0609020204030204" pitchFamily="49" charset="0"/>
              </a:rPr>
              <a:t>    </a:t>
            </a:r>
            <a:r>
              <a:rPr lang="en-US" sz="2000" b="0">
                <a:solidFill>
                  <a:srgbClr val="569CD6"/>
                </a:solidFill>
                <a:effectLst/>
                <a:latin typeface="Consolas" panose="020B0609020204030204" pitchFamily="49" charset="0"/>
              </a:rPr>
              <a:t>public</a:t>
            </a:r>
            <a:r>
              <a:rPr lang="en-US" sz="2000" b="0">
                <a:solidFill>
                  <a:srgbClr val="D4D4D4"/>
                </a:solidFill>
                <a:effectLst/>
                <a:latin typeface="Consolas" panose="020B0609020204030204" pitchFamily="49" charset="0"/>
              </a:rPr>
              <a:t> </a:t>
            </a:r>
            <a:r>
              <a:rPr lang="en-US" sz="2000" b="0">
                <a:solidFill>
                  <a:srgbClr val="569CD6"/>
                </a:solidFill>
                <a:effectLst/>
                <a:latin typeface="Consolas" panose="020B0609020204030204" pitchFamily="49" charset="0"/>
              </a:rPr>
              <a:t>int</a:t>
            </a:r>
            <a:r>
              <a:rPr lang="en-US" sz="2000" b="0">
                <a:solidFill>
                  <a:srgbClr val="D4D4D4"/>
                </a:solidFill>
                <a:effectLst/>
                <a:latin typeface="Consolas" panose="020B0609020204030204" pitchFamily="49" charset="0"/>
              </a:rPr>
              <a:t> </a:t>
            </a:r>
            <a:r>
              <a:rPr lang="en-US" sz="2000" b="0" err="1">
                <a:solidFill>
                  <a:srgbClr val="DCDCAA"/>
                </a:solidFill>
                <a:effectLst/>
                <a:latin typeface="Consolas" panose="020B0609020204030204" pitchFamily="49" charset="0"/>
              </a:rPr>
              <a:t>query_health</a:t>
            </a:r>
            <a:r>
              <a:rPr lang="en-US" sz="2000" b="0">
                <a:solidFill>
                  <a:srgbClr val="D4D4D4"/>
                </a:solidFill>
                <a:effectLst/>
                <a:latin typeface="Consolas" panose="020B0609020204030204" pitchFamily="49" charset="0"/>
              </a:rPr>
              <a:t>()</a:t>
            </a:r>
          </a:p>
          <a:p>
            <a:r>
              <a:rPr lang="en-US" sz="2000" b="0">
                <a:solidFill>
                  <a:srgbClr val="D4D4D4"/>
                </a:solidFill>
                <a:effectLst/>
                <a:latin typeface="Consolas" panose="020B0609020204030204" pitchFamily="49" charset="0"/>
              </a:rPr>
              <a:t>    {</a:t>
            </a:r>
          </a:p>
          <a:p>
            <a:r>
              <a:rPr lang="en-US" sz="2000" b="0">
                <a:solidFill>
                  <a:srgbClr val="D4D4D4"/>
                </a:solidFill>
                <a:effectLst/>
                <a:latin typeface="Consolas" panose="020B0609020204030204" pitchFamily="49" charset="0"/>
              </a:rPr>
              <a:t>        </a:t>
            </a:r>
            <a:r>
              <a:rPr lang="en-US" sz="2000" b="0">
                <a:solidFill>
                  <a:srgbClr val="9CDCFE"/>
                </a:solidFill>
                <a:effectLst/>
                <a:latin typeface="Consolas" panose="020B0609020204030204" pitchFamily="49" charset="0"/>
              </a:rPr>
              <a:t>health</a:t>
            </a:r>
            <a:r>
              <a:rPr lang="en-US" sz="2000" b="0">
                <a:solidFill>
                  <a:srgbClr val="D4D4D4"/>
                </a:solidFill>
                <a:effectLst/>
                <a:latin typeface="Consolas" panose="020B0609020204030204" pitchFamily="49" charset="0"/>
              </a:rPr>
              <a:t> = </a:t>
            </a:r>
            <a:r>
              <a:rPr lang="en-US" sz="2000" b="0">
                <a:solidFill>
                  <a:srgbClr val="9CDCFE"/>
                </a:solidFill>
                <a:effectLst/>
                <a:latin typeface="Consolas" panose="020B0609020204030204" pitchFamily="49" charset="0"/>
              </a:rPr>
              <a:t>_</a:t>
            </a:r>
            <a:r>
              <a:rPr lang="en-US" sz="2000" b="0" err="1">
                <a:solidFill>
                  <a:srgbClr val="9CDCFE"/>
                </a:solidFill>
                <a:effectLst/>
                <a:latin typeface="Consolas" panose="020B0609020204030204" pitchFamily="49" charset="0"/>
              </a:rPr>
              <a:t>player</a:t>
            </a:r>
            <a:r>
              <a:rPr lang="en-US" sz="2000" b="0" err="1">
                <a:solidFill>
                  <a:srgbClr val="D4D4D4"/>
                </a:solidFill>
                <a:effectLst/>
                <a:latin typeface="Consolas" panose="020B0609020204030204" pitchFamily="49" charset="0"/>
              </a:rPr>
              <a:t>.</a:t>
            </a:r>
            <a:r>
              <a:rPr lang="en-US" sz="2000" b="0" err="1">
                <a:solidFill>
                  <a:srgbClr val="9CDCFE"/>
                </a:solidFill>
                <a:effectLst/>
                <a:latin typeface="Consolas" panose="020B0609020204030204" pitchFamily="49" charset="0"/>
              </a:rPr>
              <a:t>health</a:t>
            </a:r>
            <a:r>
              <a:rPr lang="en-US" sz="2000" b="0">
                <a:solidFill>
                  <a:srgbClr val="D4D4D4"/>
                </a:solidFill>
                <a:effectLst/>
                <a:latin typeface="Consolas" panose="020B0609020204030204" pitchFamily="49" charset="0"/>
              </a:rPr>
              <a:t>;</a:t>
            </a:r>
          </a:p>
          <a:p>
            <a:r>
              <a:rPr lang="en-US" sz="2000" b="0">
                <a:solidFill>
                  <a:srgbClr val="D4D4D4"/>
                </a:solidFill>
                <a:effectLst/>
                <a:latin typeface="Consolas" panose="020B0609020204030204" pitchFamily="49" charset="0"/>
              </a:rPr>
              <a:t>        </a:t>
            </a:r>
            <a:r>
              <a:rPr lang="en-US" sz="2000" b="0">
                <a:solidFill>
                  <a:srgbClr val="C586C0"/>
                </a:solidFill>
                <a:effectLst/>
                <a:latin typeface="Consolas" panose="020B0609020204030204" pitchFamily="49" charset="0"/>
              </a:rPr>
              <a:t>return</a:t>
            </a:r>
            <a:r>
              <a:rPr lang="en-US" sz="2000" b="0">
                <a:solidFill>
                  <a:srgbClr val="D4D4D4"/>
                </a:solidFill>
                <a:effectLst/>
                <a:latin typeface="Consolas" panose="020B0609020204030204" pitchFamily="49" charset="0"/>
              </a:rPr>
              <a:t> </a:t>
            </a:r>
            <a:r>
              <a:rPr lang="en-US" sz="2000" b="0">
                <a:solidFill>
                  <a:srgbClr val="9CDCFE"/>
                </a:solidFill>
                <a:effectLst/>
                <a:latin typeface="Consolas" panose="020B0609020204030204" pitchFamily="49" charset="0"/>
              </a:rPr>
              <a:t>health</a:t>
            </a:r>
            <a:r>
              <a:rPr lang="en-US" sz="2000" b="0">
                <a:solidFill>
                  <a:srgbClr val="D4D4D4"/>
                </a:solidFill>
                <a:effectLst/>
                <a:latin typeface="Consolas" panose="020B0609020204030204" pitchFamily="49" charset="0"/>
              </a:rPr>
              <a:t>;</a:t>
            </a:r>
          </a:p>
          <a:p>
            <a:r>
              <a:rPr lang="en-US" sz="2000" b="0">
                <a:solidFill>
                  <a:srgbClr val="D4D4D4"/>
                </a:solidFill>
                <a:effectLst/>
                <a:latin typeface="Consolas" panose="020B0609020204030204" pitchFamily="49" charset="0"/>
              </a:rPr>
              <a:t>    }</a:t>
            </a:r>
          </a:p>
          <a:p>
            <a:r>
              <a:rPr lang="en-US" sz="2000" b="0">
                <a:solidFill>
                  <a:srgbClr val="D4D4D4"/>
                </a:solidFill>
                <a:effectLst/>
                <a:latin typeface="Consolas" panose="020B0609020204030204" pitchFamily="49" charset="0"/>
              </a:rPr>
              <a:t>    ...</a:t>
            </a:r>
          </a:p>
          <a:p>
            <a:r>
              <a:rPr lang="en-US" sz="2000">
                <a:solidFill>
                  <a:srgbClr val="D4D4D4"/>
                </a:solidFill>
                <a:latin typeface="Consolas" panose="020B0609020204030204" pitchFamily="49" charset="0"/>
              </a:rPr>
              <a:t>}</a:t>
            </a:r>
            <a:endParaRPr lang="en-US" sz="2000" b="0">
              <a:solidFill>
                <a:srgbClr val="D4D4D4"/>
              </a:solidFill>
              <a:effectLst/>
              <a:latin typeface="Consolas" panose="020B0609020204030204" pitchFamily="49" charset="0"/>
            </a:endParaRPr>
          </a:p>
        </p:txBody>
      </p:sp>
      <p:pic>
        <p:nvPicPr>
          <p:cNvPr id="1028" name="Picture 4">
            <a:extLst>
              <a:ext uri="{FF2B5EF4-FFF2-40B4-BE49-F238E27FC236}">
                <a16:creationId xmlns:a16="http://schemas.microsoft.com/office/drawing/2014/main" id="{2C7E63AB-E65A-6901-62EF-EBC15BAC5C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0338" y="109829"/>
            <a:ext cx="7751324" cy="2440232"/>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Right 9">
            <a:extLst>
              <a:ext uri="{FF2B5EF4-FFF2-40B4-BE49-F238E27FC236}">
                <a16:creationId xmlns:a16="http://schemas.microsoft.com/office/drawing/2014/main" id="{F125A15B-2506-8472-A1F4-67D1C183176A}"/>
              </a:ext>
            </a:extLst>
          </p:cNvPr>
          <p:cNvSpPr/>
          <p:nvPr/>
        </p:nvSpPr>
        <p:spPr>
          <a:xfrm rot="11988956">
            <a:off x="4056789" y="4341428"/>
            <a:ext cx="3158055" cy="671209"/>
          </a:xfrm>
          <a:prstGeom prst="rightArrow">
            <a:avLst/>
          </a:prstGeom>
          <a:solidFill>
            <a:schemeClr val="accent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971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8">
                                            <p:txEl>
                                              <p:pRg st="8" end="8"/>
                                            </p:txEl>
                                          </p:spTgt>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500"/>
                            </p:stCondLst>
                            <p:childTnLst>
                              <p:par>
                                <p:cTn id="13" presetID="18" presetClass="emph" presetSubtype="0" fill="hold" nodeType="afterEffect">
                                  <p:stCondLst>
                                    <p:cond delay="0"/>
                                  </p:stCondLst>
                                  <p:iterate type="lt">
                                    <p:tmPct val="4000"/>
                                  </p:iterate>
                                  <p:childTnLst>
                                    <p:set>
                                      <p:cBhvr override="childStyle">
                                        <p:cTn id="14" dur="500" fill="hold"/>
                                        <p:tgtEl>
                                          <p:spTgt spid="6">
                                            <p:txEl>
                                              <p:pRg st="4" end="4"/>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22AAC-4CD5-8FB0-C909-28CD6879E9C5}"/>
              </a:ext>
            </a:extLst>
          </p:cNvPr>
          <p:cNvSpPr>
            <a:spLocks noGrp="1"/>
          </p:cNvSpPr>
          <p:nvPr>
            <p:ph type="title"/>
          </p:nvPr>
        </p:nvSpPr>
        <p:spPr/>
        <p:txBody>
          <a:bodyPr/>
          <a:lstStyle/>
          <a:p>
            <a:r>
              <a:rPr lang="en-US">
                <a:cs typeface="Calibri Light"/>
              </a:rPr>
              <a:t>Exodus</a:t>
            </a:r>
            <a:endParaRPr lang="en-US"/>
          </a:p>
        </p:txBody>
      </p:sp>
      <p:pic>
        <p:nvPicPr>
          <p:cNvPr id="2049" name="Picture 1">
            <a:hlinkClick r:id="rId3"/>
            <a:extLst>
              <a:ext uri="{FF2B5EF4-FFF2-40B4-BE49-F238E27FC236}">
                <a16:creationId xmlns:a16="http://schemas.microsoft.com/office/drawing/2014/main" id="{787892A8-36B8-EF73-7BDC-915AFC1271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9200" y="2719387"/>
            <a:ext cx="72136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22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6D7EB-4111-F98E-7EF3-3B832C4B028F}"/>
              </a:ext>
            </a:extLst>
          </p:cNvPr>
          <p:cNvSpPr>
            <a:spLocks noGrp="1"/>
          </p:cNvSpPr>
          <p:nvPr>
            <p:ph type="title"/>
          </p:nvPr>
        </p:nvSpPr>
        <p:spPr/>
        <p:txBody>
          <a:bodyPr/>
          <a:lstStyle/>
          <a:p>
            <a:r>
              <a:rPr lang="en-US">
                <a:latin typeface="Calibri"/>
                <a:cs typeface="Calibri Light"/>
              </a:rPr>
              <a:t>Common Coupling</a:t>
            </a:r>
            <a:endParaRPr lang="en-US">
              <a:latin typeface="Calibri"/>
              <a:cs typeface="Calibri"/>
            </a:endParaRPr>
          </a:p>
        </p:txBody>
      </p:sp>
      <p:sp>
        <p:nvSpPr>
          <p:cNvPr id="3" name="Content Placeholder 2">
            <a:extLst>
              <a:ext uri="{FF2B5EF4-FFF2-40B4-BE49-F238E27FC236}">
                <a16:creationId xmlns:a16="http://schemas.microsoft.com/office/drawing/2014/main" id="{A989D205-282F-A7B0-A422-55134EAF2A7E}"/>
              </a:ext>
            </a:extLst>
          </p:cNvPr>
          <p:cNvSpPr>
            <a:spLocks noGrp="1"/>
          </p:cNvSpPr>
          <p:nvPr>
            <p:ph idx="1"/>
          </p:nvPr>
        </p:nvSpPr>
        <p:spPr/>
        <p:txBody>
          <a:bodyPr vert="horz" lIns="91440" tIns="45720" rIns="91440" bIns="45720" rtlCol="0" anchor="t">
            <a:normAutofit/>
          </a:bodyPr>
          <a:lstStyle/>
          <a:p>
            <a:r>
              <a:rPr lang="en-US">
                <a:latin typeface="Calibri"/>
                <a:cs typeface="Calibri"/>
              </a:rPr>
              <a:t>Occurs when multiple modules can read and/or write to the same global resource</a:t>
            </a:r>
          </a:p>
          <a:p>
            <a:r>
              <a:rPr lang="en-US">
                <a:latin typeface="Calibri"/>
                <a:cs typeface="Calibri"/>
              </a:rPr>
              <a:t>This can cause unintended consequences when changes are made to the global resource</a:t>
            </a:r>
          </a:p>
        </p:txBody>
      </p:sp>
    </p:spTree>
    <p:extLst>
      <p:ext uri="{BB962C8B-B14F-4D97-AF65-F5344CB8AC3E}">
        <p14:creationId xmlns:p14="http://schemas.microsoft.com/office/powerpoint/2010/main" val="1519676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A55C344-BC0A-6A00-71F9-30CF9244408C}"/>
              </a:ext>
            </a:extLst>
          </p:cNvPr>
          <p:cNvGrpSpPr/>
          <p:nvPr/>
        </p:nvGrpSpPr>
        <p:grpSpPr>
          <a:xfrm>
            <a:off x="1467224" y="359652"/>
            <a:ext cx="9257552" cy="6138697"/>
            <a:chOff x="1896894" y="857464"/>
            <a:chExt cx="7756085" cy="5143072"/>
          </a:xfrm>
        </p:grpSpPr>
        <p:sp>
          <p:nvSpPr>
            <p:cNvPr id="2" name="Rectangle 1">
              <a:extLst>
                <a:ext uri="{FF2B5EF4-FFF2-40B4-BE49-F238E27FC236}">
                  <a16:creationId xmlns:a16="http://schemas.microsoft.com/office/drawing/2014/main" id="{ED0C2C78-81FF-C64A-0C76-D2BB2E695A6E}"/>
                </a:ext>
              </a:extLst>
            </p:cNvPr>
            <p:cNvSpPr/>
            <p:nvPr/>
          </p:nvSpPr>
          <p:spPr>
            <a:xfrm>
              <a:off x="7295745" y="3429000"/>
              <a:ext cx="2198451" cy="510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5A6EE5EF-611F-339B-3282-256FBACF1C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6894" y="857464"/>
              <a:ext cx="7756085" cy="514307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27593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1BA6-1DCC-5F59-ECDC-B5D029CB7C5E}"/>
              </a:ext>
            </a:extLst>
          </p:cNvPr>
          <p:cNvSpPr>
            <a:spLocks noGrp="1"/>
          </p:cNvSpPr>
          <p:nvPr>
            <p:ph type="title"/>
          </p:nvPr>
        </p:nvSpPr>
        <p:spPr/>
        <p:txBody>
          <a:bodyPr/>
          <a:lstStyle/>
          <a:p>
            <a:r>
              <a:rPr lang="en-US"/>
              <a:t>Control Coupling</a:t>
            </a:r>
          </a:p>
        </p:txBody>
      </p:sp>
      <p:sp>
        <p:nvSpPr>
          <p:cNvPr id="3" name="Content Placeholder 2">
            <a:extLst>
              <a:ext uri="{FF2B5EF4-FFF2-40B4-BE49-F238E27FC236}">
                <a16:creationId xmlns:a16="http://schemas.microsoft.com/office/drawing/2014/main" id="{D24031BF-8492-CCEA-BB72-CE1392380971}"/>
              </a:ext>
            </a:extLst>
          </p:cNvPr>
          <p:cNvSpPr>
            <a:spLocks noGrp="1"/>
          </p:cNvSpPr>
          <p:nvPr>
            <p:ph idx="1"/>
          </p:nvPr>
        </p:nvSpPr>
        <p:spPr/>
        <p:txBody>
          <a:bodyPr/>
          <a:lstStyle/>
          <a:p>
            <a:r>
              <a:rPr lang="en-US"/>
              <a:t>Occurs when one module of code passes control to another module</a:t>
            </a:r>
          </a:p>
          <a:p>
            <a:r>
              <a:rPr lang="en-US"/>
              <a:t>Requires one module to tell another module what to do, rather than letting that second module make decisions based on its own state.</a:t>
            </a:r>
          </a:p>
        </p:txBody>
      </p:sp>
    </p:spTree>
    <p:extLst>
      <p:ext uri="{BB962C8B-B14F-4D97-AF65-F5344CB8AC3E}">
        <p14:creationId xmlns:p14="http://schemas.microsoft.com/office/powerpoint/2010/main" val="3976560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60</Slides>
  <Notes>30</Notes>
  <HiddenSlides>0</HiddenSlide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Coupling, Cohesion, &amp; GRASP</vt:lpstr>
      <vt:lpstr>General Outline</vt:lpstr>
      <vt:lpstr>Coupling</vt:lpstr>
      <vt:lpstr>Levels of Coupling</vt:lpstr>
      <vt:lpstr>Content Coupling</vt:lpstr>
      <vt:lpstr>PowerPoint Presentation</vt:lpstr>
      <vt:lpstr>Common Coupling</vt:lpstr>
      <vt:lpstr>PowerPoint Presentation</vt:lpstr>
      <vt:lpstr>Control Coupling</vt:lpstr>
      <vt:lpstr>Stamp Coupling</vt:lpstr>
      <vt:lpstr>PowerPoint Presentation</vt:lpstr>
      <vt:lpstr>Data Coupling</vt:lpstr>
      <vt:lpstr>PowerPoint Presentation</vt:lpstr>
      <vt:lpstr>Subclasses and Coupling</vt:lpstr>
      <vt:lpstr>Cohesion</vt:lpstr>
      <vt:lpstr>Levels of Cohesion</vt:lpstr>
      <vt:lpstr>Coincidental Cohesion (worst)</vt:lpstr>
      <vt:lpstr>Logical Cohesion</vt:lpstr>
      <vt:lpstr>Temporal Cohesion</vt:lpstr>
      <vt:lpstr>Procedural Cohesion</vt:lpstr>
      <vt:lpstr>Communicational Cohesion</vt:lpstr>
      <vt:lpstr>Functional Cohesion (Best)</vt:lpstr>
      <vt:lpstr>Informational Cohesion (Best)</vt:lpstr>
      <vt:lpstr>Visibility</vt:lpstr>
      <vt:lpstr>Types of Visibility</vt:lpstr>
      <vt:lpstr>Attribute Visibility</vt:lpstr>
      <vt:lpstr>Parameter Visibility</vt:lpstr>
      <vt:lpstr>Local Visibility</vt:lpstr>
      <vt:lpstr>Global Visibility</vt:lpstr>
      <vt:lpstr>PowerPoint Presentation</vt:lpstr>
      <vt:lpstr>PowerPoint Presentation</vt:lpstr>
      <vt:lpstr>Creator</vt:lpstr>
      <vt:lpstr>Creator (cont.)</vt:lpstr>
      <vt:lpstr>Selecting a Creator</vt:lpstr>
      <vt:lpstr>Creator Example</vt:lpstr>
      <vt:lpstr>Information Expert</vt:lpstr>
      <vt:lpstr>Information Expert (cont.)</vt:lpstr>
      <vt:lpstr>Information Expert Example</vt:lpstr>
      <vt:lpstr>Low Coupling – How to implement it?</vt:lpstr>
      <vt:lpstr>Controller</vt:lpstr>
      <vt:lpstr>Controllers (cont.)</vt:lpstr>
      <vt:lpstr>High Cohesion</vt:lpstr>
      <vt:lpstr>Polymorphism</vt:lpstr>
      <vt:lpstr>Pure Fabrication</vt:lpstr>
      <vt:lpstr>Pure Fabrication Example</vt:lpstr>
      <vt:lpstr>Pure Fabrication Example (cont.)</vt:lpstr>
      <vt:lpstr>Pure Fabrication Example (cont.)</vt:lpstr>
      <vt:lpstr>Indirection</vt:lpstr>
      <vt:lpstr>Indirection Example</vt:lpstr>
      <vt:lpstr>Indirection Example (cont.)</vt:lpstr>
      <vt:lpstr>Indirection Example (cont.)</vt:lpstr>
      <vt:lpstr>Protected Variations</vt:lpstr>
      <vt:lpstr>Protected Variations Example</vt:lpstr>
      <vt:lpstr>Protected Variations Example (cont.)</vt:lpstr>
      <vt:lpstr>GANTT Chart Critiques!</vt:lpstr>
      <vt:lpstr>Gruntworx</vt:lpstr>
      <vt:lpstr>Clear Lake Studios</vt:lpstr>
      <vt:lpstr>Clover Games</vt:lpstr>
      <vt:lpstr>TTC</vt:lpstr>
      <vt:lpstr>Exodus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2023-03-10T01:02:41Z</dcterms:created>
  <dcterms:modified xsi:type="dcterms:W3CDTF">2023-03-22T22:53:57Z</dcterms:modified>
</cp:coreProperties>
</file>