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Average"/>
      <p:regular r:id="rId57"/>
    </p:embeddedFont>
    <p:embeddedFont>
      <p:font typeface="Oswald"/>
      <p:regular r:id="rId58"/>
      <p:bold r:id="rId59"/>
    </p:embeddedFont>
    <p:embeddedFont>
      <p:font typeface="Comfortaa"/>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Comfortaa-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omfortaa-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Average-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Oswald-bold.fntdata"/><Relationship Id="rId14" Type="http://schemas.openxmlformats.org/officeDocument/2006/relationships/slide" Target="slides/slide9.xml"/><Relationship Id="rId58"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need to introduce ourselves one by one and describe our role (TL number, maybe quickly describe our feature)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848099ad6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848099ad6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Nathan: Show a crab stealing an item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848099ad6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848099ad6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Logan: Show picking up aloe vera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877f449b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877f449b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Logan</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87e4c6b37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87e4c6b37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Logan</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0848099ad6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0848099ad6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Logan: Show using a brain blast bar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0877f449b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0877f449b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Logan</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0848099ad6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0848099ad6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Akhil: Show opening the pause menu</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848099ad6_0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0848099ad6_0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Ian: Show the end of stage goal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0848099ad6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0848099ad6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Jenna: Show the win screen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0848099ad6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0848099ad6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848099ad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848099ad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Logan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0848099ad6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0848099ad6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0848099ad6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0848099ad6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Some screenshots with the ideas we have for what the game should look like and how it should behave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0848099ad6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0848099ad6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0848099ad6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0848099ad6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0848099ad6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0848099ad6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briefly about our respective processes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0848099ad6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0848099ad6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0848099ad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0848099ad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0848099ad6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0848099ad6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0848099ad6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0848099ad6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the feature and explain its role in the project</a:t>
            </a:r>
            <a:endParaRPr/>
          </a:p>
          <a:p>
            <a:pPr indent="0" lvl="0" marL="0" rtl="0" algn="l">
              <a:spcBef>
                <a:spcPts val="0"/>
              </a:spcBef>
              <a:spcAft>
                <a:spcPts val="0"/>
              </a:spcAft>
              <a:buNone/>
            </a:pPr>
            <a:r>
              <a:rPr lang="en"/>
              <a:t>How high of a priority is it?</a:t>
            </a:r>
            <a:endParaRPr/>
          </a:p>
          <a:p>
            <a:pPr indent="0" lvl="0" marL="0" rtl="0" algn="l">
              <a:spcBef>
                <a:spcPts val="0"/>
              </a:spcBef>
              <a:spcAft>
                <a:spcPts val="0"/>
              </a:spcAft>
              <a:buNone/>
            </a:pPr>
            <a:r>
              <a:rPr lang="en"/>
              <a:t>What is the complexity compared to others?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0848099ad6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0848099ad6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848099ad6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0848099ad6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Everyone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087e4c6b3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087e4c6b3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087e4c6b3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087e4c6b3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0848099ad6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0848099ad6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087e4c6b37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087e4c6b37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087e4c6b3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087e4c6b3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087e4c6b3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087e4c6b3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08acb37a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08acb37a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0848099ad6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0848099ad6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087e4c6b3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087e4c6b3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087e4c6b3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087e4c6b3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848099ad6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848099ad6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Akhil: Show start men</a:t>
            </a:r>
            <a:r>
              <a:rPr lang="en">
                <a:solidFill>
                  <a:schemeClr val="dk1"/>
                </a:solidFill>
              </a:rPr>
              <a:t>u</a:t>
            </a:r>
            <a:endParaRPr>
              <a:solidFill>
                <a:schemeClr val="dk1"/>
              </a:solidFill>
            </a:endParaRPr>
          </a:p>
          <a:p>
            <a:pPr indent="0" lvl="0" marL="0" rtl="0" algn="l">
              <a:lnSpc>
                <a:spcPct val="150000"/>
              </a:lnSpc>
              <a:spcBef>
                <a:spcPts val="0"/>
              </a:spcBef>
              <a:spcAft>
                <a:spcPts val="0"/>
              </a:spcAft>
              <a:buNone/>
            </a:pPr>
            <a:r>
              <a:t/>
            </a:r>
            <a:endParaRPr>
              <a:latin typeface="Comfortaa"/>
              <a:ea typeface="Comfortaa"/>
              <a:cs typeface="Comfortaa"/>
              <a:sym typeface="Comfortaa"/>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0848099ad6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0848099ad6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087e4c6b37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087e4c6b37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086c963ec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086c963ec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087e4c6b3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087e4c6b3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086c963e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086c963e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the feature and explain its role in the project</a:t>
            </a:r>
            <a:endParaRPr/>
          </a:p>
          <a:p>
            <a:pPr indent="0" lvl="0" marL="0" rtl="0" algn="l">
              <a:spcBef>
                <a:spcPts val="0"/>
              </a:spcBef>
              <a:spcAft>
                <a:spcPts val="0"/>
              </a:spcAft>
              <a:buNone/>
            </a:pPr>
            <a:r>
              <a:rPr lang="en"/>
              <a:t>How high of a priority is it?</a:t>
            </a:r>
            <a:endParaRPr/>
          </a:p>
          <a:p>
            <a:pPr indent="0" lvl="0" marL="0" rtl="0" algn="l">
              <a:spcBef>
                <a:spcPts val="0"/>
              </a:spcBef>
              <a:spcAft>
                <a:spcPts val="0"/>
              </a:spcAft>
              <a:buNone/>
            </a:pPr>
            <a:r>
              <a:rPr lang="en"/>
              <a:t>What is the complexity compared to others?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086c963ec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086c963ec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087e4c6b37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087e4c6b37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087e4c6b3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087e4c6b3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0848099ad6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0848099ad6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087e4c6b3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087e4c6b3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0848099ad6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0848099ad6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Jenna: Show overworld (level-select)</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087e4c6b37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087e4c6b37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20848099ad6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20848099ad6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848099ad6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848099ad6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Ian: Show start point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086c963ec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086c963ec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Zaiden: Show drawing a floating platform to jump a gap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848099ad6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848099ad6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Nathan: Show a crocodile walking toward the character</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0848099ad6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0848099ad6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rPr>
              <a:t>Zaiden: Show drawing a falling platform to crush the crocodile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2.gif"/><Relationship Id="rId6" Type="http://schemas.openxmlformats.org/officeDocument/2006/relationships/image" Target="../media/image3.jpg"/><Relationship Id="rId7" Type="http://schemas.openxmlformats.org/officeDocument/2006/relationships/image" Target="../media/image35.jpg"/><Relationship Id="rId8" Type="http://schemas.openxmlformats.org/officeDocument/2006/relationships/image" Target="../media/image6.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2.gif"/><Relationship Id="rId6" Type="http://schemas.openxmlformats.org/officeDocument/2006/relationships/image" Target="../media/image3.jpg"/><Relationship Id="rId7" Type="http://schemas.openxmlformats.org/officeDocument/2006/relationships/image" Target="../media/image35.jpg"/><Relationship Id="rId8" Type="http://schemas.openxmlformats.org/officeDocument/2006/relationships/image" Target="../media/image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2.gif"/><Relationship Id="rId6" Type="http://schemas.openxmlformats.org/officeDocument/2006/relationships/image" Target="../media/image3.jpg"/><Relationship Id="rId7" Type="http://schemas.openxmlformats.org/officeDocument/2006/relationships/image" Target="../media/image35.jpg"/><Relationship Id="rId8" Type="http://schemas.openxmlformats.org/officeDocument/2006/relationships/image" Target="../media/image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12.gif"/><Relationship Id="rId6" Type="http://schemas.openxmlformats.org/officeDocument/2006/relationships/image" Target="../media/image3.jpg"/><Relationship Id="rId7" Type="http://schemas.openxmlformats.org/officeDocument/2006/relationships/image" Target="../media/image35.jpg"/><Relationship Id="rId8" Type="http://schemas.openxmlformats.org/officeDocument/2006/relationships/image" Target="../media/image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2.gif"/><Relationship Id="rId6" Type="http://schemas.openxmlformats.org/officeDocument/2006/relationships/image" Target="../media/image3.jpg"/><Relationship Id="rId7" Type="http://schemas.openxmlformats.org/officeDocument/2006/relationships/image" Target="../media/image35.jpg"/><Relationship Id="rId8" Type="http://schemas.openxmlformats.org/officeDocument/2006/relationships/image" Target="../media/image6.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9.jpg"/><Relationship Id="rId5" Type="http://schemas.openxmlformats.org/officeDocument/2006/relationships/image" Target="../media/image35.jpg"/><Relationship Id="rId6" Type="http://schemas.openxmlformats.org/officeDocument/2006/relationships/image" Target="../media/image21.png"/><Relationship Id="rId7" Type="http://schemas.openxmlformats.org/officeDocument/2006/relationships/image" Target="../media/image6.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6.png"/><Relationship Id="rId5" Type="http://schemas.openxmlformats.org/officeDocument/2006/relationships/image" Target="../media/image20.png"/><Relationship Id="rId6" Type="http://schemas.openxmlformats.org/officeDocument/2006/relationships/image" Target="../media/image22.png"/><Relationship Id="rId7"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32.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2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2.gif"/><Relationship Id="rId9" Type="http://schemas.openxmlformats.org/officeDocument/2006/relationships/image" Target="../media/image35.jpg"/><Relationship Id="rId5" Type="http://schemas.openxmlformats.org/officeDocument/2006/relationships/image" Target="../media/image3.jpg"/><Relationship Id="rId6" Type="http://schemas.openxmlformats.org/officeDocument/2006/relationships/image" Target="../media/image6.gif"/><Relationship Id="rId7" Type="http://schemas.openxmlformats.org/officeDocument/2006/relationships/image" Target="../media/image5.gif"/><Relationship Id="rId8" Type="http://schemas.openxmlformats.org/officeDocument/2006/relationships/image" Target="../media/image16.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jpg"/><Relationship Id="rId5" Type="http://schemas.openxmlformats.org/officeDocument/2006/relationships/image" Target="../media/image9.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omfortaa"/>
                <a:ea typeface="Comfortaa"/>
                <a:cs typeface="Comfortaa"/>
                <a:sym typeface="Comfortaa"/>
              </a:rPr>
              <a:t>Lake Runner SA</a:t>
            </a:r>
            <a:endParaRPr>
              <a:latin typeface="Comfortaa"/>
              <a:ea typeface="Comfortaa"/>
              <a:cs typeface="Comfortaa"/>
              <a:sym typeface="Comfortaa"/>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solidFill>
                  <a:srgbClr val="64C69E"/>
                </a:solidFill>
                <a:latin typeface="Comfortaa"/>
                <a:ea typeface="Comfortaa"/>
                <a:cs typeface="Comfortaa"/>
                <a:sym typeface="Comfortaa"/>
              </a:rPr>
              <a:t>By Logan Finley, Zaiden Espe, Nathan Nguyen, </a:t>
            </a:r>
            <a:endParaRPr>
              <a:solidFill>
                <a:srgbClr val="64C69E"/>
              </a:solidFill>
              <a:latin typeface="Comfortaa"/>
              <a:ea typeface="Comfortaa"/>
              <a:cs typeface="Comfortaa"/>
              <a:sym typeface="Comfortaa"/>
            </a:endParaRPr>
          </a:p>
          <a:p>
            <a:pPr indent="0" lvl="0" marL="0" rtl="0" algn="ctr">
              <a:spcBef>
                <a:spcPts val="0"/>
              </a:spcBef>
              <a:spcAft>
                <a:spcPts val="0"/>
              </a:spcAft>
              <a:buNone/>
            </a:pPr>
            <a:r>
              <a:rPr lang="en">
                <a:solidFill>
                  <a:srgbClr val="64C69E"/>
                </a:solidFill>
                <a:latin typeface="Comfortaa"/>
                <a:ea typeface="Comfortaa"/>
                <a:cs typeface="Comfortaa"/>
                <a:sym typeface="Comfortaa"/>
              </a:rPr>
              <a:t>Jenna</a:t>
            </a:r>
            <a:r>
              <a:rPr lang="en">
                <a:solidFill>
                  <a:srgbClr val="64C69E"/>
                </a:solidFill>
                <a:latin typeface="Comfortaa"/>
                <a:ea typeface="Comfortaa"/>
                <a:cs typeface="Comfortaa"/>
                <a:sym typeface="Comfortaa"/>
              </a:rPr>
              <a:t>-</a:t>
            </a:r>
            <a:r>
              <a:rPr lang="en">
                <a:solidFill>
                  <a:srgbClr val="64C69E"/>
                </a:solidFill>
                <a:latin typeface="Comfortaa"/>
                <a:ea typeface="Comfortaa"/>
                <a:cs typeface="Comfortaa"/>
                <a:sym typeface="Comfortaa"/>
              </a:rPr>
              <a:t>Luz Pura, Ian King, &amp; Akhil Karri</a:t>
            </a:r>
            <a:endParaRPr>
              <a:solidFill>
                <a:srgbClr val="64C69E"/>
              </a:solidFill>
              <a:latin typeface="Comfortaa"/>
              <a:ea typeface="Comfortaa"/>
              <a:cs typeface="Comfortaa"/>
              <a:sym typeface="Comfortaa"/>
            </a:endParaRPr>
          </a:p>
        </p:txBody>
      </p:sp>
      <p:pic>
        <p:nvPicPr>
          <p:cNvPr id="61" name="Google Shape;61;p13"/>
          <p:cNvPicPr preferRelativeResize="0"/>
          <p:nvPr/>
        </p:nvPicPr>
        <p:blipFill>
          <a:blip r:embed="rId3">
            <a:alphaModFix/>
          </a:blip>
          <a:stretch>
            <a:fillRect/>
          </a:stretch>
        </p:blipFill>
        <p:spPr>
          <a:xfrm>
            <a:off x="7739475" y="4085275"/>
            <a:ext cx="1327050" cy="9952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156" name="Shape 156"/>
        <p:cNvGrpSpPr/>
        <p:nvPr/>
      </p:nvGrpSpPr>
      <p:grpSpPr>
        <a:xfrm>
          <a:off x="0" y="0"/>
          <a:ext cx="0" cy="0"/>
          <a:chOff x="0" y="0"/>
          <a:chExt cx="0" cy="0"/>
        </a:xfrm>
      </p:grpSpPr>
      <p:pic>
        <p:nvPicPr>
          <p:cNvPr id="157" name="Google Shape;157;p22"/>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158" name="Google Shape;158;p22"/>
          <p:cNvSpPr txBox="1"/>
          <p:nvPr>
            <p:ph idx="4294967295" type="ctrTitle"/>
          </p:nvPr>
        </p:nvSpPr>
        <p:spPr>
          <a:xfrm>
            <a:off x="7783050" y="4818975"/>
            <a:ext cx="1239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7</a:t>
            </a:r>
            <a:endParaRPr sz="1200">
              <a:latin typeface="Comfortaa"/>
              <a:ea typeface="Comfortaa"/>
              <a:cs typeface="Comfortaa"/>
              <a:sym typeface="Comfortaa"/>
            </a:endParaRPr>
          </a:p>
        </p:txBody>
      </p:sp>
      <p:sp>
        <p:nvSpPr>
          <p:cNvPr id="159" name="Google Shape;159;p22"/>
          <p:cNvSpPr txBox="1"/>
          <p:nvPr>
            <p:ph idx="1" type="body"/>
          </p:nvPr>
        </p:nvSpPr>
        <p:spPr>
          <a:xfrm>
            <a:off x="5804025" y="495050"/>
            <a:ext cx="3001200" cy="39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lang="en" sz="1500">
                <a:solidFill>
                  <a:schemeClr val="dk1"/>
                </a:solidFill>
                <a:latin typeface="Comfortaa"/>
                <a:ea typeface="Comfortaa"/>
                <a:cs typeface="Comfortaa"/>
                <a:sym typeface="Comfortaa"/>
              </a:rPr>
              <a:t>The runner runs into a crab, and the crab steals a random item from the inventory.</a:t>
            </a:r>
            <a:endParaRPr sz="1500">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a:solidFill>
                <a:schemeClr val="dk1"/>
              </a:solidFill>
              <a:latin typeface="Comfortaa"/>
              <a:ea typeface="Comfortaa"/>
              <a:cs typeface="Comfortaa"/>
              <a:sym typeface="Comfortaa"/>
            </a:endParaRPr>
          </a:p>
          <a:p>
            <a:pPr indent="0" lvl="0" marL="0" rtl="0" algn="l">
              <a:spcBef>
                <a:spcPts val="1200"/>
              </a:spcBef>
              <a:spcAft>
                <a:spcPts val="1200"/>
              </a:spcAft>
              <a:buNone/>
            </a:pPr>
            <a:r>
              <a:rPr lang="en" sz="1500">
                <a:solidFill>
                  <a:schemeClr val="dk1"/>
                </a:solidFill>
                <a:latin typeface="Comfortaa"/>
                <a:ea typeface="Comfortaa"/>
                <a:cs typeface="Comfortaa"/>
                <a:sym typeface="Comfortaa"/>
              </a:rPr>
              <a:t>The crab makes sounds, and then the runner makes a sound signifying a loss of item, the item pops out of the player and appears on the crab.</a:t>
            </a:r>
            <a:endParaRPr sz="1500">
              <a:solidFill>
                <a:schemeClr val="dk1"/>
              </a:solidFill>
              <a:latin typeface="Comfortaa"/>
              <a:ea typeface="Comfortaa"/>
              <a:cs typeface="Comfortaa"/>
              <a:sym typeface="Comfortaa"/>
            </a:endParaRPr>
          </a:p>
        </p:txBody>
      </p:sp>
      <p:pic>
        <p:nvPicPr>
          <p:cNvPr id="160" name="Google Shape;160;p22"/>
          <p:cNvPicPr preferRelativeResize="0"/>
          <p:nvPr/>
        </p:nvPicPr>
        <p:blipFill>
          <a:blip r:embed="rId4">
            <a:alphaModFix/>
          </a:blip>
          <a:stretch>
            <a:fillRect/>
          </a:stretch>
        </p:blipFill>
        <p:spPr>
          <a:xfrm>
            <a:off x="179325" y="530075"/>
            <a:ext cx="5507076" cy="3453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164" name="Shape 164"/>
        <p:cNvGrpSpPr/>
        <p:nvPr/>
      </p:nvGrpSpPr>
      <p:grpSpPr>
        <a:xfrm>
          <a:off x="0" y="0"/>
          <a:ext cx="0" cy="0"/>
          <a:chOff x="0" y="0"/>
          <a:chExt cx="0" cy="0"/>
        </a:xfrm>
      </p:grpSpPr>
      <p:pic>
        <p:nvPicPr>
          <p:cNvPr id="165" name="Google Shape;165;p23"/>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166" name="Google Shape;166;p23"/>
          <p:cNvSpPr txBox="1"/>
          <p:nvPr>
            <p:ph idx="4294967295" type="ctrTitle"/>
          </p:nvPr>
        </p:nvSpPr>
        <p:spPr>
          <a:xfrm>
            <a:off x="7783050" y="4818975"/>
            <a:ext cx="1239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8</a:t>
            </a:r>
            <a:endParaRPr sz="1200">
              <a:latin typeface="Comfortaa"/>
              <a:ea typeface="Comfortaa"/>
              <a:cs typeface="Comfortaa"/>
              <a:sym typeface="Comfortaa"/>
            </a:endParaRPr>
          </a:p>
        </p:txBody>
      </p:sp>
      <p:sp>
        <p:nvSpPr>
          <p:cNvPr id="167" name="Google Shape;167;p23"/>
          <p:cNvSpPr txBox="1"/>
          <p:nvPr>
            <p:ph idx="1" type="body"/>
          </p:nvPr>
        </p:nvSpPr>
        <p:spPr>
          <a:xfrm>
            <a:off x="5804200" y="690013"/>
            <a:ext cx="3001200" cy="3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lang="en">
                <a:solidFill>
                  <a:schemeClr val="dk1"/>
                </a:solidFill>
                <a:latin typeface="Comfortaa"/>
                <a:ea typeface="Comfortaa"/>
                <a:cs typeface="Comfortaa"/>
                <a:sym typeface="Comfortaa"/>
              </a:rPr>
              <a:t>The Surfer is running toward an Aloe Vera jar. The sun is lowering his health. An ‘X’ mark appears on the map</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b="1">
              <a:solidFill>
                <a:schemeClr val="dk1"/>
              </a:solidFill>
              <a:latin typeface="Comfortaa"/>
              <a:ea typeface="Comfortaa"/>
              <a:cs typeface="Comfortaa"/>
              <a:sym typeface="Comfortaa"/>
            </a:endParaRPr>
          </a:p>
          <a:p>
            <a:pPr indent="0" lvl="0" marL="0" rtl="0" algn="l">
              <a:spcBef>
                <a:spcPts val="1200"/>
              </a:spcBef>
              <a:spcAft>
                <a:spcPts val="1200"/>
              </a:spcAft>
              <a:buNone/>
            </a:pPr>
            <a:r>
              <a:rPr lang="en">
                <a:solidFill>
                  <a:schemeClr val="dk1"/>
                </a:solidFill>
                <a:latin typeface="Comfortaa"/>
                <a:ea typeface="Comfortaa"/>
                <a:cs typeface="Comfortaa"/>
                <a:sym typeface="Comfortaa"/>
              </a:rPr>
              <a:t>A fire sound effect will play while the character is taking sun damage.</a:t>
            </a:r>
            <a:endParaRPr>
              <a:solidFill>
                <a:schemeClr val="dk1"/>
              </a:solidFill>
              <a:latin typeface="Comfortaa"/>
              <a:ea typeface="Comfortaa"/>
              <a:cs typeface="Comfortaa"/>
              <a:sym typeface="Comfortaa"/>
            </a:endParaRPr>
          </a:p>
        </p:txBody>
      </p:sp>
      <p:pic>
        <p:nvPicPr>
          <p:cNvPr id="168" name="Google Shape;168;p23"/>
          <p:cNvPicPr preferRelativeResize="0"/>
          <p:nvPr/>
        </p:nvPicPr>
        <p:blipFill>
          <a:blip r:embed="rId4">
            <a:alphaModFix/>
          </a:blip>
          <a:stretch>
            <a:fillRect/>
          </a:stretch>
        </p:blipFill>
        <p:spPr>
          <a:xfrm>
            <a:off x="447475" y="690050"/>
            <a:ext cx="5017901" cy="3763420"/>
          </a:xfrm>
          <a:prstGeom prst="rect">
            <a:avLst/>
          </a:prstGeom>
          <a:noFill/>
          <a:ln>
            <a:noFill/>
          </a:ln>
        </p:spPr>
      </p:pic>
      <p:pic>
        <p:nvPicPr>
          <p:cNvPr id="169" name="Google Shape;169;p23"/>
          <p:cNvPicPr preferRelativeResize="0"/>
          <p:nvPr/>
        </p:nvPicPr>
        <p:blipFill rotWithShape="1">
          <a:blip r:embed="rId5">
            <a:alphaModFix/>
          </a:blip>
          <a:srcRect b="43742" l="41165" r="34140" t="17995"/>
          <a:stretch/>
        </p:blipFill>
        <p:spPr>
          <a:xfrm>
            <a:off x="4107125" y="797525"/>
            <a:ext cx="1121100" cy="1116000"/>
          </a:xfrm>
          <a:prstGeom prst="ellipse">
            <a:avLst/>
          </a:prstGeom>
          <a:noFill/>
          <a:ln cap="flat" cmpd="sng" w="19050">
            <a:solidFill>
              <a:srgbClr val="64C69E"/>
            </a:solidFill>
            <a:prstDash val="solid"/>
            <a:round/>
            <a:headEnd len="sm" w="sm" type="none"/>
            <a:tailEnd len="sm" w="sm" type="none"/>
          </a:ln>
        </p:spPr>
      </p:pic>
      <p:pic>
        <p:nvPicPr>
          <p:cNvPr id="170" name="Google Shape;170;p23"/>
          <p:cNvPicPr preferRelativeResize="0"/>
          <p:nvPr/>
        </p:nvPicPr>
        <p:blipFill rotWithShape="1">
          <a:blip r:embed="rId6">
            <a:alphaModFix/>
          </a:blip>
          <a:srcRect b="61684" l="68579" r="17341" t="22410"/>
          <a:stretch/>
        </p:blipFill>
        <p:spPr>
          <a:xfrm>
            <a:off x="4933100" y="1094149"/>
            <a:ext cx="218076" cy="108675"/>
          </a:xfrm>
          <a:prstGeom prst="rect">
            <a:avLst/>
          </a:prstGeom>
          <a:noFill/>
          <a:ln>
            <a:noFill/>
          </a:ln>
        </p:spPr>
      </p:pic>
      <p:pic>
        <p:nvPicPr>
          <p:cNvPr id="171" name="Google Shape;171;p23"/>
          <p:cNvPicPr preferRelativeResize="0"/>
          <p:nvPr/>
        </p:nvPicPr>
        <p:blipFill rotWithShape="1">
          <a:blip r:embed="rId6">
            <a:alphaModFix/>
          </a:blip>
          <a:srcRect b="61684" l="68579" r="17341" t="22410"/>
          <a:stretch/>
        </p:blipFill>
        <p:spPr>
          <a:xfrm>
            <a:off x="4215750" y="1530599"/>
            <a:ext cx="218076" cy="108675"/>
          </a:xfrm>
          <a:prstGeom prst="rect">
            <a:avLst/>
          </a:prstGeom>
          <a:noFill/>
          <a:ln>
            <a:noFill/>
          </a:ln>
        </p:spPr>
      </p:pic>
      <p:pic>
        <p:nvPicPr>
          <p:cNvPr id="172" name="Google Shape;172;p23"/>
          <p:cNvPicPr preferRelativeResize="0"/>
          <p:nvPr/>
        </p:nvPicPr>
        <p:blipFill rotWithShape="1">
          <a:blip r:embed="rId7">
            <a:alphaModFix/>
          </a:blip>
          <a:srcRect b="61641" l="12874" r="20658" t="2686"/>
          <a:stretch/>
        </p:blipFill>
        <p:spPr>
          <a:xfrm>
            <a:off x="4753400" y="1202825"/>
            <a:ext cx="218076" cy="156050"/>
          </a:xfrm>
          <a:prstGeom prst="rect">
            <a:avLst/>
          </a:prstGeom>
          <a:noFill/>
          <a:ln>
            <a:noFill/>
          </a:ln>
        </p:spPr>
      </p:pic>
      <p:cxnSp>
        <p:nvCxnSpPr>
          <p:cNvPr id="173" name="Google Shape;173;p23"/>
          <p:cNvCxnSpPr/>
          <p:nvPr/>
        </p:nvCxnSpPr>
        <p:spPr>
          <a:xfrm>
            <a:off x="4572000" y="1419150"/>
            <a:ext cx="122700" cy="99900"/>
          </a:xfrm>
          <a:prstGeom prst="straightConnector1">
            <a:avLst/>
          </a:prstGeom>
          <a:noFill/>
          <a:ln cap="flat" cmpd="sng" w="38100">
            <a:solidFill>
              <a:srgbClr val="FF0000"/>
            </a:solidFill>
            <a:prstDash val="solid"/>
            <a:round/>
            <a:headEnd len="med" w="med" type="none"/>
            <a:tailEnd len="med" w="med" type="none"/>
          </a:ln>
        </p:spPr>
      </p:cxnSp>
      <p:cxnSp>
        <p:nvCxnSpPr>
          <p:cNvPr id="174" name="Google Shape;174;p23"/>
          <p:cNvCxnSpPr/>
          <p:nvPr/>
        </p:nvCxnSpPr>
        <p:spPr>
          <a:xfrm flipH="1">
            <a:off x="4583400" y="1407600"/>
            <a:ext cx="99900" cy="123000"/>
          </a:xfrm>
          <a:prstGeom prst="straightConnector1">
            <a:avLst/>
          </a:prstGeom>
          <a:noFill/>
          <a:ln cap="flat" cmpd="sng" w="38100">
            <a:solidFill>
              <a:srgbClr val="FF0000"/>
            </a:solidFill>
            <a:prstDash val="solid"/>
            <a:round/>
            <a:headEnd len="med" w="med" type="none"/>
            <a:tailEnd len="med" w="med" type="none"/>
          </a:ln>
        </p:spPr>
      </p:cxnSp>
      <p:pic>
        <p:nvPicPr>
          <p:cNvPr id="175" name="Google Shape;175;p23"/>
          <p:cNvPicPr preferRelativeResize="0"/>
          <p:nvPr/>
        </p:nvPicPr>
        <p:blipFill>
          <a:blip r:embed="rId8">
            <a:alphaModFix/>
          </a:blip>
          <a:stretch>
            <a:fillRect/>
          </a:stretch>
        </p:blipFill>
        <p:spPr>
          <a:xfrm rot="-1539516">
            <a:off x="4412620" y="1676357"/>
            <a:ext cx="195764" cy="91815"/>
          </a:xfrm>
          <a:prstGeom prst="rect">
            <a:avLst/>
          </a:prstGeom>
          <a:noFill/>
          <a:ln>
            <a:noFill/>
          </a:ln>
        </p:spPr>
      </p:pic>
      <p:pic>
        <p:nvPicPr>
          <p:cNvPr id="176" name="Google Shape;176;p23"/>
          <p:cNvPicPr preferRelativeResize="0"/>
          <p:nvPr/>
        </p:nvPicPr>
        <p:blipFill>
          <a:blip r:embed="rId8">
            <a:alphaModFix/>
          </a:blip>
          <a:stretch>
            <a:fillRect/>
          </a:stretch>
        </p:blipFill>
        <p:spPr>
          <a:xfrm rot="-1539516">
            <a:off x="4535470" y="1676357"/>
            <a:ext cx="195764" cy="91815"/>
          </a:xfrm>
          <a:prstGeom prst="rect">
            <a:avLst/>
          </a:prstGeom>
          <a:noFill/>
          <a:ln>
            <a:noFill/>
          </a:ln>
        </p:spPr>
      </p:pic>
      <p:pic>
        <p:nvPicPr>
          <p:cNvPr id="177" name="Google Shape;177;p23"/>
          <p:cNvPicPr preferRelativeResize="0"/>
          <p:nvPr/>
        </p:nvPicPr>
        <p:blipFill>
          <a:blip r:embed="rId8">
            <a:alphaModFix/>
          </a:blip>
          <a:stretch>
            <a:fillRect/>
          </a:stretch>
        </p:blipFill>
        <p:spPr>
          <a:xfrm rot="-1539516">
            <a:off x="4316220" y="1676357"/>
            <a:ext cx="195764" cy="9181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181" name="Shape 181"/>
        <p:cNvGrpSpPr/>
        <p:nvPr/>
      </p:nvGrpSpPr>
      <p:grpSpPr>
        <a:xfrm>
          <a:off x="0" y="0"/>
          <a:ext cx="0" cy="0"/>
          <a:chOff x="0" y="0"/>
          <a:chExt cx="0" cy="0"/>
        </a:xfrm>
      </p:grpSpPr>
      <p:pic>
        <p:nvPicPr>
          <p:cNvPr id="182" name="Google Shape;182;p24"/>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183" name="Google Shape;183;p24"/>
          <p:cNvSpPr txBox="1"/>
          <p:nvPr>
            <p:ph idx="4294967295" type="ctrTitle"/>
          </p:nvPr>
        </p:nvSpPr>
        <p:spPr>
          <a:xfrm>
            <a:off x="7783050" y="4818975"/>
            <a:ext cx="1239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9</a:t>
            </a:r>
            <a:endParaRPr sz="1200">
              <a:latin typeface="Comfortaa"/>
              <a:ea typeface="Comfortaa"/>
              <a:cs typeface="Comfortaa"/>
              <a:sym typeface="Comfortaa"/>
            </a:endParaRPr>
          </a:p>
        </p:txBody>
      </p:sp>
      <p:sp>
        <p:nvSpPr>
          <p:cNvPr id="184" name="Google Shape;184;p24"/>
          <p:cNvSpPr txBox="1"/>
          <p:nvPr>
            <p:ph idx="1" type="body"/>
          </p:nvPr>
        </p:nvSpPr>
        <p:spPr>
          <a:xfrm>
            <a:off x="5811875" y="863550"/>
            <a:ext cx="3001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b="1">
              <a:solidFill>
                <a:schemeClr val="dk1"/>
              </a:solidFill>
              <a:latin typeface="Comfortaa"/>
              <a:ea typeface="Comfortaa"/>
              <a:cs typeface="Comfortaa"/>
              <a:sym typeface="Comfortaa"/>
            </a:endParaRPr>
          </a:p>
          <a:p>
            <a:pPr indent="0" lvl="0" marL="0" rtl="0" algn="l">
              <a:spcBef>
                <a:spcPts val="1200"/>
              </a:spcBef>
              <a:spcAft>
                <a:spcPts val="0"/>
              </a:spcAft>
              <a:buNone/>
            </a:pPr>
            <a:r>
              <a:rPr lang="en">
                <a:solidFill>
                  <a:schemeClr val="dk1"/>
                </a:solidFill>
                <a:latin typeface="Comfortaa"/>
                <a:ea typeface="Comfortaa"/>
                <a:cs typeface="Comfortaa"/>
                <a:sym typeface="Comfortaa"/>
              </a:rPr>
              <a:t>The Surfer has picked up the Aloe Vera and gained health.</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b="1">
              <a:solidFill>
                <a:schemeClr val="dk1"/>
              </a:solidFill>
              <a:latin typeface="Comfortaa"/>
              <a:ea typeface="Comfortaa"/>
              <a:cs typeface="Comfortaa"/>
              <a:sym typeface="Comfortaa"/>
            </a:endParaRPr>
          </a:p>
          <a:p>
            <a:pPr indent="0" lvl="0" marL="0" rtl="0" algn="l">
              <a:spcBef>
                <a:spcPts val="1200"/>
              </a:spcBef>
              <a:spcAft>
                <a:spcPts val="1200"/>
              </a:spcAft>
              <a:buNone/>
            </a:pPr>
            <a:r>
              <a:rPr lang="en">
                <a:solidFill>
                  <a:schemeClr val="dk1"/>
                </a:solidFill>
                <a:latin typeface="Comfortaa"/>
                <a:ea typeface="Comfortaa"/>
                <a:cs typeface="Comfortaa"/>
                <a:sym typeface="Comfortaa"/>
              </a:rPr>
              <a:t>A unique sound effect will play on item pick up.</a:t>
            </a:r>
            <a:endParaRPr>
              <a:solidFill>
                <a:schemeClr val="dk1"/>
              </a:solidFill>
              <a:latin typeface="Comfortaa"/>
              <a:ea typeface="Comfortaa"/>
              <a:cs typeface="Comfortaa"/>
              <a:sym typeface="Comfortaa"/>
            </a:endParaRPr>
          </a:p>
        </p:txBody>
      </p:sp>
      <p:pic>
        <p:nvPicPr>
          <p:cNvPr id="185" name="Google Shape;185;p24"/>
          <p:cNvPicPr preferRelativeResize="0"/>
          <p:nvPr/>
        </p:nvPicPr>
        <p:blipFill>
          <a:blip r:embed="rId4">
            <a:alphaModFix/>
          </a:blip>
          <a:stretch>
            <a:fillRect/>
          </a:stretch>
        </p:blipFill>
        <p:spPr>
          <a:xfrm>
            <a:off x="447475" y="690038"/>
            <a:ext cx="5017901" cy="3763426"/>
          </a:xfrm>
          <a:prstGeom prst="rect">
            <a:avLst/>
          </a:prstGeom>
          <a:noFill/>
          <a:ln>
            <a:noFill/>
          </a:ln>
        </p:spPr>
      </p:pic>
      <p:pic>
        <p:nvPicPr>
          <p:cNvPr id="186" name="Google Shape;186;p24"/>
          <p:cNvPicPr preferRelativeResize="0"/>
          <p:nvPr/>
        </p:nvPicPr>
        <p:blipFill rotWithShape="1">
          <a:blip r:embed="rId5">
            <a:alphaModFix/>
          </a:blip>
          <a:srcRect b="43742" l="41165" r="34140" t="17995"/>
          <a:stretch/>
        </p:blipFill>
        <p:spPr>
          <a:xfrm>
            <a:off x="4107125" y="797525"/>
            <a:ext cx="1121100" cy="1116000"/>
          </a:xfrm>
          <a:prstGeom prst="ellipse">
            <a:avLst/>
          </a:prstGeom>
          <a:noFill/>
          <a:ln cap="flat" cmpd="sng" w="19050">
            <a:solidFill>
              <a:srgbClr val="64C69E"/>
            </a:solidFill>
            <a:prstDash val="solid"/>
            <a:round/>
            <a:headEnd len="sm" w="sm" type="none"/>
            <a:tailEnd len="sm" w="sm" type="none"/>
          </a:ln>
        </p:spPr>
      </p:pic>
      <p:pic>
        <p:nvPicPr>
          <p:cNvPr id="187" name="Google Shape;187;p24"/>
          <p:cNvPicPr preferRelativeResize="0"/>
          <p:nvPr/>
        </p:nvPicPr>
        <p:blipFill rotWithShape="1">
          <a:blip r:embed="rId6">
            <a:alphaModFix/>
          </a:blip>
          <a:srcRect b="61684" l="68579" r="17341" t="22410"/>
          <a:stretch/>
        </p:blipFill>
        <p:spPr>
          <a:xfrm>
            <a:off x="4933100" y="1094149"/>
            <a:ext cx="218076" cy="108675"/>
          </a:xfrm>
          <a:prstGeom prst="rect">
            <a:avLst/>
          </a:prstGeom>
          <a:noFill/>
          <a:ln>
            <a:noFill/>
          </a:ln>
        </p:spPr>
      </p:pic>
      <p:pic>
        <p:nvPicPr>
          <p:cNvPr id="188" name="Google Shape;188;p24"/>
          <p:cNvPicPr preferRelativeResize="0"/>
          <p:nvPr/>
        </p:nvPicPr>
        <p:blipFill rotWithShape="1">
          <a:blip r:embed="rId6">
            <a:alphaModFix/>
          </a:blip>
          <a:srcRect b="61684" l="68579" r="17341" t="22410"/>
          <a:stretch/>
        </p:blipFill>
        <p:spPr>
          <a:xfrm>
            <a:off x="4215750" y="1530599"/>
            <a:ext cx="218076" cy="108675"/>
          </a:xfrm>
          <a:prstGeom prst="rect">
            <a:avLst/>
          </a:prstGeom>
          <a:noFill/>
          <a:ln>
            <a:noFill/>
          </a:ln>
        </p:spPr>
      </p:pic>
      <p:pic>
        <p:nvPicPr>
          <p:cNvPr id="189" name="Google Shape;189;p24"/>
          <p:cNvPicPr preferRelativeResize="0"/>
          <p:nvPr/>
        </p:nvPicPr>
        <p:blipFill rotWithShape="1">
          <a:blip r:embed="rId7">
            <a:alphaModFix/>
          </a:blip>
          <a:srcRect b="61641" l="12874" r="20658" t="2686"/>
          <a:stretch/>
        </p:blipFill>
        <p:spPr>
          <a:xfrm>
            <a:off x="4601000" y="1355225"/>
            <a:ext cx="218076" cy="156050"/>
          </a:xfrm>
          <a:prstGeom prst="rect">
            <a:avLst/>
          </a:prstGeom>
          <a:noFill/>
          <a:ln>
            <a:noFill/>
          </a:ln>
        </p:spPr>
      </p:pic>
      <p:cxnSp>
        <p:nvCxnSpPr>
          <p:cNvPr id="190" name="Google Shape;190;p24"/>
          <p:cNvCxnSpPr/>
          <p:nvPr/>
        </p:nvCxnSpPr>
        <p:spPr>
          <a:xfrm>
            <a:off x="4572000" y="1419150"/>
            <a:ext cx="122700" cy="99900"/>
          </a:xfrm>
          <a:prstGeom prst="straightConnector1">
            <a:avLst/>
          </a:prstGeom>
          <a:noFill/>
          <a:ln cap="flat" cmpd="sng" w="38100">
            <a:solidFill>
              <a:srgbClr val="FF0000"/>
            </a:solidFill>
            <a:prstDash val="solid"/>
            <a:round/>
            <a:headEnd len="med" w="med" type="none"/>
            <a:tailEnd len="med" w="med" type="none"/>
          </a:ln>
        </p:spPr>
      </p:cxnSp>
      <p:cxnSp>
        <p:nvCxnSpPr>
          <p:cNvPr id="191" name="Google Shape;191;p24"/>
          <p:cNvCxnSpPr/>
          <p:nvPr/>
        </p:nvCxnSpPr>
        <p:spPr>
          <a:xfrm flipH="1">
            <a:off x="4583400" y="1407600"/>
            <a:ext cx="99900" cy="123000"/>
          </a:xfrm>
          <a:prstGeom prst="straightConnector1">
            <a:avLst/>
          </a:prstGeom>
          <a:noFill/>
          <a:ln cap="flat" cmpd="sng" w="38100">
            <a:solidFill>
              <a:srgbClr val="FF0000"/>
            </a:solidFill>
            <a:prstDash val="solid"/>
            <a:round/>
            <a:headEnd len="med" w="med" type="none"/>
            <a:tailEnd len="med" w="med" type="none"/>
          </a:ln>
        </p:spPr>
      </p:cxnSp>
      <p:pic>
        <p:nvPicPr>
          <p:cNvPr id="192" name="Google Shape;192;p24"/>
          <p:cNvPicPr preferRelativeResize="0"/>
          <p:nvPr/>
        </p:nvPicPr>
        <p:blipFill>
          <a:blip r:embed="rId8">
            <a:alphaModFix/>
          </a:blip>
          <a:stretch>
            <a:fillRect/>
          </a:stretch>
        </p:blipFill>
        <p:spPr>
          <a:xfrm rot="-1539516">
            <a:off x="4412620" y="1676357"/>
            <a:ext cx="195764" cy="91815"/>
          </a:xfrm>
          <a:prstGeom prst="rect">
            <a:avLst/>
          </a:prstGeom>
          <a:noFill/>
          <a:ln>
            <a:noFill/>
          </a:ln>
        </p:spPr>
      </p:pic>
      <p:pic>
        <p:nvPicPr>
          <p:cNvPr id="193" name="Google Shape;193;p24"/>
          <p:cNvPicPr preferRelativeResize="0"/>
          <p:nvPr/>
        </p:nvPicPr>
        <p:blipFill>
          <a:blip r:embed="rId8">
            <a:alphaModFix/>
          </a:blip>
          <a:stretch>
            <a:fillRect/>
          </a:stretch>
        </p:blipFill>
        <p:spPr>
          <a:xfrm rot="-1539516">
            <a:off x="4535470" y="1676357"/>
            <a:ext cx="195764" cy="91815"/>
          </a:xfrm>
          <a:prstGeom prst="rect">
            <a:avLst/>
          </a:prstGeom>
          <a:noFill/>
          <a:ln>
            <a:noFill/>
          </a:ln>
        </p:spPr>
      </p:pic>
      <p:pic>
        <p:nvPicPr>
          <p:cNvPr id="194" name="Google Shape;194;p24"/>
          <p:cNvPicPr preferRelativeResize="0"/>
          <p:nvPr/>
        </p:nvPicPr>
        <p:blipFill>
          <a:blip r:embed="rId8">
            <a:alphaModFix/>
          </a:blip>
          <a:stretch>
            <a:fillRect/>
          </a:stretch>
        </p:blipFill>
        <p:spPr>
          <a:xfrm rot="-1539516">
            <a:off x="4316220" y="1676357"/>
            <a:ext cx="195764" cy="918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198" name="Shape 198"/>
        <p:cNvGrpSpPr/>
        <p:nvPr/>
      </p:nvGrpSpPr>
      <p:grpSpPr>
        <a:xfrm>
          <a:off x="0" y="0"/>
          <a:ext cx="0" cy="0"/>
          <a:chOff x="0" y="0"/>
          <a:chExt cx="0" cy="0"/>
        </a:xfrm>
      </p:grpSpPr>
      <p:pic>
        <p:nvPicPr>
          <p:cNvPr id="199" name="Google Shape;199;p25"/>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200" name="Google Shape;200;p25"/>
          <p:cNvSpPr txBox="1"/>
          <p:nvPr>
            <p:ph idx="4294967295" type="ctrTitle"/>
          </p:nvPr>
        </p:nvSpPr>
        <p:spPr>
          <a:xfrm>
            <a:off x="7761300" y="4824175"/>
            <a:ext cx="12834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10</a:t>
            </a:r>
            <a:endParaRPr sz="1200">
              <a:latin typeface="Comfortaa"/>
              <a:ea typeface="Comfortaa"/>
              <a:cs typeface="Comfortaa"/>
              <a:sym typeface="Comfortaa"/>
            </a:endParaRPr>
          </a:p>
        </p:txBody>
      </p:sp>
      <p:sp>
        <p:nvSpPr>
          <p:cNvPr id="201" name="Google Shape;201;p25"/>
          <p:cNvSpPr txBox="1"/>
          <p:nvPr>
            <p:ph idx="1" type="body"/>
          </p:nvPr>
        </p:nvSpPr>
        <p:spPr>
          <a:xfrm>
            <a:off x="5811875" y="863550"/>
            <a:ext cx="3001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b="1">
              <a:solidFill>
                <a:schemeClr val="dk1"/>
              </a:solidFill>
              <a:latin typeface="Comfortaa"/>
              <a:ea typeface="Comfortaa"/>
              <a:cs typeface="Comfortaa"/>
              <a:sym typeface="Comfortaa"/>
            </a:endParaRPr>
          </a:p>
          <a:p>
            <a:pPr indent="0" lvl="0" marL="0" rtl="0" algn="l">
              <a:spcBef>
                <a:spcPts val="1200"/>
              </a:spcBef>
              <a:spcAft>
                <a:spcPts val="0"/>
              </a:spcAft>
              <a:buNone/>
            </a:pPr>
            <a:r>
              <a:rPr lang="en">
                <a:solidFill>
                  <a:schemeClr val="dk1"/>
                </a:solidFill>
                <a:latin typeface="Comfortaa"/>
                <a:ea typeface="Comfortaa"/>
                <a:cs typeface="Comfortaa"/>
                <a:sym typeface="Comfortaa"/>
              </a:rPr>
              <a:t>The Surfer has picked up the Aloe Vera and gained health. The ‘X’ mark has disappeared.</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b="1">
              <a:solidFill>
                <a:schemeClr val="dk1"/>
              </a:solidFill>
              <a:latin typeface="Comfortaa"/>
              <a:ea typeface="Comfortaa"/>
              <a:cs typeface="Comfortaa"/>
              <a:sym typeface="Comfortaa"/>
            </a:endParaRPr>
          </a:p>
          <a:p>
            <a:pPr indent="0" lvl="0" marL="0" rtl="0" algn="l">
              <a:spcBef>
                <a:spcPts val="1200"/>
              </a:spcBef>
              <a:spcAft>
                <a:spcPts val="1200"/>
              </a:spcAft>
              <a:buNone/>
            </a:pPr>
            <a:r>
              <a:rPr lang="en">
                <a:solidFill>
                  <a:schemeClr val="dk1"/>
                </a:solidFill>
                <a:latin typeface="Comfortaa"/>
                <a:ea typeface="Comfortaa"/>
                <a:cs typeface="Comfortaa"/>
                <a:sym typeface="Comfortaa"/>
              </a:rPr>
              <a:t>A unique sound effect will play on item pick up.</a:t>
            </a:r>
            <a:endParaRPr>
              <a:solidFill>
                <a:schemeClr val="dk1"/>
              </a:solidFill>
              <a:latin typeface="Comfortaa"/>
              <a:ea typeface="Comfortaa"/>
              <a:cs typeface="Comfortaa"/>
              <a:sym typeface="Comfortaa"/>
            </a:endParaRPr>
          </a:p>
        </p:txBody>
      </p:sp>
      <p:pic>
        <p:nvPicPr>
          <p:cNvPr id="202" name="Google Shape;202;p25"/>
          <p:cNvPicPr preferRelativeResize="0"/>
          <p:nvPr/>
        </p:nvPicPr>
        <p:blipFill>
          <a:blip r:embed="rId4">
            <a:alphaModFix/>
          </a:blip>
          <a:stretch>
            <a:fillRect/>
          </a:stretch>
        </p:blipFill>
        <p:spPr>
          <a:xfrm>
            <a:off x="447475" y="690038"/>
            <a:ext cx="5017901" cy="3763426"/>
          </a:xfrm>
          <a:prstGeom prst="rect">
            <a:avLst/>
          </a:prstGeom>
          <a:noFill/>
          <a:ln>
            <a:noFill/>
          </a:ln>
        </p:spPr>
      </p:pic>
      <p:pic>
        <p:nvPicPr>
          <p:cNvPr id="203" name="Google Shape;203;p25"/>
          <p:cNvPicPr preferRelativeResize="0"/>
          <p:nvPr/>
        </p:nvPicPr>
        <p:blipFill rotWithShape="1">
          <a:blip r:embed="rId5">
            <a:alphaModFix/>
          </a:blip>
          <a:srcRect b="43742" l="41165" r="34140" t="17995"/>
          <a:stretch/>
        </p:blipFill>
        <p:spPr>
          <a:xfrm>
            <a:off x="4107125" y="797525"/>
            <a:ext cx="1121100" cy="1116000"/>
          </a:xfrm>
          <a:prstGeom prst="ellipse">
            <a:avLst/>
          </a:prstGeom>
          <a:noFill/>
          <a:ln cap="flat" cmpd="sng" w="19050">
            <a:solidFill>
              <a:srgbClr val="64C69E"/>
            </a:solidFill>
            <a:prstDash val="solid"/>
            <a:round/>
            <a:headEnd len="sm" w="sm" type="none"/>
            <a:tailEnd len="sm" w="sm" type="none"/>
          </a:ln>
        </p:spPr>
      </p:pic>
      <p:pic>
        <p:nvPicPr>
          <p:cNvPr id="204" name="Google Shape;204;p25"/>
          <p:cNvPicPr preferRelativeResize="0"/>
          <p:nvPr/>
        </p:nvPicPr>
        <p:blipFill rotWithShape="1">
          <a:blip r:embed="rId6">
            <a:alphaModFix/>
          </a:blip>
          <a:srcRect b="61684" l="68579" r="17341" t="22410"/>
          <a:stretch/>
        </p:blipFill>
        <p:spPr>
          <a:xfrm>
            <a:off x="4933100" y="1094149"/>
            <a:ext cx="218076" cy="108675"/>
          </a:xfrm>
          <a:prstGeom prst="rect">
            <a:avLst/>
          </a:prstGeom>
          <a:noFill/>
          <a:ln>
            <a:noFill/>
          </a:ln>
        </p:spPr>
      </p:pic>
      <p:pic>
        <p:nvPicPr>
          <p:cNvPr id="205" name="Google Shape;205;p25"/>
          <p:cNvPicPr preferRelativeResize="0"/>
          <p:nvPr/>
        </p:nvPicPr>
        <p:blipFill rotWithShape="1">
          <a:blip r:embed="rId6">
            <a:alphaModFix/>
          </a:blip>
          <a:srcRect b="61684" l="68579" r="17341" t="22410"/>
          <a:stretch/>
        </p:blipFill>
        <p:spPr>
          <a:xfrm>
            <a:off x="4215750" y="1530599"/>
            <a:ext cx="218076" cy="108675"/>
          </a:xfrm>
          <a:prstGeom prst="rect">
            <a:avLst/>
          </a:prstGeom>
          <a:noFill/>
          <a:ln>
            <a:noFill/>
          </a:ln>
        </p:spPr>
      </p:pic>
      <p:pic>
        <p:nvPicPr>
          <p:cNvPr id="206" name="Google Shape;206;p25"/>
          <p:cNvPicPr preferRelativeResize="0"/>
          <p:nvPr/>
        </p:nvPicPr>
        <p:blipFill rotWithShape="1">
          <a:blip r:embed="rId7">
            <a:alphaModFix/>
          </a:blip>
          <a:srcRect b="61641" l="12874" r="20658" t="2686"/>
          <a:stretch/>
        </p:blipFill>
        <p:spPr>
          <a:xfrm>
            <a:off x="4601000" y="1355225"/>
            <a:ext cx="218076" cy="156050"/>
          </a:xfrm>
          <a:prstGeom prst="rect">
            <a:avLst/>
          </a:prstGeom>
          <a:noFill/>
          <a:ln>
            <a:noFill/>
          </a:ln>
        </p:spPr>
      </p:pic>
      <p:pic>
        <p:nvPicPr>
          <p:cNvPr id="207" name="Google Shape;207;p25"/>
          <p:cNvPicPr preferRelativeResize="0"/>
          <p:nvPr/>
        </p:nvPicPr>
        <p:blipFill>
          <a:blip r:embed="rId8">
            <a:alphaModFix/>
          </a:blip>
          <a:stretch>
            <a:fillRect/>
          </a:stretch>
        </p:blipFill>
        <p:spPr>
          <a:xfrm rot="-1539516">
            <a:off x="4412620" y="1676357"/>
            <a:ext cx="195764" cy="91815"/>
          </a:xfrm>
          <a:prstGeom prst="rect">
            <a:avLst/>
          </a:prstGeom>
          <a:noFill/>
          <a:ln>
            <a:noFill/>
          </a:ln>
        </p:spPr>
      </p:pic>
      <p:pic>
        <p:nvPicPr>
          <p:cNvPr id="208" name="Google Shape;208;p25"/>
          <p:cNvPicPr preferRelativeResize="0"/>
          <p:nvPr/>
        </p:nvPicPr>
        <p:blipFill>
          <a:blip r:embed="rId8">
            <a:alphaModFix/>
          </a:blip>
          <a:stretch>
            <a:fillRect/>
          </a:stretch>
        </p:blipFill>
        <p:spPr>
          <a:xfrm rot="-1539516">
            <a:off x="4535470" y="1676357"/>
            <a:ext cx="195764" cy="91815"/>
          </a:xfrm>
          <a:prstGeom prst="rect">
            <a:avLst/>
          </a:prstGeom>
          <a:noFill/>
          <a:ln>
            <a:noFill/>
          </a:ln>
        </p:spPr>
      </p:pic>
      <p:pic>
        <p:nvPicPr>
          <p:cNvPr id="209" name="Google Shape;209;p25"/>
          <p:cNvPicPr preferRelativeResize="0"/>
          <p:nvPr/>
        </p:nvPicPr>
        <p:blipFill>
          <a:blip r:embed="rId8">
            <a:alphaModFix/>
          </a:blip>
          <a:stretch>
            <a:fillRect/>
          </a:stretch>
        </p:blipFill>
        <p:spPr>
          <a:xfrm rot="-1539516">
            <a:off x="4316220" y="1676357"/>
            <a:ext cx="195764" cy="918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213" name="Shape 213"/>
        <p:cNvGrpSpPr/>
        <p:nvPr/>
      </p:nvGrpSpPr>
      <p:grpSpPr>
        <a:xfrm>
          <a:off x="0" y="0"/>
          <a:ext cx="0" cy="0"/>
          <a:chOff x="0" y="0"/>
          <a:chExt cx="0" cy="0"/>
        </a:xfrm>
      </p:grpSpPr>
      <p:pic>
        <p:nvPicPr>
          <p:cNvPr id="214" name="Google Shape;214;p26"/>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215" name="Google Shape;215;p26"/>
          <p:cNvSpPr txBox="1"/>
          <p:nvPr>
            <p:ph idx="4294967295" type="ctrTitle"/>
          </p:nvPr>
        </p:nvSpPr>
        <p:spPr>
          <a:xfrm>
            <a:off x="7761300" y="4814275"/>
            <a:ext cx="12834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11</a:t>
            </a:r>
            <a:endParaRPr sz="1200">
              <a:latin typeface="Comfortaa"/>
              <a:ea typeface="Comfortaa"/>
              <a:cs typeface="Comfortaa"/>
              <a:sym typeface="Comfortaa"/>
            </a:endParaRPr>
          </a:p>
        </p:txBody>
      </p:sp>
      <p:sp>
        <p:nvSpPr>
          <p:cNvPr id="216" name="Google Shape;216;p26"/>
          <p:cNvSpPr txBox="1"/>
          <p:nvPr>
            <p:ph idx="1" type="body"/>
          </p:nvPr>
        </p:nvSpPr>
        <p:spPr>
          <a:xfrm>
            <a:off x="5796525" y="863563"/>
            <a:ext cx="3001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b="1">
              <a:solidFill>
                <a:schemeClr val="dk1"/>
              </a:solidFill>
              <a:latin typeface="Comfortaa"/>
              <a:ea typeface="Comfortaa"/>
              <a:cs typeface="Comfortaa"/>
              <a:sym typeface="Comfortaa"/>
            </a:endParaRPr>
          </a:p>
          <a:p>
            <a:pPr indent="0" lvl="0" marL="0" rtl="0" algn="l">
              <a:spcBef>
                <a:spcPts val="1200"/>
              </a:spcBef>
              <a:spcAft>
                <a:spcPts val="0"/>
              </a:spcAft>
              <a:buNone/>
            </a:pPr>
            <a:r>
              <a:rPr lang="en">
                <a:solidFill>
                  <a:schemeClr val="dk1"/>
                </a:solidFill>
                <a:latin typeface="Comfortaa"/>
                <a:ea typeface="Comfortaa"/>
                <a:cs typeface="Comfortaa"/>
                <a:sym typeface="Comfortaa"/>
              </a:rPr>
              <a:t>The surfer has two Brain Blast Bars and is about to eat one.</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b="1">
              <a:solidFill>
                <a:schemeClr val="dk1"/>
              </a:solidFill>
              <a:latin typeface="Comfortaa"/>
              <a:ea typeface="Comfortaa"/>
              <a:cs typeface="Comfortaa"/>
              <a:sym typeface="Comfortaa"/>
            </a:endParaRPr>
          </a:p>
          <a:p>
            <a:pPr indent="0" lvl="0" marL="0" rtl="0" algn="l">
              <a:spcBef>
                <a:spcPts val="1200"/>
              </a:spcBef>
              <a:spcAft>
                <a:spcPts val="1200"/>
              </a:spcAft>
              <a:buNone/>
            </a:pPr>
            <a:r>
              <a:rPr lang="en">
                <a:solidFill>
                  <a:schemeClr val="dk1"/>
                </a:solidFill>
                <a:latin typeface="Comfortaa"/>
                <a:ea typeface="Comfortaa"/>
                <a:cs typeface="Comfortaa"/>
                <a:sym typeface="Comfortaa"/>
              </a:rPr>
              <a:t>An eating </a:t>
            </a:r>
            <a:r>
              <a:rPr lang="en">
                <a:solidFill>
                  <a:schemeClr val="dk1"/>
                </a:solidFill>
                <a:latin typeface="Comfortaa"/>
                <a:ea typeface="Comfortaa"/>
                <a:cs typeface="Comfortaa"/>
                <a:sym typeface="Comfortaa"/>
              </a:rPr>
              <a:t>sound effect will play on consumption of a BB Bar.</a:t>
            </a:r>
            <a:endParaRPr>
              <a:solidFill>
                <a:schemeClr val="dk1"/>
              </a:solidFill>
              <a:latin typeface="Comfortaa"/>
              <a:ea typeface="Comfortaa"/>
              <a:cs typeface="Comfortaa"/>
              <a:sym typeface="Comfortaa"/>
            </a:endParaRPr>
          </a:p>
        </p:txBody>
      </p:sp>
      <p:pic>
        <p:nvPicPr>
          <p:cNvPr id="217" name="Google Shape;217;p26"/>
          <p:cNvPicPr preferRelativeResize="0"/>
          <p:nvPr/>
        </p:nvPicPr>
        <p:blipFill>
          <a:blip r:embed="rId4">
            <a:alphaModFix/>
          </a:blip>
          <a:stretch>
            <a:fillRect/>
          </a:stretch>
        </p:blipFill>
        <p:spPr>
          <a:xfrm>
            <a:off x="447475" y="690050"/>
            <a:ext cx="5017901" cy="3763426"/>
          </a:xfrm>
          <a:prstGeom prst="rect">
            <a:avLst/>
          </a:prstGeom>
          <a:noFill/>
          <a:ln>
            <a:noFill/>
          </a:ln>
        </p:spPr>
      </p:pic>
      <p:pic>
        <p:nvPicPr>
          <p:cNvPr id="218" name="Google Shape;218;p26"/>
          <p:cNvPicPr preferRelativeResize="0"/>
          <p:nvPr/>
        </p:nvPicPr>
        <p:blipFill rotWithShape="1">
          <a:blip r:embed="rId5">
            <a:alphaModFix/>
          </a:blip>
          <a:srcRect b="43742" l="41165" r="34140" t="17995"/>
          <a:stretch/>
        </p:blipFill>
        <p:spPr>
          <a:xfrm>
            <a:off x="4107125" y="797525"/>
            <a:ext cx="1121100" cy="1116000"/>
          </a:xfrm>
          <a:prstGeom prst="ellipse">
            <a:avLst/>
          </a:prstGeom>
          <a:noFill/>
          <a:ln cap="flat" cmpd="sng" w="19050">
            <a:solidFill>
              <a:srgbClr val="64C69E"/>
            </a:solidFill>
            <a:prstDash val="solid"/>
            <a:round/>
            <a:headEnd len="sm" w="sm" type="none"/>
            <a:tailEnd len="sm" w="sm" type="none"/>
          </a:ln>
        </p:spPr>
      </p:pic>
      <p:pic>
        <p:nvPicPr>
          <p:cNvPr id="219" name="Google Shape;219;p26"/>
          <p:cNvPicPr preferRelativeResize="0"/>
          <p:nvPr/>
        </p:nvPicPr>
        <p:blipFill rotWithShape="1">
          <a:blip r:embed="rId6">
            <a:alphaModFix/>
          </a:blip>
          <a:srcRect b="61684" l="68579" r="17341" t="22410"/>
          <a:stretch/>
        </p:blipFill>
        <p:spPr>
          <a:xfrm>
            <a:off x="4933100" y="1094149"/>
            <a:ext cx="218076" cy="108675"/>
          </a:xfrm>
          <a:prstGeom prst="rect">
            <a:avLst/>
          </a:prstGeom>
          <a:noFill/>
          <a:ln>
            <a:noFill/>
          </a:ln>
        </p:spPr>
      </p:pic>
      <p:pic>
        <p:nvPicPr>
          <p:cNvPr id="220" name="Google Shape;220;p26"/>
          <p:cNvPicPr preferRelativeResize="0"/>
          <p:nvPr/>
        </p:nvPicPr>
        <p:blipFill rotWithShape="1">
          <a:blip r:embed="rId6">
            <a:alphaModFix/>
          </a:blip>
          <a:srcRect b="61684" l="68579" r="17341" t="22410"/>
          <a:stretch/>
        </p:blipFill>
        <p:spPr>
          <a:xfrm>
            <a:off x="4215750" y="1530599"/>
            <a:ext cx="218076" cy="108675"/>
          </a:xfrm>
          <a:prstGeom prst="rect">
            <a:avLst/>
          </a:prstGeom>
          <a:noFill/>
          <a:ln>
            <a:noFill/>
          </a:ln>
        </p:spPr>
      </p:pic>
      <p:pic>
        <p:nvPicPr>
          <p:cNvPr id="221" name="Google Shape;221;p26"/>
          <p:cNvPicPr preferRelativeResize="0"/>
          <p:nvPr/>
        </p:nvPicPr>
        <p:blipFill rotWithShape="1">
          <a:blip r:embed="rId7">
            <a:alphaModFix/>
          </a:blip>
          <a:srcRect b="61641" l="12874" r="20658" t="2686"/>
          <a:stretch/>
        </p:blipFill>
        <p:spPr>
          <a:xfrm>
            <a:off x="4601000" y="1355225"/>
            <a:ext cx="218076" cy="156050"/>
          </a:xfrm>
          <a:prstGeom prst="rect">
            <a:avLst/>
          </a:prstGeom>
          <a:noFill/>
          <a:ln>
            <a:noFill/>
          </a:ln>
        </p:spPr>
      </p:pic>
      <p:pic>
        <p:nvPicPr>
          <p:cNvPr id="222" name="Google Shape;222;p26"/>
          <p:cNvPicPr preferRelativeResize="0"/>
          <p:nvPr/>
        </p:nvPicPr>
        <p:blipFill>
          <a:blip r:embed="rId8">
            <a:alphaModFix/>
          </a:blip>
          <a:stretch>
            <a:fillRect/>
          </a:stretch>
        </p:blipFill>
        <p:spPr>
          <a:xfrm rot="-1539516">
            <a:off x="4412620" y="1676357"/>
            <a:ext cx="195764" cy="91815"/>
          </a:xfrm>
          <a:prstGeom prst="rect">
            <a:avLst/>
          </a:prstGeom>
          <a:noFill/>
          <a:ln>
            <a:noFill/>
          </a:ln>
        </p:spPr>
      </p:pic>
      <p:pic>
        <p:nvPicPr>
          <p:cNvPr id="223" name="Google Shape;223;p26"/>
          <p:cNvPicPr preferRelativeResize="0"/>
          <p:nvPr/>
        </p:nvPicPr>
        <p:blipFill>
          <a:blip r:embed="rId8">
            <a:alphaModFix/>
          </a:blip>
          <a:stretch>
            <a:fillRect/>
          </a:stretch>
        </p:blipFill>
        <p:spPr>
          <a:xfrm rot="-1539516">
            <a:off x="4535470" y="1676357"/>
            <a:ext cx="195764" cy="91815"/>
          </a:xfrm>
          <a:prstGeom prst="rect">
            <a:avLst/>
          </a:prstGeom>
          <a:noFill/>
          <a:ln>
            <a:noFill/>
          </a:ln>
        </p:spPr>
      </p:pic>
      <p:pic>
        <p:nvPicPr>
          <p:cNvPr id="224" name="Google Shape;224;p26"/>
          <p:cNvPicPr preferRelativeResize="0"/>
          <p:nvPr/>
        </p:nvPicPr>
        <p:blipFill>
          <a:blip r:embed="rId8">
            <a:alphaModFix/>
          </a:blip>
          <a:stretch>
            <a:fillRect/>
          </a:stretch>
        </p:blipFill>
        <p:spPr>
          <a:xfrm rot="-1539516">
            <a:off x="4316220" y="1676357"/>
            <a:ext cx="195764" cy="9181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228" name="Shape 228"/>
        <p:cNvGrpSpPr/>
        <p:nvPr/>
      </p:nvGrpSpPr>
      <p:grpSpPr>
        <a:xfrm>
          <a:off x="0" y="0"/>
          <a:ext cx="0" cy="0"/>
          <a:chOff x="0" y="0"/>
          <a:chExt cx="0" cy="0"/>
        </a:xfrm>
      </p:grpSpPr>
      <p:pic>
        <p:nvPicPr>
          <p:cNvPr id="229" name="Google Shape;229;p27"/>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230" name="Google Shape;230;p27"/>
          <p:cNvSpPr txBox="1"/>
          <p:nvPr>
            <p:ph idx="1" type="body"/>
          </p:nvPr>
        </p:nvSpPr>
        <p:spPr>
          <a:xfrm>
            <a:off x="5804200" y="727363"/>
            <a:ext cx="3001200" cy="368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b="1">
              <a:solidFill>
                <a:schemeClr val="dk1"/>
              </a:solidFill>
              <a:latin typeface="Comfortaa"/>
              <a:ea typeface="Comfortaa"/>
              <a:cs typeface="Comfortaa"/>
              <a:sym typeface="Comfortaa"/>
            </a:endParaRPr>
          </a:p>
          <a:p>
            <a:pPr indent="0" lvl="0" marL="0" rtl="0" algn="l">
              <a:spcBef>
                <a:spcPts val="1200"/>
              </a:spcBef>
              <a:spcAft>
                <a:spcPts val="0"/>
              </a:spcAft>
              <a:buNone/>
            </a:pPr>
            <a:r>
              <a:rPr lang="en">
                <a:solidFill>
                  <a:schemeClr val="dk1"/>
                </a:solidFill>
                <a:latin typeface="Comfortaa"/>
                <a:ea typeface="Comfortaa"/>
                <a:cs typeface="Comfortaa"/>
                <a:sym typeface="Comfortaa"/>
              </a:rPr>
              <a:t>The surfer has eaten a BB Bar and his direction has now reversed.</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b="1">
              <a:solidFill>
                <a:schemeClr val="dk1"/>
              </a:solidFill>
              <a:latin typeface="Comfortaa"/>
              <a:ea typeface="Comfortaa"/>
              <a:cs typeface="Comfortaa"/>
              <a:sym typeface="Comfortaa"/>
            </a:endParaRPr>
          </a:p>
          <a:p>
            <a:pPr indent="0" lvl="0" marL="0" rtl="0" algn="l">
              <a:spcBef>
                <a:spcPts val="1200"/>
              </a:spcBef>
              <a:spcAft>
                <a:spcPts val="1200"/>
              </a:spcAft>
              <a:buNone/>
            </a:pPr>
            <a:r>
              <a:rPr lang="en">
                <a:solidFill>
                  <a:schemeClr val="dk1"/>
                </a:solidFill>
                <a:latin typeface="Comfortaa"/>
                <a:ea typeface="Comfortaa"/>
                <a:cs typeface="Comfortaa"/>
                <a:sym typeface="Comfortaa"/>
              </a:rPr>
              <a:t>The game music will be played in reverse while The Surfer is running backward.</a:t>
            </a:r>
            <a:endParaRPr>
              <a:solidFill>
                <a:schemeClr val="dk1"/>
              </a:solidFill>
              <a:latin typeface="Comfortaa"/>
              <a:ea typeface="Comfortaa"/>
              <a:cs typeface="Comfortaa"/>
              <a:sym typeface="Comfortaa"/>
            </a:endParaRPr>
          </a:p>
        </p:txBody>
      </p:sp>
      <p:sp>
        <p:nvSpPr>
          <p:cNvPr id="231" name="Google Shape;231;p27"/>
          <p:cNvSpPr txBox="1"/>
          <p:nvPr>
            <p:ph idx="4294967295" type="ctrTitle"/>
          </p:nvPr>
        </p:nvSpPr>
        <p:spPr>
          <a:xfrm>
            <a:off x="7761300" y="4814275"/>
            <a:ext cx="12834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a:t>
            </a:r>
            <a:r>
              <a:rPr lang="en" sz="1200">
                <a:latin typeface="Comfortaa"/>
                <a:ea typeface="Comfortaa"/>
                <a:cs typeface="Comfortaa"/>
                <a:sym typeface="Comfortaa"/>
              </a:rPr>
              <a:t>12</a:t>
            </a:r>
            <a:endParaRPr sz="1200">
              <a:latin typeface="Comfortaa"/>
              <a:ea typeface="Comfortaa"/>
              <a:cs typeface="Comfortaa"/>
              <a:sym typeface="Comfortaa"/>
            </a:endParaRPr>
          </a:p>
        </p:txBody>
      </p:sp>
      <p:pic>
        <p:nvPicPr>
          <p:cNvPr id="232" name="Google Shape;232;p27"/>
          <p:cNvPicPr preferRelativeResize="0"/>
          <p:nvPr/>
        </p:nvPicPr>
        <p:blipFill>
          <a:blip r:embed="rId4">
            <a:alphaModFix/>
          </a:blip>
          <a:stretch>
            <a:fillRect/>
          </a:stretch>
        </p:blipFill>
        <p:spPr>
          <a:xfrm>
            <a:off x="447475" y="690050"/>
            <a:ext cx="5017901" cy="3763420"/>
          </a:xfrm>
          <a:prstGeom prst="rect">
            <a:avLst/>
          </a:prstGeom>
          <a:noFill/>
          <a:ln>
            <a:noFill/>
          </a:ln>
        </p:spPr>
      </p:pic>
      <p:pic>
        <p:nvPicPr>
          <p:cNvPr id="233" name="Google Shape;233;p27"/>
          <p:cNvPicPr preferRelativeResize="0"/>
          <p:nvPr/>
        </p:nvPicPr>
        <p:blipFill rotWithShape="1">
          <a:blip r:embed="rId5">
            <a:alphaModFix/>
          </a:blip>
          <a:srcRect b="43742" l="41165" r="34140" t="17995"/>
          <a:stretch/>
        </p:blipFill>
        <p:spPr>
          <a:xfrm>
            <a:off x="4107125" y="797525"/>
            <a:ext cx="1121100" cy="1116000"/>
          </a:xfrm>
          <a:prstGeom prst="ellipse">
            <a:avLst/>
          </a:prstGeom>
          <a:noFill/>
          <a:ln cap="flat" cmpd="sng" w="19050">
            <a:solidFill>
              <a:srgbClr val="64C69E"/>
            </a:solidFill>
            <a:prstDash val="solid"/>
            <a:round/>
            <a:headEnd len="sm" w="sm" type="none"/>
            <a:tailEnd len="sm" w="sm" type="none"/>
          </a:ln>
        </p:spPr>
      </p:pic>
      <p:pic>
        <p:nvPicPr>
          <p:cNvPr id="234" name="Google Shape;234;p27"/>
          <p:cNvPicPr preferRelativeResize="0"/>
          <p:nvPr/>
        </p:nvPicPr>
        <p:blipFill rotWithShape="1">
          <a:blip r:embed="rId6">
            <a:alphaModFix/>
          </a:blip>
          <a:srcRect b="61684" l="68579" r="17341" t="22410"/>
          <a:stretch/>
        </p:blipFill>
        <p:spPr>
          <a:xfrm>
            <a:off x="4933100" y="1094149"/>
            <a:ext cx="218076" cy="108675"/>
          </a:xfrm>
          <a:prstGeom prst="rect">
            <a:avLst/>
          </a:prstGeom>
          <a:noFill/>
          <a:ln>
            <a:noFill/>
          </a:ln>
        </p:spPr>
      </p:pic>
      <p:pic>
        <p:nvPicPr>
          <p:cNvPr id="235" name="Google Shape;235;p27"/>
          <p:cNvPicPr preferRelativeResize="0"/>
          <p:nvPr/>
        </p:nvPicPr>
        <p:blipFill rotWithShape="1">
          <a:blip r:embed="rId6">
            <a:alphaModFix/>
          </a:blip>
          <a:srcRect b="61684" l="68579" r="17341" t="22410"/>
          <a:stretch/>
        </p:blipFill>
        <p:spPr>
          <a:xfrm>
            <a:off x="4215750" y="1530599"/>
            <a:ext cx="218076" cy="108675"/>
          </a:xfrm>
          <a:prstGeom prst="rect">
            <a:avLst/>
          </a:prstGeom>
          <a:noFill/>
          <a:ln>
            <a:noFill/>
          </a:ln>
        </p:spPr>
      </p:pic>
      <p:pic>
        <p:nvPicPr>
          <p:cNvPr id="236" name="Google Shape;236;p27"/>
          <p:cNvPicPr preferRelativeResize="0"/>
          <p:nvPr/>
        </p:nvPicPr>
        <p:blipFill rotWithShape="1">
          <a:blip r:embed="rId7">
            <a:alphaModFix/>
          </a:blip>
          <a:srcRect b="61641" l="12874" r="20658" t="2686"/>
          <a:stretch/>
        </p:blipFill>
        <p:spPr>
          <a:xfrm flipH="1">
            <a:off x="4753400" y="1202825"/>
            <a:ext cx="218076" cy="156050"/>
          </a:xfrm>
          <a:prstGeom prst="rect">
            <a:avLst/>
          </a:prstGeom>
          <a:noFill/>
          <a:ln>
            <a:noFill/>
          </a:ln>
        </p:spPr>
      </p:pic>
      <p:pic>
        <p:nvPicPr>
          <p:cNvPr id="237" name="Google Shape;237;p27"/>
          <p:cNvPicPr preferRelativeResize="0"/>
          <p:nvPr/>
        </p:nvPicPr>
        <p:blipFill>
          <a:blip r:embed="rId8">
            <a:alphaModFix/>
          </a:blip>
          <a:stretch>
            <a:fillRect/>
          </a:stretch>
        </p:blipFill>
        <p:spPr>
          <a:xfrm rot="-1539516">
            <a:off x="4412620" y="1676357"/>
            <a:ext cx="195764" cy="91815"/>
          </a:xfrm>
          <a:prstGeom prst="rect">
            <a:avLst/>
          </a:prstGeom>
          <a:noFill/>
          <a:ln>
            <a:noFill/>
          </a:ln>
        </p:spPr>
      </p:pic>
      <p:pic>
        <p:nvPicPr>
          <p:cNvPr id="238" name="Google Shape;238;p27"/>
          <p:cNvPicPr preferRelativeResize="0"/>
          <p:nvPr/>
        </p:nvPicPr>
        <p:blipFill>
          <a:blip r:embed="rId8">
            <a:alphaModFix/>
          </a:blip>
          <a:stretch>
            <a:fillRect/>
          </a:stretch>
        </p:blipFill>
        <p:spPr>
          <a:xfrm rot="-1539516">
            <a:off x="4535470" y="1676357"/>
            <a:ext cx="195764" cy="91815"/>
          </a:xfrm>
          <a:prstGeom prst="rect">
            <a:avLst/>
          </a:prstGeom>
          <a:noFill/>
          <a:ln>
            <a:noFill/>
          </a:ln>
        </p:spPr>
      </p:pic>
      <p:pic>
        <p:nvPicPr>
          <p:cNvPr id="239" name="Google Shape;239;p27"/>
          <p:cNvPicPr preferRelativeResize="0"/>
          <p:nvPr/>
        </p:nvPicPr>
        <p:blipFill>
          <a:blip r:embed="rId8">
            <a:alphaModFix/>
          </a:blip>
          <a:stretch>
            <a:fillRect/>
          </a:stretch>
        </p:blipFill>
        <p:spPr>
          <a:xfrm rot="-1539516">
            <a:off x="4316220" y="1676357"/>
            <a:ext cx="195764" cy="918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243" name="Shape 243"/>
        <p:cNvGrpSpPr/>
        <p:nvPr/>
      </p:nvGrpSpPr>
      <p:grpSpPr>
        <a:xfrm>
          <a:off x="0" y="0"/>
          <a:ext cx="0" cy="0"/>
          <a:chOff x="0" y="0"/>
          <a:chExt cx="0" cy="0"/>
        </a:xfrm>
      </p:grpSpPr>
      <p:pic>
        <p:nvPicPr>
          <p:cNvPr id="244" name="Google Shape;244;p28"/>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245" name="Google Shape;245;p28"/>
          <p:cNvSpPr txBox="1"/>
          <p:nvPr>
            <p:ph idx="4294967295" type="ctrTitle"/>
          </p:nvPr>
        </p:nvSpPr>
        <p:spPr>
          <a:xfrm>
            <a:off x="7761300" y="4814275"/>
            <a:ext cx="12834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13</a:t>
            </a:r>
            <a:endParaRPr sz="1200">
              <a:latin typeface="Comfortaa"/>
              <a:ea typeface="Comfortaa"/>
              <a:cs typeface="Comfortaa"/>
              <a:sym typeface="Comfortaa"/>
            </a:endParaRPr>
          </a:p>
        </p:txBody>
      </p:sp>
      <p:sp>
        <p:nvSpPr>
          <p:cNvPr id="246" name="Google Shape;246;p28"/>
          <p:cNvSpPr txBox="1"/>
          <p:nvPr>
            <p:ph idx="1" type="body"/>
          </p:nvPr>
        </p:nvSpPr>
        <p:spPr>
          <a:xfrm>
            <a:off x="5811875" y="863550"/>
            <a:ext cx="3001200" cy="38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Comfortaa"/>
                <a:ea typeface="Comfortaa"/>
                <a:cs typeface="Comfortaa"/>
                <a:sym typeface="Comfortaa"/>
              </a:rPr>
              <a:t>[ACTION]</a:t>
            </a:r>
            <a:endParaRPr b="1" sz="1500">
              <a:solidFill>
                <a:schemeClr val="dk1"/>
              </a:solidFill>
              <a:latin typeface="Comfortaa"/>
              <a:ea typeface="Comfortaa"/>
              <a:cs typeface="Comfortaa"/>
              <a:sym typeface="Comfortaa"/>
            </a:endParaRPr>
          </a:p>
          <a:p>
            <a:pPr indent="0" lvl="0" marL="0" rtl="0" algn="l">
              <a:spcBef>
                <a:spcPts val="1200"/>
              </a:spcBef>
              <a:spcAft>
                <a:spcPts val="0"/>
              </a:spcAft>
              <a:buNone/>
            </a:pPr>
            <a:r>
              <a:rPr b="1" lang="en" sz="1300">
                <a:solidFill>
                  <a:schemeClr val="dk1"/>
                </a:solidFill>
                <a:latin typeface="Comfortaa"/>
                <a:ea typeface="Comfortaa"/>
                <a:cs typeface="Comfortaa"/>
                <a:sym typeface="Comfortaa"/>
              </a:rPr>
              <a:t>In the midst of the game, the pause menu displays the same options as the main menu.</a:t>
            </a:r>
            <a:endParaRPr b="1" sz="1300">
              <a:solidFill>
                <a:schemeClr val="dk1"/>
              </a:solidFill>
              <a:latin typeface="Comfortaa"/>
              <a:ea typeface="Comfortaa"/>
              <a:cs typeface="Comfortaa"/>
              <a:sym typeface="Comfortaa"/>
            </a:endParaRPr>
          </a:p>
          <a:p>
            <a:pPr indent="0" lvl="0" marL="0" rtl="0" algn="l">
              <a:spcBef>
                <a:spcPts val="1200"/>
              </a:spcBef>
              <a:spcAft>
                <a:spcPts val="0"/>
              </a:spcAft>
              <a:buNone/>
            </a:pPr>
            <a:r>
              <a:rPr b="1" lang="en" sz="1500">
                <a:solidFill>
                  <a:schemeClr val="dk1"/>
                </a:solidFill>
                <a:latin typeface="Comfortaa"/>
                <a:ea typeface="Comfortaa"/>
                <a:cs typeface="Comfortaa"/>
                <a:sym typeface="Comfortaa"/>
              </a:rPr>
              <a:t>[NOTES]</a:t>
            </a:r>
            <a:endParaRPr b="1" sz="1500">
              <a:solidFill>
                <a:schemeClr val="dk1"/>
              </a:solidFill>
              <a:latin typeface="Comfortaa"/>
              <a:ea typeface="Comfortaa"/>
              <a:cs typeface="Comfortaa"/>
              <a:sym typeface="Comfortaa"/>
            </a:endParaRPr>
          </a:p>
          <a:p>
            <a:pPr indent="0" lvl="0" marL="0" rtl="0" algn="l">
              <a:spcBef>
                <a:spcPts val="1200"/>
              </a:spcBef>
              <a:spcAft>
                <a:spcPts val="0"/>
              </a:spcAft>
              <a:buNone/>
            </a:pPr>
            <a:r>
              <a:rPr b="1" lang="en" sz="1500">
                <a:solidFill>
                  <a:schemeClr val="dk1"/>
                </a:solidFill>
                <a:latin typeface="Comfortaa"/>
                <a:ea typeface="Comfortaa"/>
                <a:cs typeface="Comfortaa"/>
                <a:sym typeface="Comfortaa"/>
              </a:rPr>
              <a:t>The pause menu allows the player to restart, load a certain level, or modify settings, as well as see his health and other resources more clearly.</a:t>
            </a:r>
            <a:endParaRPr b="1" sz="1500">
              <a:solidFill>
                <a:schemeClr val="dk1"/>
              </a:solidFill>
              <a:latin typeface="Comfortaa"/>
              <a:ea typeface="Comfortaa"/>
              <a:cs typeface="Comfortaa"/>
              <a:sym typeface="Comfortaa"/>
            </a:endParaRPr>
          </a:p>
          <a:p>
            <a:pPr indent="0" lvl="0" marL="0" rtl="0" algn="l">
              <a:spcBef>
                <a:spcPts val="1200"/>
              </a:spcBef>
              <a:spcAft>
                <a:spcPts val="1200"/>
              </a:spcAft>
              <a:buNone/>
            </a:pPr>
            <a:r>
              <a:t/>
            </a:r>
            <a:endParaRPr>
              <a:solidFill>
                <a:schemeClr val="dk1"/>
              </a:solidFill>
              <a:latin typeface="Comfortaa"/>
              <a:ea typeface="Comfortaa"/>
              <a:cs typeface="Comfortaa"/>
              <a:sym typeface="Comfortaa"/>
            </a:endParaRPr>
          </a:p>
        </p:txBody>
      </p:sp>
      <p:pic>
        <p:nvPicPr>
          <p:cNvPr id="247" name="Google Shape;247;p28"/>
          <p:cNvPicPr preferRelativeResize="0"/>
          <p:nvPr/>
        </p:nvPicPr>
        <p:blipFill>
          <a:blip r:embed="rId4">
            <a:alphaModFix/>
          </a:blip>
          <a:stretch>
            <a:fillRect/>
          </a:stretch>
        </p:blipFill>
        <p:spPr>
          <a:xfrm>
            <a:off x="145349" y="993325"/>
            <a:ext cx="5507052" cy="31568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251" name="Shape 251"/>
        <p:cNvGrpSpPr/>
        <p:nvPr/>
      </p:nvGrpSpPr>
      <p:grpSpPr>
        <a:xfrm>
          <a:off x="0" y="0"/>
          <a:ext cx="0" cy="0"/>
          <a:chOff x="0" y="0"/>
          <a:chExt cx="0" cy="0"/>
        </a:xfrm>
      </p:grpSpPr>
      <p:pic>
        <p:nvPicPr>
          <p:cNvPr id="252" name="Google Shape;252;p29"/>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253" name="Google Shape;253;p29"/>
          <p:cNvSpPr txBox="1"/>
          <p:nvPr>
            <p:ph idx="4294967295" type="ctrTitle"/>
          </p:nvPr>
        </p:nvSpPr>
        <p:spPr>
          <a:xfrm>
            <a:off x="7739400" y="4814250"/>
            <a:ext cx="13272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14</a:t>
            </a:r>
            <a:endParaRPr sz="1200">
              <a:latin typeface="Comfortaa"/>
              <a:ea typeface="Comfortaa"/>
              <a:cs typeface="Comfortaa"/>
              <a:sym typeface="Comfortaa"/>
            </a:endParaRPr>
          </a:p>
        </p:txBody>
      </p:sp>
      <p:sp>
        <p:nvSpPr>
          <p:cNvPr id="254" name="Google Shape;254;p29"/>
          <p:cNvSpPr txBox="1"/>
          <p:nvPr>
            <p:ph idx="1" type="body"/>
          </p:nvPr>
        </p:nvSpPr>
        <p:spPr>
          <a:xfrm>
            <a:off x="5908025" y="715350"/>
            <a:ext cx="3001200" cy="37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b="1">
              <a:solidFill>
                <a:schemeClr val="dk1"/>
              </a:solidFill>
              <a:latin typeface="Comfortaa"/>
              <a:ea typeface="Comfortaa"/>
              <a:cs typeface="Comfortaa"/>
              <a:sym typeface="Comfortaa"/>
            </a:endParaRPr>
          </a:p>
          <a:p>
            <a:pPr indent="0" lvl="0" marL="0" rtl="0" algn="l">
              <a:spcBef>
                <a:spcPts val="1200"/>
              </a:spcBef>
              <a:spcAft>
                <a:spcPts val="0"/>
              </a:spcAft>
              <a:buNone/>
            </a:pPr>
            <a:r>
              <a:rPr lang="en">
                <a:solidFill>
                  <a:schemeClr val="dk1"/>
                </a:solidFill>
                <a:latin typeface="Comfortaa"/>
                <a:ea typeface="Comfortaa"/>
                <a:cs typeface="Comfortaa"/>
                <a:sym typeface="Comfortaa"/>
              </a:rPr>
              <a:t>The Surfer passes the finish line and surfs on the body of water until it’s time to start the next level!</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b="1">
              <a:solidFill>
                <a:schemeClr val="dk1"/>
              </a:solidFill>
              <a:latin typeface="Comfortaa"/>
              <a:ea typeface="Comfortaa"/>
              <a:cs typeface="Comfortaa"/>
              <a:sym typeface="Comfortaa"/>
            </a:endParaRPr>
          </a:p>
          <a:p>
            <a:pPr indent="0" lvl="0" marL="0" rtl="0" algn="l">
              <a:spcBef>
                <a:spcPts val="1200"/>
              </a:spcBef>
              <a:spcAft>
                <a:spcPts val="1200"/>
              </a:spcAft>
              <a:buNone/>
            </a:pPr>
            <a:r>
              <a:rPr lang="en">
                <a:solidFill>
                  <a:schemeClr val="dk1"/>
                </a:solidFill>
                <a:latin typeface="Comfortaa"/>
                <a:ea typeface="Comfortaa"/>
                <a:cs typeface="Comfortaa"/>
                <a:sym typeface="Comfortaa"/>
              </a:rPr>
              <a:t>No finish line will be generated in Infinite Runner mode.</a:t>
            </a:r>
            <a:endParaRPr>
              <a:solidFill>
                <a:schemeClr val="dk1"/>
              </a:solidFill>
              <a:latin typeface="Comfortaa"/>
              <a:ea typeface="Comfortaa"/>
              <a:cs typeface="Comfortaa"/>
              <a:sym typeface="Comfortaa"/>
            </a:endParaRPr>
          </a:p>
        </p:txBody>
      </p:sp>
      <p:pic>
        <p:nvPicPr>
          <p:cNvPr id="255" name="Google Shape;255;p29"/>
          <p:cNvPicPr preferRelativeResize="0"/>
          <p:nvPr/>
        </p:nvPicPr>
        <p:blipFill>
          <a:blip r:embed="rId4">
            <a:alphaModFix/>
          </a:blip>
          <a:stretch>
            <a:fillRect/>
          </a:stretch>
        </p:blipFill>
        <p:spPr>
          <a:xfrm>
            <a:off x="304800" y="863550"/>
            <a:ext cx="5507075" cy="28593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259" name="Shape 259"/>
        <p:cNvGrpSpPr/>
        <p:nvPr/>
      </p:nvGrpSpPr>
      <p:grpSpPr>
        <a:xfrm>
          <a:off x="0" y="0"/>
          <a:ext cx="0" cy="0"/>
          <a:chOff x="0" y="0"/>
          <a:chExt cx="0" cy="0"/>
        </a:xfrm>
      </p:grpSpPr>
      <p:pic>
        <p:nvPicPr>
          <p:cNvPr id="260" name="Google Shape;260;p30"/>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261" name="Google Shape;261;p30"/>
          <p:cNvSpPr txBox="1"/>
          <p:nvPr>
            <p:ph idx="4294967295" type="ctrTitle"/>
          </p:nvPr>
        </p:nvSpPr>
        <p:spPr>
          <a:xfrm>
            <a:off x="7739400" y="4809575"/>
            <a:ext cx="13272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15</a:t>
            </a:r>
            <a:endParaRPr sz="1200">
              <a:latin typeface="Comfortaa"/>
              <a:ea typeface="Comfortaa"/>
              <a:cs typeface="Comfortaa"/>
              <a:sym typeface="Comfortaa"/>
            </a:endParaRPr>
          </a:p>
        </p:txBody>
      </p:sp>
      <p:sp>
        <p:nvSpPr>
          <p:cNvPr id="262" name="Google Shape;262;p30"/>
          <p:cNvSpPr txBox="1"/>
          <p:nvPr>
            <p:ph idx="1" type="body"/>
          </p:nvPr>
        </p:nvSpPr>
        <p:spPr>
          <a:xfrm>
            <a:off x="5802275" y="863550"/>
            <a:ext cx="30012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a:solidFill>
                <a:schemeClr val="dk1"/>
              </a:solidFill>
              <a:latin typeface="Comfortaa"/>
              <a:ea typeface="Comfortaa"/>
              <a:cs typeface="Comfortaa"/>
              <a:sym typeface="Comfortaa"/>
            </a:endParaRPr>
          </a:p>
          <a:p>
            <a:pPr indent="0" lvl="0" marL="0" rtl="0" algn="l">
              <a:spcBef>
                <a:spcPts val="1200"/>
              </a:spcBef>
              <a:spcAft>
                <a:spcPts val="1200"/>
              </a:spcAft>
              <a:buNone/>
            </a:pPr>
            <a:r>
              <a:rPr lang="en">
                <a:solidFill>
                  <a:schemeClr val="dk1"/>
                </a:solidFill>
                <a:latin typeface="Comfortaa"/>
                <a:ea typeface="Comfortaa"/>
                <a:cs typeface="Comfortaa"/>
                <a:sym typeface="Comfortaa"/>
              </a:rPr>
              <a:t>The Surfer arrives at his long-desired destination: Malibu Surfrider Beach, California</a:t>
            </a:r>
            <a:endParaRPr>
              <a:solidFill>
                <a:schemeClr val="dk1"/>
              </a:solidFill>
              <a:latin typeface="Comfortaa"/>
              <a:ea typeface="Comfortaa"/>
              <a:cs typeface="Comfortaa"/>
              <a:sym typeface="Comfortaa"/>
            </a:endParaRPr>
          </a:p>
        </p:txBody>
      </p:sp>
      <p:pic>
        <p:nvPicPr>
          <p:cNvPr id="263" name="Google Shape;263;p30"/>
          <p:cNvPicPr preferRelativeResize="0"/>
          <p:nvPr/>
        </p:nvPicPr>
        <p:blipFill>
          <a:blip r:embed="rId4">
            <a:alphaModFix/>
          </a:blip>
          <a:stretch>
            <a:fillRect/>
          </a:stretch>
        </p:blipFill>
        <p:spPr>
          <a:xfrm>
            <a:off x="428750" y="1000125"/>
            <a:ext cx="4981575" cy="3143250"/>
          </a:xfrm>
          <a:prstGeom prst="rect">
            <a:avLst/>
          </a:prstGeom>
          <a:noFill/>
          <a:ln>
            <a:noFill/>
          </a:ln>
        </p:spPr>
      </p:pic>
      <p:pic>
        <p:nvPicPr>
          <p:cNvPr id="264" name="Google Shape;264;p30"/>
          <p:cNvPicPr preferRelativeResize="0"/>
          <p:nvPr/>
        </p:nvPicPr>
        <p:blipFill rotWithShape="1">
          <a:blip r:embed="rId5">
            <a:alphaModFix/>
          </a:blip>
          <a:srcRect b="61641" l="12874" r="20658" t="2686"/>
          <a:stretch/>
        </p:blipFill>
        <p:spPr>
          <a:xfrm>
            <a:off x="3162847" y="2407238"/>
            <a:ext cx="1103475" cy="789625"/>
          </a:xfrm>
          <a:prstGeom prst="rect">
            <a:avLst/>
          </a:prstGeom>
          <a:noFill/>
          <a:ln>
            <a:noFill/>
          </a:ln>
        </p:spPr>
      </p:pic>
      <p:pic>
        <p:nvPicPr>
          <p:cNvPr id="265" name="Google Shape;265;p30"/>
          <p:cNvPicPr preferRelativeResize="0"/>
          <p:nvPr/>
        </p:nvPicPr>
        <p:blipFill>
          <a:blip r:embed="rId6">
            <a:alphaModFix/>
          </a:blip>
          <a:stretch>
            <a:fillRect/>
          </a:stretch>
        </p:blipFill>
        <p:spPr>
          <a:xfrm rot="-443860">
            <a:off x="1564925" y="3545575"/>
            <a:ext cx="241425" cy="308200"/>
          </a:xfrm>
          <a:prstGeom prst="rect">
            <a:avLst/>
          </a:prstGeom>
          <a:noFill/>
          <a:ln>
            <a:noFill/>
          </a:ln>
        </p:spPr>
      </p:pic>
      <p:pic>
        <p:nvPicPr>
          <p:cNvPr id="266" name="Google Shape;266;p30"/>
          <p:cNvPicPr preferRelativeResize="0"/>
          <p:nvPr/>
        </p:nvPicPr>
        <p:blipFill>
          <a:blip r:embed="rId7">
            <a:alphaModFix/>
          </a:blip>
          <a:stretch>
            <a:fillRect/>
          </a:stretch>
        </p:blipFill>
        <p:spPr>
          <a:xfrm rot="-115103">
            <a:off x="4217458" y="3875442"/>
            <a:ext cx="459286" cy="2154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270" name="Shape 270"/>
        <p:cNvGrpSpPr/>
        <p:nvPr/>
      </p:nvGrpSpPr>
      <p:grpSpPr>
        <a:xfrm>
          <a:off x="0" y="0"/>
          <a:ext cx="0" cy="0"/>
          <a:chOff x="0" y="0"/>
          <a:chExt cx="0" cy="0"/>
        </a:xfrm>
      </p:grpSpPr>
      <p:pic>
        <p:nvPicPr>
          <p:cNvPr id="271" name="Google Shape;271;p31"/>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272" name="Google Shape;272;p31"/>
          <p:cNvSpPr txBox="1"/>
          <p:nvPr>
            <p:ph idx="4294967295" type="ctrTitle"/>
          </p:nvPr>
        </p:nvSpPr>
        <p:spPr>
          <a:xfrm>
            <a:off x="671258" y="1706700"/>
            <a:ext cx="7801500" cy="1730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Context Diagram</a:t>
            </a:r>
            <a:endParaRPr>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Lake Runner</a:t>
            </a:r>
            <a:endParaRPr>
              <a:solidFill>
                <a:srgbClr val="64C69E"/>
              </a:solidFill>
              <a:latin typeface="Comfortaa"/>
              <a:ea typeface="Comfortaa"/>
              <a:cs typeface="Comfortaa"/>
              <a:sym typeface="Comfortaa"/>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A </a:t>
            </a:r>
            <a:r>
              <a:rPr lang="en">
                <a:solidFill>
                  <a:schemeClr val="dk1"/>
                </a:solidFill>
                <a:latin typeface="Comfortaa"/>
                <a:ea typeface="Comfortaa"/>
                <a:cs typeface="Comfortaa"/>
                <a:sym typeface="Comfortaa"/>
              </a:rPr>
              <a:t>“Reverse platformer”</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The Player controls the environment instead of a character</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The Surfer</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Non Playable Character (NPC)</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Runs in a constant direction with constant speed</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On a mission to swim in the biggest lake of all (the Ocean)</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The Player</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The user of the game</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Draws platforms to help or protect the Surfer</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Uses items to enhance the Surfer’s abilities</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Main goal is to keep the Surfer from getting bummed out</a:t>
            </a:r>
            <a:endParaRPr>
              <a:solidFill>
                <a:schemeClr val="dk1"/>
              </a:solidFill>
              <a:latin typeface="Comfortaa"/>
              <a:ea typeface="Comfortaa"/>
              <a:cs typeface="Comfortaa"/>
              <a:sym typeface="Comfortaa"/>
            </a:endParaRPr>
          </a:p>
        </p:txBody>
      </p:sp>
      <p:pic>
        <p:nvPicPr>
          <p:cNvPr id="68" name="Google Shape;68;p14"/>
          <p:cNvPicPr preferRelativeResize="0"/>
          <p:nvPr/>
        </p:nvPicPr>
        <p:blipFill>
          <a:blip r:embed="rId3">
            <a:alphaModFix/>
          </a:blip>
          <a:stretch>
            <a:fillRect/>
          </a:stretch>
        </p:blipFill>
        <p:spPr>
          <a:xfrm>
            <a:off x="7739475" y="4085275"/>
            <a:ext cx="1327050" cy="9952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276" name="Shape 276"/>
        <p:cNvGrpSpPr/>
        <p:nvPr/>
      </p:nvGrpSpPr>
      <p:grpSpPr>
        <a:xfrm>
          <a:off x="0" y="0"/>
          <a:ext cx="0" cy="0"/>
          <a:chOff x="0" y="0"/>
          <a:chExt cx="0" cy="0"/>
        </a:xfrm>
      </p:grpSpPr>
      <p:pic>
        <p:nvPicPr>
          <p:cNvPr id="277" name="Google Shape;277;p32"/>
          <p:cNvPicPr preferRelativeResize="0"/>
          <p:nvPr/>
        </p:nvPicPr>
        <p:blipFill>
          <a:blip r:embed="rId3">
            <a:alphaModFix/>
          </a:blip>
          <a:stretch>
            <a:fillRect/>
          </a:stretch>
        </p:blipFill>
        <p:spPr>
          <a:xfrm>
            <a:off x="7739475" y="4085275"/>
            <a:ext cx="1327050" cy="995276"/>
          </a:xfrm>
          <a:prstGeom prst="rect">
            <a:avLst/>
          </a:prstGeom>
          <a:noFill/>
          <a:ln>
            <a:noFill/>
          </a:ln>
        </p:spPr>
      </p:pic>
      <p:pic>
        <p:nvPicPr>
          <p:cNvPr id="278" name="Google Shape;278;p32"/>
          <p:cNvPicPr preferRelativeResize="0"/>
          <p:nvPr/>
        </p:nvPicPr>
        <p:blipFill>
          <a:blip r:embed="rId4">
            <a:alphaModFix/>
          </a:blip>
          <a:stretch>
            <a:fillRect/>
          </a:stretch>
        </p:blipFill>
        <p:spPr>
          <a:xfrm>
            <a:off x="477061" y="1144100"/>
            <a:ext cx="8189875" cy="2855294"/>
          </a:xfrm>
          <a:prstGeom prst="rect">
            <a:avLst/>
          </a:prstGeom>
          <a:noFill/>
          <a:ln cap="flat" cmpd="sng" w="28575">
            <a:solidFill>
              <a:srgbClr val="64C69E"/>
            </a:solidFill>
            <a:prstDash val="solid"/>
            <a:round/>
            <a:headEnd len="sm" w="sm" type="none"/>
            <a:tailEnd len="sm" w="sm" type="none"/>
          </a:ln>
        </p:spPr>
      </p:pic>
      <p:sp>
        <p:nvSpPr>
          <p:cNvPr id="279" name="Google Shape;279;p32"/>
          <p:cNvSpPr txBox="1"/>
          <p:nvPr>
            <p:ph idx="4294967295" type="ctrTitle"/>
          </p:nvPr>
        </p:nvSpPr>
        <p:spPr>
          <a:xfrm>
            <a:off x="7615950" y="4818975"/>
            <a:ext cx="15741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Context Diagram</a:t>
            </a:r>
            <a:endParaRPr sz="1200">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283" name="Shape 283"/>
        <p:cNvGrpSpPr/>
        <p:nvPr/>
      </p:nvGrpSpPr>
      <p:grpSpPr>
        <a:xfrm>
          <a:off x="0" y="0"/>
          <a:ext cx="0" cy="0"/>
          <a:chOff x="0" y="0"/>
          <a:chExt cx="0" cy="0"/>
        </a:xfrm>
      </p:grpSpPr>
      <p:pic>
        <p:nvPicPr>
          <p:cNvPr id="284" name="Google Shape;284;p33"/>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285" name="Google Shape;285;p33"/>
          <p:cNvSpPr txBox="1"/>
          <p:nvPr>
            <p:ph idx="4294967295" type="ctrTitle"/>
          </p:nvPr>
        </p:nvSpPr>
        <p:spPr>
          <a:xfrm>
            <a:off x="671258" y="1706700"/>
            <a:ext cx="7801500" cy="1730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The Vision</a:t>
            </a:r>
            <a:endParaRPr>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289" name="Shape 289"/>
        <p:cNvGrpSpPr/>
        <p:nvPr/>
      </p:nvGrpSpPr>
      <p:grpSpPr>
        <a:xfrm>
          <a:off x="0" y="0"/>
          <a:ext cx="0" cy="0"/>
          <a:chOff x="0" y="0"/>
          <a:chExt cx="0" cy="0"/>
        </a:xfrm>
      </p:grpSpPr>
      <p:pic>
        <p:nvPicPr>
          <p:cNvPr id="290" name="Google Shape;290;p34"/>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291" name="Google Shape;291;p34"/>
          <p:cNvSpPr txBox="1"/>
          <p:nvPr>
            <p:ph idx="4294967295" type="ctrTitle"/>
          </p:nvPr>
        </p:nvSpPr>
        <p:spPr>
          <a:xfrm>
            <a:off x="7615950" y="4818975"/>
            <a:ext cx="15741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Vision</a:t>
            </a:r>
            <a:endParaRPr sz="1200">
              <a:latin typeface="Comfortaa"/>
              <a:ea typeface="Comfortaa"/>
              <a:cs typeface="Comfortaa"/>
              <a:sym typeface="Comfortaa"/>
            </a:endParaRPr>
          </a:p>
        </p:txBody>
      </p:sp>
      <p:pic>
        <p:nvPicPr>
          <p:cNvPr id="292" name="Google Shape;292;p34"/>
          <p:cNvPicPr preferRelativeResize="0"/>
          <p:nvPr/>
        </p:nvPicPr>
        <p:blipFill>
          <a:blip r:embed="rId4">
            <a:alphaModFix/>
          </a:blip>
          <a:stretch>
            <a:fillRect/>
          </a:stretch>
        </p:blipFill>
        <p:spPr>
          <a:xfrm>
            <a:off x="1364625" y="728363"/>
            <a:ext cx="6414749" cy="3686775"/>
          </a:xfrm>
          <a:prstGeom prst="rect">
            <a:avLst/>
          </a:prstGeom>
          <a:noFill/>
          <a:ln cap="flat" cmpd="sng" w="28575">
            <a:solidFill>
              <a:srgbClr val="64C69E"/>
            </a:solidFill>
            <a:prstDash val="solid"/>
            <a:round/>
            <a:headEnd len="sm" w="sm" type="none"/>
            <a:tailEnd len="sm" w="sm" type="none"/>
          </a:ln>
        </p:spPr>
      </p:pic>
      <p:pic>
        <p:nvPicPr>
          <p:cNvPr id="293" name="Google Shape;293;p34"/>
          <p:cNvPicPr preferRelativeResize="0"/>
          <p:nvPr/>
        </p:nvPicPr>
        <p:blipFill>
          <a:blip r:embed="rId5">
            <a:alphaModFix/>
          </a:blip>
          <a:stretch>
            <a:fillRect/>
          </a:stretch>
        </p:blipFill>
        <p:spPr>
          <a:xfrm>
            <a:off x="3093842" y="2487900"/>
            <a:ext cx="1020275" cy="1301225"/>
          </a:xfrm>
          <a:prstGeom prst="rect">
            <a:avLst/>
          </a:prstGeom>
          <a:noFill/>
          <a:ln>
            <a:noFill/>
          </a:ln>
        </p:spPr>
      </p:pic>
      <p:pic>
        <p:nvPicPr>
          <p:cNvPr id="294" name="Google Shape;294;p34"/>
          <p:cNvPicPr preferRelativeResize="0"/>
          <p:nvPr/>
        </p:nvPicPr>
        <p:blipFill>
          <a:blip r:embed="rId6">
            <a:alphaModFix/>
          </a:blip>
          <a:stretch>
            <a:fillRect/>
          </a:stretch>
        </p:blipFill>
        <p:spPr>
          <a:xfrm>
            <a:off x="6019075" y="3032550"/>
            <a:ext cx="832775" cy="832775"/>
          </a:xfrm>
          <a:prstGeom prst="rect">
            <a:avLst/>
          </a:prstGeom>
          <a:noFill/>
          <a:ln>
            <a:noFill/>
          </a:ln>
        </p:spPr>
      </p:pic>
      <p:sp>
        <p:nvSpPr>
          <p:cNvPr id="295" name="Google Shape;295;p34"/>
          <p:cNvSpPr/>
          <p:nvPr/>
        </p:nvSpPr>
        <p:spPr>
          <a:xfrm>
            <a:off x="4730400" y="2427300"/>
            <a:ext cx="1695900" cy="2889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
          <p:cNvSpPr/>
          <p:nvPr/>
        </p:nvSpPr>
        <p:spPr>
          <a:xfrm rot="-2022044">
            <a:off x="3913535" y="2278800"/>
            <a:ext cx="447144" cy="27482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rot="-10793078">
            <a:off x="5463753" y="3367515"/>
            <a:ext cx="447001" cy="27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34"/>
          <p:cNvPicPr preferRelativeResize="0"/>
          <p:nvPr/>
        </p:nvPicPr>
        <p:blipFill>
          <a:blip r:embed="rId7">
            <a:alphaModFix/>
          </a:blip>
          <a:stretch>
            <a:fillRect/>
          </a:stretch>
        </p:blipFill>
        <p:spPr>
          <a:xfrm>
            <a:off x="6297213" y="2654425"/>
            <a:ext cx="276487" cy="358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02" name="Shape 302"/>
        <p:cNvGrpSpPr/>
        <p:nvPr/>
      </p:nvGrpSpPr>
      <p:grpSpPr>
        <a:xfrm>
          <a:off x="0" y="0"/>
          <a:ext cx="0" cy="0"/>
          <a:chOff x="0" y="0"/>
          <a:chExt cx="0" cy="0"/>
        </a:xfrm>
      </p:grpSpPr>
      <p:pic>
        <p:nvPicPr>
          <p:cNvPr id="303" name="Google Shape;303;p35"/>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304" name="Google Shape;304;p35"/>
          <p:cNvSpPr txBox="1"/>
          <p:nvPr>
            <p:ph idx="4294967295" type="ctrTitle"/>
          </p:nvPr>
        </p:nvSpPr>
        <p:spPr>
          <a:xfrm>
            <a:off x="671258" y="1706700"/>
            <a:ext cx="7801500" cy="1730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Diagram 0</a:t>
            </a:r>
            <a:endParaRPr>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08" name="Shape 308"/>
        <p:cNvGrpSpPr/>
        <p:nvPr/>
      </p:nvGrpSpPr>
      <p:grpSpPr>
        <a:xfrm>
          <a:off x="0" y="0"/>
          <a:ext cx="0" cy="0"/>
          <a:chOff x="0" y="0"/>
          <a:chExt cx="0" cy="0"/>
        </a:xfrm>
      </p:grpSpPr>
      <p:sp>
        <p:nvSpPr>
          <p:cNvPr id="309" name="Google Shape;309;p36"/>
          <p:cNvSpPr txBox="1"/>
          <p:nvPr>
            <p:ph idx="1" type="body"/>
          </p:nvPr>
        </p:nvSpPr>
        <p:spPr>
          <a:xfrm>
            <a:off x="180925" y="1501350"/>
            <a:ext cx="1795200" cy="214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EA9999"/>
              </a:buClr>
              <a:buSzPts val="1800"/>
              <a:buFont typeface="Comfortaa"/>
              <a:buAutoNum type="arabicPeriod"/>
            </a:pPr>
            <a:r>
              <a:rPr lang="en">
                <a:solidFill>
                  <a:srgbClr val="EA9999"/>
                </a:solidFill>
                <a:latin typeface="Comfortaa"/>
                <a:ea typeface="Comfortaa"/>
                <a:cs typeface="Comfortaa"/>
                <a:sym typeface="Comfortaa"/>
              </a:rPr>
              <a:t>Logan</a:t>
            </a:r>
            <a:endParaRPr>
              <a:solidFill>
                <a:srgbClr val="EA9999"/>
              </a:solidFill>
              <a:latin typeface="Comfortaa"/>
              <a:ea typeface="Comfortaa"/>
              <a:cs typeface="Comfortaa"/>
              <a:sym typeface="Comfortaa"/>
            </a:endParaRPr>
          </a:p>
          <a:p>
            <a:pPr indent="-342900" lvl="0" marL="457200" rtl="0" algn="l">
              <a:spcBef>
                <a:spcPts val="0"/>
              </a:spcBef>
              <a:spcAft>
                <a:spcPts val="0"/>
              </a:spcAft>
              <a:buClr>
                <a:srgbClr val="F9CB9C"/>
              </a:buClr>
              <a:buSzPts val="1800"/>
              <a:buFont typeface="Comfortaa"/>
              <a:buAutoNum type="arabicPeriod"/>
            </a:pPr>
            <a:r>
              <a:rPr lang="en">
                <a:solidFill>
                  <a:srgbClr val="F9CB9C"/>
                </a:solidFill>
                <a:latin typeface="Comfortaa"/>
                <a:ea typeface="Comfortaa"/>
                <a:cs typeface="Comfortaa"/>
                <a:sym typeface="Comfortaa"/>
              </a:rPr>
              <a:t>Zaiden</a:t>
            </a:r>
            <a:endParaRPr>
              <a:solidFill>
                <a:srgbClr val="F9CB9C"/>
              </a:solidFill>
              <a:latin typeface="Comfortaa"/>
              <a:ea typeface="Comfortaa"/>
              <a:cs typeface="Comfortaa"/>
              <a:sym typeface="Comfortaa"/>
            </a:endParaRPr>
          </a:p>
          <a:p>
            <a:pPr indent="-342900" lvl="0" marL="457200" rtl="0" algn="l">
              <a:spcBef>
                <a:spcPts val="0"/>
              </a:spcBef>
              <a:spcAft>
                <a:spcPts val="0"/>
              </a:spcAft>
              <a:buClr>
                <a:srgbClr val="FFE599"/>
              </a:buClr>
              <a:buSzPts val="1800"/>
              <a:buFont typeface="Comfortaa"/>
              <a:buAutoNum type="arabicPeriod"/>
            </a:pPr>
            <a:r>
              <a:rPr lang="en">
                <a:solidFill>
                  <a:srgbClr val="FFE599"/>
                </a:solidFill>
                <a:latin typeface="Comfortaa"/>
                <a:ea typeface="Comfortaa"/>
                <a:cs typeface="Comfortaa"/>
                <a:sym typeface="Comfortaa"/>
              </a:rPr>
              <a:t>Nathan</a:t>
            </a:r>
            <a:endParaRPr>
              <a:solidFill>
                <a:srgbClr val="FFE599"/>
              </a:solidFill>
              <a:latin typeface="Comfortaa"/>
              <a:ea typeface="Comfortaa"/>
              <a:cs typeface="Comfortaa"/>
              <a:sym typeface="Comfortaa"/>
            </a:endParaRPr>
          </a:p>
          <a:p>
            <a:pPr indent="-342900" lvl="0" marL="457200" rtl="0" algn="l">
              <a:spcBef>
                <a:spcPts val="0"/>
              </a:spcBef>
              <a:spcAft>
                <a:spcPts val="0"/>
              </a:spcAft>
              <a:buClr>
                <a:srgbClr val="B6D7A8"/>
              </a:buClr>
              <a:buSzPts val="1800"/>
              <a:buFont typeface="Comfortaa"/>
              <a:buAutoNum type="arabicPeriod"/>
            </a:pPr>
            <a:r>
              <a:rPr lang="en">
                <a:solidFill>
                  <a:srgbClr val="B6D7A8"/>
                </a:solidFill>
                <a:latin typeface="Comfortaa"/>
                <a:ea typeface="Comfortaa"/>
                <a:cs typeface="Comfortaa"/>
                <a:sym typeface="Comfortaa"/>
              </a:rPr>
              <a:t>Jenna</a:t>
            </a:r>
            <a:endParaRPr>
              <a:solidFill>
                <a:srgbClr val="B6D7A8"/>
              </a:solidFill>
              <a:latin typeface="Comfortaa"/>
              <a:ea typeface="Comfortaa"/>
              <a:cs typeface="Comfortaa"/>
              <a:sym typeface="Comfortaa"/>
            </a:endParaRPr>
          </a:p>
          <a:p>
            <a:pPr indent="-342900" lvl="0" marL="457200" rtl="0" algn="l">
              <a:spcBef>
                <a:spcPts val="0"/>
              </a:spcBef>
              <a:spcAft>
                <a:spcPts val="0"/>
              </a:spcAft>
              <a:buClr>
                <a:srgbClr val="A4C2F4"/>
              </a:buClr>
              <a:buSzPts val="1800"/>
              <a:buFont typeface="Comfortaa"/>
              <a:buAutoNum type="arabicPeriod"/>
            </a:pPr>
            <a:r>
              <a:rPr lang="en">
                <a:solidFill>
                  <a:srgbClr val="A4C2F4"/>
                </a:solidFill>
                <a:latin typeface="Comfortaa"/>
                <a:ea typeface="Comfortaa"/>
                <a:cs typeface="Comfortaa"/>
                <a:sym typeface="Comfortaa"/>
              </a:rPr>
              <a:t>Ian</a:t>
            </a:r>
            <a:endParaRPr>
              <a:solidFill>
                <a:srgbClr val="A4C2F4"/>
              </a:solidFill>
              <a:latin typeface="Comfortaa"/>
              <a:ea typeface="Comfortaa"/>
              <a:cs typeface="Comfortaa"/>
              <a:sym typeface="Comfortaa"/>
            </a:endParaRPr>
          </a:p>
          <a:p>
            <a:pPr indent="-342900" lvl="0" marL="457200" rtl="0" algn="l">
              <a:spcBef>
                <a:spcPts val="0"/>
              </a:spcBef>
              <a:spcAft>
                <a:spcPts val="0"/>
              </a:spcAft>
              <a:buClr>
                <a:srgbClr val="B4A7D6"/>
              </a:buClr>
              <a:buSzPts val="1800"/>
              <a:buFont typeface="Comfortaa"/>
              <a:buAutoNum type="arabicPeriod"/>
            </a:pPr>
            <a:r>
              <a:rPr lang="en">
                <a:solidFill>
                  <a:srgbClr val="B4A7D6"/>
                </a:solidFill>
                <a:latin typeface="Comfortaa"/>
                <a:ea typeface="Comfortaa"/>
                <a:cs typeface="Comfortaa"/>
                <a:sym typeface="Comfortaa"/>
              </a:rPr>
              <a:t>Akhil</a:t>
            </a:r>
            <a:endParaRPr>
              <a:solidFill>
                <a:srgbClr val="B4A7D6"/>
              </a:solidFill>
              <a:latin typeface="Comfortaa"/>
              <a:ea typeface="Comfortaa"/>
              <a:cs typeface="Comfortaa"/>
              <a:sym typeface="Comfortaa"/>
            </a:endParaRPr>
          </a:p>
        </p:txBody>
      </p:sp>
      <p:pic>
        <p:nvPicPr>
          <p:cNvPr id="310" name="Google Shape;310;p36"/>
          <p:cNvPicPr preferRelativeResize="0"/>
          <p:nvPr/>
        </p:nvPicPr>
        <p:blipFill>
          <a:blip r:embed="rId3">
            <a:alphaModFix/>
          </a:blip>
          <a:stretch>
            <a:fillRect/>
          </a:stretch>
        </p:blipFill>
        <p:spPr>
          <a:xfrm>
            <a:off x="7739475" y="4085275"/>
            <a:ext cx="1327050" cy="995276"/>
          </a:xfrm>
          <a:prstGeom prst="rect">
            <a:avLst/>
          </a:prstGeom>
          <a:noFill/>
          <a:ln>
            <a:noFill/>
          </a:ln>
        </p:spPr>
      </p:pic>
      <p:pic>
        <p:nvPicPr>
          <p:cNvPr id="311" name="Google Shape;311;p36"/>
          <p:cNvPicPr preferRelativeResize="0"/>
          <p:nvPr/>
        </p:nvPicPr>
        <p:blipFill>
          <a:blip r:embed="rId4">
            <a:alphaModFix/>
          </a:blip>
          <a:stretch>
            <a:fillRect/>
          </a:stretch>
        </p:blipFill>
        <p:spPr>
          <a:xfrm>
            <a:off x="1955875" y="447900"/>
            <a:ext cx="5682074" cy="4247698"/>
          </a:xfrm>
          <a:prstGeom prst="rect">
            <a:avLst/>
          </a:prstGeom>
          <a:noFill/>
          <a:ln cap="flat" cmpd="sng" w="28575">
            <a:solidFill>
              <a:srgbClr val="64C69E"/>
            </a:solidFill>
            <a:prstDash val="solid"/>
            <a:round/>
            <a:headEnd len="sm" w="sm" type="none"/>
            <a:tailEnd len="sm" w="sm" type="none"/>
          </a:ln>
        </p:spPr>
      </p:pic>
      <p:sp>
        <p:nvSpPr>
          <p:cNvPr id="312" name="Google Shape;312;p36"/>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Diagram</a:t>
            </a:r>
            <a:r>
              <a:rPr lang="en" sz="1200">
                <a:latin typeface="Comfortaa"/>
                <a:ea typeface="Comfortaa"/>
                <a:cs typeface="Comfortaa"/>
                <a:sym typeface="Comfortaa"/>
              </a:rPr>
              <a:t> 0</a:t>
            </a:r>
            <a:endParaRPr sz="1200">
              <a:latin typeface="Comfortaa"/>
              <a:ea typeface="Comfortaa"/>
              <a:cs typeface="Comfortaa"/>
              <a:sym typeface="Comforta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16" name="Shape 316"/>
        <p:cNvGrpSpPr/>
        <p:nvPr/>
      </p:nvGrpSpPr>
      <p:grpSpPr>
        <a:xfrm>
          <a:off x="0" y="0"/>
          <a:ext cx="0" cy="0"/>
          <a:chOff x="0" y="0"/>
          <a:chExt cx="0" cy="0"/>
        </a:xfrm>
      </p:grpSpPr>
      <p:pic>
        <p:nvPicPr>
          <p:cNvPr id="317" name="Google Shape;317;p37"/>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318" name="Google Shape;318;p37"/>
          <p:cNvSpPr txBox="1"/>
          <p:nvPr>
            <p:ph idx="4294967295" type="ctrTitle"/>
          </p:nvPr>
        </p:nvSpPr>
        <p:spPr>
          <a:xfrm>
            <a:off x="671258" y="1706700"/>
            <a:ext cx="7801500" cy="1730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Global </a:t>
            </a:r>
            <a:r>
              <a:rPr lang="en" sz="4800">
                <a:latin typeface="Comfortaa"/>
                <a:ea typeface="Comfortaa"/>
                <a:cs typeface="Comfortaa"/>
                <a:sym typeface="Comfortaa"/>
              </a:rPr>
              <a:t>Use Case Diagram</a:t>
            </a:r>
            <a:r>
              <a:rPr lang="en">
                <a:latin typeface="Comfortaa"/>
                <a:ea typeface="Comfortaa"/>
                <a:cs typeface="Comfortaa"/>
                <a:sym typeface="Comfortaa"/>
              </a:rPr>
              <a:t> </a:t>
            </a:r>
            <a:endParaRPr>
              <a:latin typeface="Comfortaa"/>
              <a:ea typeface="Comfortaa"/>
              <a:cs typeface="Comfortaa"/>
              <a:sym typeface="Comforta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22" name="Shape 322"/>
        <p:cNvGrpSpPr/>
        <p:nvPr/>
      </p:nvGrpSpPr>
      <p:grpSpPr>
        <a:xfrm>
          <a:off x="0" y="0"/>
          <a:ext cx="0" cy="0"/>
          <a:chOff x="0" y="0"/>
          <a:chExt cx="0" cy="0"/>
        </a:xfrm>
      </p:grpSpPr>
      <p:pic>
        <p:nvPicPr>
          <p:cNvPr id="323" name="Google Shape;323;p38"/>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324" name="Google Shape;324;p38"/>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Use Case</a:t>
            </a:r>
            <a:r>
              <a:rPr lang="en" sz="1200">
                <a:latin typeface="Comfortaa"/>
                <a:ea typeface="Comfortaa"/>
                <a:cs typeface="Comfortaa"/>
                <a:sym typeface="Comfortaa"/>
              </a:rPr>
              <a:t> </a:t>
            </a:r>
            <a:endParaRPr sz="1200">
              <a:latin typeface="Comfortaa"/>
              <a:ea typeface="Comfortaa"/>
              <a:cs typeface="Comfortaa"/>
              <a:sym typeface="Comfortaa"/>
            </a:endParaRPr>
          </a:p>
        </p:txBody>
      </p:sp>
      <p:pic>
        <p:nvPicPr>
          <p:cNvPr id="325" name="Google Shape;325;p38"/>
          <p:cNvPicPr preferRelativeResize="0"/>
          <p:nvPr/>
        </p:nvPicPr>
        <p:blipFill>
          <a:blip r:embed="rId4">
            <a:alphaModFix/>
          </a:blip>
          <a:stretch>
            <a:fillRect/>
          </a:stretch>
        </p:blipFill>
        <p:spPr>
          <a:xfrm>
            <a:off x="2058325" y="317125"/>
            <a:ext cx="5027349" cy="4509242"/>
          </a:xfrm>
          <a:prstGeom prst="rect">
            <a:avLst/>
          </a:prstGeom>
          <a:noFill/>
          <a:ln cap="flat" cmpd="sng" w="28575">
            <a:solidFill>
              <a:srgbClr val="64C69E"/>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29" name="Shape 329"/>
        <p:cNvGrpSpPr/>
        <p:nvPr/>
      </p:nvGrpSpPr>
      <p:grpSpPr>
        <a:xfrm>
          <a:off x="0" y="0"/>
          <a:ext cx="0" cy="0"/>
          <a:chOff x="0" y="0"/>
          <a:chExt cx="0" cy="0"/>
        </a:xfrm>
      </p:grpSpPr>
      <p:sp>
        <p:nvSpPr>
          <p:cNvPr id="330" name="Google Shape;330;p39"/>
          <p:cNvSpPr txBox="1"/>
          <p:nvPr>
            <p:ph idx="4294967295" type="ctrTitle"/>
          </p:nvPr>
        </p:nvSpPr>
        <p:spPr>
          <a:xfrm>
            <a:off x="671250" y="3670063"/>
            <a:ext cx="7801500" cy="981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LOGAN</a:t>
            </a:r>
            <a:r>
              <a:rPr b="1" lang="en">
                <a:latin typeface="Comfortaa"/>
                <a:ea typeface="Comfortaa"/>
                <a:cs typeface="Comfortaa"/>
                <a:sym typeface="Comfortaa"/>
              </a:rPr>
              <a:t> </a:t>
            </a:r>
            <a:endParaRPr b="1">
              <a:latin typeface="Comfortaa"/>
              <a:ea typeface="Comfortaa"/>
              <a:cs typeface="Comfortaa"/>
              <a:sym typeface="Comfortaa"/>
            </a:endParaRPr>
          </a:p>
        </p:txBody>
      </p:sp>
      <p:pic>
        <p:nvPicPr>
          <p:cNvPr id="331" name="Google Shape;331;p39"/>
          <p:cNvPicPr preferRelativeResize="0"/>
          <p:nvPr/>
        </p:nvPicPr>
        <p:blipFill rotWithShape="1">
          <a:blip r:embed="rId3">
            <a:alphaModFix/>
          </a:blip>
          <a:srcRect b="21476" l="-510" r="510" t="21856"/>
          <a:stretch/>
        </p:blipFill>
        <p:spPr>
          <a:xfrm>
            <a:off x="832725" y="491838"/>
            <a:ext cx="7478550" cy="31782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35" name="Shape 335"/>
        <p:cNvGrpSpPr/>
        <p:nvPr/>
      </p:nvGrpSpPr>
      <p:grpSpPr>
        <a:xfrm>
          <a:off x="0" y="0"/>
          <a:ext cx="0" cy="0"/>
          <a:chOff x="0" y="0"/>
          <a:chExt cx="0" cy="0"/>
        </a:xfrm>
      </p:grpSpPr>
      <p:sp>
        <p:nvSpPr>
          <p:cNvPr id="336" name="Google Shape;33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Feature: Items, Collectibles</a:t>
            </a:r>
            <a:endParaRPr>
              <a:solidFill>
                <a:srgbClr val="64C69E"/>
              </a:solidFill>
              <a:latin typeface="Comfortaa"/>
              <a:ea typeface="Comfortaa"/>
              <a:cs typeface="Comfortaa"/>
              <a:sym typeface="Comfortaa"/>
            </a:endParaRPr>
          </a:p>
        </p:txBody>
      </p:sp>
      <p:sp>
        <p:nvSpPr>
          <p:cNvPr id="337" name="Google Shape;33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Brain Blast Bar</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Reverses the direction of the runner for a period of time</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Sunglasses</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Zooms the camera out so more of the map is visible</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Gives the player unlimited building material</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t/>
            </a:r>
            <a:endParaRPr>
              <a:solidFill>
                <a:schemeClr val="dk1"/>
              </a:solidFill>
              <a:latin typeface="Comfortaa"/>
              <a:ea typeface="Comfortaa"/>
              <a:cs typeface="Comfortaa"/>
              <a:sym typeface="Comfortaa"/>
            </a:endParaRPr>
          </a:p>
          <a:p>
            <a:pPr indent="-342900" lvl="0" marL="457200" rtl="0" algn="l">
              <a:spcBef>
                <a:spcPts val="120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High priority</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May be too difficult without </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Medium complexity</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Lots of interactions with other features (UI, Runner NPC, etc)</a:t>
            </a:r>
            <a:endParaRPr>
              <a:solidFill>
                <a:schemeClr val="dk1"/>
              </a:solidFill>
              <a:latin typeface="Comfortaa"/>
              <a:ea typeface="Comfortaa"/>
              <a:cs typeface="Comfortaa"/>
              <a:sym typeface="Comfortaa"/>
            </a:endParaRPr>
          </a:p>
        </p:txBody>
      </p:sp>
      <p:pic>
        <p:nvPicPr>
          <p:cNvPr id="338" name="Google Shape;338;p40"/>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339" name="Google Shape;339;p40"/>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LOGAN</a:t>
            </a:r>
            <a:r>
              <a:rPr lang="en" sz="1000">
                <a:latin typeface="Comfortaa"/>
                <a:ea typeface="Comfortaa"/>
                <a:cs typeface="Comfortaa"/>
                <a:sym typeface="Comfortaa"/>
              </a:rPr>
              <a:t> </a:t>
            </a:r>
            <a:endParaRPr sz="1000">
              <a:latin typeface="Comfortaa"/>
              <a:ea typeface="Comfortaa"/>
              <a:cs typeface="Comfortaa"/>
              <a:sym typeface="Comforta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43" name="Shape 343"/>
        <p:cNvGrpSpPr/>
        <p:nvPr/>
      </p:nvGrpSpPr>
      <p:grpSpPr>
        <a:xfrm>
          <a:off x="0" y="0"/>
          <a:ext cx="0" cy="0"/>
          <a:chOff x="0" y="0"/>
          <a:chExt cx="0" cy="0"/>
        </a:xfrm>
      </p:grpSpPr>
      <p:sp>
        <p:nvSpPr>
          <p:cNvPr id="344" name="Google Shape;34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Use Case Diagram</a:t>
            </a:r>
            <a:endParaRPr>
              <a:solidFill>
                <a:srgbClr val="64C69E"/>
              </a:solidFill>
              <a:latin typeface="Comfortaa"/>
              <a:ea typeface="Comfortaa"/>
              <a:cs typeface="Comfortaa"/>
              <a:sym typeface="Comfortaa"/>
            </a:endParaRPr>
          </a:p>
        </p:txBody>
      </p:sp>
      <p:pic>
        <p:nvPicPr>
          <p:cNvPr id="345" name="Google Shape;345;p41"/>
          <p:cNvPicPr preferRelativeResize="0"/>
          <p:nvPr/>
        </p:nvPicPr>
        <p:blipFill>
          <a:blip r:embed="rId3">
            <a:alphaModFix/>
          </a:blip>
          <a:stretch>
            <a:fillRect/>
          </a:stretch>
        </p:blipFill>
        <p:spPr>
          <a:xfrm>
            <a:off x="7739475" y="4085275"/>
            <a:ext cx="1327050" cy="995276"/>
          </a:xfrm>
          <a:prstGeom prst="rect">
            <a:avLst/>
          </a:prstGeom>
          <a:noFill/>
          <a:ln>
            <a:noFill/>
          </a:ln>
        </p:spPr>
      </p:pic>
      <p:pic>
        <p:nvPicPr>
          <p:cNvPr id="346" name="Google Shape;346;p41"/>
          <p:cNvPicPr preferRelativeResize="0"/>
          <p:nvPr/>
        </p:nvPicPr>
        <p:blipFill rotWithShape="1">
          <a:blip r:embed="rId4">
            <a:alphaModFix/>
          </a:blip>
          <a:srcRect b="7433" l="4368" r="11136" t="0"/>
          <a:stretch/>
        </p:blipFill>
        <p:spPr>
          <a:xfrm>
            <a:off x="2235700" y="1107150"/>
            <a:ext cx="4661424" cy="3829800"/>
          </a:xfrm>
          <a:prstGeom prst="rect">
            <a:avLst/>
          </a:prstGeom>
          <a:noFill/>
          <a:ln cap="flat" cmpd="sng" w="28575">
            <a:solidFill>
              <a:srgbClr val="64C69E"/>
            </a:solidFill>
            <a:prstDash val="solid"/>
            <a:round/>
            <a:headEnd len="sm" w="sm" type="none"/>
            <a:tailEnd len="sm" w="sm" type="none"/>
          </a:ln>
        </p:spPr>
      </p:pic>
      <p:sp>
        <p:nvSpPr>
          <p:cNvPr id="347" name="Google Shape;347;p41"/>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LOGAN </a:t>
            </a:r>
            <a:endParaRPr sz="10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74" name="Google Shape;74;p15"/>
          <p:cNvSpPr txBox="1"/>
          <p:nvPr>
            <p:ph idx="4294967295" type="ctrTitle"/>
          </p:nvPr>
        </p:nvSpPr>
        <p:spPr>
          <a:xfrm>
            <a:off x="671258" y="1706700"/>
            <a:ext cx="7801500" cy="1730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Storyboard</a:t>
            </a:r>
            <a:endParaRPr>
              <a:latin typeface="Comfortaa"/>
              <a:ea typeface="Comfortaa"/>
              <a:cs typeface="Comfortaa"/>
              <a:sym typeface="Comforta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51" name="Shape 351"/>
        <p:cNvGrpSpPr/>
        <p:nvPr/>
      </p:nvGrpSpPr>
      <p:grpSpPr>
        <a:xfrm>
          <a:off x="0" y="0"/>
          <a:ext cx="0" cy="0"/>
          <a:chOff x="0" y="0"/>
          <a:chExt cx="0" cy="0"/>
        </a:xfrm>
      </p:grpSpPr>
      <p:sp>
        <p:nvSpPr>
          <p:cNvPr id="352" name="Google Shape;352;p42"/>
          <p:cNvSpPr txBox="1"/>
          <p:nvPr>
            <p:ph type="title"/>
          </p:nvPr>
        </p:nvSpPr>
        <p:spPr>
          <a:xfrm>
            <a:off x="311700" y="1255275"/>
            <a:ext cx="8520600" cy="189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8000">
                <a:solidFill>
                  <a:srgbClr val="64C69E"/>
                </a:solidFill>
                <a:latin typeface="Comfortaa"/>
                <a:ea typeface="Comfortaa"/>
                <a:cs typeface="Comfortaa"/>
                <a:sym typeface="Comfortaa"/>
              </a:rPr>
              <a:t>Questions?</a:t>
            </a:r>
            <a:endParaRPr sz="8000">
              <a:solidFill>
                <a:srgbClr val="64C69E"/>
              </a:solidFill>
              <a:latin typeface="Comfortaa"/>
              <a:ea typeface="Comfortaa"/>
              <a:cs typeface="Comfortaa"/>
              <a:sym typeface="Comfortaa"/>
            </a:endParaRPr>
          </a:p>
        </p:txBody>
      </p:sp>
      <p:pic>
        <p:nvPicPr>
          <p:cNvPr id="353" name="Google Shape;353;p42"/>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354" name="Google Shape;354;p42"/>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LOGAN</a:t>
            </a:r>
            <a:r>
              <a:rPr lang="en" sz="1000">
                <a:latin typeface="Comfortaa"/>
                <a:ea typeface="Comfortaa"/>
                <a:cs typeface="Comfortaa"/>
                <a:sym typeface="Comfortaa"/>
              </a:rPr>
              <a:t> </a:t>
            </a:r>
            <a:endParaRPr sz="1000">
              <a:latin typeface="Comfortaa"/>
              <a:ea typeface="Comfortaa"/>
              <a:cs typeface="Comfortaa"/>
              <a:sym typeface="Comforta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58" name="Shape 358"/>
        <p:cNvGrpSpPr/>
        <p:nvPr/>
      </p:nvGrpSpPr>
      <p:grpSpPr>
        <a:xfrm>
          <a:off x="0" y="0"/>
          <a:ext cx="0" cy="0"/>
          <a:chOff x="0" y="0"/>
          <a:chExt cx="0" cy="0"/>
        </a:xfrm>
      </p:grpSpPr>
      <p:sp>
        <p:nvSpPr>
          <p:cNvPr id="359" name="Google Shape;359;p43"/>
          <p:cNvSpPr txBox="1"/>
          <p:nvPr>
            <p:ph idx="4294967295" type="ctrTitle"/>
          </p:nvPr>
        </p:nvSpPr>
        <p:spPr>
          <a:xfrm>
            <a:off x="671250" y="3670063"/>
            <a:ext cx="7801500" cy="981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ZAIDEN</a:t>
            </a:r>
            <a:r>
              <a:rPr b="1" lang="en">
                <a:latin typeface="Comfortaa"/>
                <a:ea typeface="Comfortaa"/>
                <a:cs typeface="Comfortaa"/>
                <a:sym typeface="Comfortaa"/>
              </a:rPr>
              <a:t> </a:t>
            </a:r>
            <a:endParaRPr b="1">
              <a:latin typeface="Comfortaa"/>
              <a:ea typeface="Comfortaa"/>
              <a:cs typeface="Comfortaa"/>
              <a:sym typeface="Comfortaa"/>
            </a:endParaRPr>
          </a:p>
        </p:txBody>
      </p:sp>
      <p:pic>
        <p:nvPicPr>
          <p:cNvPr id="360" name="Google Shape;360;p43"/>
          <p:cNvPicPr preferRelativeResize="0"/>
          <p:nvPr/>
        </p:nvPicPr>
        <p:blipFill rotWithShape="1">
          <a:blip r:embed="rId3">
            <a:alphaModFix/>
          </a:blip>
          <a:srcRect b="21476" l="-510" r="510" t="21856"/>
          <a:stretch/>
        </p:blipFill>
        <p:spPr>
          <a:xfrm>
            <a:off x="832725" y="491838"/>
            <a:ext cx="7478550" cy="31782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64" name="Shape 364"/>
        <p:cNvGrpSpPr/>
        <p:nvPr/>
      </p:nvGrpSpPr>
      <p:grpSpPr>
        <a:xfrm>
          <a:off x="0" y="0"/>
          <a:ext cx="0" cy="0"/>
          <a:chOff x="0" y="0"/>
          <a:chExt cx="0" cy="0"/>
        </a:xfrm>
      </p:grpSpPr>
      <p:sp>
        <p:nvSpPr>
          <p:cNvPr id="365" name="Google Shape;36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Feature: Platform Drawing</a:t>
            </a:r>
            <a:endParaRPr>
              <a:solidFill>
                <a:srgbClr val="64C69E"/>
              </a:solidFill>
              <a:latin typeface="Comfortaa"/>
              <a:ea typeface="Comfortaa"/>
              <a:cs typeface="Comfortaa"/>
              <a:sym typeface="Comfortaa"/>
            </a:endParaRPr>
          </a:p>
        </p:txBody>
      </p:sp>
      <p:pic>
        <p:nvPicPr>
          <p:cNvPr id="366" name="Google Shape;366;p44"/>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367" name="Google Shape;36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Platform drawing system</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Draw rectangles on screen that actualize as platforms</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Must check validity of each platform drawing (overlap, size, position)</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Track resource to draw platform by area</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Floating platform </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Float in sky. useful for crossing empty or dangerous terrain, blocking out sun</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Falling platform </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Fall down. can crush enemies, other </a:t>
            </a:r>
            <a:r>
              <a:rPr lang="en">
                <a:solidFill>
                  <a:schemeClr val="dk1"/>
                </a:solidFill>
                <a:latin typeface="Comfortaa"/>
                <a:ea typeface="Comfortaa"/>
                <a:cs typeface="Comfortaa"/>
                <a:sym typeface="Comfortaa"/>
              </a:rPr>
              <a:t>interesting</a:t>
            </a:r>
            <a:r>
              <a:rPr lang="en">
                <a:solidFill>
                  <a:schemeClr val="dk1"/>
                </a:solidFill>
                <a:latin typeface="Comfortaa"/>
                <a:ea typeface="Comfortaa"/>
                <a:cs typeface="Comfortaa"/>
                <a:sym typeface="Comfortaa"/>
              </a:rPr>
              <a:t> mechanics possible</a:t>
            </a:r>
            <a:endParaRPr>
              <a:solidFill>
                <a:schemeClr val="dk1"/>
              </a:solidFill>
              <a:latin typeface="Comfortaa"/>
              <a:ea typeface="Comfortaa"/>
              <a:cs typeface="Comfortaa"/>
              <a:sym typeface="Comfortaa"/>
            </a:endParaRPr>
          </a:p>
          <a:p>
            <a:pPr indent="0" lvl="0" marL="457200" rtl="0" algn="l">
              <a:spcBef>
                <a:spcPts val="1200"/>
              </a:spcBef>
              <a:spcAft>
                <a:spcPts val="1200"/>
              </a:spcAft>
              <a:buNone/>
            </a:pPr>
            <a:r>
              <a:rPr lang="en">
                <a:solidFill>
                  <a:schemeClr val="dk1"/>
                </a:solidFill>
                <a:latin typeface="Comfortaa"/>
                <a:ea typeface="Comfortaa"/>
                <a:cs typeface="Comfortaa"/>
                <a:sym typeface="Comfortaa"/>
              </a:rPr>
              <a:t>High priority system. Is main mechanic for user interaction with game. Is necessary to perfect to create interesting, difficult, and strategic game.</a:t>
            </a:r>
            <a:endParaRPr>
              <a:solidFill>
                <a:schemeClr val="dk1"/>
              </a:solidFill>
              <a:latin typeface="Comfortaa"/>
              <a:ea typeface="Comfortaa"/>
              <a:cs typeface="Comfortaa"/>
              <a:sym typeface="Comfortaa"/>
            </a:endParaRPr>
          </a:p>
        </p:txBody>
      </p:sp>
      <p:sp>
        <p:nvSpPr>
          <p:cNvPr id="368" name="Google Shape;368;p44"/>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ZAIDEN</a:t>
            </a:r>
            <a:r>
              <a:rPr lang="en" sz="1000">
                <a:latin typeface="Comfortaa"/>
                <a:ea typeface="Comfortaa"/>
                <a:cs typeface="Comfortaa"/>
                <a:sym typeface="Comfortaa"/>
              </a:rPr>
              <a:t> </a:t>
            </a:r>
            <a:endParaRPr sz="1000">
              <a:latin typeface="Comfortaa"/>
              <a:ea typeface="Comfortaa"/>
              <a:cs typeface="Comfortaa"/>
              <a:sym typeface="Comforta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72" name="Shape 372"/>
        <p:cNvGrpSpPr/>
        <p:nvPr/>
      </p:nvGrpSpPr>
      <p:grpSpPr>
        <a:xfrm>
          <a:off x="0" y="0"/>
          <a:ext cx="0" cy="0"/>
          <a:chOff x="0" y="0"/>
          <a:chExt cx="0" cy="0"/>
        </a:xfrm>
      </p:grpSpPr>
      <p:sp>
        <p:nvSpPr>
          <p:cNvPr id="373" name="Google Shape;37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Use Case Diagram</a:t>
            </a:r>
            <a:endParaRPr>
              <a:solidFill>
                <a:srgbClr val="64C69E"/>
              </a:solidFill>
              <a:latin typeface="Comfortaa"/>
              <a:ea typeface="Comfortaa"/>
              <a:cs typeface="Comfortaa"/>
              <a:sym typeface="Comfortaa"/>
            </a:endParaRPr>
          </a:p>
        </p:txBody>
      </p:sp>
      <p:pic>
        <p:nvPicPr>
          <p:cNvPr id="374" name="Google Shape;374;p45"/>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375" name="Google Shape;375;p45"/>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LOGAN </a:t>
            </a:r>
            <a:endParaRPr sz="1000">
              <a:latin typeface="Comfortaa"/>
              <a:ea typeface="Comfortaa"/>
              <a:cs typeface="Comfortaa"/>
              <a:sym typeface="Comfortaa"/>
            </a:endParaRPr>
          </a:p>
        </p:txBody>
      </p:sp>
      <p:pic>
        <p:nvPicPr>
          <p:cNvPr id="376" name="Google Shape;376;p45"/>
          <p:cNvPicPr preferRelativeResize="0"/>
          <p:nvPr/>
        </p:nvPicPr>
        <p:blipFill>
          <a:blip r:embed="rId4">
            <a:alphaModFix/>
          </a:blip>
          <a:stretch>
            <a:fillRect/>
          </a:stretch>
        </p:blipFill>
        <p:spPr>
          <a:xfrm>
            <a:off x="1776650" y="1017725"/>
            <a:ext cx="5194000" cy="396465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80" name="Shape 380"/>
        <p:cNvGrpSpPr/>
        <p:nvPr/>
      </p:nvGrpSpPr>
      <p:grpSpPr>
        <a:xfrm>
          <a:off x="0" y="0"/>
          <a:ext cx="0" cy="0"/>
          <a:chOff x="0" y="0"/>
          <a:chExt cx="0" cy="0"/>
        </a:xfrm>
      </p:grpSpPr>
      <p:sp>
        <p:nvSpPr>
          <p:cNvPr id="381" name="Google Shape;381;p46"/>
          <p:cNvSpPr txBox="1"/>
          <p:nvPr>
            <p:ph type="title"/>
          </p:nvPr>
        </p:nvSpPr>
        <p:spPr>
          <a:xfrm>
            <a:off x="311700" y="1255275"/>
            <a:ext cx="8520600" cy="189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8000">
                <a:solidFill>
                  <a:srgbClr val="64C69E"/>
                </a:solidFill>
                <a:latin typeface="Comfortaa"/>
                <a:ea typeface="Comfortaa"/>
                <a:cs typeface="Comfortaa"/>
                <a:sym typeface="Comfortaa"/>
              </a:rPr>
              <a:t>Questions?</a:t>
            </a:r>
            <a:endParaRPr sz="8000">
              <a:solidFill>
                <a:srgbClr val="64C69E"/>
              </a:solidFill>
              <a:latin typeface="Comfortaa"/>
              <a:ea typeface="Comfortaa"/>
              <a:cs typeface="Comfortaa"/>
              <a:sym typeface="Comfortaa"/>
            </a:endParaRPr>
          </a:p>
        </p:txBody>
      </p:sp>
      <p:pic>
        <p:nvPicPr>
          <p:cNvPr id="382" name="Google Shape;382;p46"/>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383" name="Google Shape;383;p46"/>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ZAIDEN</a:t>
            </a:r>
            <a:r>
              <a:rPr lang="en" sz="1000">
                <a:latin typeface="Comfortaa"/>
                <a:ea typeface="Comfortaa"/>
                <a:cs typeface="Comfortaa"/>
                <a:sym typeface="Comfortaa"/>
              </a:rPr>
              <a:t> </a:t>
            </a:r>
            <a:endParaRPr sz="1000">
              <a:latin typeface="Comfortaa"/>
              <a:ea typeface="Comfortaa"/>
              <a:cs typeface="Comfortaa"/>
              <a:sym typeface="Comforta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87" name="Shape 387"/>
        <p:cNvGrpSpPr/>
        <p:nvPr/>
      </p:nvGrpSpPr>
      <p:grpSpPr>
        <a:xfrm>
          <a:off x="0" y="0"/>
          <a:ext cx="0" cy="0"/>
          <a:chOff x="0" y="0"/>
          <a:chExt cx="0" cy="0"/>
        </a:xfrm>
      </p:grpSpPr>
      <p:sp>
        <p:nvSpPr>
          <p:cNvPr id="388" name="Google Shape;388;p47"/>
          <p:cNvSpPr txBox="1"/>
          <p:nvPr>
            <p:ph idx="4294967295" type="ctrTitle"/>
          </p:nvPr>
        </p:nvSpPr>
        <p:spPr>
          <a:xfrm>
            <a:off x="671250" y="3670063"/>
            <a:ext cx="7801500" cy="981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NATHAN</a:t>
            </a:r>
            <a:r>
              <a:rPr b="1" lang="en">
                <a:latin typeface="Comfortaa"/>
                <a:ea typeface="Comfortaa"/>
                <a:cs typeface="Comfortaa"/>
                <a:sym typeface="Comfortaa"/>
              </a:rPr>
              <a:t> </a:t>
            </a:r>
            <a:endParaRPr b="1">
              <a:latin typeface="Comfortaa"/>
              <a:ea typeface="Comfortaa"/>
              <a:cs typeface="Comfortaa"/>
              <a:sym typeface="Comfortaa"/>
            </a:endParaRPr>
          </a:p>
        </p:txBody>
      </p:sp>
      <p:pic>
        <p:nvPicPr>
          <p:cNvPr id="389" name="Google Shape;389;p47"/>
          <p:cNvPicPr preferRelativeResize="0"/>
          <p:nvPr/>
        </p:nvPicPr>
        <p:blipFill rotWithShape="1">
          <a:blip r:embed="rId3">
            <a:alphaModFix/>
          </a:blip>
          <a:srcRect b="21476" l="-510" r="510" t="21856"/>
          <a:stretch/>
        </p:blipFill>
        <p:spPr>
          <a:xfrm>
            <a:off x="832725" y="491838"/>
            <a:ext cx="7478550" cy="317822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393" name="Shape 393"/>
        <p:cNvGrpSpPr/>
        <p:nvPr/>
      </p:nvGrpSpPr>
      <p:grpSpPr>
        <a:xfrm>
          <a:off x="0" y="0"/>
          <a:ext cx="0" cy="0"/>
          <a:chOff x="0" y="0"/>
          <a:chExt cx="0" cy="0"/>
        </a:xfrm>
      </p:grpSpPr>
      <p:sp>
        <p:nvSpPr>
          <p:cNvPr id="394" name="Google Shape;39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Feature description: NPCs</a:t>
            </a:r>
            <a:endParaRPr>
              <a:solidFill>
                <a:srgbClr val="64C69E"/>
              </a:solidFill>
              <a:latin typeface="Comfortaa"/>
              <a:ea typeface="Comfortaa"/>
              <a:cs typeface="Comfortaa"/>
              <a:sym typeface="Comfortaa"/>
            </a:endParaRPr>
          </a:p>
        </p:txBody>
      </p:sp>
      <p:pic>
        <p:nvPicPr>
          <p:cNvPr id="395" name="Google Shape;395;p48"/>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396" name="Google Shape;396;p48"/>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NATHAN</a:t>
            </a:r>
            <a:endParaRPr sz="1000">
              <a:latin typeface="Comfortaa"/>
              <a:ea typeface="Comfortaa"/>
              <a:cs typeface="Comfortaa"/>
              <a:sym typeface="Comfortaa"/>
            </a:endParaRPr>
          </a:p>
        </p:txBody>
      </p:sp>
      <p:sp>
        <p:nvSpPr>
          <p:cNvPr id="397" name="Google Shape;397;p48"/>
          <p:cNvSpPr txBox="1"/>
          <p:nvPr/>
        </p:nvSpPr>
        <p:spPr>
          <a:xfrm>
            <a:off x="645550" y="1254500"/>
            <a:ext cx="54807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This feature covers NPC animations, behavior and interactions. This includes Enemies as well as the main runner and his actions as he traverses the level.</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317500" lvl="0" marL="4572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This is a </a:t>
            </a:r>
            <a:r>
              <a:rPr lang="en" u="sng">
                <a:solidFill>
                  <a:schemeClr val="dk1"/>
                </a:solidFill>
                <a:latin typeface="Comfortaa"/>
                <a:ea typeface="Comfortaa"/>
                <a:cs typeface="Comfortaa"/>
                <a:sym typeface="Comfortaa"/>
              </a:rPr>
              <a:t>high priority</a:t>
            </a:r>
            <a:r>
              <a:rPr lang="en">
                <a:solidFill>
                  <a:schemeClr val="dk1"/>
                </a:solidFill>
                <a:latin typeface="Comfortaa"/>
                <a:ea typeface="Comfortaa"/>
                <a:cs typeface="Comfortaa"/>
                <a:sym typeface="Comfortaa"/>
              </a:rPr>
              <a:t> feature for the runner, and </a:t>
            </a:r>
            <a:r>
              <a:rPr lang="en" u="sng">
                <a:solidFill>
                  <a:schemeClr val="dk1"/>
                </a:solidFill>
                <a:latin typeface="Comfortaa"/>
                <a:ea typeface="Comfortaa"/>
                <a:cs typeface="Comfortaa"/>
                <a:sym typeface="Comfortaa"/>
              </a:rPr>
              <a:t>medium priority</a:t>
            </a:r>
            <a:r>
              <a:rPr lang="en">
                <a:solidFill>
                  <a:schemeClr val="dk1"/>
                </a:solidFill>
                <a:latin typeface="Comfortaa"/>
                <a:ea typeface="Comfortaa"/>
                <a:cs typeface="Comfortaa"/>
                <a:sym typeface="Comfortaa"/>
              </a:rPr>
              <a:t> feature for the other enemy NPCs</a:t>
            </a:r>
            <a:endParaRPr>
              <a:solidFill>
                <a:schemeClr val="dk1"/>
              </a:solidFill>
              <a:latin typeface="Comfortaa"/>
              <a:ea typeface="Comfortaa"/>
              <a:cs typeface="Comfortaa"/>
              <a:sym typeface="Comfortaa"/>
            </a:endParaRPr>
          </a:p>
          <a:p>
            <a:pPr indent="0" lvl="0" marL="0" rtl="0" algn="l">
              <a:spcBef>
                <a:spcPts val="0"/>
              </a:spcBef>
              <a:spcAft>
                <a:spcPts val="0"/>
              </a:spcAft>
              <a:buNone/>
            </a:pPr>
            <a:r>
              <a:t/>
            </a:r>
            <a:endParaRPr>
              <a:solidFill>
                <a:schemeClr val="dk1"/>
              </a:solidFill>
              <a:latin typeface="Comfortaa"/>
              <a:ea typeface="Comfortaa"/>
              <a:cs typeface="Comfortaa"/>
              <a:sym typeface="Comfortaa"/>
            </a:endParaRPr>
          </a:p>
          <a:p>
            <a:pPr indent="-317500" lvl="0" marL="4572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This feature has a </a:t>
            </a:r>
            <a:r>
              <a:rPr lang="en" u="sng">
                <a:solidFill>
                  <a:schemeClr val="dk1"/>
                </a:solidFill>
                <a:latin typeface="Comfortaa"/>
                <a:ea typeface="Comfortaa"/>
                <a:cs typeface="Comfortaa"/>
                <a:sym typeface="Comfortaa"/>
              </a:rPr>
              <a:t>medium complexity</a:t>
            </a:r>
            <a:r>
              <a:rPr lang="en">
                <a:solidFill>
                  <a:schemeClr val="dk1"/>
                </a:solidFill>
                <a:latin typeface="Comfortaa"/>
                <a:ea typeface="Comfortaa"/>
                <a:cs typeface="Comfortaa"/>
                <a:sym typeface="Comfortaa"/>
              </a:rPr>
              <a:t> compared to the other features. The enemy AI and runner behavior may have some complex coding solutions.</a:t>
            </a:r>
            <a:endParaRPr>
              <a:solidFill>
                <a:schemeClr val="dk1"/>
              </a:solidFill>
              <a:latin typeface="Comfortaa"/>
              <a:ea typeface="Comfortaa"/>
              <a:cs typeface="Comfortaa"/>
              <a:sym typeface="Comforta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01" name="Shape 401"/>
        <p:cNvGrpSpPr/>
        <p:nvPr/>
      </p:nvGrpSpPr>
      <p:grpSpPr>
        <a:xfrm>
          <a:off x="0" y="0"/>
          <a:ext cx="0" cy="0"/>
          <a:chOff x="0" y="0"/>
          <a:chExt cx="0" cy="0"/>
        </a:xfrm>
      </p:grpSpPr>
      <p:sp>
        <p:nvSpPr>
          <p:cNvPr id="402" name="Google Shape;40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Use Case Diagram</a:t>
            </a:r>
            <a:endParaRPr>
              <a:solidFill>
                <a:srgbClr val="64C69E"/>
              </a:solidFill>
              <a:latin typeface="Comfortaa"/>
              <a:ea typeface="Comfortaa"/>
              <a:cs typeface="Comfortaa"/>
              <a:sym typeface="Comfortaa"/>
            </a:endParaRPr>
          </a:p>
        </p:txBody>
      </p:sp>
      <p:pic>
        <p:nvPicPr>
          <p:cNvPr id="403" name="Google Shape;403;p49"/>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04" name="Google Shape;404;p49"/>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NATHAN</a:t>
            </a:r>
            <a:endParaRPr sz="1000">
              <a:latin typeface="Comfortaa"/>
              <a:ea typeface="Comfortaa"/>
              <a:cs typeface="Comfortaa"/>
              <a:sym typeface="Comfortaa"/>
            </a:endParaRPr>
          </a:p>
        </p:txBody>
      </p:sp>
      <p:pic>
        <p:nvPicPr>
          <p:cNvPr id="405" name="Google Shape;405;p49"/>
          <p:cNvPicPr preferRelativeResize="0"/>
          <p:nvPr/>
        </p:nvPicPr>
        <p:blipFill>
          <a:blip r:embed="rId4">
            <a:alphaModFix/>
          </a:blip>
          <a:stretch>
            <a:fillRect/>
          </a:stretch>
        </p:blipFill>
        <p:spPr>
          <a:xfrm>
            <a:off x="1326124" y="1017725"/>
            <a:ext cx="5427326" cy="4039725"/>
          </a:xfrm>
          <a:prstGeom prst="rect">
            <a:avLst/>
          </a:prstGeom>
          <a:noFill/>
          <a:ln cap="flat" cmpd="sng" w="19050">
            <a:solidFill>
              <a:srgbClr val="64C69E"/>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09" name="Shape 409"/>
        <p:cNvGrpSpPr/>
        <p:nvPr/>
      </p:nvGrpSpPr>
      <p:grpSpPr>
        <a:xfrm>
          <a:off x="0" y="0"/>
          <a:ext cx="0" cy="0"/>
          <a:chOff x="0" y="0"/>
          <a:chExt cx="0" cy="0"/>
        </a:xfrm>
      </p:grpSpPr>
      <p:sp>
        <p:nvSpPr>
          <p:cNvPr id="410" name="Google Shape;410;p50"/>
          <p:cNvSpPr txBox="1"/>
          <p:nvPr>
            <p:ph type="title"/>
          </p:nvPr>
        </p:nvSpPr>
        <p:spPr>
          <a:xfrm>
            <a:off x="311700" y="1255275"/>
            <a:ext cx="8520600" cy="189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8000">
                <a:solidFill>
                  <a:srgbClr val="64C69E"/>
                </a:solidFill>
                <a:latin typeface="Comfortaa"/>
                <a:ea typeface="Comfortaa"/>
                <a:cs typeface="Comfortaa"/>
                <a:sym typeface="Comfortaa"/>
              </a:rPr>
              <a:t>Questions?</a:t>
            </a:r>
            <a:endParaRPr sz="8000">
              <a:solidFill>
                <a:srgbClr val="64C69E"/>
              </a:solidFill>
              <a:latin typeface="Comfortaa"/>
              <a:ea typeface="Comfortaa"/>
              <a:cs typeface="Comfortaa"/>
              <a:sym typeface="Comfortaa"/>
            </a:endParaRPr>
          </a:p>
        </p:txBody>
      </p:sp>
      <p:pic>
        <p:nvPicPr>
          <p:cNvPr id="411" name="Google Shape;411;p50"/>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12" name="Google Shape;412;p50"/>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NATHAN</a:t>
            </a:r>
            <a:r>
              <a:rPr lang="en" sz="1000">
                <a:latin typeface="Comfortaa"/>
                <a:ea typeface="Comfortaa"/>
                <a:cs typeface="Comfortaa"/>
                <a:sym typeface="Comfortaa"/>
              </a:rPr>
              <a:t> </a:t>
            </a:r>
            <a:endParaRPr sz="1000">
              <a:latin typeface="Comfortaa"/>
              <a:ea typeface="Comfortaa"/>
              <a:cs typeface="Comfortaa"/>
              <a:sym typeface="Comforta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16" name="Shape 416"/>
        <p:cNvGrpSpPr/>
        <p:nvPr/>
      </p:nvGrpSpPr>
      <p:grpSpPr>
        <a:xfrm>
          <a:off x="0" y="0"/>
          <a:ext cx="0" cy="0"/>
          <a:chOff x="0" y="0"/>
          <a:chExt cx="0" cy="0"/>
        </a:xfrm>
      </p:grpSpPr>
      <p:sp>
        <p:nvSpPr>
          <p:cNvPr id="417" name="Google Shape;417;p51"/>
          <p:cNvSpPr txBox="1"/>
          <p:nvPr>
            <p:ph idx="4294967295" type="ctrTitle"/>
          </p:nvPr>
        </p:nvSpPr>
        <p:spPr>
          <a:xfrm>
            <a:off x="671250" y="3670063"/>
            <a:ext cx="7801500" cy="981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JENNA</a:t>
            </a:r>
            <a:r>
              <a:rPr b="1" lang="en">
                <a:latin typeface="Comfortaa"/>
                <a:ea typeface="Comfortaa"/>
                <a:cs typeface="Comfortaa"/>
                <a:sym typeface="Comfortaa"/>
              </a:rPr>
              <a:t> </a:t>
            </a:r>
            <a:endParaRPr b="1">
              <a:latin typeface="Comfortaa"/>
              <a:ea typeface="Comfortaa"/>
              <a:cs typeface="Comfortaa"/>
              <a:sym typeface="Comfortaa"/>
            </a:endParaRPr>
          </a:p>
        </p:txBody>
      </p:sp>
      <p:pic>
        <p:nvPicPr>
          <p:cNvPr id="418" name="Google Shape;418;p51"/>
          <p:cNvPicPr preferRelativeResize="0"/>
          <p:nvPr/>
        </p:nvPicPr>
        <p:blipFill rotWithShape="1">
          <a:blip r:embed="rId3">
            <a:alphaModFix/>
          </a:blip>
          <a:srcRect b="21476" l="-510" r="510" t="21856"/>
          <a:stretch/>
        </p:blipFill>
        <p:spPr>
          <a:xfrm>
            <a:off x="832725" y="491838"/>
            <a:ext cx="7478550" cy="3178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80" name="Google Shape;80;p16"/>
          <p:cNvSpPr txBox="1"/>
          <p:nvPr>
            <p:ph idx="4294967295" type="ctrTitle"/>
          </p:nvPr>
        </p:nvSpPr>
        <p:spPr>
          <a:xfrm>
            <a:off x="7807350" y="4818975"/>
            <a:ext cx="11913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1</a:t>
            </a:r>
            <a:endParaRPr sz="1200">
              <a:latin typeface="Comfortaa"/>
              <a:ea typeface="Comfortaa"/>
              <a:cs typeface="Comfortaa"/>
              <a:sym typeface="Comfortaa"/>
            </a:endParaRPr>
          </a:p>
        </p:txBody>
      </p:sp>
      <p:sp>
        <p:nvSpPr>
          <p:cNvPr id="81" name="Google Shape;81;p16"/>
          <p:cNvSpPr txBox="1"/>
          <p:nvPr>
            <p:ph idx="1" type="body"/>
          </p:nvPr>
        </p:nvSpPr>
        <p:spPr>
          <a:xfrm>
            <a:off x="5650350" y="566250"/>
            <a:ext cx="3001200" cy="40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latin typeface="Comfortaa"/>
                <a:ea typeface="Comfortaa"/>
                <a:cs typeface="Comfortaa"/>
                <a:sym typeface="Comfortaa"/>
              </a:rPr>
              <a:t>[ACTION]</a:t>
            </a:r>
            <a:endParaRPr b="1" sz="1500">
              <a:solidFill>
                <a:schemeClr val="dk1"/>
              </a:solidFill>
              <a:latin typeface="Comfortaa"/>
              <a:ea typeface="Comfortaa"/>
              <a:cs typeface="Comfortaa"/>
              <a:sym typeface="Comfortaa"/>
            </a:endParaRPr>
          </a:p>
          <a:p>
            <a:pPr indent="0" lvl="0" marL="0" rtl="0" algn="l">
              <a:spcBef>
                <a:spcPts val="1200"/>
              </a:spcBef>
              <a:spcAft>
                <a:spcPts val="0"/>
              </a:spcAft>
              <a:buNone/>
            </a:pPr>
            <a:r>
              <a:rPr lang="en" sz="1300">
                <a:solidFill>
                  <a:schemeClr val="dk1"/>
                </a:solidFill>
                <a:latin typeface="Comfortaa"/>
                <a:ea typeface="Comfortaa"/>
                <a:cs typeface="Comfortaa"/>
                <a:sym typeface="Comfortaa"/>
              </a:rPr>
              <a:t>The main menu can initiate gaming, load the desired level, display controls, and be used to adjust settings.</a:t>
            </a:r>
            <a:endParaRPr sz="1000">
              <a:solidFill>
                <a:schemeClr val="dk1"/>
              </a:solidFill>
              <a:latin typeface="Comfortaa"/>
              <a:ea typeface="Comfortaa"/>
              <a:cs typeface="Comfortaa"/>
              <a:sym typeface="Comfortaa"/>
            </a:endParaRPr>
          </a:p>
          <a:p>
            <a:pPr indent="0" lvl="0" marL="0" rtl="0" algn="l">
              <a:spcBef>
                <a:spcPts val="1200"/>
              </a:spcBef>
              <a:spcAft>
                <a:spcPts val="0"/>
              </a:spcAft>
              <a:buNone/>
            </a:pPr>
            <a:r>
              <a:rPr b="1" lang="en" sz="1500">
                <a:solidFill>
                  <a:schemeClr val="dk1"/>
                </a:solidFill>
                <a:latin typeface="Comfortaa"/>
                <a:ea typeface="Comfortaa"/>
                <a:cs typeface="Comfortaa"/>
                <a:sym typeface="Comfortaa"/>
              </a:rPr>
              <a:t>[NOTES]</a:t>
            </a:r>
            <a:endParaRPr b="1" sz="1500">
              <a:solidFill>
                <a:schemeClr val="dk1"/>
              </a:solidFill>
              <a:latin typeface="Comfortaa"/>
              <a:ea typeface="Comfortaa"/>
              <a:cs typeface="Comfortaa"/>
              <a:sym typeface="Comfortaa"/>
            </a:endParaRPr>
          </a:p>
          <a:p>
            <a:pPr indent="0" lvl="0" marL="0" rtl="0" algn="l">
              <a:spcBef>
                <a:spcPts val="1200"/>
              </a:spcBef>
              <a:spcAft>
                <a:spcPts val="1200"/>
              </a:spcAft>
              <a:buNone/>
            </a:pPr>
            <a:r>
              <a:rPr b="1" lang="en" sz="1300">
                <a:solidFill>
                  <a:schemeClr val="dk1"/>
                </a:solidFill>
                <a:latin typeface="Comfortaa"/>
                <a:ea typeface="Comfortaa"/>
                <a:cs typeface="Comfortaa"/>
                <a:sym typeface="Comfortaa"/>
              </a:rPr>
              <a:t>The player can choose to play or change some settings, load his favourite level from the menu screen. The HUD will show his health and other resources he has or has collected in real time during his gameplay.</a:t>
            </a:r>
            <a:endParaRPr b="1" sz="1600">
              <a:solidFill>
                <a:schemeClr val="dk1"/>
              </a:solidFill>
              <a:latin typeface="Comfortaa"/>
              <a:ea typeface="Comfortaa"/>
              <a:cs typeface="Comfortaa"/>
              <a:sym typeface="Comfortaa"/>
            </a:endParaRPr>
          </a:p>
        </p:txBody>
      </p:sp>
      <p:pic>
        <p:nvPicPr>
          <p:cNvPr id="82" name="Google Shape;82;p16"/>
          <p:cNvPicPr preferRelativeResize="0"/>
          <p:nvPr/>
        </p:nvPicPr>
        <p:blipFill>
          <a:blip r:embed="rId4">
            <a:alphaModFix/>
          </a:blip>
          <a:stretch>
            <a:fillRect/>
          </a:stretch>
        </p:blipFill>
        <p:spPr>
          <a:xfrm>
            <a:off x="1390225" y="863550"/>
            <a:ext cx="2857500" cy="1600200"/>
          </a:xfrm>
          <a:prstGeom prst="rect">
            <a:avLst/>
          </a:prstGeom>
          <a:noFill/>
          <a:ln>
            <a:noFill/>
          </a:ln>
        </p:spPr>
      </p:pic>
      <p:pic>
        <p:nvPicPr>
          <p:cNvPr id="83" name="Google Shape;83;p16"/>
          <p:cNvPicPr preferRelativeResize="0"/>
          <p:nvPr/>
        </p:nvPicPr>
        <p:blipFill>
          <a:blip r:embed="rId5">
            <a:alphaModFix/>
          </a:blip>
          <a:stretch>
            <a:fillRect/>
          </a:stretch>
        </p:blipFill>
        <p:spPr>
          <a:xfrm>
            <a:off x="1390225" y="2685375"/>
            <a:ext cx="3043375" cy="18478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22" name="Shape 422"/>
        <p:cNvGrpSpPr/>
        <p:nvPr/>
      </p:nvGrpSpPr>
      <p:grpSpPr>
        <a:xfrm>
          <a:off x="0" y="0"/>
          <a:ext cx="0" cy="0"/>
          <a:chOff x="0" y="0"/>
          <a:chExt cx="0" cy="0"/>
        </a:xfrm>
      </p:grpSpPr>
      <p:sp>
        <p:nvSpPr>
          <p:cNvPr id="423" name="Google Shape;42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Feature: Overworld &amp; Inter-level Map</a:t>
            </a:r>
            <a:endParaRPr>
              <a:solidFill>
                <a:srgbClr val="64C69E"/>
              </a:solidFill>
              <a:latin typeface="Comfortaa"/>
              <a:ea typeface="Comfortaa"/>
              <a:cs typeface="Comfortaa"/>
              <a:sym typeface="Comfortaa"/>
            </a:endParaRPr>
          </a:p>
        </p:txBody>
      </p:sp>
      <p:sp>
        <p:nvSpPr>
          <p:cNvPr id="424" name="Google Shape;424;p52"/>
          <p:cNvSpPr txBox="1"/>
          <p:nvPr>
            <p:ph idx="1" type="body"/>
          </p:nvPr>
        </p:nvSpPr>
        <p:spPr>
          <a:xfrm>
            <a:off x="311700" y="10762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Comfortaa"/>
              <a:buChar char="●"/>
            </a:pPr>
            <a:r>
              <a:rPr lang="en" sz="1600">
                <a:solidFill>
                  <a:schemeClr val="dk1"/>
                </a:solidFill>
                <a:latin typeface="Comfortaa"/>
                <a:ea typeface="Comfortaa"/>
                <a:cs typeface="Comfortaa"/>
                <a:sym typeface="Comfortaa"/>
              </a:rPr>
              <a:t>Overworld Mapping System</a:t>
            </a:r>
            <a:endParaRPr sz="1600">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sz="1400">
                <a:solidFill>
                  <a:schemeClr val="dk1"/>
                </a:solidFill>
                <a:latin typeface="Comfortaa"/>
                <a:ea typeface="Comfortaa"/>
                <a:cs typeface="Comfortaa"/>
                <a:sym typeface="Comfortaa"/>
              </a:rPr>
              <a:t>Overview of all levels</a:t>
            </a:r>
            <a:endParaRPr sz="1400">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sz="1400">
                <a:solidFill>
                  <a:schemeClr val="dk1"/>
                </a:solidFill>
                <a:latin typeface="Comfortaa"/>
                <a:ea typeface="Comfortaa"/>
                <a:cs typeface="Comfortaa"/>
                <a:sym typeface="Comfortaa"/>
              </a:rPr>
              <a:t>Outlines the order of levels</a:t>
            </a:r>
            <a:endParaRPr sz="1400">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sz="1400">
                <a:solidFill>
                  <a:schemeClr val="dk1"/>
                </a:solidFill>
                <a:latin typeface="Comfortaa"/>
                <a:ea typeface="Comfortaa"/>
                <a:cs typeface="Comfortaa"/>
                <a:sym typeface="Comfortaa"/>
              </a:rPr>
              <a:t>Displays high score (if any)</a:t>
            </a:r>
            <a:endParaRPr sz="1400">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sz="1400">
                <a:solidFill>
                  <a:schemeClr val="dk1"/>
                </a:solidFill>
                <a:latin typeface="Comfortaa"/>
                <a:ea typeface="Comfortaa"/>
                <a:cs typeface="Comfortaa"/>
                <a:sym typeface="Comfortaa"/>
              </a:rPr>
              <a:t>Displays current inventory</a:t>
            </a:r>
            <a:endParaRPr sz="1400">
              <a:solidFill>
                <a:schemeClr val="dk1"/>
              </a:solidFill>
              <a:latin typeface="Comfortaa"/>
              <a:ea typeface="Comfortaa"/>
              <a:cs typeface="Comfortaa"/>
              <a:sym typeface="Comfortaa"/>
            </a:endParaRPr>
          </a:p>
          <a:p>
            <a:pPr indent="0" lvl="0" marL="0" rtl="0" algn="l">
              <a:spcBef>
                <a:spcPts val="1200"/>
              </a:spcBef>
              <a:spcAft>
                <a:spcPts val="0"/>
              </a:spcAft>
              <a:buNone/>
            </a:pPr>
            <a:r>
              <a:t/>
            </a:r>
            <a:endParaRPr>
              <a:solidFill>
                <a:schemeClr val="dk1"/>
              </a:solidFill>
              <a:latin typeface="Comfortaa"/>
              <a:ea typeface="Comfortaa"/>
              <a:cs typeface="Comfortaa"/>
              <a:sym typeface="Comfortaa"/>
            </a:endParaRPr>
          </a:p>
          <a:p>
            <a:pPr indent="-317500" lvl="0" marL="457200" rtl="0" algn="l">
              <a:spcBef>
                <a:spcPts val="120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High priority</a:t>
            </a:r>
            <a:endParaRPr>
              <a:solidFill>
                <a:schemeClr val="dk1"/>
              </a:solidFill>
              <a:latin typeface="Comfortaa"/>
              <a:ea typeface="Comfortaa"/>
              <a:cs typeface="Comfortaa"/>
              <a:sym typeface="Comfortaa"/>
            </a:endParaRPr>
          </a:p>
          <a:p>
            <a:pPr indent="-304800" lvl="1" marL="914400" rtl="0" algn="l">
              <a:spcBef>
                <a:spcPts val="0"/>
              </a:spcBef>
              <a:spcAft>
                <a:spcPts val="0"/>
              </a:spcAft>
              <a:buClr>
                <a:schemeClr val="dk1"/>
              </a:buClr>
              <a:buSzPts val="1200"/>
              <a:buFont typeface="Comfortaa"/>
              <a:buChar char="○"/>
            </a:pPr>
            <a:r>
              <a:rPr lang="en">
                <a:solidFill>
                  <a:schemeClr val="dk1"/>
                </a:solidFill>
                <a:latin typeface="Comfortaa"/>
                <a:ea typeface="Comfortaa"/>
                <a:cs typeface="Comfortaa"/>
                <a:sym typeface="Comfortaa"/>
              </a:rPr>
              <a:t>A comprehensive way to advance between levels</a:t>
            </a:r>
            <a:endParaRPr>
              <a:solidFill>
                <a:schemeClr val="dk1"/>
              </a:solidFill>
              <a:latin typeface="Comfortaa"/>
              <a:ea typeface="Comfortaa"/>
              <a:cs typeface="Comfortaa"/>
              <a:sym typeface="Comfortaa"/>
            </a:endParaRPr>
          </a:p>
          <a:p>
            <a:pPr indent="-317500" lvl="0" marL="4572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Low complexity</a:t>
            </a:r>
            <a:endParaRPr>
              <a:solidFill>
                <a:schemeClr val="dk1"/>
              </a:solidFill>
              <a:latin typeface="Comfortaa"/>
              <a:ea typeface="Comfortaa"/>
              <a:cs typeface="Comfortaa"/>
              <a:sym typeface="Comfortaa"/>
            </a:endParaRPr>
          </a:p>
          <a:p>
            <a:pPr indent="-304800" lvl="1" marL="914400" rtl="0" algn="l">
              <a:spcBef>
                <a:spcPts val="0"/>
              </a:spcBef>
              <a:spcAft>
                <a:spcPts val="0"/>
              </a:spcAft>
              <a:buClr>
                <a:schemeClr val="dk1"/>
              </a:buClr>
              <a:buSzPts val="1200"/>
              <a:buFont typeface="Comfortaa"/>
              <a:buChar char="○"/>
            </a:pPr>
            <a:r>
              <a:rPr lang="en">
                <a:solidFill>
                  <a:schemeClr val="dk1"/>
                </a:solidFill>
                <a:latin typeface="Comfortaa"/>
                <a:ea typeface="Comfortaa"/>
                <a:cs typeface="Comfortaa"/>
                <a:sym typeface="Comfortaa"/>
              </a:rPr>
              <a:t>Loads each level</a:t>
            </a:r>
            <a:endParaRPr>
              <a:solidFill>
                <a:schemeClr val="dk1"/>
              </a:solidFill>
              <a:latin typeface="Comfortaa"/>
              <a:ea typeface="Comfortaa"/>
              <a:cs typeface="Comfortaa"/>
              <a:sym typeface="Comfortaa"/>
            </a:endParaRPr>
          </a:p>
          <a:p>
            <a:pPr indent="-304800" lvl="1" marL="914400" rtl="0" algn="l">
              <a:spcBef>
                <a:spcPts val="0"/>
              </a:spcBef>
              <a:spcAft>
                <a:spcPts val="0"/>
              </a:spcAft>
              <a:buClr>
                <a:schemeClr val="dk1"/>
              </a:buClr>
              <a:buSzPts val="1200"/>
              <a:buFont typeface="Comfortaa"/>
              <a:buChar char="○"/>
            </a:pPr>
            <a:r>
              <a:rPr lang="en">
                <a:solidFill>
                  <a:schemeClr val="dk1"/>
                </a:solidFill>
                <a:latin typeface="Comfortaa"/>
                <a:ea typeface="Comfortaa"/>
                <a:cs typeface="Comfortaa"/>
                <a:sym typeface="Comfortaa"/>
              </a:rPr>
              <a:t>Fetches and displays high score and inventory</a:t>
            </a:r>
            <a:endParaRPr>
              <a:solidFill>
                <a:schemeClr val="dk1"/>
              </a:solidFill>
              <a:latin typeface="Comfortaa"/>
              <a:ea typeface="Comfortaa"/>
              <a:cs typeface="Comfortaa"/>
              <a:sym typeface="Comfortaa"/>
            </a:endParaRPr>
          </a:p>
        </p:txBody>
      </p:sp>
      <p:pic>
        <p:nvPicPr>
          <p:cNvPr id="425" name="Google Shape;425;p52"/>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26" name="Google Shape;426;p52"/>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JENNA</a:t>
            </a:r>
            <a:endParaRPr sz="1000">
              <a:latin typeface="Comfortaa"/>
              <a:ea typeface="Comfortaa"/>
              <a:cs typeface="Comfortaa"/>
              <a:sym typeface="Comfortaa"/>
            </a:endParaRPr>
          </a:p>
        </p:txBody>
      </p:sp>
      <p:sp>
        <p:nvSpPr>
          <p:cNvPr id="427" name="Google Shape;427;p52"/>
          <p:cNvSpPr txBox="1"/>
          <p:nvPr>
            <p:ph idx="2" type="body"/>
          </p:nvPr>
        </p:nvSpPr>
        <p:spPr>
          <a:xfrm>
            <a:off x="4832400" y="1076275"/>
            <a:ext cx="39999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Comfortaa"/>
              <a:buChar char="●"/>
            </a:pPr>
            <a:r>
              <a:rPr lang="en" sz="1600">
                <a:solidFill>
                  <a:schemeClr val="dk1"/>
                </a:solidFill>
                <a:latin typeface="Comfortaa"/>
                <a:ea typeface="Comfortaa"/>
                <a:cs typeface="Comfortaa"/>
                <a:sym typeface="Comfortaa"/>
              </a:rPr>
              <a:t>Inter-level Mapping System</a:t>
            </a:r>
            <a:endParaRPr sz="1600">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sz="1400">
                <a:solidFill>
                  <a:schemeClr val="dk1"/>
                </a:solidFill>
                <a:latin typeface="Comfortaa"/>
                <a:ea typeface="Comfortaa"/>
                <a:cs typeface="Comfortaa"/>
                <a:sym typeface="Comfortaa"/>
              </a:rPr>
              <a:t>Start &amp; end lake</a:t>
            </a:r>
            <a:endParaRPr sz="1400">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sz="1400">
                <a:solidFill>
                  <a:schemeClr val="dk1"/>
                </a:solidFill>
                <a:latin typeface="Comfortaa"/>
                <a:ea typeface="Comfortaa"/>
                <a:cs typeface="Comfortaa"/>
                <a:sym typeface="Comfortaa"/>
              </a:rPr>
              <a:t>Item locations</a:t>
            </a:r>
            <a:endParaRPr sz="1400">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sz="1400">
                <a:solidFill>
                  <a:schemeClr val="dk1"/>
                </a:solidFill>
                <a:latin typeface="Comfortaa"/>
                <a:ea typeface="Comfortaa"/>
                <a:cs typeface="Comfortaa"/>
                <a:sym typeface="Comfortaa"/>
              </a:rPr>
              <a:t>Enemy locations</a:t>
            </a:r>
            <a:endParaRPr sz="1400">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sz="1400">
                <a:solidFill>
                  <a:schemeClr val="dk1"/>
                </a:solidFill>
                <a:latin typeface="Comfortaa"/>
                <a:ea typeface="Comfortaa"/>
                <a:cs typeface="Comfortaa"/>
                <a:sym typeface="Comfortaa"/>
              </a:rPr>
              <a:t>Last died location</a:t>
            </a:r>
            <a:endParaRPr sz="1400">
              <a:solidFill>
                <a:schemeClr val="dk1"/>
              </a:solidFill>
              <a:latin typeface="Comfortaa"/>
              <a:ea typeface="Comfortaa"/>
              <a:cs typeface="Comfortaa"/>
              <a:sym typeface="Comfortaa"/>
            </a:endParaRPr>
          </a:p>
          <a:p>
            <a:pPr indent="0" lvl="0" marL="0" rtl="0" algn="l">
              <a:spcBef>
                <a:spcPts val="1200"/>
              </a:spcBef>
              <a:spcAft>
                <a:spcPts val="0"/>
              </a:spcAft>
              <a:buNone/>
            </a:pPr>
            <a:r>
              <a:t/>
            </a:r>
            <a:endParaRPr sz="1400">
              <a:solidFill>
                <a:schemeClr val="dk1"/>
              </a:solidFill>
              <a:latin typeface="Comfortaa"/>
              <a:ea typeface="Comfortaa"/>
              <a:cs typeface="Comfortaa"/>
              <a:sym typeface="Comfortaa"/>
            </a:endParaRPr>
          </a:p>
          <a:p>
            <a:pPr indent="-317500" lvl="0" marL="457200" rtl="0" algn="l">
              <a:spcBef>
                <a:spcPts val="120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Low priority</a:t>
            </a:r>
            <a:endParaRPr>
              <a:solidFill>
                <a:schemeClr val="dk1"/>
              </a:solidFill>
              <a:latin typeface="Comfortaa"/>
              <a:ea typeface="Comfortaa"/>
              <a:cs typeface="Comfortaa"/>
              <a:sym typeface="Comfortaa"/>
            </a:endParaRPr>
          </a:p>
          <a:p>
            <a:pPr indent="-304800" lvl="1" marL="914400" rtl="0" algn="l">
              <a:spcBef>
                <a:spcPts val="0"/>
              </a:spcBef>
              <a:spcAft>
                <a:spcPts val="0"/>
              </a:spcAft>
              <a:buClr>
                <a:schemeClr val="dk1"/>
              </a:buClr>
              <a:buSzPts val="1200"/>
              <a:buFont typeface="Comfortaa"/>
              <a:buChar char="○"/>
            </a:pPr>
            <a:r>
              <a:rPr lang="en">
                <a:solidFill>
                  <a:schemeClr val="dk1"/>
                </a:solidFill>
                <a:latin typeface="Comfortaa"/>
                <a:ea typeface="Comfortaa"/>
                <a:cs typeface="Comfortaa"/>
                <a:sym typeface="Comfortaa"/>
              </a:rPr>
              <a:t>Game is functional without </a:t>
            </a:r>
            <a:endParaRPr>
              <a:solidFill>
                <a:schemeClr val="dk1"/>
              </a:solidFill>
              <a:latin typeface="Comfortaa"/>
              <a:ea typeface="Comfortaa"/>
              <a:cs typeface="Comfortaa"/>
              <a:sym typeface="Comfortaa"/>
            </a:endParaRPr>
          </a:p>
          <a:p>
            <a:pPr indent="-304800" lvl="1" marL="914400" rtl="0" algn="l">
              <a:spcBef>
                <a:spcPts val="0"/>
              </a:spcBef>
              <a:spcAft>
                <a:spcPts val="0"/>
              </a:spcAft>
              <a:buClr>
                <a:schemeClr val="dk1"/>
              </a:buClr>
              <a:buSzPts val="1200"/>
              <a:buFont typeface="Comfortaa"/>
              <a:buChar char="○"/>
            </a:pPr>
            <a:r>
              <a:rPr lang="en">
                <a:solidFill>
                  <a:schemeClr val="dk1"/>
                </a:solidFill>
                <a:latin typeface="Comfortaa"/>
                <a:ea typeface="Comfortaa"/>
                <a:cs typeface="Comfortaa"/>
                <a:sym typeface="Comfortaa"/>
              </a:rPr>
              <a:t>Can make it more interesting</a:t>
            </a:r>
            <a:endParaRPr>
              <a:solidFill>
                <a:schemeClr val="dk1"/>
              </a:solidFill>
              <a:latin typeface="Comfortaa"/>
              <a:ea typeface="Comfortaa"/>
              <a:cs typeface="Comfortaa"/>
              <a:sym typeface="Comfortaa"/>
            </a:endParaRPr>
          </a:p>
          <a:p>
            <a:pPr indent="-317500" lvl="0" marL="4572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Medium complexity</a:t>
            </a:r>
            <a:endParaRPr>
              <a:solidFill>
                <a:schemeClr val="dk1"/>
              </a:solidFill>
              <a:latin typeface="Comfortaa"/>
              <a:ea typeface="Comfortaa"/>
              <a:cs typeface="Comfortaa"/>
              <a:sym typeface="Comfortaa"/>
            </a:endParaRPr>
          </a:p>
          <a:p>
            <a:pPr indent="-304800" lvl="1" marL="914400" rtl="0" algn="l">
              <a:spcBef>
                <a:spcPts val="0"/>
              </a:spcBef>
              <a:spcAft>
                <a:spcPts val="0"/>
              </a:spcAft>
              <a:buClr>
                <a:schemeClr val="dk1"/>
              </a:buClr>
              <a:buSzPts val="1200"/>
              <a:buFont typeface="Comfortaa"/>
              <a:buChar char="○"/>
            </a:pPr>
            <a:r>
              <a:rPr lang="en">
                <a:solidFill>
                  <a:schemeClr val="dk1"/>
                </a:solidFill>
                <a:latin typeface="Comfortaa"/>
                <a:ea typeface="Comfortaa"/>
                <a:cs typeface="Comfortaa"/>
                <a:sym typeface="Comfortaa"/>
              </a:rPr>
              <a:t>Tracks the location of NPC</a:t>
            </a:r>
            <a:endParaRPr>
              <a:solidFill>
                <a:schemeClr val="dk1"/>
              </a:solidFill>
              <a:latin typeface="Comfortaa"/>
              <a:ea typeface="Comfortaa"/>
              <a:cs typeface="Comfortaa"/>
              <a:sym typeface="Comfortaa"/>
            </a:endParaRPr>
          </a:p>
          <a:p>
            <a:pPr indent="-304800" lvl="1" marL="914400" rtl="0" algn="l">
              <a:spcBef>
                <a:spcPts val="0"/>
              </a:spcBef>
              <a:spcAft>
                <a:spcPts val="0"/>
              </a:spcAft>
              <a:buClr>
                <a:schemeClr val="dk1"/>
              </a:buClr>
              <a:buSzPts val="1200"/>
              <a:buFont typeface="Comfortaa"/>
              <a:buChar char="○"/>
            </a:pPr>
            <a:r>
              <a:rPr lang="en">
                <a:solidFill>
                  <a:schemeClr val="dk1"/>
                </a:solidFill>
                <a:latin typeface="Comfortaa"/>
                <a:ea typeface="Comfortaa"/>
                <a:cs typeface="Comfortaa"/>
                <a:sym typeface="Comfortaa"/>
              </a:rPr>
              <a:t>Has to know item &amp; enemy location</a:t>
            </a:r>
            <a:endParaRPr>
              <a:solidFill>
                <a:schemeClr val="dk1"/>
              </a:solidFill>
              <a:latin typeface="Comfortaa"/>
              <a:ea typeface="Comfortaa"/>
              <a:cs typeface="Comfortaa"/>
              <a:sym typeface="Comforta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31" name="Shape 431"/>
        <p:cNvGrpSpPr/>
        <p:nvPr/>
      </p:nvGrpSpPr>
      <p:grpSpPr>
        <a:xfrm>
          <a:off x="0" y="0"/>
          <a:ext cx="0" cy="0"/>
          <a:chOff x="0" y="0"/>
          <a:chExt cx="0" cy="0"/>
        </a:xfrm>
      </p:grpSpPr>
      <p:sp>
        <p:nvSpPr>
          <p:cNvPr id="432" name="Google Shape;43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Use Case Diagram</a:t>
            </a:r>
            <a:endParaRPr>
              <a:solidFill>
                <a:srgbClr val="64C69E"/>
              </a:solidFill>
              <a:latin typeface="Comfortaa"/>
              <a:ea typeface="Comfortaa"/>
              <a:cs typeface="Comfortaa"/>
              <a:sym typeface="Comfortaa"/>
            </a:endParaRPr>
          </a:p>
        </p:txBody>
      </p:sp>
      <p:pic>
        <p:nvPicPr>
          <p:cNvPr id="433" name="Google Shape;433;p53"/>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34" name="Google Shape;434;p53"/>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JENNA</a:t>
            </a:r>
            <a:endParaRPr sz="1000">
              <a:latin typeface="Comfortaa"/>
              <a:ea typeface="Comfortaa"/>
              <a:cs typeface="Comfortaa"/>
              <a:sym typeface="Comfortaa"/>
            </a:endParaRPr>
          </a:p>
        </p:txBody>
      </p:sp>
      <p:pic>
        <p:nvPicPr>
          <p:cNvPr id="435" name="Google Shape;435;p53"/>
          <p:cNvPicPr preferRelativeResize="0"/>
          <p:nvPr/>
        </p:nvPicPr>
        <p:blipFill rotWithShape="1">
          <a:blip r:embed="rId4">
            <a:alphaModFix/>
          </a:blip>
          <a:srcRect b="0" l="9665" r="0" t="0"/>
          <a:stretch/>
        </p:blipFill>
        <p:spPr>
          <a:xfrm>
            <a:off x="2270926" y="1139400"/>
            <a:ext cx="4602151" cy="3820975"/>
          </a:xfrm>
          <a:prstGeom prst="rect">
            <a:avLst/>
          </a:prstGeom>
          <a:noFill/>
          <a:ln cap="flat" cmpd="sng" w="19050">
            <a:solidFill>
              <a:srgbClr val="64C69E"/>
            </a:solidFill>
            <a:prstDash val="solid"/>
            <a:round/>
            <a:headEnd len="sm" w="sm" type="none"/>
            <a:tailEnd len="sm" w="sm" type="none"/>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39" name="Shape 439"/>
        <p:cNvGrpSpPr/>
        <p:nvPr/>
      </p:nvGrpSpPr>
      <p:grpSpPr>
        <a:xfrm>
          <a:off x="0" y="0"/>
          <a:ext cx="0" cy="0"/>
          <a:chOff x="0" y="0"/>
          <a:chExt cx="0" cy="0"/>
        </a:xfrm>
      </p:grpSpPr>
      <p:sp>
        <p:nvSpPr>
          <p:cNvPr id="440" name="Google Shape;440;p54"/>
          <p:cNvSpPr txBox="1"/>
          <p:nvPr>
            <p:ph type="title"/>
          </p:nvPr>
        </p:nvSpPr>
        <p:spPr>
          <a:xfrm>
            <a:off x="311700" y="1255275"/>
            <a:ext cx="8520600" cy="189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8000">
                <a:solidFill>
                  <a:srgbClr val="64C69E"/>
                </a:solidFill>
                <a:latin typeface="Comfortaa"/>
                <a:ea typeface="Comfortaa"/>
                <a:cs typeface="Comfortaa"/>
                <a:sym typeface="Comfortaa"/>
              </a:rPr>
              <a:t>Questions?</a:t>
            </a:r>
            <a:endParaRPr sz="8000">
              <a:solidFill>
                <a:srgbClr val="64C69E"/>
              </a:solidFill>
              <a:latin typeface="Comfortaa"/>
              <a:ea typeface="Comfortaa"/>
              <a:cs typeface="Comfortaa"/>
              <a:sym typeface="Comfortaa"/>
            </a:endParaRPr>
          </a:p>
        </p:txBody>
      </p:sp>
      <p:pic>
        <p:nvPicPr>
          <p:cNvPr id="441" name="Google Shape;441;p54"/>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42" name="Google Shape;442;p54"/>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JENNA</a:t>
            </a:r>
            <a:r>
              <a:rPr lang="en" sz="1000">
                <a:latin typeface="Comfortaa"/>
                <a:ea typeface="Comfortaa"/>
                <a:cs typeface="Comfortaa"/>
                <a:sym typeface="Comfortaa"/>
              </a:rPr>
              <a:t> </a:t>
            </a:r>
            <a:endParaRPr sz="1000">
              <a:latin typeface="Comfortaa"/>
              <a:ea typeface="Comfortaa"/>
              <a:cs typeface="Comfortaa"/>
              <a:sym typeface="Comforta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46" name="Shape 446"/>
        <p:cNvGrpSpPr/>
        <p:nvPr/>
      </p:nvGrpSpPr>
      <p:grpSpPr>
        <a:xfrm>
          <a:off x="0" y="0"/>
          <a:ext cx="0" cy="0"/>
          <a:chOff x="0" y="0"/>
          <a:chExt cx="0" cy="0"/>
        </a:xfrm>
      </p:grpSpPr>
      <p:sp>
        <p:nvSpPr>
          <p:cNvPr id="447" name="Google Shape;447;p55"/>
          <p:cNvSpPr txBox="1"/>
          <p:nvPr>
            <p:ph idx="4294967295" type="ctrTitle"/>
          </p:nvPr>
        </p:nvSpPr>
        <p:spPr>
          <a:xfrm>
            <a:off x="671250" y="3670063"/>
            <a:ext cx="7801500" cy="981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IAN</a:t>
            </a:r>
            <a:r>
              <a:rPr b="1" lang="en">
                <a:latin typeface="Comfortaa"/>
                <a:ea typeface="Comfortaa"/>
                <a:cs typeface="Comfortaa"/>
                <a:sym typeface="Comfortaa"/>
              </a:rPr>
              <a:t> </a:t>
            </a:r>
            <a:endParaRPr b="1">
              <a:latin typeface="Comfortaa"/>
              <a:ea typeface="Comfortaa"/>
              <a:cs typeface="Comfortaa"/>
              <a:sym typeface="Comfortaa"/>
            </a:endParaRPr>
          </a:p>
        </p:txBody>
      </p:sp>
      <p:pic>
        <p:nvPicPr>
          <p:cNvPr id="448" name="Google Shape;448;p55"/>
          <p:cNvPicPr preferRelativeResize="0"/>
          <p:nvPr/>
        </p:nvPicPr>
        <p:blipFill rotWithShape="1">
          <a:blip r:embed="rId3">
            <a:alphaModFix/>
          </a:blip>
          <a:srcRect b="21476" l="-510" r="510" t="21856"/>
          <a:stretch/>
        </p:blipFill>
        <p:spPr>
          <a:xfrm>
            <a:off x="832725" y="491838"/>
            <a:ext cx="7478550" cy="31782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52" name="Shape 452"/>
        <p:cNvGrpSpPr/>
        <p:nvPr/>
      </p:nvGrpSpPr>
      <p:grpSpPr>
        <a:xfrm>
          <a:off x="0" y="0"/>
          <a:ext cx="0" cy="0"/>
          <a:chOff x="0" y="0"/>
          <a:chExt cx="0" cy="0"/>
        </a:xfrm>
      </p:grpSpPr>
      <p:sp>
        <p:nvSpPr>
          <p:cNvPr id="453" name="Google Shape;45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Feature: Infinite Runner Mode</a:t>
            </a:r>
            <a:endParaRPr>
              <a:solidFill>
                <a:srgbClr val="64C69E"/>
              </a:solidFill>
              <a:latin typeface="Comfortaa"/>
              <a:ea typeface="Comfortaa"/>
              <a:cs typeface="Comfortaa"/>
              <a:sym typeface="Comfortaa"/>
            </a:endParaRPr>
          </a:p>
        </p:txBody>
      </p:sp>
      <p:pic>
        <p:nvPicPr>
          <p:cNvPr id="454" name="Google Shape;454;p56"/>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55" name="Google Shape;455;p56"/>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IAN</a:t>
            </a:r>
            <a:endParaRPr sz="1000">
              <a:latin typeface="Comfortaa"/>
              <a:ea typeface="Comfortaa"/>
              <a:cs typeface="Comfortaa"/>
              <a:sym typeface="Comfortaa"/>
            </a:endParaRPr>
          </a:p>
        </p:txBody>
      </p:sp>
      <p:sp>
        <p:nvSpPr>
          <p:cNvPr id="456" name="Google Shape;456;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Random World Generation</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The level is continually generated from a list of possible platform combinations.</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Items and enemies are added to this level in areas accessible to the player.</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Item and Enemy Control</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Specific item and enemy quantities are monitored to keep the player from being flooded with the same contents.</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Medium Priority</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Not necessary to play the game, but adds replayability.</a:t>
            </a:r>
            <a:endParaRPr>
              <a:solidFill>
                <a:schemeClr val="dk1"/>
              </a:solidFill>
              <a:latin typeface="Comfortaa"/>
              <a:ea typeface="Comfortaa"/>
              <a:cs typeface="Comfortaa"/>
              <a:sym typeface="Comfortaa"/>
            </a:endParaRPr>
          </a:p>
          <a:p>
            <a:pPr indent="-342900" lvl="0" marL="457200" rtl="0" algn="l">
              <a:spcBef>
                <a:spcPts val="0"/>
              </a:spcBef>
              <a:spcAft>
                <a:spcPts val="0"/>
              </a:spcAft>
              <a:buClr>
                <a:schemeClr val="dk1"/>
              </a:buClr>
              <a:buSzPts val="1800"/>
              <a:buFont typeface="Comfortaa"/>
              <a:buChar char="●"/>
            </a:pPr>
            <a:r>
              <a:rPr lang="en">
                <a:solidFill>
                  <a:schemeClr val="dk1"/>
                </a:solidFill>
                <a:latin typeface="Comfortaa"/>
                <a:ea typeface="Comfortaa"/>
                <a:cs typeface="Comfortaa"/>
                <a:sym typeface="Comfortaa"/>
              </a:rPr>
              <a:t>Medium complexity</a:t>
            </a:r>
            <a:endParaRPr>
              <a:solidFill>
                <a:schemeClr val="dk1"/>
              </a:solidFill>
              <a:latin typeface="Comfortaa"/>
              <a:ea typeface="Comfortaa"/>
              <a:cs typeface="Comfortaa"/>
              <a:sym typeface="Comfortaa"/>
            </a:endParaRPr>
          </a:p>
          <a:p>
            <a:pPr indent="-317500" lvl="1" marL="914400" rtl="0" algn="l">
              <a:spcBef>
                <a:spcPts val="0"/>
              </a:spcBef>
              <a:spcAft>
                <a:spcPts val="0"/>
              </a:spcAft>
              <a:buClr>
                <a:schemeClr val="dk1"/>
              </a:buClr>
              <a:buSzPts val="1400"/>
              <a:buFont typeface="Comfortaa"/>
              <a:buChar char="○"/>
            </a:pPr>
            <a:r>
              <a:rPr lang="en">
                <a:solidFill>
                  <a:schemeClr val="dk1"/>
                </a:solidFill>
                <a:latin typeface="Comfortaa"/>
                <a:ea typeface="Comfortaa"/>
                <a:cs typeface="Comfortaa"/>
                <a:sym typeface="Comfortaa"/>
              </a:rPr>
              <a:t>Monitoring object spawns and placing them in the correct locations can get complicated.</a:t>
            </a:r>
            <a:endParaRPr>
              <a:solidFill>
                <a:schemeClr val="dk1"/>
              </a:solidFill>
              <a:latin typeface="Comfortaa"/>
              <a:ea typeface="Comfortaa"/>
              <a:cs typeface="Comfortaa"/>
              <a:sym typeface="Comforta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60" name="Shape 460"/>
        <p:cNvGrpSpPr/>
        <p:nvPr/>
      </p:nvGrpSpPr>
      <p:grpSpPr>
        <a:xfrm>
          <a:off x="0" y="0"/>
          <a:ext cx="0" cy="0"/>
          <a:chOff x="0" y="0"/>
          <a:chExt cx="0" cy="0"/>
        </a:xfrm>
      </p:grpSpPr>
      <p:sp>
        <p:nvSpPr>
          <p:cNvPr id="461" name="Google Shape;46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Use Case Diagram</a:t>
            </a:r>
            <a:endParaRPr>
              <a:solidFill>
                <a:srgbClr val="64C69E"/>
              </a:solidFill>
              <a:latin typeface="Comfortaa"/>
              <a:ea typeface="Comfortaa"/>
              <a:cs typeface="Comfortaa"/>
              <a:sym typeface="Comfortaa"/>
            </a:endParaRPr>
          </a:p>
        </p:txBody>
      </p:sp>
      <p:pic>
        <p:nvPicPr>
          <p:cNvPr id="462" name="Google Shape;462;p57"/>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63" name="Google Shape;463;p57"/>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IAN</a:t>
            </a:r>
            <a:endParaRPr sz="1000">
              <a:latin typeface="Comfortaa"/>
              <a:ea typeface="Comfortaa"/>
              <a:cs typeface="Comfortaa"/>
              <a:sym typeface="Comfortaa"/>
            </a:endParaRPr>
          </a:p>
        </p:txBody>
      </p:sp>
      <p:pic>
        <p:nvPicPr>
          <p:cNvPr id="464" name="Google Shape;464;p57"/>
          <p:cNvPicPr preferRelativeResize="0"/>
          <p:nvPr/>
        </p:nvPicPr>
        <p:blipFill>
          <a:blip r:embed="rId4">
            <a:alphaModFix/>
          </a:blip>
          <a:stretch>
            <a:fillRect/>
          </a:stretch>
        </p:blipFill>
        <p:spPr>
          <a:xfrm>
            <a:off x="1221419" y="1017725"/>
            <a:ext cx="6068506" cy="37964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68" name="Shape 468"/>
        <p:cNvGrpSpPr/>
        <p:nvPr/>
      </p:nvGrpSpPr>
      <p:grpSpPr>
        <a:xfrm>
          <a:off x="0" y="0"/>
          <a:ext cx="0" cy="0"/>
          <a:chOff x="0" y="0"/>
          <a:chExt cx="0" cy="0"/>
        </a:xfrm>
      </p:grpSpPr>
      <p:sp>
        <p:nvSpPr>
          <p:cNvPr id="469" name="Google Shape;469;p58"/>
          <p:cNvSpPr txBox="1"/>
          <p:nvPr>
            <p:ph type="title"/>
          </p:nvPr>
        </p:nvSpPr>
        <p:spPr>
          <a:xfrm>
            <a:off x="311700" y="1255275"/>
            <a:ext cx="8520600" cy="189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8000">
                <a:solidFill>
                  <a:srgbClr val="64C69E"/>
                </a:solidFill>
                <a:latin typeface="Comfortaa"/>
                <a:ea typeface="Comfortaa"/>
                <a:cs typeface="Comfortaa"/>
                <a:sym typeface="Comfortaa"/>
              </a:rPr>
              <a:t>Questions?</a:t>
            </a:r>
            <a:endParaRPr sz="8000">
              <a:solidFill>
                <a:srgbClr val="64C69E"/>
              </a:solidFill>
              <a:latin typeface="Comfortaa"/>
              <a:ea typeface="Comfortaa"/>
              <a:cs typeface="Comfortaa"/>
              <a:sym typeface="Comfortaa"/>
            </a:endParaRPr>
          </a:p>
        </p:txBody>
      </p:sp>
      <p:pic>
        <p:nvPicPr>
          <p:cNvPr id="470" name="Google Shape;470;p58"/>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71" name="Google Shape;471;p58"/>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IAN </a:t>
            </a:r>
            <a:endParaRPr sz="1000">
              <a:latin typeface="Comfortaa"/>
              <a:ea typeface="Comfortaa"/>
              <a:cs typeface="Comfortaa"/>
              <a:sym typeface="Comfortaa"/>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75" name="Shape 475"/>
        <p:cNvGrpSpPr/>
        <p:nvPr/>
      </p:nvGrpSpPr>
      <p:grpSpPr>
        <a:xfrm>
          <a:off x="0" y="0"/>
          <a:ext cx="0" cy="0"/>
          <a:chOff x="0" y="0"/>
          <a:chExt cx="0" cy="0"/>
        </a:xfrm>
      </p:grpSpPr>
      <p:sp>
        <p:nvSpPr>
          <p:cNvPr id="476" name="Google Shape;476;p59"/>
          <p:cNvSpPr txBox="1"/>
          <p:nvPr>
            <p:ph idx="4294967295" type="ctrTitle"/>
          </p:nvPr>
        </p:nvSpPr>
        <p:spPr>
          <a:xfrm>
            <a:off x="671250" y="3670063"/>
            <a:ext cx="7801500" cy="981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AKHIL</a:t>
            </a:r>
            <a:r>
              <a:rPr b="1" lang="en">
                <a:latin typeface="Comfortaa"/>
                <a:ea typeface="Comfortaa"/>
                <a:cs typeface="Comfortaa"/>
                <a:sym typeface="Comfortaa"/>
              </a:rPr>
              <a:t> </a:t>
            </a:r>
            <a:endParaRPr b="1">
              <a:latin typeface="Comfortaa"/>
              <a:ea typeface="Comfortaa"/>
              <a:cs typeface="Comfortaa"/>
              <a:sym typeface="Comfortaa"/>
            </a:endParaRPr>
          </a:p>
        </p:txBody>
      </p:sp>
      <p:pic>
        <p:nvPicPr>
          <p:cNvPr id="477" name="Google Shape;477;p59"/>
          <p:cNvPicPr preferRelativeResize="0"/>
          <p:nvPr/>
        </p:nvPicPr>
        <p:blipFill rotWithShape="1">
          <a:blip r:embed="rId3">
            <a:alphaModFix/>
          </a:blip>
          <a:srcRect b="21476" l="-510" r="510" t="21856"/>
          <a:stretch/>
        </p:blipFill>
        <p:spPr>
          <a:xfrm>
            <a:off x="832725" y="491838"/>
            <a:ext cx="7478550" cy="31782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81" name="Shape 481"/>
        <p:cNvGrpSpPr/>
        <p:nvPr/>
      </p:nvGrpSpPr>
      <p:grpSpPr>
        <a:xfrm>
          <a:off x="0" y="0"/>
          <a:ext cx="0" cy="0"/>
          <a:chOff x="0" y="0"/>
          <a:chExt cx="0" cy="0"/>
        </a:xfrm>
      </p:grpSpPr>
      <p:sp>
        <p:nvSpPr>
          <p:cNvPr id="482" name="Google Shape;482;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Features: UI, HUD, Inventory</a:t>
            </a:r>
            <a:endParaRPr>
              <a:solidFill>
                <a:srgbClr val="64C69E"/>
              </a:solidFill>
              <a:latin typeface="Comfortaa"/>
              <a:ea typeface="Comfortaa"/>
              <a:cs typeface="Comfortaa"/>
              <a:sym typeface="Comfortaa"/>
            </a:endParaRPr>
          </a:p>
        </p:txBody>
      </p:sp>
      <p:pic>
        <p:nvPicPr>
          <p:cNvPr id="483" name="Google Shape;483;p60"/>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84" name="Google Shape;484;p60"/>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AKHIL</a:t>
            </a:r>
            <a:endParaRPr sz="1200">
              <a:latin typeface="Comfortaa"/>
              <a:ea typeface="Comfortaa"/>
              <a:cs typeface="Comfortaa"/>
              <a:sym typeface="Comfortaa"/>
            </a:endParaRPr>
          </a:p>
        </p:txBody>
      </p:sp>
      <p:sp>
        <p:nvSpPr>
          <p:cNvPr id="485" name="Google Shape;485;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Main menu, Pause menu, Gameover screen</a:t>
            </a:r>
            <a:endParaRPr>
              <a:solidFill>
                <a:schemeClr val="dk1"/>
              </a:solidFill>
              <a:latin typeface="Comfortaa"/>
              <a:ea typeface="Comfortaa"/>
              <a:cs typeface="Comfortaa"/>
              <a:sym typeface="Comfortaa"/>
            </a:endParaRPr>
          </a:p>
          <a:p>
            <a:pPr indent="-310832" lvl="1" marL="9144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The main menu comes once the game is started to give the player the options to select to change </a:t>
            </a:r>
            <a:r>
              <a:rPr lang="en">
                <a:solidFill>
                  <a:schemeClr val="dk1"/>
                </a:solidFill>
                <a:latin typeface="Comfortaa"/>
                <a:ea typeface="Comfortaa"/>
                <a:cs typeface="Comfortaa"/>
                <a:sym typeface="Comfortaa"/>
              </a:rPr>
              <a:t>the</a:t>
            </a:r>
            <a:r>
              <a:rPr lang="en">
                <a:solidFill>
                  <a:schemeClr val="dk1"/>
                </a:solidFill>
                <a:latin typeface="Comfortaa"/>
                <a:ea typeface="Comfortaa"/>
                <a:cs typeface="Comfortaa"/>
                <a:sym typeface="Comfortaa"/>
              </a:rPr>
              <a:t> settings, to see the controls or to play the game. And he can select the </a:t>
            </a:r>
            <a:r>
              <a:rPr lang="en">
                <a:solidFill>
                  <a:schemeClr val="dk1"/>
                </a:solidFill>
                <a:latin typeface="Comfortaa"/>
                <a:ea typeface="Comfortaa"/>
                <a:cs typeface="Comfortaa"/>
                <a:sym typeface="Comfortaa"/>
              </a:rPr>
              <a:t>level</a:t>
            </a:r>
            <a:r>
              <a:rPr lang="en">
                <a:solidFill>
                  <a:schemeClr val="dk1"/>
                </a:solidFill>
                <a:latin typeface="Comfortaa"/>
                <a:ea typeface="Comfortaa"/>
                <a:cs typeface="Comfortaa"/>
                <a:sym typeface="Comfortaa"/>
              </a:rPr>
              <a:t> he wants to play.</a:t>
            </a:r>
            <a:endParaRPr>
              <a:solidFill>
                <a:schemeClr val="dk1"/>
              </a:solidFill>
              <a:latin typeface="Comfortaa"/>
              <a:ea typeface="Comfortaa"/>
              <a:cs typeface="Comfortaa"/>
              <a:sym typeface="Comfortaa"/>
            </a:endParaRPr>
          </a:p>
          <a:p>
            <a:pPr indent="-334327" lvl="0" marL="4572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HUD/inventory</a:t>
            </a:r>
            <a:endParaRPr>
              <a:solidFill>
                <a:schemeClr val="dk1"/>
              </a:solidFill>
              <a:latin typeface="Comfortaa"/>
              <a:ea typeface="Comfortaa"/>
              <a:cs typeface="Comfortaa"/>
              <a:sym typeface="Comfortaa"/>
            </a:endParaRPr>
          </a:p>
          <a:p>
            <a:pPr indent="-310832" lvl="1" marL="9144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The player will be shown the health and resources he is having while playing the game.</a:t>
            </a:r>
            <a:endParaRPr>
              <a:solidFill>
                <a:schemeClr val="dk1"/>
              </a:solidFill>
              <a:latin typeface="Comfortaa"/>
              <a:ea typeface="Comfortaa"/>
              <a:cs typeface="Comfortaa"/>
              <a:sym typeface="Comfortaa"/>
            </a:endParaRPr>
          </a:p>
          <a:p>
            <a:pPr indent="-334327" lvl="0" marL="4572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High priority</a:t>
            </a:r>
            <a:endParaRPr>
              <a:solidFill>
                <a:schemeClr val="dk1"/>
              </a:solidFill>
              <a:latin typeface="Comfortaa"/>
              <a:ea typeface="Comfortaa"/>
              <a:cs typeface="Comfortaa"/>
              <a:sym typeface="Comfortaa"/>
            </a:endParaRPr>
          </a:p>
          <a:p>
            <a:pPr indent="-310832" lvl="1" marL="9144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The hud is important for the player to use the items and to know his health to so that the player can play more </a:t>
            </a:r>
            <a:r>
              <a:rPr lang="en">
                <a:solidFill>
                  <a:schemeClr val="dk1"/>
                </a:solidFill>
                <a:latin typeface="Comfortaa"/>
                <a:ea typeface="Comfortaa"/>
                <a:cs typeface="Comfortaa"/>
                <a:sym typeface="Comfortaa"/>
              </a:rPr>
              <a:t>consciously. Since, this game mostly depends on resources the player collects</a:t>
            </a:r>
            <a:r>
              <a:rPr lang="en">
                <a:solidFill>
                  <a:schemeClr val="dk1"/>
                </a:solidFill>
                <a:latin typeface="Comfortaa"/>
                <a:ea typeface="Comfortaa"/>
                <a:cs typeface="Comfortaa"/>
                <a:sym typeface="Comfortaa"/>
              </a:rPr>
              <a:t>. The menu is useful for player to play his favourite level.</a:t>
            </a:r>
            <a:endParaRPr>
              <a:solidFill>
                <a:schemeClr val="dk1"/>
              </a:solidFill>
              <a:latin typeface="Comfortaa"/>
              <a:ea typeface="Comfortaa"/>
              <a:cs typeface="Comfortaa"/>
              <a:sym typeface="Comfortaa"/>
            </a:endParaRPr>
          </a:p>
          <a:p>
            <a:pPr indent="-334327" lvl="0" marL="4572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Low complexity</a:t>
            </a:r>
            <a:endParaRPr>
              <a:solidFill>
                <a:schemeClr val="dk1"/>
              </a:solidFill>
              <a:latin typeface="Comfortaa"/>
              <a:ea typeface="Comfortaa"/>
              <a:cs typeface="Comfortaa"/>
              <a:sym typeface="Comfortaa"/>
            </a:endParaRPr>
          </a:p>
          <a:p>
            <a:pPr indent="-310832" lvl="1" marL="914400" rtl="0" algn="l">
              <a:spcBef>
                <a:spcPts val="0"/>
              </a:spcBef>
              <a:spcAft>
                <a:spcPts val="0"/>
              </a:spcAft>
              <a:buClr>
                <a:schemeClr val="dk1"/>
              </a:buClr>
              <a:buSzPct val="100000"/>
              <a:buFont typeface="Comfortaa"/>
              <a:buChar char="○"/>
            </a:pPr>
            <a:r>
              <a:rPr lang="en">
                <a:solidFill>
                  <a:schemeClr val="dk1"/>
                </a:solidFill>
                <a:latin typeface="Comfortaa"/>
                <a:ea typeface="Comfortaa"/>
                <a:cs typeface="Comfortaa"/>
                <a:sym typeface="Comfortaa"/>
              </a:rPr>
              <a:t>Need to fetch the stats of every item and health and monitor the resources if they are used.</a:t>
            </a:r>
            <a:endParaRPr>
              <a:solidFill>
                <a:schemeClr val="dk1"/>
              </a:solidFill>
              <a:latin typeface="Comfortaa"/>
              <a:ea typeface="Comfortaa"/>
              <a:cs typeface="Comfortaa"/>
              <a:sym typeface="Comforta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89" name="Shape 489"/>
        <p:cNvGrpSpPr/>
        <p:nvPr/>
      </p:nvGrpSpPr>
      <p:grpSpPr>
        <a:xfrm>
          <a:off x="0" y="0"/>
          <a:ext cx="0" cy="0"/>
          <a:chOff x="0" y="0"/>
          <a:chExt cx="0" cy="0"/>
        </a:xfrm>
      </p:grpSpPr>
      <p:sp>
        <p:nvSpPr>
          <p:cNvPr id="490" name="Google Shape;490;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64C69E"/>
                </a:solidFill>
                <a:latin typeface="Comfortaa"/>
                <a:ea typeface="Comfortaa"/>
                <a:cs typeface="Comfortaa"/>
                <a:sym typeface="Comfortaa"/>
              </a:rPr>
              <a:t>Use Case Diagram</a:t>
            </a:r>
            <a:endParaRPr>
              <a:solidFill>
                <a:srgbClr val="64C69E"/>
              </a:solidFill>
              <a:latin typeface="Comfortaa"/>
              <a:ea typeface="Comfortaa"/>
              <a:cs typeface="Comfortaa"/>
              <a:sym typeface="Comfortaa"/>
            </a:endParaRPr>
          </a:p>
        </p:txBody>
      </p:sp>
      <p:pic>
        <p:nvPicPr>
          <p:cNvPr id="491" name="Google Shape;491;p61"/>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492" name="Google Shape;492;p61"/>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AKHIL</a:t>
            </a:r>
            <a:endParaRPr sz="1000">
              <a:latin typeface="Comfortaa"/>
              <a:ea typeface="Comfortaa"/>
              <a:cs typeface="Comfortaa"/>
              <a:sym typeface="Comfortaa"/>
            </a:endParaRPr>
          </a:p>
        </p:txBody>
      </p:sp>
      <p:pic>
        <p:nvPicPr>
          <p:cNvPr id="493" name="Google Shape;493;p61"/>
          <p:cNvPicPr preferRelativeResize="0"/>
          <p:nvPr/>
        </p:nvPicPr>
        <p:blipFill rotWithShape="1">
          <a:blip r:embed="rId4">
            <a:alphaModFix/>
          </a:blip>
          <a:srcRect b="0" l="4992" r="7256" t="0"/>
          <a:stretch/>
        </p:blipFill>
        <p:spPr>
          <a:xfrm>
            <a:off x="1147700" y="1017725"/>
            <a:ext cx="6505274" cy="3796399"/>
          </a:xfrm>
          <a:prstGeom prst="rect">
            <a:avLst/>
          </a:prstGeom>
          <a:noFill/>
          <a:ln cap="flat" cmpd="sng" w="28575">
            <a:solidFill>
              <a:srgbClr val="64C69E"/>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89" name="Google Shape;89;p17"/>
          <p:cNvSpPr txBox="1"/>
          <p:nvPr>
            <p:ph idx="4294967295" type="ctrTitle"/>
          </p:nvPr>
        </p:nvSpPr>
        <p:spPr>
          <a:xfrm>
            <a:off x="7783050" y="4818975"/>
            <a:ext cx="1239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2</a:t>
            </a:r>
            <a:endParaRPr sz="1200">
              <a:latin typeface="Comfortaa"/>
              <a:ea typeface="Comfortaa"/>
              <a:cs typeface="Comfortaa"/>
              <a:sym typeface="Comfortaa"/>
            </a:endParaRPr>
          </a:p>
        </p:txBody>
      </p:sp>
      <p:pic>
        <p:nvPicPr>
          <p:cNvPr id="90" name="Google Shape;90;p17"/>
          <p:cNvPicPr preferRelativeResize="0"/>
          <p:nvPr/>
        </p:nvPicPr>
        <p:blipFill>
          <a:blip r:embed="rId4">
            <a:alphaModFix/>
          </a:blip>
          <a:stretch>
            <a:fillRect/>
          </a:stretch>
        </p:blipFill>
        <p:spPr>
          <a:xfrm>
            <a:off x="229150" y="183363"/>
            <a:ext cx="7434675" cy="4776779"/>
          </a:xfrm>
          <a:prstGeom prst="rect">
            <a:avLst/>
          </a:prstGeom>
          <a:noFill/>
          <a:ln>
            <a:noFill/>
          </a:ln>
        </p:spPr>
      </p:pic>
      <p:pic>
        <p:nvPicPr>
          <p:cNvPr id="91" name="Google Shape;91;p17"/>
          <p:cNvPicPr preferRelativeResize="0"/>
          <p:nvPr/>
        </p:nvPicPr>
        <p:blipFill rotWithShape="1">
          <a:blip r:embed="rId5">
            <a:alphaModFix/>
          </a:blip>
          <a:srcRect b="18209" l="2831" r="74604" t="16639"/>
          <a:stretch/>
        </p:blipFill>
        <p:spPr>
          <a:xfrm>
            <a:off x="1022075" y="475975"/>
            <a:ext cx="394926" cy="503077"/>
          </a:xfrm>
          <a:prstGeom prst="rect">
            <a:avLst/>
          </a:prstGeom>
          <a:noFill/>
          <a:ln>
            <a:noFill/>
          </a:ln>
        </p:spPr>
      </p:pic>
      <p:pic>
        <p:nvPicPr>
          <p:cNvPr id="92" name="Google Shape;92;p17"/>
          <p:cNvPicPr preferRelativeResize="0"/>
          <p:nvPr/>
        </p:nvPicPr>
        <p:blipFill rotWithShape="1">
          <a:blip r:embed="rId5">
            <a:alphaModFix/>
          </a:blip>
          <a:srcRect b="61684" l="68579" r="17341" t="22410"/>
          <a:stretch/>
        </p:blipFill>
        <p:spPr>
          <a:xfrm>
            <a:off x="5192125" y="3106198"/>
            <a:ext cx="394926" cy="196809"/>
          </a:xfrm>
          <a:prstGeom prst="rect">
            <a:avLst/>
          </a:prstGeom>
          <a:noFill/>
          <a:ln>
            <a:noFill/>
          </a:ln>
        </p:spPr>
      </p:pic>
      <p:pic>
        <p:nvPicPr>
          <p:cNvPr id="93" name="Google Shape;93;p17"/>
          <p:cNvPicPr preferRelativeResize="0"/>
          <p:nvPr/>
        </p:nvPicPr>
        <p:blipFill rotWithShape="1">
          <a:blip r:embed="rId5">
            <a:alphaModFix/>
          </a:blip>
          <a:srcRect b="61684" l="68579" r="17341" t="22410"/>
          <a:stretch/>
        </p:blipFill>
        <p:spPr>
          <a:xfrm>
            <a:off x="627150" y="2643648"/>
            <a:ext cx="394926" cy="196809"/>
          </a:xfrm>
          <a:prstGeom prst="rect">
            <a:avLst/>
          </a:prstGeom>
          <a:noFill/>
          <a:ln>
            <a:noFill/>
          </a:ln>
        </p:spPr>
      </p:pic>
      <p:pic>
        <p:nvPicPr>
          <p:cNvPr id="94" name="Google Shape;94;p17"/>
          <p:cNvPicPr preferRelativeResize="0"/>
          <p:nvPr/>
        </p:nvPicPr>
        <p:blipFill rotWithShape="1">
          <a:blip r:embed="rId5">
            <a:alphaModFix/>
          </a:blip>
          <a:srcRect b="61684" l="68579" r="17341" t="22410"/>
          <a:stretch/>
        </p:blipFill>
        <p:spPr>
          <a:xfrm>
            <a:off x="2538950" y="3229698"/>
            <a:ext cx="394926" cy="196809"/>
          </a:xfrm>
          <a:prstGeom prst="rect">
            <a:avLst/>
          </a:prstGeom>
          <a:noFill/>
          <a:ln>
            <a:noFill/>
          </a:ln>
        </p:spPr>
      </p:pic>
      <p:pic>
        <p:nvPicPr>
          <p:cNvPr id="95" name="Google Shape;95;p17"/>
          <p:cNvPicPr preferRelativeResize="0"/>
          <p:nvPr/>
        </p:nvPicPr>
        <p:blipFill rotWithShape="1">
          <a:blip r:embed="rId5">
            <a:alphaModFix/>
          </a:blip>
          <a:srcRect b="61684" l="68579" r="17341" t="22410"/>
          <a:stretch/>
        </p:blipFill>
        <p:spPr>
          <a:xfrm>
            <a:off x="2282225" y="1827098"/>
            <a:ext cx="394926" cy="196809"/>
          </a:xfrm>
          <a:prstGeom prst="rect">
            <a:avLst/>
          </a:prstGeom>
          <a:noFill/>
          <a:ln>
            <a:noFill/>
          </a:ln>
        </p:spPr>
      </p:pic>
      <p:pic>
        <p:nvPicPr>
          <p:cNvPr id="96" name="Google Shape;96;p17"/>
          <p:cNvPicPr preferRelativeResize="0"/>
          <p:nvPr/>
        </p:nvPicPr>
        <p:blipFill rotWithShape="1">
          <a:blip r:embed="rId5">
            <a:alphaModFix/>
          </a:blip>
          <a:srcRect b="61684" l="68579" r="17341" t="22410"/>
          <a:stretch/>
        </p:blipFill>
        <p:spPr>
          <a:xfrm>
            <a:off x="3670925" y="2488960"/>
            <a:ext cx="394926" cy="196809"/>
          </a:xfrm>
          <a:prstGeom prst="rect">
            <a:avLst/>
          </a:prstGeom>
          <a:noFill/>
          <a:ln>
            <a:noFill/>
          </a:ln>
        </p:spPr>
      </p:pic>
      <p:pic>
        <p:nvPicPr>
          <p:cNvPr id="97" name="Google Shape;97;p17"/>
          <p:cNvPicPr preferRelativeResize="0"/>
          <p:nvPr/>
        </p:nvPicPr>
        <p:blipFill rotWithShape="1">
          <a:blip r:embed="rId5">
            <a:alphaModFix/>
          </a:blip>
          <a:srcRect b="61684" l="68579" r="17341" t="22410"/>
          <a:stretch/>
        </p:blipFill>
        <p:spPr>
          <a:xfrm>
            <a:off x="4722275" y="1662248"/>
            <a:ext cx="394926" cy="196809"/>
          </a:xfrm>
          <a:prstGeom prst="rect">
            <a:avLst/>
          </a:prstGeom>
          <a:noFill/>
          <a:ln>
            <a:noFill/>
          </a:ln>
        </p:spPr>
      </p:pic>
      <p:pic>
        <p:nvPicPr>
          <p:cNvPr id="98" name="Google Shape;98;p17"/>
          <p:cNvPicPr preferRelativeResize="0"/>
          <p:nvPr/>
        </p:nvPicPr>
        <p:blipFill>
          <a:blip r:embed="rId6">
            <a:alphaModFix/>
          </a:blip>
          <a:stretch>
            <a:fillRect/>
          </a:stretch>
        </p:blipFill>
        <p:spPr>
          <a:xfrm rot="-2394170">
            <a:off x="5708422" y="2478176"/>
            <a:ext cx="452760" cy="218373"/>
          </a:xfrm>
          <a:prstGeom prst="rect">
            <a:avLst/>
          </a:prstGeom>
          <a:noFill/>
          <a:ln>
            <a:noFill/>
          </a:ln>
        </p:spPr>
      </p:pic>
      <p:pic>
        <p:nvPicPr>
          <p:cNvPr id="99" name="Google Shape;99;p17"/>
          <p:cNvPicPr preferRelativeResize="0"/>
          <p:nvPr/>
        </p:nvPicPr>
        <p:blipFill>
          <a:blip r:embed="rId6">
            <a:alphaModFix/>
          </a:blip>
          <a:stretch>
            <a:fillRect/>
          </a:stretch>
        </p:blipFill>
        <p:spPr>
          <a:xfrm rot="-4647690">
            <a:off x="6041790" y="2232198"/>
            <a:ext cx="459158" cy="215477"/>
          </a:xfrm>
          <a:prstGeom prst="rect">
            <a:avLst/>
          </a:prstGeom>
          <a:noFill/>
          <a:ln>
            <a:noFill/>
          </a:ln>
        </p:spPr>
      </p:pic>
      <p:pic>
        <p:nvPicPr>
          <p:cNvPr id="100" name="Google Shape;100;p17"/>
          <p:cNvPicPr preferRelativeResize="0"/>
          <p:nvPr/>
        </p:nvPicPr>
        <p:blipFill>
          <a:blip r:embed="rId6">
            <a:alphaModFix/>
          </a:blip>
          <a:stretch>
            <a:fillRect/>
          </a:stretch>
        </p:blipFill>
        <p:spPr>
          <a:xfrm rot="-115103">
            <a:off x="5345183" y="2706367"/>
            <a:ext cx="459286" cy="215419"/>
          </a:xfrm>
          <a:prstGeom prst="rect">
            <a:avLst/>
          </a:prstGeom>
          <a:noFill/>
          <a:ln>
            <a:noFill/>
          </a:ln>
        </p:spPr>
      </p:pic>
      <p:pic>
        <p:nvPicPr>
          <p:cNvPr id="101" name="Google Shape;101;p17"/>
          <p:cNvPicPr preferRelativeResize="0"/>
          <p:nvPr/>
        </p:nvPicPr>
        <p:blipFill>
          <a:blip r:embed="rId6">
            <a:alphaModFix/>
          </a:blip>
          <a:stretch>
            <a:fillRect/>
          </a:stretch>
        </p:blipFill>
        <p:spPr>
          <a:xfrm rot="-8463869">
            <a:off x="3199846" y="1651453"/>
            <a:ext cx="452760" cy="218373"/>
          </a:xfrm>
          <a:prstGeom prst="rect">
            <a:avLst/>
          </a:prstGeom>
          <a:noFill/>
          <a:ln>
            <a:noFill/>
          </a:ln>
        </p:spPr>
      </p:pic>
      <p:pic>
        <p:nvPicPr>
          <p:cNvPr id="102" name="Google Shape;102;p17"/>
          <p:cNvPicPr preferRelativeResize="0"/>
          <p:nvPr/>
        </p:nvPicPr>
        <p:blipFill>
          <a:blip r:embed="rId6">
            <a:alphaModFix/>
          </a:blip>
          <a:stretch>
            <a:fillRect/>
          </a:stretch>
        </p:blipFill>
        <p:spPr>
          <a:xfrm rot="-10717391">
            <a:off x="2888748" y="1370597"/>
            <a:ext cx="459159" cy="215477"/>
          </a:xfrm>
          <a:prstGeom prst="rect">
            <a:avLst/>
          </a:prstGeom>
          <a:noFill/>
          <a:ln>
            <a:noFill/>
          </a:ln>
        </p:spPr>
      </p:pic>
      <p:pic>
        <p:nvPicPr>
          <p:cNvPr id="103" name="Google Shape;103;p17"/>
          <p:cNvPicPr preferRelativeResize="0"/>
          <p:nvPr/>
        </p:nvPicPr>
        <p:blipFill>
          <a:blip r:embed="rId6">
            <a:alphaModFix/>
          </a:blip>
          <a:stretch>
            <a:fillRect/>
          </a:stretch>
        </p:blipFill>
        <p:spPr>
          <a:xfrm rot="-6184806">
            <a:off x="3488693" y="1962210"/>
            <a:ext cx="459286" cy="215419"/>
          </a:xfrm>
          <a:prstGeom prst="rect">
            <a:avLst/>
          </a:prstGeom>
          <a:noFill/>
          <a:ln>
            <a:noFill/>
          </a:ln>
        </p:spPr>
      </p:pic>
      <p:pic>
        <p:nvPicPr>
          <p:cNvPr id="104" name="Google Shape;104;p17"/>
          <p:cNvPicPr preferRelativeResize="0"/>
          <p:nvPr/>
        </p:nvPicPr>
        <p:blipFill rotWithShape="1">
          <a:blip r:embed="rId7">
            <a:alphaModFix/>
          </a:blip>
          <a:srcRect b="20774" l="8728" r="7743" t="18071"/>
          <a:stretch/>
        </p:blipFill>
        <p:spPr>
          <a:xfrm rot="340170">
            <a:off x="4333875" y="2815200"/>
            <a:ext cx="537664" cy="196825"/>
          </a:xfrm>
          <a:prstGeom prst="rect">
            <a:avLst/>
          </a:prstGeom>
          <a:noFill/>
          <a:ln>
            <a:noFill/>
          </a:ln>
        </p:spPr>
      </p:pic>
      <p:pic>
        <p:nvPicPr>
          <p:cNvPr id="105" name="Google Shape;105;p17"/>
          <p:cNvPicPr preferRelativeResize="0"/>
          <p:nvPr/>
        </p:nvPicPr>
        <p:blipFill rotWithShape="1">
          <a:blip r:embed="rId7">
            <a:alphaModFix/>
          </a:blip>
          <a:srcRect b="20774" l="8728" r="7743" t="18071"/>
          <a:stretch/>
        </p:blipFill>
        <p:spPr>
          <a:xfrm flipH="1" rot="-340170">
            <a:off x="4074250" y="3064175"/>
            <a:ext cx="537664" cy="196825"/>
          </a:xfrm>
          <a:prstGeom prst="rect">
            <a:avLst/>
          </a:prstGeom>
          <a:noFill/>
          <a:ln>
            <a:noFill/>
          </a:ln>
        </p:spPr>
      </p:pic>
      <p:pic>
        <p:nvPicPr>
          <p:cNvPr id="106" name="Google Shape;106;p17"/>
          <p:cNvPicPr preferRelativeResize="0"/>
          <p:nvPr/>
        </p:nvPicPr>
        <p:blipFill rotWithShape="1">
          <a:blip r:embed="rId7">
            <a:alphaModFix/>
          </a:blip>
          <a:srcRect b="20774" l="8728" r="7743" t="18071"/>
          <a:stretch/>
        </p:blipFill>
        <p:spPr>
          <a:xfrm rot="-359408">
            <a:off x="3762850" y="2815200"/>
            <a:ext cx="537664" cy="196825"/>
          </a:xfrm>
          <a:prstGeom prst="rect">
            <a:avLst/>
          </a:prstGeom>
          <a:noFill/>
          <a:ln>
            <a:noFill/>
          </a:ln>
        </p:spPr>
      </p:pic>
      <p:pic>
        <p:nvPicPr>
          <p:cNvPr id="107" name="Google Shape;107;p17"/>
          <p:cNvPicPr preferRelativeResize="0"/>
          <p:nvPr/>
        </p:nvPicPr>
        <p:blipFill rotWithShape="1">
          <a:blip r:embed="rId7">
            <a:alphaModFix/>
          </a:blip>
          <a:srcRect b="20774" l="8728" r="7743" t="18071"/>
          <a:stretch/>
        </p:blipFill>
        <p:spPr>
          <a:xfrm rot="340170">
            <a:off x="1962150" y="2419925"/>
            <a:ext cx="537664" cy="196825"/>
          </a:xfrm>
          <a:prstGeom prst="rect">
            <a:avLst/>
          </a:prstGeom>
          <a:noFill/>
          <a:ln>
            <a:noFill/>
          </a:ln>
        </p:spPr>
      </p:pic>
      <p:pic>
        <p:nvPicPr>
          <p:cNvPr id="108" name="Google Shape;108;p17"/>
          <p:cNvPicPr preferRelativeResize="0"/>
          <p:nvPr/>
        </p:nvPicPr>
        <p:blipFill rotWithShape="1">
          <a:blip r:embed="rId7">
            <a:alphaModFix/>
          </a:blip>
          <a:srcRect b="20774" l="8728" r="7743" t="18071"/>
          <a:stretch/>
        </p:blipFill>
        <p:spPr>
          <a:xfrm flipH="1" rot="-340170">
            <a:off x="1702525" y="2668900"/>
            <a:ext cx="537664" cy="196825"/>
          </a:xfrm>
          <a:prstGeom prst="rect">
            <a:avLst/>
          </a:prstGeom>
          <a:noFill/>
          <a:ln>
            <a:noFill/>
          </a:ln>
        </p:spPr>
      </p:pic>
      <p:pic>
        <p:nvPicPr>
          <p:cNvPr id="109" name="Google Shape;109;p17"/>
          <p:cNvPicPr preferRelativeResize="0"/>
          <p:nvPr/>
        </p:nvPicPr>
        <p:blipFill rotWithShape="1">
          <a:blip r:embed="rId7">
            <a:alphaModFix/>
          </a:blip>
          <a:srcRect b="20774" l="8728" r="7743" t="18071"/>
          <a:stretch/>
        </p:blipFill>
        <p:spPr>
          <a:xfrm rot="-359408">
            <a:off x="1391125" y="2419925"/>
            <a:ext cx="537664" cy="196825"/>
          </a:xfrm>
          <a:prstGeom prst="rect">
            <a:avLst/>
          </a:prstGeom>
          <a:noFill/>
          <a:ln>
            <a:noFill/>
          </a:ln>
        </p:spPr>
      </p:pic>
      <p:pic>
        <p:nvPicPr>
          <p:cNvPr id="110" name="Google Shape;110;p17"/>
          <p:cNvPicPr preferRelativeResize="0"/>
          <p:nvPr/>
        </p:nvPicPr>
        <p:blipFill>
          <a:blip r:embed="rId8">
            <a:alphaModFix/>
          </a:blip>
          <a:stretch>
            <a:fillRect/>
          </a:stretch>
        </p:blipFill>
        <p:spPr>
          <a:xfrm>
            <a:off x="4807400" y="979053"/>
            <a:ext cx="779662" cy="1169476"/>
          </a:xfrm>
          <a:prstGeom prst="rect">
            <a:avLst/>
          </a:prstGeom>
          <a:noFill/>
          <a:ln>
            <a:noFill/>
          </a:ln>
        </p:spPr>
      </p:pic>
      <p:pic>
        <p:nvPicPr>
          <p:cNvPr id="111" name="Google Shape;111;p17"/>
          <p:cNvPicPr preferRelativeResize="0"/>
          <p:nvPr/>
        </p:nvPicPr>
        <p:blipFill>
          <a:blip r:embed="rId8">
            <a:alphaModFix/>
          </a:blip>
          <a:stretch>
            <a:fillRect/>
          </a:stretch>
        </p:blipFill>
        <p:spPr>
          <a:xfrm>
            <a:off x="5032300" y="995303"/>
            <a:ext cx="779662" cy="1169476"/>
          </a:xfrm>
          <a:prstGeom prst="rect">
            <a:avLst/>
          </a:prstGeom>
          <a:noFill/>
          <a:ln>
            <a:noFill/>
          </a:ln>
        </p:spPr>
      </p:pic>
      <p:pic>
        <p:nvPicPr>
          <p:cNvPr id="112" name="Google Shape;112;p17"/>
          <p:cNvPicPr preferRelativeResize="0"/>
          <p:nvPr/>
        </p:nvPicPr>
        <p:blipFill>
          <a:blip r:embed="rId8">
            <a:alphaModFix/>
          </a:blip>
          <a:stretch>
            <a:fillRect/>
          </a:stretch>
        </p:blipFill>
        <p:spPr>
          <a:xfrm>
            <a:off x="3112438" y="601528"/>
            <a:ext cx="779662" cy="1169476"/>
          </a:xfrm>
          <a:prstGeom prst="rect">
            <a:avLst/>
          </a:prstGeom>
          <a:noFill/>
          <a:ln>
            <a:noFill/>
          </a:ln>
        </p:spPr>
      </p:pic>
      <p:pic>
        <p:nvPicPr>
          <p:cNvPr id="113" name="Google Shape;113;p17"/>
          <p:cNvPicPr preferRelativeResize="0"/>
          <p:nvPr/>
        </p:nvPicPr>
        <p:blipFill>
          <a:blip r:embed="rId8">
            <a:alphaModFix/>
          </a:blip>
          <a:stretch>
            <a:fillRect/>
          </a:stretch>
        </p:blipFill>
        <p:spPr>
          <a:xfrm>
            <a:off x="3337338" y="617778"/>
            <a:ext cx="779662" cy="1169476"/>
          </a:xfrm>
          <a:prstGeom prst="rect">
            <a:avLst/>
          </a:prstGeom>
          <a:noFill/>
          <a:ln>
            <a:noFill/>
          </a:ln>
        </p:spPr>
      </p:pic>
      <p:pic>
        <p:nvPicPr>
          <p:cNvPr id="114" name="Google Shape;114;p17"/>
          <p:cNvPicPr preferRelativeResize="0"/>
          <p:nvPr/>
        </p:nvPicPr>
        <p:blipFill>
          <a:blip r:embed="rId8">
            <a:alphaModFix/>
          </a:blip>
          <a:stretch>
            <a:fillRect/>
          </a:stretch>
        </p:blipFill>
        <p:spPr>
          <a:xfrm>
            <a:off x="2628863" y="2149178"/>
            <a:ext cx="779662" cy="1169476"/>
          </a:xfrm>
          <a:prstGeom prst="rect">
            <a:avLst/>
          </a:prstGeom>
          <a:noFill/>
          <a:ln>
            <a:noFill/>
          </a:ln>
        </p:spPr>
      </p:pic>
      <p:pic>
        <p:nvPicPr>
          <p:cNvPr id="115" name="Google Shape;115;p17"/>
          <p:cNvPicPr preferRelativeResize="0"/>
          <p:nvPr/>
        </p:nvPicPr>
        <p:blipFill>
          <a:blip r:embed="rId8">
            <a:alphaModFix/>
          </a:blip>
          <a:stretch>
            <a:fillRect/>
          </a:stretch>
        </p:blipFill>
        <p:spPr>
          <a:xfrm>
            <a:off x="2853763" y="2165428"/>
            <a:ext cx="779662" cy="1169476"/>
          </a:xfrm>
          <a:prstGeom prst="rect">
            <a:avLst/>
          </a:prstGeom>
          <a:noFill/>
          <a:ln>
            <a:noFill/>
          </a:ln>
        </p:spPr>
      </p:pic>
      <p:sp>
        <p:nvSpPr>
          <p:cNvPr id="116" name="Google Shape;116;p17"/>
          <p:cNvSpPr/>
          <p:nvPr/>
        </p:nvSpPr>
        <p:spPr>
          <a:xfrm>
            <a:off x="6893250" y="299250"/>
            <a:ext cx="2129700" cy="3900000"/>
          </a:xfrm>
          <a:prstGeom prst="roundRect">
            <a:avLst>
              <a:gd fmla="val 16667" name="adj"/>
            </a:avLst>
          </a:prstGeom>
          <a:solidFill>
            <a:srgbClr val="000000">
              <a:alpha val="74210"/>
            </a:srgbClr>
          </a:solidFill>
          <a:ln cap="flat" cmpd="sng" w="19050">
            <a:solidFill>
              <a:srgbClr val="64C69E"/>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latin typeface="Comfortaa"/>
                <a:ea typeface="Comfortaa"/>
                <a:cs typeface="Comfortaa"/>
                <a:sym typeface="Comfortaa"/>
              </a:rPr>
              <a:t>[ACTION]</a:t>
            </a:r>
            <a:endParaRPr b="1" sz="1800">
              <a:solidFill>
                <a:schemeClr val="dk1"/>
              </a:solidFill>
              <a:latin typeface="Comfortaa"/>
              <a:ea typeface="Comfortaa"/>
              <a:cs typeface="Comfortaa"/>
              <a:sym typeface="Comfortaa"/>
            </a:endParaRPr>
          </a:p>
          <a:p>
            <a:pPr indent="0" lvl="0" marL="0" rtl="0" algn="l">
              <a:lnSpc>
                <a:spcPct val="115000"/>
              </a:lnSpc>
              <a:spcBef>
                <a:spcPts val="1200"/>
              </a:spcBef>
              <a:spcAft>
                <a:spcPts val="0"/>
              </a:spcAft>
              <a:buNone/>
            </a:pPr>
            <a:r>
              <a:rPr lang="en" sz="1800">
                <a:solidFill>
                  <a:schemeClr val="dk1"/>
                </a:solidFill>
                <a:latin typeface="Comfortaa"/>
                <a:ea typeface="Comfortaa"/>
                <a:cs typeface="Comfortaa"/>
                <a:sym typeface="Comfortaa"/>
              </a:rPr>
              <a:t>The surfer chooses the next lake to run to.</a:t>
            </a:r>
            <a:endParaRPr sz="1800">
              <a:solidFill>
                <a:schemeClr val="dk1"/>
              </a:solidFill>
              <a:latin typeface="Comfortaa"/>
              <a:ea typeface="Comfortaa"/>
              <a:cs typeface="Comfortaa"/>
              <a:sym typeface="Comfortaa"/>
            </a:endParaRPr>
          </a:p>
          <a:p>
            <a:pPr indent="0" lvl="0" marL="0" rtl="0" algn="l">
              <a:lnSpc>
                <a:spcPct val="115000"/>
              </a:lnSpc>
              <a:spcBef>
                <a:spcPts val="1200"/>
              </a:spcBef>
              <a:spcAft>
                <a:spcPts val="0"/>
              </a:spcAft>
              <a:buNone/>
            </a:pPr>
            <a:r>
              <a:rPr b="1" lang="en" sz="1800">
                <a:solidFill>
                  <a:schemeClr val="dk1"/>
                </a:solidFill>
                <a:latin typeface="Comfortaa"/>
                <a:ea typeface="Comfortaa"/>
                <a:cs typeface="Comfortaa"/>
                <a:sym typeface="Comfortaa"/>
              </a:rPr>
              <a:t>[NOTES]</a:t>
            </a:r>
            <a:endParaRPr b="1" sz="1800">
              <a:solidFill>
                <a:schemeClr val="dk1"/>
              </a:solidFill>
              <a:latin typeface="Comfortaa"/>
              <a:ea typeface="Comfortaa"/>
              <a:cs typeface="Comfortaa"/>
              <a:sym typeface="Comfortaa"/>
            </a:endParaRPr>
          </a:p>
          <a:p>
            <a:pPr indent="0" lvl="0" marL="0" rtl="0" algn="l">
              <a:lnSpc>
                <a:spcPct val="115000"/>
              </a:lnSpc>
              <a:spcBef>
                <a:spcPts val="1200"/>
              </a:spcBef>
              <a:spcAft>
                <a:spcPts val="1200"/>
              </a:spcAft>
              <a:buNone/>
            </a:pPr>
            <a:r>
              <a:rPr lang="en" sz="1800">
                <a:solidFill>
                  <a:schemeClr val="dk1"/>
                </a:solidFill>
                <a:latin typeface="Comfortaa"/>
                <a:ea typeface="Comfortaa"/>
                <a:cs typeface="Comfortaa"/>
                <a:sym typeface="Comfortaa"/>
              </a:rPr>
              <a:t>There is only a single path the Surfer can run.</a:t>
            </a:r>
            <a:endParaRPr sz="1800">
              <a:solidFill>
                <a:schemeClr val="dk1"/>
              </a:solidFill>
              <a:latin typeface="Comfortaa"/>
              <a:ea typeface="Comfortaa"/>
              <a:cs typeface="Comfortaa"/>
              <a:sym typeface="Comfortaa"/>
            </a:endParaRPr>
          </a:p>
        </p:txBody>
      </p:sp>
      <p:pic>
        <p:nvPicPr>
          <p:cNvPr id="117" name="Google Shape;117;p17"/>
          <p:cNvPicPr preferRelativeResize="0"/>
          <p:nvPr/>
        </p:nvPicPr>
        <p:blipFill rotWithShape="1">
          <a:blip r:embed="rId5">
            <a:alphaModFix/>
          </a:blip>
          <a:srcRect b="61684" l="68579" r="17341" t="22410"/>
          <a:stretch/>
        </p:blipFill>
        <p:spPr>
          <a:xfrm>
            <a:off x="5965225" y="1738573"/>
            <a:ext cx="394926" cy="196809"/>
          </a:xfrm>
          <a:prstGeom prst="rect">
            <a:avLst/>
          </a:prstGeom>
          <a:noFill/>
          <a:ln>
            <a:noFill/>
          </a:ln>
        </p:spPr>
      </p:pic>
      <p:pic>
        <p:nvPicPr>
          <p:cNvPr id="118" name="Google Shape;118;p17"/>
          <p:cNvPicPr preferRelativeResize="0"/>
          <p:nvPr/>
        </p:nvPicPr>
        <p:blipFill rotWithShape="1">
          <a:blip r:embed="rId9">
            <a:alphaModFix/>
          </a:blip>
          <a:srcRect b="61641" l="12874" r="20658" t="2686"/>
          <a:stretch/>
        </p:blipFill>
        <p:spPr>
          <a:xfrm>
            <a:off x="6099700" y="1504650"/>
            <a:ext cx="394926" cy="282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497" name="Shape 497"/>
        <p:cNvGrpSpPr/>
        <p:nvPr/>
      </p:nvGrpSpPr>
      <p:grpSpPr>
        <a:xfrm>
          <a:off x="0" y="0"/>
          <a:ext cx="0" cy="0"/>
          <a:chOff x="0" y="0"/>
          <a:chExt cx="0" cy="0"/>
        </a:xfrm>
      </p:grpSpPr>
      <p:sp>
        <p:nvSpPr>
          <p:cNvPr id="498" name="Google Shape;498;p62"/>
          <p:cNvSpPr txBox="1"/>
          <p:nvPr>
            <p:ph type="title"/>
          </p:nvPr>
        </p:nvSpPr>
        <p:spPr>
          <a:xfrm>
            <a:off x="311700" y="1255275"/>
            <a:ext cx="8520600" cy="189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8000">
                <a:solidFill>
                  <a:srgbClr val="64C69E"/>
                </a:solidFill>
                <a:latin typeface="Comfortaa"/>
                <a:ea typeface="Comfortaa"/>
                <a:cs typeface="Comfortaa"/>
                <a:sym typeface="Comfortaa"/>
              </a:rPr>
              <a:t>Questions?</a:t>
            </a:r>
            <a:endParaRPr sz="8000">
              <a:solidFill>
                <a:srgbClr val="64C69E"/>
              </a:solidFill>
              <a:latin typeface="Comfortaa"/>
              <a:ea typeface="Comfortaa"/>
              <a:cs typeface="Comfortaa"/>
              <a:sym typeface="Comfortaa"/>
            </a:endParaRPr>
          </a:p>
        </p:txBody>
      </p:sp>
      <p:pic>
        <p:nvPicPr>
          <p:cNvPr id="499" name="Google Shape;499;p62"/>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500" name="Google Shape;500;p62"/>
          <p:cNvSpPr txBox="1"/>
          <p:nvPr>
            <p:ph idx="4294967295" type="ctrTitle"/>
          </p:nvPr>
        </p:nvSpPr>
        <p:spPr>
          <a:xfrm>
            <a:off x="7865550" y="4814125"/>
            <a:ext cx="1074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fortaa"/>
                <a:ea typeface="Comfortaa"/>
                <a:cs typeface="Comfortaa"/>
                <a:sym typeface="Comfortaa"/>
              </a:rPr>
              <a:t>AKHIL</a:t>
            </a:r>
            <a:r>
              <a:rPr lang="en" sz="1000">
                <a:latin typeface="Comfortaa"/>
                <a:ea typeface="Comfortaa"/>
                <a:cs typeface="Comfortaa"/>
                <a:sym typeface="Comfortaa"/>
              </a:rPr>
              <a:t> </a:t>
            </a:r>
            <a:endParaRPr sz="1000">
              <a:latin typeface="Comfortaa"/>
              <a:ea typeface="Comfortaa"/>
              <a:cs typeface="Comfortaa"/>
              <a:sym typeface="Comforta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504" name="Shape 504"/>
        <p:cNvGrpSpPr/>
        <p:nvPr/>
      </p:nvGrpSpPr>
      <p:grpSpPr>
        <a:xfrm>
          <a:off x="0" y="0"/>
          <a:ext cx="0" cy="0"/>
          <a:chOff x="0" y="0"/>
          <a:chExt cx="0" cy="0"/>
        </a:xfrm>
      </p:grpSpPr>
      <p:pic>
        <p:nvPicPr>
          <p:cNvPr id="505" name="Google Shape;505;p63"/>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506" name="Google Shape;506;p63"/>
          <p:cNvSpPr txBox="1"/>
          <p:nvPr>
            <p:ph idx="4294967295" type="ctrTitle"/>
          </p:nvPr>
        </p:nvSpPr>
        <p:spPr>
          <a:xfrm>
            <a:off x="671258" y="1706700"/>
            <a:ext cx="7801500" cy="1730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latin typeface="Comfortaa"/>
                <a:ea typeface="Comfortaa"/>
                <a:cs typeface="Comfortaa"/>
                <a:sym typeface="Comfortaa"/>
              </a:rPr>
              <a:t>More</a:t>
            </a:r>
            <a:endParaRPr sz="4800">
              <a:latin typeface="Comfortaa"/>
              <a:ea typeface="Comfortaa"/>
              <a:cs typeface="Comfortaa"/>
              <a:sym typeface="Comfortaa"/>
            </a:endParaRPr>
          </a:p>
          <a:p>
            <a:pPr indent="0" lvl="0" marL="0" rtl="0" algn="ctr">
              <a:spcBef>
                <a:spcPts val="0"/>
              </a:spcBef>
              <a:spcAft>
                <a:spcPts val="0"/>
              </a:spcAft>
              <a:buNone/>
            </a:pPr>
            <a:r>
              <a:rPr lang="en" sz="4800">
                <a:latin typeface="Comfortaa"/>
                <a:ea typeface="Comfortaa"/>
                <a:cs typeface="Comfortaa"/>
                <a:sym typeface="Comfortaa"/>
              </a:rPr>
              <a:t>Questions?</a:t>
            </a:r>
            <a:endParaRPr>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122" name="Shape 122"/>
        <p:cNvGrpSpPr/>
        <p:nvPr/>
      </p:nvGrpSpPr>
      <p:grpSpPr>
        <a:xfrm>
          <a:off x="0" y="0"/>
          <a:ext cx="0" cy="0"/>
          <a:chOff x="0" y="0"/>
          <a:chExt cx="0" cy="0"/>
        </a:xfrm>
      </p:grpSpPr>
      <p:pic>
        <p:nvPicPr>
          <p:cNvPr id="123" name="Google Shape;123;p18"/>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124" name="Google Shape;124;p18"/>
          <p:cNvSpPr txBox="1"/>
          <p:nvPr>
            <p:ph idx="4294967295" type="ctrTitle"/>
          </p:nvPr>
        </p:nvSpPr>
        <p:spPr>
          <a:xfrm>
            <a:off x="7783050" y="4818975"/>
            <a:ext cx="1239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3</a:t>
            </a:r>
            <a:endParaRPr sz="1200">
              <a:latin typeface="Comfortaa"/>
              <a:ea typeface="Comfortaa"/>
              <a:cs typeface="Comfortaa"/>
              <a:sym typeface="Comfortaa"/>
            </a:endParaRPr>
          </a:p>
        </p:txBody>
      </p:sp>
      <p:sp>
        <p:nvSpPr>
          <p:cNvPr id="125" name="Google Shape;125;p18"/>
          <p:cNvSpPr txBox="1"/>
          <p:nvPr>
            <p:ph idx="1" type="body"/>
          </p:nvPr>
        </p:nvSpPr>
        <p:spPr>
          <a:xfrm>
            <a:off x="5826000" y="409200"/>
            <a:ext cx="3001200" cy="43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b="1">
              <a:solidFill>
                <a:schemeClr val="dk1"/>
              </a:solidFill>
              <a:latin typeface="Comfortaa"/>
              <a:ea typeface="Comfortaa"/>
              <a:cs typeface="Comfortaa"/>
              <a:sym typeface="Comfortaa"/>
            </a:endParaRPr>
          </a:p>
          <a:p>
            <a:pPr indent="0" lvl="0" marL="0" rtl="0" algn="l">
              <a:spcBef>
                <a:spcPts val="1200"/>
              </a:spcBef>
              <a:spcAft>
                <a:spcPts val="0"/>
              </a:spcAft>
              <a:buNone/>
            </a:pPr>
            <a:r>
              <a:rPr lang="en">
                <a:solidFill>
                  <a:schemeClr val="dk1"/>
                </a:solidFill>
                <a:latin typeface="Comfortaa"/>
                <a:ea typeface="Comfortaa"/>
                <a:cs typeface="Comfortaa"/>
                <a:sym typeface="Comfortaa"/>
              </a:rPr>
              <a:t>The Surfer hits shore and must begin his run to the next body of water.</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b="1">
              <a:solidFill>
                <a:schemeClr val="dk1"/>
              </a:solidFill>
              <a:latin typeface="Comfortaa"/>
              <a:ea typeface="Comfortaa"/>
              <a:cs typeface="Comfortaa"/>
              <a:sym typeface="Comfortaa"/>
            </a:endParaRPr>
          </a:p>
          <a:p>
            <a:pPr indent="0" lvl="0" marL="0" rtl="0" algn="l">
              <a:spcBef>
                <a:spcPts val="1200"/>
              </a:spcBef>
              <a:spcAft>
                <a:spcPts val="1200"/>
              </a:spcAft>
              <a:buNone/>
            </a:pPr>
            <a:r>
              <a:rPr lang="en">
                <a:solidFill>
                  <a:schemeClr val="dk1"/>
                </a:solidFill>
                <a:latin typeface="Comfortaa"/>
                <a:ea typeface="Comfortaa"/>
                <a:cs typeface="Comfortaa"/>
                <a:sym typeface="Comfortaa"/>
              </a:rPr>
              <a:t>Premade levels will be loaded ahead of time, Infinite Runner levels will be loaded constantly starting from this point.</a:t>
            </a:r>
            <a:endParaRPr>
              <a:solidFill>
                <a:schemeClr val="dk1"/>
              </a:solidFill>
              <a:latin typeface="Comfortaa"/>
              <a:ea typeface="Comfortaa"/>
              <a:cs typeface="Comfortaa"/>
              <a:sym typeface="Comfortaa"/>
            </a:endParaRPr>
          </a:p>
        </p:txBody>
      </p:sp>
      <p:pic>
        <p:nvPicPr>
          <p:cNvPr id="126" name="Google Shape;126;p18"/>
          <p:cNvPicPr preferRelativeResize="0"/>
          <p:nvPr/>
        </p:nvPicPr>
        <p:blipFill>
          <a:blip r:embed="rId4">
            <a:alphaModFix/>
          </a:blip>
          <a:stretch>
            <a:fillRect/>
          </a:stretch>
        </p:blipFill>
        <p:spPr>
          <a:xfrm>
            <a:off x="204200" y="1210700"/>
            <a:ext cx="5507075" cy="26426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130" name="Shape 130"/>
        <p:cNvGrpSpPr/>
        <p:nvPr/>
      </p:nvGrpSpPr>
      <p:grpSpPr>
        <a:xfrm>
          <a:off x="0" y="0"/>
          <a:ext cx="0" cy="0"/>
          <a:chOff x="0" y="0"/>
          <a:chExt cx="0" cy="0"/>
        </a:xfrm>
      </p:grpSpPr>
      <p:pic>
        <p:nvPicPr>
          <p:cNvPr id="131" name="Google Shape;131;p19"/>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132" name="Google Shape;132;p19"/>
          <p:cNvSpPr txBox="1"/>
          <p:nvPr>
            <p:ph idx="4294967295" type="ctrTitle"/>
          </p:nvPr>
        </p:nvSpPr>
        <p:spPr>
          <a:xfrm>
            <a:off x="7783050" y="4818975"/>
            <a:ext cx="1239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4</a:t>
            </a:r>
            <a:endParaRPr sz="1200">
              <a:latin typeface="Comfortaa"/>
              <a:ea typeface="Comfortaa"/>
              <a:cs typeface="Comfortaa"/>
              <a:sym typeface="Comfortaa"/>
            </a:endParaRPr>
          </a:p>
        </p:txBody>
      </p:sp>
      <p:pic>
        <p:nvPicPr>
          <p:cNvPr id="133" name="Google Shape;133;p19"/>
          <p:cNvPicPr preferRelativeResize="0"/>
          <p:nvPr/>
        </p:nvPicPr>
        <p:blipFill rotWithShape="1">
          <a:blip r:embed="rId4">
            <a:alphaModFix/>
          </a:blip>
          <a:srcRect b="44936" l="29799" r="0" t="0"/>
          <a:stretch/>
        </p:blipFill>
        <p:spPr>
          <a:xfrm>
            <a:off x="283600" y="863550"/>
            <a:ext cx="5472226" cy="3219300"/>
          </a:xfrm>
          <a:prstGeom prst="rect">
            <a:avLst/>
          </a:prstGeom>
          <a:noFill/>
          <a:ln>
            <a:noFill/>
          </a:ln>
        </p:spPr>
      </p:pic>
      <p:sp>
        <p:nvSpPr>
          <p:cNvPr id="134" name="Google Shape;134;p19"/>
          <p:cNvSpPr txBox="1"/>
          <p:nvPr>
            <p:ph idx="1" type="body"/>
          </p:nvPr>
        </p:nvSpPr>
        <p:spPr>
          <a:xfrm>
            <a:off x="5898875" y="544475"/>
            <a:ext cx="3001200" cy="37386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lang="en">
                <a:solidFill>
                  <a:schemeClr val="dk1"/>
                </a:solidFill>
                <a:latin typeface="Comfortaa"/>
                <a:ea typeface="Comfortaa"/>
                <a:cs typeface="Comfortaa"/>
                <a:sym typeface="Comfortaa"/>
              </a:rPr>
              <a:t>The surfer jumps up towards a platform just drawn by the player.</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a:solidFill>
                <a:schemeClr val="dk1"/>
              </a:solidFill>
              <a:latin typeface="Comfortaa"/>
              <a:ea typeface="Comfortaa"/>
              <a:cs typeface="Comfortaa"/>
              <a:sym typeface="Comfortaa"/>
            </a:endParaRPr>
          </a:p>
          <a:p>
            <a:pPr indent="0" lvl="0" marL="0" rtl="0" algn="l">
              <a:spcBef>
                <a:spcPts val="1200"/>
              </a:spcBef>
              <a:spcAft>
                <a:spcPts val="1200"/>
              </a:spcAft>
              <a:buNone/>
            </a:pPr>
            <a:r>
              <a:rPr lang="en">
                <a:solidFill>
                  <a:schemeClr val="dk1"/>
                </a:solidFill>
                <a:latin typeface="Comfortaa"/>
                <a:ea typeface="Comfortaa"/>
                <a:cs typeface="Comfortaa"/>
                <a:sym typeface="Comfortaa"/>
              </a:rPr>
              <a:t>The platform resource bar is somewhat depleted by the action. A platform drawing and jump sound effect play.</a:t>
            </a:r>
            <a:endParaRPr>
              <a:solidFill>
                <a:schemeClr val="dk1"/>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138" name="Shape 138"/>
        <p:cNvGrpSpPr/>
        <p:nvPr/>
      </p:nvGrpSpPr>
      <p:grpSpPr>
        <a:xfrm>
          <a:off x="0" y="0"/>
          <a:ext cx="0" cy="0"/>
          <a:chOff x="0" y="0"/>
          <a:chExt cx="0" cy="0"/>
        </a:xfrm>
      </p:grpSpPr>
      <p:pic>
        <p:nvPicPr>
          <p:cNvPr id="139" name="Google Shape;139;p20"/>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140" name="Google Shape;140;p20"/>
          <p:cNvSpPr txBox="1"/>
          <p:nvPr>
            <p:ph idx="4294967295" type="ctrTitle"/>
          </p:nvPr>
        </p:nvSpPr>
        <p:spPr>
          <a:xfrm>
            <a:off x="7783050" y="4818975"/>
            <a:ext cx="1239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5</a:t>
            </a:r>
            <a:endParaRPr sz="1200">
              <a:latin typeface="Comfortaa"/>
              <a:ea typeface="Comfortaa"/>
              <a:cs typeface="Comfortaa"/>
              <a:sym typeface="Comfortaa"/>
            </a:endParaRPr>
          </a:p>
        </p:txBody>
      </p:sp>
      <p:sp>
        <p:nvSpPr>
          <p:cNvPr id="141" name="Google Shape;141;p20"/>
          <p:cNvSpPr txBox="1"/>
          <p:nvPr>
            <p:ph idx="1" type="body"/>
          </p:nvPr>
        </p:nvSpPr>
        <p:spPr>
          <a:xfrm>
            <a:off x="5796200" y="129775"/>
            <a:ext cx="3001200" cy="420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b="1">
              <a:solidFill>
                <a:schemeClr val="dk1"/>
              </a:solidFill>
              <a:latin typeface="Comfortaa"/>
              <a:ea typeface="Comfortaa"/>
              <a:cs typeface="Comfortaa"/>
              <a:sym typeface="Comfortaa"/>
            </a:endParaRPr>
          </a:p>
          <a:p>
            <a:pPr indent="0" lvl="0" marL="0" rtl="0" algn="l">
              <a:spcBef>
                <a:spcPts val="1200"/>
              </a:spcBef>
              <a:spcAft>
                <a:spcPts val="0"/>
              </a:spcAft>
              <a:buNone/>
            </a:pPr>
            <a:r>
              <a:rPr lang="en" sz="1500">
                <a:solidFill>
                  <a:schemeClr val="dk1"/>
                </a:solidFill>
                <a:latin typeface="Comfortaa"/>
                <a:ea typeface="Comfortaa"/>
                <a:cs typeface="Comfortaa"/>
                <a:sym typeface="Comfortaa"/>
              </a:rPr>
              <a:t>The Crocodile approaches the surfer.</a:t>
            </a:r>
            <a:endParaRPr sz="1500">
              <a:solidFill>
                <a:schemeClr val="dk1"/>
              </a:solidFill>
              <a:latin typeface="Comfortaa"/>
              <a:ea typeface="Comfortaa"/>
              <a:cs typeface="Comfortaa"/>
              <a:sym typeface="Comfortaa"/>
            </a:endParaRPr>
          </a:p>
          <a:p>
            <a:pPr indent="0" lvl="0" marL="0" rtl="0" algn="l">
              <a:spcBef>
                <a:spcPts val="1200"/>
              </a:spcBef>
              <a:spcAft>
                <a:spcPts val="0"/>
              </a:spcAft>
              <a:buNone/>
            </a:pPr>
            <a:r>
              <a:rPr lang="en" sz="1500">
                <a:solidFill>
                  <a:schemeClr val="dk1"/>
                </a:solidFill>
                <a:latin typeface="Comfortaa"/>
                <a:ea typeface="Comfortaa"/>
                <a:cs typeface="Comfortaa"/>
                <a:sym typeface="Comfortaa"/>
              </a:rPr>
              <a:t>The player must find a way to protect the runner.</a:t>
            </a:r>
            <a:endParaRPr sz="1500">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a:solidFill>
                <a:schemeClr val="dk1"/>
              </a:solidFill>
              <a:latin typeface="Comfortaa"/>
              <a:ea typeface="Comfortaa"/>
              <a:cs typeface="Comfortaa"/>
              <a:sym typeface="Comfortaa"/>
            </a:endParaRPr>
          </a:p>
          <a:p>
            <a:pPr indent="0" lvl="0" marL="0" rtl="0" algn="l">
              <a:spcBef>
                <a:spcPts val="1200"/>
              </a:spcBef>
              <a:spcAft>
                <a:spcPts val="1200"/>
              </a:spcAft>
              <a:buNone/>
            </a:pPr>
            <a:r>
              <a:rPr lang="en" sz="1500">
                <a:solidFill>
                  <a:schemeClr val="dk1"/>
                </a:solidFill>
                <a:latin typeface="Comfortaa"/>
                <a:ea typeface="Comfortaa"/>
                <a:cs typeface="Comfortaa"/>
                <a:sym typeface="Comfortaa"/>
              </a:rPr>
              <a:t>The crocodile makes noises. If the runner runs into the </a:t>
            </a:r>
            <a:r>
              <a:rPr lang="en" sz="1500">
                <a:solidFill>
                  <a:schemeClr val="dk1"/>
                </a:solidFill>
                <a:latin typeface="Comfortaa"/>
                <a:ea typeface="Comfortaa"/>
                <a:cs typeface="Comfortaa"/>
                <a:sym typeface="Comfortaa"/>
              </a:rPr>
              <a:t>crocodile</a:t>
            </a:r>
            <a:r>
              <a:rPr lang="en" sz="1500">
                <a:solidFill>
                  <a:schemeClr val="dk1"/>
                </a:solidFill>
                <a:latin typeface="Comfortaa"/>
                <a:ea typeface="Comfortaa"/>
                <a:cs typeface="Comfortaa"/>
                <a:sym typeface="Comfortaa"/>
              </a:rPr>
              <a:t>, he will take damage.</a:t>
            </a:r>
            <a:endParaRPr sz="1500">
              <a:solidFill>
                <a:schemeClr val="dk1"/>
              </a:solidFill>
              <a:latin typeface="Comfortaa"/>
              <a:ea typeface="Comfortaa"/>
              <a:cs typeface="Comfortaa"/>
              <a:sym typeface="Comfortaa"/>
            </a:endParaRPr>
          </a:p>
        </p:txBody>
      </p:sp>
      <p:pic>
        <p:nvPicPr>
          <p:cNvPr id="142" name="Google Shape;142;p20"/>
          <p:cNvPicPr preferRelativeResize="0"/>
          <p:nvPr/>
        </p:nvPicPr>
        <p:blipFill>
          <a:blip r:embed="rId4">
            <a:alphaModFix/>
          </a:blip>
          <a:stretch>
            <a:fillRect/>
          </a:stretch>
        </p:blipFill>
        <p:spPr>
          <a:xfrm>
            <a:off x="230800" y="760438"/>
            <a:ext cx="5507076" cy="35195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D366F"/>
        </a:solidFill>
      </p:bgPr>
    </p:bg>
    <p:spTree>
      <p:nvGrpSpPr>
        <p:cNvPr id="146" name="Shape 146"/>
        <p:cNvGrpSpPr/>
        <p:nvPr/>
      </p:nvGrpSpPr>
      <p:grpSpPr>
        <a:xfrm>
          <a:off x="0" y="0"/>
          <a:ext cx="0" cy="0"/>
          <a:chOff x="0" y="0"/>
          <a:chExt cx="0" cy="0"/>
        </a:xfrm>
      </p:grpSpPr>
      <p:pic>
        <p:nvPicPr>
          <p:cNvPr id="147" name="Google Shape;147;p21"/>
          <p:cNvPicPr preferRelativeResize="0"/>
          <p:nvPr/>
        </p:nvPicPr>
        <p:blipFill>
          <a:blip r:embed="rId3">
            <a:alphaModFix/>
          </a:blip>
          <a:stretch>
            <a:fillRect/>
          </a:stretch>
        </p:blipFill>
        <p:spPr>
          <a:xfrm>
            <a:off x="7739475" y="4085275"/>
            <a:ext cx="1327050" cy="995276"/>
          </a:xfrm>
          <a:prstGeom prst="rect">
            <a:avLst/>
          </a:prstGeom>
          <a:noFill/>
          <a:ln>
            <a:noFill/>
          </a:ln>
        </p:spPr>
      </p:pic>
      <p:sp>
        <p:nvSpPr>
          <p:cNvPr id="148" name="Google Shape;148;p21"/>
          <p:cNvSpPr txBox="1"/>
          <p:nvPr>
            <p:ph idx="4294967295" type="ctrTitle"/>
          </p:nvPr>
        </p:nvSpPr>
        <p:spPr>
          <a:xfrm>
            <a:off x="7783050" y="4818975"/>
            <a:ext cx="1239900" cy="35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Comfortaa"/>
                <a:ea typeface="Comfortaa"/>
                <a:cs typeface="Comfortaa"/>
                <a:sym typeface="Comfortaa"/>
              </a:rPr>
              <a:t>Storyboard 6</a:t>
            </a:r>
            <a:endParaRPr sz="1200">
              <a:latin typeface="Comfortaa"/>
              <a:ea typeface="Comfortaa"/>
              <a:cs typeface="Comfortaa"/>
              <a:sym typeface="Comfortaa"/>
            </a:endParaRPr>
          </a:p>
        </p:txBody>
      </p:sp>
      <p:sp>
        <p:nvSpPr>
          <p:cNvPr id="149" name="Google Shape;149;p21"/>
          <p:cNvSpPr txBox="1"/>
          <p:nvPr>
            <p:ph idx="1" type="body"/>
          </p:nvPr>
        </p:nvSpPr>
        <p:spPr>
          <a:xfrm>
            <a:off x="5831225" y="515500"/>
            <a:ext cx="3001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mfortaa"/>
                <a:ea typeface="Comfortaa"/>
                <a:cs typeface="Comfortaa"/>
                <a:sym typeface="Comfortaa"/>
              </a:rPr>
              <a:t>[ACTION]</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lang="en">
                <a:solidFill>
                  <a:schemeClr val="dk1"/>
                </a:solidFill>
                <a:latin typeface="Comfortaa"/>
                <a:ea typeface="Comfortaa"/>
                <a:cs typeface="Comfortaa"/>
                <a:sym typeface="Comfortaa"/>
              </a:rPr>
              <a:t>The player draws a falling platform to crush the dangerous crocodile.</a:t>
            </a:r>
            <a:endParaRPr>
              <a:solidFill>
                <a:schemeClr val="dk1"/>
              </a:solidFill>
              <a:latin typeface="Comfortaa"/>
              <a:ea typeface="Comfortaa"/>
              <a:cs typeface="Comfortaa"/>
              <a:sym typeface="Comfortaa"/>
            </a:endParaRPr>
          </a:p>
          <a:p>
            <a:pPr indent="0" lvl="0" marL="0" rtl="0" algn="l">
              <a:spcBef>
                <a:spcPts val="1200"/>
              </a:spcBef>
              <a:spcAft>
                <a:spcPts val="0"/>
              </a:spcAft>
              <a:buNone/>
            </a:pPr>
            <a:r>
              <a:rPr b="1" lang="en">
                <a:solidFill>
                  <a:schemeClr val="dk1"/>
                </a:solidFill>
                <a:latin typeface="Comfortaa"/>
                <a:ea typeface="Comfortaa"/>
                <a:cs typeface="Comfortaa"/>
                <a:sym typeface="Comfortaa"/>
              </a:rPr>
              <a:t>[NOTES]</a:t>
            </a:r>
            <a:endParaRPr>
              <a:solidFill>
                <a:schemeClr val="dk1"/>
              </a:solidFill>
              <a:latin typeface="Comfortaa"/>
              <a:ea typeface="Comfortaa"/>
              <a:cs typeface="Comfortaa"/>
              <a:sym typeface="Comfortaa"/>
            </a:endParaRPr>
          </a:p>
          <a:p>
            <a:pPr indent="0" lvl="0" marL="0" rtl="0" algn="l">
              <a:spcBef>
                <a:spcPts val="1200"/>
              </a:spcBef>
              <a:spcAft>
                <a:spcPts val="1200"/>
              </a:spcAft>
              <a:buNone/>
            </a:pPr>
            <a:r>
              <a:rPr lang="en" sz="1500">
                <a:solidFill>
                  <a:schemeClr val="dk1"/>
                </a:solidFill>
                <a:latin typeface="Comfortaa"/>
                <a:ea typeface="Comfortaa"/>
                <a:cs typeface="Comfortaa"/>
                <a:sym typeface="Comfortaa"/>
              </a:rPr>
              <a:t>A drawing sound, falling sound, and crushing sound are played. The resource bar is depleted more than the last platform because it is larger.</a:t>
            </a:r>
            <a:endParaRPr sz="1500">
              <a:solidFill>
                <a:schemeClr val="dk1"/>
              </a:solidFill>
              <a:latin typeface="Comfortaa"/>
              <a:ea typeface="Comfortaa"/>
              <a:cs typeface="Comfortaa"/>
              <a:sym typeface="Comfortaa"/>
            </a:endParaRPr>
          </a:p>
        </p:txBody>
      </p:sp>
      <p:pic>
        <p:nvPicPr>
          <p:cNvPr id="150" name="Google Shape;150;p21"/>
          <p:cNvPicPr preferRelativeResize="0"/>
          <p:nvPr/>
        </p:nvPicPr>
        <p:blipFill rotWithShape="1">
          <a:blip r:embed="rId4">
            <a:alphaModFix/>
          </a:blip>
          <a:srcRect b="45402" l="29067" r="0" t="0"/>
          <a:stretch/>
        </p:blipFill>
        <p:spPr>
          <a:xfrm>
            <a:off x="264250" y="1009188"/>
            <a:ext cx="5413601" cy="3125126"/>
          </a:xfrm>
          <a:prstGeom prst="rect">
            <a:avLst/>
          </a:prstGeom>
          <a:noFill/>
          <a:ln>
            <a:noFill/>
          </a:ln>
        </p:spPr>
      </p:pic>
      <p:pic>
        <p:nvPicPr>
          <p:cNvPr id="151" name="Google Shape;151;p21"/>
          <p:cNvPicPr preferRelativeResize="0"/>
          <p:nvPr/>
        </p:nvPicPr>
        <p:blipFill rotWithShape="1">
          <a:blip r:embed="rId5">
            <a:alphaModFix/>
          </a:blip>
          <a:srcRect b="41729" l="27084" r="26955" t="41917"/>
          <a:stretch/>
        </p:blipFill>
        <p:spPr>
          <a:xfrm>
            <a:off x="1482475" y="2737750"/>
            <a:ext cx="1382550" cy="433451"/>
          </a:xfrm>
          <a:prstGeom prst="rect">
            <a:avLst/>
          </a:prstGeom>
          <a:noFill/>
          <a:ln>
            <a:noFill/>
          </a:ln>
        </p:spPr>
      </p:pic>
      <p:cxnSp>
        <p:nvCxnSpPr>
          <p:cNvPr id="152" name="Google Shape;152;p21"/>
          <p:cNvCxnSpPr/>
          <p:nvPr/>
        </p:nvCxnSpPr>
        <p:spPr>
          <a:xfrm flipH="1">
            <a:off x="2507275" y="1160200"/>
            <a:ext cx="38700" cy="3384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