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Montserrat"/>
      <p:regular r:id="rId48"/>
      <p:bold r:id="rId49"/>
      <p:italic r:id="rId50"/>
      <p:boldItalic r:id="rId51"/>
    </p:embeddedFont>
    <p:embeddedFont>
      <p:font typeface="Lat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regular.fntdata"/><Relationship Id="rId47" Type="http://schemas.openxmlformats.org/officeDocument/2006/relationships/slide" Target="slides/slide42.xml"/><Relationship Id="rId49"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boldItalic.fntdata"/><Relationship Id="rId50" Type="http://schemas.openxmlformats.org/officeDocument/2006/relationships/font" Target="fonts/Montserrat-italic.fntdata"/><Relationship Id="rId53" Type="http://schemas.openxmlformats.org/officeDocument/2006/relationships/font" Target="fonts/Lato-bold.fntdata"/><Relationship Id="rId52" Type="http://schemas.openxmlformats.org/officeDocument/2006/relationships/font" Target="fonts/Lato-regular.fntdata"/><Relationship Id="rId11" Type="http://schemas.openxmlformats.org/officeDocument/2006/relationships/slide" Target="slides/slide6.xml"/><Relationship Id="rId55" Type="http://schemas.openxmlformats.org/officeDocument/2006/relationships/font" Target="fonts/Lato-boldItalic.fntdata"/><Relationship Id="rId10" Type="http://schemas.openxmlformats.org/officeDocument/2006/relationships/slide" Target="slides/slide5.xml"/><Relationship Id="rId54"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22975f3c9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22975f3c9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22975f3c9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22975f3c9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27a3b913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27a3b913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27a3b913b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27a3b913b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27f309db7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27f309db7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22975f3c9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22975f3c9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22975f3c9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22975f3c9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21bf486caa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21bf486caa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f9c821610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f9c821610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26422af0d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26422af0d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sure people are paying attention to this!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21bf486ca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21bf486ca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26422af0d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26422af0d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26422af0d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26422af0d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26422af0d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26422af0d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26422af0d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26422af0d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26422af0d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26422af0d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26422af0d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26422af0d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26422af0d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26422af0d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26422af0d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26422af0d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f9c821610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f9c821610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26422af0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26422af0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21bf486caa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21bf486caa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21bf486caa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21bf486caa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f9c82161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f9c82161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21ce6e997d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21ce6e997d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f9c821610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f9c821610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f9c821610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f9c821610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21ce6e997d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21ce6e997d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27d62e28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27d62e28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21bf486caa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21bf486caa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21ce6e997d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21ce6e997d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21bf486caa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21bf486caa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21bf486caa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21bf486caa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21bf486caa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21bf486caa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27d62e287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27d62e287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21bf486ca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21bf486ca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21bf486caa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21bf486caa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21bf486caa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21bf486caa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2975f3c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22975f3c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22975f3c9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22975f3c9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22975f3c9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22975f3c9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7.gif"/><Relationship Id="rId4" Type="http://schemas.openxmlformats.org/officeDocument/2006/relationships/image" Target="../media/image4.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9.png"/><Relationship Id="rId4" Type="http://schemas.openxmlformats.org/officeDocument/2006/relationships/image" Target="../media/image15.png"/><Relationship Id="rId5"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archive.org/web/"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AI in Video Games</a:t>
            </a:r>
            <a:endParaRPr/>
          </a:p>
        </p:txBody>
      </p:sp>
      <p:sp>
        <p:nvSpPr>
          <p:cNvPr id="135" name="Google Shape;135;p13"/>
          <p:cNvSpPr txBox="1"/>
          <p:nvPr>
            <p:ph idx="1" type="subTitle"/>
          </p:nvPr>
        </p:nvSpPr>
        <p:spPr>
          <a:xfrm>
            <a:off x="4093375" y="3924925"/>
            <a:ext cx="44613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Victor Vargas, </a:t>
            </a:r>
            <a:r>
              <a:rPr lang="en"/>
              <a:t>Ian King,</a:t>
            </a:r>
            <a:r>
              <a:rPr lang="en"/>
              <a:t> Iris Wang, and Connor McElroy</a:t>
            </a:r>
            <a:endParaRPr/>
          </a:p>
        </p:txBody>
      </p:sp>
      <p:sp>
        <p:nvSpPr>
          <p:cNvPr id="136" name="Google Shape;13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2"/>
          <p:cNvSpPr txBox="1"/>
          <p:nvPr>
            <p:ph type="title"/>
          </p:nvPr>
        </p:nvSpPr>
        <p:spPr>
          <a:xfrm>
            <a:off x="1297500" y="393750"/>
            <a:ext cx="73350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Dynamic Difficulty Balancing</a:t>
            </a:r>
            <a:endParaRPr/>
          </a:p>
        </p:txBody>
      </p:sp>
      <p:sp>
        <p:nvSpPr>
          <p:cNvPr id="200" name="Google Shape;200;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AI can responsively adjust the difficulty based on user performance.</a:t>
            </a:r>
            <a:endParaRPr sz="1500"/>
          </a:p>
          <a:p>
            <a:pPr indent="-323850" lvl="0" marL="457200" rtl="0" algn="l">
              <a:spcBef>
                <a:spcPts val="0"/>
              </a:spcBef>
              <a:spcAft>
                <a:spcPts val="0"/>
              </a:spcAft>
              <a:buSzPts val="1500"/>
              <a:buChar char="●"/>
            </a:pPr>
            <a:r>
              <a:rPr lang="en" sz="1500"/>
              <a:t>Useful for creating an enjoyable and replayable experience for the user.</a:t>
            </a:r>
            <a:endParaRPr sz="1500"/>
          </a:p>
          <a:p>
            <a:pPr indent="-323850" lvl="0" marL="457200" rtl="0" algn="l">
              <a:spcBef>
                <a:spcPts val="0"/>
              </a:spcBef>
              <a:spcAft>
                <a:spcPts val="0"/>
              </a:spcAft>
              <a:buSzPts val="1500"/>
              <a:buChar char="●"/>
            </a:pPr>
            <a:r>
              <a:rPr lang="en" sz="1500"/>
              <a:t>Useful for fixing </a:t>
            </a:r>
            <a:r>
              <a:rPr lang="en" sz="1500"/>
              <a:t>balancing</a:t>
            </a:r>
            <a:r>
              <a:rPr lang="en" sz="1500"/>
              <a:t> issues in unbalanced games.</a:t>
            </a:r>
            <a:endParaRPr sz="1500"/>
          </a:p>
          <a:p>
            <a:pPr indent="-323850" lvl="0" marL="457200" rtl="0" algn="l">
              <a:spcBef>
                <a:spcPts val="0"/>
              </a:spcBef>
              <a:spcAft>
                <a:spcPts val="0"/>
              </a:spcAft>
              <a:buSzPts val="1500"/>
              <a:buChar char="●"/>
            </a:pPr>
            <a:r>
              <a:rPr lang="en" sz="1500"/>
              <a:t>The AI will run a neural network to find the optimal difficulty for the game.</a:t>
            </a:r>
            <a:endParaRPr sz="1500"/>
          </a:p>
          <a:p>
            <a:pPr indent="-311150" lvl="1" marL="914400" rtl="0" algn="l">
              <a:spcBef>
                <a:spcPts val="0"/>
              </a:spcBef>
              <a:spcAft>
                <a:spcPts val="0"/>
              </a:spcAft>
              <a:buSzPts val="1300"/>
              <a:buChar char="○"/>
            </a:pPr>
            <a:r>
              <a:rPr lang="en" sz="1300"/>
              <a:t>This neural network will test many variables and find one where the game is balanced with the right amount of difficulty.</a:t>
            </a:r>
            <a:endParaRPr sz="1300"/>
          </a:p>
        </p:txBody>
      </p:sp>
      <p:sp>
        <p:nvSpPr>
          <p:cNvPr id="201" name="Google Shape;201;p22"/>
          <p:cNvSpPr txBox="1"/>
          <p:nvPr>
            <p:ph idx="12" type="sldNum"/>
          </p:nvPr>
        </p:nvSpPr>
        <p:spPr>
          <a:xfrm>
            <a:off x="7963850" y="4663225"/>
            <a:ext cx="10575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Victor - </a:t>
            </a: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1297500" y="393750"/>
            <a:ext cx="73350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Pathfinding – Basics</a:t>
            </a:r>
            <a:endParaRPr/>
          </a:p>
        </p:txBody>
      </p:sp>
      <p:sp>
        <p:nvSpPr>
          <p:cNvPr id="207" name="Google Shape;207;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shortest path between 2 points on a map.</a:t>
            </a:r>
            <a:endParaRPr/>
          </a:p>
          <a:p>
            <a:pPr indent="-311150" lvl="0" marL="457200" rtl="0" algn="l">
              <a:spcBef>
                <a:spcPts val="0"/>
              </a:spcBef>
              <a:spcAft>
                <a:spcPts val="0"/>
              </a:spcAft>
              <a:buSzPts val="1300"/>
              <a:buChar char="●"/>
            </a:pPr>
            <a:r>
              <a:rPr lang="en"/>
              <a:t>Used to move NPCs around an area on the map.</a:t>
            </a:r>
            <a:endParaRPr/>
          </a:p>
          <a:p>
            <a:pPr indent="-311150" lvl="0" marL="457200" rtl="0" algn="l">
              <a:spcBef>
                <a:spcPts val="0"/>
              </a:spcBef>
              <a:spcAft>
                <a:spcPts val="0"/>
              </a:spcAft>
              <a:buSzPts val="1300"/>
              <a:buChar char="●"/>
            </a:pPr>
            <a:r>
              <a:rPr lang="en"/>
              <a:t>Very important in many modern video games.</a:t>
            </a:r>
            <a:endParaRPr/>
          </a:p>
          <a:p>
            <a:pPr indent="-311150" lvl="0" marL="457200" rtl="0" algn="l">
              <a:spcBef>
                <a:spcPts val="0"/>
              </a:spcBef>
              <a:spcAft>
                <a:spcPts val="0"/>
              </a:spcAft>
              <a:buSzPts val="1300"/>
              <a:buChar char="●"/>
            </a:pPr>
            <a:r>
              <a:rPr lang="en"/>
              <a:t>Example of how Pathfinding works in video games:</a:t>
            </a:r>
            <a:endParaRPr/>
          </a:p>
          <a:p>
            <a:pPr indent="-298450" lvl="1" marL="914400" rtl="0" algn="l">
              <a:spcBef>
                <a:spcPts val="0"/>
              </a:spcBef>
              <a:spcAft>
                <a:spcPts val="0"/>
              </a:spcAft>
              <a:buSzPts val="1100"/>
              <a:buChar char="○"/>
            </a:pPr>
            <a:r>
              <a:rPr lang="en"/>
              <a:t>Nodes around the map signifying walkable areas.</a:t>
            </a:r>
            <a:endParaRPr/>
          </a:p>
          <a:p>
            <a:pPr indent="-298450" lvl="1" marL="914400" rtl="0" algn="l">
              <a:spcBef>
                <a:spcPts val="0"/>
              </a:spcBef>
              <a:spcAft>
                <a:spcPts val="0"/>
              </a:spcAft>
              <a:buSzPts val="1100"/>
              <a:buChar char="○"/>
            </a:pPr>
            <a:r>
              <a:rPr lang="en"/>
              <a:t>Algorithm finds the shortest path from one node to another.</a:t>
            </a:r>
            <a:endParaRPr/>
          </a:p>
          <a:p>
            <a:pPr indent="-298450" lvl="1" marL="914400" rtl="0" algn="l">
              <a:spcBef>
                <a:spcPts val="0"/>
              </a:spcBef>
              <a:spcAft>
                <a:spcPts val="0"/>
              </a:spcAft>
              <a:buSzPts val="1100"/>
              <a:buChar char="○"/>
            </a:pPr>
            <a:r>
              <a:rPr lang="en"/>
              <a:t>Algorithm accounts for any walls or obstacles around the map.</a:t>
            </a:r>
            <a:endParaRPr/>
          </a:p>
          <a:p>
            <a:pPr indent="-311150" lvl="0" marL="457200" rtl="0" algn="l">
              <a:spcBef>
                <a:spcPts val="0"/>
              </a:spcBef>
              <a:spcAft>
                <a:spcPts val="0"/>
              </a:spcAft>
              <a:buSzPts val="1300"/>
              <a:buChar char="●"/>
            </a:pPr>
            <a:r>
              <a:rPr lang="en"/>
              <a:t>Has many uses outside of video games:</a:t>
            </a:r>
            <a:endParaRPr/>
          </a:p>
          <a:p>
            <a:pPr indent="-298450" lvl="1" marL="914400" rtl="0" algn="l">
              <a:spcBef>
                <a:spcPts val="0"/>
              </a:spcBef>
              <a:spcAft>
                <a:spcPts val="0"/>
              </a:spcAft>
              <a:buSzPts val="1100"/>
              <a:buChar char="○"/>
            </a:pPr>
            <a:r>
              <a:rPr lang="en"/>
              <a:t>Google Maps directions</a:t>
            </a:r>
            <a:endParaRPr/>
          </a:p>
          <a:p>
            <a:pPr indent="-298450" lvl="1" marL="914400" rtl="0" algn="l">
              <a:spcBef>
                <a:spcPts val="0"/>
              </a:spcBef>
              <a:spcAft>
                <a:spcPts val="0"/>
              </a:spcAft>
              <a:buSzPts val="1100"/>
              <a:buChar char="○"/>
            </a:pPr>
            <a:r>
              <a:rPr lang="en"/>
              <a:t>Logistics</a:t>
            </a:r>
            <a:endParaRPr/>
          </a:p>
        </p:txBody>
      </p:sp>
      <p:sp>
        <p:nvSpPr>
          <p:cNvPr id="208" name="Google Shape;208;p23"/>
          <p:cNvSpPr txBox="1"/>
          <p:nvPr>
            <p:ph idx="12" type="sldNum"/>
          </p:nvPr>
        </p:nvSpPr>
        <p:spPr>
          <a:xfrm>
            <a:off x="8002418" y="4663225"/>
            <a:ext cx="10188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Victor - </a:t>
            </a: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Pathfinding – Graph-Based</a:t>
            </a:r>
            <a:endParaRPr/>
          </a:p>
        </p:txBody>
      </p:sp>
      <p:sp>
        <p:nvSpPr>
          <p:cNvPr id="214" name="Google Shape;214;p24"/>
          <p:cNvSpPr txBox="1"/>
          <p:nvPr>
            <p:ph idx="1" type="body"/>
          </p:nvPr>
        </p:nvSpPr>
        <p:spPr>
          <a:xfrm>
            <a:off x="1297500" y="1567550"/>
            <a:ext cx="7038900" cy="2911200"/>
          </a:xfrm>
          <a:prstGeom prst="rect">
            <a:avLst/>
          </a:prstGeom>
        </p:spPr>
        <p:txBody>
          <a:bodyPr anchorCtr="0" anchor="t" bIns="91425" lIns="91425" spcFirstLastPara="1" rIns="86625" wrap="square" tIns="91425">
            <a:normAutofit/>
          </a:bodyPr>
          <a:lstStyle/>
          <a:p>
            <a:pPr indent="-311150" lvl="0" marL="457200" rtl="0" algn="l">
              <a:spcBef>
                <a:spcPts val="0"/>
              </a:spcBef>
              <a:spcAft>
                <a:spcPts val="0"/>
              </a:spcAft>
              <a:buSzPts val="1300"/>
              <a:buChar char="●"/>
            </a:pPr>
            <a:r>
              <a:rPr lang="en"/>
              <a:t>Most simple type of Pathfinding.</a:t>
            </a:r>
            <a:endParaRPr/>
          </a:p>
          <a:p>
            <a:pPr indent="-311150" lvl="0" marL="457200" rtl="0" algn="l">
              <a:spcBef>
                <a:spcPts val="0"/>
              </a:spcBef>
              <a:spcAft>
                <a:spcPts val="0"/>
              </a:spcAft>
              <a:buSzPts val="1300"/>
              <a:buChar char="●"/>
            </a:pPr>
            <a:r>
              <a:rPr lang="en"/>
              <a:t>Uses Graph Theory to find the optimal path between 2 nodes.</a:t>
            </a:r>
            <a:endParaRPr/>
          </a:p>
          <a:p>
            <a:pPr indent="-311150" lvl="0" marL="457200" rtl="0" algn="l">
              <a:spcBef>
                <a:spcPts val="0"/>
              </a:spcBef>
              <a:spcAft>
                <a:spcPts val="0"/>
              </a:spcAft>
              <a:buSzPts val="1300"/>
              <a:buChar char="●"/>
            </a:pPr>
            <a:r>
              <a:rPr lang="en"/>
              <a:t>Graph will usually be a weighted graph </a:t>
            </a:r>
            <a:endParaRPr/>
          </a:p>
          <a:p>
            <a:pPr indent="-311150" lvl="0" marL="457200" rtl="0" algn="l">
              <a:spcBef>
                <a:spcPts val="0"/>
              </a:spcBef>
              <a:spcAft>
                <a:spcPts val="0"/>
              </a:spcAft>
              <a:buSzPts val="1300"/>
              <a:buChar char="●"/>
            </a:pPr>
            <a:r>
              <a:rPr lang="en"/>
              <a:t>Traveling Salesman Problem</a:t>
            </a:r>
            <a:endParaRPr/>
          </a:p>
          <a:p>
            <a:pPr indent="-298450" lvl="1" marL="914400" marR="2520" rtl="0" algn="l">
              <a:spcBef>
                <a:spcPts val="0"/>
              </a:spcBef>
              <a:spcAft>
                <a:spcPts val="0"/>
              </a:spcAft>
              <a:buSzPts val="1100"/>
              <a:buChar char="○"/>
            </a:pPr>
            <a:r>
              <a:rPr b="1" lang="en"/>
              <a:t>“Find the shortest possible route that visits each node </a:t>
            </a:r>
            <a:r>
              <a:rPr b="1" lang="en"/>
              <a:t>exactly</a:t>
            </a:r>
            <a:r>
              <a:rPr b="1" lang="en"/>
              <a:t> once and returns to the original node”</a:t>
            </a:r>
            <a:endParaRPr b="1"/>
          </a:p>
          <a:p>
            <a:pPr indent="-298450" lvl="1" marL="914400" rtl="0" algn="l">
              <a:spcBef>
                <a:spcPts val="0"/>
              </a:spcBef>
              <a:spcAft>
                <a:spcPts val="0"/>
              </a:spcAft>
              <a:buSzPts val="1100"/>
              <a:buChar char="○"/>
            </a:pPr>
            <a:r>
              <a:rPr lang="en"/>
              <a:t>Uses a more complex and restricted version of Graph-Based Pathfinding.</a:t>
            </a:r>
            <a:endParaRPr/>
          </a:p>
        </p:txBody>
      </p:sp>
      <p:sp>
        <p:nvSpPr>
          <p:cNvPr id="215" name="Google Shape;215;p24"/>
          <p:cNvSpPr txBox="1"/>
          <p:nvPr>
            <p:ph idx="12" type="sldNum"/>
          </p:nvPr>
        </p:nvSpPr>
        <p:spPr>
          <a:xfrm>
            <a:off x="7938117" y="4663225"/>
            <a:ext cx="10830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Victor - </a:t>
            </a: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Pathfinding – Grid-Based</a:t>
            </a:r>
            <a:endParaRPr/>
          </a:p>
        </p:txBody>
      </p:sp>
      <p:sp>
        <p:nvSpPr>
          <p:cNvPr id="221" name="Google Shape;221;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Essentially</a:t>
            </a:r>
            <a:r>
              <a:rPr lang="en"/>
              <a:t> the same as Graph-Based Pathfinding but in a grid.</a:t>
            </a:r>
            <a:endParaRPr/>
          </a:p>
          <a:p>
            <a:pPr indent="-311150" lvl="0" marL="457200" rtl="0" algn="l">
              <a:spcBef>
                <a:spcPts val="0"/>
              </a:spcBef>
              <a:spcAft>
                <a:spcPts val="0"/>
              </a:spcAft>
              <a:buSzPts val="1300"/>
              <a:buChar char="●"/>
            </a:pPr>
            <a:r>
              <a:rPr lang="en"/>
              <a:t>Video games will often use Grid-Based Pathfinding.</a:t>
            </a:r>
            <a:endParaRPr/>
          </a:p>
          <a:p>
            <a:pPr indent="-311150" lvl="0" marL="457200" rtl="0" algn="l">
              <a:spcBef>
                <a:spcPts val="0"/>
              </a:spcBef>
              <a:spcAft>
                <a:spcPts val="0"/>
              </a:spcAft>
              <a:buSzPts val="1300"/>
              <a:buChar char="●"/>
            </a:pPr>
            <a:r>
              <a:rPr lang="en"/>
              <a:t>2 popular algorithms for Grid-Based Pathfinding.</a:t>
            </a:r>
            <a:endParaRPr/>
          </a:p>
          <a:p>
            <a:pPr indent="-311150" lvl="0" marL="457200" rtl="0" algn="l">
              <a:spcBef>
                <a:spcPts val="0"/>
              </a:spcBef>
              <a:spcAft>
                <a:spcPts val="0"/>
              </a:spcAft>
              <a:buSzPts val="1300"/>
              <a:buChar char="●"/>
            </a:pPr>
            <a:r>
              <a:rPr lang="en"/>
              <a:t>Dijkstra's algorithm</a:t>
            </a:r>
            <a:endParaRPr/>
          </a:p>
          <a:p>
            <a:pPr indent="-298450" lvl="1" marL="914400" rtl="0" algn="l">
              <a:spcBef>
                <a:spcPts val="0"/>
              </a:spcBef>
              <a:spcAft>
                <a:spcPts val="0"/>
              </a:spcAft>
              <a:buSzPts val="1100"/>
              <a:buChar char="○"/>
            </a:pPr>
            <a:r>
              <a:rPr lang="en"/>
              <a:t>An undirected algorithm that tests every direction to the destination node.</a:t>
            </a:r>
            <a:endParaRPr/>
          </a:p>
          <a:p>
            <a:pPr indent="-298450" lvl="1" marL="914400" rtl="0" algn="l">
              <a:spcBef>
                <a:spcPts val="0"/>
              </a:spcBef>
              <a:spcAft>
                <a:spcPts val="0"/>
              </a:spcAft>
              <a:buSzPts val="1100"/>
              <a:buChar char="○"/>
            </a:pPr>
            <a:r>
              <a:rPr lang="en"/>
              <a:t>Returns the first path to get to the destination node.</a:t>
            </a:r>
            <a:endParaRPr/>
          </a:p>
          <a:p>
            <a:pPr indent="-298450" lvl="1" marL="914400" rtl="0" algn="l">
              <a:spcBef>
                <a:spcPts val="0"/>
              </a:spcBef>
              <a:spcAft>
                <a:spcPts val="0"/>
              </a:spcAft>
              <a:buSzPts val="1100"/>
              <a:buChar char="○"/>
            </a:pPr>
            <a:r>
              <a:rPr lang="en"/>
              <a:t>A brute-force version of Pathfinding</a:t>
            </a:r>
            <a:endParaRPr/>
          </a:p>
          <a:p>
            <a:pPr indent="-298450" lvl="1" marL="914400" rtl="0" algn="l">
              <a:spcBef>
                <a:spcPts val="0"/>
              </a:spcBef>
              <a:spcAft>
                <a:spcPts val="0"/>
              </a:spcAft>
              <a:buSzPts val="1100"/>
              <a:buChar char="○"/>
            </a:pPr>
            <a:r>
              <a:rPr lang="en"/>
              <a:t>Much more </a:t>
            </a:r>
            <a:r>
              <a:rPr lang="en"/>
              <a:t>thorough than A* algorithm</a:t>
            </a:r>
            <a:endParaRPr/>
          </a:p>
          <a:p>
            <a:pPr indent="-311150" lvl="0" marL="457200" rtl="0" algn="l">
              <a:spcBef>
                <a:spcPts val="0"/>
              </a:spcBef>
              <a:spcAft>
                <a:spcPts val="0"/>
              </a:spcAft>
              <a:buSzPts val="1300"/>
              <a:buChar char="●"/>
            </a:pPr>
            <a:r>
              <a:rPr lang="en"/>
              <a:t>A* algorithm</a:t>
            </a:r>
            <a:endParaRPr/>
          </a:p>
          <a:p>
            <a:pPr indent="-298450" lvl="1" marL="914400" rtl="0" algn="l">
              <a:spcBef>
                <a:spcPts val="0"/>
              </a:spcBef>
              <a:spcAft>
                <a:spcPts val="0"/>
              </a:spcAft>
              <a:buSzPts val="1100"/>
              <a:buChar char="○"/>
            </a:pPr>
            <a:r>
              <a:rPr lang="en"/>
              <a:t>A directed algorithm that first tests in the direction of the destination node.</a:t>
            </a:r>
            <a:endParaRPr/>
          </a:p>
          <a:p>
            <a:pPr indent="-298450" lvl="1" marL="914400" rtl="0" algn="l">
              <a:spcBef>
                <a:spcPts val="0"/>
              </a:spcBef>
              <a:spcAft>
                <a:spcPts val="0"/>
              </a:spcAft>
              <a:buSzPts val="1100"/>
              <a:buChar char="○"/>
            </a:pPr>
            <a:r>
              <a:rPr lang="en"/>
              <a:t>Path starts at the starting node and then continues in the direction of the destination node.</a:t>
            </a:r>
            <a:endParaRPr/>
          </a:p>
          <a:p>
            <a:pPr indent="-298450" lvl="1" marL="914400" rtl="0" algn="l">
              <a:spcBef>
                <a:spcPts val="0"/>
              </a:spcBef>
              <a:spcAft>
                <a:spcPts val="0"/>
              </a:spcAft>
              <a:buSzPts val="1100"/>
              <a:buChar char="○"/>
            </a:pPr>
            <a:r>
              <a:rPr lang="en"/>
              <a:t>Deviates from path once it hits an obstacle.</a:t>
            </a:r>
            <a:endParaRPr/>
          </a:p>
          <a:p>
            <a:pPr indent="-298450" lvl="1" marL="914400" rtl="0" algn="l">
              <a:spcBef>
                <a:spcPts val="0"/>
              </a:spcBef>
              <a:spcAft>
                <a:spcPts val="0"/>
              </a:spcAft>
              <a:buSzPts val="1100"/>
              <a:buChar char="○"/>
            </a:pPr>
            <a:r>
              <a:rPr lang="en"/>
              <a:t>Much faster on average than Dijkstra’s algorithm</a:t>
            </a:r>
            <a:endParaRPr/>
          </a:p>
        </p:txBody>
      </p:sp>
      <p:sp>
        <p:nvSpPr>
          <p:cNvPr id="222" name="Google Shape;222;p25"/>
          <p:cNvSpPr txBox="1"/>
          <p:nvPr>
            <p:ph idx="12" type="sldNum"/>
          </p:nvPr>
        </p:nvSpPr>
        <p:spPr>
          <a:xfrm>
            <a:off x="7436635" y="4663225"/>
            <a:ext cx="15846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Victor - </a:t>
            </a: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Dijkstra’s and A* algorithm Comparison</a:t>
            </a:r>
            <a:endParaRPr/>
          </a:p>
        </p:txBody>
      </p:sp>
      <p:sp>
        <p:nvSpPr>
          <p:cNvPr id="228" name="Google Shape;228;p26"/>
          <p:cNvSpPr txBox="1"/>
          <p:nvPr>
            <p:ph idx="12" type="sldNum"/>
          </p:nvPr>
        </p:nvSpPr>
        <p:spPr>
          <a:xfrm>
            <a:off x="8138820" y="4663225"/>
            <a:ext cx="8823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Victor - </a:t>
            </a:r>
            <a:fld id="{00000000-1234-1234-1234-123412341234}" type="slidenum">
              <a:rPr lang="en"/>
              <a:t>‹#›</a:t>
            </a:fld>
            <a:endParaRPr/>
          </a:p>
        </p:txBody>
      </p:sp>
      <p:pic>
        <p:nvPicPr>
          <p:cNvPr id="229" name="Google Shape;229;p26"/>
          <p:cNvPicPr preferRelativeResize="0"/>
          <p:nvPr/>
        </p:nvPicPr>
        <p:blipFill>
          <a:blip r:embed="rId3">
            <a:alphaModFix/>
          </a:blip>
          <a:stretch>
            <a:fillRect/>
          </a:stretch>
        </p:blipFill>
        <p:spPr>
          <a:xfrm>
            <a:off x="1052550" y="1746956"/>
            <a:ext cx="3403188" cy="2552389"/>
          </a:xfrm>
          <a:prstGeom prst="rect">
            <a:avLst/>
          </a:prstGeom>
          <a:noFill/>
          <a:ln>
            <a:noFill/>
          </a:ln>
        </p:spPr>
      </p:pic>
      <p:pic>
        <p:nvPicPr>
          <p:cNvPr id="230" name="Google Shape;230;p26"/>
          <p:cNvPicPr preferRelativeResize="0"/>
          <p:nvPr/>
        </p:nvPicPr>
        <p:blipFill>
          <a:blip r:embed="rId4">
            <a:alphaModFix/>
          </a:blip>
          <a:stretch>
            <a:fillRect/>
          </a:stretch>
        </p:blipFill>
        <p:spPr>
          <a:xfrm>
            <a:off x="4688262" y="1746956"/>
            <a:ext cx="3403188" cy="255238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7"/>
          <p:cNvSpPr txBox="1"/>
          <p:nvPr>
            <p:ph type="title"/>
          </p:nvPr>
        </p:nvSpPr>
        <p:spPr>
          <a:xfrm>
            <a:off x="1297500" y="393750"/>
            <a:ext cx="73350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Procedural Generation</a:t>
            </a:r>
            <a:endParaRPr/>
          </a:p>
        </p:txBody>
      </p:sp>
      <p:sp>
        <p:nvSpPr>
          <p:cNvPr id="236" name="Google Shape;236;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Procedural Generation is using computer-generated data, usually pseudorandom, to create a level or world without predefinition by the game developers.</a:t>
            </a:r>
            <a:endParaRPr/>
          </a:p>
          <a:p>
            <a:pPr indent="-311150" lvl="0" marL="457200" rtl="0" algn="l">
              <a:spcBef>
                <a:spcPts val="0"/>
              </a:spcBef>
              <a:spcAft>
                <a:spcPts val="0"/>
              </a:spcAft>
              <a:buSzPts val="1300"/>
              <a:buChar char="●"/>
            </a:pPr>
            <a:r>
              <a:rPr lang="en"/>
              <a:t>A basic</a:t>
            </a:r>
            <a:r>
              <a:rPr lang="en"/>
              <a:t> example of this practice is </a:t>
            </a:r>
            <a:r>
              <a:rPr i="1" lang="en"/>
              <a:t>Enter the Gungeon</a:t>
            </a:r>
            <a:r>
              <a:rPr lang="en"/>
              <a:t>, a roguelike game in which the player fights through newly generated floors in each new game.</a:t>
            </a:r>
            <a:endParaRPr/>
          </a:p>
          <a:p>
            <a:pPr indent="-311150" lvl="0" marL="457200" rtl="0" algn="l">
              <a:spcBef>
                <a:spcPts val="0"/>
              </a:spcBef>
              <a:spcAft>
                <a:spcPts val="0"/>
              </a:spcAft>
              <a:buSzPts val="1300"/>
              <a:buChar char="●"/>
            </a:pPr>
            <a:r>
              <a:rPr lang="en"/>
              <a:t>This can be performed with a simple random function:</a:t>
            </a:r>
            <a:endParaRPr/>
          </a:p>
          <a:p>
            <a:pPr indent="-298450" lvl="1" marL="914400" rtl="0" algn="l">
              <a:spcBef>
                <a:spcPts val="0"/>
              </a:spcBef>
              <a:spcAft>
                <a:spcPts val="0"/>
              </a:spcAft>
              <a:buSzPts val="1100"/>
              <a:buChar char="○"/>
            </a:pPr>
            <a:r>
              <a:rPr lang="en"/>
              <a:t>Create a list of basic room layouts.</a:t>
            </a:r>
            <a:endParaRPr/>
          </a:p>
          <a:p>
            <a:pPr indent="-298450" lvl="1" marL="914400" rtl="0" algn="l">
              <a:spcBef>
                <a:spcPts val="0"/>
              </a:spcBef>
              <a:spcAft>
                <a:spcPts val="0"/>
              </a:spcAft>
              <a:buSzPts val="1100"/>
              <a:buChar char="○"/>
            </a:pPr>
            <a:r>
              <a:rPr lang="en"/>
              <a:t>Sort these rooms based on entrances/exits.</a:t>
            </a:r>
            <a:endParaRPr/>
          </a:p>
          <a:p>
            <a:pPr indent="-298450" lvl="1" marL="914400" rtl="0" algn="l">
              <a:spcBef>
                <a:spcPts val="0"/>
              </a:spcBef>
              <a:spcAft>
                <a:spcPts val="0"/>
              </a:spcAft>
              <a:buSzPts val="1100"/>
              <a:buChar char="○"/>
            </a:pPr>
            <a:r>
              <a:rPr lang="en"/>
              <a:t>Randomize the room led to by a doorway based on whether the doorways match up.</a:t>
            </a:r>
            <a:endParaRPr/>
          </a:p>
        </p:txBody>
      </p:sp>
      <p:sp>
        <p:nvSpPr>
          <p:cNvPr id="237" name="Google Shape;237;p27"/>
          <p:cNvSpPr txBox="1"/>
          <p:nvPr>
            <p:ph idx="12" type="sldNum"/>
          </p:nvPr>
        </p:nvSpPr>
        <p:spPr>
          <a:xfrm>
            <a:off x="8079569" y="4663225"/>
            <a:ext cx="941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Victor - </a:t>
            </a: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8"/>
          <p:cNvSpPr txBox="1"/>
          <p:nvPr>
            <p:ph type="title"/>
          </p:nvPr>
        </p:nvSpPr>
        <p:spPr>
          <a:xfrm>
            <a:off x="1297500" y="393750"/>
            <a:ext cx="73350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Future of </a:t>
            </a:r>
            <a:r>
              <a:rPr lang="en"/>
              <a:t>Procedural Generation</a:t>
            </a:r>
            <a:endParaRPr/>
          </a:p>
        </p:txBody>
      </p:sp>
      <p:sp>
        <p:nvSpPr>
          <p:cNvPr id="243" name="Google Shape;243;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 2016, the video game </a:t>
            </a:r>
            <a:r>
              <a:rPr i="1" lang="en"/>
              <a:t>No Man’s Sky</a:t>
            </a:r>
            <a:r>
              <a:rPr lang="en"/>
              <a:t> implemented procedural generation on a radical level: over 18 </a:t>
            </a:r>
            <a:r>
              <a:rPr i="1" lang="en"/>
              <a:t>quintillion</a:t>
            </a:r>
            <a:r>
              <a:rPr lang="en"/>
              <a:t> Earth-sized planets were generated, each with semi-unique flora</a:t>
            </a:r>
            <a:r>
              <a:rPr lang="en"/>
              <a:t> and </a:t>
            </a:r>
            <a:r>
              <a:rPr lang="en"/>
              <a:t>fauna.</a:t>
            </a:r>
            <a:endParaRPr/>
          </a:p>
          <a:p>
            <a:pPr indent="-311150" lvl="0" marL="457200" rtl="0" algn="l">
              <a:spcBef>
                <a:spcPts val="0"/>
              </a:spcBef>
              <a:spcAft>
                <a:spcPts val="0"/>
              </a:spcAft>
              <a:buSzPts val="1300"/>
              <a:buChar char="●"/>
            </a:pPr>
            <a:r>
              <a:rPr lang="en"/>
              <a:t>Not a single one of these planets is hand-designed.</a:t>
            </a:r>
            <a:endParaRPr/>
          </a:p>
          <a:p>
            <a:pPr indent="-311150" lvl="0" marL="457200" rtl="0" algn="l">
              <a:spcBef>
                <a:spcPts val="0"/>
              </a:spcBef>
              <a:spcAft>
                <a:spcPts val="0"/>
              </a:spcAft>
              <a:buSzPts val="1300"/>
              <a:buChar char="●"/>
            </a:pPr>
            <a:r>
              <a:rPr lang="en"/>
              <a:t>More recently, AI chatbots have shown the extent to which Deep Learning algorithms can replicate human speech, stock trading, and sales principles.</a:t>
            </a:r>
            <a:endParaRPr/>
          </a:p>
          <a:p>
            <a:pPr indent="-311150" lvl="0" marL="457200" rtl="0" algn="l">
              <a:spcBef>
                <a:spcPts val="0"/>
              </a:spcBef>
              <a:spcAft>
                <a:spcPts val="0"/>
              </a:spcAft>
              <a:buSzPts val="1300"/>
              <a:buChar char="●"/>
            </a:pPr>
            <a:r>
              <a:rPr lang="en"/>
              <a:t>What else could Deep Learning algorithms generate?</a:t>
            </a:r>
            <a:endParaRPr/>
          </a:p>
          <a:p>
            <a:pPr indent="-298450" lvl="1" marL="914400" rtl="0" algn="l">
              <a:spcBef>
                <a:spcPts val="0"/>
              </a:spcBef>
              <a:spcAft>
                <a:spcPts val="0"/>
              </a:spcAft>
              <a:buSzPts val="1100"/>
              <a:buChar char="○"/>
            </a:pPr>
            <a:r>
              <a:rPr lang="en"/>
              <a:t>NPCs</a:t>
            </a:r>
            <a:endParaRPr/>
          </a:p>
          <a:p>
            <a:pPr indent="-298450" lvl="1" marL="914400" rtl="0" algn="l">
              <a:spcBef>
                <a:spcPts val="0"/>
              </a:spcBef>
              <a:spcAft>
                <a:spcPts val="0"/>
              </a:spcAft>
              <a:buSzPts val="1100"/>
              <a:buChar char="○"/>
            </a:pPr>
            <a:r>
              <a:rPr lang="en"/>
              <a:t>Dialogue </a:t>
            </a:r>
            <a:endParaRPr/>
          </a:p>
          <a:p>
            <a:pPr indent="-298450" lvl="1" marL="914400" rtl="0" algn="l">
              <a:spcBef>
                <a:spcPts val="0"/>
              </a:spcBef>
              <a:spcAft>
                <a:spcPts val="0"/>
              </a:spcAft>
              <a:buSzPts val="1100"/>
              <a:buChar char="○"/>
            </a:pPr>
            <a:r>
              <a:rPr lang="en"/>
              <a:t>Weapons/tools</a:t>
            </a:r>
            <a:endParaRPr/>
          </a:p>
          <a:p>
            <a:pPr indent="-298450" lvl="1" marL="914400" rtl="0" algn="l">
              <a:spcBef>
                <a:spcPts val="0"/>
              </a:spcBef>
              <a:spcAft>
                <a:spcPts val="0"/>
              </a:spcAft>
              <a:buSzPts val="1100"/>
              <a:buChar char="○"/>
            </a:pPr>
            <a:r>
              <a:rPr lang="en"/>
              <a:t>Etc.</a:t>
            </a:r>
            <a:endParaRPr/>
          </a:p>
        </p:txBody>
      </p:sp>
      <p:sp>
        <p:nvSpPr>
          <p:cNvPr id="244" name="Google Shape;244;p28"/>
          <p:cNvSpPr txBox="1"/>
          <p:nvPr>
            <p:ph idx="12" type="sldNum"/>
          </p:nvPr>
        </p:nvSpPr>
        <p:spPr>
          <a:xfrm>
            <a:off x="6742250" y="4663225"/>
            <a:ext cx="22788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 Victor - </a:t>
            </a: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9"/>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Ethics</a:t>
            </a:r>
            <a:endParaRPr/>
          </a:p>
        </p:txBody>
      </p:sp>
      <p:sp>
        <p:nvSpPr>
          <p:cNvPr id="250" name="Google Shape;250;p29"/>
          <p:cNvSpPr txBox="1"/>
          <p:nvPr>
            <p:ph idx="12" type="sldNum"/>
          </p:nvPr>
        </p:nvSpPr>
        <p:spPr>
          <a:xfrm>
            <a:off x="8233875" y="4663225"/>
            <a:ext cx="787500" cy="393600"/>
          </a:xfrm>
          <a:prstGeom prst="rect">
            <a:avLst/>
          </a:prstGeom>
        </p:spPr>
        <p:txBody>
          <a:bodyPr anchorCtr="0" anchor="ctr" bIns="91425" lIns="91425" spcFirstLastPara="1" rIns="91425" wrap="square" tIns="91425">
            <a:normAutofit fontScale="85000"/>
          </a:bodyPr>
          <a:lstStyle/>
          <a:p>
            <a:pPr indent="0" lvl="0" marL="0" rtl="0" algn="r">
              <a:spcBef>
                <a:spcPts val="0"/>
              </a:spcBef>
              <a:spcAft>
                <a:spcPts val="0"/>
              </a:spcAft>
              <a:buNone/>
            </a:pPr>
            <a:r>
              <a:rPr lang="en"/>
              <a:t>Ian - </a:t>
            </a: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0"/>
          <p:cNvSpPr txBox="1"/>
          <p:nvPr>
            <p:ph idx="1" type="body"/>
          </p:nvPr>
        </p:nvSpPr>
        <p:spPr>
          <a:xfrm>
            <a:off x="6768975" y="81275"/>
            <a:ext cx="2322000" cy="4957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https://www.zdnet.com/article/former-cisco-engineer-sentenced-to-prison-for-deleting-16k-webex-accounts/</a:t>
            </a:r>
            <a:endParaRPr/>
          </a:p>
        </p:txBody>
      </p:sp>
      <p:pic>
        <p:nvPicPr>
          <p:cNvPr id="256" name="Google Shape;256;p30"/>
          <p:cNvPicPr preferRelativeResize="0"/>
          <p:nvPr/>
        </p:nvPicPr>
        <p:blipFill>
          <a:blip r:embed="rId3">
            <a:alphaModFix/>
          </a:blip>
          <a:stretch>
            <a:fillRect/>
          </a:stretch>
        </p:blipFill>
        <p:spPr>
          <a:xfrm>
            <a:off x="0" y="28538"/>
            <a:ext cx="6602759" cy="5086423"/>
          </a:xfrm>
          <a:prstGeom prst="rect">
            <a:avLst/>
          </a:prstGeom>
          <a:noFill/>
          <a:ln>
            <a:noFill/>
          </a:ln>
        </p:spPr>
      </p:pic>
      <p:sp>
        <p:nvSpPr>
          <p:cNvPr id="257" name="Google Shape;257;p30"/>
          <p:cNvSpPr txBox="1"/>
          <p:nvPr>
            <p:ph type="title"/>
          </p:nvPr>
        </p:nvSpPr>
        <p:spPr>
          <a:xfrm>
            <a:off x="6768975" y="626950"/>
            <a:ext cx="2112900" cy="189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IEEE Code of Ethics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chemeClr val="lt2"/>
              </a:solidFill>
            </a:endParaRPr>
          </a:p>
        </p:txBody>
      </p:sp>
      <p:sp>
        <p:nvSpPr>
          <p:cNvPr id="258" name="Google Shape;258;p30"/>
          <p:cNvSpPr txBox="1"/>
          <p:nvPr>
            <p:ph idx="12" type="sldNum"/>
          </p:nvPr>
        </p:nvSpPr>
        <p:spPr>
          <a:xfrm>
            <a:off x="8079576" y="4663225"/>
            <a:ext cx="941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Ian - </a:t>
            </a: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1"/>
          <p:cNvSpPr txBox="1"/>
          <p:nvPr>
            <p:ph type="title"/>
          </p:nvPr>
        </p:nvSpPr>
        <p:spPr>
          <a:xfrm>
            <a:off x="1297500" y="393750"/>
            <a:ext cx="73350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IEEE Code of Ethics</a:t>
            </a:r>
            <a:endParaRPr/>
          </a:p>
        </p:txBody>
      </p:sp>
      <p:sp>
        <p:nvSpPr>
          <p:cNvPr id="264" name="Google Shape;264;p3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Set of standards created by a joint team from IEEE-CS and ACM.</a:t>
            </a:r>
            <a:endParaRPr sz="1400"/>
          </a:p>
          <a:p>
            <a:pPr indent="-317500" lvl="0" marL="457200" rtl="0" algn="l">
              <a:spcBef>
                <a:spcPts val="0"/>
              </a:spcBef>
              <a:spcAft>
                <a:spcPts val="0"/>
              </a:spcAft>
              <a:buSzPts val="1400"/>
              <a:buChar char="●"/>
            </a:pPr>
            <a:r>
              <a:rPr lang="en" sz="1400"/>
              <a:t>Intended to set forth standards for ethical behavior among software engineers.</a:t>
            </a:r>
            <a:endParaRPr sz="1400"/>
          </a:p>
          <a:p>
            <a:pPr indent="-317500" lvl="0" marL="457200" rtl="0" algn="l">
              <a:spcBef>
                <a:spcPts val="0"/>
              </a:spcBef>
              <a:spcAft>
                <a:spcPts val="0"/>
              </a:spcAft>
              <a:buSzPts val="1400"/>
              <a:buChar char="●"/>
            </a:pPr>
            <a:r>
              <a:rPr lang="en" sz="1400"/>
              <a:t>8 Principles:</a:t>
            </a:r>
            <a:endParaRPr sz="1400"/>
          </a:p>
          <a:p>
            <a:pPr indent="-317500" lvl="0" marL="914400" rtl="0" algn="l">
              <a:spcBef>
                <a:spcPts val="0"/>
              </a:spcBef>
              <a:spcAft>
                <a:spcPts val="0"/>
              </a:spcAft>
              <a:buSzPts val="1400"/>
              <a:buAutoNum type="arabicPeriod"/>
            </a:pPr>
            <a:r>
              <a:rPr lang="en" sz="1400"/>
              <a:t>Public</a:t>
            </a:r>
            <a:endParaRPr sz="1400"/>
          </a:p>
          <a:p>
            <a:pPr indent="-317500" lvl="0" marL="914400" rtl="0" algn="l">
              <a:spcBef>
                <a:spcPts val="0"/>
              </a:spcBef>
              <a:spcAft>
                <a:spcPts val="0"/>
              </a:spcAft>
              <a:buSzPts val="1400"/>
              <a:buAutoNum type="arabicPeriod"/>
            </a:pPr>
            <a:r>
              <a:rPr lang="en" sz="1400"/>
              <a:t>Client and Employer</a:t>
            </a:r>
            <a:endParaRPr sz="1400"/>
          </a:p>
          <a:p>
            <a:pPr indent="-317500" lvl="0" marL="914400" rtl="0" algn="l">
              <a:spcBef>
                <a:spcPts val="0"/>
              </a:spcBef>
              <a:spcAft>
                <a:spcPts val="0"/>
              </a:spcAft>
              <a:buSzPts val="1400"/>
              <a:buAutoNum type="arabicPeriod"/>
            </a:pPr>
            <a:r>
              <a:rPr lang="en" sz="1400"/>
              <a:t>Product</a:t>
            </a:r>
            <a:endParaRPr sz="1400"/>
          </a:p>
          <a:p>
            <a:pPr indent="-317500" lvl="0" marL="914400" rtl="0" algn="l">
              <a:spcBef>
                <a:spcPts val="0"/>
              </a:spcBef>
              <a:spcAft>
                <a:spcPts val="0"/>
              </a:spcAft>
              <a:buSzPts val="1400"/>
              <a:buAutoNum type="arabicPeriod"/>
            </a:pPr>
            <a:r>
              <a:rPr lang="en" sz="1400"/>
              <a:t>Judgment</a:t>
            </a:r>
            <a:endParaRPr sz="1400"/>
          </a:p>
          <a:p>
            <a:pPr indent="-317500" lvl="0" marL="914400" rtl="0" algn="l">
              <a:spcBef>
                <a:spcPts val="0"/>
              </a:spcBef>
              <a:spcAft>
                <a:spcPts val="0"/>
              </a:spcAft>
              <a:buSzPts val="1400"/>
              <a:buAutoNum type="arabicPeriod"/>
            </a:pPr>
            <a:r>
              <a:rPr lang="en" sz="1400"/>
              <a:t>Management</a:t>
            </a:r>
            <a:endParaRPr sz="1400"/>
          </a:p>
          <a:p>
            <a:pPr indent="-317500" lvl="0" marL="914400" rtl="0" algn="l">
              <a:spcBef>
                <a:spcPts val="0"/>
              </a:spcBef>
              <a:spcAft>
                <a:spcPts val="0"/>
              </a:spcAft>
              <a:buSzPts val="1400"/>
              <a:buAutoNum type="arabicPeriod"/>
            </a:pPr>
            <a:r>
              <a:rPr lang="en" sz="1400"/>
              <a:t>Profession </a:t>
            </a:r>
            <a:endParaRPr sz="1400"/>
          </a:p>
          <a:p>
            <a:pPr indent="-317500" lvl="0" marL="914400" rtl="0" algn="l">
              <a:spcBef>
                <a:spcPts val="0"/>
              </a:spcBef>
              <a:spcAft>
                <a:spcPts val="0"/>
              </a:spcAft>
              <a:buSzPts val="1400"/>
              <a:buAutoNum type="arabicPeriod"/>
            </a:pPr>
            <a:r>
              <a:rPr lang="en" sz="1400"/>
              <a:t>Colleagues</a:t>
            </a:r>
            <a:endParaRPr sz="1400"/>
          </a:p>
          <a:p>
            <a:pPr indent="-317500" lvl="0" marL="914400" rtl="0" algn="l">
              <a:spcBef>
                <a:spcPts val="0"/>
              </a:spcBef>
              <a:spcAft>
                <a:spcPts val="0"/>
              </a:spcAft>
              <a:buSzPts val="1400"/>
              <a:buAutoNum type="arabicPeriod"/>
            </a:pPr>
            <a:r>
              <a:rPr lang="en" sz="1400"/>
              <a:t>Self</a:t>
            </a:r>
            <a:endParaRPr sz="1400"/>
          </a:p>
        </p:txBody>
      </p:sp>
      <p:sp>
        <p:nvSpPr>
          <p:cNvPr id="265" name="Google Shape;265;p31"/>
          <p:cNvSpPr txBox="1"/>
          <p:nvPr>
            <p:ph idx="12" type="sldNum"/>
          </p:nvPr>
        </p:nvSpPr>
        <p:spPr>
          <a:xfrm>
            <a:off x="8221021" y="4663225"/>
            <a:ext cx="800100" cy="393600"/>
          </a:xfrm>
          <a:prstGeom prst="rect">
            <a:avLst/>
          </a:prstGeom>
        </p:spPr>
        <p:txBody>
          <a:bodyPr anchorCtr="0" anchor="ctr" bIns="91425" lIns="91425" spcFirstLastPara="1" rIns="91425" wrap="square" tIns="91425">
            <a:normAutofit fontScale="92500"/>
          </a:bodyPr>
          <a:lstStyle/>
          <a:p>
            <a:pPr indent="0" lvl="0" marL="0" rtl="0" algn="r">
              <a:spcBef>
                <a:spcPts val="0"/>
              </a:spcBef>
              <a:spcAft>
                <a:spcPts val="0"/>
              </a:spcAft>
              <a:buNone/>
            </a:pPr>
            <a:r>
              <a:rPr lang="en"/>
              <a:t>Ian - </a:t>
            </a: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 of Contents</a:t>
            </a:r>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An Introduction to AI – 3</a:t>
            </a:r>
            <a:endParaRPr/>
          </a:p>
          <a:p>
            <a:pPr indent="-298450" lvl="1" marL="914400" rtl="0" algn="l">
              <a:spcBef>
                <a:spcPts val="0"/>
              </a:spcBef>
              <a:spcAft>
                <a:spcPts val="0"/>
              </a:spcAft>
              <a:buSzPts val="1100"/>
              <a:buChar char="○"/>
            </a:pPr>
            <a:r>
              <a:rPr lang="en"/>
              <a:t>What is AI? – 4</a:t>
            </a:r>
            <a:endParaRPr/>
          </a:p>
          <a:p>
            <a:pPr indent="-298450" lvl="1" marL="914400" rtl="0" algn="l">
              <a:spcBef>
                <a:spcPts val="0"/>
              </a:spcBef>
              <a:spcAft>
                <a:spcPts val="0"/>
              </a:spcAft>
              <a:buSzPts val="1100"/>
              <a:buChar char="○"/>
            </a:pPr>
            <a:r>
              <a:rPr lang="en"/>
              <a:t>A Brief History – 5</a:t>
            </a:r>
            <a:endParaRPr/>
          </a:p>
          <a:p>
            <a:pPr indent="-298450" lvl="1" marL="914400" rtl="0" algn="l">
              <a:spcBef>
                <a:spcPts val="0"/>
              </a:spcBef>
              <a:spcAft>
                <a:spcPts val="0"/>
              </a:spcAft>
              <a:buSzPts val="1100"/>
              <a:buChar char="○"/>
            </a:pPr>
            <a:r>
              <a:rPr lang="en"/>
              <a:t>Common Implementations – 6</a:t>
            </a:r>
            <a:endParaRPr/>
          </a:p>
          <a:p>
            <a:pPr indent="-311150" lvl="0" marL="457200" rtl="0" algn="l">
              <a:spcBef>
                <a:spcPts val="0"/>
              </a:spcBef>
              <a:spcAft>
                <a:spcPts val="0"/>
              </a:spcAft>
              <a:buSzPts val="1300"/>
              <a:buChar char="●"/>
            </a:pPr>
            <a:r>
              <a:rPr lang="en"/>
              <a:t>Ethics – 17</a:t>
            </a:r>
            <a:endParaRPr/>
          </a:p>
          <a:p>
            <a:pPr indent="-298450" lvl="1" marL="914400" rtl="0" algn="l">
              <a:spcBef>
                <a:spcPts val="0"/>
              </a:spcBef>
              <a:spcAft>
                <a:spcPts val="0"/>
              </a:spcAft>
              <a:buSzPts val="1100"/>
              <a:buChar char="○"/>
            </a:pPr>
            <a:r>
              <a:rPr lang="en"/>
              <a:t>Why We Need a Code of Ethics – 18</a:t>
            </a:r>
            <a:endParaRPr/>
          </a:p>
          <a:p>
            <a:pPr indent="-298450" lvl="1" marL="914400" rtl="0" algn="l">
              <a:spcBef>
                <a:spcPts val="0"/>
              </a:spcBef>
              <a:spcAft>
                <a:spcPts val="0"/>
              </a:spcAft>
              <a:buSzPts val="1100"/>
              <a:buChar char="○"/>
            </a:pPr>
            <a:r>
              <a:rPr lang="en"/>
              <a:t>IEEE Code of Ethics – 19</a:t>
            </a:r>
            <a:endParaRPr/>
          </a:p>
          <a:p>
            <a:pPr indent="-311150" lvl="0" marL="457200" rtl="0" algn="l">
              <a:spcBef>
                <a:spcPts val="0"/>
              </a:spcBef>
              <a:spcAft>
                <a:spcPts val="0"/>
              </a:spcAft>
              <a:buSzPts val="1300"/>
              <a:buChar char="●"/>
            </a:pPr>
            <a:r>
              <a:rPr lang="en"/>
              <a:t>AI Demos – 29</a:t>
            </a:r>
            <a:endParaRPr/>
          </a:p>
          <a:p>
            <a:pPr indent="-298450" lvl="1" marL="914400" rtl="0" algn="l">
              <a:spcBef>
                <a:spcPts val="0"/>
              </a:spcBef>
              <a:spcAft>
                <a:spcPts val="0"/>
              </a:spcAft>
              <a:buSzPts val="1100"/>
              <a:buChar char="○"/>
            </a:pPr>
            <a:r>
              <a:rPr lang="en"/>
              <a:t>Basic Ideas (Pong) – 30</a:t>
            </a:r>
            <a:endParaRPr/>
          </a:p>
          <a:p>
            <a:pPr indent="-298450" lvl="1" marL="914400" rtl="0" algn="l">
              <a:spcBef>
                <a:spcPts val="0"/>
              </a:spcBef>
              <a:spcAft>
                <a:spcPts val="0"/>
              </a:spcAft>
              <a:buSzPts val="1100"/>
              <a:buChar char="○"/>
            </a:pPr>
            <a:r>
              <a:rPr lang="en"/>
              <a:t>Pathfinding – 35</a:t>
            </a:r>
            <a:endParaRPr/>
          </a:p>
          <a:p>
            <a:pPr indent="-298450" lvl="1" marL="914400" rtl="0" algn="l">
              <a:spcBef>
                <a:spcPts val="0"/>
              </a:spcBef>
              <a:spcAft>
                <a:spcPts val="0"/>
              </a:spcAft>
              <a:buSzPts val="1100"/>
              <a:buChar char="○"/>
            </a:pPr>
            <a:r>
              <a:rPr lang="en"/>
              <a:t>Difficulty Balancing – 36</a:t>
            </a:r>
            <a:endParaRPr/>
          </a:p>
          <a:p>
            <a:pPr indent="-298450" lvl="1" marL="914400" rtl="0" algn="l">
              <a:spcBef>
                <a:spcPts val="0"/>
              </a:spcBef>
              <a:spcAft>
                <a:spcPts val="0"/>
              </a:spcAft>
              <a:buSzPts val="1100"/>
              <a:buChar char="○"/>
            </a:pPr>
            <a:r>
              <a:rPr lang="en"/>
              <a:t>Behavior Trees – 38</a:t>
            </a:r>
            <a:endParaRPr/>
          </a:p>
          <a:p>
            <a:pPr indent="-311150" lvl="0" marL="457200" rtl="0" algn="l">
              <a:spcBef>
                <a:spcPts val="0"/>
              </a:spcBef>
              <a:spcAft>
                <a:spcPts val="0"/>
              </a:spcAft>
              <a:buSzPts val="1300"/>
              <a:buChar char="●"/>
            </a:pPr>
            <a:r>
              <a:rPr lang="en"/>
              <a:t>References – 40</a:t>
            </a:r>
            <a:endParaRPr/>
          </a:p>
        </p:txBody>
      </p:sp>
      <p:sp>
        <p:nvSpPr>
          <p:cNvPr id="143" name="Google Shape;143;p14"/>
          <p:cNvSpPr txBox="1"/>
          <p:nvPr>
            <p:ph idx="12" type="sldNum"/>
          </p:nvPr>
        </p:nvSpPr>
        <p:spPr>
          <a:xfrm>
            <a:off x="8221021" y="4663225"/>
            <a:ext cx="8001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Victor - </a:t>
            </a: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2"/>
          <p:cNvSpPr txBox="1"/>
          <p:nvPr>
            <p:ph type="title"/>
          </p:nvPr>
        </p:nvSpPr>
        <p:spPr>
          <a:xfrm>
            <a:off x="1297500" y="393750"/>
            <a:ext cx="73350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a:t>
            </a:r>
            <a:r>
              <a:rPr lang="en"/>
              <a:t>Public</a:t>
            </a:r>
            <a:endParaRPr/>
          </a:p>
        </p:txBody>
      </p:sp>
      <p:sp>
        <p:nvSpPr>
          <p:cNvPr id="271" name="Google Shape;271;p3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 sz="1400">
                <a:solidFill>
                  <a:srgbClr val="FFFFFF"/>
                </a:solidFill>
              </a:rPr>
              <a:t>“Software engineers shall act consistently with the public interest.”</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What does this mean?</a:t>
            </a:r>
            <a:endParaRPr sz="1400">
              <a:solidFill>
                <a:srgbClr val="FFFFFF"/>
              </a:solidFill>
            </a:endParaRPr>
          </a:p>
          <a:p>
            <a:pPr indent="-317500" lvl="1" marL="914400" rtl="0" algn="l">
              <a:spcBef>
                <a:spcPts val="0"/>
              </a:spcBef>
              <a:spcAft>
                <a:spcPts val="0"/>
              </a:spcAft>
              <a:buClr>
                <a:srgbClr val="FFFFFF"/>
              </a:buClr>
              <a:buSzPts val="1400"/>
              <a:buChar char="○"/>
            </a:pPr>
            <a:r>
              <a:rPr lang="en" sz="1400">
                <a:solidFill>
                  <a:srgbClr val="FFFFFF"/>
                </a:solidFill>
              </a:rPr>
              <a:t>Accepting responsibility for one’s own work.</a:t>
            </a:r>
            <a:endParaRPr sz="1400">
              <a:solidFill>
                <a:srgbClr val="FFFFFF"/>
              </a:solidFill>
            </a:endParaRPr>
          </a:p>
          <a:p>
            <a:pPr indent="-317500" lvl="1" marL="914400" rtl="0" algn="l">
              <a:spcBef>
                <a:spcPts val="0"/>
              </a:spcBef>
              <a:spcAft>
                <a:spcPts val="0"/>
              </a:spcAft>
              <a:buClr>
                <a:srgbClr val="FFFFFF"/>
              </a:buClr>
              <a:buSzPts val="1400"/>
              <a:buChar char="○"/>
            </a:pPr>
            <a:r>
              <a:rPr lang="en" sz="1400">
                <a:solidFill>
                  <a:srgbClr val="FFFFFF"/>
                </a:solidFill>
              </a:rPr>
              <a:t>Approve only software that is reasonably expected to be safe.</a:t>
            </a:r>
            <a:endParaRPr sz="1400">
              <a:solidFill>
                <a:srgbClr val="FFFFFF"/>
              </a:solidFill>
            </a:endParaRPr>
          </a:p>
          <a:p>
            <a:pPr indent="-317500" lvl="1" marL="914400" rtl="0" algn="l">
              <a:spcBef>
                <a:spcPts val="0"/>
              </a:spcBef>
              <a:spcAft>
                <a:spcPts val="0"/>
              </a:spcAft>
              <a:buClr>
                <a:srgbClr val="FFFFFF"/>
              </a:buClr>
              <a:buSzPts val="1400"/>
              <a:buChar char="○"/>
            </a:pPr>
            <a:r>
              <a:rPr lang="en" sz="1400">
                <a:solidFill>
                  <a:srgbClr val="FFFFFF"/>
                </a:solidFill>
              </a:rPr>
              <a:t>Disclose and </a:t>
            </a:r>
            <a:r>
              <a:rPr lang="en" sz="1400">
                <a:solidFill>
                  <a:srgbClr val="FFFFFF"/>
                </a:solidFill>
              </a:rPr>
              <a:t>handle any potential danger to users.</a:t>
            </a:r>
            <a:endParaRPr sz="1400">
              <a:solidFill>
                <a:srgbClr val="FFFFFF"/>
              </a:solidFill>
            </a:endParaRPr>
          </a:p>
          <a:p>
            <a:pPr indent="-317500" lvl="1" marL="914400" rtl="0" algn="l">
              <a:spcBef>
                <a:spcPts val="0"/>
              </a:spcBef>
              <a:spcAft>
                <a:spcPts val="0"/>
              </a:spcAft>
              <a:buClr>
                <a:srgbClr val="FFFFFF"/>
              </a:buClr>
              <a:buSzPts val="1400"/>
              <a:buChar char="○"/>
            </a:pPr>
            <a:r>
              <a:rPr lang="en" sz="1400">
                <a:solidFill>
                  <a:srgbClr val="FFFFFF"/>
                </a:solidFill>
              </a:rPr>
              <a:t>Be fair and avoid deception in all public statements.</a:t>
            </a:r>
            <a:endParaRPr sz="1400">
              <a:solidFill>
                <a:srgbClr val="FFFFFF"/>
              </a:solidFill>
            </a:endParaRPr>
          </a:p>
          <a:p>
            <a:pPr indent="-317500" lvl="1" marL="914400" rtl="0" algn="l">
              <a:spcBef>
                <a:spcPts val="0"/>
              </a:spcBef>
              <a:spcAft>
                <a:spcPts val="0"/>
              </a:spcAft>
              <a:buClr>
                <a:srgbClr val="FFFFFF"/>
              </a:buClr>
              <a:buSzPts val="1400"/>
              <a:buChar char="○"/>
            </a:pPr>
            <a:r>
              <a:rPr lang="en" sz="1400">
                <a:solidFill>
                  <a:srgbClr val="FFFFFF"/>
                </a:solidFill>
              </a:rPr>
              <a:t>Consider and aid in reduction of disadvantage from user to user.</a:t>
            </a:r>
            <a:endParaRPr sz="1400">
              <a:solidFill>
                <a:srgbClr val="FFFFFF"/>
              </a:solidFill>
            </a:endParaRPr>
          </a:p>
          <a:p>
            <a:pPr indent="-317500" lvl="1" marL="914400" rtl="0" algn="l">
              <a:spcBef>
                <a:spcPts val="0"/>
              </a:spcBef>
              <a:spcAft>
                <a:spcPts val="0"/>
              </a:spcAft>
              <a:buClr>
                <a:srgbClr val="FFFFFF"/>
              </a:buClr>
              <a:buSzPts val="1400"/>
              <a:buChar char="○"/>
            </a:pPr>
            <a:r>
              <a:rPr lang="en" sz="1400">
                <a:solidFill>
                  <a:srgbClr val="FFFFFF"/>
                </a:solidFill>
              </a:rPr>
              <a:t>Contribute to public causes and education wherever possible.</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In summary, behave in an edifying and constructive way in regards to how the public interacts with your software.</a:t>
            </a:r>
            <a:endParaRPr sz="1400">
              <a:solidFill>
                <a:srgbClr val="FFFFFF"/>
              </a:solidFill>
            </a:endParaRPr>
          </a:p>
        </p:txBody>
      </p:sp>
      <p:sp>
        <p:nvSpPr>
          <p:cNvPr id="272" name="Google Shape;272;p32"/>
          <p:cNvSpPr txBox="1"/>
          <p:nvPr>
            <p:ph idx="12" type="sldNum"/>
          </p:nvPr>
        </p:nvSpPr>
        <p:spPr>
          <a:xfrm>
            <a:off x="8040994" y="4663225"/>
            <a:ext cx="9801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Ian - </a:t>
            </a: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3"/>
          <p:cNvSpPr txBox="1"/>
          <p:nvPr>
            <p:ph type="title"/>
          </p:nvPr>
        </p:nvSpPr>
        <p:spPr>
          <a:xfrm>
            <a:off x="1297500" y="393750"/>
            <a:ext cx="73350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Client and Employer</a:t>
            </a:r>
            <a:endParaRPr/>
          </a:p>
        </p:txBody>
      </p:sp>
      <p:sp>
        <p:nvSpPr>
          <p:cNvPr id="278" name="Google Shape;278;p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“Software engineers shall act in a manner that is in the best interests of their client and employer, consistent with the public interest.”</a:t>
            </a:r>
            <a:endParaRPr sz="1400"/>
          </a:p>
          <a:p>
            <a:pPr indent="-317500" lvl="0" marL="457200" rtl="0" algn="l">
              <a:spcBef>
                <a:spcPts val="0"/>
              </a:spcBef>
              <a:spcAft>
                <a:spcPts val="0"/>
              </a:spcAft>
              <a:buSzPts val="1400"/>
              <a:buChar char="●"/>
            </a:pPr>
            <a:r>
              <a:rPr lang="en" sz="1400"/>
              <a:t>What does this mean?</a:t>
            </a:r>
            <a:endParaRPr sz="1400"/>
          </a:p>
          <a:p>
            <a:pPr indent="-317500" lvl="1" marL="914400" rtl="0" algn="l">
              <a:spcBef>
                <a:spcPts val="0"/>
              </a:spcBef>
              <a:spcAft>
                <a:spcPts val="0"/>
              </a:spcAft>
              <a:buSzPts val="1400"/>
              <a:buChar char="○"/>
            </a:pPr>
            <a:r>
              <a:rPr lang="en" sz="1400"/>
              <a:t>Be honest about abilities and limitations.</a:t>
            </a:r>
            <a:endParaRPr sz="1400"/>
          </a:p>
          <a:p>
            <a:pPr indent="-317500" lvl="1" marL="914400" rtl="0" algn="l">
              <a:spcBef>
                <a:spcPts val="0"/>
              </a:spcBef>
              <a:spcAft>
                <a:spcPts val="0"/>
              </a:spcAft>
              <a:buSzPts val="1400"/>
              <a:buChar char="○"/>
            </a:pPr>
            <a:r>
              <a:rPr lang="en" sz="1400"/>
              <a:t>Only use legal, approved software and documentation.</a:t>
            </a:r>
            <a:endParaRPr sz="1400"/>
          </a:p>
          <a:p>
            <a:pPr indent="-317500" lvl="1" marL="914400" rtl="0" algn="l">
              <a:spcBef>
                <a:spcPts val="0"/>
              </a:spcBef>
              <a:spcAft>
                <a:spcPts val="0"/>
              </a:spcAft>
              <a:buSzPts val="1400"/>
              <a:buChar char="○"/>
            </a:pPr>
            <a:r>
              <a:rPr lang="en" sz="1400"/>
              <a:t>Maintain confidentiality.</a:t>
            </a:r>
            <a:endParaRPr sz="1400"/>
          </a:p>
          <a:p>
            <a:pPr indent="-317500" lvl="1" marL="914400" rtl="0" algn="l">
              <a:spcBef>
                <a:spcPts val="0"/>
              </a:spcBef>
              <a:spcAft>
                <a:spcPts val="0"/>
              </a:spcAft>
              <a:buSzPts val="1400"/>
              <a:buChar char="○"/>
            </a:pPr>
            <a:r>
              <a:rPr lang="en" sz="1400"/>
              <a:t>Identify, document, and report problematic projects.</a:t>
            </a:r>
            <a:endParaRPr sz="1400"/>
          </a:p>
          <a:p>
            <a:pPr indent="-317500" lvl="1" marL="914400" rtl="0" algn="l">
              <a:spcBef>
                <a:spcPts val="0"/>
              </a:spcBef>
              <a:spcAft>
                <a:spcPts val="0"/>
              </a:spcAft>
              <a:buSzPts val="1400"/>
              <a:buChar char="○"/>
            </a:pPr>
            <a:r>
              <a:rPr lang="en" sz="1400"/>
              <a:t>Accept no work that conflicts with primary employment.</a:t>
            </a:r>
            <a:endParaRPr sz="1400"/>
          </a:p>
          <a:p>
            <a:pPr indent="-317500" lvl="1" marL="914400" rtl="0" algn="l">
              <a:spcBef>
                <a:spcPts val="0"/>
              </a:spcBef>
              <a:spcAft>
                <a:spcPts val="0"/>
              </a:spcAft>
              <a:buSzPts val="1400"/>
              <a:buChar char="○"/>
            </a:pPr>
            <a:r>
              <a:rPr lang="en" sz="1400"/>
              <a:t>Promote no interest adverse to employer unless ethically compelled.</a:t>
            </a:r>
            <a:endParaRPr sz="1400"/>
          </a:p>
          <a:p>
            <a:pPr indent="-317500" lvl="0" marL="457200" rtl="0" algn="l">
              <a:spcBef>
                <a:spcPts val="0"/>
              </a:spcBef>
              <a:spcAft>
                <a:spcPts val="0"/>
              </a:spcAft>
              <a:buSzPts val="1400"/>
              <a:buChar char="●"/>
            </a:pPr>
            <a:r>
              <a:rPr lang="en" sz="1400"/>
              <a:t>In summary, be straightforward and loyal to your employer wherever it does not conflict with public interest.</a:t>
            </a:r>
            <a:endParaRPr sz="1400"/>
          </a:p>
        </p:txBody>
      </p:sp>
      <p:sp>
        <p:nvSpPr>
          <p:cNvPr id="279" name="Google Shape;279;p33"/>
          <p:cNvSpPr txBox="1"/>
          <p:nvPr>
            <p:ph idx="12" type="sldNum"/>
          </p:nvPr>
        </p:nvSpPr>
        <p:spPr>
          <a:xfrm>
            <a:off x="7359484" y="4663225"/>
            <a:ext cx="1661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Ian - </a:t>
            </a: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4"/>
          <p:cNvSpPr txBox="1"/>
          <p:nvPr>
            <p:ph type="title"/>
          </p:nvPr>
        </p:nvSpPr>
        <p:spPr>
          <a:xfrm>
            <a:off x="1297500" y="393750"/>
            <a:ext cx="73350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 Product</a:t>
            </a:r>
            <a:endParaRPr/>
          </a:p>
        </p:txBody>
      </p:sp>
      <p:sp>
        <p:nvSpPr>
          <p:cNvPr id="285" name="Google Shape;285;p3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“Software engineers shall ensure that their products and related modifications meet the highest professional standards possible.”</a:t>
            </a:r>
            <a:endParaRPr sz="1400"/>
          </a:p>
          <a:p>
            <a:pPr indent="-317500" lvl="0" marL="457200" rtl="0" algn="l">
              <a:spcBef>
                <a:spcPts val="0"/>
              </a:spcBef>
              <a:spcAft>
                <a:spcPts val="0"/>
              </a:spcAft>
              <a:buSzPts val="1400"/>
              <a:buChar char="●"/>
            </a:pPr>
            <a:r>
              <a:rPr lang="en" sz="1400"/>
              <a:t>What does this mean?</a:t>
            </a:r>
            <a:endParaRPr sz="1400"/>
          </a:p>
          <a:p>
            <a:pPr indent="-317500" lvl="1" marL="914400" rtl="0" algn="l">
              <a:spcBef>
                <a:spcPts val="0"/>
              </a:spcBef>
              <a:spcAft>
                <a:spcPts val="0"/>
              </a:spcAft>
              <a:buSzPts val="1400"/>
              <a:buChar char="○"/>
            </a:pPr>
            <a:r>
              <a:rPr lang="en" sz="1400"/>
              <a:t>Strive for high project quality, clearing trade-offs with employer and client.</a:t>
            </a:r>
            <a:endParaRPr sz="1400"/>
          </a:p>
          <a:p>
            <a:pPr indent="-317500" lvl="1" marL="914400" rtl="0" algn="l">
              <a:spcBef>
                <a:spcPts val="0"/>
              </a:spcBef>
              <a:spcAft>
                <a:spcPts val="0"/>
              </a:spcAft>
              <a:buSzPts val="1400"/>
              <a:buChar char="○"/>
            </a:pPr>
            <a:r>
              <a:rPr lang="en" sz="1400"/>
              <a:t>Ensure proper and achievable goals, qualifications, and appropriate methods.</a:t>
            </a:r>
            <a:endParaRPr sz="1400"/>
          </a:p>
          <a:p>
            <a:pPr indent="-317500" lvl="1" marL="914400" rtl="0" algn="l">
              <a:spcBef>
                <a:spcPts val="0"/>
              </a:spcBef>
              <a:spcAft>
                <a:spcPts val="0"/>
              </a:spcAft>
              <a:buSzPts val="1400"/>
              <a:buChar char="○"/>
            </a:pPr>
            <a:r>
              <a:rPr lang="en" sz="1400"/>
              <a:t>Work to follow ethical, economic, cultural, legal, and professional standards.</a:t>
            </a:r>
            <a:endParaRPr sz="1400"/>
          </a:p>
          <a:p>
            <a:pPr indent="-317500" lvl="1" marL="914400" rtl="0" algn="l">
              <a:spcBef>
                <a:spcPts val="0"/>
              </a:spcBef>
              <a:spcAft>
                <a:spcPts val="0"/>
              </a:spcAft>
              <a:buSzPts val="1400"/>
              <a:buChar char="○"/>
            </a:pPr>
            <a:r>
              <a:rPr lang="en" sz="1400"/>
              <a:t>Understand and document specifications of software.</a:t>
            </a:r>
            <a:endParaRPr sz="1400"/>
          </a:p>
          <a:p>
            <a:pPr indent="-317500" lvl="1" marL="914400" rtl="0" algn="l">
              <a:spcBef>
                <a:spcPts val="0"/>
              </a:spcBef>
              <a:spcAft>
                <a:spcPts val="0"/>
              </a:spcAft>
              <a:buSzPts val="1400"/>
              <a:buChar char="○"/>
            </a:pPr>
            <a:r>
              <a:rPr lang="en" sz="1400"/>
              <a:t>Ensure realistic estimates and adequate testing.</a:t>
            </a:r>
            <a:endParaRPr sz="1400"/>
          </a:p>
          <a:p>
            <a:pPr indent="-317500" lvl="1" marL="914400" rtl="0" algn="l">
              <a:spcBef>
                <a:spcPts val="0"/>
              </a:spcBef>
              <a:spcAft>
                <a:spcPts val="0"/>
              </a:spcAft>
              <a:buSzPts val="1400"/>
              <a:buChar char="○"/>
            </a:pPr>
            <a:r>
              <a:rPr lang="en" sz="1400"/>
              <a:t>Create software that respects user privacy.</a:t>
            </a:r>
            <a:endParaRPr sz="1400"/>
          </a:p>
          <a:p>
            <a:pPr indent="-317500" lvl="1" marL="914400" rtl="0" algn="l">
              <a:spcBef>
                <a:spcPts val="0"/>
              </a:spcBef>
              <a:spcAft>
                <a:spcPts val="0"/>
              </a:spcAft>
              <a:buSzPts val="1400"/>
              <a:buChar char="○"/>
            </a:pPr>
            <a:r>
              <a:rPr lang="en" sz="1400"/>
              <a:t>Use only accurate, ethical, lawful information.</a:t>
            </a:r>
            <a:endParaRPr sz="1400"/>
          </a:p>
          <a:p>
            <a:pPr indent="-317500" lvl="0" marL="457200" rtl="0" algn="l">
              <a:spcBef>
                <a:spcPts val="0"/>
              </a:spcBef>
              <a:spcAft>
                <a:spcPts val="0"/>
              </a:spcAft>
              <a:buSzPts val="1400"/>
              <a:buChar char="●"/>
            </a:pPr>
            <a:r>
              <a:rPr lang="en" sz="1400"/>
              <a:t>In summary, create high-quality, legal, well-documented software.</a:t>
            </a:r>
            <a:endParaRPr sz="1400"/>
          </a:p>
        </p:txBody>
      </p:sp>
      <p:sp>
        <p:nvSpPr>
          <p:cNvPr id="286" name="Google Shape;286;p34"/>
          <p:cNvSpPr txBox="1"/>
          <p:nvPr>
            <p:ph idx="12" type="sldNum"/>
          </p:nvPr>
        </p:nvSpPr>
        <p:spPr>
          <a:xfrm>
            <a:off x="7873841" y="4663225"/>
            <a:ext cx="1147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Ian - </a:t>
            </a: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5"/>
          <p:cNvSpPr txBox="1"/>
          <p:nvPr>
            <p:ph type="title"/>
          </p:nvPr>
        </p:nvSpPr>
        <p:spPr>
          <a:xfrm>
            <a:off x="1297500" y="393750"/>
            <a:ext cx="73350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4. Judgment</a:t>
            </a:r>
            <a:endParaRPr/>
          </a:p>
        </p:txBody>
      </p:sp>
      <p:sp>
        <p:nvSpPr>
          <p:cNvPr id="292" name="Google Shape;292;p3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“Software engineers shall maintain integrity and independence in their professional judgment.”</a:t>
            </a:r>
            <a:endParaRPr sz="1400"/>
          </a:p>
          <a:p>
            <a:pPr indent="-317500" lvl="0" marL="457200" rtl="0" algn="l">
              <a:spcBef>
                <a:spcPts val="0"/>
              </a:spcBef>
              <a:spcAft>
                <a:spcPts val="0"/>
              </a:spcAft>
              <a:buSzPts val="1400"/>
              <a:buChar char="●"/>
            </a:pPr>
            <a:r>
              <a:rPr lang="en" sz="1400"/>
              <a:t>What does this mean?</a:t>
            </a:r>
            <a:endParaRPr sz="1400"/>
          </a:p>
          <a:p>
            <a:pPr indent="-317500" lvl="1" marL="914400" rtl="0" algn="l">
              <a:spcBef>
                <a:spcPts val="0"/>
              </a:spcBef>
              <a:spcAft>
                <a:spcPts val="0"/>
              </a:spcAft>
              <a:buSzPts val="1400"/>
              <a:buChar char="○"/>
            </a:pPr>
            <a:r>
              <a:rPr lang="en" sz="1400"/>
              <a:t>Support and maintain human values in all technical judgments.</a:t>
            </a:r>
            <a:endParaRPr sz="1400"/>
          </a:p>
          <a:p>
            <a:pPr indent="-317500" lvl="1" marL="914400" rtl="0" algn="l">
              <a:spcBef>
                <a:spcPts val="0"/>
              </a:spcBef>
              <a:spcAft>
                <a:spcPts val="0"/>
              </a:spcAft>
              <a:buSzPts val="1400"/>
              <a:buChar char="○"/>
            </a:pPr>
            <a:r>
              <a:rPr lang="en" sz="1400"/>
              <a:t>Only endorse documents witnessed firsthand and with which you agree.</a:t>
            </a:r>
            <a:endParaRPr sz="1400"/>
          </a:p>
          <a:p>
            <a:pPr indent="-317500" lvl="1" marL="914400" rtl="0" algn="l">
              <a:spcBef>
                <a:spcPts val="0"/>
              </a:spcBef>
              <a:spcAft>
                <a:spcPts val="0"/>
              </a:spcAft>
              <a:buSzPts val="1400"/>
              <a:buChar char="○"/>
            </a:pPr>
            <a:r>
              <a:rPr lang="en" sz="1400"/>
              <a:t>Maintain professional objectivity in software evaluation.</a:t>
            </a:r>
            <a:endParaRPr sz="1400"/>
          </a:p>
          <a:p>
            <a:pPr indent="-317500" lvl="1" marL="914400" rtl="0" algn="l">
              <a:spcBef>
                <a:spcPts val="0"/>
              </a:spcBef>
              <a:spcAft>
                <a:spcPts val="0"/>
              </a:spcAft>
              <a:buSzPts val="1400"/>
              <a:buChar char="○"/>
            </a:pPr>
            <a:r>
              <a:rPr lang="en" sz="1400"/>
              <a:t>Do not engage in deceptive financial practices.</a:t>
            </a:r>
            <a:endParaRPr sz="1400"/>
          </a:p>
          <a:p>
            <a:pPr indent="-317500" lvl="1" marL="914400" rtl="0" algn="l">
              <a:spcBef>
                <a:spcPts val="0"/>
              </a:spcBef>
              <a:spcAft>
                <a:spcPts val="0"/>
              </a:spcAft>
              <a:buSzPts val="1400"/>
              <a:buChar char="○"/>
            </a:pPr>
            <a:r>
              <a:rPr lang="en" sz="1400"/>
              <a:t>Disclose conflicts of interest.</a:t>
            </a:r>
            <a:endParaRPr sz="1400"/>
          </a:p>
          <a:p>
            <a:pPr indent="-317500" lvl="1" marL="914400" rtl="0" algn="l">
              <a:spcBef>
                <a:spcPts val="0"/>
              </a:spcBef>
              <a:spcAft>
                <a:spcPts val="0"/>
              </a:spcAft>
              <a:buSzPts val="1400"/>
              <a:buChar char="○"/>
            </a:pPr>
            <a:r>
              <a:rPr lang="en" sz="1400"/>
              <a:t>Do not participate in organizations which may lead to conflicts of interest.</a:t>
            </a:r>
            <a:endParaRPr sz="1400"/>
          </a:p>
          <a:p>
            <a:pPr indent="-317500" lvl="0" marL="457200" rtl="0" algn="l">
              <a:spcBef>
                <a:spcPts val="0"/>
              </a:spcBef>
              <a:spcAft>
                <a:spcPts val="0"/>
              </a:spcAft>
              <a:buSzPts val="1400"/>
              <a:buChar char="●"/>
            </a:pPr>
            <a:r>
              <a:rPr lang="en" sz="1400"/>
              <a:t>In summary, behave professionally and ethically in all judgments and disclose any situation which may conflict with this behavior.</a:t>
            </a:r>
            <a:endParaRPr sz="1400"/>
          </a:p>
        </p:txBody>
      </p:sp>
      <p:sp>
        <p:nvSpPr>
          <p:cNvPr id="293" name="Google Shape;293;p35"/>
          <p:cNvSpPr txBox="1"/>
          <p:nvPr>
            <p:ph idx="12" type="sldNum"/>
          </p:nvPr>
        </p:nvSpPr>
        <p:spPr>
          <a:xfrm>
            <a:off x="7565212" y="4663225"/>
            <a:ext cx="14559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Ian - </a:t>
            </a: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6"/>
          <p:cNvSpPr txBox="1"/>
          <p:nvPr>
            <p:ph type="title"/>
          </p:nvPr>
        </p:nvSpPr>
        <p:spPr>
          <a:xfrm>
            <a:off x="1297500" y="393750"/>
            <a:ext cx="73350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 Management</a:t>
            </a:r>
            <a:endParaRPr/>
          </a:p>
        </p:txBody>
      </p:sp>
      <p:sp>
        <p:nvSpPr>
          <p:cNvPr id="299" name="Google Shape;299;p3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“Software engineering managers and leads shall subscribe to and promote an ethical approach to the management of software development and maintenance.”</a:t>
            </a:r>
            <a:endParaRPr sz="1400"/>
          </a:p>
          <a:p>
            <a:pPr indent="-317500" lvl="0" marL="457200" rtl="0" algn="l">
              <a:spcBef>
                <a:spcPts val="0"/>
              </a:spcBef>
              <a:spcAft>
                <a:spcPts val="0"/>
              </a:spcAft>
              <a:buSzPts val="1400"/>
              <a:buChar char="●"/>
            </a:pPr>
            <a:r>
              <a:rPr lang="en" sz="1400"/>
              <a:t>What does this mean?</a:t>
            </a:r>
            <a:endParaRPr sz="1400"/>
          </a:p>
          <a:p>
            <a:pPr indent="-317500" lvl="1" marL="914400" rtl="0" algn="l">
              <a:spcBef>
                <a:spcPts val="0"/>
              </a:spcBef>
              <a:spcAft>
                <a:spcPts val="0"/>
              </a:spcAft>
              <a:buSzPts val="1400"/>
              <a:buChar char="○"/>
            </a:pPr>
            <a:r>
              <a:rPr lang="en" sz="1400"/>
              <a:t>Ensure effective, informative management.</a:t>
            </a:r>
            <a:endParaRPr sz="1400"/>
          </a:p>
          <a:p>
            <a:pPr indent="-317500" lvl="1" marL="914400" rtl="0" algn="l">
              <a:spcBef>
                <a:spcPts val="0"/>
              </a:spcBef>
              <a:spcAft>
                <a:spcPts val="0"/>
              </a:spcAft>
              <a:buSzPts val="1400"/>
              <a:buChar char="○"/>
            </a:pPr>
            <a:r>
              <a:rPr lang="en" sz="1400"/>
              <a:t>Assign work based on employee contributions and ambition.</a:t>
            </a:r>
            <a:endParaRPr sz="1400"/>
          </a:p>
          <a:p>
            <a:pPr indent="-317500" lvl="1" marL="914400" rtl="0" algn="l">
              <a:spcBef>
                <a:spcPts val="0"/>
              </a:spcBef>
              <a:spcAft>
                <a:spcPts val="0"/>
              </a:spcAft>
              <a:buSzPts val="1400"/>
              <a:buChar char="○"/>
            </a:pPr>
            <a:r>
              <a:rPr lang="en" sz="1400"/>
              <a:t>Ensure realistic quantitative estimates.</a:t>
            </a:r>
            <a:endParaRPr sz="1400"/>
          </a:p>
          <a:p>
            <a:pPr indent="-317500" lvl="1" marL="914400" rtl="0" algn="l">
              <a:spcBef>
                <a:spcPts val="0"/>
              </a:spcBef>
              <a:spcAft>
                <a:spcPts val="0"/>
              </a:spcAft>
              <a:buSzPts val="1400"/>
              <a:buChar char="○"/>
            </a:pPr>
            <a:r>
              <a:rPr lang="en" sz="1400"/>
              <a:t>Attract employees by accurate description, hiring and paying fairly.</a:t>
            </a:r>
            <a:endParaRPr sz="1400"/>
          </a:p>
          <a:p>
            <a:pPr indent="-317500" lvl="1" marL="914400" rtl="0" algn="l">
              <a:spcBef>
                <a:spcPts val="0"/>
              </a:spcBef>
              <a:spcAft>
                <a:spcPts val="0"/>
              </a:spcAft>
              <a:buSzPts val="1400"/>
              <a:buChar char="○"/>
            </a:pPr>
            <a:r>
              <a:rPr lang="en" sz="1400"/>
              <a:t>Ensure fair </a:t>
            </a:r>
            <a:r>
              <a:rPr lang="en" sz="1400"/>
              <a:t>ownership</a:t>
            </a:r>
            <a:r>
              <a:rPr lang="en" sz="1400"/>
              <a:t> agreements </a:t>
            </a:r>
            <a:r>
              <a:rPr lang="en" sz="1400"/>
              <a:t>concerning</a:t>
            </a:r>
            <a:r>
              <a:rPr lang="en" sz="1400"/>
              <a:t> intellectual property.</a:t>
            </a:r>
            <a:endParaRPr sz="1400"/>
          </a:p>
          <a:p>
            <a:pPr indent="-317500" lvl="1" marL="914400" rtl="0" algn="l">
              <a:spcBef>
                <a:spcPts val="0"/>
              </a:spcBef>
              <a:spcAft>
                <a:spcPts val="0"/>
              </a:spcAft>
              <a:buSzPts val="1400"/>
              <a:buChar char="○"/>
            </a:pPr>
            <a:r>
              <a:rPr lang="en" sz="1400"/>
              <a:t>Provide for due process for Code violations.</a:t>
            </a:r>
            <a:endParaRPr sz="1400"/>
          </a:p>
          <a:p>
            <a:pPr indent="-317500" lvl="1" marL="914400" rtl="0" algn="l">
              <a:spcBef>
                <a:spcPts val="0"/>
              </a:spcBef>
              <a:spcAft>
                <a:spcPts val="0"/>
              </a:spcAft>
              <a:buSzPts val="1400"/>
              <a:buChar char="○"/>
            </a:pPr>
            <a:r>
              <a:rPr lang="en" sz="1400"/>
              <a:t>Do not make employees violate this Code or punish them for voicing concern.</a:t>
            </a:r>
            <a:endParaRPr sz="1400"/>
          </a:p>
          <a:p>
            <a:pPr indent="-317500" lvl="0" marL="457200" rtl="0" algn="l">
              <a:spcBef>
                <a:spcPts val="0"/>
              </a:spcBef>
              <a:spcAft>
                <a:spcPts val="0"/>
              </a:spcAft>
              <a:buSzPts val="1400"/>
              <a:buChar char="●"/>
            </a:pPr>
            <a:r>
              <a:rPr lang="en" sz="1400"/>
              <a:t>In summary, effectively lay out </a:t>
            </a:r>
            <a:r>
              <a:rPr lang="en" sz="1400"/>
              <a:t>expectations</a:t>
            </a:r>
            <a:r>
              <a:rPr lang="en" sz="1400"/>
              <a:t> and treat employees justly.</a:t>
            </a:r>
            <a:endParaRPr sz="1400"/>
          </a:p>
        </p:txBody>
      </p:sp>
      <p:sp>
        <p:nvSpPr>
          <p:cNvPr id="300" name="Google Shape;300;p36"/>
          <p:cNvSpPr txBox="1"/>
          <p:nvPr>
            <p:ph idx="12" type="sldNum"/>
          </p:nvPr>
        </p:nvSpPr>
        <p:spPr>
          <a:xfrm>
            <a:off x="7848116" y="4663225"/>
            <a:ext cx="11730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Ian - </a:t>
            </a: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7"/>
          <p:cNvSpPr txBox="1"/>
          <p:nvPr>
            <p:ph type="title"/>
          </p:nvPr>
        </p:nvSpPr>
        <p:spPr>
          <a:xfrm>
            <a:off x="1297500" y="393750"/>
            <a:ext cx="73350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6. Profession</a:t>
            </a:r>
            <a:endParaRPr/>
          </a:p>
        </p:txBody>
      </p:sp>
      <p:sp>
        <p:nvSpPr>
          <p:cNvPr id="306" name="Google Shape;306;p3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“Software engineers shall advance the integrity and reputation of the profession consistent with the public interest.”</a:t>
            </a:r>
            <a:endParaRPr sz="1400"/>
          </a:p>
          <a:p>
            <a:pPr indent="-317500" lvl="0" marL="457200" rtl="0" algn="l">
              <a:spcBef>
                <a:spcPts val="0"/>
              </a:spcBef>
              <a:spcAft>
                <a:spcPts val="0"/>
              </a:spcAft>
              <a:buSzPts val="1400"/>
              <a:buChar char="●"/>
            </a:pPr>
            <a:r>
              <a:rPr lang="en" sz="1400"/>
              <a:t>What does this mean?</a:t>
            </a:r>
            <a:endParaRPr sz="1400"/>
          </a:p>
          <a:p>
            <a:pPr indent="-317500" lvl="1" marL="914400" rtl="0" algn="l">
              <a:spcBef>
                <a:spcPts val="0"/>
              </a:spcBef>
              <a:spcAft>
                <a:spcPts val="0"/>
              </a:spcAft>
              <a:buSzPts val="1400"/>
              <a:buChar char="○"/>
            </a:pPr>
            <a:r>
              <a:rPr lang="en" sz="1400"/>
              <a:t>Help develop an environment favorable to ethical behavior.</a:t>
            </a:r>
            <a:endParaRPr sz="1400"/>
          </a:p>
          <a:p>
            <a:pPr indent="-317500" lvl="1" marL="914400" rtl="0" algn="l">
              <a:spcBef>
                <a:spcPts val="0"/>
              </a:spcBef>
              <a:spcAft>
                <a:spcPts val="0"/>
              </a:spcAft>
              <a:buSzPts val="1400"/>
              <a:buChar char="○"/>
            </a:pPr>
            <a:r>
              <a:rPr lang="en" sz="1400"/>
              <a:t>Aid public knowledge through organizations, meetings, and publications.</a:t>
            </a:r>
            <a:endParaRPr sz="1400"/>
          </a:p>
          <a:p>
            <a:pPr indent="-317500" lvl="1" marL="914400" rtl="0" algn="l">
              <a:spcBef>
                <a:spcPts val="0"/>
              </a:spcBef>
              <a:spcAft>
                <a:spcPts val="0"/>
              </a:spcAft>
              <a:buSzPts val="1400"/>
              <a:buChar char="○"/>
            </a:pPr>
            <a:r>
              <a:rPr lang="en" sz="1400"/>
              <a:t>Support other engineers striving to follow this Code.</a:t>
            </a:r>
            <a:endParaRPr sz="1400"/>
          </a:p>
          <a:p>
            <a:pPr indent="-317500" lvl="1" marL="914400" rtl="0" algn="l">
              <a:spcBef>
                <a:spcPts val="0"/>
              </a:spcBef>
              <a:spcAft>
                <a:spcPts val="0"/>
              </a:spcAft>
              <a:buSzPts val="1400"/>
              <a:buChar char="○"/>
            </a:pPr>
            <a:r>
              <a:rPr lang="en" sz="1400"/>
              <a:t>Do not promote your own interest over profession, client, or employer.</a:t>
            </a:r>
            <a:endParaRPr sz="1400"/>
          </a:p>
          <a:p>
            <a:pPr indent="-317500" lvl="1" marL="914400" rtl="0" algn="l">
              <a:spcBef>
                <a:spcPts val="0"/>
              </a:spcBef>
              <a:spcAft>
                <a:spcPts val="0"/>
              </a:spcAft>
              <a:buSzPts val="1400"/>
              <a:buChar char="○"/>
            </a:pPr>
            <a:r>
              <a:rPr lang="en" sz="1400"/>
              <a:t>Obey all laws governing work except in extraordinary ethical circumstances.</a:t>
            </a:r>
            <a:endParaRPr sz="1400"/>
          </a:p>
          <a:p>
            <a:pPr indent="-317500" lvl="1" marL="914400" rtl="0" algn="l">
              <a:spcBef>
                <a:spcPts val="0"/>
              </a:spcBef>
              <a:spcAft>
                <a:spcPts val="0"/>
              </a:spcAft>
              <a:buSzPts val="1400"/>
              <a:buChar char="○"/>
            </a:pPr>
            <a:r>
              <a:rPr lang="en" sz="1400"/>
              <a:t>Be accurate in software descriptions, and correct errors in software.</a:t>
            </a:r>
            <a:endParaRPr sz="1400"/>
          </a:p>
          <a:p>
            <a:pPr indent="-317500" lvl="1" marL="914400" rtl="0" algn="l">
              <a:spcBef>
                <a:spcPts val="0"/>
              </a:spcBef>
              <a:spcAft>
                <a:spcPts val="0"/>
              </a:spcAft>
              <a:buSzPts val="1400"/>
              <a:buChar char="○"/>
            </a:pPr>
            <a:r>
              <a:rPr lang="en" sz="1400"/>
              <a:t>Make known your commitment to - and report violations of - this Code.</a:t>
            </a:r>
            <a:endParaRPr sz="1400"/>
          </a:p>
          <a:p>
            <a:pPr indent="-317500" lvl="0" marL="457200" rtl="0" algn="l">
              <a:spcBef>
                <a:spcPts val="0"/>
              </a:spcBef>
              <a:spcAft>
                <a:spcPts val="0"/>
              </a:spcAft>
              <a:buSzPts val="1400"/>
              <a:buChar char="●"/>
            </a:pPr>
            <a:r>
              <a:rPr lang="en" sz="1400"/>
              <a:t>In summary, uplift your profession and encourage commitment to this Code.</a:t>
            </a:r>
            <a:endParaRPr sz="1400"/>
          </a:p>
        </p:txBody>
      </p:sp>
      <p:sp>
        <p:nvSpPr>
          <p:cNvPr id="307" name="Google Shape;307;p37"/>
          <p:cNvSpPr txBox="1"/>
          <p:nvPr>
            <p:ph idx="12" type="sldNum"/>
          </p:nvPr>
        </p:nvSpPr>
        <p:spPr>
          <a:xfrm>
            <a:off x="7976693" y="4663225"/>
            <a:ext cx="10443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Ian - </a:t>
            </a: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8"/>
          <p:cNvSpPr txBox="1"/>
          <p:nvPr>
            <p:ph type="title"/>
          </p:nvPr>
        </p:nvSpPr>
        <p:spPr>
          <a:xfrm>
            <a:off x="1297500" y="393750"/>
            <a:ext cx="73350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7. Colleagues</a:t>
            </a:r>
            <a:endParaRPr/>
          </a:p>
        </p:txBody>
      </p:sp>
      <p:sp>
        <p:nvSpPr>
          <p:cNvPr id="313" name="Google Shape;313;p3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“Software engineers shall be fair to and supportive of their colleagues.”</a:t>
            </a:r>
            <a:endParaRPr sz="1400"/>
          </a:p>
          <a:p>
            <a:pPr indent="-317500" lvl="0" marL="457200" rtl="0" algn="l">
              <a:spcBef>
                <a:spcPts val="0"/>
              </a:spcBef>
              <a:spcAft>
                <a:spcPts val="0"/>
              </a:spcAft>
              <a:buSzPts val="1400"/>
              <a:buChar char="●"/>
            </a:pPr>
            <a:r>
              <a:rPr lang="en" sz="1400"/>
              <a:t>What does this mean?</a:t>
            </a:r>
            <a:endParaRPr sz="1400"/>
          </a:p>
          <a:p>
            <a:pPr indent="-317500" lvl="1" marL="914400" rtl="0" algn="l">
              <a:spcBef>
                <a:spcPts val="0"/>
              </a:spcBef>
              <a:spcAft>
                <a:spcPts val="0"/>
              </a:spcAft>
              <a:buSzPts val="1400"/>
              <a:buChar char="○"/>
            </a:pPr>
            <a:r>
              <a:rPr lang="en" sz="1400"/>
              <a:t>Assist colleagues in Code adherence and professional development.</a:t>
            </a:r>
            <a:endParaRPr sz="1400"/>
          </a:p>
          <a:p>
            <a:pPr indent="-317500" lvl="1" marL="914400" rtl="0" algn="l">
              <a:spcBef>
                <a:spcPts val="0"/>
              </a:spcBef>
              <a:spcAft>
                <a:spcPts val="0"/>
              </a:spcAft>
              <a:buSzPts val="1400"/>
              <a:buChar char="○"/>
            </a:pPr>
            <a:r>
              <a:rPr lang="en" sz="1400"/>
              <a:t>Fully credit others’ work.</a:t>
            </a:r>
            <a:endParaRPr sz="1400"/>
          </a:p>
          <a:p>
            <a:pPr indent="-317500" lvl="1" marL="914400" rtl="0" algn="l">
              <a:spcBef>
                <a:spcPts val="0"/>
              </a:spcBef>
              <a:spcAft>
                <a:spcPts val="0"/>
              </a:spcAft>
              <a:buSzPts val="1400"/>
              <a:buChar char="○"/>
            </a:pPr>
            <a:r>
              <a:rPr lang="en" sz="1400"/>
              <a:t>Review others’ work objectively and give fair hearing to others’ opinions.</a:t>
            </a:r>
            <a:endParaRPr sz="1400"/>
          </a:p>
          <a:p>
            <a:pPr indent="-317500" lvl="1" marL="914400" rtl="0" algn="l">
              <a:spcBef>
                <a:spcPts val="0"/>
              </a:spcBef>
              <a:spcAft>
                <a:spcPts val="0"/>
              </a:spcAft>
              <a:buSzPts val="1400"/>
              <a:buChar char="○"/>
            </a:pPr>
            <a:r>
              <a:rPr lang="en" sz="1400"/>
              <a:t>Assist colleagues in being aware of standard work practices.</a:t>
            </a:r>
            <a:endParaRPr sz="1400"/>
          </a:p>
          <a:p>
            <a:pPr indent="-317500" lvl="1" marL="914400" rtl="0" algn="l">
              <a:spcBef>
                <a:spcPts val="0"/>
              </a:spcBef>
              <a:spcAft>
                <a:spcPts val="0"/>
              </a:spcAft>
              <a:buSzPts val="1400"/>
              <a:buChar char="○"/>
            </a:pPr>
            <a:r>
              <a:rPr lang="en" sz="1400"/>
              <a:t>Do not unfairly intervene in the career of any colleague.</a:t>
            </a:r>
            <a:endParaRPr sz="1400"/>
          </a:p>
          <a:p>
            <a:pPr indent="-317500" lvl="1" marL="914400" rtl="0" algn="l">
              <a:spcBef>
                <a:spcPts val="0"/>
              </a:spcBef>
              <a:spcAft>
                <a:spcPts val="0"/>
              </a:spcAft>
              <a:buSzPts val="1400"/>
              <a:buChar char="○"/>
            </a:pPr>
            <a:r>
              <a:rPr lang="en" sz="1400"/>
              <a:t>Call upon others’ opinions to supplement your areas of competence.</a:t>
            </a:r>
            <a:endParaRPr sz="1400"/>
          </a:p>
          <a:p>
            <a:pPr indent="-317500" lvl="0" marL="457200" rtl="0" algn="l">
              <a:spcBef>
                <a:spcPts val="0"/>
              </a:spcBef>
              <a:spcAft>
                <a:spcPts val="0"/>
              </a:spcAft>
              <a:buSzPts val="1400"/>
              <a:buChar char="●"/>
            </a:pPr>
            <a:r>
              <a:rPr lang="en" sz="1400"/>
              <a:t>In summary, assist colleagues whenever possible and accept assistance in return.</a:t>
            </a:r>
            <a:endParaRPr sz="1400"/>
          </a:p>
        </p:txBody>
      </p:sp>
      <p:sp>
        <p:nvSpPr>
          <p:cNvPr id="314" name="Google Shape;314;p38"/>
          <p:cNvSpPr txBox="1"/>
          <p:nvPr>
            <p:ph idx="12" type="sldNum"/>
          </p:nvPr>
        </p:nvSpPr>
        <p:spPr>
          <a:xfrm>
            <a:off x="8066719" y="4663225"/>
            <a:ext cx="9543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Ian - </a:t>
            </a: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9"/>
          <p:cNvSpPr txBox="1"/>
          <p:nvPr>
            <p:ph type="title"/>
          </p:nvPr>
        </p:nvSpPr>
        <p:spPr>
          <a:xfrm>
            <a:off x="1297500" y="393750"/>
            <a:ext cx="73350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8. Self</a:t>
            </a:r>
            <a:endParaRPr/>
          </a:p>
        </p:txBody>
      </p:sp>
      <p:sp>
        <p:nvSpPr>
          <p:cNvPr id="320" name="Google Shape;320;p3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“Software engineers shall participate in lifelong learning regarding the practice of their profession and shall promote an ethical approach to the practice of the profession.”</a:t>
            </a:r>
            <a:endParaRPr sz="1400"/>
          </a:p>
          <a:p>
            <a:pPr indent="-317500" lvl="0" marL="457200" rtl="0" algn="l">
              <a:spcBef>
                <a:spcPts val="0"/>
              </a:spcBef>
              <a:spcAft>
                <a:spcPts val="0"/>
              </a:spcAft>
              <a:buSzPts val="1400"/>
              <a:buChar char="●"/>
            </a:pPr>
            <a:r>
              <a:rPr lang="en" sz="1400"/>
              <a:t>What does this mean?</a:t>
            </a:r>
            <a:endParaRPr sz="1400"/>
          </a:p>
          <a:p>
            <a:pPr indent="-317500" lvl="1" marL="914400" rtl="0" algn="l">
              <a:spcBef>
                <a:spcPts val="0"/>
              </a:spcBef>
              <a:spcAft>
                <a:spcPts val="0"/>
              </a:spcAft>
              <a:buSzPts val="1400"/>
              <a:buChar char="○"/>
            </a:pPr>
            <a:r>
              <a:rPr lang="en" sz="1400"/>
              <a:t>Pursue</a:t>
            </a:r>
            <a:r>
              <a:rPr lang="en" sz="1400"/>
              <a:t> awareness of developments in software engineering.</a:t>
            </a:r>
            <a:endParaRPr sz="1400"/>
          </a:p>
          <a:p>
            <a:pPr indent="-317500" lvl="1" marL="914400" rtl="0" algn="l">
              <a:spcBef>
                <a:spcPts val="0"/>
              </a:spcBef>
              <a:spcAft>
                <a:spcPts val="0"/>
              </a:spcAft>
              <a:buSzPts val="1400"/>
              <a:buChar char="○"/>
            </a:pPr>
            <a:r>
              <a:rPr lang="en" sz="1400"/>
              <a:t>Improve your ability to create quality software and accurate documentation.</a:t>
            </a:r>
            <a:endParaRPr sz="1400"/>
          </a:p>
          <a:p>
            <a:pPr indent="-317500" lvl="1" marL="914400" rtl="0" algn="l">
              <a:spcBef>
                <a:spcPts val="0"/>
              </a:spcBef>
              <a:spcAft>
                <a:spcPts val="0"/>
              </a:spcAft>
              <a:buSzPts val="1400"/>
              <a:buChar char="○"/>
            </a:pPr>
            <a:r>
              <a:rPr lang="en" sz="1400"/>
              <a:t>Understand software you use, relevant standards, and this Code.</a:t>
            </a:r>
            <a:endParaRPr sz="1400"/>
          </a:p>
          <a:p>
            <a:pPr indent="-317500" lvl="1" marL="914400" rtl="0" algn="l">
              <a:spcBef>
                <a:spcPts val="0"/>
              </a:spcBef>
              <a:spcAft>
                <a:spcPts val="0"/>
              </a:spcAft>
              <a:buSzPts val="1400"/>
              <a:buChar char="○"/>
            </a:pPr>
            <a:r>
              <a:rPr lang="en" sz="1400"/>
              <a:t>Do not give unfair treatment to others based on irrelevant prejudice.</a:t>
            </a:r>
            <a:endParaRPr sz="1400"/>
          </a:p>
          <a:p>
            <a:pPr indent="-317500" lvl="1" marL="914400" rtl="0" algn="l">
              <a:spcBef>
                <a:spcPts val="0"/>
              </a:spcBef>
              <a:spcAft>
                <a:spcPts val="0"/>
              </a:spcAft>
              <a:buSzPts val="1400"/>
              <a:buChar char="○"/>
            </a:pPr>
            <a:r>
              <a:rPr lang="en" sz="1400"/>
              <a:t>Do not influence others to violate this Code.</a:t>
            </a:r>
            <a:endParaRPr sz="1400"/>
          </a:p>
          <a:p>
            <a:pPr indent="-317500" lvl="0" marL="457200" rtl="0" algn="l">
              <a:spcBef>
                <a:spcPts val="0"/>
              </a:spcBef>
              <a:spcAft>
                <a:spcPts val="0"/>
              </a:spcAft>
              <a:buSzPts val="1400"/>
              <a:buChar char="●"/>
            </a:pPr>
            <a:r>
              <a:rPr lang="en" sz="1400"/>
              <a:t>In summary, continue to pursue professional knowledge and self-improvement.</a:t>
            </a:r>
            <a:endParaRPr sz="1400"/>
          </a:p>
        </p:txBody>
      </p:sp>
      <p:sp>
        <p:nvSpPr>
          <p:cNvPr id="321" name="Google Shape;321;p39"/>
          <p:cNvSpPr txBox="1"/>
          <p:nvPr>
            <p:ph idx="12" type="sldNum"/>
          </p:nvPr>
        </p:nvSpPr>
        <p:spPr>
          <a:xfrm>
            <a:off x="8156721" y="4663225"/>
            <a:ext cx="8643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Ian - </a:t>
            </a: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IEEE Code of Ethics</a:t>
            </a:r>
            <a:endParaRPr/>
          </a:p>
        </p:txBody>
      </p:sp>
      <p:sp>
        <p:nvSpPr>
          <p:cNvPr id="327" name="Google Shape;327;p4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Ethics issues are not common in the industry.</a:t>
            </a:r>
            <a:endParaRPr sz="1400"/>
          </a:p>
          <a:p>
            <a:pPr indent="-317500" lvl="0" marL="457200" rtl="0" algn="l">
              <a:spcBef>
                <a:spcPts val="0"/>
              </a:spcBef>
              <a:spcAft>
                <a:spcPts val="0"/>
              </a:spcAft>
              <a:buSzPts val="1400"/>
              <a:buChar char="●"/>
            </a:pPr>
            <a:r>
              <a:rPr lang="en" sz="1400"/>
              <a:t>Ethics issues are not </a:t>
            </a:r>
            <a:r>
              <a:rPr b="1" lang="en" sz="1400"/>
              <a:t>uncommon</a:t>
            </a:r>
            <a:r>
              <a:rPr lang="en" sz="1400"/>
              <a:t> in the industry.</a:t>
            </a:r>
            <a:endParaRPr sz="1400"/>
          </a:p>
          <a:p>
            <a:pPr indent="-317500" lvl="0" marL="457200" rtl="0" algn="l">
              <a:spcBef>
                <a:spcPts val="0"/>
              </a:spcBef>
              <a:spcAft>
                <a:spcPts val="0"/>
              </a:spcAft>
              <a:buSzPts val="1400"/>
              <a:buChar char="●"/>
            </a:pPr>
            <a:r>
              <a:rPr lang="en" sz="1400"/>
              <a:t>Every programmer has the </a:t>
            </a:r>
            <a:r>
              <a:rPr lang="en" sz="1400"/>
              <a:t>impulse</a:t>
            </a:r>
            <a:r>
              <a:rPr lang="en" sz="1400"/>
              <a:t> to try “rm -rf /*”</a:t>
            </a:r>
            <a:endParaRPr sz="1400"/>
          </a:p>
          <a:p>
            <a:pPr indent="-317500" lvl="0" marL="457200" rtl="0" algn="l">
              <a:spcBef>
                <a:spcPts val="0"/>
              </a:spcBef>
              <a:spcAft>
                <a:spcPts val="0"/>
              </a:spcAft>
              <a:buSzPts val="1400"/>
              <a:buChar char="●"/>
            </a:pPr>
            <a:r>
              <a:rPr lang="en" sz="1400"/>
              <a:t>Be responsible; be ethical.</a:t>
            </a:r>
            <a:endParaRPr sz="1400"/>
          </a:p>
          <a:p>
            <a:pPr indent="0" lvl="0" marL="0" rtl="0" algn="l">
              <a:spcBef>
                <a:spcPts val="1200"/>
              </a:spcBef>
              <a:spcAft>
                <a:spcPts val="1200"/>
              </a:spcAft>
              <a:buNone/>
            </a:pPr>
            <a:r>
              <a:t/>
            </a:r>
            <a:endParaRPr b="1" sz="1400"/>
          </a:p>
        </p:txBody>
      </p:sp>
      <p:sp>
        <p:nvSpPr>
          <p:cNvPr id="328" name="Google Shape;328;p40"/>
          <p:cNvSpPr txBox="1"/>
          <p:nvPr>
            <p:ph idx="12" type="sldNum"/>
          </p:nvPr>
        </p:nvSpPr>
        <p:spPr>
          <a:xfrm>
            <a:off x="8092445" y="4663225"/>
            <a:ext cx="9288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Ian - </a:t>
            </a: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1"/>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AI Demos</a:t>
            </a:r>
            <a:endParaRPr/>
          </a:p>
        </p:txBody>
      </p:sp>
      <p:sp>
        <p:nvSpPr>
          <p:cNvPr id="334" name="Google Shape;334;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9" name="Google Shape;149;p15"/>
          <p:cNvSpPr txBox="1"/>
          <p:nvPr>
            <p:ph idx="12" type="sldNum"/>
          </p:nvPr>
        </p:nvSpPr>
        <p:spPr>
          <a:xfrm>
            <a:off x="8182446" y="4663225"/>
            <a:ext cx="8388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Victor - </a:t>
            </a: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Basic</a:t>
            </a:r>
            <a:r>
              <a:rPr lang="en"/>
              <a:t> Ideas in </a:t>
            </a:r>
            <a:r>
              <a:rPr b="1" lang="en"/>
              <a:t>Basic</a:t>
            </a:r>
            <a:r>
              <a:rPr lang="en"/>
              <a:t> Game AI</a:t>
            </a:r>
            <a:endParaRPr/>
          </a:p>
        </p:txBody>
      </p:sp>
      <p:sp>
        <p:nvSpPr>
          <p:cNvPr id="340" name="Google Shape;340;p42"/>
          <p:cNvSpPr txBox="1"/>
          <p:nvPr>
            <p:ph idx="1" type="body"/>
          </p:nvPr>
        </p:nvSpPr>
        <p:spPr>
          <a:xfrm>
            <a:off x="1148550" y="905900"/>
            <a:ext cx="7487400" cy="1091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200"/>
              <a:t>Game AI is mostly focused on which actions an entity should take, </a:t>
            </a:r>
            <a:r>
              <a:rPr b="1" lang="en" sz="1400"/>
              <a:t>based on the current conditions.</a:t>
            </a:r>
            <a:endParaRPr b="1" sz="14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pic>
        <p:nvPicPr>
          <p:cNvPr id="341" name="Google Shape;341;p42"/>
          <p:cNvPicPr preferRelativeResize="0"/>
          <p:nvPr/>
        </p:nvPicPr>
        <p:blipFill>
          <a:blip r:embed="rId3">
            <a:alphaModFix/>
          </a:blip>
          <a:stretch>
            <a:fillRect/>
          </a:stretch>
        </p:blipFill>
        <p:spPr>
          <a:xfrm>
            <a:off x="1134100" y="1307850"/>
            <a:ext cx="7365701" cy="3866975"/>
          </a:xfrm>
          <a:prstGeom prst="rect">
            <a:avLst/>
          </a:prstGeom>
          <a:noFill/>
          <a:ln>
            <a:noFill/>
          </a:ln>
        </p:spPr>
      </p:pic>
      <p:sp>
        <p:nvSpPr>
          <p:cNvPr id="342" name="Google Shape;342;p42"/>
          <p:cNvSpPr txBox="1"/>
          <p:nvPr>
            <p:ph idx="12" type="sldNum"/>
          </p:nvPr>
        </p:nvSpPr>
        <p:spPr>
          <a:xfrm>
            <a:off x="8118145" y="4663225"/>
            <a:ext cx="9030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Iris - </a:t>
            </a: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Basic</a:t>
            </a:r>
            <a:r>
              <a:rPr lang="en"/>
              <a:t> Ideas in </a:t>
            </a:r>
            <a:r>
              <a:rPr b="1" lang="en"/>
              <a:t>Basic</a:t>
            </a:r>
            <a:r>
              <a:rPr lang="en"/>
              <a:t> Game AI（cont.)</a:t>
            </a:r>
            <a:endParaRPr/>
          </a:p>
        </p:txBody>
      </p:sp>
      <p:sp>
        <p:nvSpPr>
          <p:cNvPr id="348" name="Google Shape;348;p43"/>
          <p:cNvSpPr txBox="1"/>
          <p:nvPr>
            <p:ph idx="1" type="body"/>
          </p:nvPr>
        </p:nvSpPr>
        <p:spPr>
          <a:xfrm>
            <a:off x="828300" y="1405275"/>
            <a:ext cx="74874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Restrictions</a:t>
            </a:r>
            <a:endParaRPr b="1" sz="1400"/>
          </a:p>
          <a:p>
            <a:pPr indent="-304800" lvl="0" marL="457200" rtl="0" algn="l">
              <a:spcBef>
                <a:spcPts val="1200"/>
              </a:spcBef>
              <a:spcAft>
                <a:spcPts val="0"/>
              </a:spcAft>
              <a:buSzPts val="1200"/>
              <a:buAutoNum type="arabicPeriod"/>
            </a:pPr>
            <a:r>
              <a:rPr lang="en" sz="1200"/>
              <a:t>It i</a:t>
            </a:r>
            <a:r>
              <a:rPr b="1" lang="en" sz="1400"/>
              <a:t>sn’t</a:t>
            </a:r>
            <a:r>
              <a:rPr lang="en" sz="1200"/>
              <a:t> usually ‘pre-trained’ like a </a:t>
            </a:r>
            <a:r>
              <a:rPr b="1" lang="en" sz="1400"/>
              <a:t>machine learning</a:t>
            </a:r>
            <a:r>
              <a:rPr lang="en" sz="1200"/>
              <a:t> algorithm would be. </a:t>
            </a:r>
            <a:endParaRPr sz="1200"/>
          </a:p>
          <a:p>
            <a:pPr indent="-304800" lvl="0" marL="457200" rtl="0" algn="l">
              <a:spcBef>
                <a:spcPts val="0"/>
              </a:spcBef>
              <a:spcAft>
                <a:spcPts val="0"/>
              </a:spcAft>
              <a:buSzPts val="1200"/>
              <a:buAutoNum type="arabicPeriod"/>
            </a:pPr>
            <a:r>
              <a:rPr lang="en" sz="1200"/>
              <a:t>The game is usually supposed to provide </a:t>
            </a:r>
            <a:r>
              <a:rPr b="1" lang="en" sz="1400"/>
              <a:t>entertainment</a:t>
            </a:r>
            <a:r>
              <a:rPr lang="en" sz="1200"/>
              <a:t> and challenge </a:t>
            </a:r>
            <a:r>
              <a:rPr b="1" lang="en" sz="1400"/>
              <a:t>rather than</a:t>
            </a:r>
            <a:r>
              <a:rPr lang="en" sz="1200"/>
              <a:t> be ‘optimal’.</a:t>
            </a:r>
            <a:endParaRPr sz="1200"/>
          </a:p>
          <a:p>
            <a:pPr indent="-304800" lvl="0" marL="457200" rtl="0" algn="l">
              <a:spcBef>
                <a:spcPts val="0"/>
              </a:spcBef>
              <a:spcAft>
                <a:spcPts val="0"/>
              </a:spcAft>
              <a:buSzPts val="1200"/>
              <a:buAutoNum type="arabicPeriod"/>
            </a:pPr>
            <a:r>
              <a:rPr lang="en" sz="1200"/>
              <a:t>There is often a requirement for agents to appear</a:t>
            </a:r>
            <a:r>
              <a:rPr b="1" lang="en" sz="1400"/>
              <a:t> ‘realistic’, </a:t>
            </a:r>
            <a:r>
              <a:rPr lang="en" sz="1200"/>
              <a:t>so that players can feel that they’re competing against human-like opponents. Alpha GO is not needed in video game.</a:t>
            </a:r>
            <a:endParaRPr sz="1200"/>
          </a:p>
          <a:p>
            <a:pPr indent="-304800" lvl="0" marL="457200" rtl="0" algn="l">
              <a:spcBef>
                <a:spcPts val="0"/>
              </a:spcBef>
              <a:spcAft>
                <a:spcPts val="0"/>
              </a:spcAft>
              <a:buSzPts val="1200"/>
              <a:buAutoNum type="arabicPeriod"/>
            </a:pPr>
            <a:r>
              <a:rPr lang="en" sz="1200"/>
              <a:t>It needs to run in</a:t>
            </a:r>
            <a:r>
              <a:rPr b="1" lang="en" sz="1400"/>
              <a:t> ‘real-time’.</a:t>
            </a:r>
            <a:endParaRPr b="1" sz="1400"/>
          </a:p>
          <a:p>
            <a:pPr indent="-304800" lvl="0" marL="457200" rtl="0" algn="l">
              <a:spcBef>
                <a:spcPts val="0"/>
              </a:spcBef>
              <a:spcAft>
                <a:spcPts val="0"/>
              </a:spcAft>
              <a:buSzPts val="1200"/>
              <a:buAutoNum type="arabicPeriod"/>
            </a:pPr>
            <a:r>
              <a:rPr lang="en" sz="1200"/>
              <a:t>It’s ideal if at least some of the system is</a:t>
            </a:r>
            <a:r>
              <a:rPr b="1" lang="en" sz="1400"/>
              <a:t> data-driven rather than</a:t>
            </a:r>
            <a:r>
              <a:rPr lang="en" sz="1200"/>
              <a:t> hard-coded,</a:t>
            </a:r>
            <a:endParaRPr sz="1200"/>
          </a:p>
          <a:p>
            <a:pPr indent="0" lvl="0" marL="0" rtl="0" algn="l">
              <a:spcBef>
                <a:spcPts val="1200"/>
              </a:spcBef>
              <a:spcAft>
                <a:spcPts val="1200"/>
              </a:spcAft>
              <a:buNone/>
            </a:pPr>
            <a:r>
              <a:t/>
            </a:r>
            <a:endParaRPr sz="1200"/>
          </a:p>
        </p:txBody>
      </p:sp>
      <p:sp>
        <p:nvSpPr>
          <p:cNvPr id="349" name="Google Shape;349;p43"/>
          <p:cNvSpPr txBox="1"/>
          <p:nvPr>
            <p:ph idx="12" type="sldNum"/>
          </p:nvPr>
        </p:nvSpPr>
        <p:spPr>
          <a:xfrm>
            <a:off x="8259597" y="4663225"/>
            <a:ext cx="761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Iris - </a:t>
            </a: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Pong</a:t>
            </a:r>
            <a:endParaRPr/>
          </a:p>
          <a:p>
            <a:pPr indent="0" lvl="0" marL="0" rtl="0" algn="l">
              <a:spcBef>
                <a:spcPts val="0"/>
              </a:spcBef>
              <a:spcAft>
                <a:spcPts val="0"/>
              </a:spcAft>
              <a:buNone/>
            </a:pPr>
            <a:r>
              <a:rPr lang="en" sz="1288"/>
              <a:t>Basic Idea in </a:t>
            </a:r>
            <a:r>
              <a:rPr lang="en" sz="1288"/>
              <a:t> PONG</a:t>
            </a:r>
            <a:endParaRPr sz="1288"/>
          </a:p>
        </p:txBody>
      </p:sp>
      <p:sp>
        <p:nvSpPr>
          <p:cNvPr id="355" name="Google Shape;355;p44"/>
          <p:cNvSpPr txBox="1"/>
          <p:nvPr>
            <p:ph idx="1" type="body"/>
          </p:nvPr>
        </p:nvSpPr>
        <p:spPr>
          <a:xfrm>
            <a:off x="1171000" y="11161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Goal: </a:t>
            </a:r>
            <a:r>
              <a:rPr lang="en"/>
              <a:t>Move the paddle and make the ball bounce back.</a:t>
            </a:r>
            <a:endParaRPr/>
          </a:p>
          <a:p>
            <a:pPr indent="-311150" lvl="0" marL="457200" rtl="0" algn="l">
              <a:spcBef>
                <a:spcPts val="0"/>
              </a:spcBef>
              <a:spcAft>
                <a:spcPts val="0"/>
              </a:spcAft>
              <a:buSzPts val="1300"/>
              <a:buChar char="-"/>
            </a:pPr>
            <a:r>
              <a:rPr b="1" lang="en"/>
              <a:t>Solution: </a:t>
            </a:r>
            <a:r>
              <a:rPr lang="en"/>
              <a:t>try and position the paddle below the ball at all times. By the time the ball reaches the paddle, the paddle is ideally already in place and can return the ball.</a:t>
            </a:r>
            <a:endParaRPr/>
          </a:p>
          <a:p>
            <a:pPr indent="0" lvl="0" marL="0" rtl="0" algn="l">
              <a:spcBef>
                <a:spcPts val="1200"/>
              </a:spcBef>
              <a:spcAft>
                <a:spcPts val="1200"/>
              </a:spcAft>
              <a:buNone/>
            </a:pPr>
            <a:r>
              <a:t/>
            </a:r>
            <a:endParaRPr/>
          </a:p>
        </p:txBody>
      </p:sp>
      <p:pic>
        <p:nvPicPr>
          <p:cNvPr id="356" name="Google Shape;356;p44"/>
          <p:cNvPicPr preferRelativeResize="0"/>
          <p:nvPr/>
        </p:nvPicPr>
        <p:blipFill>
          <a:blip r:embed="rId3">
            <a:alphaModFix/>
          </a:blip>
          <a:stretch>
            <a:fillRect/>
          </a:stretch>
        </p:blipFill>
        <p:spPr>
          <a:xfrm>
            <a:off x="1559050" y="1949750"/>
            <a:ext cx="5649851" cy="3193750"/>
          </a:xfrm>
          <a:prstGeom prst="rect">
            <a:avLst/>
          </a:prstGeom>
          <a:noFill/>
          <a:ln>
            <a:noFill/>
          </a:ln>
        </p:spPr>
      </p:pic>
      <p:sp>
        <p:nvSpPr>
          <p:cNvPr id="357" name="Google Shape;357;p44"/>
          <p:cNvSpPr txBox="1"/>
          <p:nvPr>
            <p:ph idx="12" type="sldNum"/>
          </p:nvPr>
        </p:nvSpPr>
        <p:spPr>
          <a:xfrm>
            <a:off x="8209897" y="4663225"/>
            <a:ext cx="8112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Iris - </a:t>
            </a: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Pong</a:t>
            </a:r>
            <a:endParaRPr/>
          </a:p>
          <a:p>
            <a:pPr indent="0" lvl="0" marL="0" rtl="0" algn="l">
              <a:spcBef>
                <a:spcPts val="0"/>
              </a:spcBef>
              <a:spcAft>
                <a:spcPts val="0"/>
              </a:spcAft>
              <a:buNone/>
            </a:pPr>
            <a:r>
              <a:rPr lang="en" sz="1288"/>
              <a:t>Basic Idea in  PONG</a:t>
            </a:r>
            <a:endParaRPr sz="1288"/>
          </a:p>
        </p:txBody>
      </p:sp>
      <p:pic>
        <p:nvPicPr>
          <p:cNvPr id="363" name="Google Shape;363;p45"/>
          <p:cNvPicPr preferRelativeResize="0"/>
          <p:nvPr/>
        </p:nvPicPr>
        <p:blipFill>
          <a:blip r:embed="rId3">
            <a:alphaModFix/>
          </a:blip>
          <a:stretch>
            <a:fillRect/>
          </a:stretch>
        </p:blipFill>
        <p:spPr>
          <a:xfrm>
            <a:off x="4946150" y="1683525"/>
            <a:ext cx="4197852" cy="2968384"/>
          </a:xfrm>
          <a:prstGeom prst="rect">
            <a:avLst/>
          </a:prstGeom>
          <a:noFill/>
          <a:ln>
            <a:noFill/>
          </a:ln>
        </p:spPr>
      </p:pic>
      <p:pic>
        <p:nvPicPr>
          <p:cNvPr id="364" name="Google Shape;364;p45"/>
          <p:cNvPicPr preferRelativeResize="0"/>
          <p:nvPr/>
        </p:nvPicPr>
        <p:blipFill>
          <a:blip r:embed="rId4">
            <a:alphaModFix/>
          </a:blip>
          <a:stretch>
            <a:fillRect/>
          </a:stretch>
        </p:blipFill>
        <p:spPr>
          <a:xfrm>
            <a:off x="0" y="1574200"/>
            <a:ext cx="3873075" cy="2907499"/>
          </a:xfrm>
          <a:prstGeom prst="rect">
            <a:avLst/>
          </a:prstGeom>
          <a:noFill/>
          <a:ln>
            <a:noFill/>
          </a:ln>
        </p:spPr>
      </p:pic>
      <p:pic>
        <p:nvPicPr>
          <p:cNvPr id="365" name="Google Shape;365;p45"/>
          <p:cNvPicPr preferRelativeResize="0"/>
          <p:nvPr/>
        </p:nvPicPr>
        <p:blipFill>
          <a:blip r:embed="rId5">
            <a:alphaModFix/>
          </a:blip>
          <a:stretch>
            <a:fillRect/>
          </a:stretch>
        </p:blipFill>
        <p:spPr>
          <a:xfrm>
            <a:off x="3401500" y="69650"/>
            <a:ext cx="1440125" cy="3048875"/>
          </a:xfrm>
          <a:prstGeom prst="rect">
            <a:avLst/>
          </a:prstGeom>
          <a:noFill/>
          <a:ln>
            <a:noFill/>
          </a:ln>
        </p:spPr>
      </p:pic>
      <p:cxnSp>
        <p:nvCxnSpPr>
          <p:cNvPr id="366" name="Google Shape;366;p45"/>
          <p:cNvCxnSpPr/>
          <p:nvPr/>
        </p:nvCxnSpPr>
        <p:spPr>
          <a:xfrm>
            <a:off x="4841625" y="569025"/>
            <a:ext cx="1822800" cy="1195800"/>
          </a:xfrm>
          <a:prstGeom prst="straightConnector1">
            <a:avLst/>
          </a:prstGeom>
          <a:noFill/>
          <a:ln cap="flat" cmpd="sng" w="9525">
            <a:solidFill>
              <a:schemeClr val="dk2"/>
            </a:solidFill>
            <a:prstDash val="solid"/>
            <a:round/>
            <a:headEnd len="med" w="med" type="none"/>
            <a:tailEnd len="med" w="med" type="none"/>
          </a:ln>
        </p:spPr>
      </p:cxnSp>
      <p:cxnSp>
        <p:nvCxnSpPr>
          <p:cNvPr id="367" name="Google Shape;367;p45"/>
          <p:cNvCxnSpPr>
            <a:stCxn id="365" idx="3"/>
          </p:cNvCxnSpPr>
          <p:nvPr/>
        </p:nvCxnSpPr>
        <p:spPr>
          <a:xfrm>
            <a:off x="4841625" y="1594087"/>
            <a:ext cx="1614000" cy="936900"/>
          </a:xfrm>
          <a:prstGeom prst="straightConnector1">
            <a:avLst/>
          </a:prstGeom>
          <a:noFill/>
          <a:ln cap="flat" cmpd="sng" w="9525">
            <a:solidFill>
              <a:schemeClr val="dk2"/>
            </a:solidFill>
            <a:prstDash val="solid"/>
            <a:round/>
            <a:headEnd len="med" w="med" type="none"/>
            <a:tailEnd len="med" w="med" type="none"/>
          </a:ln>
        </p:spPr>
      </p:cxnSp>
      <p:cxnSp>
        <p:nvCxnSpPr>
          <p:cNvPr id="368" name="Google Shape;368;p45"/>
          <p:cNvCxnSpPr>
            <a:stCxn id="365" idx="3"/>
          </p:cNvCxnSpPr>
          <p:nvPr/>
        </p:nvCxnSpPr>
        <p:spPr>
          <a:xfrm>
            <a:off x="4841625" y="1594087"/>
            <a:ext cx="2635500" cy="1761300"/>
          </a:xfrm>
          <a:prstGeom prst="straightConnector1">
            <a:avLst/>
          </a:prstGeom>
          <a:noFill/>
          <a:ln cap="flat" cmpd="sng" w="9525">
            <a:solidFill>
              <a:schemeClr val="dk2"/>
            </a:solidFill>
            <a:prstDash val="solid"/>
            <a:round/>
            <a:headEnd len="med" w="med" type="none"/>
            <a:tailEnd len="med" w="med" type="none"/>
          </a:ln>
        </p:spPr>
      </p:cxnSp>
      <p:cxnSp>
        <p:nvCxnSpPr>
          <p:cNvPr id="369" name="Google Shape;369;p45"/>
          <p:cNvCxnSpPr>
            <a:stCxn id="365" idx="1"/>
          </p:cNvCxnSpPr>
          <p:nvPr/>
        </p:nvCxnSpPr>
        <p:spPr>
          <a:xfrm flipH="1">
            <a:off x="208900" y="1594087"/>
            <a:ext cx="3192600" cy="832500"/>
          </a:xfrm>
          <a:prstGeom prst="straightConnector1">
            <a:avLst/>
          </a:prstGeom>
          <a:noFill/>
          <a:ln cap="flat" cmpd="sng" w="9525">
            <a:solidFill>
              <a:schemeClr val="dk2"/>
            </a:solidFill>
            <a:prstDash val="solid"/>
            <a:round/>
            <a:headEnd len="med" w="med" type="none"/>
            <a:tailEnd len="med" w="med" type="none"/>
          </a:ln>
        </p:spPr>
      </p:cxnSp>
      <p:cxnSp>
        <p:nvCxnSpPr>
          <p:cNvPr id="370" name="Google Shape;370;p45"/>
          <p:cNvCxnSpPr>
            <a:stCxn id="365" idx="1"/>
          </p:cNvCxnSpPr>
          <p:nvPr/>
        </p:nvCxnSpPr>
        <p:spPr>
          <a:xfrm flipH="1">
            <a:off x="592300" y="1594087"/>
            <a:ext cx="2809200" cy="1517700"/>
          </a:xfrm>
          <a:prstGeom prst="straightConnector1">
            <a:avLst/>
          </a:prstGeom>
          <a:noFill/>
          <a:ln cap="flat" cmpd="sng" w="9525">
            <a:solidFill>
              <a:schemeClr val="dk2"/>
            </a:solidFill>
            <a:prstDash val="solid"/>
            <a:round/>
            <a:headEnd len="med" w="med" type="none"/>
            <a:tailEnd len="med" w="med" type="none"/>
          </a:ln>
        </p:spPr>
      </p:cxnSp>
      <p:cxnSp>
        <p:nvCxnSpPr>
          <p:cNvPr id="371" name="Google Shape;371;p45"/>
          <p:cNvCxnSpPr>
            <a:stCxn id="365" idx="1"/>
          </p:cNvCxnSpPr>
          <p:nvPr/>
        </p:nvCxnSpPr>
        <p:spPr>
          <a:xfrm flipH="1">
            <a:off x="278800" y="1594087"/>
            <a:ext cx="3122700" cy="2225700"/>
          </a:xfrm>
          <a:prstGeom prst="straightConnector1">
            <a:avLst/>
          </a:prstGeom>
          <a:noFill/>
          <a:ln cap="flat" cmpd="sng" w="9525">
            <a:solidFill>
              <a:schemeClr val="dk2"/>
            </a:solidFill>
            <a:prstDash val="solid"/>
            <a:round/>
            <a:headEnd len="med" w="med" type="none"/>
            <a:tailEnd len="med" w="med" type="none"/>
          </a:ln>
        </p:spPr>
      </p:cxnSp>
      <p:cxnSp>
        <p:nvCxnSpPr>
          <p:cNvPr id="372" name="Google Shape;372;p45"/>
          <p:cNvCxnSpPr/>
          <p:nvPr/>
        </p:nvCxnSpPr>
        <p:spPr>
          <a:xfrm>
            <a:off x="4748750" y="2693650"/>
            <a:ext cx="615300" cy="603900"/>
          </a:xfrm>
          <a:prstGeom prst="straightConnector1">
            <a:avLst/>
          </a:prstGeom>
          <a:noFill/>
          <a:ln cap="flat" cmpd="sng" w="9525">
            <a:solidFill>
              <a:schemeClr val="dk2"/>
            </a:solidFill>
            <a:prstDash val="solid"/>
            <a:round/>
            <a:headEnd len="med" w="med" type="none"/>
            <a:tailEnd len="med" w="med" type="none"/>
          </a:ln>
        </p:spPr>
      </p:cxnSp>
      <p:cxnSp>
        <p:nvCxnSpPr>
          <p:cNvPr id="373" name="Google Shape;373;p45"/>
          <p:cNvCxnSpPr/>
          <p:nvPr/>
        </p:nvCxnSpPr>
        <p:spPr>
          <a:xfrm>
            <a:off x="4737125" y="2682050"/>
            <a:ext cx="1881000" cy="1532700"/>
          </a:xfrm>
          <a:prstGeom prst="straightConnector1">
            <a:avLst/>
          </a:prstGeom>
          <a:noFill/>
          <a:ln cap="flat" cmpd="sng" w="9525">
            <a:solidFill>
              <a:schemeClr val="dk2"/>
            </a:solidFill>
            <a:prstDash val="solid"/>
            <a:round/>
            <a:headEnd len="med" w="med" type="none"/>
            <a:tailEnd len="med" w="med" type="none"/>
          </a:ln>
        </p:spPr>
      </p:cxnSp>
      <p:cxnSp>
        <p:nvCxnSpPr>
          <p:cNvPr id="374" name="Google Shape;374;p45"/>
          <p:cNvCxnSpPr/>
          <p:nvPr/>
        </p:nvCxnSpPr>
        <p:spPr>
          <a:xfrm>
            <a:off x="4737125" y="2682050"/>
            <a:ext cx="3657300" cy="1521000"/>
          </a:xfrm>
          <a:prstGeom prst="straightConnector1">
            <a:avLst/>
          </a:prstGeom>
          <a:noFill/>
          <a:ln cap="flat" cmpd="sng" w="9525">
            <a:solidFill>
              <a:schemeClr val="dk2"/>
            </a:solidFill>
            <a:prstDash val="solid"/>
            <a:round/>
            <a:headEnd len="med" w="med" type="none"/>
            <a:tailEnd len="med" w="med" type="none"/>
          </a:ln>
        </p:spPr>
      </p:cxnSp>
      <p:cxnSp>
        <p:nvCxnSpPr>
          <p:cNvPr id="375" name="Google Shape;375;p45"/>
          <p:cNvCxnSpPr/>
          <p:nvPr/>
        </p:nvCxnSpPr>
        <p:spPr>
          <a:xfrm flipH="1">
            <a:off x="2484850" y="2751725"/>
            <a:ext cx="951900" cy="139200"/>
          </a:xfrm>
          <a:prstGeom prst="straightConnector1">
            <a:avLst/>
          </a:prstGeom>
          <a:noFill/>
          <a:ln cap="flat" cmpd="sng" w="9525">
            <a:solidFill>
              <a:schemeClr val="dk2"/>
            </a:solidFill>
            <a:prstDash val="solid"/>
            <a:round/>
            <a:headEnd len="med" w="med" type="none"/>
            <a:tailEnd len="med" w="med" type="none"/>
          </a:ln>
        </p:spPr>
      </p:cxnSp>
      <p:cxnSp>
        <p:nvCxnSpPr>
          <p:cNvPr id="376" name="Google Shape;376;p45"/>
          <p:cNvCxnSpPr/>
          <p:nvPr/>
        </p:nvCxnSpPr>
        <p:spPr>
          <a:xfrm flipH="1">
            <a:off x="2496325" y="2740100"/>
            <a:ext cx="928800" cy="801000"/>
          </a:xfrm>
          <a:prstGeom prst="straightConnector1">
            <a:avLst/>
          </a:prstGeom>
          <a:noFill/>
          <a:ln cap="flat" cmpd="sng" w="9525">
            <a:solidFill>
              <a:schemeClr val="dk2"/>
            </a:solidFill>
            <a:prstDash val="solid"/>
            <a:round/>
            <a:headEnd len="med" w="med" type="none"/>
            <a:tailEnd len="med" w="med" type="none"/>
          </a:ln>
        </p:spPr>
      </p:cxnSp>
      <p:cxnSp>
        <p:nvCxnSpPr>
          <p:cNvPr id="377" name="Google Shape;377;p45"/>
          <p:cNvCxnSpPr/>
          <p:nvPr/>
        </p:nvCxnSpPr>
        <p:spPr>
          <a:xfrm flipH="1">
            <a:off x="1297500" y="2751800"/>
            <a:ext cx="2113200" cy="1393200"/>
          </a:xfrm>
          <a:prstGeom prst="straightConnector1">
            <a:avLst/>
          </a:prstGeom>
          <a:noFill/>
          <a:ln cap="flat" cmpd="sng" w="9525">
            <a:solidFill>
              <a:schemeClr val="dk2"/>
            </a:solidFill>
            <a:prstDash val="solid"/>
            <a:round/>
            <a:headEnd len="med" w="med" type="none"/>
            <a:tailEnd len="med" w="med" type="none"/>
          </a:ln>
        </p:spPr>
      </p:cxnSp>
      <p:sp>
        <p:nvSpPr>
          <p:cNvPr id="378" name="Google Shape;378;p45"/>
          <p:cNvSpPr txBox="1"/>
          <p:nvPr>
            <p:ph idx="12" type="sldNum"/>
          </p:nvPr>
        </p:nvSpPr>
        <p:spPr>
          <a:xfrm>
            <a:off x="8259597" y="4663225"/>
            <a:ext cx="761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Iris - </a:t>
            </a: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Code in Pong</a:t>
            </a:r>
            <a:endParaRPr/>
          </a:p>
        </p:txBody>
      </p:sp>
      <p:pic>
        <p:nvPicPr>
          <p:cNvPr id="384" name="Google Shape;384;p46"/>
          <p:cNvPicPr preferRelativeResize="0"/>
          <p:nvPr/>
        </p:nvPicPr>
        <p:blipFill>
          <a:blip r:embed="rId3">
            <a:alphaModFix/>
          </a:blip>
          <a:stretch>
            <a:fillRect/>
          </a:stretch>
        </p:blipFill>
        <p:spPr>
          <a:xfrm>
            <a:off x="1031575" y="905650"/>
            <a:ext cx="3989700" cy="4110149"/>
          </a:xfrm>
          <a:prstGeom prst="rect">
            <a:avLst/>
          </a:prstGeom>
          <a:noFill/>
          <a:ln>
            <a:noFill/>
          </a:ln>
        </p:spPr>
      </p:pic>
      <p:sp>
        <p:nvSpPr>
          <p:cNvPr id="385" name="Google Shape;385;p46"/>
          <p:cNvSpPr txBox="1"/>
          <p:nvPr>
            <p:ph idx="12" type="sldNum"/>
          </p:nvPr>
        </p:nvSpPr>
        <p:spPr>
          <a:xfrm>
            <a:off x="8195296" y="4663225"/>
            <a:ext cx="8259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Iris - </a:t>
            </a: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Pathfinding in Unity</a:t>
            </a:r>
            <a:endParaRPr/>
          </a:p>
        </p:txBody>
      </p:sp>
      <p:sp>
        <p:nvSpPr>
          <p:cNvPr id="391" name="Google Shape;391;p4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Unity has a Pathfinding tool called Navmesh.</a:t>
            </a:r>
            <a:endParaRPr/>
          </a:p>
          <a:p>
            <a:pPr indent="-311150" lvl="0" marL="457200" rtl="0" algn="l">
              <a:spcBef>
                <a:spcPts val="0"/>
              </a:spcBef>
              <a:spcAft>
                <a:spcPts val="0"/>
              </a:spcAft>
              <a:buSzPts val="1300"/>
              <a:buChar char="●"/>
            </a:pPr>
            <a:r>
              <a:rPr lang="en"/>
              <a:t>Navmesh simplifies the work needed to create an efficient Pathfinding model.</a:t>
            </a:r>
            <a:endParaRPr/>
          </a:p>
          <a:p>
            <a:pPr indent="-311150" lvl="0" marL="457200" rtl="0" algn="l">
              <a:spcBef>
                <a:spcPts val="0"/>
              </a:spcBef>
              <a:spcAft>
                <a:spcPts val="0"/>
              </a:spcAft>
              <a:buSzPts val="1300"/>
              <a:buChar char="●"/>
            </a:pPr>
            <a:r>
              <a:rPr lang="en"/>
              <a:t>Navmesh uses the A* algorithm for Pathfinding</a:t>
            </a:r>
            <a:endParaRPr/>
          </a:p>
          <a:p>
            <a:pPr indent="-311150" lvl="0" marL="457200" rtl="0" algn="l">
              <a:spcBef>
                <a:spcPts val="0"/>
              </a:spcBef>
              <a:spcAft>
                <a:spcPts val="0"/>
              </a:spcAft>
              <a:buSzPts val="1300"/>
              <a:buChar char="●"/>
            </a:pPr>
            <a:r>
              <a:rPr lang="en"/>
              <a:t>3 Components for Navmesh Pathfinding:</a:t>
            </a:r>
            <a:endParaRPr/>
          </a:p>
          <a:p>
            <a:pPr indent="-298450" lvl="1" marL="914400" rtl="0" algn="l">
              <a:spcBef>
                <a:spcPts val="0"/>
              </a:spcBef>
              <a:spcAft>
                <a:spcPts val="0"/>
              </a:spcAft>
              <a:buSzPts val="1100"/>
              <a:buChar char="○"/>
            </a:pPr>
            <a:r>
              <a:rPr lang="en"/>
              <a:t>Baked Navmesh map – A map of all the walkable and non-walkable areas on the map.</a:t>
            </a:r>
            <a:endParaRPr/>
          </a:p>
          <a:p>
            <a:pPr indent="-298450" lvl="1" marL="914400" rtl="0" algn="l">
              <a:spcBef>
                <a:spcPts val="0"/>
              </a:spcBef>
              <a:spcAft>
                <a:spcPts val="0"/>
              </a:spcAft>
              <a:buSzPts val="1100"/>
              <a:buChar char="○"/>
            </a:pPr>
            <a:r>
              <a:rPr lang="en"/>
              <a:t>Navmesh Agent – The NPC that is being moved by Navmesh Pathfinding.</a:t>
            </a:r>
            <a:endParaRPr/>
          </a:p>
          <a:p>
            <a:pPr indent="-298450" lvl="1" marL="914400" rtl="0" algn="l">
              <a:spcBef>
                <a:spcPts val="0"/>
              </a:spcBef>
              <a:spcAft>
                <a:spcPts val="0"/>
              </a:spcAft>
              <a:buSzPts val="1100"/>
              <a:buChar char="○"/>
            </a:pPr>
            <a:r>
              <a:rPr lang="en"/>
              <a:t>Navmesh Target – The destination point for the Navmesh Agent</a:t>
            </a:r>
            <a:endParaRPr/>
          </a:p>
        </p:txBody>
      </p:sp>
      <p:sp>
        <p:nvSpPr>
          <p:cNvPr id="392" name="Google Shape;392;p47"/>
          <p:cNvSpPr txBox="1"/>
          <p:nvPr>
            <p:ph idx="12" type="sldNum"/>
          </p:nvPr>
        </p:nvSpPr>
        <p:spPr>
          <a:xfrm>
            <a:off x="7950993" y="4663225"/>
            <a:ext cx="10701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Victor - </a:t>
            </a: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Navmesh Example</a:t>
            </a:r>
            <a:endParaRPr/>
          </a:p>
        </p:txBody>
      </p:sp>
      <p:sp>
        <p:nvSpPr>
          <p:cNvPr id="398" name="Google Shape;398;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99" name="Google Shape;399;p48"/>
          <p:cNvPicPr preferRelativeResize="0"/>
          <p:nvPr/>
        </p:nvPicPr>
        <p:blipFill>
          <a:blip r:embed="rId3">
            <a:alphaModFix/>
          </a:blip>
          <a:stretch>
            <a:fillRect/>
          </a:stretch>
        </p:blipFill>
        <p:spPr>
          <a:xfrm>
            <a:off x="1675950" y="1395850"/>
            <a:ext cx="5792075" cy="325341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Difficulty Balancing</a:t>
            </a:r>
            <a:endParaRPr/>
          </a:p>
        </p:txBody>
      </p:sp>
      <p:sp>
        <p:nvSpPr>
          <p:cNvPr id="405" name="Google Shape;405;p4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AI can be used to create realistic and challenging enemy encounters.</a:t>
            </a:r>
            <a:endParaRPr/>
          </a:p>
          <a:p>
            <a:pPr indent="-311150" lvl="0" marL="457200" rtl="0" algn="l">
              <a:spcBef>
                <a:spcPts val="0"/>
              </a:spcBef>
              <a:spcAft>
                <a:spcPts val="0"/>
              </a:spcAft>
              <a:buSzPts val="1300"/>
              <a:buChar char="-"/>
            </a:pPr>
            <a:r>
              <a:rPr lang="en"/>
              <a:t>The video game </a:t>
            </a:r>
            <a:r>
              <a:rPr i="1" lang="en"/>
              <a:t>Alien: Isolation</a:t>
            </a:r>
            <a:r>
              <a:rPr lang="en"/>
              <a:t> used the </a:t>
            </a:r>
            <a:r>
              <a:rPr lang="en"/>
              <a:t>popular </a:t>
            </a:r>
            <a:r>
              <a:rPr i="1" lang="en"/>
              <a:t>Alien</a:t>
            </a:r>
            <a:r>
              <a:rPr lang="en"/>
              <a:t> film universe to create a terrifying experience of powerlessness and solitude as the lone human on a broken-down space station.</a:t>
            </a:r>
            <a:endParaRPr/>
          </a:p>
          <a:p>
            <a:pPr indent="-311150" lvl="0" marL="457200" rtl="0" algn="l">
              <a:spcBef>
                <a:spcPts val="0"/>
              </a:spcBef>
              <a:spcAft>
                <a:spcPts val="0"/>
              </a:spcAft>
              <a:buSzPts val="1300"/>
              <a:buChar char="-"/>
            </a:pPr>
            <a:r>
              <a:rPr lang="en"/>
              <a:t>The player is faced with a nearly invulnerable alien that hunts them through the station.</a:t>
            </a:r>
            <a:endParaRPr/>
          </a:p>
          <a:p>
            <a:pPr indent="-311150" lvl="0" marL="457200" rtl="0" algn="l">
              <a:spcBef>
                <a:spcPts val="0"/>
              </a:spcBef>
              <a:spcAft>
                <a:spcPts val="0"/>
              </a:spcAft>
              <a:buSzPts val="1300"/>
              <a:buChar char="-"/>
            </a:pPr>
            <a:r>
              <a:rPr lang="en"/>
              <a:t>While many developers would implement a simple prescripted route or pathfinding system, the creators of </a:t>
            </a:r>
            <a:r>
              <a:rPr i="1" lang="en"/>
              <a:t>Alien: Isolation</a:t>
            </a:r>
            <a:r>
              <a:rPr lang="en"/>
              <a:t> wanted the player to feel that they were being stalked by  a legitimate intelligent being.</a:t>
            </a:r>
            <a:endParaRPr/>
          </a:p>
          <a:p>
            <a:pPr indent="-311150" lvl="0" marL="457200" rtl="0" algn="l">
              <a:spcBef>
                <a:spcPts val="0"/>
              </a:spcBef>
              <a:spcAft>
                <a:spcPts val="0"/>
              </a:spcAft>
              <a:buSzPts val="1300"/>
              <a:buChar char="-"/>
            </a:pPr>
            <a:r>
              <a:rPr lang="en"/>
              <a:t>To do this, two AI systems were implemented:</a:t>
            </a:r>
            <a:endParaRPr/>
          </a:p>
          <a:p>
            <a:pPr indent="-298450" lvl="1" marL="914400" rtl="0" algn="l">
              <a:spcBef>
                <a:spcPts val="0"/>
              </a:spcBef>
              <a:spcAft>
                <a:spcPts val="0"/>
              </a:spcAft>
              <a:buSzPts val="1100"/>
              <a:buChar char="-"/>
            </a:pPr>
            <a:r>
              <a:rPr lang="en"/>
              <a:t>The director, which always knows the player’s location.</a:t>
            </a:r>
            <a:endParaRPr/>
          </a:p>
          <a:p>
            <a:pPr indent="-298450" lvl="1" marL="914400" rtl="0" algn="l">
              <a:spcBef>
                <a:spcPts val="0"/>
              </a:spcBef>
              <a:spcAft>
                <a:spcPts val="0"/>
              </a:spcAft>
              <a:buSzPts val="1100"/>
              <a:buChar char="-"/>
            </a:pPr>
            <a:r>
              <a:rPr lang="en"/>
              <a:t>The enemy, which is occasionally lured toward the player by the director.</a:t>
            </a:r>
            <a:endParaRPr/>
          </a:p>
        </p:txBody>
      </p:sp>
      <p:sp>
        <p:nvSpPr>
          <p:cNvPr id="406" name="Google Shape;406;p49"/>
          <p:cNvSpPr txBox="1"/>
          <p:nvPr>
            <p:ph idx="12" type="sldNum"/>
          </p:nvPr>
        </p:nvSpPr>
        <p:spPr>
          <a:xfrm>
            <a:off x="8131020" y="4663225"/>
            <a:ext cx="8901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Ian - </a:t>
            </a: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Menace System</a:t>
            </a:r>
            <a:endParaRPr/>
          </a:p>
        </p:txBody>
      </p:sp>
      <p:sp>
        <p:nvSpPr>
          <p:cNvPr id="412" name="Google Shape;412;p5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Player can move around freely, but is being stalked by a deadly enemy.</a:t>
            </a:r>
            <a:endParaRPr/>
          </a:p>
          <a:p>
            <a:pPr indent="-311150" lvl="0" marL="457200" rtl="0" algn="l">
              <a:spcBef>
                <a:spcPts val="0"/>
              </a:spcBef>
              <a:spcAft>
                <a:spcPts val="0"/>
              </a:spcAft>
              <a:buSzPts val="1300"/>
              <a:buChar char="-"/>
            </a:pPr>
            <a:r>
              <a:rPr lang="en"/>
              <a:t>Director AI:</a:t>
            </a:r>
            <a:endParaRPr/>
          </a:p>
          <a:p>
            <a:pPr indent="-298450" lvl="1" marL="914400" rtl="0" algn="l">
              <a:spcBef>
                <a:spcPts val="0"/>
              </a:spcBef>
              <a:spcAft>
                <a:spcPts val="0"/>
              </a:spcAft>
              <a:buSzPts val="1100"/>
              <a:buChar char="-"/>
            </a:pPr>
            <a:r>
              <a:rPr lang="en"/>
              <a:t>Monitors player location at all times but is not a direct guide to the enemy.</a:t>
            </a:r>
            <a:endParaRPr/>
          </a:p>
          <a:p>
            <a:pPr indent="-298450" lvl="1" marL="914400" rtl="0" algn="l">
              <a:spcBef>
                <a:spcPts val="0"/>
              </a:spcBef>
              <a:spcAft>
                <a:spcPts val="0"/>
              </a:spcAft>
              <a:buSzPts val="1100"/>
              <a:buChar char="-"/>
            </a:pPr>
            <a:r>
              <a:rPr lang="en"/>
              <a:t>Maintains a “menace gauge” to keep track of player tension, </a:t>
            </a:r>
            <a:r>
              <a:rPr lang="en"/>
              <a:t>taking the following into account.</a:t>
            </a:r>
            <a:endParaRPr/>
          </a:p>
          <a:p>
            <a:pPr indent="-298450" lvl="2" marL="1371600" rtl="0" algn="l">
              <a:spcBef>
                <a:spcPts val="0"/>
              </a:spcBef>
              <a:spcAft>
                <a:spcPts val="0"/>
              </a:spcAft>
              <a:buSzPts val="1100"/>
              <a:buChar char="-"/>
            </a:pPr>
            <a:r>
              <a:rPr lang="en"/>
              <a:t>Enemy distance from player</a:t>
            </a:r>
            <a:endParaRPr/>
          </a:p>
          <a:p>
            <a:pPr indent="-298450" lvl="2" marL="1371600" rtl="0" algn="l">
              <a:spcBef>
                <a:spcPts val="0"/>
              </a:spcBef>
              <a:spcAft>
                <a:spcPts val="0"/>
              </a:spcAft>
              <a:buSzPts val="1100"/>
              <a:buChar char="-"/>
            </a:pPr>
            <a:r>
              <a:rPr lang="en"/>
              <a:t>Whether the player can see the enemy</a:t>
            </a:r>
            <a:endParaRPr/>
          </a:p>
          <a:p>
            <a:pPr indent="-298450" lvl="1" marL="914400" rtl="0" algn="l">
              <a:spcBef>
                <a:spcPts val="0"/>
              </a:spcBef>
              <a:spcAft>
                <a:spcPts val="0"/>
              </a:spcAft>
              <a:buSzPts val="1100"/>
              <a:buChar char="-"/>
            </a:pPr>
            <a:r>
              <a:rPr lang="en"/>
              <a:t>When menace gauge is low, the enemy is pinged more often. When the gauge is high, the enemy is pinged less often.</a:t>
            </a:r>
            <a:endParaRPr/>
          </a:p>
          <a:p>
            <a:pPr indent="-311150" lvl="0" marL="457200" rtl="0" algn="l">
              <a:spcBef>
                <a:spcPts val="0"/>
              </a:spcBef>
              <a:spcAft>
                <a:spcPts val="0"/>
              </a:spcAft>
              <a:buSzPts val="1300"/>
              <a:buChar char="-"/>
            </a:pPr>
            <a:r>
              <a:rPr lang="en"/>
              <a:t>Enemy AI:</a:t>
            </a:r>
            <a:endParaRPr/>
          </a:p>
          <a:p>
            <a:pPr indent="-298450" lvl="1" marL="914400" rtl="0" algn="l">
              <a:spcBef>
                <a:spcPts val="0"/>
              </a:spcBef>
              <a:spcAft>
                <a:spcPts val="0"/>
              </a:spcAft>
              <a:buSzPts val="1100"/>
              <a:buChar char="-"/>
            </a:pPr>
            <a:r>
              <a:rPr lang="en"/>
              <a:t>Moves toward occasional pings from the director AI, and toward the actual player when within a certain distance.</a:t>
            </a:r>
            <a:endParaRPr/>
          </a:p>
          <a:p>
            <a:pPr indent="-298450" lvl="1" marL="914400" rtl="0" algn="l">
              <a:spcBef>
                <a:spcPts val="0"/>
              </a:spcBef>
              <a:spcAft>
                <a:spcPts val="0"/>
              </a:spcAft>
              <a:buSzPts val="1100"/>
              <a:buChar char="-"/>
            </a:pPr>
            <a:r>
              <a:rPr lang="en"/>
              <a:t>Ends the game upon collision with the player.</a:t>
            </a:r>
            <a:endParaRPr/>
          </a:p>
        </p:txBody>
      </p:sp>
      <p:sp>
        <p:nvSpPr>
          <p:cNvPr id="413" name="Google Shape;413;p50"/>
          <p:cNvSpPr txBox="1"/>
          <p:nvPr>
            <p:ph idx="12" type="sldNum"/>
          </p:nvPr>
        </p:nvSpPr>
        <p:spPr>
          <a:xfrm>
            <a:off x="7950993" y="4663225"/>
            <a:ext cx="10701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Ian - </a:t>
            </a: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History of Behavior Trees</a:t>
            </a:r>
            <a:endParaRPr/>
          </a:p>
        </p:txBody>
      </p:sp>
      <p:sp>
        <p:nvSpPr>
          <p:cNvPr id="419" name="Google Shape;419;p51"/>
          <p:cNvSpPr txBox="1"/>
          <p:nvPr>
            <p:ph idx="1" type="body"/>
          </p:nvPr>
        </p:nvSpPr>
        <p:spPr>
          <a:xfrm>
            <a:off x="1297500" y="1567550"/>
            <a:ext cx="7038900" cy="1178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Pioneered by R. Geoff Dromey in 2001</a:t>
            </a:r>
            <a:endParaRPr/>
          </a:p>
          <a:p>
            <a:pPr indent="-311150" lvl="0" marL="457200" rtl="0" algn="l">
              <a:spcBef>
                <a:spcPts val="0"/>
              </a:spcBef>
              <a:spcAft>
                <a:spcPts val="0"/>
              </a:spcAft>
              <a:buSzPts val="1300"/>
              <a:buChar char="-"/>
            </a:pPr>
            <a:r>
              <a:rPr lang="en"/>
              <a:t>Originally called </a:t>
            </a:r>
            <a:r>
              <a:rPr lang="en"/>
              <a:t>"genetic software engineering"</a:t>
            </a:r>
            <a:endParaRPr/>
          </a:p>
          <a:p>
            <a:pPr indent="-311150" lvl="0" marL="457200" rtl="0" algn="l">
              <a:spcBef>
                <a:spcPts val="0"/>
              </a:spcBef>
              <a:spcAft>
                <a:spcPts val="0"/>
              </a:spcAft>
              <a:buSzPts val="1300"/>
              <a:buChar char="-"/>
            </a:pPr>
            <a:r>
              <a:rPr lang="en"/>
              <a:t>Expanded upon by the Dependable Complex Computer-based Systems Group (DCCS)</a:t>
            </a:r>
            <a:endParaRPr/>
          </a:p>
          <a:p>
            <a:pPr indent="-311150" lvl="0" marL="457200" rtl="0" algn="l">
              <a:spcBef>
                <a:spcPts val="0"/>
              </a:spcBef>
              <a:spcAft>
                <a:spcPts val="0"/>
              </a:spcAft>
              <a:buSzPts val="1300"/>
              <a:buChar char="-"/>
            </a:pPr>
            <a:r>
              <a:rPr lang="en"/>
              <a:t>Famous example - </a:t>
            </a:r>
            <a:r>
              <a:rPr i="1" lang="en"/>
              <a:t>Halo 2</a:t>
            </a:r>
            <a:endParaRPr i="1"/>
          </a:p>
        </p:txBody>
      </p:sp>
      <p:pic>
        <p:nvPicPr>
          <p:cNvPr id="420" name="Google Shape;420;p51"/>
          <p:cNvPicPr preferRelativeResize="0"/>
          <p:nvPr/>
        </p:nvPicPr>
        <p:blipFill>
          <a:blip r:embed="rId3">
            <a:alphaModFix/>
          </a:blip>
          <a:stretch>
            <a:fillRect/>
          </a:stretch>
        </p:blipFill>
        <p:spPr>
          <a:xfrm>
            <a:off x="2652700" y="2746250"/>
            <a:ext cx="3838575" cy="1962150"/>
          </a:xfrm>
          <a:prstGeom prst="rect">
            <a:avLst/>
          </a:prstGeom>
          <a:noFill/>
          <a:ln>
            <a:noFill/>
          </a:ln>
        </p:spPr>
      </p:pic>
      <p:sp>
        <p:nvSpPr>
          <p:cNvPr id="421" name="Google Shape;421;p51"/>
          <p:cNvSpPr txBox="1"/>
          <p:nvPr>
            <p:ph idx="12" type="sldNum"/>
          </p:nvPr>
        </p:nvSpPr>
        <p:spPr>
          <a:xfrm>
            <a:off x="7976693" y="4663225"/>
            <a:ext cx="10443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Connor - </a:t>
            </a: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AI?</a:t>
            </a:r>
            <a:endParaRPr/>
          </a:p>
        </p:txBody>
      </p:sp>
      <p:sp>
        <p:nvSpPr>
          <p:cNvPr id="155" name="Google Shape;155;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b="1" lang="en" sz="1900"/>
              <a:t>Artificial intelligent </a:t>
            </a:r>
            <a:r>
              <a:rPr lang="en" sz="1400"/>
              <a:t>or</a:t>
            </a:r>
            <a:r>
              <a:rPr b="1" lang="en" sz="1900"/>
              <a:t> Agent of Intelligence</a:t>
            </a:r>
            <a:endParaRPr b="1" sz="1900"/>
          </a:p>
          <a:p>
            <a:pPr indent="-311150" lvl="0" marL="457200" rtl="0" algn="l">
              <a:spcBef>
                <a:spcPts val="0"/>
              </a:spcBef>
              <a:spcAft>
                <a:spcPts val="0"/>
              </a:spcAft>
              <a:buSzPts val="1300"/>
              <a:buChar char="●"/>
            </a:pPr>
            <a:r>
              <a:rPr b="1" lang="en"/>
              <a:t>[Artificial Intelligence]  is intelligence demonstrated by machines, as opposed to intelligence of humans and other animals</a:t>
            </a:r>
            <a:r>
              <a:rPr baseline="30000" lang="en"/>
              <a:t>1</a:t>
            </a:r>
            <a:r>
              <a:rPr lang="en"/>
              <a:t>；Used in numerous contexts, speech recognition, image recognition, the most popular one is </a:t>
            </a:r>
            <a:r>
              <a:rPr b="1" lang="en"/>
              <a:t>Chat GPT. </a:t>
            </a:r>
            <a:endParaRPr/>
          </a:p>
          <a:p>
            <a:pPr indent="-311150" lvl="0" marL="457200" rtl="0" algn="l">
              <a:spcBef>
                <a:spcPts val="0"/>
              </a:spcBef>
              <a:spcAft>
                <a:spcPts val="0"/>
              </a:spcAft>
              <a:buSzPts val="1300"/>
              <a:buChar char="●"/>
            </a:pPr>
            <a:r>
              <a:rPr b="1" lang="en"/>
              <a:t>[Agent of Intelligence] </a:t>
            </a:r>
            <a:r>
              <a:rPr lang="en"/>
              <a:t>agent is usually a character in the game – but could also be a vehicle, a robot, or occasionally something more abstract such as a whole group of entities, or even a country or civilization. In each case it is a thing that needs to observe its surroundings, make decisions based on that, and act upon them; Enemies, NPCs, procedural generation.</a:t>
            </a:r>
            <a:endParaRPr/>
          </a:p>
          <a:p>
            <a:pPr indent="-311150" lvl="0" marL="457200" rtl="0" algn="l">
              <a:spcBef>
                <a:spcPts val="0"/>
              </a:spcBef>
              <a:spcAft>
                <a:spcPts val="0"/>
              </a:spcAft>
              <a:buSzPts val="1300"/>
              <a:buChar char="●"/>
            </a:pPr>
            <a:r>
              <a:rPr b="1" lang="en"/>
              <a:t>From [Agent of Intelligence] to [Artificial Intelligence] </a:t>
            </a:r>
            <a:endParaRPr b="1"/>
          </a:p>
        </p:txBody>
      </p:sp>
      <p:sp>
        <p:nvSpPr>
          <p:cNvPr id="156" name="Google Shape;15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Iris - </a:t>
            </a: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Decision/Behavior Trees</a:t>
            </a:r>
            <a:endParaRPr/>
          </a:p>
        </p:txBody>
      </p:sp>
      <p:sp>
        <p:nvSpPr>
          <p:cNvPr id="427" name="Google Shape;427;p52"/>
          <p:cNvSpPr txBox="1"/>
          <p:nvPr>
            <p:ph idx="1" type="body"/>
          </p:nvPr>
        </p:nvSpPr>
        <p:spPr>
          <a:xfrm>
            <a:off x="1297500" y="988900"/>
            <a:ext cx="7038900" cy="5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Unreal Engine: selectors, </a:t>
            </a:r>
            <a:r>
              <a:rPr lang="en"/>
              <a:t>decorators</a:t>
            </a:r>
            <a:r>
              <a:rPr lang="en"/>
              <a:t>, tasks</a:t>
            </a:r>
            <a:endParaRPr/>
          </a:p>
        </p:txBody>
      </p:sp>
      <p:pic>
        <p:nvPicPr>
          <p:cNvPr id="428" name="Google Shape;428;p52"/>
          <p:cNvPicPr preferRelativeResize="0"/>
          <p:nvPr/>
        </p:nvPicPr>
        <p:blipFill rotWithShape="1">
          <a:blip r:embed="rId3">
            <a:alphaModFix/>
          </a:blip>
          <a:srcRect b="0" l="0" r="0" t="11917"/>
          <a:stretch/>
        </p:blipFill>
        <p:spPr>
          <a:xfrm>
            <a:off x="0" y="0"/>
            <a:ext cx="8952726" cy="5143501"/>
          </a:xfrm>
          <a:prstGeom prst="rect">
            <a:avLst/>
          </a:prstGeom>
          <a:noFill/>
          <a:ln>
            <a:noFill/>
          </a:ln>
        </p:spPr>
      </p:pic>
      <p:sp>
        <p:nvSpPr>
          <p:cNvPr id="429" name="Google Shape;429;p52"/>
          <p:cNvSpPr txBox="1"/>
          <p:nvPr>
            <p:ph idx="12" type="sldNum"/>
          </p:nvPr>
        </p:nvSpPr>
        <p:spPr>
          <a:xfrm>
            <a:off x="8169596" y="4663225"/>
            <a:ext cx="851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Connor - </a:t>
            </a: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3"/>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300"/>
              <a:t>Questions?</a:t>
            </a:r>
            <a:endParaRPr sz="3300"/>
          </a:p>
        </p:txBody>
      </p:sp>
      <p:sp>
        <p:nvSpPr>
          <p:cNvPr id="435" name="Google Shape;435;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441" name="Google Shape;441;p5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SzPts val="1100"/>
              <a:buFont typeface="Arial"/>
              <a:buAutoNum type="arabicPeriod"/>
            </a:pPr>
            <a:r>
              <a:rPr lang="en" sz="1100">
                <a:latin typeface="Arial"/>
                <a:ea typeface="Arial"/>
                <a:cs typeface="Arial"/>
                <a:sym typeface="Arial"/>
              </a:rPr>
              <a:t>https://en.wikipedia.org/wiki/Artificial_intelligence</a:t>
            </a:r>
            <a:endParaRPr sz="1100">
              <a:latin typeface="Arial"/>
              <a:ea typeface="Arial"/>
              <a:cs typeface="Arial"/>
              <a:sym typeface="Arial"/>
            </a:endParaRPr>
          </a:p>
          <a:p>
            <a:pPr indent="-298450" lvl="0" marL="457200" rtl="0" algn="l">
              <a:spcBef>
                <a:spcPts val="0"/>
              </a:spcBef>
              <a:spcAft>
                <a:spcPts val="0"/>
              </a:spcAft>
              <a:buSzPts val="1100"/>
              <a:buFont typeface="Arial"/>
              <a:buAutoNum type="arabicPeriod"/>
            </a:pPr>
            <a:r>
              <a:rPr lang="en" sz="1100">
                <a:latin typeface="Arial"/>
                <a:ea typeface="Arial"/>
                <a:cs typeface="Arial"/>
                <a:sym typeface="Arial"/>
              </a:rPr>
              <a:t>Dromey, R. G. (2006, June 19). FORMALIZING THE TRANSITION FROM REQUIREMENTS TO DESIGN. Internet archive: Wayback Machine. Retrieved March 24, 2023, from </a:t>
            </a:r>
            <a:r>
              <a:rPr lang="en" sz="1100" u="sng">
                <a:solidFill>
                  <a:schemeClr val="hlink"/>
                </a:solidFill>
                <a:latin typeface="Arial"/>
                <a:ea typeface="Arial"/>
                <a:cs typeface="Arial"/>
                <a:sym typeface="Arial"/>
                <a:hlinkClick r:id="rId3"/>
              </a:rPr>
              <a:t>https://archive.org/web/</a:t>
            </a:r>
            <a:endParaRPr sz="1100">
              <a:latin typeface="Arial"/>
              <a:ea typeface="Arial"/>
              <a:cs typeface="Arial"/>
              <a:sym typeface="Arial"/>
            </a:endParaRPr>
          </a:p>
          <a:p>
            <a:pPr indent="-298450" lvl="0" marL="457200" rtl="0" algn="l">
              <a:spcBef>
                <a:spcPts val="0"/>
              </a:spcBef>
              <a:spcAft>
                <a:spcPts val="0"/>
              </a:spcAft>
              <a:buSzPts val="1100"/>
              <a:buFont typeface="Arial"/>
              <a:buAutoNum type="arabicPeriod"/>
            </a:pPr>
            <a:r>
              <a:rPr lang="en" sz="1100">
                <a:latin typeface="Arial"/>
                <a:ea typeface="Arial"/>
                <a:cs typeface="Arial"/>
                <a:sym typeface="Arial"/>
              </a:rPr>
              <a:t>Eliaçık, Eray. “Ai in Gaming: A Complete Guide.” </a:t>
            </a:r>
            <a:r>
              <a:rPr i="1" lang="en" sz="1100">
                <a:latin typeface="Arial"/>
                <a:ea typeface="Arial"/>
                <a:cs typeface="Arial"/>
                <a:sym typeface="Arial"/>
              </a:rPr>
              <a:t>Dataconomy</a:t>
            </a:r>
            <a:r>
              <a:rPr lang="en" sz="1100">
                <a:latin typeface="Arial"/>
                <a:ea typeface="Arial"/>
                <a:cs typeface="Arial"/>
                <a:sym typeface="Arial"/>
              </a:rPr>
              <a:t>, 28 Aug. 2022, https://dataconomy.com/2022/04/artificial-intelligence-games/#Typical_applications_of_AI_in_games. </a:t>
            </a:r>
            <a:endParaRPr sz="1100">
              <a:latin typeface="Arial"/>
              <a:ea typeface="Arial"/>
              <a:cs typeface="Arial"/>
              <a:sym typeface="Arial"/>
            </a:endParaRPr>
          </a:p>
          <a:p>
            <a:pPr indent="-298450" lvl="0" marL="457200" rtl="0" algn="l">
              <a:spcBef>
                <a:spcPts val="0"/>
              </a:spcBef>
              <a:spcAft>
                <a:spcPts val="0"/>
              </a:spcAft>
              <a:buSzPts val="1100"/>
              <a:buFont typeface="Arial"/>
              <a:buAutoNum type="arabicPeriod"/>
            </a:pPr>
            <a:r>
              <a:rPr lang="en" sz="1100">
                <a:latin typeface="Arial"/>
                <a:ea typeface="Arial"/>
                <a:cs typeface="Arial"/>
                <a:sym typeface="Arial"/>
              </a:rPr>
              <a:t>Gotterbarn, Donald. “Code of Ethics: IEEE Computer Society.” </a:t>
            </a:r>
            <a:r>
              <a:rPr i="1" lang="en" sz="1100">
                <a:latin typeface="Arial"/>
                <a:ea typeface="Arial"/>
                <a:cs typeface="Arial"/>
                <a:sym typeface="Arial"/>
              </a:rPr>
              <a:t>Code of Ethics | IEEE Computer Society</a:t>
            </a:r>
            <a:r>
              <a:rPr lang="en" sz="1100">
                <a:latin typeface="Arial"/>
                <a:ea typeface="Arial"/>
                <a:cs typeface="Arial"/>
                <a:sym typeface="Arial"/>
              </a:rPr>
              <a:t>, 1999, https://www.computer.org/education/code-of-ethics. </a:t>
            </a:r>
            <a:endParaRPr sz="1100">
              <a:latin typeface="Arial"/>
              <a:ea typeface="Arial"/>
              <a:cs typeface="Arial"/>
              <a:sym typeface="Arial"/>
            </a:endParaRPr>
          </a:p>
          <a:p>
            <a:pPr indent="-298450" lvl="0" marL="457200" rtl="0" algn="l">
              <a:spcBef>
                <a:spcPts val="0"/>
              </a:spcBef>
              <a:spcAft>
                <a:spcPts val="0"/>
              </a:spcAft>
              <a:buSzPts val="1100"/>
              <a:buFont typeface="Arial"/>
              <a:buAutoNum type="arabicPeriod"/>
            </a:pPr>
            <a:r>
              <a:rPr lang="en" sz="1100">
                <a:latin typeface="Arial"/>
                <a:ea typeface="Arial"/>
                <a:cs typeface="Arial"/>
                <a:sym typeface="Arial"/>
              </a:rPr>
              <a:t>Isla, Damian. “GDC 2005 Proceeding: Handling Complexity in the Halo 2 AI” 11 Mar. 2005, www.gamedeveloper.com/programming/gdc-2005-proceeding-handling-complexity-in-the-i-halo-2-i-ai. Accessed 26 Mar. 2023.</a:t>
            </a:r>
            <a:endParaRPr sz="1100">
              <a:latin typeface="Arial"/>
              <a:ea typeface="Arial"/>
              <a:cs typeface="Arial"/>
              <a:sym typeface="Arial"/>
            </a:endParaRPr>
          </a:p>
          <a:p>
            <a:pPr indent="-298450" lvl="0" marL="457200" rtl="0" algn="l">
              <a:spcBef>
                <a:spcPts val="0"/>
              </a:spcBef>
              <a:spcAft>
                <a:spcPts val="0"/>
              </a:spcAft>
              <a:buSzPts val="1100"/>
              <a:buFont typeface="Arial"/>
              <a:buAutoNum type="arabicPeriod"/>
            </a:pPr>
            <a:r>
              <a:rPr lang="en" sz="1100">
                <a:latin typeface="Arial"/>
                <a:ea typeface="Arial"/>
                <a:cs typeface="Arial"/>
                <a:sym typeface="Arial"/>
              </a:rPr>
              <a:t>McCarthy, John. “What Is Artificial Intelligence?” </a:t>
            </a:r>
            <a:r>
              <a:rPr i="1" lang="en" sz="1100">
                <a:latin typeface="Arial"/>
                <a:ea typeface="Arial"/>
                <a:cs typeface="Arial"/>
                <a:sym typeface="Arial"/>
              </a:rPr>
              <a:t>Stanford University</a:t>
            </a:r>
            <a:r>
              <a:rPr lang="en" sz="1100">
                <a:latin typeface="Arial"/>
                <a:ea typeface="Arial"/>
                <a:cs typeface="Arial"/>
                <a:sym typeface="Arial"/>
              </a:rPr>
              <a:t>, 12 Nov. 2007, https://www-formal.stanford.edu/jmc/whatisai.pdf. </a:t>
            </a:r>
            <a:endParaRPr sz="1100">
              <a:latin typeface="Arial"/>
              <a:ea typeface="Arial"/>
              <a:cs typeface="Arial"/>
              <a:sym typeface="Arial"/>
            </a:endParaRPr>
          </a:p>
          <a:p>
            <a:pPr indent="-298450" lvl="0" marL="457200" rtl="0" algn="l">
              <a:spcBef>
                <a:spcPts val="0"/>
              </a:spcBef>
              <a:spcAft>
                <a:spcPts val="0"/>
              </a:spcAft>
              <a:buSzPts val="1100"/>
              <a:buFont typeface="Arial"/>
              <a:buAutoNum type="arabicPeriod"/>
            </a:pPr>
            <a:r>
              <a:rPr lang="en" sz="1100">
                <a:latin typeface="Arial"/>
                <a:ea typeface="Arial"/>
                <a:cs typeface="Arial"/>
                <a:sym typeface="Arial"/>
              </a:rPr>
              <a:t>Mount, Dave, and Roger Eastman. “Artificial Intelligence for Games: Decision Making.” CMSC 425. 2018. </a:t>
            </a:r>
            <a:endParaRPr sz="1100">
              <a:latin typeface="Arial"/>
              <a:ea typeface="Arial"/>
              <a:cs typeface="Arial"/>
              <a:sym typeface="Arial"/>
            </a:endParaRPr>
          </a:p>
        </p:txBody>
      </p:sp>
      <p:sp>
        <p:nvSpPr>
          <p:cNvPr id="442" name="Google Shape;442;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Artificial Intelligence – A Brief History</a:t>
            </a:r>
            <a:endParaRPr/>
          </a:p>
        </p:txBody>
      </p:sp>
      <p:sp>
        <p:nvSpPr>
          <p:cNvPr id="162" name="Google Shape;162;p17"/>
          <p:cNvSpPr txBox="1"/>
          <p:nvPr>
            <p:ph idx="1" type="body"/>
          </p:nvPr>
        </p:nvSpPr>
        <p:spPr>
          <a:xfrm>
            <a:off x="886500" y="1123575"/>
            <a:ext cx="7449900" cy="3555000"/>
          </a:xfrm>
          <a:prstGeom prst="rect">
            <a:avLst/>
          </a:prstGeom>
        </p:spPr>
        <p:txBody>
          <a:bodyPr anchorCtr="0" anchor="t" bIns="91425" lIns="91425" spcFirstLastPara="1" rIns="91425" wrap="square" tIns="91425">
            <a:normAutofit fontScale="25000" lnSpcReduction="10000"/>
          </a:bodyPr>
          <a:lstStyle/>
          <a:p>
            <a:pPr indent="-305089" lvl="0" marL="457200" rtl="0" algn="l">
              <a:spcBef>
                <a:spcPts val="0"/>
              </a:spcBef>
              <a:spcAft>
                <a:spcPts val="0"/>
              </a:spcAft>
              <a:buSzPct val="100000"/>
              <a:buChar char="●"/>
            </a:pPr>
            <a:r>
              <a:rPr lang="en" sz="4818"/>
              <a:t>1950-1980: from non-AI to AI</a:t>
            </a:r>
            <a:endParaRPr sz="4818"/>
          </a:p>
          <a:p>
            <a:pPr indent="-305089" lvl="1" marL="914400" rtl="0" algn="l">
              <a:spcBef>
                <a:spcPts val="0"/>
              </a:spcBef>
              <a:spcAft>
                <a:spcPts val="0"/>
              </a:spcAft>
              <a:buSzPct val="100000"/>
              <a:buChar char="○"/>
            </a:pPr>
            <a:r>
              <a:rPr lang="en" sz="4818"/>
              <a:t>Video</a:t>
            </a:r>
            <a:r>
              <a:rPr lang="en" sz="4818"/>
              <a:t> game was born in 1951. </a:t>
            </a:r>
            <a:r>
              <a:rPr lang="en" sz="4818"/>
              <a:t>Video</a:t>
            </a:r>
            <a:r>
              <a:rPr lang="en" sz="4818"/>
              <a:t>  game from 1951 to 1970  featured  </a:t>
            </a:r>
            <a:r>
              <a:rPr lang="en" sz="4818"/>
              <a:t>discrete logic and two players, which means no AI involved in that period. </a:t>
            </a:r>
            <a:endParaRPr sz="4818"/>
          </a:p>
          <a:p>
            <a:pPr indent="-305089" lvl="1" marL="914400" rtl="0" algn="l">
              <a:spcBef>
                <a:spcPts val="0"/>
              </a:spcBef>
              <a:spcAft>
                <a:spcPts val="0"/>
              </a:spcAft>
              <a:buSzPct val="100000"/>
              <a:buChar char="○"/>
            </a:pPr>
            <a:r>
              <a:rPr lang="en" sz="4818"/>
              <a:t>The first single player game appeared in 1970s.  Famous ones in this period are Speed Race, Qwark, Hunt the Wumpus and Star Trek</a:t>
            </a:r>
            <a:r>
              <a:rPr lang="en" sz="5618"/>
              <a:t>.</a:t>
            </a:r>
            <a:r>
              <a:rPr lang="en" sz="4818"/>
              <a:t>  In these games, enemies can move based on the </a:t>
            </a:r>
            <a:r>
              <a:rPr b="1" lang="en" sz="4818"/>
              <a:t>stored pattern</a:t>
            </a:r>
            <a:r>
              <a:rPr lang="en" sz="4818"/>
              <a:t>.  </a:t>
            </a:r>
            <a:endParaRPr sz="4818"/>
          </a:p>
          <a:p>
            <a:pPr indent="-305089" lvl="1" marL="914400" rtl="0" algn="l">
              <a:spcBef>
                <a:spcPts val="0"/>
              </a:spcBef>
              <a:spcAft>
                <a:spcPts val="0"/>
              </a:spcAft>
              <a:buSzPct val="100000"/>
              <a:buChar char="○"/>
            </a:pPr>
            <a:r>
              <a:rPr lang="en" sz="4818"/>
              <a:t>Space Invader in 1978 has distinctive movement pattern, which is based on </a:t>
            </a:r>
            <a:r>
              <a:rPr b="1" lang="en" sz="4818"/>
              <a:t>Hash Function.</a:t>
            </a:r>
            <a:endParaRPr sz="4818"/>
          </a:p>
          <a:p>
            <a:pPr indent="-305089" lvl="0" marL="457200" rtl="0" algn="l">
              <a:spcBef>
                <a:spcPts val="0"/>
              </a:spcBef>
              <a:spcAft>
                <a:spcPts val="0"/>
              </a:spcAft>
              <a:buSzPct val="100000"/>
              <a:buChar char="●"/>
            </a:pPr>
            <a:r>
              <a:rPr lang="en" sz="4818"/>
              <a:t>1980-2000:Booming period</a:t>
            </a:r>
            <a:endParaRPr sz="4818"/>
          </a:p>
          <a:p>
            <a:pPr indent="-305089" lvl="1" marL="914400" rtl="0" algn="l">
              <a:spcBef>
                <a:spcPts val="0"/>
              </a:spcBef>
              <a:spcAft>
                <a:spcPts val="0"/>
              </a:spcAft>
              <a:buSzPct val="100000"/>
              <a:buChar char="○"/>
            </a:pPr>
            <a:r>
              <a:rPr lang="en" sz="4818"/>
              <a:t>AI pattern was introduced into maze games, fighting games and sport games. </a:t>
            </a:r>
            <a:r>
              <a:rPr b="1" lang="en" sz="4818"/>
              <a:t>“Tactics” system</a:t>
            </a:r>
            <a:r>
              <a:rPr b="1" lang="en" sz="5618"/>
              <a:t> </a:t>
            </a:r>
            <a:r>
              <a:rPr lang="en" sz="4818"/>
              <a:t>was introduced into game, which allowed</a:t>
            </a:r>
            <a:r>
              <a:rPr lang="en" sz="4818"/>
              <a:t> characters to be controlled by computer AI in following the leader. </a:t>
            </a:r>
            <a:endParaRPr sz="4818"/>
          </a:p>
          <a:p>
            <a:pPr indent="-305089" lvl="1" marL="914400" rtl="0" algn="l">
              <a:spcBef>
                <a:spcPts val="0"/>
              </a:spcBef>
              <a:spcAft>
                <a:spcPts val="0"/>
              </a:spcAft>
              <a:buSzPct val="100000"/>
              <a:buChar char="○"/>
            </a:pPr>
            <a:r>
              <a:rPr lang="en" sz="4818"/>
              <a:t>In 1990s, a new game genre prompted the use of AI tools such as</a:t>
            </a:r>
            <a:r>
              <a:rPr b="1" lang="en" sz="4818"/>
              <a:t> finite state machine.</a:t>
            </a:r>
            <a:r>
              <a:rPr lang="en" sz="4818"/>
              <a:t> But it seems to be a not successful practice.  </a:t>
            </a:r>
            <a:endParaRPr sz="4818"/>
          </a:p>
          <a:p>
            <a:pPr indent="-305089" lvl="0" marL="457200" rtl="0" algn="l">
              <a:spcBef>
                <a:spcPts val="0"/>
              </a:spcBef>
              <a:spcAft>
                <a:spcPts val="0"/>
              </a:spcAft>
              <a:buSzPct val="100000"/>
              <a:buChar char="●"/>
            </a:pPr>
            <a:r>
              <a:rPr lang="en" sz="4818"/>
              <a:t>2000-Present:</a:t>
            </a:r>
            <a:endParaRPr sz="4818"/>
          </a:p>
          <a:p>
            <a:pPr indent="-305089" lvl="1" marL="914400" rtl="0" algn="l">
              <a:spcBef>
                <a:spcPts val="0"/>
              </a:spcBef>
              <a:spcAft>
                <a:spcPts val="0"/>
              </a:spcAft>
              <a:buSzPct val="100000"/>
              <a:buChar char="○"/>
            </a:pPr>
            <a:r>
              <a:rPr lang="en" sz="4818"/>
              <a:t>In 2000 years, </a:t>
            </a:r>
            <a:r>
              <a:rPr b="1" lang="en" sz="4818"/>
              <a:t>bottom-up method</a:t>
            </a:r>
            <a:r>
              <a:rPr lang="en" sz="4818"/>
              <a:t> was introduced into video game. Some famous games are Creatures or  </a:t>
            </a:r>
            <a:r>
              <a:rPr lang="en" sz="4818"/>
              <a:t>Black</a:t>
            </a:r>
            <a:r>
              <a:rPr lang="en" sz="4818"/>
              <a:t> and White. </a:t>
            </a:r>
            <a:r>
              <a:rPr b="1" lang="en" sz="4818"/>
              <a:t>AI are the main aspect of the game.</a:t>
            </a:r>
            <a:endParaRPr b="1" sz="4818"/>
          </a:p>
          <a:p>
            <a:pPr indent="0" lvl="0" marL="914400" rtl="0" algn="l">
              <a:spcBef>
                <a:spcPts val="1200"/>
              </a:spcBef>
              <a:spcAft>
                <a:spcPts val="1200"/>
              </a:spcAft>
              <a:buNone/>
            </a:pPr>
            <a:r>
              <a:t/>
            </a:r>
            <a:endParaRPr sz="1316"/>
          </a:p>
        </p:txBody>
      </p:sp>
      <p:sp>
        <p:nvSpPr>
          <p:cNvPr id="163" name="Google Shape;16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Iris - </a:t>
            </a: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Common AI Implementations</a:t>
            </a:r>
            <a:endParaRPr/>
          </a:p>
        </p:txBody>
      </p:sp>
      <p:sp>
        <p:nvSpPr>
          <p:cNvPr id="169" name="Google Shape;169;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NPC Decision-Making</a:t>
            </a:r>
            <a:endParaRPr/>
          </a:p>
          <a:p>
            <a:pPr indent="-298450" lvl="1" marL="914400" rtl="0" algn="l">
              <a:spcBef>
                <a:spcPts val="0"/>
              </a:spcBef>
              <a:spcAft>
                <a:spcPts val="0"/>
              </a:spcAft>
              <a:buSzPts val="1100"/>
              <a:buChar char="○"/>
            </a:pPr>
            <a:r>
              <a:rPr lang="en"/>
              <a:t>Decision Trees, Finite State Machines, and Behavior Trees can be used to make NPC decision-making more dynamic and believable.</a:t>
            </a:r>
            <a:endParaRPr/>
          </a:p>
          <a:p>
            <a:pPr indent="-311150" lvl="0" marL="457200" rtl="0" algn="l">
              <a:spcBef>
                <a:spcPts val="0"/>
              </a:spcBef>
              <a:spcAft>
                <a:spcPts val="0"/>
              </a:spcAft>
              <a:buSzPts val="1300"/>
              <a:buChar char="●"/>
            </a:pPr>
            <a:r>
              <a:rPr lang="en"/>
              <a:t>Dynamic Difficulty Balancing</a:t>
            </a:r>
            <a:endParaRPr/>
          </a:p>
          <a:p>
            <a:pPr indent="-298450" lvl="1" marL="914400" rtl="0" algn="l">
              <a:spcBef>
                <a:spcPts val="0"/>
              </a:spcBef>
              <a:spcAft>
                <a:spcPts val="0"/>
              </a:spcAft>
              <a:buSzPts val="1100"/>
              <a:buChar char="○"/>
            </a:pPr>
            <a:r>
              <a:rPr lang="en"/>
              <a:t>dynamic difficulty adjustment (DDA) or dynamic game balancing (DGB), is the process of automatically changing parameters, scenarios, and behaviors in a video game in real-time, based on the player's ability, in order to avoid making the player bored.</a:t>
            </a:r>
            <a:endParaRPr sz="1100"/>
          </a:p>
          <a:p>
            <a:pPr indent="-311150" lvl="0" marL="457200" rtl="0" algn="l">
              <a:spcBef>
                <a:spcPts val="0"/>
              </a:spcBef>
              <a:spcAft>
                <a:spcPts val="0"/>
              </a:spcAft>
              <a:buSzPts val="1300"/>
              <a:buChar char="●"/>
            </a:pPr>
            <a:r>
              <a:rPr lang="en"/>
              <a:t>Pathfinding</a:t>
            </a:r>
            <a:endParaRPr/>
          </a:p>
          <a:p>
            <a:pPr indent="-298450" lvl="1" marL="914400" rtl="0" algn="l">
              <a:spcBef>
                <a:spcPts val="0"/>
              </a:spcBef>
              <a:spcAft>
                <a:spcPts val="0"/>
              </a:spcAft>
              <a:buSzPts val="1100"/>
              <a:buChar char="○"/>
            </a:pPr>
            <a:r>
              <a:rPr lang="en"/>
              <a:t>The A* algorithm and </a:t>
            </a:r>
            <a:r>
              <a:rPr lang="en"/>
              <a:t>Dijkstra's</a:t>
            </a:r>
            <a:r>
              <a:rPr lang="en"/>
              <a:t> Algorithm can be used to plot the shortest route between two points.</a:t>
            </a:r>
            <a:endParaRPr/>
          </a:p>
          <a:p>
            <a:pPr indent="-311150" lvl="0" marL="457200" rtl="0" algn="l">
              <a:spcBef>
                <a:spcPts val="0"/>
              </a:spcBef>
              <a:spcAft>
                <a:spcPts val="0"/>
              </a:spcAft>
              <a:buSzPts val="1300"/>
              <a:buChar char="●"/>
            </a:pPr>
            <a:r>
              <a:rPr lang="en"/>
              <a:t>Procedural Generation</a:t>
            </a:r>
            <a:endParaRPr/>
          </a:p>
          <a:p>
            <a:pPr indent="-298450" lvl="1" marL="914400" rtl="0" algn="l">
              <a:spcBef>
                <a:spcPts val="0"/>
              </a:spcBef>
              <a:spcAft>
                <a:spcPts val="0"/>
              </a:spcAft>
              <a:buSzPts val="1100"/>
              <a:buChar char="○"/>
            </a:pPr>
            <a:r>
              <a:rPr lang="en"/>
              <a:t>AI can be used to create new levels on each load; the practice of Deep Learning makes the possibilities of realistic generation endless.</a:t>
            </a:r>
            <a:endParaRPr/>
          </a:p>
        </p:txBody>
      </p:sp>
      <p:sp>
        <p:nvSpPr>
          <p:cNvPr id="170" name="Google Shape;17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Iris - </a:t>
            </a: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NPC Decision-Making – Decision Trees</a:t>
            </a:r>
            <a:endParaRPr/>
          </a:p>
        </p:txBody>
      </p:sp>
      <p:sp>
        <p:nvSpPr>
          <p:cNvPr id="176" name="Google Shape;176;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most basic version of AI decision-making.</a:t>
            </a:r>
            <a:endParaRPr/>
          </a:p>
          <a:p>
            <a:pPr indent="-311150" lvl="0" marL="457200" rtl="0" algn="l">
              <a:spcBef>
                <a:spcPts val="0"/>
              </a:spcBef>
              <a:spcAft>
                <a:spcPts val="0"/>
              </a:spcAft>
              <a:buSzPts val="1300"/>
              <a:buChar char="●"/>
            </a:pPr>
            <a:r>
              <a:rPr lang="en"/>
              <a:t>Can be implemented in a number of ways, but the easiest is in a layered if-else statement.</a:t>
            </a:r>
            <a:endParaRPr/>
          </a:p>
          <a:p>
            <a:pPr indent="-311150" lvl="0" marL="457200" rtl="0" algn="l">
              <a:spcBef>
                <a:spcPts val="0"/>
              </a:spcBef>
              <a:spcAft>
                <a:spcPts val="0"/>
              </a:spcAft>
              <a:buSzPts val="1300"/>
              <a:buChar char="●"/>
            </a:pPr>
            <a:r>
              <a:rPr lang="en"/>
              <a:t>Generally, the tree can be expressed as a graph-based data structure:</a:t>
            </a:r>
            <a:endParaRPr/>
          </a:p>
          <a:p>
            <a:pPr indent="-298450" lvl="1" marL="914400" rtl="0" algn="l">
              <a:spcBef>
                <a:spcPts val="0"/>
              </a:spcBef>
              <a:spcAft>
                <a:spcPts val="0"/>
              </a:spcAft>
              <a:buSzPts val="1100"/>
              <a:buChar char="○"/>
            </a:pPr>
            <a:r>
              <a:rPr lang="en"/>
              <a:t>Internal nodes hold pointers to predicate function</a:t>
            </a:r>
            <a:endParaRPr/>
          </a:p>
          <a:p>
            <a:pPr indent="-298450" lvl="1" marL="914400" rtl="0" algn="l">
              <a:spcBef>
                <a:spcPts val="0"/>
              </a:spcBef>
              <a:spcAft>
                <a:spcPts val="0"/>
              </a:spcAft>
              <a:buSzPts val="1100"/>
              <a:buChar char="○"/>
            </a:pPr>
            <a:r>
              <a:rPr lang="en"/>
              <a:t>Leaf nodes hold pointers to action function</a:t>
            </a:r>
            <a:endParaRPr/>
          </a:p>
          <a:p>
            <a:pPr indent="0" lvl="0" marL="0" rtl="0" algn="l">
              <a:spcBef>
                <a:spcPts val="1200"/>
              </a:spcBef>
              <a:spcAft>
                <a:spcPts val="1200"/>
              </a:spcAft>
              <a:buNone/>
            </a:pPr>
            <a:r>
              <a:t/>
            </a:r>
            <a:endParaRPr/>
          </a:p>
        </p:txBody>
      </p:sp>
      <p:sp>
        <p:nvSpPr>
          <p:cNvPr id="177" name="Google Shape;177;p19"/>
          <p:cNvSpPr txBox="1"/>
          <p:nvPr>
            <p:ph idx="12" type="sldNum"/>
          </p:nvPr>
        </p:nvSpPr>
        <p:spPr>
          <a:xfrm>
            <a:off x="8272450" y="4663225"/>
            <a:ext cx="748800" cy="393600"/>
          </a:xfrm>
          <a:prstGeom prst="rect">
            <a:avLst/>
          </a:prstGeom>
        </p:spPr>
        <p:txBody>
          <a:bodyPr anchorCtr="0" anchor="ctr" bIns="91425" lIns="91425" spcFirstLastPara="1" rIns="91425" wrap="square" tIns="91425">
            <a:normAutofit fontScale="85000"/>
          </a:bodyPr>
          <a:lstStyle/>
          <a:p>
            <a:pPr indent="0" lvl="0" marL="0" rtl="0" algn="r">
              <a:spcBef>
                <a:spcPts val="0"/>
              </a:spcBef>
              <a:spcAft>
                <a:spcPts val="0"/>
              </a:spcAft>
              <a:buNone/>
            </a:pPr>
            <a:r>
              <a:rPr lang="en"/>
              <a:t>Connor  - </a:t>
            </a:r>
            <a:fld id="{00000000-1234-1234-1234-123412341234}" type="slidenum">
              <a:rPr lang="en"/>
              <a:t>‹#›</a:t>
            </a:fld>
            <a:endParaRPr/>
          </a:p>
        </p:txBody>
      </p:sp>
      <p:pic>
        <p:nvPicPr>
          <p:cNvPr id="178" name="Google Shape;178;p19"/>
          <p:cNvPicPr preferRelativeResize="0"/>
          <p:nvPr/>
        </p:nvPicPr>
        <p:blipFill>
          <a:blip r:embed="rId3">
            <a:alphaModFix/>
          </a:blip>
          <a:stretch>
            <a:fillRect/>
          </a:stretch>
        </p:blipFill>
        <p:spPr>
          <a:xfrm>
            <a:off x="4244775" y="2798900"/>
            <a:ext cx="3413799" cy="2133624"/>
          </a:xfrm>
          <a:prstGeom prst="rect">
            <a:avLst/>
          </a:prstGeom>
          <a:noFill/>
          <a:ln>
            <a:noFill/>
          </a:ln>
        </p:spPr>
      </p:pic>
      <p:pic>
        <p:nvPicPr>
          <p:cNvPr id="179" name="Google Shape;179;p19"/>
          <p:cNvPicPr preferRelativeResize="0"/>
          <p:nvPr/>
        </p:nvPicPr>
        <p:blipFill>
          <a:blip r:embed="rId4">
            <a:alphaModFix/>
          </a:blip>
          <a:stretch>
            <a:fillRect/>
          </a:stretch>
        </p:blipFill>
        <p:spPr>
          <a:xfrm>
            <a:off x="1497275" y="2798900"/>
            <a:ext cx="2133625" cy="2133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1297500" y="393750"/>
            <a:ext cx="73350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NPC Decision-Making – Finite State Machines</a:t>
            </a:r>
            <a:endParaRPr/>
          </a:p>
        </p:txBody>
      </p:sp>
      <p:sp>
        <p:nvSpPr>
          <p:cNvPr id="185" name="Google Shape;185;p20"/>
          <p:cNvSpPr txBox="1"/>
          <p:nvPr>
            <p:ph idx="1" type="body"/>
          </p:nvPr>
        </p:nvSpPr>
        <p:spPr>
          <a:xfrm>
            <a:off x="1297500" y="1063300"/>
            <a:ext cx="7038900" cy="1776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step up in complexity from Decision Trees, adding the concept of </a:t>
            </a:r>
            <a:r>
              <a:rPr i="1" lang="en"/>
              <a:t>state</a:t>
            </a:r>
            <a:r>
              <a:rPr lang="en"/>
              <a:t>.</a:t>
            </a:r>
            <a:endParaRPr/>
          </a:p>
          <a:p>
            <a:pPr indent="-311150" lvl="0" marL="457200" rtl="0" algn="l">
              <a:spcBef>
                <a:spcPts val="0"/>
              </a:spcBef>
              <a:spcAft>
                <a:spcPts val="0"/>
              </a:spcAft>
              <a:buSzPts val="1300"/>
              <a:buChar char="●"/>
            </a:pPr>
            <a:r>
              <a:rPr lang="en"/>
              <a:t>Object transitions between states, behaving differently based on this state.</a:t>
            </a:r>
            <a:endParaRPr/>
          </a:p>
          <a:p>
            <a:pPr indent="-311150" lvl="0" marL="457200" rtl="0" algn="l">
              <a:spcBef>
                <a:spcPts val="0"/>
              </a:spcBef>
              <a:spcAft>
                <a:spcPts val="0"/>
              </a:spcAft>
              <a:buSzPts val="1300"/>
              <a:buChar char="●"/>
            </a:pPr>
            <a:r>
              <a:rPr lang="en"/>
              <a:t>Consider the example of an NPC bear:</a:t>
            </a:r>
            <a:endParaRPr/>
          </a:p>
          <a:p>
            <a:pPr indent="-298450" lvl="1" marL="914400" rtl="0" algn="l">
              <a:spcBef>
                <a:spcPts val="0"/>
              </a:spcBef>
              <a:spcAft>
                <a:spcPts val="0"/>
              </a:spcAft>
              <a:buSzPts val="1100"/>
              <a:buChar char="○"/>
            </a:pPr>
            <a:r>
              <a:rPr lang="en"/>
              <a:t>The bear starts out wandering the woods.</a:t>
            </a:r>
            <a:endParaRPr/>
          </a:p>
          <a:p>
            <a:pPr indent="-298450" lvl="1" marL="914400" rtl="0" algn="l">
              <a:spcBef>
                <a:spcPts val="0"/>
              </a:spcBef>
              <a:spcAft>
                <a:spcPts val="0"/>
              </a:spcAft>
              <a:buSzPts val="1100"/>
              <a:buChar char="○"/>
            </a:pPr>
            <a:r>
              <a:rPr lang="en"/>
              <a:t>If hungry, the bear attacks other entities.</a:t>
            </a:r>
            <a:endParaRPr/>
          </a:p>
          <a:p>
            <a:pPr indent="-298450" lvl="1" marL="914400" rtl="0" algn="l">
              <a:spcBef>
                <a:spcPts val="0"/>
              </a:spcBef>
              <a:spcAft>
                <a:spcPts val="0"/>
              </a:spcAft>
              <a:buSzPts val="1100"/>
              <a:buChar char="○"/>
            </a:pPr>
            <a:r>
              <a:rPr lang="en"/>
              <a:t>If full, the bear does not approach other entities.</a:t>
            </a:r>
            <a:endParaRPr/>
          </a:p>
          <a:p>
            <a:pPr indent="-298450" lvl="1" marL="914400" rtl="0" algn="l">
              <a:spcBef>
                <a:spcPts val="0"/>
              </a:spcBef>
              <a:spcAft>
                <a:spcPts val="0"/>
              </a:spcAft>
              <a:buSzPts val="1100"/>
              <a:buChar char="○"/>
            </a:pPr>
            <a:r>
              <a:rPr lang="en"/>
              <a:t>If fighting another entity and losing, the bear goes back to wandering.</a:t>
            </a:r>
            <a:endParaRPr/>
          </a:p>
        </p:txBody>
      </p:sp>
      <p:sp>
        <p:nvSpPr>
          <p:cNvPr id="186" name="Google Shape;186;p20"/>
          <p:cNvSpPr txBox="1"/>
          <p:nvPr>
            <p:ph idx="12" type="sldNum"/>
          </p:nvPr>
        </p:nvSpPr>
        <p:spPr>
          <a:xfrm>
            <a:off x="8272450" y="4663225"/>
            <a:ext cx="748500" cy="393600"/>
          </a:xfrm>
          <a:prstGeom prst="rect">
            <a:avLst/>
          </a:prstGeom>
        </p:spPr>
        <p:txBody>
          <a:bodyPr anchorCtr="0" anchor="ctr" bIns="91425" lIns="91425" spcFirstLastPara="1" rIns="91425" wrap="square" tIns="91425">
            <a:normAutofit fontScale="92500"/>
          </a:bodyPr>
          <a:lstStyle/>
          <a:p>
            <a:pPr indent="0" lvl="0" marL="0" rtl="0" algn="r">
              <a:spcBef>
                <a:spcPts val="0"/>
              </a:spcBef>
              <a:spcAft>
                <a:spcPts val="0"/>
              </a:spcAft>
              <a:buNone/>
            </a:pPr>
            <a:r>
              <a:rPr lang="en"/>
              <a:t>Connor - </a:t>
            </a:r>
            <a:fld id="{00000000-1234-1234-1234-123412341234}" type="slidenum">
              <a:rPr lang="en"/>
              <a:t>‹#›</a:t>
            </a:fld>
            <a:endParaRPr/>
          </a:p>
        </p:txBody>
      </p:sp>
      <p:pic>
        <p:nvPicPr>
          <p:cNvPr id="187" name="Google Shape;187;p20"/>
          <p:cNvPicPr preferRelativeResize="0"/>
          <p:nvPr/>
        </p:nvPicPr>
        <p:blipFill>
          <a:blip r:embed="rId3">
            <a:alphaModFix/>
          </a:blip>
          <a:stretch>
            <a:fillRect/>
          </a:stretch>
        </p:blipFill>
        <p:spPr>
          <a:xfrm>
            <a:off x="3384101" y="2839300"/>
            <a:ext cx="2375800" cy="2177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ph type="title"/>
          </p:nvPr>
        </p:nvSpPr>
        <p:spPr>
          <a:xfrm>
            <a:off x="1297500" y="393750"/>
            <a:ext cx="73350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NPC Decision-Making – Behavior Trees</a:t>
            </a:r>
            <a:endParaRPr/>
          </a:p>
        </p:txBody>
      </p:sp>
      <p:sp>
        <p:nvSpPr>
          <p:cNvPr id="193" name="Google Shape;19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Easier to design and more lightweight than Finite State Machines.</a:t>
            </a:r>
            <a:endParaRPr/>
          </a:p>
          <a:p>
            <a:pPr indent="-311150" lvl="0" marL="457200" rtl="0" algn="l">
              <a:spcBef>
                <a:spcPts val="0"/>
              </a:spcBef>
              <a:spcAft>
                <a:spcPts val="0"/>
              </a:spcAft>
              <a:buSzPts val="1300"/>
              <a:buChar char="●"/>
            </a:pPr>
            <a:r>
              <a:rPr lang="en"/>
              <a:t>Internal nodes represent behaviors.</a:t>
            </a:r>
            <a:endParaRPr/>
          </a:p>
          <a:p>
            <a:pPr indent="-311150" lvl="0" marL="457200" rtl="0" algn="l">
              <a:spcBef>
                <a:spcPts val="0"/>
              </a:spcBef>
              <a:spcAft>
                <a:spcPts val="0"/>
              </a:spcAft>
              <a:buSzPts val="1300"/>
              <a:buChar char="●"/>
            </a:pPr>
            <a:r>
              <a:rPr lang="en"/>
              <a:t>Leaf nodes represent one of two  world interactions:</a:t>
            </a:r>
            <a:endParaRPr/>
          </a:p>
          <a:p>
            <a:pPr indent="-298450" lvl="1" marL="914400" rtl="0" algn="l">
              <a:spcBef>
                <a:spcPts val="0"/>
              </a:spcBef>
              <a:spcAft>
                <a:spcPts val="0"/>
              </a:spcAft>
              <a:buSzPts val="1100"/>
              <a:buChar char="○"/>
            </a:pPr>
            <a:r>
              <a:rPr lang="en"/>
              <a:t>Conditions – Read-only data that allow sharing of information with other objects.</a:t>
            </a:r>
            <a:endParaRPr/>
          </a:p>
          <a:p>
            <a:pPr indent="-298450" lvl="2" marL="1371600" rtl="0" algn="l">
              <a:spcBef>
                <a:spcPts val="0"/>
              </a:spcBef>
              <a:spcAft>
                <a:spcPts val="0"/>
              </a:spcAft>
              <a:buSzPts val="1100"/>
              <a:buChar char="■"/>
            </a:pPr>
            <a:r>
              <a:rPr lang="en"/>
              <a:t>Act as filters to indicate which actions are performed.</a:t>
            </a:r>
            <a:endParaRPr/>
          </a:p>
          <a:p>
            <a:pPr indent="-298450" lvl="2" marL="1371600" rtl="0" algn="l">
              <a:spcBef>
                <a:spcPts val="0"/>
              </a:spcBef>
              <a:spcAft>
                <a:spcPts val="0"/>
              </a:spcAft>
              <a:buSzPts val="1100"/>
              <a:buChar char="■"/>
            </a:pPr>
            <a:r>
              <a:rPr lang="en"/>
              <a:t>E.g. is there another object nearby?</a:t>
            </a:r>
            <a:endParaRPr/>
          </a:p>
          <a:p>
            <a:pPr indent="-298450" lvl="1" marL="914400" rtl="0" algn="l">
              <a:spcBef>
                <a:spcPts val="0"/>
              </a:spcBef>
              <a:spcAft>
                <a:spcPts val="0"/>
              </a:spcAft>
              <a:buSzPts val="1100"/>
              <a:buChar char="○"/>
            </a:pPr>
            <a:r>
              <a:rPr lang="en"/>
              <a:t>Actions – World-affecting behaviors.</a:t>
            </a:r>
            <a:endParaRPr/>
          </a:p>
          <a:p>
            <a:pPr indent="-298450" lvl="2" marL="1371600" rtl="0" algn="l">
              <a:spcBef>
                <a:spcPts val="0"/>
              </a:spcBef>
              <a:spcAft>
                <a:spcPts val="0"/>
              </a:spcAft>
              <a:buSzPts val="1100"/>
              <a:buChar char="■"/>
            </a:pPr>
            <a:r>
              <a:rPr lang="en"/>
              <a:t>E.g. playing a sound or picking up an object.</a:t>
            </a:r>
            <a:endParaRPr/>
          </a:p>
          <a:p>
            <a:pPr indent="-311150" lvl="0" marL="457200" rtl="0" algn="l">
              <a:spcBef>
                <a:spcPts val="0"/>
              </a:spcBef>
              <a:spcAft>
                <a:spcPts val="0"/>
              </a:spcAft>
              <a:buSzPts val="1300"/>
              <a:buChar char="●"/>
            </a:pPr>
            <a:r>
              <a:rPr lang="en"/>
              <a:t>Composite tasks may be written in one of two ways:</a:t>
            </a:r>
            <a:endParaRPr/>
          </a:p>
          <a:p>
            <a:pPr indent="-298450" lvl="1" marL="914400" rtl="0" algn="l">
              <a:spcBef>
                <a:spcPts val="0"/>
              </a:spcBef>
              <a:spcAft>
                <a:spcPts val="0"/>
              </a:spcAft>
              <a:buSzPts val="1100"/>
              <a:buChar char="○"/>
            </a:pPr>
            <a:r>
              <a:rPr lang="en"/>
              <a:t>Sequence – Executes tasks in order until one fails.</a:t>
            </a:r>
            <a:endParaRPr/>
          </a:p>
          <a:p>
            <a:pPr indent="-298450" lvl="1" marL="914400" rtl="0" algn="l">
              <a:spcBef>
                <a:spcPts val="0"/>
              </a:spcBef>
              <a:spcAft>
                <a:spcPts val="0"/>
              </a:spcAft>
              <a:buSzPts val="1100"/>
              <a:buChar char="○"/>
            </a:pPr>
            <a:r>
              <a:rPr lang="en"/>
              <a:t>Selector – Executes tasks in order until one succeeds.</a:t>
            </a:r>
            <a:endParaRPr/>
          </a:p>
          <a:p>
            <a:pPr indent="-311150" lvl="0" marL="457200" rtl="0" algn="l">
              <a:spcBef>
                <a:spcPts val="0"/>
              </a:spcBef>
              <a:spcAft>
                <a:spcPts val="0"/>
              </a:spcAft>
              <a:buSzPts val="1300"/>
              <a:buChar char="●"/>
            </a:pPr>
            <a:r>
              <a:rPr lang="en"/>
              <a:t>Example later…</a:t>
            </a:r>
            <a:endParaRPr/>
          </a:p>
        </p:txBody>
      </p:sp>
      <p:sp>
        <p:nvSpPr>
          <p:cNvPr id="194" name="Google Shape;194;p21"/>
          <p:cNvSpPr txBox="1"/>
          <p:nvPr>
            <p:ph idx="12" type="sldNum"/>
          </p:nvPr>
        </p:nvSpPr>
        <p:spPr>
          <a:xfrm>
            <a:off x="8336398" y="4663225"/>
            <a:ext cx="684900" cy="393600"/>
          </a:xfrm>
          <a:prstGeom prst="rect">
            <a:avLst/>
          </a:prstGeom>
        </p:spPr>
        <p:txBody>
          <a:bodyPr anchorCtr="0" anchor="ctr" bIns="91425" lIns="91425" spcFirstLastPara="1" rIns="91425" wrap="square" tIns="91425">
            <a:normAutofit fontScale="85000"/>
          </a:bodyPr>
          <a:lstStyle/>
          <a:p>
            <a:pPr indent="0" lvl="0" marL="0" rtl="0" algn="r">
              <a:spcBef>
                <a:spcPts val="0"/>
              </a:spcBef>
              <a:spcAft>
                <a:spcPts val="0"/>
              </a:spcAft>
              <a:buNone/>
            </a:pPr>
            <a:r>
              <a:rPr lang="en"/>
              <a:t>Connor - </a:t>
            </a: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