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8"/>
  </p:notesMasterIdLst>
  <p:handoutMasterIdLst>
    <p:handoutMasterId r:id="rId19"/>
  </p:handoutMasterIdLst>
  <p:sldIdLst>
    <p:sldId id="265" r:id="rId3"/>
    <p:sldId id="310" r:id="rId4"/>
    <p:sldId id="320" r:id="rId5"/>
    <p:sldId id="332" r:id="rId6"/>
    <p:sldId id="333" r:id="rId7"/>
    <p:sldId id="334" r:id="rId8"/>
    <p:sldId id="335" r:id="rId9"/>
    <p:sldId id="336" r:id="rId10"/>
    <p:sldId id="337" r:id="rId11"/>
    <p:sldId id="338" r:id="rId12"/>
    <p:sldId id="339" r:id="rId13"/>
    <p:sldId id="340" r:id="rId14"/>
    <p:sldId id="341" r:id="rId15"/>
    <p:sldId id="342" r:id="rId16"/>
    <p:sldId id="319"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13" autoAdjust="0"/>
    <p:restoredTop sz="94629" autoAdjust="0"/>
  </p:normalViewPr>
  <p:slideViewPr>
    <p:cSldViewPr showGuides="1">
      <p:cViewPr varScale="1">
        <p:scale>
          <a:sx n="70" d="100"/>
          <a:sy n="70" d="100"/>
        </p:scale>
        <p:origin x="60" y="45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0" d="100"/>
          <a:sy n="70" d="100"/>
        </p:scale>
        <p:origin x="83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2/8/2013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2/8/2013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3599731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1345281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t>Counter example:  A group of developers without a competent technical leader will make amateur mistakes.  Developers who have only a few years of experience often lack the broad perspective to apply new technologies using old time-tested patterns.  An architect will catch these mistakes before they become too costly, and they will make technical decisions and guide and educate the individual developers.</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1722294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Quite, focused working environment</a:t>
            </a:r>
          </a:p>
          <a:p>
            <a:pPr lvl="2"/>
            <a:r>
              <a:rPr lang="en-US" dirty="0"/>
              <a:t>Counter: one client had such a relaxed culture that the open area with all the workstations was very loud.   The </a:t>
            </a:r>
            <a:r>
              <a:rPr lang="en-US" dirty="0" err="1"/>
              <a:t>pingpong</a:t>
            </a:r>
            <a:r>
              <a:rPr lang="en-US" dirty="0"/>
              <a:t> table room was adjacent to the work area making it loud.  Then, for a couple of </a:t>
            </a:r>
            <a:r>
              <a:rPr lang="en-US" dirty="0" err="1"/>
              <a:t>devs</a:t>
            </a:r>
            <a:r>
              <a:rPr lang="en-US" dirty="0"/>
              <a:t> to work together, they had to raise their voice instead of talking quietly.  This multiplied and created a very loud and distracting environment.  </a:t>
            </a:r>
          </a:p>
        </p:txBody>
      </p:sp>
      <p:sp>
        <p:nvSpPr>
          <p:cNvPr id="4" name="Slide Number Placeholder 3"/>
          <p:cNvSpPr>
            <a:spLocks noGrp="1"/>
          </p:cNvSpPr>
          <p:nvPr>
            <p:ph type="sldNum" sz="quarter" idx="10"/>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211554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1126986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2284869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3102439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MANAGERS &amp; LEADERS OF DEV TEAMS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909432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r>
              <a:rPr lang="en-US" dirty="0" smtClean="0"/>
              <a:t>2005/6 VP engineering for software product company, team of 5</a:t>
            </a:r>
          </a:p>
          <a:p>
            <a:r>
              <a:rPr lang="en-US" dirty="0" smtClean="0"/>
              <a:t>2006/7 long term consulting for the VP of Technology at Callaway Golf Interactive</a:t>
            </a:r>
          </a:p>
          <a:p>
            <a:r>
              <a:rPr lang="en-US" dirty="0" smtClean="0"/>
              <a:t>2007-2012 – built up Headspring from 4 people to 33 at then end of 2012.  </a:t>
            </a:r>
          </a:p>
          <a:p>
            <a:r>
              <a:rPr lang="en-US" dirty="0"/>
              <a:t>	</a:t>
            </a:r>
            <a:r>
              <a:rPr lang="en-US" dirty="0" smtClean="0"/>
              <a:t>Ran lots of projects and also helped many client teams</a:t>
            </a:r>
            <a:endParaRPr lang="en-US" dirty="0" smtClean="0"/>
          </a:p>
        </p:txBody>
      </p:sp>
      <p:sp>
        <p:nvSpPr>
          <p:cNvPr id="41988" name="Slide Number Placeholder 3"/>
          <p:cNvSpPr>
            <a:spLocks noGrp="1"/>
          </p:cNvSpPr>
          <p:nvPr>
            <p:ph type="sldNum" sz="quarter" idx="5"/>
          </p:nvPr>
        </p:nvSpPr>
        <p:spPr>
          <a:noFill/>
        </p:spPr>
        <p:txBody>
          <a:bodyPr/>
          <a:lstStyle/>
          <a:p>
            <a:fld id="{809C1E02-1106-42E4-BAE6-9D77F9131D61}" type="slidenum">
              <a:rPr lang="en-US" smtClean="0"/>
              <a:pPr/>
              <a:t>3</a:t>
            </a:fld>
            <a:endParaRPr lang="en-US" dirty="0" smtClean="0"/>
          </a:p>
        </p:txBody>
      </p:sp>
    </p:spTree>
    <p:extLst>
      <p:ext uri="{BB962C8B-B14F-4D97-AF65-F5344CB8AC3E}">
        <p14:creationId xmlns:p14="http://schemas.microsoft.com/office/powerpoint/2010/main" val="151912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72628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58942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231107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Example: separation of concerns is not just library dependencies and horizontal layers.  It’s also vertical partitioning</a:t>
            </a:r>
          </a:p>
          <a:p>
            <a:pPr lvl="2"/>
            <a:r>
              <a:rPr lang="en-US" dirty="0"/>
              <a:t>Counterexample:  Large line-of-business system with 30 different types of clerks and different personas.  Used the app in different ways.  Each had different work flows, policies, and preferences.  The application was built with lots of internal structure and layering.  But it was built as one application in one source control repository.</a:t>
            </a:r>
          </a:p>
          <a:p>
            <a:pPr lvl="3"/>
            <a:r>
              <a:rPr lang="en-US" dirty="0"/>
              <a:t>Led to synchronization of deployments, maintenance windows, performance policies, availability policies, and, ultimately, major platform choices.</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1522982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Learning:  </a:t>
            </a:r>
            <a:r>
              <a:rPr lang="en-US" dirty="0" smtClean="0"/>
              <a:t>I’ve </a:t>
            </a:r>
            <a:r>
              <a:rPr lang="en-US" dirty="0"/>
              <a:t>seen extreme cases where a team stuck with a technology for so long without looking around that when finally something caused management to upgrade the system, lots of expensive consultants were required</a:t>
            </a:r>
          </a:p>
          <a:p>
            <a:pPr lvl="1"/>
            <a:r>
              <a:rPr lang="en-US" dirty="0"/>
              <a:t>Candor:  I’m a consultant.  One time the president of a software product company called me in for an </a:t>
            </a:r>
            <a:r>
              <a:rPr lang="en-US" b="1" dirty="0"/>
              <a:t>organizational assessment </a:t>
            </a:r>
            <a:r>
              <a:rPr lang="en-US" dirty="0"/>
              <a:t>on why it took the department so long to get any new features produced.  By all accounts, the department was stacked with outstanding technical talent.  Through a series of one-on-one interviews, I discovered that the line-level employees knew exactly the causes for low productivity.  In fact, there was  serious relationship problem between the development lead and the program management lead.  This dysfunctional relationship caused the two groups to not work well together.  The overall problem was something else, however.  Everyone in the department knew what the problem was, but no one was comfortable talking about it or even bringing it up so that it could be resolved.  </a:t>
            </a:r>
          </a:p>
          <a:p>
            <a:pPr lvl="2"/>
            <a:r>
              <a:rPr lang="en-US" dirty="0"/>
              <a:t>Without candor, you can’t tap into the powerful brains that you have on staff.  Candor is a behavior that leaders need to demonstrate and cultivate.  Candor has the power to rip through blockages and push obstacles out of the way that hinder productivity.</a:t>
            </a:r>
          </a:p>
          <a:p>
            <a:pPr lvl="2"/>
            <a:r>
              <a:rPr lang="en-US" dirty="0"/>
              <a:t>This company needed an expensive consultant to come in just to tell them something that most of the department employees knew anyway.</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1449857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t>Scrum calls for all team members to talk about what they will be accomplishing today.  Then, the next morning, they report on that.  There is no guidance for the middle portion.  This is much too simple to be a productive development process</a:t>
            </a:r>
          </a:p>
          <a:p>
            <a:endParaRPr lang="en-US" dirty="0" smtClean="0"/>
          </a:p>
          <a:p>
            <a:pPr marL="0" lvl="1"/>
            <a:r>
              <a:rPr lang="en-US" dirty="0"/>
              <a:t>Counter example:  At one client company, one developer had his own individualistic development process.  After mapping out a major feature, he would stub out all the new classes he planned to write.  Then, he would write all the code in all the  methods he thought were necessary.  After all the code was written – after 3-7 days, he would begin to try to run his code.  He would debug through the code until it functioned as necessary.  After the new major feature was ready, he would get the latest version of the code.  Invariably, his new feature now didn’t work because of changes in the application while he was “away”.  He would fix those problems retesting his feature and then commit and push his new code.  This invariably broke the features that the other developers had been working on.  While he checked in code that compiled in Visual Studio, the code threw exceptions when run.</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2309025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2/8/2013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2/8/2013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588" y="152400"/>
            <a:ext cx="10360501" cy="381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162" y="1143000"/>
            <a:ext cx="5078677"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143000"/>
            <a:ext cx="5078677"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3186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2/8/2013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2/8/2013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2/8/2013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2/8/2013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2/8/2013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2/8/2013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2/8/2013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2/8/2013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2/8/2013</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580812" y="138112"/>
            <a:ext cx="485775" cy="485775"/>
          </a:xfrm>
          <a:prstGeom prst="rect">
            <a:avLst/>
          </a:prstGeom>
        </p:spPr>
      </p:pic>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Jeffrey@clear-measure.com"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388" y="-2209800"/>
            <a:ext cx="9694333" cy="6858000"/>
          </a:xfrm>
          <a:prstGeom prst="rect">
            <a:avLst/>
          </a:prstGeom>
        </p:spPr>
      </p:pic>
      <p:sp>
        <p:nvSpPr>
          <p:cNvPr id="3" name="Title 2"/>
          <p:cNvSpPr>
            <a:spLocks noGrp="1"/>
          </p:cNvSpPr>
          <p:nvPr>
            <p:ph type="ctrTitle"/>
          </p:nvPr>
        </p:nvSpPr>
        <p:spPr/>
        <p:txBody>
          <a:bodyPr/>
          <a:lstStyle/>
          <a:p>
            <a:r>
              <a:rPr lang="en-US" dirty="0" smtClean="0"/>
              <a:t>Maximizing productivity for development teams</a:t>
            </a:r>
            <a:endParaRPr lang="en-US" dirty="0"/>
          </a:p>
        </p:txBody>
      </p:sp>
      <p:sp>
        <p:nvSpPr>
          <p:cNvPr id="4" name="Subtitle 3"/>
          <p:cNvSpPr>
            <a:spLocks noGrp="1"/>
          </p:cNvSpPr>
          <p:nvPr>
            <p:ph type="subTitle" idx="1"/>
          </p:nvPr>
        </p:nvSpPr>
        <p:spPr/>
        <p:txBody>
          <a:bodyPr>
            <a:normAutofit lnSpcReduction="10000"/>
          </a:bodyPr>
          <a:lstStyle/>
          <a:p>
            <a:r>
              <a:rPr lang="it-IT" sz="2800" b="1" dirty="0" smtClean="0"/>
              <a:t>Jeffrey Palermo</a:t>
            </a:r>
            <a:endParaRPr lang="it-IT" b="1" dirty="0" smtClean="0"/>
          </a:p>
          <a:p>
            <a:r>
              <a:rPr lang="it-IT" dirty="0" smtClean="0"/>
              <a:t>Managing Partner &amp; CEO, Clear Measure</a:t>
            </a:r>
          </a:p>
          <a:p>
            <a:r>
              <a:rPr lang="it-IT" dirty="0" smtClean="0"/>
              <a:t>@jeffreypalermo</a:t>
            </a:r>
          </a:p>
          <a:p>
            <a:r>
              <a:rPr lang="it-IT" dirty="0" smtClean="0"/>
              <a:t>jeffrey@clear-measure.com</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533400"/>
          </a:xfrm>
        </p:spPr>
        <p:txBody>
          <a:bodyPr>
            <a:normAutofit fontScale="90000"/>
          </a:bodyPr>
          <a:lstStyle/>
          <a:p>
            <a:r>
              <a:rPr lang="en-US" dirty="0" smtClean="0"/>
              <a:t>Rigorous</a:t>
            </a:r>
            <a:endParaRPr lang="en-US" dirty="0"/>
          </a:p>
        </p:txBody>
      </p:sp>
      <p:sp>
        <p:nvSpPr>
          <p:cNvPr id="3" name="Content Placeholder 2"/>
          <p:cNvSpPr>
            <a:spLocks noGrp="1"/>
          </p:cNvSpPr>
          <p:nvPr>
            <p:ph idx="1"/>
          </p:nvPr>
        </p:nvSpPr>
        <p:spPr>
          <a:xfrm>
            <a:off x="1522413" y="1219200"/>
            <a:ext cx="10210799" cy="5410199"/>
          </a:xfrm>
        </p:spPr>
        <p:txBody>
          <a:bodyPr>
            <a:noAutofit/>
          </a:bodyPr>
          <a:lstStyle/>
          <a:p>
            <a:pPr lvl="2"/>
            <a:r>
              <a:rPr lang="en-US" sz="2100" dirty="0"/>
              <a:t>Checkout or get latest on the source code repository</a:t>
            </a:r>
          </a:p>
          <a:p>
            <a:pPr lvl="2"/>
            <a:r>
              <a:rPr lang="en-US" sz="2100" dirty="0"/>
              <a:t>Run the private build script to compile, run fast tests, rebuild database from schema scripts, and verify a stable codebase before starting on a feature or bug fix.</a:t>
            </a:r>
          </a:p>
          <a:p>
            <a:pPr lvl="2"/>
            <a:r>
              <a:rPr lang="en-US" sz="2100" dirty="0"/>
              <a:t>Start the feature or bug fix in chunks that can be checked in every 2-4 hours – ensuring a point of stability is reached several times per day – this keeps us from going too far off the reservation.</a:t>
            </a:r>
          </a:p>
          <a:p>
            <a:pPr lvl="2"/>
            <a:r>
              <a:rPr lang="en-US" sz="2100" dirty="0"/>
              <a:t>When integrating code back into the VCS, make sure to pull recent code and build locally first.</a:t>
            </a:r>
          </a:p>
          <a:p>
            <a:pPr lvl="2"/>
            <a:r>
              <a:rPr lang="en-US" sz="2100" dirty="0"/>
              <a:t>Only commit and push when private build passes.</a:t>
            </a:r>
          </a:p>
          <a:p>
            <a:pPr lvl="2"/>
            <a:r>
              <a:rPr lang="en-US" sz="2100" dirty="0"/>
              <a:t>Notify your team members in an obvious way when you have integrated new code.</a:t>
            </a:r>
          </a:p>
          <a:p>
            <a:pPr lvl="2"/>
            <a:r>
              <a:rPr lang="en-US" sz="2100" dirty="0"/>
              <a:t>Rinse and repeat every 2-4 hours.  When the feature is done, make sure that there are sufficient tests around the feature that if someone accidentally breaks the feature in the future, you will find out through one of the tests failing.</a:t>
            </a:r>
          </a:p>
          <a:p>
            <a:pPr lvl="2"/>
            <a:r>
              <a:rPr lang="en-US" sz="2100" dirty="0"/>
              <a:t>If working on some code that needs to destabilize the system for longer, create a branch for that purpose so that commits to the VCS can still occur every 2-4 hours.</a:t>
            </a:r>
          </a:p>
          <a:p>
            <a:endParaRPr lang="en-US" sz="2100" dirty="0"/>
          </a:p>
        </p:txBody>
      </p:sp>
    </p:spTree>
    <p:extLst>
      <p:ext uri="{BB962C8B-B14F-4D97-AF65-F5344CB8AC3E}">
        <p14:creationId xmlns:p14="http://schemas.microsoft.com/office/powerpoint/2010/main" val="1165182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 them an architect</a:t>
            </a:r>
            <a:endParaRPr lang="en-US" dirty="0"/>
          </a:p>
        </p:txBody>
      </p:sp>
      <p:sp>
        <p:nvSpPr>
          <p:cNvPr id="3" name="Content Placeholder 2"/>
          <p:cNvSpPr>
            <a:spLocks noGrp="1"/>
          </p:cNvSpPr>
          <p:nvPr>
            <p:ph idx="1"/>
          </p:nvPr>
        </p:nvSpPr>
        <p:spPr/>
        <p:txBody>
          <a:bodyPr/>
          <a:lstStyle/>
          <a:p>
            <a:r>
              <a:rPr lang="en-US" dirty="0" smtClean="0"/>
              <a:t>Give them leadership</a:t>
            </a:r>
          </a:p>
          <a:p>
            <a:r>
              <a:rPr lang="en-US" dirty="0" smtClean="0"/>
              <a:t>Might be a senior developer</a:t>
            </a:r>
          </a:p>
          <a:p>
            <a:r>
              <a:rPr lang="en-US" dirty="0" smtClean="0"/>
              <a:t>Keeps younger developers productive.</a:t>
            </a:r>
          </a:p>
          <a:p>
            <a:r>
              <a:rPr lang="en-US" dirty="0" smtClean="0"/>
              <a:t>An architect knows the materials &amp; has “been there, done that”</a:t>
            </a:r>
            <a:endParaRPr lang="en-US" dirty="0"/>
          </a:p>
        </p:txBody>
      </p:sp>
    </p:spTree>
    <p:extLst>
      <p:ext uri="{BB962C8B-B14F-4D97-AF65-F5344CB8AC3E}">
        <p14:creationId xmlns:p14="http://schemas.microsoft.com/office/powerpoint/2010/main" val="3652838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Give them what they need</a:t>
            </a:r>
            <a:endParaRPr lang="en-US" dirty="0"/>
          </a:p>
        </p:txBody>
      </p:sp>
      <p:sp>
        <p:nvSpPr>
          <p:cNvPr id="3" name="Content Placeholder 2"/>
          <p:cNvSpPr>
            <a:spLocks noGrp="1"/>
          </p:cNvSpPr>
          <p:nvPr>
            <p:ph idx="1"/>
          </p:nvPr>
        </p:nvSpPr>
        <p:spPr/>
        <p:txBody>
          <a:bodyPr/>
          <a:lstStyle/>
          <a:p>
            <a:r>
              <a:rPr lang="en-US" dirty="0" smtClean="0"/>
              <a:t>Your development staff is expensive, Don’t pay for that vehicle and then waste it by not putting gas in the tank.</a:t>
            </a:r>
          </a:p>
          <a:p>
            <a:r>
              <a:rPr lang="en-US" dirty="0" smtClean="0"/>
              <a:t>Quite, focused environment</a:t>
            </a:r>
          </a:p>
          <a:p>
            <a:r>
              <a:rPr lang="en-US" dirty="0" smtClean="0"/>
              <a:t>Quality development tools</a:t>
            </a:r>
          </a:p>
          <a:p>
            <a:r>
              <a:rPr lang="en-US" dirty="0" smtClean="0"/>
              <a:t>Servers</a:t>
            </a:r>
          </a:p>
          <a:p>
            <a:r>
              <a:rPr lang="en-US" dirty="0" smtClean="0"/>
              <a:t>Commercial components (build vs. buy)</a:t>
            </a:r>
          </a:p>
          <a:p>
            <a:r>
              <a:rPr lang="en-US" dirty="0" smtClean="0"/>
              <a:t>Anything they ask for</a:t>
            </a:r>
            <a:endParaRPr lang="en-US" dirty="0"/>
          </a:p>
        </p:txBody>
      </p:sp>
    </p:spTree>
    <p:extLst>
      <p:ext uri="{BB962C8B-B14F-4D97-AF65-F5344CB8AC3E}">
        <p14:creationId xmlns:p14="http://schemas.microsoft.com/office/powerpoint/2010/main" val="3238189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 software configuration management</a:t>
            </a:r>
            <a:endParaRPr lang="en-US" dirty="0"/>
          </a:p>
        </p:txBody>
      </p:sp>
      <p:sp>
        <p:nvSpPr>
          <p:cNvPr id="3" name="Content Placeholder 2"/>
          <p:cNvSpPr>
            <a:spLocks noGrp="1"/>
          </p:cNvSpPr>
          <p:nvPr>
            <p:ph idx="1"/>
          </p:nvPr>
        </p:nvSpPr>
        <p:spPr/>
        <p:txBody>
          <a:bodyPr>
            <a:normAutofit/>
          </a:bodyPr>
          <a:lstStyle/>
          <a:p>
            <a:pPr lvl="1"/>
            <a:r>
              <a:rPr lang="en-US" sz="2800" dirty="0"/>
              <a:t>Non-locking version control</a:t>
            </a:r>
          </a:p>
          <a:p>
            <a:pPr lvl="1"/>
            <a:r>
              <a:rPr lang="en-US" sz="2800" dirty="0"/>
              <a:t>Non-coupled development environment</a:t>
            </a:r>
          </a:p>
          <a:p>
            <a:pPr lvl="1"/>
            <a:r>
              <a:rPr lang="en-US" sz="2800" dirty="0"/>
              <a:t>Automated build</a:t>
            </a:r>
          </a:p>
          <a:p>
            <a:pPr lvl="1"/>
            <a:r>
              <a:rPr lang="en-US" sz="2800" dirty="0"/>
              <a:t>Automated tests</a:t>
            </a:r>
          </a:p>
          <a:p>
            <a:pPr lvl="1"/>
            <a:r>
              <a:rPr lang="en-US" sz="2800" dirty="0"/>
              <a:t>Streamlined test deployments</a:t>
            </a:r>
          </a:p>
          <a:p>
            <a:pPr lvl="1"/>
            <a:r>
              <a:rPr lang="en-US" sz="2800" dirty="0"/>
              <a:t>Continuous integration</a:t>
            </a:r>
          </a:p>
        </p:txBody>
      </p:sp>
    </p:spTree>
    <p:extLst>
      <p:ext uri="{BB962C8B-B14F-4D97-AF65-F5344CB8AC3E}">
        <p14:creationId xmlns:p14="http://schemas.microsoft.com/office/powerpoint/2010/main" val="659800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them write less code</a:t>
            </a:r>
            <a:endParaRPr lang="en-US" dirty="0"/>
          </a:p>
        </p:txBody>
      </p:sp>
      <p:sp>
        <p:nvSpPr>
          <p:cNvPr id="3" name="Content Placeholder 2"/>
          <p:cNvSpPr>
            <a:spLocks noGrp="1"/>
          </p:cNvSpPr>
          <p:nvPr>
            <p:ph idx="1"/>
          </p:nvPr>
        </p:nvSpPr>
        <p:spPr/>
        <p:txBody>
          <a:bodyPr>
            <a:normAutofit/>
          </a:bodyPr>
          <a:lstStyle/>
          <a:p>
            <a:pPr lvl="1"/>
            <a:r>
              <a:rPr lang="en-US" sz="2800" dirty="0"/>
              <a:t>52 lines of C# per function point</a:t>
            </a:r>
          </a:p>
          <a:p>
            <a:pPr lvl="1"/>
            <a:r>
              <a:rPr lang="en-US" sz="2800" dirty="0"/>
              <a:t>1 developer, 1000 function points (maintaining, not writing)</a:t>
            </a:r>
          </a:p>
          <a:p>
            <a:pPr lvl="1"/>
            <a:r>
              <a:rPr lang="en-US" sz="2800" dirty="0"/>
              <a:t>52,000 lines of C# per developer – that’s the capacity – don’t waste it</a:t>
            </a:r>
            <a:r>
              <a:rPr lang="en-US" sz="2800" dirty="0" smtClean="0"/>
              <a:t>. (Capers Jones)</a:t>
            </a:r>
            <a:endParaRPr lang="en-US" sz="2800" dirty="0"/>
          </a:p>
          <a:p>
            <a:pPr lvl="2"/>
            <a:r>
              <a:rPr lang="en-US" sz="2400" dirty="0"/>
              <a:t>You can cheat the average a bit, but ignoring it just guarantees that your apps don’t get maintained – eventually, you’ll have a nasty legacy system.  </a:t>
            </a:r>
          </a:p>
          <a:p>
            <a:endParaRPr lang="en-US" sz="3200" dirty="0"/>
          </a:p>
        </p:txBody>
      </p:sp>
    </p:spTree>
    <p:extLst>
      <p:ext uri="{BB962C8B-B14F-4D97-AF65-F5344CB8AC3E}">
        <p14:creationId xmlns:p14="http://schemas.microsoft.com/office/powerpoint/2010/main" val="3802113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Ask questions!</a:t>
            </a:r>
            <a:endParaRPr lang="en-US" dirty="0"/>
          </a:p>
        </p:txBody>
      </p:sp>
      <p:sp>
        <p:nvSpPr>
          <p:cNvPr id="4" name="Text Placeholder 3"/>
          <p:cNvSpPr>
            <a:spLocks noGrp="1"/>
          </p:cNvSpPr>
          <p:nvPr>
            <p:ph type="body" sz="half" idx="2"/>
          </p:nvPr>
        </p:nvSpPr>
        <p:spPr/>
        <p:txBody>
          <a:bodyPr>
            <a:normAutofit fontScale="92500" lnSpcReduction="20000"/>
          </a:bodyPr>
          <a:lstStyle/>
          <a:p>
            <a:r>
              <a:rPr lang="en-US" dirty="0" smtClean="0"/>
              <a:t>@</a:t>
            </a:r>
            <a:r>
              <a:rPr lang="en-US" dirty="0" err="1" smtClean="0"/>
              <a:t>jeffreypalermo</a:t>
            </a:r>
            <a:endParaRPr lang="en-US" dirty="0" smtClean="0"/>
          </a:p>
          <a:p>
            <a:r>
              <a:rPr lang="en-US" dirty="0" smtClean="0">
                <a:hlinkClick r:id="rId3"/>
              </a:rPr>
              <a:t>Jeffrey@clear-measure.com</a:t>
            </a:r>
            <a:endParaRPr lang="en-US" dirty="0" smtClean="0"/>
          </a:p>
          <a:p>
            <a:r>
              <a:rPr lang="en-US" dirty="0" smtClean="0"/>
              <a:t>512-298-1232 x377</a:t>
            </a:r>
          </a:p>
          <a:p>
            <a:r>
              <a:rPr lang="en-US" dirty="0" smtClean="0"/>
              <a:t>JeffreyPalermo.com</a:t>
            </a:r>
            <a:r>
              <a:rPr lang="en-US" dirty="0"/>
              <a:t> </a:t>
            </a:r>
            <a:endParaRPr lang="en-US" dirty="0" smtClean="0"/>
          </a:p>
        </p:txBody>
      </p:sp>
      <p:pic>
        <p:nvPicPr>
          <p:cNvPr id="5" name="Picture 3" descr="C:\working\mvc2inaction-master-new\figures\JeffreyPalermo.jpg"/>
          <p:cNvPicPr>
            <a:picLocks noGrp="1" noChangeAspect="1" noChangeArrowheads="1"/>
          </p:cNvPicPr>
          <p:nvPr>
            <p:ph type="pic" idx="1"/>
          </p:nvPr>
        </p:nvPicPr>
        <p:blipFill>
          <a:blip r:embed="rId4" cstate="print"/>
          <a:srcRect t="17926" b="17926"/>
          <a:stretch>
            <a:fillRect/>
          </a:stretch>
        </p:blipFill>
        <p:spPr bwMode="auto">
          <a:xfrm>
            <a:off x="5027612" y="838200"/>
            <a:ext cx="6400799" cy="5334000"/>
          </a:xfrm>
          <a:prstGeom prst="rect">
            <a:avLst/>
          </a:prstGeom>
          <a:noFill/>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Agenda</a:t>
            </a:r>
            <a:endParaRPr lang="en-US" dirty="0"/>
          </a:p>
        </p:txBody>
      </p:sp>
      <p:sp>
        <p:nvSpPr>
          <p:cNvPr id="14" name="Content Placeholder 13"/>
          <p:cNvSpPr>
            <a:spLocks noGrp="1"/>
          </p:cNvSpPr>
          <p:nvPr>
            <p:ph idx="1"/>
          </p:nvPr>
        </p:nvSpPr>
        <p:spPr/>
        <p:txBody>
          <a:bodyPr/>
          <a:lstStyle/>
          <a:p>
            <a:r>
              <a:rPr lang="en-US" dirty="0" smtClean="0"/>
              <a:t>What this talk is / what it is not</a:t>
            </a:r>
          </a:p>
          <a:p>
            <a:r>
              <a:rPr lang="en-US" dirty="0" smtClean="0"/>
              <a:t>About myself (who cares, get with the goods!)</a:t>
            </a:r>
          </a:p>
          <a:p>
            <a:r>
              <a:rPr lang="en-US" dirty="0" smtClean="0"/>
              <a:t>Jump right in</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12588" y="152400"/>
            <a:ext cx="10360501" cy="685800"/>
          </a:xfrm>
        </p:spPr>
        <p:txBody>
          <a:bodyPr>
            <a:normAutofit/>
          </a:bodyPr>
          <a:lstStyle/>
          <a:p>
            <a:pPr eaLnBrk="1" hangingPunct="1"/>
            <a:r>
              <a:rPr lang="en-US" dirty="0" smtClean="0"/>
              <a:t>Who is this Jeffrey Palermo guy?</a:t>
            </a:r>
          </a:p>
        </p:txBody>
      </p:sp>
      <p:sp>
        <p:nvSpPr>
          <p:cNvPr id="5123" name="Rectangle 6"/>
          <p:cNvSpPr>
            <a:spLocks noGrp="1" noChangeArrowheads="1"/>
          </p:cNvSpPr>
          <p:nvPr>
            <p:ph type="body" sz="half" idx="1"/>
          </p:nvPr>
        </p:nvSpPr>
        <p:spPr>
          <a:xfrm>
            <a:off x="1827212" y="990600"/>
            <a:ext cx="4495800" cy="5334000"/>
          </a:xfrm>
        </p:spPr>
        <p:txBody>
          <a:bodyPr>
            <a:noAutofit/>
          </a:bodyPr>
          <a:lstStyle/>
          <a:p>
            <a:r>
              <a:rPr lang="en-US" b="1" dirty="0" smtClean="0"/>
              <a:t>Personal</a:t>
            </a:r>
            <a:endParaRPr lang="en-US" b="1" dirty="0"/>
          </a:p>
          <a:p>
            <a:pPr lvl="1">
              <a:buFont typeface="Arial" charset="0"/>
              <a:buChar char="•"/>
            </a:pPr>
            <a:r>
              <a:rPr lang="en-US" sz="1500" dirty="0" smtClean="0"/>
              <a:t>Father of three</a:t>
            </a:r>
            <a:endParaRPr lang="en-US" sz="1500" dirty="0"/>
          </a:p>
          <a:p>
            <a:pPr lvl="1">
              <a:buFont typeface="Arial" charset="0"/>
              <a:buChar char="•"/>
            </a:pPr>
            <a:r>
              <a:rPr lang="en-US" sz="1500" dirty="0" smtClean="0"/>
              <a:t>Iraq veteran 2003-2004</a:t>
            </a:r>
            <a:endParaRPr lang="en-US" sz="1500" dirty="0"/>
          </a:p>
          <a:p>
            <a:pPr lvl="1">
              <a:buFont typeface="Arial" charset="0"/>
              <a:buChar char="•"/>
            </a:pPr>
            <a:r>
              <a:rPr lang="en-US" sz="1500" dirty="0" smtClean="0"/>
              <a:t>Eagle Scout</a:t>
            </a:r>
          </a:p>
          <a:p>
            <a:pPr lvl="1">
              <a:buFont typeface="Arial" charset="0"/>
              <a:buChar char="•"/>
            </a:pPr>
            <a:r>
              <a:rPr lang="en-US" sz="1500" dirty="0" smtClean="0"/>
              <a:t>Christian</a:t>
            </a:r>
          </a:p>
          <a:p>
            <a:pPr lvl="1">
              <a:buFont typeface="Arial" charset="0"/>
              <a:buChar char="•"/>
            </a:pPr>
            <a:r>
              <a:rPr lang="en-US" sz="1500" dirty="0" smtClean="0"/>
              <a:t>Jeep off-roader</a:t>
            </a:r>
            <a:endParaRPr lang="en-US" sz="1500" b="1" dirty="0"/>
          </a:p>
          <a:p>
            <a:r>
              <a:rPr lang="en-US" b="1" dirty="0" smtClean="0"/>
              <a:t>Professional</a:t>
            </a:r>
            <a:endParaRPr lang="en-US" b="1" dirty="0"/>
          </a:p>
          <a:p>
            <a:pPr lvl="1">
              <a:buFont typeface="Arial" charset="0"/>
              <a:buChar char="•"/>
            </a:pPr>
            <a:r>
              <a:rPr lang="en-US" sz="1500" dirty="0" smtClean="0"/>
              <a:t>Programming for IIS since 1997</a:t>
            </a:r>
            <a:endParaRPr lang="en-US" sz="1500" dirty="0"/>
          </a:p>
          <a:p>
            <a:pPr lvl="1">
              <a:buFont typeface="Arial" charset="0"/>
              <a:buChar char="•"/>
            </a:pPr>
            <a:r>
              <a:rPr lang="en-US" sz="1500" dirty="0" smtClean="0"/>
              <a:t>Left Headspring, joined Clear Measure, a full-service custom software company</a:t>
            </a:r>
          </a:p>
          <a:p>
            <a:pPr lvl="1">
              <a:buFont typeface="Arial" charset="0"/>
              <a:buChar char="•"/>
            </a:pPr>
            <a:r>
              <a:rPr lang="en-US" sz="1500" dirty="0" smtClean="0"/>
              <a:t>Written some articles, books, &amp; blogs</a:t>
            </a:r>
          </a:p>
          <a:p>
            <a:pPr lvl="1">
              <a:buFont typeface="Arial" charset="0"/>
              <a:buChar char="•"/>
            </a:pPr>
            <a:r>
              <a:rPr lang="en-US" sz="1500" dirty="0" smtClean="0"/>
              <a:t>Speaker at local conferences, MS Tech Ed, VS Live, </a:t>
            </a:r>
            <a:r>
              <a:rPr lang="en-US" sz="1500" dirty="0" err="1" smtClean="0"/>
              <a:t>DevTeach</a:t>
            </a:r>
            <a:r>
              <a:rPr lang="en-US" sz="1500" dirty="0" smtClean="0"/>
              <a:t>, </a:t>
            </a:r>
            <a:r>
              <a:rPr lang="en-US" sz="1500" dirty="0" err="1" smtClean="0"/>
              <a:t>etc</a:t>
            </a:r>
            <a:endParaRPr lang="en-US" sz="1500" dirty="0" smtClean="0"/>
          </a:p>
          <a:p>
            <a:pPr lvl="1">
              <a:buFont typeface="Arial" charset="0"/>
              <a:buChar char="•"/>
            </a:pPr>
            <a:r>
              <a:rPr lang="en-US" sz="1500" dirty="0" smtClean="0"/>
              <a:t>Ran Austin </a:t>
            </a:r>
            <a:r>
              <a:rPr lang="en-US" sz="1500" dirty="0" err="1" smtClean="0"/>
              <a:t>.Net</a:t>
            </a:r>
            <a:r>
              <a:rPr lang="en-US" sz="1500" dirty="0" smtClean="0"/>
              <a:t> User Group from 2005-2011</a:t>
            </a:r>
          </a:p>
          <a:p>
            <a:pPr lvl="1">
              <a:buFont typeface="Arial" charset="0"/>
              <a:buChar char="•"/>
            </a:pPr>
            <a:r>
              <a:rPr lang="en-US" sz="1500" dirty="0" smtClean="0"/>
              <a:t>Microsoft MVP</a:t>
            </a:r>
            <a:endParaRPr lang="en-US" sz="1500" dirty="0"/>
          </a:p>
          <a:p>
            <a:endParaRPr lang="en-US" sz="1500" dirty="0"/>
          </a:p>
          <a:p>
            <a:endParaRPr lang="en-US" sz="1500" dirty="0"/>
          </a:p>
          <a:p>
            <a:endParaRPr lang="en-US" sz="1500" dirty="0"/>
          </a:p>
          <a:p>
            <a:endParaRPr lang="en-US" sz="1500" b="1" dirty="0"/>
          </a:p>
          <a:p>
            <a:pPr eaLnBrk="1" hangingPunct="1"/>
            <a:endParaRPr lang="en-US" sz="1500" dirty="0"/>
          </a:p>
        </p:txBody>
      </p:sp>
      <p:pic>
        <p:nvPicPr>
          <p:cNvPr id="5127" name="Picture 5"/>
          <p:cNvPicPr>
            <a:picLocks noChangeAspect="1" noChangeArrowheads="1"/>
          </p:cNvPicPr>
          <p:nvPr/>
        </p:nvPicPr>
        <p:blipFill>
          <a:blip r:embed="rId3" cstate="print"/>
          <a:srcRect/>
          <a:stretch>
            <a:fillRect/>
          </a:stretch>
        </p:blipFill>
        <p:spPr bwMode="auto">
          <a:xfrm>
            <a:off x="11173089" y="5354195"/>
            <a:ext cx="763588" cy="1189038"/>
          </a:xfrm>
          <a:prstGeom prst="rect">
            <a:avLst/>
          </a:prstGeom>
          <a:noFill/>
          <a:ln w="9525">
            <a:noFill/>
            <a:miter lim="800000"/>
            <a:headEnd/>
            <a:tailEnd/>
          </a:ln>
        </p:spPr>
      </p:pic>
      <p:pic>
        <p:nvPicPr>
          <p:cNvPr id="5129" name="Picture 2"/>
          <p:cNvPicPr>
            <a:picLocks noChangeAspect="1" noChangeArrowheads="1"/>
          </p:cNvPicPr>
          <p:nvPr/>
        </p:nvPicPr>
        <p:blipFill>
          <a:blip r:embed="rId4" cstate="print"/>
          <a:srcRect/>
          <a:stretch>
            <a:fillRect/>
          </a:stretch>
        </p:blipFill>
        <p:spPr bwMode="auto">
          <a:xfrm>
            <a:off x="9870104" y="5149408"/>
            <a:ext cx="1123950" cy="1393825"/>
          </a:xfrm>
          <a:prstGeom prst="rect">
            <a:avLst/>
          </a:prstGeom>
          <a:noFill/>
          <a:ln w="9525">
            <a:noFill/>
            <a:miter lim="800000"/>
            <a:headEnd/>
            <a:tailEnd/>
          </a:ln>
        </p:spPr>
      </p:pic>
      <p:pic>
        <p:nvPicPr>
          <p:cNvPr id="13" name="Picture 3" descr="C:\working\mvc2inaction-master-new\figures\JeffreyPalermo.jpg"/>
          <p:cNvPicPr>
            <a:picLocks noChangeAspect="1" noChangeArrowheads="1"/>
          </p:cNvPicPr>
          <p:nvPr/>
        </p:nvPicPr>
        <p:blipFill>
          <a:blip r:embed="rId5" cstate="print"/>
          <a:srcRect/>
          <a:stretch>
            <a:fillRect/>
          </a:stretch>
        </p:blipFill>
        <p:spPr bwMode="auto">
          <a:xfrm>
            <a:off x="8525940" y="512885"/>
            <a:ext cx="3048000" cy="3959475"/>
          </a:xfrm>
          <a:prstGeom prst="rect">
            <a:avLst/>
          </a:prstGeom>
          <a:noFill/>
        </p:spPr>
      </p:pic>
      <p:pic>
        <p:nvPicPr>
          <p:cNvPr id="3" name="Picture 2"/>
          <p:cNvPicPr>
            <a:picLocks noChangeAspect="1"/>
          </p:cNvPicPr>
          <p:nvPr/>
        </p:nvPicPr>
        <p:blipFill>
          <a:blip r:embed="rId6"/>
          <a:stretch>
            <a:fillRect/>
          </a:stretch>
        </p:blipFill>
        <p:spPr>
          <a:xfrm>
            <a:off x="7030211" y="4913015"/>
            <a:ext cx="2581275" cy="1641869"/>
          </a:xfrm>
          <a:prstGeom prst="rect">
            <a:avLst/>
          </a:prstGeom>
        </p:spPr>
      </p:pic>
      <p:pic>
        <p:nvPicPr>
          <p:cNvPr id="4" name="Picture 3"/>
          <p:cNvPicPr>
            <a:picLocks noChangeAspect="1"/>
          </p:cNvPicPr>
          <p:nvPr/>
        </p:nvPicPr>
        <p:blipFill>
          <a:blip r:embed="rId7"/>
          <a:stretch>
            <a:fillRect/>
          </a:stretch>
        </p:blipFill>
        <p:spPr>
          <a:xfrm>
            <a:off x="4747153" y="990600"/>
            <a:ext cx="3581400" cy="2333625"/>
          </a:xfrm>
          <a:prstGeom prst="rect">
            <a:avLst/>
          </a:prstGeom>
        </p:spPr>
      </p:pic>
      <p:sp>
        <p:nvSpPr>
          <p:cNvPr id="11" name="TextBox 10"/>
          <p:cNvSpPr txBox="1"/>
          <p:nvPr/>
        </p:nvSpPr>
        <p:spPr>
          <a:xfrm rot="19352556">
            <a:off x="2687162" y="2735946"/>
            <a:ext cx="7024957"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7200" b="1" dirty="0">
                <a:solidFill>
                  <a:schemeClr val="accent4">
                    <a:lumMod val="50000"/>
                  </a:schemeClr>
                </a:solidFill>
              </a:rPr>
              <a:t>We are hiring!</a:t>
            </a:r>
          </a:p>
        </p:txBody>
      </p:sp>
    </p:spTree>
    <p:extLst>
      <p:ext uri="{BB962C8B-B14F-4D97-AF65-F5344CB8AC3E}">
        <p14:creationId xmlns:p14="http://schemas.microsoft.com/office/powerpoint/2010/main" val="17020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2000"/>
                                        <p:tgtEl>
                                          <p:spTgt spid="1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Productivity, not efficiency</a:t>
            </a:r>
            <a:endParaRPr lang="en-US" dirty="0"/>
          </a:p>
        </p:txBody>
      </p:sp>
      <p:sp>
        <p:nvSpPr>
          <p:cNvPr id="3" name="Content Placeholder 2"/>
          <p:cNvSpPr>
            <a:spLocks noGrp="1"/>
          </p:cNvSpPr>
          <p:nvPr>
            <p:ph idx="1"/>
          </p:nvPr>
        </p:nvSpPr>
        <p:spPr/>
        <p:txBody>
          <a:bodyPr/>
          <a:lstStyle/>
          <a:p>
            <a:r>
              <a:rPr lang="en-US" dirty="0" smtClean="0"/>
              <a:t>Outcomes are important</a:t>
            </a:r>
          </a:p>
          <a:p>
            <a:r>
              <a:rPr lang="en-US" dirty="0" smtClean="0"/>
              <a:t>Activity and effort are not</a:t>
            </a:r>
            <a:endParaRPr lang="en-US" dirty="0"/>
          </a:p>
        </p:txBody>
      </p:sp>
    </p:spTree>
    <p:extLst>
      <p:ext uri="{BB962C8B-B14F-4D97-AF65-F5344CB8AC3E}">
        <p14:creationId xmlns:p14="http://schemas.microsoft.com/office/powerpoint/2010/main" val="3318623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developers</a:t>
            </a:r>
            <a:endParaRPr lang="en-US" dirty="0"/>
          </a:p>
        </p:txBody>
      </p:sp>
      <p:sp>
        <p:nvSpPr>
          <p:cNvPr id="3" name="Content Placeholder 2"/>
          <p:cNvSpPr>
            <a:spLocks noGrp="1"/>
          </p:cNvSpPr>
          <p:nvPr>
            <p:ph idx="1"/>
          </p:nvPr>
        </p:nvSpPr>
        <p:spPr/>
        <p:txBody>
          <a:bodyPr/>
          <a:lstStyle/>
          <a:p>
            <a:r>
              <a:rPr lang="en-US" dirty="0" smtClean="0"/>
              <a:t>Spend time with them</a:t>
            </a:r>
          </a:p>
          <a:p>
            <a:r>
              <a:rPr lang="en-US" dirty="0" smtClean="0"/>
              <a:t>1x1’s every week</a:t>
            </a:r>
          </a:p>
          <a:p>
            <a:r>
              <a:rPr lang="en-US" dirty="0" smtClean="0"/>
              <a:t>It may be programming, but regular management rules apply</a:t>
            </a:r>
            <a:endParaRPr lang="en-US" dirty="0"/>
          </a:p>
        </p:txBody>
      </p:sp>
    </p:spTree>
    <p:extLst>
      <p:ext uri="{BB962C8B-B14F-4D97-AF65-F5344CB8AC3E}">
        <p14:creationId xmlns:p14="http://schemas.microsoft.com/office/powerpoint/2010/main" val="3544559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them around a goal, not a functional skill</a:t>
            </a:r>
            <a:endParaRPr lang="en-US" dirty="0"/>
          </a:p>
        </p:txBody>
      </p:sp>
      <p:sp>
        <p:nvSpPr>
          <p:cNvPr id="3" name="Content Placeholder 2"/>
          <p:cNvSpPr>
            <a:spLocks noGrp="1"/>
          </p:cNvSpPr>
          <p:nvPr>
            <p:ph idx="1"/>
          </p:nvPr>
        </p:nvSpPr>
        <p:spPr/>
        <p:txBody>
          <a:bodyPr/>
          <a:lstStyle/>
          <a:p>
            <a:r>
              <a:rPr lang="en-US" dirty="0" smtClean="0"/>
              <a:t>No programmer group</a:t>
            </a:r>
          </a:p>
          <a:p>
            <a:r>
              <a:rPr lang="en-US" dirty="0" smtClean="0"/>
              <a:t>No database group</a:t>
            </a:r>
          </a:p>
          <a:p>
            <a:r>
              <a:rPr lang="en-US" dirty="0" smtClean="0"/>
              <a:t>No UI group</a:t>
            </a:r>
          </a:p>
          <a:p>
            <a:r>
              <a:rPr lang="en-US" dirty="0" smtClean="0"/>
              <a:t>Optimize for lead time – time from idea to realized business value</a:t>
            </a:r>
          </a:p>
          <a:p>
            <a:r>
              <a:rPr lang="en-US" dirty="0" smtClean="0"/>
              <a:t>Limited utilization is ok – trade efficiency for effectiveness</a:t>
            </a:r>
          </a:p>
          <a:p>
            <a:r>
              <a:rPr lang="en-US" dirty="0" smtClean="0"/>
              <a:t>Leave slack in the system</a:t>
            </a:r>
            <a:endParaRPr lang="en-US" dirty="0"/>
          </a:p>
        </p:txBody>
      </p:sp>
    </p:spTree>
    <p:extLst>
      <p:ext uri="{BB962C8B-B14F-4D97-AF65-F5344CB8AC3E}">
        <p14:creationId xmlns:p14="http://schemas.microsoft.com/office/powerpoint/2010/main" val="581055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code by business purpose, not technical purpose</a:t>
            </a:r>
            <a:endParaRPr lang="en-US" dirty="0"/>
          </a:p>
        </p:txBody>
      </p:sp>
      <p:sp>
        <p:nvSpPr>
          <p:cNvPr id="3" name="Content Placeholder 2"/>
          <p:cNvSpPr>
            <a:spLocks noGrp="1"/>
          </p:cNvSpPr>
          <p:nvPr>
            <p:ph idx="1"/>
          </p:nvPr>
        </p:nvSpPr>
        <p:spPr/>
        <p:txBody>
          <a:bodyPr/>
          <a:lstStyle/>
          <a:p>
            <a:r>
              <a:rPr lang="en-US" dirty="0" smtClean="0"/>
              <a:t>Decrease code reuse, increase productivity</a:t>
            </a:r>
          </a:p>
          <a:p>
            <a:r>
              <a:rPr lang="en-US" dirty="0" smtClean="0"/>
              <a:t>Aligns with teams responsible for outcome</a:t>
            </a:r>
          </a:p>
          <a:p>
            <a:r>
              <a:rPr lang="en-US" dirty="0" smtClean="0"/>
              <a:t>Opposite is a slow mess: ex: large line of business application</a:t>
            </a:r>
            <a:endParaRPr lang="en-US" dirty="0"/>
          </a:p>
        </p:txBody>
      </p:sp>
    </p:spTree>
    <p:extLst>
      <p:ext uri="{BB962C8B-B14F-4D97-AF65-F5344CB8AC3E}">
        <p14:creationId xmlns:p14="http://schemas.microsoft.com/office/powerpoint/2010/main" val="308158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Intentionally create a culture</a:t>
            </a:r>
            <a:endParaRPr lang="en-US" dirty="0"/>
          </a:p>
        </p:txBody>
      </p:sp>
      <p:sp>
        <p:nvSpPr>
          <p:cNvPr id="3" name="Content Placeholder 2"/>
          <p:cNvSpPr>
            <a:spLocks noGrp="1"/>
          </p:cNvSpPr>
          <p:nvPr>
            <p:ph idx="1"/>
          </p:nvPr>
        </p:nvSpPr>
        <p:spPr/>
        <p:txBody>
          <a:bodyPr/>
          <a:lstStyle/>
          <a:p>
            <a:r>
              <a:rPr lang="en-US" dirty="0" smtClean="0"/>
              <a:t>Learning</a:t>
            </a:r>
          </a:p>
          <a:p>
            <a:pPr lvl="1"/>
            <a:r>
              <a:rPr lang="en-US" dirty="0" smtClean="0"/>
              <a:t>The world is, so should your team</a:t>
            </a:r>
          </a:p>
          <a:p>
            <a:r>
              <a:rPr lang="en-US" dirty="0" smtClean="0"/>
              <a:t>Candor</a:t>
            </a:r>
          </a:p>
          <a:p>
            <a:pPr lvl="1"/>
            <a:r>
              <a:rPr lang="en-US" dirty="0" smtClean="0"/>
              <a:t>Your people know what to do</a:t>
            </a:r>
            <a:endParaRPr lang="en-US" dirty="0"/>
          </a:p>
        </p:txBody>
      </p:sp>
    </p:spTree>
    <p:extLst>
      <p:ext uri="{BB962C8B-B14F-4D97-AF65-F5344CB8AC3E}">
        <p14:creationId xmlns:p14="http://schemas.microsoft.com/office/powerpoint/2010/main" val="3492666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Simplistic or absent development process</a:t>
            </a:r>
            <a:endParaRPr lang="en-US" dirty="0"/>
          </a:p>
        </p:txBody>
      </p:sp>
      <p:sp>
        <p:nvSpPr>
          <p:cNvPr id="3" name="Content Placeholder 2"/>
          <p:cNvSpPr>
            <a:spLocks noGrp="1"/>
          </p:cNvSpPr>
          <p:nvPr>
            <p:ph idx="1"/>
          </p:nvPr>
        </p:nvSpPr>
        <p:spPr/>
        <p:txBody>
          <a:bodyPr/>
          <a:lstStyle/>
          <a:p>
            <a:r>
              <a:rPr lang="en-US" dirty="0" smtClean="0"/>
              <a:t>Scrum is not enough</a:t>
            </a:r>
          </a:p>
          <a:p>
            <a:r>
              <a:rPr lang="en-US" dirty="0" smtClean="0"/>
              <a:t>How about this (next slide)</a:t>
            </a:r>
            <a:endParaRPr lang="en-US" dirty="0"/>
          </a:p>
        </p:txBody>
      </p:sp>
    </p:spTree>
    <p:extLst>
      <p:ext uri="{BB962C8B-B14F-4D97-AF65-F5344CB8AC3E}">
        <p14:creationId xmlns:p14="http://schemas.microsoft.com/office/powerpoint/2010/main" val="2930422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1414</Words>
  <Application>Microsoft Office PowerPoint</Application>
  <PresentationFormat>Custom</PresentationFormat>
  <Paragraphs>124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Digital Blue Tunnel 16x9</vt:lpstr>
      <vt:lpstr>Maximizing productivity for development teams</vt:lpstr>
      <vt:lpstr>Agenda</vt:lpstr>
      <vt:lpstr>Who is this Jeffrey Palermo guy?</vt:lpstr>
      <vt:lpstr>Productivity, not efficiency</vt:lpstr>
      <vt:lpstr>Know your developers</vt:lpstr>
      <vt:lpstr>Organize them around a goal, not a functional skill</vt:lpstr>
      <vt:lpstr>Organize code by business purpose, not technical purpose</vt:lpstr>
      <vt:lpstr>Intentionally create a culture</vt:lpstr>
      <vt:lpstr>Simplistic or absent development process</vt:lpstr>
      <vt:lpstr>Rigorous</vt:lpstr>
      <vt:lpstr>Give them an architect</vt:lpstr>
      <vt:lpstr>Give them what they need</vt:lpstr>
      <vt:lpstr>Proper software configuration management</vt:lpstr>
      <vt:lpstr>Have them write less code</vt:lpstr>
      <vt:lpstr>Ask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2013-02-08T18:51:54Z</dcterms:created>
  <dcterms:modified xsi:type="dcterms:W3CDTF">2013-02-09T16:13:27Z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