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10"/>
    <p:restoredTop sz="88379"/>
  </p:normalViewPr>
  <p:slideViewPr>
    <p:cSldViewPr snapToGrid="0">
      <p:cViewPr varScale="1">
        <p:scale>
          <a:sx n="132" d="100"/>
          <a:sy n="132" d="100"/>
        </p:scale>
        <p:origin x="10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76619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tatistical_inference" TargetMode="External"/><Relationship Id="rId4" Type="http://schemas.openxmlformats.org/officeDocument/2006/relationships/hyperlink" Target="https://en.wikipedia.org/wiki/Bayes'_theorem" TargetMode="External"/><Relationship Id="rId5" Type="http://schemas.openxmlformats.org/officeDocument/2006/relationships/hyperlink" Target="https://en.wikipedia.org/wiki/Evidence"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Good morning everyone. My name is Xu Yiqing. My uspervisor is Prof Khoo. Today I will give the presentation about program synthesis using probabilistic programming. </a:t>
            </a:r>
            <a:endParaRPr/>
          </a:p>
        </p:txBody>
      </p:sp>
    </p:spTree>
    <p:extLst>
      <p:ext uri="{BB962C8B-B14F-4D97-AF65-F5344CB8AC3E}">
        <p14:creationId xmlns:p14="http://schemas.microsoft.com/office/powerpoint/2010/main" val="837436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8c42bad9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8c42bad9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There are several search methods in program synthesis, one of them is stochastic search.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59728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8c42bad99_0_1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8c42bad99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Recall bayesian inference. Now x is program,y is specification of program. Here the marginal likelihood is a constant, we let it to be Z.</a:t>
            </a:r>
            <a:endParaRPr/>
          </a:p>
        </p:txBody>
      </p:sp>
    </p:spTree>
    <p:extLst>
      <p:ext uri="{BB962C8B-B14F-4D97-AF65-F5344CB8AC3E}">
        <p14:creationId xmlns:p14="http://schemas.microsoft.com/office/powerpoint/2010/main" val="157702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8c42bad9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8c42bad9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So now, what we know is prior distribution that is initial distribution of program over program space. What we really want is posterior distribution of program over program space. So can we use the bayesian inference just like coin flipping example? Probably not. In coin flipping, the posterior distribution can be calculated. However, in program synthesis, the space of program is usually very complex, so even we have 1000 dimension, each dimension has 2 choices, we will have a considerable choices of program. That makes it difficult to get Z. </a:t>
            </a:r>
            <a:endParaRPr/>
          </a:p>
          <a:p>
            <a:pPr marL="0" lvl="0" indent="0" algn="l" rtl="0">
              <a:spcBef>
                <a:spcPts val="0"/>
              </a:spcBef>
              <a:spcAft>
                <a:spcPts val="0"/>
              </a:spcAft>
              <a:buNone/>
            </a:pPr>
            <a:r>
              <a:rPr lang="zh-CN"/>
              <a:t>Luckily, what we really want to get is not the posterior distribution, but the program samples that are from posterior distribution. And now, since we don’t know posterior distribution, we cannot directly get these program samples. </a:t>
            </a:r>
            <a:endParaRPr/>
          </a:p>
          <a:p>
            <a:pPr marL="0" lvl="0" indent="0" algn="l" rtl="0">
              <a:spcBef>
                <a:spcPts val="0"/>
              </a:spcBef>
              <a:spcAft>
                <a:spcPts val="0"/>
              </a:spcAft>
              <a:buNone/>
            </a:pPr>
            <a:r>
              <a:rPr lang="zh-CN"/>
              <a:t>So we will introduce an algorithm called Metropolis-Hastings, it can guide the search procedure from getting program samples from prior distribution to that from posterior distribution.</a:t>
            </a:r>
            <a:endParaRPr/>
          </a:p>
        </p:txBody>
      </p:sp>
    </p:spTree>
    <p:extLst>
      <p:ext uri="{BB962C8B-B14F-4D97-AF65-F5344CB8AC3E}">
        <p14:creationId xmlns:p14="http://schemas.microsoft.com/office/powerpoint/2010/main" val="81790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8c42bad99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8c42bad9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probability distribution in program synthesis is posterior distribution.</a:t>
            </a:r>
            <a:endParaRPr/>
          </a:p>
          <a:p>
            <a:pPr marL="0" lvl="0" indent="0" algn="l" rtl="0">
              <a:spcBef>
                <a:spcPts val="0"/>
              </a:spcBef>
              <a:spcAft>
                <a:spcPts val="0"/>
              </a:spcAft>
              <a:buNone/>
            </a:pPr>
            <a:endParaRPr/>
          </a:p>
          <a:p>
            <a:pPr marL="0" lvl="0" indent="0" algn="l" rtl="0">
              <a:spcBef>
                <a:spcPts val="0"/>
              </a:spcBef>
              <a:spcAft>
                <a:spcPts val="0"/>
              </a:spcAft>
              <a:buNone/>
            </a:pPr>
            <a:r>
              <a:rPr lang="zh-CN"/>
              <a:t>Why Markov chain is so magical? Let’s see some properties of Markov chain.</a:t>
            </a:r>
            <a:endParaRPr/>
          </a:p>
        </p:txBody>
      </p:sp>
    </p:spTree>
    <p:extLst>
      <p:ext uri="{BB962C8B-B14F-4D97-AF65-F5344CB8AC3E}">
        <p14:creationId xmlns:p14="http://schemas.microsoft.com/office/powerpoint/2010/main" val="45150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8c42bad9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8c42bad9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 stochastic process is called markov chain if the probability of next state only depends on current state. Suppose we have three states x1, x2, and x3. There is a transition matrix T, it describes the probability that one state transit to another state including itself. </a:t>
            </a:r>
            <a:r>
              <a:rPr lang="zh-CN">
                <a:solidFill>
                  <a:srgbClr val="231F20"/>
                </a:solidFill>
              </a:rPr>
              <a:t>If the probability vector for the initial state is like this. … The next state is like this.</a:t>
            </a:r>
            <a:endParaRPr>
              <a:solidFill>
                <a:srgbClr val="231F20"/>
              </a:solidFill>
            </a:endParaRPr>
          </a:p>
          <a:p>
            <a:pPr marL="0" lvl="0" indent="0" algn="l" rtl="0">
              <a:spcBef>
                <a:spcPts val="0"/>
              </a:spcBef>
              <a:spcAft>
                <a:spcPts val="0"/>
              </a:spcAft>
              <a:buNone/>
            </a:pPr>
            <a:r>
              <a:rPr lang="zh-CN"/>
              <a:t>Interestingly, </a:t>
            </a:r>
            <a:r>
              <a:rPr lang="zh-CN">
                <a:solidFill>
                  <a:srgbClr val="231F20"/>
                </a:solidFill>
              </a:rPr>
              <a:t>after several iterations (multiplications by T), the product converges to p(x). No matter what initial distribution we use, the chain will stabilise at an invariant distribution p(x). </a:t>
            </a:r>
            <a:endParaRPr>
              <a:solidFill>
                <a:srgbClr val="231F20"/>
              </a:solidFill>
            </a:endParaRPr>
          </a:p>
          <a:p>
            <a:pPr marL="0" lvl="0" indent="0" algn="l" rtl="0">
              <a:spcBef>
                <a:spcPts val="0"/>
              </a:spcBef>
              <a:spcAft>
                <a:spcPts val="0"/>
              </a:spcAft>
              <a:buNone/>
            </a:pPr>
            <a:r>
              <a:rPr lang="zh-CN"/>
              <a:t>The markov chain will converges as long as  for each state, it can visit other states, and the state will not trap in loop. If there is no this line, and line, the chain will trapped in loop.</a:t>
            </a:r>
            <a:endParaRPr/>
          </a:p>
        </p:txBody>
      </p:sp>
    </p:spTree>
    <p:extLst>
      <p:ext uri="{BB962C8B-B14F-4D97-AF65-F5344CB8AC3E}">
        <p14:creationId xmlns:p14="http://schemas.microsoft.com/office/powerpoint/2010/main" val="1327195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8c42bad99_0_1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8c42bad99_0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And the idea of MH is to make our target distribution as invariant distribution of Markov chain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6379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8c42bad99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8c42bad99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750">
                <a:solidFill>
                  <a:srgbClr val="231F20"/>
                </a:solidFill>
              </a:rPr>
              <a:t> </a:t>
            </a:r>
            <a:r>
              <a:rPr lang="zh-CN">
                <a:solidFill>
                  <a:srgbClr val="231F20"/>
                </a:solidFill>
              </a:rPr>
              <a:t>A sufficient, but not necessary, condition to ensure that a particular distribution is invariant is the reversibility (detailed balance) condition. </a:t>
            </a:r>
            <a:endParaRPr>
              <a:solidFill>
                <a:srgbClr val="231F20"/>
              </a:solidFill>
            </a:endParaRPr>
          </a:p>
          <a:p>
            <a:pPr marL="0" lvl="0" indent="0" algn="l" rtl="0">
              <a:lnSpc>
                <a:spcPct val="115000"/>
              </a:lnSpc>
              <a:spcBef>
                <a:spcPts val="0"/>
              </a:spcBef>
              <a:spcAft>
                <a:spcPts val="0"/>
              </a:spcAft>
              <a:buNone/>
            </a:pPr>
            <a:r>
              <a:rPr lang="zh-CN">
                <a:solidFill>
                  <a:srgbClr val="231F20"/>
                </a:solidFill>
              </a:rPr>
              <a:t>Here, p(xi) means probability of x, T(xi-1| xi) means probability that state in i transit to state in i-1. </a:t>
            </a:r>
            <a:endParaRPr>
              <a:solidFill>
                <a:srgbClr val="231F20"/>
              </a:solidFill>
            </a:endParaRPr>
          </a:p>
          <a:p>
            <a:pPr marL="0" lvl="0" indent="0" algn="l" rtl="0">
              <a:lnSpc>
                <a:spcPct val="115000"/>
              </a:lnSpc>
              <a:spcBef>
                <a:spcPts val="0"/>
              </a:spcBef>
              <a:spcAft>
                <a:spcPts val="0"/>
              </a:spcAft>
              <a:buNone/>
            </a:pPr>
            <a:r>
              <a:rPr lang="zh-CN">
                <a:solidFill>
                  <a:srgbClr val="231F20"/>
                </a:solidFill>
              </a:rPr>
              <a:t>I will skip the mathematical proof, but i will give you a  intuition. I will skip the mathematical proof but we can think it in this way. A group of people have only 100 dollar, For each person xi, 100*p(xi) is the money that person i has, T(xi-1|xi) is the percentage of the money that person i will give to person i-1. If for each person, the money I give you is equal to you give me, then sure the money each person has will not change. So the distribution is invariant.</a:t>
            </a:r>
            <a:endParaRPr>
              <a:solidFill>
                <a:srgbClr val="231F20"/>
              </a:solidFill>
            </a:endParaRPr>
          </a:p>
          <a:p>
            <a:pPr marL="0" lvl="0" indent="0" algn="l" rtl="0">
              <a:lnSpc>
                <a:spcPct val="115000"/>
              </a:lnSpc>
              <a:spcBef>
                <a:spcPts val="0"/>
              </a:spcBef>
              <a:spcAft>
                <a:spcPts val="0"/>
              </a:spcAft>
              <a:buNone/>
            </a:pPr>
            <a:r>
              <a:rPr lang="zh-CN">
                <a:solidFill>
                  <a:srgbClr val="231F20"/>
                </a:solidFill>
              </a:rPr>
              <a:t>Now the problem is given a transition distribution of current state i that is easy to sample, for example, is uniform distribution, this condition will not be valid all the time. So this uniform distribution is not the transition distribution, but it can be the proposal distribution that propose a next state. And we will use this proposal distribution and an acceptance probability to create the transition distribution.</a:t>
            </a:r>
            <a:endParaRPr/>
          </a:p>
        </p:txBody>
      </p:sp>
    </p:spTree>
    <p:extLst>
      <p:ext uri="{BB962C8B-B14F-4D97-AF65-F5344CB8AC3E}">
        <p14:creationId xmlns:p14="http://schemas.microsoft.com/office/powerpoint/2010/main" val="1680672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8c42bad99_0_1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8c42bad99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solidFill>
                  <a:srgbClr val="231F20"/>
                </a:solidFill>
              </a:rPr>
              <a:t>P(x) is our target distribution. Here q means the proposal distibution. Now our transition probability of each state i to state j is q*A.</a:t>
            </a:r>
            <a:endParaRPr/>
          </a:p>
        </p:txBody>
      </p:sp>
    </p:spTree>
    <p:extLst>
      <p:ext uri="{BB962C8B-B14F-4D97-AF65-F5344CB8AC3E}">
        <p14:creationId xmlns:p14="http://schemas.microsoft.com/office/powerpoint/2010/main" val="1205693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8c42bad9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8c42bad9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This figure shows how to run MH. first, we have an initial sample x0, then we will run MH for N times, each time doing the MH</a:t>
            </a:r>
            <a:endParaRPr/>
          </a:p>
          <a:p>
            <a:pPr marL="0" lvl="0" indent="0" algn="l" rtl="0">
              <a:spcBef>
                <a:spcPts val="0"/>
              </a:spcBef>
              <a:spcAft>
                <a:spcPts val="0"/>
              </a:spcAft>
              <a:buNone/>
            </a:pPr>
            <a:r>
              <a:rPr lang="zh-CN"/>
              <a:t>After running this steps for some time, we can reach the invariant target distribution, which is posterior distribution. Therefore, the samples at that time are sampled from posterior distribution. In thsi way we get the program samples we want</a:t>
            </a:r>
            <a:r>
              <a:rPr lang="zh-CN" smtClean="0"/>
              <a:t>.</a:t>
            </a:r>
            <a:endParaRPr lang="en-US" altLang="zh-CN"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smtClean="0"/>
              <a:t>Now we know the algorithm of MH,  will explain how it works in program synthesis.</a:t>
            </a:r>
            <a:endParaRPr lang="en-US" dirty="0" smtClean="0"/>
          </a:p>
          <a:p>
            <a:pPr marL="0" lvl="0" indent="0" algn="l" rtl="0">
              <a:spcBef>
                <a:spcPts val="0"/>
              </a:spcBef>
              <a:spcAft>
                <a:spcPts val="0"/>
              </a:spcAft>
              <a:buNone/>
            </a:pPr>
            <a:endParaRPr/>
          </a:p>
        </p:txBody>
      </p:sp>
    </p:spTree>
    <p:extLst>
      <p:ext uri="{BB962C8B-B14F-4D97-AF65-F5344CB8AC3E}">
        <p14:creationId xmlns:p14="http://schemas.microsoft.com/office/powerpoint/2010/main" val="433129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8c42bad9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8c42bad9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solidFill>
                  <a:schemeClr val="dk1"/>
                </a:solidFill>
              </a:rPr>
              <a:t>Some properties of the MH algorithm are worth highlighting.</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8450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8c42bad99_0_1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8c42bad99_0_1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I’ve divided the presentation into several parts. Firstly, I will give a quick introduction. Then I will introduce what is probabilistic programming, what is program synthesis and an important algorithm Metropolis-Hastings. Later I will focus on an example showing how to do program synthesis using PPL.</a:t>
            </a:r>
            <a:endParaRPr/>
          </a:p>
        </p:txBody>
      </p:sp>
    </p:spTree>
    <p:extLst>
      <p:ext uri="{BB962C8B-B14F-4D97-AF65-F5344CB8AC3E}">
        <p14:creationId xmlns:p14="http://schemas.microsoft.com/office/powerpoint/2010/main" val="187617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8c42bad99_0_1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8c42bad99_0_1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zh-CN"/>
              <a:t>Now we know the algorithm of MH,  will explain how it works in program synthesis.</a:t>
            </a:r>
            <a:endParaRPr/>
          </a:p>
        </p:txBody>
      </p:sp>
    </p:spTree>
    <p:extLst>
      <p:ext uri="{BB962C8B-B14F-4D97-AF65-F5344CB8AC3E}">
        <p14:creationId xmlns:p14="http://schemas.microsoft.com/office/powerpoint/2010/main" val="375760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8c42bad99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8c42bad9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304800" algn="just" rtl="0">
              <a:lnSpc>
                <a:spcPct val="150000"/>
              </a:lnSpc>
              <a:spcBef>
                <a:spcPts val="0"/>
              </a:spcBef>
              <a:spcAft>
                <a:spcPts val="0"/>
              </a:spcAft>
              <a:buClr>
                <a:schemeClr val="dk1"/>
              </a:buClr>
              <a:buSzPts val="1100"/>
              <a:buFont typeface="Arial"/>
              <a:buNone/>
            </a:pPr>
            <a:r>
              <a:rPr lang="zh-CN" sz="1200">
                <a:solidFill>
                  <a:schemeClr val="dk1"/>
                </a:solidFill>
                <a:latin typeface="Times New Roman"/>
                <a:ea typeface="Times New Roman"/>
                <a:cs typeface="Times New Roman"/>
                <a:sym typeface="Times New Roman"/>
              </a:rPr>
              <a:t>In this example, the program is to encode mathematical functions. This is the syntax of the program, the function could be like this.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06851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8c42bad99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8c42bad9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We should notice that the program to encode function itself, is a probabilistic program. It has the prior distribution, from which we can sample. This is the Anglican code for sampling expression. …</a:t>
            </a:r>
            <a:endParaRPr>
              <a:solidFill>
                <a:schemeClr val="dk1"/>
              </a:solidFill>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1513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8c42bad99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8c42bad99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So we can get sample function, which is a list of an operation and two expressions. If we print the sample-function for several times, we get this,</a:t>
            </a:r>
            <a:endParaRPr/>
          </a:p>
        </p:txBody>
      </p:sp>
    </p:spTree>
    <p:extLst>
      <p:ext uri="{BB962C8B-B14F-4D97-AF65-F5344CB8AC3E}">
        <p14:creationId xmlns:p14="http://schemas.microsoft.com/office/powerpoint/2010/main" val="1835059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8c42bad99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8c42bad99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521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8c42bad9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8c42bad9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833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8c42bad99_0_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8c42bad99_0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83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8c42bad99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8c42bad99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Let’s recall Bayesian inference, in our example X is function, Y is the input-output examples. And we have already create the prior distribution of X. Now we would ask what is likelihood? Here we also make a likelihood distribution of Y given X, that </a:t>
            </a:r>
            <a:r>
              <a:rPr lang="zh-CN" sz="1200">
                <a:solidFill>
                  <a:schemeClr val="dk1"/>
                </a:solidFill>
                <a:latin typeface="Times New Roman"/>
                <a:ea typeface="Times New Roman"/>
                <a:cs typeface="Times New Roman"/>
                <a:sym typeface="Times New Roman"/>
              </a:rPr>
              <a:t>links the generative model to the data.</a:t>
            </a:r>
            <a:endParaRPr/>
          </a:p>
        </p:txBody>
      </p:sp>
    </p:spTree>
    <p:extLst>
      <p:ext uri="{BB962C8B-B14F-4D97-AF65-F5344CB8AC3E}">
        <p14:creationId xmlns:p14="http://schemas.microsoft.com/office/powerpoint/2010/main" val="537958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8c42bad99_0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8c42bad99_0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For example, if we have given points(2,4) and the function. we could express "f(2) is approximately 4" by a likelihood term which follows a normal distribution.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67565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8c42bad99_0_1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8c42bad99_0_1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For given points (2,4) and function f. we let u is f(2), sigma is this. and we will have likelihood p(y=4|f), which is normal distribution. The samples from likelihood distribution is the real output we get. So here input is f(2), the output isy.</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zh-CN">
                <a:solidFill>
                  <a:schemeClr val="dk1"/>
                </a:solidFill>
              </a:rPr>
              <a:t>We can sample from this generative model, which includes the "noise" in the likelihood. </a:t>
            </a:r>
            <a:endParaRPr>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03524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83463030a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83463030a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goal of our project is to synthesize program using Probabilistic programming.</a:t>
            </a:r>
            <a:endParaRPr/>
          </a:p>
          <a:p>
            <a:pPr marL="0" lvl="0" indent="0" algn="l" rtl="0">
              <a:spcBef>
                <a:spcPts val="0"/>
              </a:spcBef>
              <a:spcAft>
                <a:spcPts val="0"/>
              </a:spcAft>
              <a:buNone/>
            </a:pPr>
            <a:r>
              <a:rPr lang="zh-CN"/>
              <a:t>...</a:t>
            </a:r>
            <a:endParaRPr/>
          </a:p>
          <a:p>
            <a:pPr marL="0" lvl="0" indent="0" algn="l" rtl="0">
              <a:spcBef>
                <a:spcPts val="0"/>
              </a:spcBef>
              <a:spcAft>
                <a:spcPts val="0"/>
              </a:spcAft>
              <a:buNone/>
            </a:pPr>
            <a:r>
              <a:rPr lang="zh-CN"/>
              <a:t>Here we mention Bayesian inference and “generative model”, so before having a further understanding of PP, let’s first see what Bayesian inference and the model are. </a:t>
            </a:r>
            <a:endParaRPr/>
          </a:p>
        </p:txBody>
      </p:sp>
    </p:spTree>
    <p:extLst>
      <p:ext uri="{BB962C8B-B14F-4D97-AF65-F5344CB8AC3E}">
        <p14:creationId xmlns:p14="http://schemas.microsoft.com/office/powerpoint/2010/main" val="788706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8c42bad99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8c42bad99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If we draw the function, for example, f(x)=0, then what we get is not a line, but like this, 0 with some noise.</a:t>
            </a:r>
            <a:endParaRPr/>
          </a:p>
        </p:txBody>
      </p:sp>
    </p:spTree>
    <p:extLst>
      <p:ext uri="{BB962C8B-B14F-4D97-AF65-F5344CB8AC3E}">
        <p14:creationId xmlns:p14="http://schemas.microsoft.com/office/powerpoint/2010/main" val="2056659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8c42bad99_0_1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8c42bad99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score-likelihood is log likelihood, it will get a map of score-likelihood of each point</a:t>
            </a:r>
            <a:endParaRPr/>
          </a:p>
        </p:txBody>
      </p:sp>
    </p:spTree>
    <p:extLst>
      <p:ext uri="{BB962C8B-B14F-4D97-AF65-F5344CB8AC3E}">
        <p14:creationId xmlns:p14="http://schemas.microsoft.com/office/powerpoint/2010/main" val="377703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8c42bad99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8c42bad99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We're going to implement Metropolis-Hastings inference in this model. Metropolis-Hastings requires a proposal distribution for modifying a given expression. This proposal  defines a conditional distribution over new function expressions  given a current expression. The acceptance probability is .... We need to be able to both sample from proposal distribution q() , as well as compute the probability of the transition for a given pair of expressions. </a:t>
            </a:r>
            <a:endParaRPr/>
          </a:p>
        </p:txBody>
      </p:sp>
    </p:spTree>
    <p:extLst>
      <p:ext uri="{BB962C8B-B14F-4D97-AF65-F5344CB8AC3E}">
        <p14:creationId xmlns:p14="http://schemas.microsoft.com/office/powerpoint/2010/main" val="6778054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8c42bad99_0_1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8c42bad99_0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can use anglican to denote this procedure, that is to run metropolis-hasting altorithm.</a:t>
            </a:r>
            <a:endParaRPr/>
          </a:p>
        </p:txBody>
      </p:sp>
    </p:spTree>
    <p:extLst>
      <p:ext uri="{BB962C8B-B14F-4D97-AF65-F5344CB8AC3E}">
        <p14:creationId xmlns:p14="http://schemas.microsoft.com/office/powerpoint/2010/main" val="1622749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8c42bad99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8c42bad99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How can we design a Metropolis-Hastings proposal for this model? It is statistically inefficient, but conceptually and programmatically very simple, to define a proposal density  which is independent of the input function . Hence the acceptance probability is</a:t>
            </a:r>
            <a:endParaRPr/>
          </a:p>
        </p:txBody>
      </p:sp>
    </p:spTree>
    <p:extLst>
      <p:ext uri="{BB962C8B-B14F-4D97-AF65-F5344CB8AC3E}">
        <p14:creationId xmlns:p14="http://schemas.microsoft.com/office/powerpoint/2010/main" val="509958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8c42bad99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8c42bad99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48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8c42bad99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8c42bad99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Now given some output data points, after running mh sampling, we can get a sequence of sample programs.</a:t>
            </a:r>
            <a:endParaRPr/>
          </a:p>
        </p:txBody>
      </p:sp>
    </p:spTree>
    <p:extLst>
      <p:ext uri="{BB962C8B-B14F-4D97-AF65-F5344CB8AC3E}">
        <p14:creationId xmlns:p14="http://schemas.microsoft.com/office/powerpoint/2010/main" val="338904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8c42bad99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8c42bad99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can draw one of the sample programs. </a:t>
            </a:r>
            <a:endParaRPr/>
          </a:p>
        </p:txBody>
      </p:sp>
    </p:spTree>
    <p:extLst>
      <p:ext uri="{BB962C8B-B14F-4D97-AF65-F5344CB8AC3E}">
        <p14:creationId xmlns:p14="http://schemas.microsoft.com/office/powerpoint/2010/main" val="5131897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8c42bad99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8c42bad99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1800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8c42bad99_0_1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8c42bad99_0_1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Figure(b) denote the number of each node, terminal nodes only have one, for operation node, number of it is the sum of left and right and 1.</a:t>
            </a:r>
            <a:endParaRPr/>
          </a:p>
          <a:p>
            <a:pPr marL="0" lvl="0" indent="304800" algn="just" rtl="0">
              <a:lnSpc>
                <a:spcPct val="150000"/>
              </a:lnSpc>
              <a:spcBef>
                <a:spcPts val="0"/>
              </a:spcBef>
              <a:spcAft>
                <a:spcPts val="0"/>
              </a:spcAft>
              <a:buClr>
                <a:schemeClr val="dk1"/>
              </a:buClr>
              <a:buSzPts val="1100"/>
              <a:buFont typeface="Arial"/>
              <a:buNone/>
            </a:pPr>
            <a:r>
              <a:rPr lang="zh-CN" sz="1200">
                <a:solidFill>
                  <a:schemeClr val="dk1"/>
                </a:solidFill>
                <a:latin typeface="Times New Roman"/>
                <a:ea typeface="Times New Roman"/>
                <a:cs typeface="Times New Roman"/>
                <a:sym typeface="Times New Roman"/>
              </a:rPr>
              <a:t>We can make proposals by picking any one of the nodes in this tree, at random, and then changing its value. The sorts of transitions we can consider are things along the lines of the following choices: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0169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83463030a_0_9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83463030a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050" b="0" u="none">
                <a:solidFill>
                  <a:schemeClr val="tx1"/>
                </a:solidFill>
              </a:rPr>
              <a:t>Bayesian inference</a:t>
            </a:r>
            <a:r>
              <a:rPr lang="zh-CN" sz="1050" b="0" u="none">
                <a:solidFill>
                  <a:schemeClr val="tx1"/>
                </a:solidFill>
                <a:highlight>
                  <a:srgbClr val="FFFFFF"/>
                </a:highlight>
              </a:rPr>
              <a:t> is a method of </a:t>
            </a:r>
            <a:r>
              <a:rPr lang="zh-CN" sz="1050" b="0" u="none">
                <a:solidFill>
                  <a:schemeClr val="tx1"/>
                </a:solidFill>
                <a:uFill>
                  <a:noFill/>
                </a:uFill>
                <a:hlinkClick r:id="rId3"/>
              </a:rPr>
              <a:t>statistical inference</a:t>
            </a:r>
            <a:r>
              <a:rPr lang="zh-CN" sz="1050" b="0" u="none">
                <a:solidFill>
                  <a:schemeClr val="tx1"/>
                </a:solidFill>
                <a:highlight>
                  <a:srgbClr val="FFFFFF"/>
                </a:highlight>
              </a:rPr>
              <a:t> in which </a:t>
            </a:r>
            <a:r>
              <a:rPr lang="zh-CN" sz="1050" b="0" u="none">
                <a:solidFill>
                  <a:schemeClr val="tx1"/>
                </a:solidFill>
                <a:uFill>
                  <a:noFill/>
                </a:uFill>
                <a:hlinkClick r:id="rId4"/>
              </a:rPr>
              <a:t>Bayes' theorem</a:t>
            </a:r>
            <a:r>
              <a:rPr lang="zh-CN" sz="1050" b="0" u="none">
                <a:solidFill>
                  <a:schemeClr val="tx1"/>
                </a:solidFill>
                <a:highlight>
                  <a:srgbClr val="FFFFFF"/>
                </a:highlight>
              </a:rPr>
              <a:t> is used. (to update the probability for a hypothesis as more </a:t>
            </a:r>
            <a:r>
              <a:rPr lang="zh-CN" sz="1050" b="0" u="none">
                <a:solidFill>
                  <a:schemeClr val="tx1"/>
                </a:solidFill>
                <a:uFill>
                  <a:noFill/>
                </a:uFill>
                <a:hlinkClick r:id="rId5"/>
              </a:rPr>
              <a:t>evidence</a:t>
            </a:r>
            <a:r>
              <a:rPr lang="zh-CN" sz="1050" b="0" u="none">
                <a:solidFill>
                  <a:schemeClr val="tx1"/>
                </a:solidFill>
                <a:highlight>
                  <a:srgbClr val="FFFFFF"/>
                </a:highlight>
              </a:rPr>
              <a:t> becomes available.)</a:t>
            </a:r>
            <a:endParaRPr sz="1050" b="0" u="none">
              <a:solidFill>
                <a:schemeClr val="tx1"/>
              </a:solidFill>
              <a:highlight>
                <a:srgbClr val="FFFFFF"/>
              </a:highlight>
            </a:endParaRPr>
          </a:p>
          <a:p>
            <a:pPr marL="0" lvl="0" indent="0" algn="l" rtl="0">
              <a:spcBef>
                <a:spcPts val="0"/>
              </a:spcBef>
              <a:spcAft>
                <a:spcPts val="0"/>
              </a:spcAft>
              <a:buNone/>
            </a:pPr>
            <a:r>
              <a:rPr lang="zh-CN" sz="1050" b="0" u="none">
                <a:solidFill>
                  <a:schemeClr val="tx1"/>
                </a:solidFill>
                <a:highlight>
                  <a:srgbClr val="FFFFFF"/>
                </a:highlight>
              </a:rPr>
              <a:t>This is the bayes’ theorem, where  X and Y are events. </a:t>
            </a:r>
            <a:r>
              <a:rPr lang="zh-CN" b="0" u="none">
                <a:solidFill>
                  <a:schemeClr val="tx1"/>
                </a:solidFill>
                <a:latin typeface="Georgia"/>
                <a:ea typeface="Georgia"/>
                <a:cs typeface="Georgia"/>
                <a:sym typeface="Georgia"/>
              </a:rPr>
              <a:t>Bayes’ theorem </a:t>
            </a:r>
            <a:r>
              <a:rPr lang="zh-CN" b="0" u="none">
                <a:solidFill>
                  <a:schemeClr val="tx1"/>
                </a:solidFill>
                <a:highlight>
                  <a:srgbClr val="FFFFFF"/>
                </a:highlight>
                <a:latin typeface="Georgia"/>
                <a:ea typeface="Georgia"/>
                <a:cs typeface="Georgia"/>
                <a:sym typeface="Georgia"/>
              </a:rPr>
              <a:t>provides us with a way to update our </a:t>
            </a:r>
            <a:r>
              <a:rPr lang="zh-CN" b="0" u="none">
                <a:solidFill>
                  <a:schemeClr val="tx1"/>
                </a:solidFill>
                <a:latin typeface="Georgia"/>
                <a:ea typeface="Georgia"/>
                <a:cs typeface="Georgia"/>
                <a:sym typeface="Georgia"/>
              </a:rPr>
              <a:t>beliefs of</a:t>
            </a:r>
            <a:r>
              <a:rPr lang="zh-CN" b="0" u="none">
                <a:solidFill>
                  <a:schemeClr val="tx1"/>
                </a:solidFill>
                <a:highlight>
                  <a:srgbClr val="FFFFFF"/>
                </a:highlight>
                <a:latin typeface="Georgia"/>
                <a:ea typeface="Georgia"/>
                <a:cs typeface="Georgia"/>
                <a:sym typeface="Georgia"/>
              </a:rPr>
              <a:t> X based on the arrival of new, relevant pieces of </a:t>
            </a:r>
            <a:r>
              <a:rPr lang="zh-CN" b="0" u="none">
                <a:solidFill>
                  <a:schemeClr val="tx1"/>
                </a:solidFill>
                <a:latin typeface="Georgia"/>
                <a:ea typeface="Georgia"/>
                <a:cs typeface="Georgia"/>
                <a:sym typeface="Georgia"/>
              </a:rPr>
              <a:t>evidence Y</a:t>
            </a:r>
            <a:r>
              <a:rPr lang="zh-CN" b="0" u="none">
                <a:solidFill>
                  <a:schemeClr val="tx1"/>
                </a:solidFill>
                <a:highlight>
                  <a:srgbClr val="FFFFFF"/>
                </a:highlight>
                <a:latin typeface="Georgia"/>
                <a:ea typeface="Georgia"/>
                <a:cs typeface="Georgia"/>
                <a:sym typeface="Georgia"/>
              </a:rPr>
              <a:t>. </a:t>
            </a:r>
            <a:endParaRPr sz="1050" b="0" u="none">
              <a:solidFill>
                <a:schemeClr val="tx1"/>
              </a:solidFill>
              <a:highlight>
                <a:srgbClr val="FFFFFF"/>
              </a:highlight>
            </a:endParaRPr>
          </a:p>
        </p:txBody>
      </p:sp>
    </p:spTree>
    <p:extLst>
      <p:ext uri="{BB962C8B-B14F-4D97-AF65-F5344CB8AC3E}">
        <p14:creationId xmlns:p14="http://schemas.microsoft.com/office/powerpoint/2010/main" val="1529093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8c42bad99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58c42bad99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7609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8c42bad99_0_1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8c42bad99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3628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8c42bad99_0_1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8c42bad99_0_1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Now we know the proposal distribution, we will use it and run mh sampling as described before and get a sequence of sample functions.</a:t>
            </a:r>
            <a:endParaRPr/>
          </a:p>
        </p:txBody>
      </p:sp>
    </p:spTree>
    <p:extLst>
      <p:ext uri="{BB962C8B-B14F-4D97-AF65-F5344CB8AC3E}">
        <p14:creationId xmlns:p14="http://schemas.microsoft.com/office/powerpoint/2010/main" val="14245418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8c42bad99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8c42bad99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can see the some sample function like this, and plot it</a:t>
            </a:r>
            <a:endParaRPr/>
          </a:p>
        </p:txBody>
      </p:sp>
    </p:spTree>
    <p:extLst>
      <p:ext uri="{BB962C8B-B14F-4D97-AF65-F5344CB8AC3E}">
        <p14:creationId xmlns:p14="http://schemas.microsoft.com/office/powerpoint/2010/main" val="2126924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58c42bad99_0_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58c42bad99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758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8c42bad99_0_1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8c42bad99_0_1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zh-CN" sz="1200">
                <a:solidFill>
                  <a:schemeClr val="dk1"/>
                </a:solidFill>
                <a:latin typeface="Times New Roman"/>
                <a:ea typeface="Times New Roman"/>
                <a:cs typeface="Times New Roman"/>
                <a:sym typeface="Times New Roman"/>
              </a:rPr>
              <a:t>The mean score-likelihood is shown in Figure 5.17. The blue one is independent proposal, the red one is dependent proposal.</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627373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58c42bad99_0_1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58c42bad99_0_1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One thing we care about is whether Markov chain reaches convergence. In Figure 5.17 independent method, mean score-likelihood varies smoothly after about 2000, however, the score-likelihood still continues to become smaller with sample number increasing. That makes it difficult to tell whether the chain converges or not. And obviously, in this example, convergence can’t be got in independent method since in dependent method, score-likelihood can get much smaller than that in independent one even at 20000th sample. </a:t>
            </a: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880363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8c42bad99_0_1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8c42bad99_0_1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However, though we cannot tell convergence of Markov chain, we can compare two proposal methods of MH. We can find that score-likelihood of dependent proposal is always smaller than that of independent one given same sampling number, which means, programs that sample with dependent proposal method are better than that in independent one.Moreover, we can tell that after about 2000 sampling, score-likelihood of both methods vary smoothly, the number of sampling will but not obviously influence score-likelihood. In this case, even after sampling for 20000 times in independent method, mean score-likelihood is slightly bigger than samples at 1000 time in dependent method. Therefore, we can conclude that dependent proposal method performs better than independent one.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So we can see that create a proper proposal distribution is quite important for convergence.</a:t>
            </a: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648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8c42bad99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8c42bad99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smtClean="0"/>
              <a:t>This is because</a:t>
            </a:r>
            <a:r>
              <a:rPr lang="en-US" altLang="zh-CN" baseline="0" dirty="0" smtClean="0"/>
              <a:t> of the property of MH</a:t>
            </a:r>
            <a:endParaRPr dirty="0"/>
          </a:p>
        </p:txBody>
      </p:sp>
    </p:spTree>
    <p:extLst>
      <p:ext uri="{BB962C8B-B14F-4D97-AF65-F5344CB8AC3E}">
        <p14:creationId xmlns:p14="http://schemas.microsoft.com/office/powerpoint/2010/main" val="1759320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8c42bad99_0_1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58c42bad99_0_1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52180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8c42bad99_0_10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8c42bad99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050">
                <a:solidFill>
                  <a:srgbClr val="222222"/>
                </a:solidFill>
                <a:highlight>
                  <a:srgbClr val="FFFFFF"/>
                </a:highlight>
              </a:rPr>
              <a:t>For example, if we flip the coin, suppose different coins have different biased probability of getting head, X is the biased probability, Y is the side of the coin, can  either be head or tail. P(X) is the prior distribution of X, that is our initial belief of X without observed data Y. P(x|y) is posterior distribution of x given y, meaning our updated belief of x after observ Y. P(y|x) is the likelihood, means the probability of getting y given biased probability x. p(y) is marginal likelihood, </a:t>
            </a:r>
            <a:r>
              <a:rPr lang="zh-CN">
                <a:solidFill>
                  <a:srgbClr val="231F20"/>
                </a:solidFill>
                <a:highlight>
                  <a:srgbClr val="FFFFFF"/>
                </a:highlight>
                <a:latin typeface="Georgia"/>
                <a:ea typeface="Georgia"/>
                <a:cs typeface="Georgia"/>
                <a:sym typeface="Georgia"/>
              </a:rPr>
              <a:t>this is the total probability of observing the evidence, it should be a constant given y.</a:t>
            </a:r>
            <a:endParaRPr>
              <a:solidFill>
                <a:srgbClr val="231F20"/>
              </a:solidFill>
              <a:highlight>
                <a:srgbClr val="FFFFFF"/>
              </a:highlight>
              <a:latin typeface="Georgia"/>
              <a:ea typeface="Georgia"/>
              <a:cs typeface="Georgia"/>
              <a:sym typeface="Georgia"/>
            </a:endParaRPr>
          </a:p>
          <a:p>
            <a:pPr marL="0" lvl="0" indent="0" algn="l" rtl="0">
              <a:spcBef>
                <a:spcPts val="0"/>
              </a:spcBef>
              <a:spcAft>
                <a:spcPts val="0"/>
              </a:spcAft>
              <a:buNone/>
            </a:pPr>
            <a:r>
              <a:rPr lang="zh-CN">
                <a:solidFill>
                  <a:srgbClr val="231F20"/>
                </a:solidFill>
                <a:highlight>
                  <a:srgbClr val="FFFFFF"/>
                </a:highlight>
                <a:latin typeface="Georgia"/>
                <a:ea typeface="Georgia"/>
                <a:cs typeface="Georgia"/>
                <a:sym typeface="Georgia"/>
              </a:rPr>
              <a:t>We mentioned that Probabilistic programming language denotes a model, for our purpose, the generative model is the joint distribution p(x,y).</a:t>
            </a:r>
            <a:endParaRPr>
              <a:solidFill>
                <a:srgbClr val="231F20"/>
              </a:solidFill>
              <a:highlight>
                <a:srgbClr val="FFFFFF"/>
              </a:highlight>
              <a:latin typeface="Georgia"/>
              <a:ea typeface="Georgia"/>
              <a:cs typeface="Georgia"/>
              <a:sym typeface="Georgia"/>
            </a:endParaRPr>
          </a:p>
          <a:p>
            <a:pPr marL="0" lvl="0" indent="0" algn="l" rtl="0">
              <a:spcBef>
                <a:spcPts val="0"/>
              </a:spcBef>
              <a:spcAft>
                <a:spcPts val="0"/>
              </a:spcAft>
              <a:buNone/>
            </a:pPr>
            <a:r>
              <a:rPr lang="zh-CN">
                <a:solidFill>
                  <a:srgbClr val="231F20"/>
                </a:solidFill>
                <a:highlight>
                  <a:srgbClr val="FFFFFF"/>
                </a:highlight>
                <a:latin typeface="Georgia"/>
                <a:ea typeface="Georgia"/>
                <a:cs typeface="Georgia"/>
                <a:sym typeface="Georgia"/>
              </a:rPr>
              <a:t>And how does probabilistic programming perform bayesian inference using tools of computer science?</a:t>
            </a:r>
            <a:endParaRPr sz="1050">
              <a:solidFill>
                <a:srgbClr val="222222"/>
              </a:solidFill>
              <a:highlight>
                <a:srgbClr val="FFFFFF"/>
              </a:highlight>
            </a:endParaRPr>
          </a:p>
        </p:txBody>
      </p:sp>
    </p:spTree>
    <p:extLst>
      <p:ext uri="{BB962C8B-B14F-4D97-AF65-F5344CB8AC3E}">
        <p14:creationId xmlns:p14="http://schemas.microsoft.com/office/powerpoint/2010/main" val="5318524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8c42bad99_0_1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8c42bad99_0_1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4013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83463030a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83463030a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In typical computer science, which is in the left of the figure: we write a program, specify the values of its parameters, then evaluate the program to produce an output.</a:t>
            </a:r>
            <a:endParaRPr sz="1200">
              <a:solidFill>
                <a:schemeClr val="dk1"/>
              </a:solidFill>
              <a:latin typeface="Times New Roman"/>
              <a:ea typeface="Times New Roman"/>
              <a:cs typeface="Times New Roman"/>
              <a:sym typeface="Times New Roman"/>
            </a:endParaRPr>
          </a:p>
          <a:p>
            <a:pPr marL="0" lvl="0" indent="0" algn="just" rtl="0">
              <a:lnSpc>
                <a:spcPct val="163636"/>
              </a:lnSpc>
              <a:spcBef>
                <a:spcPts val="0"/>
              </a:spcBef>
              <a:spcAft>
                <a:spcPts val="0"/>
              </a:spcAft>
              <a:buNone/>
            </a:pPr>
            <a:r>
              <a:rPr lang="zh-CN">
                <a:solidFill>
                  <a:schemeClr val="dk1"/>
                </a:solidFill>
                <a:latin typeface="Times New Roman"/>
                <a:ea typeface="Times New Roman"/>
                <a:cs typeface="Times New Roman"/>
                <a:sym typeface="Times New Roman"/>
              </a:rPr>
              <a:t>While statistics on the right of figure is just the opposite. It starts with the output, the observations y, then specify a usually abstract generative model , often denoted mathematically, and finally use inference techniques to characterize the posterior distribution.</a:t>
            </a:r>
            <a:endParaRPr>
              <a:solidFill>
                <a:schemeClr val="dk1"/>
              </a:solidFill>
              <a:latin typeface="Times New Roman"/>
              <a:ea typeface="Times New Roman"/>
              <a:cs typeface="Times New Roman"/>
              <a:sym typeface="Times New Roman"/>
            </a:endParaRPr>
          </a:p>
          <a:p>
            <a:pPr marL="0" lvl="0" indent="0" algn="just" rtl="0">
              <a:lnSpc>
                <a:spcPct val="163636"/>
              </a:lnSpc>
              <a:spcBef>
                <a:spcPts val="0"/>
              </a:spcBef>
              <a:spcAft>
                <a:spcPts val="0"/>
              </a:spcAft>
              <a:buNone/>
            </a:pPr>
            <a:r>
              <a:rPr lang="zh-CN">
                <a:solidFill>
                  <a:schemeClr val="dk1"/>
                </a:solidFill>
                <a:latin typeface="Times New Roman"/>
                <a:ea typeface="Times New Roman"/>
                <a:cs typeface="Times New Roman"/>
                <a:sym typeface="Times New Roman"/>
              </a:rPr>
              <a:t>In probabilistic programming, the model is denoted by programming language, the observation is the output of the program, which are already known to us. Statistical inference algorithms will be used to compute the conditional distribution of program inputs that could have given rise to the observed program output. </a:t>
            </a:r>
            <a:endParaRPr>
              <a:solidFill>
                <a:schemeClr val="dk1"/>
              </a:solidFill>
              <a:latin typeface="Times New Roman"/>
              <a:ea typeface="Times New Roman"/>
              <a:cs typeface="Times New Roman"/>
              <a:sym typeface="Times New Roman"/>
            </a:endParaRPr>
          </a:p>
          <a:p>
            <a:pPr marL="0" lvl="0" indent="0" algn="just" rtl="0">
              <a:lnSpc>
                <a:spcPct val="163636"/>
              </a:lnSpc>
              <a:spcBef>
                <a:spcPts val="0"/>
              </a:spcBef>
              <a:spcAft>
                <a:spcPts val="0"/>
              </a:spcAft>
              <a:buNone/>
            </a:pPr>
            <a:r>
              <a:rPr lang="zh-CN">
                <a:solidFill>
                  <a:schemeClr val="dk1"/>
                </a:solidFill>
                <a:latin typeface="Times New Roman"/>
                <a:ea typeface="Times New Roman"/>
                <a:cs typeface="Times New Roman"/>
                <a:sym typeface="Times New Roman"/>
              </a:rPr>
              <a:t>Then how to denote the model using PPL? Let’s see the coin flipping model again.</a:t>
            </a:r>
            <a:endParaRPr>
              <a:solidFill>
                <a:schemeClr val="dk1"/>
              </a:solidFill>
              <a:latin typeface="Times New Roman"/>
              <a:ea typeface="Times New Roman"/>
              <a:cs typeface="Times New Roman"/>
              <a:sym typeface="Times New Roman"/>
            </a:endParaRPr>
          </a:p>
          <a:p>
            <a:pPr marL="0" lvl="0" indent="304800" algn="just" rtl="0">
              <a:lnSpc>
                <a:spcPct val="163636"/>
              </a:lnSpc>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16953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83463030a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83463030a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Here x is bias of coin, y the side of coin. And x samples from beta distribution with parameters a and b. y samples from bernoulli distribution with parameter x. </a:t>
            </a: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7363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8c42bad99_0_1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8c42bad99_0_1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Here x is bias of coin, y the side of coin. And x samples from beta distribution with parameters a and b. y samples from bernoulli distribution with parameter x.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So the prior probability distribution function is like this. And we get get joint distribution like this. And the posterior distibution is like this.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We do not need to know how to calculate the distribution, here I just want to show that we can know the distribution directly.</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66921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8c42bad9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8c42bad9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304800" algn="just" rtl="0">
              <a:lnSpc>
                <a:spcPct val="150000"/>
              </a:lnSpc>
              <a:spcBef>
                <a:spcPts val="0"/>
              </a:spcBef>
              <a:spcAft>
                <a:spcPts val="0"/>
              </a:spcAft>
              <a:buNone/>
            </a:pPr>
            <a:r>
              <a:rPr lang="zh-CN" sz="1200">
                <a:solidFill>
                  <a:schemeClr val="dk1"/>
                </a:solidFill>
                <a:latin typeface="Times New Roman"/>
                <a:ea typeface="Times New Roman"/>
                <a:cs typeface="Times New Roman"/>
                <a:sym typeface="Times New Roman"/>
              </a:rPr>
              <a:t>Here is the probabilistic program code that denote coin flipping. It is written in Anglican, which is a probabilistic programming language.</a:t>
            </a:r>
            <a:endParaRPr sz="1200">
              <a:solidFill>
                <a:schemeClr val="dk1"/>
              </a:solidFill>
              <a:latin typeface="Times New Roman"/>
              <a:ea typeface="Times New Roman"/>
              <a:cs typeface="Times New Roman"/>
              <a:sym typeface="Times New Roman"/>
            </a:endParaRPr>
          </a:p>
          <a:p>
            <a:pPr marL="0" lvl="0" indent="304800" algn="just" rtl="0">
              <a:lnSpc>
                <a:spcPct val="150000"/>
              </a:lnSpc>
              <a:spcBef>
                <a:spcPts val="0"/>
              </a:spcBef>
              <a:spcAft>
                <a:spcPts val="0"/>
              </a:spcAft>
              <a:buNone/>
            </a:pPr>
            <a:r>
              <a:rPr lang="zh-CN" sz="1200">
                <a:solidFill>
                  <a:schemeClr val="dk1"/>
                </a:solidFill>
                <a:latin typeface="Times New Roman"/>
                <a:ea typeface="Times New Roman"/>
                <a:cs typeface="Times New Roman"/>
                <a:sym typeface="Times New Roman"/>
              </a:rPr>
              <a:t>Firstly we let “prior” denote prior distribution of biased probability, which is beta(a,b). (sample prior) means get one sample from prior distribution, for example, x maybe 0.9, 0.5. When we have the biased probability of a coin x , we can also get likelihood function, here the likelihood function is bernoulli distribution of given parameter x. The output y is 1 in this example. “observe” will perform bayesian inference and update the distribution of x. After “observe” the observed output , distribution of x is posterior distribution. So at last, this x is not the sample from Beta(a,b), but Beta(a+y,b-y+1).</a:t>
            </a:r>
            <a:endParaRPr sz="1200">
              <a:solidFill>
                <a:schemeClr val="dk1"/>
              </a:solidFill>
              <a:latin typeface="Times New Roman"/>
              <a:ea typeface="Times New Roman"/>
              <a:cs typeface="Times New Roman"/>
              <a:sym typeface="Times New Roman"/>
            </a:endParaRPr>
          </a:p>
          <a:p>
            <a:pPr marL="0" lvl="0" indent="304800" algn="just" rtl="0">
              <a:lnSpc>
                <a:spcPct val="150000"/>
              </a:lnSpc>
              <a:spcBef>
                <a:spcPts val="0"/>
              </a:spcBef>
              <a:spcAft>
                <a:spcPts val="0"/>
              </a:spcAft>
              <a:buClr>
                <a:schemeClr val="dk1"/>
              </a:buClr>
              <a:buSzPts val="1100"/>
              <a:buFont typeface="Arial"/>
              <a:buNone/>
            </a:pPr>
            <a:r>
              <a:rPr lang="zh-CN" sz="1200">
                <a:solidFill>
                  <a:schemeClr val="dk1"/>
                </a:solidFill>
                <a:latin typeface="Times New Roman"/>
                <a:ea typeface="Times New Roman"/>
                <a:cs typeface="Times New Roman"/>
                <a:sym typeface="Times New Roman"/>
              </a:rPr>
              <a:t>Now we have already know what probabilistic programming is, then what is the connection between this one and program synthesis?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0834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arkov_chain_Monte_Carlo" TargetMode="External"/><Relationship Id="rId4" Type="http://schemas.openxmlformats.org/officeDocument/2006/relationships/hyperlink" Target="https://en.wikipedia.org/wiki/Pseudo-random_number_sampling" TargetMode="External"/><Relationship Id="rId5" Type="http://schemas.openxmlformats.org/officeDocument/2006/relationships/hyperlink" Target="https://en.wikipedia.org/wiki/Probability_distribution" TargetMode="External"/><Relationship Id="rId6" Type="http://schemas.openxmlformats.org/officeDocument/2006/relationships/hyperlink" Target="https://en.wikipedia.org/wiki/Markov_process" TargetMode="External"/><Relationship Id="rId7" Type="http://schemas.openxmlformats.org/officeDocument/2006/relationships/hyperlink" Target="https://en.wikipedia.org/wiki/Markov_chain#Steady-state_analysis_and_limiting_distributions"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arkov_chain_Monte_Carlo" TargetMode="External"/><Relationship Id="rId4" Type="http://schemas.openxmlformats.org/officeDocument/2006/relationships/hyperlink" Target="https://en.wikipedia.org/wiki/Pseudo-random_number_sampling" TargetMode="External"/><Relationship Id="rId5" Type="http://schemas.openxmlformats.org/officeDocument/2006/relationships/hyperlink" Target="https://en.wikipedia.org/wiki/Probability_distribution" TargetMode="External"/><Relationship Id="rId6" Type="http://schemas.openxmlformats.org/officeDocument/2006/relationships/hyperlink" Target="https://en.wikipedia.org/wiki/Markov_process" TargetMode="External"/><Relationship Id="rId7" Type="http://schemas.openxmlformats.org/officeDocument/2006/relationships/hyperlink" Target="https://en.wikipedia.org/wiki/Markov_chain#Steady-state_analysis_and_limiting_distributions"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9.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9.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28800" y="1241050"/>
            <a:ext cx="4524500" cy="1537200"/>
          </a:xfrm>
          <a:prstGeom prst="rect">
            <a:avLst/>
          </a:prstGeom>
        </p:spPr>
        <p:txBody>
          <a:bodyPr spcFirstLastPara="1" wrap="square" lIns="91425" tIns="91425" rIns="91425" bIns="91425" anchor="b" anchorCtr="0">
            <a:noAutofit/>
          </a:bodyPr>
          <a:lstStyle/>
          <a:p>
            <a:pPr lvl="0"/>
            <a:r>
              <a:rPr lang="zh-CN" altLang="en-US" sz="4400" b="1"/>
              <a:t>基于贝叶斯推理的程序自动</a:t>
            </a:r>
            <a:r>
              <a:rPr lang="zh-CN" altLang="en-US" sz="4400" b="1" smtClean="0"/>
              <a:t>生成</a:t>
            </a:r>
            <a:endParaRPr sz="4400" b="1"/>
          </a:p>
        </p:txBody>
      </p:sp>
      <p:sp>
        <p:nvSpPr>
          <p:cNvPr id="63" name="Google Shape;63;p13"/>
          <p:cNvSpPr txBox="1">
            <a:spLocks noGrp="1"/>
          </p:cNvSpPr>
          <p:nvPr>
            <p:ph type="subTitle" idx="1"/>
          </p:nvPr>
        </p:nvSpPr>
        <p:spPr>
          <a:xfrm>
            <a:off x="-81450" y="3062900"/>
            <a:ext cx="9781200" cy="174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2400" dirty="0" smtClean="0"/>
              <a:t>-----</a:t>
            </a:r>
            <a:r>
              <a:rPr lang="zh-CN" altLang="en-US" sz="2400" smtClean="0"/>
              <a:t>徐忆清</a:t>
            </a:r>
            <a:endParaRPr sz="2400"/>
          </a:p>
          <a:p>
            <a:pPr marL="0" lvl="0" indent="0" algn="ctr" rtl="0">
              <a:spcBef>
                <a:spcPts val="0"/>
              </a:spcBef>
              <a:spcAft>
                <a:spcPts val="0"/>
              </a:spcAft>
              <a:buNone/>
            </a:pPr>
            <a:endParaRPr sz="2400"/>
          </a:p>
          <a:p>
            <a:pPr marL="0" lvl="0" indent="0" algn="ctr" rtl="0">
              <a:spcBef>
                <a:spcPts val="0"/>
              </a:spcBef>
              <a:spcAft>
                <a:spcPts val="0"/>
              </a:spcAft>
              <a:buNone/>
            </a:pPr>
            <a:r>
              <a:rPr lang="zh-CN" altLang="en-US" sz="1800" smtClean="0"/>
              <a:t>导师</a:t>
            </a:r>
            <a:r>
              <a:rPr lang="zh-CN" sz="1800" smtClean="0"/>
              <a:t>: </a:t>
            </a:r>
            <a:r>
              <a:rPr lang="zh-CN" altLang="en-US" sz="1800" smtClean="0"/>
              <a:t>武岳</a:t>
            </a:r>
            <a:endParaRPr sz="1800"/>
          </a:p>
          <a:p>
            <a:pPr marL="0" lvl="0" indent="0" algn="ctr" rtl="0">
              <a:spcBef>
                <a:spcPts val="0"/>
              </a:spcBef>
              <a:spcAft>
                <a:spcPts val="0"/>
              </a:spcAft>
              <a:buNone/>
            </a:pPr>
            <a:endParaRPr sz="1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Program synthesis - </a:t>
            </a:r>
            <a:r>
              <a:rPr lang="zh-CN" sz="3000">
                <a:solidFill>
                  <a:schemeClr val="dk2"/>
                </a:solidFill>
              </a:rPr>
              <a:t>Stochastic search </a:t>
            </a:r>
            <a:endParaRPr sz="3000"/>
          </a:p>
        </p:txBody>
      </p:sp>
      <p:sp>
        <p:nvSpPr>
          <p:cNvPr id="152" name="Google Shape;152;p22"/>
          <p:cNvSpPr txBox="1"/>
          <p:nvPr/>
        </p:nvSpPr>
        <p:spPr>
          <a:xfrm>
            <a:off x="621225" y="1303325"/>
            <a:ext cx="7218631" cy="3514500"/>
          </a:xfrm>
          <a:prstGeom prst="rect">
            <a:avLst/>
          </a:prstGeom>
          <a:noFill/>
          <a:ln>
            <a:noFill/>
          </a:ln>
        </p:spPr>
        <p:txBody>
          <a:bodyPr spcFirstLastPara="1" wrap="square" lIns="91425" tIns="91425" rIns="91425" bIns="91425" anchor="t" anchorCtr="0">
            <a:noAutofit/>
          </a:bodyPr>
          <a:lstStyle/>
          <a:p>
            <a:pPr marL="0" lvl="0" indent="304800" algn="just" rtl="0">
              <a:lnSpc>
                <a:spcPct val="150000"/>
              </a:lnSpc>
              <a:spcBef>
                <a:spcPts val="0"/>
              </a:spcBef>
              <a:spcAft>
                <a:spcPts val="0"/>
              </a:spcAft>
              <a:buNone/>
            </a:pPr>
            <a:r>
              <a:rPr lang="zh-CN" sz="1800">
                <a:solidFill>
                  <a:schemeClr val="dk1"/>
                </a:solidFill>
              </a:rPr>
              <a:t>Stochastic synthesis approach learns a distribution over the space of programs in the hypothesis space that is conditioned on the specification, then we use </a:t>
            </a:r>
            <a:r>
              <a:rPr lang="zh-CN" sz="1800">
                <a:solidFill>
                  <a:srgbClr val="231F20"/>
                </a:solidFill>
              </a:rPr>
              <a:t>the learnt distribution to guide the search of programs that are more likely to lead to programs that conform with the specification.</a:t>
            </a:r>
            <a:endParaRPr sz="1800">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Program synthesis - </a:t>
            </a:r>
            <a:r>
              <a:rPr lang="zh-CN" sz="3000">
                <a:solidFill>
                  <a:schemeClr val="dk2"/>
                </a:solidFill>
              </a:rPr>
              <a:t>Stochastic search </a:t>
            </a:r>
            <a:endParaRPr sz="3000"/>
          </a:p>
        </p:txBody>
      </p:sp>
      <p:sp>
        <p:nvSpPr>
          <p:cNvPr id="158" name="Google Shape;158;p23"/>
          <p:cNvSpPr txBox="1"/>
          <p:nvPr/>
        </p:nvSpPr>
        <p:spPr>
          <a:xfrm>
            <a:off x="621225" y="1303325"/>
            <a:ext cx="7323562" cy="3514500"/>
          </a:xfrm>
          <a:prstGeom prst="rect">
            <a:avLst/>
          </a:prstGeom>
          <a:noFill/>
          <a:ln>
            <a:noFill/>
          </a:ln>
        </p:spPr>
        <p:txBody>
          <a:bodyPr spcFirstLastPara="1" wrap="square" lIns="91425" tIns="91425" rIns="91425" bIns="91425" anchor="t" anchorCtr="0">
            <a:noAutofit/>
          </a:bodyPr>
          <a:lstStyle/>
          <a:p>
            <a:pPr marL="0" lvl="0" indent="304800" algn="just" rtl="0">
              <a:lnSpc>
                <a:spcPct val="150000"/>
              </a:lnSpc>
              <a:spcBef>
                <a:spcPts val="0"/>
              </a:spcBef>
              <a:spcAft>
                <a:spcPts val="0"/>
              </a:spcAft>
              <a:buNone/>
            </a:pPr>
            <a:r>
              <a:rPr lang="zh-CN" sz="1800">
                <a:solidFill>
                  <a:schemeClr val="dk1"/>
                </a:solidFill>
              </a:rPr>
              <a:t>Stochastic synthesis approach learns a distribution over the space of programs in the hypothesis space that is conditioned on the specification, then we use </a:t>
            </a:r>
            <a:r>
              <a:rPr lang="zh-CN" sz="1800">
                <a:solidFill>
                  <a:srgbClr val="231F20"/>
                </a:solidFill>
              </a:rPr>
              <a:t>the learnt distribution to guide the search of programs that are more likely to lead to programs that conform with the specification.</a:t>
            </a:r>
            <a:endParaRPr sz="1800">
              <a:solidFill>
                <a:schemeClr val="dk1"/>
              </a:solidFill>
            </a:endParaRPr>
          </a:p>
        </p:txBody>
      </p:sp>
      <p:pic>
        <p:nvPicPr>
          <p:cNvPr id="159" name="Google Shape;159;p23"/>
          <p:cNvPicPr preferRelativeResize="0"/>
          <p:nvPr/>
        </p:nvPicPr>
        <p:blipFill rotWithShape="1">
          <a:blip r:embed="rId3">
            <a:alphaModFix/>
          </a:blip>
          <a:srcRect r="51781" b="14615"/>
          <a:stretch/>
        </p:blipFill>
        <p:spPr>
          <a:xfrm>
            <a:off x="621225" y="3446338"/>
            <a:ext cx="2442249" cy="631571"/>
          </a:xfrm>
          <a:prstGeom prst="rect">
            <a:avLst/>
          </a:prstGeom>
          <a:noFill/>
          <a:ln>
            <a:noFill/>
          </a:ln>
        </p:spPr>
      </p:pic>
      <p:pic>
        <p:nvPicPr>
          <p:cNvPr id="160" name="Google Shape;160;p23"/>
          <p:cNvPicPr preferRelativeResize="0"/>
          <p:nvPr/>
        </p:nvPicPr>
        <p:blipFill>
          <a:blip r:embed="rId4">
            <a:alphaModFix/>
          </a:blip>
          <a:stretch>
            <a:fillRect/>
          </a:stretch>
        </p:blipFill>
        <p:spPr>
          <a:xfrm>
            <a:off x="451207" y="4077909"/>
            <a:ext cx="7885199" cy="848021"/>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Program synthesis - </a:t>
            </a:r>
            <a:r>
              <a:rPr lang="zh-CN" sz="3000">
                <a:solidFill>
                  <a:schemeClr val="dk2"/>
                </a:solidFill>
              </a:rPr>
              <a:t>Stochastic search </a:t>
            </a:r>
            <a:endParaRPr sz="3000"/>
          </a:p>
        </p:txBody>
      </p:sp>
      <p:sp>
        <p:nvSpPr>
          <p:cNvPr id="166" name="Google Shape;166;p24"/>
          <p:cNvSpPr txBox="1"/>
          <p:nvPr/>
        </p:nvSpPr>
        <p:spPr>
          <a:xfrm>
            <a:off x="528200" y="1861900"/>
            <a:ext cx="7862100" cy="22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zh-CN" sz="2400"/>
              <a:t>What we know: prior distribution</a:t>
            </a:r>
            <a:endParaRPr sz="2400"/>
          </a:p>
          <a:p>
            <a:pPr marL="0" lvl="0" indent="0" algn="l" rtl="0">
              <a:spcBef>
                <a:spcPts val="0"/>
              </a:spcBef>
              <a:spcAft>
                <a:spcPts val="0"/>
              </a:spcAft>
              <a:buNone/>
            </a:pPr>
            <a:r>
              <a:rPr lang="zh-CN" sz="2400"/>
              <a:t>What we want to know: posterior distribution</a:t>
            </a:r>
            <a:endParaRPr sz="2400"/>
          </a:p>
        </p:txBody>
      </p:sp>
      <p:pic>
        <p:nvPicPr>
          <p:cNvPr id="167" name="Google Shape;167;p24"/>
          <p:cNvPicPr preferRelativeResize="0"/>
          <p:nvPr/>
        </p:nvPicPr>
        <p:blipFill>
          <a:blip r:embed="rId3">
            <a:alphaModFix/>
          </a:blip>
          <a:stretch>
            <a:fillRect/>
          </a:stretch>
        </p:blipFill>
        <p:spPr>
          <a:xfrm>
            <a:off x="528200" y="1455700"/>
            <a:ext cx="7729851" cy="8313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56670" y="322900"/>
            <a:ext cx="8520600" cy="9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4000"/>
              <a:t>Metropolis-Hastings </a:t>
            </a:r>
            <a:r>
              <a:rPr lang="mr-IN" altLang="zh-CN" sz="4000" dirty="0" smtClean="0"/>
              <a:t>–</a:t>
            </a:r>
            <a:r>
              <a:rPr lang="en-US" altLang="zh-CN" sz="4000" dirty="0" smtClean="0"/>
              <a:t/>
            </a:r>
            <a:br>
              <a:rPr lang="en-US" altLang="zh-CN" sz="4000" dirty="0" smtClean="0"/>
            </a:br>
            <a:r>
              <a:rPr lang="zh-CN" sz="2800" smtClean="0">
                <a:solidFill>
                  <a:schemeClr val="dk2"/>
                </a:solidFill>
              </a:rPr>
              <a:t>Algorithm </a:t>
            </a:r>
            <a:r>
              <a:rPr lang="zh-CN" sz="2800">
                <a:solidFill>
                  <a:schemeClr val="dk2"/>
                </a:solidFill>
              </a:rPr>
              <a:t>of Monte Carlo Markov Chain</a:t>
            </a:r>
            <a:endParaRPr sz="2800"/>
          </a:p>
        </p:txBody>
      </p:sp>
      <p:sp>
        <p:nvSpPr>
          <p:cNvPr id="173" name="Google Shape;173;p25"/>
          <p:cNvSpPr txBox="1"/>
          <p:nvPr/>
        </p:nvSpPr>
        <p:spPr>
          <a:xfrm>
            <a:off x="506400" y="1311100"/>
            <a:ext cx="7888092" cy="35364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zh-CN" sz="1800" b="1">
                <a:highlight>
                  <a:srgbClr val="FFFFFF"/>
                </a:highlight>
                <a:latin typeface="Roboto"/>
                <a:ea typeface="Roboto"/>
                <a:cs typeface="Roboto"/>
                <a:sym typeface="Roboto"/>
              </a:rPr>
              <a:t>Markov Chain Monte Carlo</a:t>
            </a:r>
            <a:r>
              <a:rPr lang="zh-CN" sz="1800">
                <a:highlight>
                  <a:srgbClr val="FFFFFF"/>
                </a:highlight>
                <a:latin typeface="Roboto"/>
                <a:ea typeface="Roboto"/>
                <a:cs typeface="Roboto"/>
                <a:sym typeface="Roboto"/>
              </a:rPr>
              <a:t>(MCMC) is a family of algorithms, rather than one particular method.</a:t>
            </a:r>
            <a:r>
              <a:rPr lang="zh-CN" sz="1800"/>
              <a:t> </a:t>
            </a:r>
            <a:endParaRPr sz="1800"/>
          </a:p>
          <a:p>
            <a:pPr marL="0" lvl="0" indent="457200" algn="l" rtl="0">
              <a:lnSpc>
                <a:spcPct val="150000"/>
              </a:lnSpc>
              <a:spcBef>
                <a:spcPts val="0"/>
              </a:spcBef>
              <a:spcAft>
                <a:spcPts val="0"/>
              </a:spcAft>
              <a:buNone/>
            </a:pPr>
            <a:r>
              <a:rPr lang="zh-CN" sz="1800" b="1">
                <a:solidFill>
                  <a:schemeClr val="dk1"/>
                </a:solidFill>
              </a:rPr>
              <a:t>Metropolis–Hastings</a:t>
            </a:r>
            <a:r>
              <a:rPr lang="zh-CN" sz="1800">
                <a:solidFill>
                  <a:schemeClr val="dk1"/>
                </a:solidFill>
              </a:rPr>
              <a:t> algorithm</a:t>
            </a:r>
            <a:r>
              <a:rPr lang="zh-CN" sz="1800">
                <a:solidFill>
                  <a:schemeClr val="dk1"/>
                </a:solidFill>
                <a:highlight>
                  <a:srgbClr val="FFFFFF"/>
                </a:highlight>
              </a:rPr>
              <a:t> is a </a:t>
            </a:r>
            <a:r>
              <a:rPr lang="zh-CN" sz="1800">
                <a:solidFill>
                  <a:schemeClr val="dk1"/>
                </a:solidFill>
                <a:uFill>
                  <a:noFill/>
                </a:uFill>
                <a:hlinkClick r:id="rId3"/>
              </a:rPr>
              <a:t>Markov chain Monte Carlo</a:t>
            </a:r>
            <a:r>
              <a:rPr lang="zh-CN" sz="1800">
                <a:solidFill>
                  <a:schemeClr val="dk1"/>
                </a:solidFill>
                <a:highlight>
                  <a:srgbClr val="FFFFFF"/>
                </a:highlight>
              </a:rPr>
              <a:t> (MCMC) method for obtaining a sequence of </a:t>
            </a:r>
            <a:r>
              <a:rPr lang="zh-CN" sz="1800">
                <a:solidFill>
                  <a:schemeClr val="dk1"/>
                </a:solidFill>
                <a:uFill>
                  <a:noFill/>
                </a:uFill>
                <a:hlinkClick r:id="rId4"/>
              </a:rPr>
              <a:t>random samples</a:t>
            </a:r>
            <a:r>
              <a:rPr lang="zh-CN" sz="1800">
                <a:solidFill>
                  <a:schemeClr val="dk1"/>
                </a:solidFill>
                <a:highlight>
                  <a:srgbClr val="FFFFFF"/>
                </a:highlight>
              </a:rPr>
              <a:t> from a </a:t>
            </a:r>
            <a:r>
              <a:rPr lang="zh-CN" sz="1800">
                <a:solidFill>
                  <a:schemeClr val="dk1"/>
                </a:solidFill>
                <a:uFill>
                  <a:noFill/>
                </a:uFill>
                <a:hlinkClick r:id="rId5"/>
              </a:rPr>
              <a:t>probability distribution</a:t>
            </a:r>
            <a:r>
              <a:rPr lang="zh-CN" sz="1800">
                <a:solidFill>
                  <a:schemeClr val="dk1"/>
                </a:solidFill>
                <a:highlight>
                  <a:srgbClr val="FFFFFF"/>
                </a:highlight>
              </a:rPr>
              <a:t>(we call “target” distribution) from which direct sampling is difficult. </a:t>
            </a:r>
            <a:r>
              <a:rPr lang="zh-CN" sz="1800">
                <a:solidFill>
                  <a:srgbClr val="222222"/>
                </a:solidFill>
                <a:highlight>
                  <a:srgbClr val="FFFFFF"/>
                </a:highlight>
              </a:rPr>
              <a:t>To accomplish this, the </a:t>
            </a:r>
            <a:r>
              <a:rPr lang="zh-CN" sz="1800">
                <a:highlight>
                  <a:srgbClr val="FFFFFF"/>
                </a:highlight>
              </a:rPr>
              <a:t>algorithm uses a </a:t>
            </a:r>
            <a:r>
              <a:rPr lang="zh-CN" sz="1800">
                <a:uFill>
                  <a:noFill/>
                </a:uFill>
                <a:hlinkClick r:id="rId6"/>
              </a:rPr>
              <a:t>Markov </a:t>
            </a:r>
            <a:r>
              <a:rPr lang="zh-CN" sz="1800">
                <a:highlight>
                  <a:srgbClr val="FFFFFF"/>
                </a:highlight>
              </a:rPr>
              <a:t>chain which asymptotically reaches a unique </a:t>
            </a:r>
            <a:r>
              <a:rPr lang="zh-CN" sz="1800">
                <a:uFill>
                  <a:noFill/>
                </a:uFill>
                <a:hlinkClick r:id="rId7"/>
              </a:rPr>
              <a:t>stationary distribution</a:t>
            </a:r>
            <a:r>
              <a:rPr lang="zh-CN" sz="1800">
                <a:highlight>
                  <a:srgbClr val="FFFFFF"/>
                </a:highlight>
              </a:rPr>
              <a:t> that equals to our target distribution.</a:t>
            </a:r>
            <a:endParaRPr sz="1800"/>
          </a:p>
          <a:p>
            <a:pPr marL="0" lvl="0" indent="457200" algn="l" rtl="0">
              <a:lnSpc>
                <a:spcPct val="150000"/>
              </a:lnSpc>
              <a:spcBef>
                <a:spcPts val="0"/>
              </a:spcBef>
              <a:spcAft>
                <a:spcPts val="0"/>
              </a:spcAft>
              <a:buNone/>
            </a:pPr>
            <a:endParaRPr sz="1800">
              <a:solidFill>
                <a:schemeClr val="dk1"/>
              </a:solidFill>
              <a:highlight>
                <a:srgbClr val="FFFFFF"/>
              </a:highlight>
            </a:endParaRPr>
          </a:p>
          <a:p>
            <a:pPr marL="0" lvl="0" indent="457200" algn="l" rtl="0">
              <a:lnSpc>
                <a:spcPct val="150000"/>
              </a:lnSpc>
              <a:spcBef>
                <a:spcPts val="0"/>
              </a:spcBef>
              <a:spcAft>
                <a:spcPts val="0"/>
              </a:spcAft>
              <a:buNone/>
            </a:pPr>
            <a:endParaRPr sz="1800">
              <a:solidFill>
                <a:schemeClr val="dk1"/>
              </a:solidFill>
              <a:highlight>
                <a:srgbClr val="FFFFFF"/>
              </a:high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429850" y="223950"/>
            <a:ext cx="8520600" cy="9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Metropolis-Hastings - </a:t>
            </a:r>
            <a:r>
              <a:rPr lang="zh-CN" sz="3000">
                <a:solidFill>
                  <a:schemeClr val="dk2"/>
                </a:solidFill>
              </a:rPr>
              <a:t>Markov Chain</a:t>
            </a:r>
            <a:endParaRPr sz="3000"/>
          </a:p>
        </p:txBody>
      </p:sp>
      <p:pic>
        <p:nvPicPr>
          <p:cNvPr id="179" name="Google Shape;179;p26"/>
          <p:cNvPicPr preferRelativeResize="0"/>
          <p:nvPr/>
        </p:nvPicPr>
        <p:blipFill>
          <a:blip r:embed="rId3">
            <a:alphaModFix/>
          </a:blip>
          <a:stretch>
            <a:fillRect/>
          </a:stretch>
        </p:blipFill>
        <p:spPr>
          <a:xfrm>
            <a:off x="513150" y="1062000"/>
            <a:ext cx="3420126" cy="3190475"/>
          </a:xfrm>
          <a:prstGeom prst="rect">
            <a:avLst/>
          </a:prstGeom>
          <a:noFill/>
          <a:ln>
            <a:noFill/>
          </a:ln>
        </p:spPr>
      </p:pic>
      <p:pic>
        <p:nvPicPr>
          <p:cNvPr id="180" name="Google Shape;180;p26"/>
          <p:cNvPicPr preferRelativeResize="0"/>
          <p:nvPr/>
        </p:nvPicPr>
        <p:blipFill>
          <a:blip r:embed="rId4">
            <a:alphaModFix/>
          </a:blip>
          <a:stretch>
            <a:fillRect/>
          </a:stretch>
        </p:blipFill>
        <p:spPr>
          <a:xfrm>
            <a:off x="4059613" y="1062000"/>
            <a:ext cx="3946550" cy="1689400"/>
          </a:xfrm>
          <a:prstGeom prst="rect">
            <a:avLst/>
          </a:prstGeom>
          <a:noFill/>
          <a:ln>
            <a:noFill/>
          </a:ln>
        </p:spPr>
      </p:pic>
      <p:pic>
        <p:nvPicPr>
          <p:cNvPr id="181" name="Google Shape;181;p26"/>
          <p:cNvPicPr preferRelativeResize="0"/>
          <p:nvPr/>
        </p:nvPicPr>
        <p:blipFill>
          <a:blip r:embed="rId5">
            <a:alphaModFix/>
          </a:blip>
          <a:stretch>
            <a:fillRect/>
          </a:stretch>
        </p:blipFill>
        <p:spPr>
          <a:xfrm>
            <a:off x="4432350" y="2874300"/>
            <a:ext cx="3364350" cy="488850"/>
          </a:xfrm>
          <a:prstGeom prst="rect">
            <a:avLst/>
          </a:prstGeom>
          <a:noFill/>
          <a:ln>
            <a:noFill/>
          </a:ln>
        </p:spPr>
      </p:pic>
      <p:pic>
        <p:nvPicPr>
          <p:cNvPr id="182" name="Google Shape;182;p26"/>
          <p:cNvPicPr preferRelativeResize="0"/>
          <p:nvPr/>
        </p:nvPicPr>
        <p:blipFill>
          <a:blip r:embed="rId6">
            <a:alphaModFix/>
          </a:blip>
          <a:stretch>
            <a:fillRect/>
          </a:stretch>
        </p:blipFill>
        <p:spPr>
          <a:xfrm>
            <a:off x="4217512" y="3427875"/>
            <a:ext cx="3630775" cy="383750"/>
          </a:xfrm>
          <a:prstGeom prst="rect">
            <a:avLst/>
          </a:prstGeom>
          <a:noFill/>
          <a:ln>
            <a:noFill/>
          </a:ln>
        </p:spPr>
      </p:pic>
      <p:pic>
        <p:nvPicPr>
          <p:cNvPr id="183" name="Google Shape;183;p26"/>
          <p:cNvPicPr preferRelativeResize="0"/>
          <p:nvPr/>
        </p:nvPicPr>
        <p:blipFill>
          <a:blip r:embed="rId7">
            <a:alphaModFix/>
          </a:blip>
          <a:stretch>
            <a:fillRect/>
          </a:stretch>
        </p:blipFill>
        <p:spPr>
          <a:xfrm>
            <a:off x="4637750" y="4020850"/>
            <a:ext cx="3089126" cy="32672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311700" y="322900"/>
            <a:ext cx="8520600" cy="9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4000"/>
              <a:t>Metropolis-Hastings </a:t>
            </a:r>
            <a:r>
              <a:rPr lang="mr-IN" altLang="zh-CN" sz="4000" dirty="0" smtClean="0"/>
              <a:t>–</a:t>
            </a:r>
            <a:r>
              <a:rPr lang="en-US" altLang="zh-CN" sz="4000" dirty="0" smtClean="0"/>
              <a:t/>
            </a:r>
            <a:br>
              <a:rPr lang="en-US" altLang="zh-CN" sz="4000" dirty="0" smtClean="0"/>
            </a:br>
            <a:r>
              <a:rPr lang="zh-CN" sz="2800" smtClean="0">
                <a:solidFill>
                  <a:schemeClr val="dk2"/>
                </a:solidFill>
              </a:rPr>
              <a:t>Algorithm </a:t>
            </a:r>
            <a:r>
              <a:rPr lang="zh-CN" sz="2800">
                <a:solidFill>
                  <a:schemeClr val="dk2"/>
                </a:solidFill>
              </a:rPr>
              <a:t>of Monte Carlo Markov Chain</a:t>
            </a:r>
            <a:endParaRPr sz="2800"/>
          </a:p>
        </p:txBody>
      </p:sp>
      <p:sp>
        <p:nvSpPr>
          <p:cNvPr id="189" name="Google Shape;189;p27"/>
          <p:cNvSpPr txBox="1"/>
          <p:nvPr/>
        </p:nvSpPr>
        <p:spPr>
          <a:xfrm>
            <a:off x="506400" y="1311100"/>
            <a:ext cx="7528328" cy="35364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zh-CN" sz="1800" b="1">
                <a:highlight>
                  <a:srgbClr val="FFFFFF"/>
                </a:highlight>
                <a:latin typeface="Roboto"/>
                <a:ea typeface="Roboto"/>
                <a:cs typeface="Roboto"/>
                <a:sym typeface="Roboto"/>
              </a:rPr>
              <a:t>Markov Chain Monte Carlo</a:t>
            </a:r>
            <a:r>
              <a:rPr lang="zh-CN" sz="1800">
                <a:highlight>
                  <a:srgbClr val="FFFFFF"/>
                </a:highlight>
                <a:latin typeface="Roboto"/>
                <a:ea typeface="Roboto"/>
                <a:cs typeface="Roboto"/>
                <a:sym typeface="Roboto"/>
              </a:rPr>
              <a:t>(MCMC) is a family of algorithms, rather than one particular method.</a:t>
            </a:r>
            <a:r>
              <a:rPr lang="zh-CN" sz="1800"/>
              <a:t> </a:t>
            </a:r>
            <a:endParaRPr sz="1800"/>
          </a:p>
          <a:p>
            <a:pPr marL="0" lvl="0" indent="457200" algn="l" rtl="0">
              <a:lnSpc>
                <a:spcPct val="150000"/>
              </a:lnSpc>
              <a:spcBef>
                <a:spcPts val="0"/>
              </a:spcBef>
              <a:spcAft>
                <a:spcPts val="0"/>
              </a:spcAft>
              <a:buNone/>
            </a:pPr>
            <a:r>
              <a:rPr lang="zh-CN" sz="1800" b="1">
                <a:solidFill>
                  <a:schemeClr val="dk1"/>
                </a:solidFill>
              </a:rPr>
              <a:t>Metropolis–Hastings</a:t>
            </a:r>
            <a:r>
              <a:rPr lang="zh-CN" sz="1800">
                <a:solidFill>
                  <a:schemeClr val="dk1"/>
                </a:solidFill>
              </a:rPr>
              <a:t> algorithm</a:t>
            </a:r>
            <a:r>
              <a:rPr lang="zh-CN" sz="1800">
                <a:solidFill>
                  <a:schemeClr val="dk1"/>
                </a:solidFill>
                <a:highlight>
                  <a:srgbClr val="FFFFFF"/>
                </a:highlight>
              </a:rPr>
              <a:t> is a </a:t>
            </a:r>
            <a:r>
              <a:rPr lang="zh-CN" sz="1800">
                <a:solidFill>
                  <a:schemeClr val="dk1"/>
                </a:solidFill>
                <a:uFill>
                  <a:noFill/>
                </a:uFill>
                <a:hlinkClick r:id="rId3"/>
              </a:rPr>
              <a:t>Markov chain Monte Carlo</a:t>
            </a:r>
            <a:r>
              <a:rPr lang="zh-CN" sz="1800">
                <a:solidFill>
                  <a:schemeClr val="dk1"/>
                </a:solidFill>
                <a:highlight>
                  <a:srgbClr val="FFFFFF"/>
                </a:highlight>
              </a:rPr>
              <a:t> (MCMC) method for obtaining a sequence of </a:t>
            </a:r>
            <a:r>
              <a:rPr lang="zh-CN" sz="1800">
                <a:solidFill>
                  <a:schemeClr val="dk1"/>
                </a:solidFill>
                <a:uFill>
                  <a:noFill/>
                </a:uFill>
                <a:hlinkClick r:id="rId4"/>
              </a:rPr>
              <a:t>random samples</a:t>
            </a:r>
            <a:r>
              <a:rPr lang="zh-CN" sz="1800">
                <a:solidFill>
                  <a:schemeClr val="dk1"/>
                </a:solidFill>
                <a:highlight>
                  <a:srgbClr val="FFFFFF"/>
                </a:highlight>
              </a:rPr>
              <a:t> from a </a:t>
            </a:r>
            <a:r>
              <a:rPr lang="zh-CN" sz="1800">
                <a:solidFill>
                  <a:schemeClr val="dk1"/>
                </a:solidFill>
                <a:uFill>
                  <a:noFill/>
                </a:uFill>
                <a:hlinkClick r:id="rId5"/>
              </a:rPr>
              <a:t>probability distribution</a:t>
            </a:r>
            <a:r>
              <a:rPr lang="zh-CN" sz="1800">
                <a:solidFill>
                  <a:schemeClr val="dk1"/>
                </a:solidFill>
                <a:highlight>
                  <a:srgbClr val="FFFFFF"/>
                </a:highlight>
              </a:rPr>
              <a:t>(we call “target” distribution) from which direct sampling is difficult. </a:t>
            </a:r>
            <a:r>
              <a:rPr lang="zh-CN" sz="1800">
                <a:solidFill>
                  <a:srgbClr val="222222"/>
                </a:solidFill>
                <a:highlight>
                  <a:srgbClr val="FFFFFF"/>
                </a:highlight>
              </a:rPr>
              <a:t>To accomplish this, </a:t>
            </a:r>
            <a:r>
              <a:rPr lang="zh-CN" sz="1800" b="1" u="sng">
                <a:solidFill>
                  <a:srgbClr val="4A86E8"/>
                </a:solidFill>
                <a:highlight>
                  <a:srgbClr val="FFFFFF"/>
                </a:highlight>
              </a:rPr>
              <a:t>the algorithm uses a </a:t>
            </a:r>
            <a:r>
              <a:rPr lang="zh-CN" sz="1800" b="1" u="sng">
                <a:solidFill>
                  <a:srgbClr val="4A86E8"/>
                </a:solidFill>
                <a:hlinkClick r:id="rId6"/>
              </a:rPr>
              <a:t>Markov process</a:t>
            </a:r>
            <a:r>
              <a:rPr lang="zh-CN" sz="1800" b="1">
                <a:solidFill>
                  <a:srgbClr val="4A86E8"/>
                </a:solidFill>
                <a:highlight>
                  <a:srgbClr val="FFFFFF"/>
                </a:highlight>
              </a:rPr>
              <a:t> </a:t>
            </a:r>
            <a:r>
              <a:rPr lang="zh-CN" sz="1800">
                <a:highlight>
                  <a:srgbClr val="FFFFFF"/>
                </a:highlight>
              </a:rPr>
              <a:t>which asymptotically </a:t>
            </a:r>
            <a:r>
              <a:rPr lang="zh-CN" sz="1800" b="1" u="sng">
                <a:solidFill>
                  <a:srgbClr val="4A86E8"/>
                </a:solidFill>
                <a:highlight>
                  <a:srgbClr val="FFFFFF"/>
                </a:highlight>
              </a:rPr>
              <a:t>reaches a unique </a:t>
            </a:r>
            <a:r>
              <a:rPr lang="zh-CN" sz="1800" b="1" u="sng">
                <a:solidFill>
                  <a:srgbClr val="4A86E8"/>
                </a:solidFill>
                <a:hlinkClick r:id="rId7"/>
              </a:rPr>
              <a:t>stationary distribution</a:t>
            </a:r>
            <a:r>
              <a:rPr lang="zh-CN" sz="1800" b="1" u="sng">
                <a:solidFill>
                  <a:srgbClr val="4A86E8"/>
                </a:solidFill>
                <a:highlight>
                  <a:srgbClr val="FFFFFF"/>
                </a:highlight>
              </a:rPr>
              <a:t> that equals to our target distribution.</a:t>
            </a:r>
            <a:endParaRPr sz="1800" b="1" u="sng">
              <a:solidFill>
                <a:srgbClr val="4A86E8"/>
              </a:solidFill>
            </a:endParaRPr>
          </a:p>
          <a:p>
            <a:pPr marL="0" lvl="0" indent="457200" algn="l" rtl="0">
              <a:lnSpc>
                <a:spcPct val="150000"/>
              </a:lnSpc>
              <a:spcBef>
                <a:spcPts val="0"/>
              </a:spcBef>
              <a:spcAft>
                <a:spcPts val="0"/>
              </a:spcAft>
              <a:buNone/>
            </a:pPr>
            <a:endParaRPr sz="1800">
              <a:solidFill>
                <a:schemeClr val="dk1"/>
              </a:solidFill>
              <a:highlight>
                <a:srgbClr val="FFFFFF"/>
              </a:highlight>
            </a:endParaRPr>
          </a:p>
          <a:p>
            <a:pPr marL="0" lvl="0" indent="457200" algn="l" rtl="0">
              <a:lnSpc>
                <a:spcPct val="150000"/>
              </a:lnSpc>
              <a:spcBef>
                <a:spcPts val="0"/>
              </a:spcBef>
              <a:spcAft>
                <a:spcPts val="0"/>
              </a:spcAft>
              <a:buNone/>
            </a:pPr>
            <a:endParaRPr sz="1800">
              <a:solidFill>
                <a:schemeClr val="dk1"/>
              </a:solidFill>
              <a:highlight>
                <a:srgbClr val="FFFFFF"/>
              </a:highligh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311700" y="107525"/>
            <a:ext cx="8520600" cy="9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Metropolis-Hastings - </a:t>
            </a:r>
            <a:r>
              <a:rPr lang="zh-CN" sz="3000">
                <a:solidFill>
                  <a:schemeClr val="dk2"/>
                </a:solidFill>
              </a:rPr>
              <a:t>Markov Chain</a:t>
            </a:r>
            <a:endParaRPr sz="3000"/>
          </a:p>
        </p:txBody>
      </p:sp>
      <p:pic>
        <p:nvPicPr>
          <p:cNvPr id="195" name="Google Shape;195;p28"/>
          <p:cNvPicPr preferRelativeResize="0"/>
          <p:nvPr/>
        </p:nvPicPr>
        <p:blipFill>
          <a:blip r:embed="rId3">
            <a:alphaModFix/>
          </a:blip>
          <a:stretch>
            <a:fillRect/>
          </a:stretch>
        </p:blipFill>
        <p:spPr>
          <a:xfrm>
            <a:off x="486250" y="2234275"/>
            <a:ext cx="7062475" cy="795325"/>
          </a:xfrm>
          <a:prstGeom prst="rect">
            <a:avLst/>
          </a:prstGeom>
          <a:noFill/>
          <a:ln>
            <a:noFill/>
          </a:ln>
        </p:spPr>
      </p:pic>
      <p:sp>
        <p:nvSpPr>
          <p:cNvPr id="196" name="Google Shape;196;p28"/>
          <p:cNvSpPr txBox="1"/>
          <p:nvPr/>
        </p:nvSpPr>
        <p:spPr>
          <a:xfrm>
            <a:off x="369875" y="1513925"/>
            <a:ext cx="6736500" cy="115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2400" b="1">
                <a:solidFill>
                  <a:srgbClr val="231F20"/>
                </a:solidFill>
              </a:rPr>
              <a:t>Reversibility (detailed balance) condition</a:t>
            </a:r>
            <a:endParaRPr sz="2400" b="1">
              <a:solidFill>
                <a:srgbClr val="231F2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218600" y="95900"/>
            <a:ext cx="8520600" cy="9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Metropolis-Hastings - </a:t>
            </a:r>
            <a:r>
              <a:rPr lang="zh-CN" sz="3000">
                <a:solidFill>
                  <a:schemeClr val="dk2"/>
                </a:solidFill>
              </a:rPr>
              <a:t>Algorithm</a:t>
            </a:r>
            <a:endParaRPr sz="3000"/>
          </a:p>
        </p:txBody>
      </p:sp>
      <p:pic>
        <p:nvPicPr>
          <p:cNvPr id="202" name="Google Shape;202;p29"/>
          <p:cNvPicPr preferRelativeResize="0"/>
          <p:nvPr/>
        </p:nvPicPr>
        <p:blipFill>
          <a:blip r:embed="rId3">
            <a:alphaModFix/>
          </a:blip>
          <a:stretch>
            <a:fillRect/>
          </a:stretch>
        </p:blipFill>
        <p:spPr>
          <a:xfrm>
            <a:off x="628650" y="1562325"/>
            <a:ext cx="7886700" cy="819150"/>
          </a:xfrm>
          <a:prstGeom prst="rect">
            <a:avLst/>
          </a:prstGeom>
          <a:noFill/>
          <a:ln>
            <a:noFill/>
          </a:ln>
        </p:spPr>
      </p:pic>
      <p:grpSp>
        <p:nvGrpSpPr>
          <p:cNvPr id="203" name="Google Shape;203;p29"/>
          <p:cNvGrpSpPr/>
          <p:nvPr/>
        </p:nvGrpSpPr>
        <p:grpSpPr>
          <a:xfrm>
            <a:off x="698225" y="2443725"/>
            <a:ext cx="7337312" cy="626298"/>
            <a:chOff x="663300" y="2420475"/>
            <a:chExt cx="7337312" cy="626298"/>
          </a:xfrm>
        </p:grpSpPr>
        <p:pic>
          <p:nvPicPr>
            <p:cNvPr id="204" name="Google Shape;204;p29"/>
            <p:cNvPicPr preferRelativeResize="0"/>
            <p:nvPr/>
          </p:nvPicPr>
          <p:blipFill>
            <a:blip r:embed="rId4">
              <a:alphaModFix/>
            </a:blip>
            <a:stretch>
              <a:fillRect/>
            </a:stretch>
          </p:blipFill>
          <p:spPr>
            <a:xfrm>
              <a:off x="5551925" y="2474373"/>
              <a:ext cx="2448687" cy="572400"/>
            </a:xfrm>
            <a:prstGeom prst="rect">
              <a:avLst/>
            </a:prstGeom>
            <a:noFill/>
            <a:ln>
              <a:noFill/>
            </a:ln>
          </p:spPr>
        </p:pic>
        <p:sp>
          <p:nvSpPr>
            <p:cNvPr id="205" name="Google Shape;205;p29"/>
            <p:cNvSpPr txBox="1"/>
            <p:nvPr/>
          </p:nvSpPr>
          <p:spPr>
            <a:xfrm>
              <a:off x="663300" y="2420475"/>
              <a:ext cx="4992300" cy="5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a:latin typeface="Open Sans"/>
                  <a:ea typeface="Open Sans"/>
                  <a:cs typeface="Open Sans"/>
                  <a:sym typeface="Open Sans"/>
                </a:rPr>
                <a:t>Transition probability from i to j:</a:t>
              </a:r>
              <a:endParaRPr sz="2400">
                <a:latin typeface="Open Sans"/>
                <a:ea typeface="Open Sans"/>
                <a:cs typeface="Open Sans"/>
                <a:sym typeface="Open Sans"/>
              </a:endParaRPr>
            </a:p>
          </p:txBody>
        </p:sp>
      </p:grpSp>
      <p:pic>
        <p:nvPicPr>
          <p:cNvPr id="206" name="Google Shape;206;p29"/>
          <p:cNvPicPr preferRelativeResize="0"/>
          <p:nvPr/>
        </p:nvPicPr>
        <p:blipFill>
          <a:blip r:embed="rId5">
            <a:alphaModFix/>
          </a:blip>
          <a:stretch>
            <a:fillRect/>
          </a:stretch>
        </p:blipFill>
        <p:spPr>
          <a:xfrm>
            <a:off x="756400" y="3234073"/>
            <a:ext cx="4991100" cy="10477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311700" y="0"/>
            <a:ext cx="8520600" cy="9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Metropolis-Hastings - </a:t>
            </a:r>
            <a:r>
              <a:rPr lang="zh-CN" sz="3000">
                <a:solidFill>
                  <a:schemeClr val="dk2"/>
                </a:solidFill>
              </a:rPr>
              <a:t>Algorithm</a:t>
            </a:r>
            <a:endParaRPr sz="3000"/>
          </a:p>
        </p:txBody>
      </p:sp>
      <p:pic>
        <p:nvPicPr>
          <p:cNvPr id="212" name="Google Shape;212;p30"/>
          <p:cNvPicPr preferRelativeResize="0"/>
          <p:nvPr/>
        </p:nvPicPr>
        <p:blipFill>
          <a:blip r:embed="rId3">
            <a:alphaModFix/>
          </a:blip>
          <a:stretch>
            <a:fillRect/>
          </a:stretch>
        </p:blipFill>
        <p:spPr>
          <a:xfrm>
            <a:off x="5354075" y="3885200"/>
            <a:ext cx="3536500" cy="590550"/>
          </a:xfrm>
          <a:prstGeom prst="rect">
            <a:avLst/>
          </a:prstGeom>
          <a:noFill/>
          <a:ln>
            <a:noFill/>
          </a:ln>
        </p:spPr>
      </p:pic>
      <p:pic>
        <p:nvPicPr>
          <p:cNvPr id="213" name="Google Shape;213;p30"/>
          <p:cNvPicPr preferRelativeResize="0"/>
          <p:nvPr/>
        </p:nvPicPr>
        <p:blipFill>
          <a:blip r:embed="rId4">
            <a:alphaModFix/>
          </a:blip>
          <a:stretch>
            <a:fillRect/>
          </a:stretch>
        </p:blipFill>
        <p:spPr>
          <a:xfrm>
            <a:off x="745875" y="2493300"/>
            <a:ext cx="3936324" cy="2568750"/>
          </a:xfrm>
          <a:prstGeom prst="rect">
            <a:avLst/>
          </a:prstGeom>
          <a:noFill/>
          <a:ln>
            <a:noFill/>
          </a:ln>
        </p:spPr>
      </p:pic>
      <p:pic>
        <p:nvPicPr>
          <p:cNvPr id="214" name="Google Shape;214;p30"/>
          <p:cNvPicPr preferRelativeResize="0"/>
          <p:nvPr/>
        </p:nvPicPr>
        <p:blipFill>
          <a:blip r:embed="rId5">
            <a:alphaModFix/>
          </a:blip>
          <a:stretch>
            <a:fillRect/>
          </a:stretch>
        </p:blipFill>
        <p:spPr>
          <a:xfrm>
            <a:off x="161666" y="1218063"/>
            <a:ext cx="8161090" cy="1213587"/>
          </a:xfrm>
          <a:prstGeom prst="rect">
            <a:avLst/>
          </a:prstGeom>
          <a:noFill/>
          <a:ln>
            <a:noFill/>
          </a:ln>
        </p:spPr>
      </p:pic>
      <p:pic>
        <p:nvPicPr>
          <p:cNvPr id="215" name="Google Shape;215;p30"/>
          <p:cNvPicPr preferRelativeResize="0"/>
          <p:nvPr/>
        </p:nvPicPr>
        <p:blipFill>
          <a:blip r:embed="rId6">
            <a:alphaModFix/>
          </a:blip>
          <a:stretch>
            <a:fillRect/>
          </a:stretch>
        </p:blipFill>
        <p:spPr>
          <a:xfrm>
            <a:off x="5763630" y="2000616"/>
            <a:ext cx="2559126" cy="4228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82825" y="107550"/>
            <a:ext cx="8520600" cy="9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Metropolis-Hastings </a:t>
            </a:r>
            <a:endParaRPr/>
          </a:p>
        </p:txBody>
      </p:sp>
      <p:pic>
        <p:nvPicPr>
          <p:cNvPr id="221" name="Google Shape;221;p31"/>
          <p:cNvPicPr preferRelativeResize="0"/>
          <p:nvPr/>
        </p:nvPicPr>
        <p:blipFill>
          <a:blip r:embed="rId3">
            <a:alphaModFix/>
          </a:blip>
          <a:stretch>
            <a:fillRect/>
          </a:stretch>
        </p:blipFill>
        <p:spPr>
          <a:xfrm>
            <a:off x="5354075" y="3885200"/>
            <a:ext cx="3536500" cy="590550"/>
          </a:xfrm>
          <a:prstGeom prst="rect">
            <a:avLst/>
          </a:prstGeom>
          <a:noFill/>
          <a:ln>
            <a:noFill/>
          </a:ln>
        </p:spPr>
      </p:pic>
      <p:pic>
        <p:nvPicPr>
          <p:cNvPr id="222" name="Google Shape;222;p31"/>
          <p:cNvPicPr preferRelativeResize="0"/>
          <p:nvPr/>
        </p:nvPicPr>
        <p:blipFill>
          <a:blip r:embed="rId4">
            <a:alphaModFix/>
          </a:blip>
          <a:stretch>
            <a:fillRect/>
          </a:stretch>
        </p:blipFill>
        <p:spPr>
          <a:xfrm>
            <a:off x="6093425" y="2008850"/>
            <a:ext cx="2559126" cy="422800"/>
          </a:xfrm>
          <a:prstGeom prst="rect">
            <a:avLst/>
          </a:prstGeom>
          <a:noFill/>
          <a:ln>
            <a:noFill/>
          </a:ln>
        </p:spPr>
      </p:pic>
      <p:sp>
        <p:nvSpPr>
          <p:cNvPr id="223" name="Google Shape;223;p31"/>
          <p:cNvSpPr txBox="1"/>
          <p:nvPr/>
        </p:nvSpPr>
        <p:spPr>
          <a:xfrm>
            <a:off x="198800" y="1283925"/>
            <a:ext cx="7910879" cy="33495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Char char="●"/>
            </a:pPr>
            <a:r>
              <a:rPr lang="zh-CN" sz="1800">
                <a:solidFill>
                  <a:schemeClr val="dk1"/>
                </a:solidFill>
              </a:rPr>
              <a:t>The initial guess might be very wrong, the first part of the Markov chain should be ignored: these early samples cannot be guaranteed to be drawn from the target distribution. </a:t>
            </a:r>
            <a:endParaRPr sz="18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mtClean="0"/>
              <a:t>目录</a:t>
            </a:r>
            <a:endParaRPr/>
          </a:p>
        </p:txBody>
      </p:sp>
      <p:sp>
        <p:nvSpPr>
          <p:cNvPr id="69" name="Google Shape;69;p14"/>
          <p:cNvSpPr txBox="1">
            <a:spLocks noGrp="1"/>
          </p:cNvSpPr>
          <p:nvPr>
            <p:ph type="body" idx="1"/>
          </p:nvPr>
        </p:nvSpPr>
        <p:spPr>
          <a:xfrm>
            <a:off x="700100" y="1147225"/>
            <a:ext cx="6689400" cy="33540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Char char="❖"/>
            </a:pPr>
            <a:r>
              <a:rPr lang="zh-CN" altLang="en-US" sz="2400" dirty="0" smtClean="0"/>
              <a:t>简介</a:t>
            </a:r>
            <a:endParaRPr lang="en-US" altLang="zh-CN" sz="2400" dirty="0" smtClean="0"/>
          </a:p>
          <a:p>
            <a:pPr marL="457200" lvl="0" indent="-381000" algn="l" rtl="0">
              <a:lnSpc>
                <a:spcPct val="150000"/>
              </a:lnSpc>
              <a:spcBef>
                <a:spcPts val="0"/>
              </a:spcBef>
              <a:spcAft>
                <a:spcPts val="0"/>
              </a:spcAft>
              <a:buSzPts val="2400"/>
              <a:buChar char="❖"/>
            </a:pPr>
            <a:r>
              <a:rPr lang="zh-CN" altLang="en-US" sz="2400" dirty="0" smtClean="0"/>
              <a:t>概率编程</a:t>
            </a:r>
            <a:endParaRPr sz="2400" dirty="0"/>
          </a:p>
          <a:p>
            <a:pPr marL="457200" lvl="0" indent="-381000" algn="l" rtl="0">
              <a:lnSpc>
                <a:spcPct val="150000"/>
              </a:lnSpc>
              <a:spcBef>
                <a:spcPts val="0"/>
              </a:spcBef>
              <a:spcAft>
                <a:spcPts val="0"/>
              </a:spcAft>
              <a:buSzPts val="2400"/>
              <a:buChar char="❖"/>
            </a:pPr>
            <a:r>
              <a:rPr lang="zh-CN" altLang="en-US" sz="2400" dirty="0" smtClean="0"/>
              <a:t>程序综合</a:t>
            </a:r>
            <a:endParaRPr sz="2400" dirty="0"/>
          </a:p>
          <a:p>
            <a:pPr marL="457200" lvl="0" indent="-381000" algn="l" rtl="0">
              <a:lnSpc>
                <a:spcPct val="150000"/>
              </a:lnSpc>
              <a:spcBef>
                <a:spcPts val="0"/>
              </a:spcBef>
              <a:spcAft>
                <a:spcPts val="0"/>
              </a:spcAft>
              <a:buSzPts val="2400"/>
              <a:buChar char="❖"/>
            </a:pPr>
            <a:r>
              <a:rPr lang="zh-CN" sz="2400" dirty="0"/>
              <a:t>Metropolis-</a:t>
            </a:r>
            <a:r>
              <a:rPr lang="zh-CN" sz="2400" dirty="0" smtClean="0"/>
              <a:t>Hastings</a:t>
            </a:r>
            <a:r>
              <a:rPr lang="zh-CN" altLang="en-US" sz="2400" dirty="0" smtClean="0"/>
              <a:t>算法</a:t>
            </a:r>
            <a:endParaRPr lang="en-US" altLang="zh-CN" sz="2400" dirty="0" smtClean="0"/>
          </a:p>
          <a:p>
            <a:pPr marL="457200" lvl="0" indent="-381000" algn="l" rtl="0">
              <a:lnSpc>
                <a:spcPct val="150000"/>
              </a:lnSpc>
              <a:spcBef>
                <a:spcPts val="0"/>
              </a:spcBef>
              <a:spcAft>
                <a:spcPts val="0"/>
              </a:spcAft>
              <a:buSzPts val="2400"/>
              <a:buChar char="❖"/>
            </a:pPr>
            <a:r>
              <a:rPr lang="zh-CN" altLang="en-US" sz="2400" dirty="0" smtClean="0"/>
              <a:t>实验部分</a:t>
            </a:r>
            <a:endParaRP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382825" y="107550"/>
            <a:ext cx="8520600" cy="9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Metropolis-Hastings </a:t>
            </a:r>
            <a:endParaRPr/>
          </a:p>
        </p:txBody>
      </p:sp>
      <p:pic>
        <p:nvPicPr>
          <p:cNvPr id="229" name="Google Shape;229;p32"/>
          <p:cNvPicPr preferRelativeResize="0"/>
          <p:nvPr/>
        </p:nvPicPr>
        <p:blipFill>
          <a:blip r:embed="rId3">
            <a:alphaModFix/>
          </a:blip>
          <a:stretch>
            <a:fillRect/>
          </a:stretch>
        </p:blipFill>
        <p:spPr>
          <a:xfrm>
            <a:off x="5354075" y="3885200"/>
            <a:ext cx="3536500" cy="590550"/>
          </a:xfrm>
          <a:prstGeom prst="rect">
            <a:avLst/>
          </a:prstGeom>
          <a:noFill/>
          <a:ln>
            <a:noFill/>
          </a:ln>
        </p:spPr>
      </p:pic>
      <p:pic>
        <p:nvPicPr>
          <p:cNvPr id="230" name="Google Shape;230;p32"/>
          <p:cNvPicPr preferRelativeResize="0"/>
          <p:nvPr/>
        </p:nvPicPr>
        <p:blipFill>
          <a:blip r:embed="rId4">
            <a:alphaModFix/>
          </a:blip>
          <a:stretch>
            <a:fillRect/>
          </a:stretch>
        </p:blipFill>
        <p:spPr>
          <a:xfrm>
            <a:off x="6093425" y="2008850"/>
            <a:ext cx="2559126" cy="422800"/>
          </a:xfrm>
          <a:prstGeom prst="rect">
            <a:avLst/>
          </a:prstGeom>
          <a:noFill/>
          <a:ln>
            <a:noFill/>
          </a:ln>
        </p:spPr>
      </p:pic>
      <p:sp>
        <p:nvSpPr>
          <p:cNvPr id="231" name="Google Shape;231;p32"/>
          <p:cNvSpPr txBox="1"/>
          <p:nvPr/>
        </p:nvSpPr>
        <p:spPr>
          <a:xfrm>
            <a:off x="502225" y="1221200"/>
            <a:ext cx="7667414" cy="3349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zh-CN" sz="1800">
                <a:solidFill>
                  <a:schemeClr val="dk1"/>
                </a:solidFill>
              </a:rPr>
              <a:t>The success or failure of the algorithm often hinges on the choice of </a:t>
            </a:r>
            <a:r>
              <a:rPr lang="zh-CN" sz="1800" b="1">
                <a:solidFill>
                  <a:srgbClr val="4A86E8"/>
                </a:solidFill>
              </a:rPr>
              <a:t>proposal distribution</a:t>
            </a:r>
            <a:r>
              <a:rPr lang="zh-CN" sz="1800">
                <a:solidFill>
                  <a:schemeClr val="dk1"/>
                </a:solidFill>
              </a:rPr>
              <a:t>. If the proposal is too </a:t>
            </a:r>
            <a:r>
              <a:rPr lang="zh-CN" sz="1800" b="1">
                <a:solidFill>
                  <a:srgbClr val="4A86E8"/>
                </a:solidFill>
              </a:rPr>
              <a:t>narrow</a:t>
            </a:r>
            <a:r>
              <a:rPr lang="zh-CN" sz="1800">
                <a:solidFill>
                  <a:schemeClr val="dk1"/>
                </a:solidFill>
              </a:rPr>
              <a:t>, it </a:t>
            </a:r>
            <a:r>
              <a:rPr lang="zh-CN" sz="750">
                <a:solidFill>
                  <a:schemeClr val="dk1"/>
                </a:solidFill>
              </a:rPr>
              <a:t> </a:t>
            </a:r>
            <a:r>
              <a:rPr lang="zh-CN" sz="1800">
                <a:solidFill>
                  <a:schemeClr val="dk1"/>
                </a:solidFill>
              </a:rPr>
              <a:t>runs the risk of getting stuck in local maxima: areas where the likelihood is higher for a certain value than for its close neighbors, but lower than for neighbors that are further away. </a:t>
            </a:r>
            <a:endParaRPr sz="1800">
              <a:solidFill>
                <a:schemeClr val="dk1"/>
              </a:solidFill>
            </a:endParaRPr>
          </a:p>
          <a:p>
            <a:pPr marL="457200" lvl="0" indent="0" algn="l" rtl="0">
              <a:lnSpc>
                <a:spcPct val="150000"/>
              </a:lnSpc>
              <a:spcBef>
                <a:spcPts val="0"/>
              </a:spcBef>
              <a:spcAft>
                <a:spcPts val="0"/>
              </a:spcAft>
              <a:buNone/>
            </a:pPr>
            <a:r>
              <a:rPr lang="zh-CN" sz="1800">
                <a:solidFill>
                  <a:schemeClr val="dk1"/>
                </a:solidFill>
              </a:rPr>
              <a:t>On the other hand, if it is too </a:t>
            </a:r>
            <a:r>
              <a:rPr lang="zh-CN" sz="1800" b="1">
                <a:solidFill>
                  <a:srgbClr val="4A86E8"/>
                </a:solidFill>
              </a:rPr>
              <a:t>wide</a:t>
            </a:r>
            <a:r>
              <a:rPr lang="zh-CN" sz="1800">
                <a:solidFill>
                  <a:schemeClr val="dk1"/>
                </a:solidFill>
              </a:rPr>
              <a:t>, then many of the proposals would be outside the target distribution, the rejection rate can be very high.</a:t>
            </a:r>
            <a:endParaRPr sz="18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268490" y="290977"/>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Program synthesis using </a:t>
            </a:r>
            <a:r>
              <a:rPr lang="zh-CN" smtClean="0"/>
              <a:t>PP</a:t>
            </a:r>
            <a:r>
              <a:rPr lang="en-US" altLang="zh-CN" dirty="0" smtClean="0"/>
              <a:t>L</a:t>
            </a:r>
            <a:endParaRPr dirty="0"/>
          </a:p>
        </p:txBody>
      </p:sp>
      <p:pic>
        <p:nvPicPr>
          <p:cNvPr id="237" name="Google Shape;237;p33"/>
          <p:cNvPicPr preferRelativeResize="0"/>
          <p:nvPr/>
        </p:nvPicPr>
        <p:blipFill>
          <a:blip r:embed="rId3">
            <a:alphaModFix/>
          </a:blip>
          <a:stretch>
            <a:fillRect/>
          </a:stretch>
        </p:blipFill>
        <p:spPr>
          <a:xfrm>
            <a:off x="676050" y="1289112"/>
            <a:ext cx="5072575" cy="1670025"/>
          </a:xfrm>
          <a:prstGeom prst="rect">
            <a:avLst/>
          </a:prstGeom>
          <a:noFill/>
          <a:ln>
            <a:noFill/>
          </a:ln>
        </p:spPr>
      </p:pic>
      <p:sp>
        <p:nvSpPr>
          <p:cNvPr id="238" name="Google Shape;238;p33"/>
          <p:cNvSpPr txBox="1"/>
          <p:nvPr/>
        </p:nvSpPr>
        <p:spPr>
          <a:xfrm>
            <a:off x="434599" y="2983513"/>
            <a:ext cx="7540168" cy="2394900"/>
          </a:xfrm>
          <a:prstGeom prst="rect">
            <a:avLst/>
          </a:prstGeom>
          <a:noFill/>
          <a:ln>
            <a:noFill/>
          </a:ln>
        </p:spPr>
        <p:txBody>
          <a:bodyPr spcFirstLastPara="1" wrap="square" lIns="91425" tIns="91425" rIns="91425" bIns="91425" anchor="t" anchorCtr="0">
            <a:noAutofit/>
          </a:bodyPr>
          <a:lstStyle/>
          <a:p>
            <a:pPr marL="0" lvl="0" indent="304800" algn="just" rtl="0">
              <a:lnSpc>
                <a:spcPct val="150000"/>
              </a:lnSpc>
              <a:spcBef>
                <a:spcPts val="0"/>
              </a:spcBef>
              <a:spcAft>
                <a:spcPts val="0"/>
              </a:spcAft>
              <a:buNone/>
            </a:pPr>
            <a:r>
              <a:rPr lang="zh-CN" sz="1800">
                <a:solidFill>
                  <a:schemeClr val="dk1"/>
                </a:solidFill>
                <a:latin typeface="Times New Roman"/>
                <a:ea typeface="Times New Roman"/>
                <a:cs typeface="Times New Roman"/>
                <a:sym typeface="Times New Roman"/>
              </a:rPr>
              <a:t>In our example. the synthesized program is to encode mathematical functions. We will use probabilistic program, which represent procedure of generative model, to produce the function that satisfy the input-output examples using MH algorithm.</a:t>
            </a:r>
            <a:endParaRPr sz="1800">
              <a:solidFill>
                <a:schemeClr val="dk1"/>
              </a:solidFill>
              <a:latin typeface="Times New Roman"/>
              <a:ea typeface="Times New Roman"/>
              <a:cs typeface="Times New Roman"/>
              <a:sym typeface="Times New Roman"/>
            </a:endParaRPr>
          </a:p>
        </p:txBody>
      </p:sp>
      <p:pic>
        <p:nvPicPr>
          <p:cNvPr id="239" name="Google Shape;239;p33"/>
          <p:cNvPicPr preferRelativeResize="0"/>
          <p:nvPr/>
        </p:nvPicPr>
        <p:blipFill>
          <a:blip r:embed="rId4">
            <a:alphaModFix/>
          </a:blip>
          <a:stretch>
            <a:fillRect/>
          </a:stretch>
        </p:blipFill>
        <p:spPr>
          <a:xfrm>
            <a:off x="5306513" y="2510938"/>
            <a:ext cx="2912950" cy="281364"/>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248900" y="12975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2800" smtClean="0">
                <a:solidFill>
                  <a:schemeClr val="dk2"/>
                </a:solidFill>
              </a:rPr>
              <a:t>writing </a:t>
            </a:r>
            <a:r>
              <a:rPr lang="zh-CN" sz="2800">
                <a:solidFill>
                  <a:schemeClr val="dk2"/>
                </a:solidFill>
              </a:rPr>
              <a:t>sampler</a:t>
            </a:r>
            <a:endParaRPr sz="4800"/>
          </a:p>
        </p:txBody>
      </p:sp>
      <p:pic>
        <p:nvPicPr>
          <p:cNvPr id="245" name="Google Shape;245;p34"/>
          <p:cNvPicPr preferRelativeResize="0"/>
          <p:nvPr/>
        </p:nvPicPr>
        <p:blipFill rotWithShape="1">
          <a:blip r:embed="rId3">
            <a:alphaModFix/>
          </a:blip>
          <a:srcRect b="45468"/>
          <a:stretch/>
        </p:blipFill>
        <p:spPr>
          <a:xfrm>
            <a:off x="0" y="2961942"/>
            <a:ext cx="8109679" cy="1714990"/>
          </a:xfrm>
          <a:prstGeom prst="rect">
            <a:avLst/>
          </a:prstGeom>
          <a:noFill/>
          <a:ln>
            <a:noFill/>
          </a:ln>
        </p:spPr>
      </p:pic>
      <p:pic>
        <p:nvPicPr>
          <p:cNvPr id="246" name="Google Shape;246;p34"/>
          <p:cNvPicPr preferRelativeResize="0"/>
          <p:nvPr/>
        </p:nvPicPr>
        <p:blipFill>
          <a:blip r:embed="rId4">
            <a:alphaModFix/>
          </a:blip>
          <a:stretch>
            <a:fillRect/>
          </a:stretch>
        </p:blipFill>
        <p:spPr>
          <a:xfrm>
            <a:off x="1" y="1037250"/>
            <a:ext cx="8424472" cy="173402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2" name="Google Shape;252;p35"/>
          <p:cNvPicPr preferRelativeResize="0"/>
          <p:nvPr/>
        </p:nvPicPr>
        <p:blipFill>
          <a:blip r:embed="rId3">
            <a:alphaModFix/>
          </a:blip>
          <a:stretch>
            <a:fillRect/>
          </a:stretch>
        </p:blipFill>
        <p:spPr>
          <a:xfrm>
            <a:off x="161365" y="1044618"/>
            <a:ext cx="7873363" cy="3692273"/>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8" name="Google Shape;258;p36"/>
          <p:cNvPicPr preferRelativeResize="0"/>
          <p:nvPr/>
        </p:nvPicPr>
        <p:blipFill>
          <a:blip r:embed="rId3">
            <a:alphaModFix/>
          </a:blip>
          <a:stretch>
            <a:fillRect/>
          </a:stretch>
        </p:blipFill>
        <p:spPr>
          <a:xfrm>
            <a:off x="1222975" y="623278"/>
            <a:ext cx="5512792" cy="382097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title"/>
          </p:nvPr>
        </p:nvSpPr>
        <p:spPr>
          <a:xfrm>
            <a:off x="581825" y="32075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score</a:t>
            </a:r>
            <a:r>
              <a:rPr lang="zh-CN" sz="3200">
                <a:solidFill>
                  <a:schemeClr val="dk2"/>
                </a:solidFill>
              </a:rPr>
              <a:t>-function</a:t>
            </a:r>
            <a:endParaRPr sz="4400"/>
          </a:p>
        </p:txBody>
      </p:sp>
      <p:sp>
        <p:nvSpPr>
          <p:cNvPr id="264" name="Google Shape;264;p37"/>
          <p:cNvSpPr txBox="1"/>
          <p:nvPr/>
        </p:nvSpPr>
        <p:spPr>
          <a:xfrm>
            <a:off x="581825" y="1152050"/>
            <a:ext cx="7452903" cy="357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sz="1800">
                <a:solidFill>
                  <a:schemeClr val="dk1"/>
                </a:solidFill>
              </a:rPr>
              <a:t>In addition to writing the mathematical function using Anglican, which draws from the generative model, we also want to write a function which scores functions according to the model. That is, we need to compute </a:t>
            </a:r>
            <a:r>
              <a:rPr lang="zh-CN" sz="1800" b="1">
                <a:solidFill>
                  <a:srgbClr val="CC4125"/>
                </a:solidFill>
              </a:rPr>
              <a:t>ln p(f)</a:t>
            </a:r>
            <a:r>
              <a:rPr lang="zh-CN" sz="1800">
                <a:solidFill>
                  <a:schemeClr val="dk1"/>
                </a:solidFill>
              </a:rPr>
              <a:t>, where f is a function expression.</a:t>
            </a:r>
            <a:endParaRPr sz="18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zh-CN" sz="1800">
                <a:solidFill>
                  <a:schemeClr val="dk1"/>
                </a:solidFill>
              </a:rPr>
              <a:t>Generally, the function which computes the score of an expression is like the function we used to generate the expression, only instead of using `sample` to generate a new random value, we use `log` to evaluate the probability of a fixed value.</a:t>
            </a:r>
            <a:endParaRPr sz="1800">
              <a:solidFill>
                <a:schemeClr val="dk1"/>
              </a:solidFill>
            </a:endParaRPr>
          </a:p>
          <a:p>
            <a:pPr marL="0" lvl="0" indent="0" algn="l" rtl="0">
              <a:lnSpc>
                <a:spcPct val="150000"/>
              </a:lnSpc>
              <a:spcBef>
                <a:spcPts val="0"/>
              </a:spcBef>
              <a:spcAft>
                <a:spcPts val="0"/>
              </a:spcAft>
              <a:buNone/>
            </a:pPr>
            <a:endParaRPr sz="1800">
              <a:solidFill>
                <a:schemeClr val="dk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311702" y="-9871"/>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000" smtClean="0">
                <a:solidFill>
                  <a:schemeClr val="dk2"/>
                </a:solidFill>
              </a:rPr>
              <a:t>score</a:t>
            </a:r>
            <a:r>
              <a:rPr lang="zh-CN" sz="3000">
                <a:solidFill>
                  <a:schemeClr val="dk2"/>
                </a:solidFill>
              </a:rPr>
              <a:t>-function</a:t>
            </a:r>
            <a:endParaRPr/>
          </a:p>
        </p:txBody>
      </p:sp>
      <p:pic>
        <p:nvPicPr>
          <p:cNvPr id="270" name="Google Shape;270;p38"/>
          <p:cNvPicPr preferRelativeResize="0"/>
          <p:nvPr/>
        </p:nvPicPr>
        <p:blipFill>
          <a:blip r:embed="rId3">
            <a:alphaModFix/>
          </a:blip>
          <a:stretch>
            <a:fillRect/>
          </a:stretch>
        </p:blipFill>
        <p:spPr>
          <a:xfrm>
            <a:off x="152400" y="1031976"/>
            <a:ext cx="8107180" cy="2685586"/>
          </a:xfrm>
          <a:prstGeom prst="rect">
            <a:avLst/>
          </a:prstGeom>
          <a:noFill/>
          <a:ln>
            <a:noFill/>
          </a:ln>
        </p:spPr>
      </p:pic>
      <p:sp>
        <p:nvSpPr>
          <p:cNvPr id="271" name="Google Shape;271;p38"/>
          <p:cNvSpPr txBox="1"/>
          <p:nvPr/>
        </p:nvSpPr>
        <p:spPr>
          <a:xfrm>
            <a:off x="442200" y="4025800"/>
            <a:ext cx="8424900" cy="12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b="1">
                <a:solidFill>
                  <a:srgbClr val="38761D"/>
                </a:solidFill>
                <a:latin typeface="Times New Roman"/>
                <a:ea typeface="Times New Roman"/>
                <a:cs typeface="Times New Roman"/>
                <a:sym typeface="Times New Roman"/>
              </a:rPr>
              <a:t>score-function(fn [x] (- x x)) = ln(0.25*0.3*0.3)=ln(0.0225)=-3.794</a:t>
            </a:r>
            <a:endParaRPr sz="1800" b="1">
              <a:solidFill>
                <a:srgbClr val="38761D"/>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title"/>
          </p:nvPr>
        </p:nvSpPr>
        <p:spPr>
          <a:xfrm>
            <a:off x="265150" y="1530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altLang="zh-CN" sz="3000" dirty="0">
                <a:solidFill>
                  <a:schemeClr val="dk2"/>
                </a:solidFill>
              </a:rPr>
              <a:t>L</a:t>
            </a:r>
            <a:r>
              <a:rPr lang="zh-CN" sz="3000" smtClean="0">
                <a:solidFill>
                  <a:schemeClr val="dk2"/>
                </a:solidFill>
              </a:rPr>
              <a:t>ikelihood</a:t>
            </a:r>
            <a:endParaRPr/>
          </a:p>
        </p:txBody>
      </p:sp>
      <p:pic>
        <p:nvPicPr>
          <p:cNvPr id="277" name="Google Shape;277;p39"/>
          <p:cNvPicPr preferRelativeResize="0"/>
          <p:nvPr/>
        </p:nvPicPr>
        <p:blipFill>
          <a:blip r:embed="rId3">
            <a:alphaModFix/>
          </a:blip>
          <a:stretch>
            <a:fillRect/>
          </a:stretch>
        </p:blipFill>
        <p:spPr>
          <a:xfrm>
            <a:off x="588800" y="1234600"/>
            <a:ext cx="6311850" cy="921775"/>
          </a:xfrm>
          <a:prstGeom prst="rect">
            <a:avLst/>
          </a:prstGeom>
          <a:noFill/>
          <a:ln>
            <a:noFill/>
          </a:ln>
        </p:spPr>
      </p:pic>
      <p:pic>
        <p:nvPicPr>
          <p:cNvPr id="278" name="Google Shape;278;p39"/>
          <p:cNvPicPr preferRelativeResize="0"/>
          <p:nvPr/>
        </p:nvPicPr>
        <p:blipFill>
          <a:blip r:embed="rId4">
            <a:alphaModFix/>
          </a:blip>
          <a:stretch>
            <a:fillRect/>
          </a:stretch>
        </p:blipFill>
        <p:spPr>
          <a:xfrm>
            <a:off x="0" y="2156375"/>
            <a:ext cx="8520600" cy="1174460"/>
          </a:xfrm>
          <a:prstGeom prst="rect">
            <a:avLst/>
          </a:prstGeom>
          <a:noFill/>
          <a:ln>
            <a:noFill/>
          </a:ln>
        </p:spPr>
      </p:pic>
      <p:cxnSp>
        <p:nvCxnSpPr>
          <p:cNvPr id="279" name="Google Shape;279;p39"/>
          <p:cNvCxnSpPr/>
          <p:nvPr/>
        </p:nvCxnSpPr>
        <p:spPr>
          <a:xfrm flipH="1">
            <a:off x="3747075" y="2711400"/>
            <a:ext cx="2048100" cy="989100"/>
          </a:xfrm>
          <a:prstGeom prst="straightConnector1">
            <a:avLst/>
          </a:prstGeom>
          <a:noFill/>
          <a:ln w="28575" cap="flat" cmpd="sng">
            <a:solidFill>
              <a:schemeClr val="dk2"/>
            </a:solidFill>
            <a:prstDash val="solid"/>
            <a:round/>
            <a:headEnd type="none" w="med" len="med"/>
            <a:tailEnd type="triangle" w="med" len="med"/>
          </a:ln>
        </p:spPr>
      </p:cxnSp>
      <p:sp>
        <p:nvSpPr>
          <p:cNvPr id="280" name="Google Shape;280;p39"/>
          <p:cNvSpPr/>
          <p:nvPr/>
        </p:nvSpPr>
        <p:spPr>
          <a:xfrm>
            <a:off x="3417200" y="3700500"/>
            <a:ext cx="386775" cy="83130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a:spLocks noGrp="1"/>
          </p:cNvSpPr>
          <p:nvPr>
            <p:ph type="title"/>
          </p:nvPr>
        </p:nvSpPr>
        <p:spPr>
          <a:xfrm>
            <a:off x="265150" y="1530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altLang="zh-CN" sz="3000" dirty="0" smtClean="0">
                <a:solidFill>
                  <a:schemeClr val="dk2"/>
                </a:solidFill>
              </a:rPr>
              <a:t>L</a:t>
            </a:r>
            <a:r>
              <a:rPr lang="zh-CN" sz="3000" smtClean="0">
                <a:solidFill>
                  <a:schemeClr val="dk2"/>
                </a:solidFill>
              </a:rPr>
              <a:t>ikelihood</a:t>
            </a:r>
            <a:endParaRPr/>
          </a:p>
        </p:txBody>
      </p:sp>
      <p:pic>
        <p:nvPicPr>
          <p:cNvPr id="286" name="Google Shape;286;p40"/>
          <p:cNvPicPr preferRelativeResize="0"/>
          <p:nvPr/>
        </p:nvPicPr>
        <p:blipFill>
          <a:blip r:embed="rId3">
            <a:alphaModFix/>
          </a:blip>
          <a:stretch>
            <a:fillRect/>
          </a:stretch>
        </p:blipFill>
        <p:spPr>
          <a:xfrm>
            <a:off x="0" y="1102945"/>
            <a:ext cx="8184630" cy="1175560"/>
          </a:xfrm>
          <a:prstGeom prst="rect">
            <a:avLst/>
          </a:prstGeom>
          <a:noFill/>
          <a:ln>
            <a:noFill/>
          </a:ln>
        </p:spPr>
      </p:pic>
      <p:pic>
        <p:nvPicPr>
          <p:cNvPr id="287" name="Google Shape;287;p40"/>
          <p:cNvPicPr preferRelativeResize="0"/>
          <p:nvPr/>
        </p:nvPicPr>
        <p:blipFill>
          <a:blip r:embed="rId4">
            <a:alphaModFix/>
          </a:blip>
          <a:stretch>
            <a:fillRect/>
          </a:stretch>
        </p:blipFill>
        <p:spPr>
          <a:xfrm>
            <a:off x="4315692" y="2486502"/>
            <a:ext cx="2325772" cy="639900"/>
          </a:xfrm>
          <a:prstGeom prst="rect">
            <a:avLst/>
          </a:prstGeom>
          <a:noFill/>
          <a:ln>
            <a:noFill/>
          </a:ln>
        </p:spPr>
      </p:pic>
      <p:cxnSp>
        <p:nvCxnSpPr>
          <p:cNvPr id="288" name="Google Shape;288;p40"/>
          <p:cNvCxnSpPr/>
          <p:nvPr/>
        </p:nvCxnSpPr>
        <p:spPr>
          <a:xfrm>
            <a:off x="4092315" y="1690725"/>
            <a:ext cx="1154242" cy="957826"/>
          </a:xfrm>
          <a:prstGeom prst="straightConnector1">
            <a:avLst/>
          </a:prstGeom>
          <a:noFill/>
          <a:ln w="28575" cap="flat" cmpd="sng">
            <a:solidFill>
              <a:schemeClr val="dk2"/>
            </a:solidFill>
            <a:prstDash val="solid"/>
            <a:round/>
            <a:headEnd type="none" w="med" len="med"/>
            <a:tailEnd type="triangle" w="med" len="med"/>
          </a:ln>
        </p:spPr>
      </p:cxnSp>
      <p:sp>
        <p:nvSpPr>
          <p:cNvPr id="289" name="Google Shape;289;p40"/>
          <p:cNvSpPr txBox="1"/>
          <p:nvPr/>
        </p:nvSpPr>
        <p:spPr>
          <a:xfrm>
            <a:off x="932753" y="2486502"/>
            <a:ext cx="2536800" cy="3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latin typeface="Open Sans"/>
                <a:ea typeface="Open Sans"/>
                <a:cs typeface="Open Sans"/>
                <a:sym typeface="Open Sans"/>
              </a:rPr>
              <a:t>given points: (2,4)</a:t>
            </a:r>
            <a:endParaRPr sz="1800">
              <a:latin typeface="Open Sans"/>
              <a:ea typeface="Open Sans"/>
              <a:cs typeface="Open Sans"/>
              <a:sym typeface="Open Sans"/>
            </a:endParaRPr>
          </a:p>
          <a:p>
            <a:pPr marL="0" lvl="0" indent="0" algn="l" rtl="0">
              <a:spcBef>
                <a:spcPts val="0"/>
              </a:spcBef>
              <a:spcAft>
                <a:spcPts val="0"/>
              </a:spcAft>
              <a:buNone/>
            </a:pPr>
            <a:r>
              <a:rPr lang="zh-CN" sz="1800">
                <a:latin typeface="Open Sans"/>
                <a:ea typeface="Open Sans"/>
                <a:cs typeface="Open Sans"/>
                <a:sym typeface="Open Sans"/>
              </a:rPr>
              <a:t>function: f</a:t>
            </a:r>
            <a:endParaRPr sz="1800">
              <a:latin typeface="Open Sans"/>
              <a:ea typeface="Open Sans"/>
              <a:cs typeface="Open Sans"/>
              <a:sym typeface="Open Sans"/>
            </a:endParaRPr>
          </a:p>
        </p:txBody>
      </p:sp>
      <p:sp>
        <p:nvSpPr>
          <p:cNvPr id="290" name="Google Shape;290;p40"/>
          <p:cNvSpPr txBox="1"/>
          <p:nvPr/>
        </p:nvSpPr>
        <p:spPr>
          <a:xfrm>
            <a:off x="416100" y="3055100"/>
            <a:ext cx="8311800" cy="9771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endParaRPr sz="1800">
              <a:solidFill>
                <a:schemeClr val="dk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title"/>
          </p:nvPr>
        </p:nvSpPr>
        <p:spPr>
          <a:xfrm>
            <a:off x="265150" y="1530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altLang="zh-CN" sz="3000" dirty="0">
                <a:solidFill>
                  <a:schemeClr val="dk2"/>
                </a:solidFill>
              </a:rPr>
              <a:t>L</a:t>
            </a:r>
            <a:r>
              <a:rPr lang="zh-CN" sz="3000" smtClean="0">
                <a:solidFill>
                  <a:schemeClr val="dk2"/>
                </a:solidFill>
              </a:rPr>
              <a:t>ikelihood</a:t>
            </a:r>
            <a:endParaRPr/>
          </a:p>
        </p:txBody>
      </p:sp>
      <p:pic>
        <p:nvPicPr>
          <p:cNvPr id="296" name="Google Shape;296;p41"/>
          <p:cNvPicPr preferRelativeResize="0"/>
          <p:nvPr/>
        </p:nvPicPr>
        <p:blipFill>
          <a:blip r:embed="rId3">
            <a:alphaModFix/>
          </a:blip>
          <a:stretch>
            <a:fillRect/>
          </a:stretch>
        </p:blipFill>
        <p:spPr>
          <a:xfrm>
            <a:off x="1" y="1256538"/>
            <a:ext cx="8214610" cy="1153087"/>
          </a:xfrm>
          <a:prstGeom prst="rect">
            <a:avLst/>
          </a:prstGeom>
          <a:noFill/>
          <a:ln>
            <a:noFill/>
          </a:ln>
        </p:spPr>
      </p:pic>
      <p:pic>
        <p:nvPicPr>
          <p:cNvPr id="297" name="Google Shape;297;p41"/>
          <p:cNvPicPr preferRelativeResize="0"/>
          <p:nvPr/>
        </p:nvPicPr>
        <p:blipFill rotWithShape="1">
          <a:blip r:embed="rId4">
            <a:alphaModFix/>
          </a:blip>
          <a:srcRect r="47365"/>
          <a:stretch/>
        </p:blipFill>
        <p:spPr>
          <a:xfrm>
            <a:off x="752700" y="3564425"/>
            <a:ext cx="4652376" cy="346150"/>
          </a:xfrm>
          <a:prstGeom prst="rect">
            <a:avLst/>
          </a:prstGeom>
          <a:noFill/>
          <a:ln>
            <a:noFill/>
          </a:ln>
        </p:spPr>
      </p:pic>
      <p:pic>
        <p:nvPicPr>
          <p:cNvPr id="298" name="Google Shape;298;p41"/>
          <p:cNvPicPr preferRelativeResize="0"/>
          <p:nvPr/>
        </p:nvPicPr>
        <p:blipFill rotWithShape="1">
          <a:blip r:embed="rId4">
            <a:alphaModFix/>
          </a:blip>
          <a:srcRect l="53889"/>
          <a:stretch/>
        </p:blipFill>
        <p:spPr>
          <a:xfrm>
            <a:off x="752699" y="4105750"/>
            <a:ext cx="4075750" cy="346150"/>
          </a:xfrm>
          <a:prstGeom prst="rect">
            <a:avLst/>
          </a:prstGeom>
          <a:noFill/>
          <a:ln>
            <a:noFill/>
          </a:ln>
        </p:spPr>
      </p:pic>
      <p:sp>
        <p:nvSpPr>
          <p:cNvPr id="299" name="Google Shape;299;p41"/>
          <p:cNvSpPr txBox="1"/>
          <p:nvPr/>
        </p:nvSpPr>
        <p:spPr>
          <a:xfrm>
            <a:off x="694250" y="2715000"/>
            <a:ext cx="39711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latin typeface="Open Sans"/>
                <a:ea typeface="Open Sans"/>
                <a:cs typeface="Open Sans"/>
                <a:sym typeface="Open Sans"/>
              </a:rPr>
              <a:t>points: (2,4)    function: f</a:t>
            </a:r>
            <a:endParaRPr sz="1800">
              <a:latin typeface="Open Sans"/>
              <a:ea typeface="Open Sans"/>
              <a:cs typeface="Open Sans"/>
              <a:sym typeface="Open Sans"/>
            </a:endParaRPr>
          </a:p>
        </p:txBody>
      </p:sp>
      <p:pic>
        <p:nvPicPr>
          <p:cNvPr id="300" name="Google Shape;300;p41"/>
          <p:cNvPicPr preferRelativeResize="0"/>
          <p:nvPr/>
        </p:nvPicPr>
        <p:blipFill>
          <a:blip r:embed="rId5">
            <a:alphaModFix/>
          </a:blip>
          <a:stretch>
            <a:fillRect/>
          </a:stretch>
        </p:blipFill>
        <p:spPr>
          <a:xfrm>
            <a:off x="3760500" y="2683650"/>
            <a:ext cx="2325772" cy="6399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smtClean="0"/>
              <a:t>简介</a:t>
            </a:r>
            <a:endParaRPr dirty="0"/>
          </a:p>
        </p:txBody>
      </p:sp>
      <p:sp>
        <p:nvSpPr>
          <p:cNvPr id="75" name="Google Shape;75;p15"/>
          <p:cNvSpPr txBox="1">
            <a:spLocks noGrp="1"/>
          </p:cNvSpPr>
          <p:nvPr>
            <p:ph type="body" idx="1"/>
          </p:nvPr>
        </p:nvSpPr>
        <p:spPr>
          <a:xfrm>
            <a:off x="432250" y="1325025"/>
            <a:ext cx="7671300" cy="3461100"/>
          </a:xfrm>
          <a:prstGeom prst="rect">
            <a:avLst/>
          </a:prstGeom>
        </p:spPr>
        <p:txBody>
          <a:bodyPr spcFirstLastPara="1" wrap="square" lIns="91425" tIns="91425" rIns="91425" bIns="91425" anchor="t" anchorCtr="0">
            <a:noAutofit/>
          </a:bodyPr>
          <a:lstStyle/>
          <a:p>
            <a:pPr marL="0" lvl="0" indent="0">
              <a:lnSpc>
                <a:spcPct val="150000"/>
              </a:lnSpc>
              <a:buNone/>
            </a:pPr>
            <a:r>
              <a:rPr lang="zh-CN" altLang="en-US" b="1" dirty="0" smtClean="0">
                <a:solidFill>
                  <a:srgbClr val="231F20"/>
                </a:solidFill>
              </a:rPr>
              <a:t>程序综合</a:t>
            </a:r>
            <a:r>
              <a:rPr lang="zh-CN" b="1" dirty="0" smtClean="0">
                <a:solidFill>
                  <a:srgbClr val="231F20"/>
                </a:solidFill>
              </a:rPr>
              <a:t>:</a:t>
            </a:r>
            <a:r>
              <a:rPr lang="zh-CN" dirty="0" smtClean="0">
                <a:solidFill>
                  <a:srgbClr val="231F20"/>
                </a:solidFill>
              </a:rPr>
              <a:t> </a:t>
            </a:r>
            <a:r>
              <a:rPr lang="zh-CN" altLang="en-US" dirty="0">
                <a:solidFill>
                  <a:srgbClr val="231F20"/>
                </a:solidFill>
              </a:rPr>
              <a:t>在程序空间中自动发现满足一定规范的程序的任务</a:t>
            </a:r>
            <a:r>
              <a:rPr lang="zh-CN" altLang="en-US" dirty="0" smtClean="0">
                <a:solidFill>
                  <a:srgbClr val="231F20"/>
                </a:solidFill>
              </a:rPr>
              <a:t>。</a:t>
            </a:r>
            <a:endParaRPr dirty="0">
              <a:solidFill>
                <a:srgbClr val="231F20"/>
              </a:solidFill>
            </a:endParaRPr>
          </a:p>
          <a:p>
            <a:pPr marL="0" lvl="0" indent="0">
              <a:lnSpc>
                <a:spcPct val="150000"/>
              </a:lnSpc>
              <a:spcBef>
                <a:spcPts val="1600"/>
              </a:spcBef>
              <a:buNone/>
            </a:pPr>
            <a:r>
              <a:rPr lang="zh-CN" altLang="en-US" b="1" dirty="0" smtClean="0">
                <a:solidFill>
                  <a:srgbClr val="231F20"/>
                </a:solidFill>
              </a:rPr>
              <a:t>概率编程</a:t>
            </a:r>
            <a:r>
              <a:rPr lang="zh-CN" b="1" dirty="0" smtClean="0">
                <a:solidFill>
                  <a:srgbClr val="231F20"/>
                </a:solidFill>
              </a:rPr>
              <a:t>:</a:t>
            </a:r>
            <a:r>
              <a:rPr lang="zh-CN" dirty="0" smtClean="0">
                <a:solidFill>
                  <a:srgbClr val="231F20"/>
                </a:solidFill>
              </a:rPr>
              <a:t> </a:t>
            </a:r>
            <a:r>
              <a:rPr lang="zh-CN" altLang="en-US" dirty="0">
                <a:solidFill>
                  <a:srgbClr val="231F20"/>
                </a:solidFill>
              </a:rPr>
              <a:t>利用计算机科学的工具进行贝叶斯推理</a:t>
            </a:r>
            <a:r>
              <a:rPr lang="zh-CN" altLang="en-US" dirty="0" smtClean="0">
                <a:solidFill>
                  <a:srgbClr val="231F20"/>
                </a:solidFill>
              </a:rPr>
              <a:t>。</a:t>
            </a:r>
            <a:endParaRPr dirty="0">
              <a:solidFill>
                <a:srgbClr val="231F20"/>
              </a:solidFill>
            </a:endParaRPr>
          </a:p>
          <a:p>
            <a:pPr marL="0" lvl="0" indent="0">
              <a:lnSpc>
                <a:spcPct val="150000"/>
              </a:lnSpc>
              <a:spcBef>
                <a:spcPts val="1600"/>
              </a:spcBef>
              <a:buNone/>
            </a:pPr>
            <a:r>
              <a:rPr lang="zh-CN" altLang="en-US" dirty="0"/>
              <a:t>我们使用概率编程语言 </a:t>
            </a:r>
            <a:r>
              <a:rPr lang="en-US" altLang="zh-CN" dirty="0"/>
              <a:t>(PPL) </a:t>
            </a:r>
            <a:r>
              <a:rPr lang="zh-CN" altLang="en-US" dirty="0"/>
              <a:t>表示一个生成模型</a:t>
            </a:r>
            <a:r>
              <a:rPr lang="en-US" altLang="zh-CN" dirty="0"/>
              <a:t>, </a:t>
            </a:r>
            <a:r>
              <a:rPr lang="zh-CN" altLang="en-US" dirty="0"/>
              <a:t>该模型在重复执行时</a:t>
            </a:r>
            <a:r>
              <a:rPr lang="en-US" altLang="zh-CN" dirty="0"/>
              <a:t>, </a:t>
            </a:r>
            <a:r>
              <a:rPr lang="zh-CN" altLang="en-US" dirty="0"/>
              <a:t>会生成计算机程序代码和输出条件</a:t>
            </a:r>
            <a:r>
              <a:rPr lang="en-US" altLang="zh-CN" dirty="0"/>
              <a:t>, </a:t>
            </a:r>
            <a:r>
              <a:rPr lang="zh-CN" altLang="en-US" dirty="0"/>
              <a:t>并且符合观察到的规范。 </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2"/>
          <p:cNvSpPr txBox="1">
            <a:spLocks noGrp="1"/>
          </p:cNvSpPr>
          <p:nvPr>
            <p:ph type="title"/>
          </p:nvPr>
        </p:nvSpPr>
        <p:spPr>
          <a:xfrm>
            <a:off x="265150" y="1530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altLang="zh-CN" sz="3000" dirty="0">
                <a:solidFill>
                  <a:schemeClr val="dk2"/>
                </a:solidFill>
              </a:rPr>
              <a:t>L</a:t>
            </a:r>
            <a:r>
              <a:rPr lang="zh-CN" sz="3000" smtClean="0">
                <a:solidFill>
                  <a:schemeClr val="dk2"/>
                </a:solidFill>
              </a:rPr>
              <a:t>ikelihood</a:t>
            </a:r>
            <a:endParaRPr/>
          </a:p>
        </p:txBody>
      </p:sp>
      <p:pic>
        <p:nvPicPr>
          <p:cNvPr id="306" name="Google Shape;306;p42"/>
          <p:cNvPicPr preferRelativeResize="0"/>
          <p:nvPr/>
        </p:nvPicPr>
        <p:blipFill rotWithShape="1">
          <a:blip r:embed="rId3">
            <a:alphaModFix/>
          </a:blip>
          <a:srcRect t="50575"/>
          <a:stretch/>
        </p:blipFill>
        <p:spPr>
          <a:xfrm>
            <a:off x="825600" y="1078874"/>
            <a:ext cx="7274056" cy="381372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3"/>
          <p:cNvSpPr txBox="1">
            <a:spLocks noGrp="1"/>
          </p:cNvSpPr>
          <p:nvPr>
            <p:ph type="title"/>
          </p:nvPr>
        </p:nvSpPr>
        <p:spPr>
          <a:xfrm>
            <a:off x="311700" y="186013"/>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altLang="zh-CN" sz="3200" dirty="0">
                <a:solidFill>
                  <a:schemeClr val="dk2"/>
                </a:solidFill>
              </a:rPr>
              <a:t>S</a:t>
            </a:r>
            <a:r>
              <a:rPr lang="zh-CN" sz="3200" smtClean="0">
                <a:solidFill>
                  <a:schemeClr val="dk2"/>
                </a:solidFill>
              </a:rPr>
              <a:t>core</a:t>
            </a:r>
            <a:r>
              <a:rPr lang="zh-CN" sz="3200">
                <a:solidFill>
                  <a:schemeClr val="dk2"/>
                </a:solidFill>
              </a:rPr>
              <a:t>-likelihood</a:t>
            </a:r>
            <a:endParaRPr sz="4400"/>
          </a:p>
        </p:txBody>
      </p:sp>
      <p:pic>
        <p:nvPicPr>
          <p:cNvPr id="312" name="Google Shape;312;p43"/>
          <p:cNvPicPr preferRelativeResize="0"/>
          <p:nvPr/>
        </p:nvPicPr>
        <p:blipFill>
          <a:blip r:embed="rId3">
            <a:alphaModFix/>
          </a:blip>
          <a:stretch>
            <a:fillRect/>
          </a:stretch>
        </p:blipFill>
        <p:spPr>
          <a:xfrm>
            <a:off x="152400" y="1266909"/>
            <a:ext cx="7957279" cy="1314791"/>
          </a:xfrm>
          <a:prstGeom prst="rect">
            <a:avLst/>
          </a:prstGeom>
          <a:noFill/>
          <a:ln>
            <a:noFill/>
          </a:ln>
        </p:spPr>
      </p:pic>
      <p:sp>
        <p:nvSpPr>
          <p:cNvPr id="313" name="Google Shape;313;p43"/>
          <p:cNvSpPr txBox="1"/>
          <p:nvPr/>
        </p:nvSpPr>
        <p:spPr>
          <a:xfrm>
            <a:off x="765250" y="2647025"/>
            <a:ext cx="75300" cy="13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14" name="Google Shape;314;p43"/>
          <p:cNvPicPr preferRelativeResize="0"/>
          <p:nvPr/>
        </p:nvPicPr>
        <p:blipFill>
          <a:blip r:embed="rId4">
            <a:alphaModFix/>
          </a:blip>
          <a:stretch>
            <a:fillRect/>
          </a:stretch>
        </p:blipFill>
        <p:spPr>
          <a:xfrm>
            <a:off x="371100" y="3688275"/>
            <a:ext cx="3849649" cy="541600"/>
          </a:xfrm>
          <a:prstGeom prst="rect">
            <a:avLst/>
          </a:prstGeom>
          <a:noFill/>
          <a:ln>
            <a:noFill/>
          </a:ln>
        </p:spPr>
      </p:pic>
      <p:pic>
        <p:nvPicPr>
          <p:cNvPr id="315" name="Google Shape;315;p43"/>
          <p:cNvPicPr preferRelativeResize="0"/>
          <p:nvPr/>
        </p:nvPicPr>
        <p:blipFill>
          <a:blip r:embed="rId5">
            <a:alphaModFix/>
          </a:blip>
          <a:stretch>
            <a:fillRect/>
          </a:stretch>
        </p:blipFill>
        <p:spPr>
          <a:xfrm>
            <a:off x="433975" y="3041125"/>
            <a:ext cx="1357583" cy="581825"/>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a:spLocks noGrp="1"/>
          </p:cNvSpPr>
          <p:nvPr>
            <p:ph type="title"/>
          </p:nvPr>
        </p:nvSpPr>
        <p:spPr>
          <a:xfrm>
            <a:off x="152400" y="225394"/>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000" smtClean="0">
                <a:solidFill>
                  <a:schemeClr val="dk2"/>
                </a:solidFill>
              </a:rPr>
              <a:t>Metropolis </a:t>
            </a:r>
            <a:r>
              <a:rPr lang="zh-CN" sz="3000">
                <a:solidFill>
                  <a:schemeClr val="dk2"/>
                </a:solidFill>
              </a:rPr>
              <a:t>Hastings </a:t>
            </a:r>
            <a:endParaRPr/>
          </a:p>
        </p:txBody>
      </p:sp>
      <p:pic>
        <p:nvPicPr>
          <p:cNvPr id="321" name="Google Shape;321;p44"/>
          <p:cNvPicPr preferRelativeResize="0"/>
          <p:nvPr/>
        </p:nvPicPr>
        <p:blipFill>
          <a:blip r:embed="rId3">
            <a:alphaModFix/>
          </a:blip>
          <a:stretch>
            <a:fillRect/>
          </a:stretch>
        </p:blipFill>
        <p:spPr>
          <a:xfrm>
            <a:off x="152400" y="1161625"/>
            <a:ext cx="7957279" cy="328652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title"/>
          </p:nvPr>
        </p:nvSpPr>
        <p:spPr>
          <a:xfrm>
            <a:off x="311699" y="4056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Metropolis </a:t>
            </a:r>
            <a:r>
              <a:rPr lang="zh-CN" sz="3200">
                <a:solidFill>
                  <a:schemeClr val="dk2"/>
                </a:solidFill>
              </a:rPr>
              <a:t>Hastings </a:t>
            </a:r>
            <a:endParaRPr sz="3200">
              <a:solidFill>
                <a:schemeClr val="dk2"/>
              </a:solidFill>
            </a:endParaRPr>
          </a:p>
        </p:txBody>
      </p:sp>
      <p:pic>
        <p:nvPicPr>
          <p:cNvPr id="327" name="Google Shape;327;p45"/>
          <p:cNvPicPr preferRelativeResize="0"/>
          <p:nvPr/>
        </p:nvPicPr>
        <p:blipFill>
          <a:blip r:embed="rId3">
            <a:alphaModFix/>
          </a:blip>
          <a:stretch>
            <a:fillRect/>
          </a:stretch>
        </p:blipFill>
        <p:spPr>
          <a:xfrm>
            <a:off x="152400" y="1236900"/>
            <a:ext cx="7972269" cy="2060936"/>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6"/>
          <p:cNvSpPr txBox="1">
            <a:spLocks noGrp="1"/>
          </p:cNvSpPr>
          <p:nvPr>
            <p:ph type="title"/>
          </p:nvPr>
        </p:nvSpPr>
        <p:spPr>
          <a:xfrm>
            <a:off x="406049" y="3570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Independent </a:t>
            </a:r>
            <a:r>
              <a:rPr lang="zh-CN" sz="3200">
                <a:solidFill>
                  <a:schemeClr val="dk2"/>
                </a:solidFill>
              </a:rPr>
              <a:t>proposal</a:t>
            </a:r>
            <a:endParaRPr sz="4400"/>
          </a:p>
        </p:txBody>
      </p:sp>
      <p:pic>
        <p:nvPicPr>
          <p:cNvPr id="333" name="Google Shape;333;p46"/>
          <p:cNvPicPr preferRelativeResize="0"/>
          <p:nvPr/>
        </p:nvPicPr>
        <p:blipFill>
          <a:blip r:embed="rId3">
            <a:alphaModFix/>
          </a:blip>
          <a:stretch>
            <a:fillRect/>
          </a:stretch>
        </p:blipFill>
        <p:spPr>
          <a:xfrm>
            <a:off x="679275" y="1340725"/>
            <a:ext cx="3008305" cy="1267564"/>
          </a:xfrm>
          <a:prstGeom prst="rect">
            <a:avLst/>
          </a:prstGeom>
          <a:noFill/>
          <a:ln>
            <a:noFill/>
          </a:ln>
        </p:spPr>
      </p:pic>
      <p:pic>
        <p:nvPicPr>
          <p:cNvPr id="334" name="Google Shape;334;p46"/>
          <p:cNvPicPr preferRelativeResize="0"/>
          <p:nvPr/>
        </p:nvPicPr>
        <p:blipFill>
          <a:blip r:embed="rId4">
            <a:alphaModFix/>
          </a:blip>
          <a:stretch>
            <a:fillRect/>
          </a:stretch>
        </p:blipFill>
        <p:spPr>
          <a:xfrm>
            <a:off x="152400" y="2724150"/>
            <a:ext cx="7522564" cy="1323194"/>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7"/>
          <p:cNvSpPr txBox="1">
            <a:spLocks noGrp="1"/>
          </p:cNvSpPr>
          <p:nvPr>
            <p:ph type="title"/>
          </p:nvPr>
        </p:nvSpPr>
        <p:spPr>
          <a:xfrm>
            <a:off x="311700" y="366508"/>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Independent </a:t>
            </a:r>
            <a:r>
              <a:rPr lang="zh-CN" sz="3200">
                <a:solidFill>
                  <a:schemeClr val="dk2"/>
                </a:solidFill>
              </a:rPr>
              <a:t>proposal</a:t>
            </a:r>
            <a:endParaRPr sz="4400"/>
          </a:p>
        </p:txBody>
      </p:sp>
      <p:pic>
        <p:nvPicPr>
          <p:cNvPr id="340" name="Google Shape;340;p47"/>
          <p:cNvPicPr preferRelativeResize="0"/>
          <p:nvPr/>
        </p:nvPicPr>
        <p:blipFill>
          <a:blip r:embed="rId3">
            <a:alphaModFix/>
          </a:blip>
          <a:stretch>
            <a:fillRect/>
          </a:stretch>
        </p:blipFill>
        <p:spPr>
          <a:xfrm>
            <a:off x="152399" y="1416195"/>
            <a:ext cx="7912309" cy="260117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311699" y="3455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Independent </a:t>
            </a:r>
            <a:r>
              <a:rPr lang="zh-CN" sz="3200">
                <a:solidFill>
                  <a:schemeClr val="dk2"/>
                </a:solidFill>
              </a:rPr>
              <a:t>proposal</a:t>
            </a:r>
            <a:endParaRPr sz="4400"/>
          </a:p>
        </p:txBody>
      </p:sp>
      <p:pic>
        <p:nvPicPr>
          <p:cNvPr id="346" name="Google Shape;346;p48"/>
          <p:cNvPicPr preferRelativeResize="0"/>
          <p:nvPr/>
        </p:nvPicPr>
        <p:blipFill rotWithShape="1">
          <a:blip r:embed="rId3">
            <a:alphaModFix/>
          </a:blip>
          <a:srcRect r="22405"/>
          <a:stretch/>
        </p:blipFill>
        <p:spPr>
          <a:xfrm>
            <a:off x="232050" y="1176800"/>
            <a:ext cx="5674075" cy="921823"/>
          </a:xfrm>
          <a:prstGeom prst="rect">
            <a:avLst/>
          </a:prstGeom>
          <a:noFill/>
          <a:ln>
            <a:noFill/>
          </a:ln>
        </p:spPr>
      </p:pic>
      <p:pic>
        <p:nvPicPr>
          <p:cNvPr id="347" name="Google Shape;347;p48"/>
          <p:cNvPicPr preferRelativeResize="0"/>
          <p:nvPr/>
        </p:nvPicPr>
        <p:blipFill>
          <a:blip r:embed="rId4">
            <a:alphaModFix/>
          </a:blip>
          <a:stretch>
            <a:fillRect/>
          </a:stretch>
        </p:blipFill>
        <p:spPr>
          <a:xfrm>
            <a:off x="152400" y="2868799"/>
            <a:ext cx="7642485" cy="518978"/>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9"/>
          <p:cNvSpPr txBox="1">
            <a:spLocks noGrp="1"/>
          </p:cNvSpPr>
          <p:nvPr>
            <p:ph type="title"/>
          </p:nvPr>
        </p:nvSpPr>
        <p:spPr>
          <a:xfrm>
            <a:off x="356671" y="127737"/>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Independent </a:t>
            </a:r>
            <a:r>
              <a:rPr lang="zh-CN" sz="3200">
                <a:solidFill>
                  <a:schemeClr val="dk2"/>
                </a:solidFill>
              </a:rPr>
              <a:t>proposal</a:t>
            </a:r>
            <a:endParaRPr/>
          </a:p>
        </p:txBody>
      </p:sp>
      <p:pic>
        <p:nvPicPr>
          <p:cNvPr id="353" name="Google Shape;353;p49"/>
          <p:cNvPicPr preferRelativeResize="0"/>
          <p:nvPr/>
        </p:nvPicPr>
        <p:blipFill rotWithShape="1">
          <a:blip r:embed="rId3">
            <a:alphaModFix/>
          </a:blip>
          <a:srcRect t="17417" b="41693"/>
          <a:stretch/>
        </p:blipFill>
        <p:spPr>
          <a:xfrm>
            <a:off x="1023500" y="1190847"/>
            <a:ext cx="6429950" cy="3754604"/>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a:spLocks noGrp="1"/>
          </p:cNvSpPr>
          <p:nvPr>
            <p:ph type="title"/>
          </p:nvPr>
        </p:nvSpPr>
        <p:spPr>
          <a:xfrm>
            <a:off x="365000" y="464331"/>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Dependent </a:t>
            </a:r>
            <a:r>
              <a:rPr lang="zh-CN" sz="3200">
                <a:solidFill>
                  <a:schemeClr val="dk2"/>
                </a:solidFill>
              </a:rPr>
              <a:t>proposal</a:t>
            </a:r>
            <a:endParaRPr/>
          </a:p>
        </p:txBody>
      </p:sp>
      <p:sp>
        <p:nvSpPr>
          <p:cNvPr id="359" name="Google Shape;359;p50"/>
          <p:cNvSpPr txBox="1"/>
          <p:nvPr/>
        </p:nvSpPr>
        <p:spPr>
          <a:xfrm>
            <a:off x="504200" y="1442675"/>
            <a:ext cx="7665439"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sz="1800">
                <a:solidFill>
                  <a:schemeClr val="dk1"/>
                </a:solidFill>
              </a:rPr>
              <a:t>Ideally, instead of proposing independently, we would have a proposal distribution which suggests small perturbations to existing functions. One version of a proposal for this model goes as follows: Suppose  is the body of some current sampled function. This function can be represented (visually) as a tree: each of the two sub-expressions is itself either a terminal symbol(i.e. a number or x), or another function. </a:t>
            </a:r>
            <a:endParaRPr sz="18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1"/>
          <p:cNvSpPr txBox="1">
            <a:spLocks noGrp="1"/>
          </p:cNvSpPr>
          <p:nvPr>
            <p:ph type="title"/>
          </p:nvPr>
        </p:nvSpPr>
        <p:spPr>
          <a:xfrm>
            <a:off x="311700" y="194163"/>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Dependent </a:t>
            </a:r>
            <a:r>
              <a:rPr lang="zh-CN" sz="3200">
                <a:solidFill>
                  <a:schemeClr val="dk2"/>
                </a:solidFill>
              </a:rPr>
              <a:t>proposal</a:t>
            </a:r>
            <a:endParaRPr/>
          </a:p>
        </p:txBody>
      </p:sp>
      <p:sp>
        <p:nvSpPr>
          <p:cNvPr id="365" name="Google Shape;365;p51"/>
          <p:cNvSpPr txBox="1"/>
          <p:nvPr/>
        </p:nvSpPr>
        <p:spPr>
          <a:xfrm>
            <a:off x="428925" y="1179225"/>
            <a:ext cx="7590813" cy="1003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sz="1800">
                <a:solidFill>
                  <a:schemeClr val="dk1"/>
                </a:solidFill>
              </a:rPr>
              <a:t>For example, the function (fn [x] (+ (* 2 x) (* (- x 1) x))) can be diagrammed as shown in Figure.</a:t>
            </a:r>
            <a:endParaRPr sz="1800"/>
          </a:p>
        </p:txBody>
      </p:sp>
      <p:pic>
        <p:nvPicPr>
          <p:cNvPr id="366" name="Google Shape;366;p51"/>
          <p:cNvPicPr preferRelativeResize="0"/>
          <p:nvPr/>
        </p:nvPicPr>
        <p:blipFill>
          <a:blip r:embed="rId3">
            <a:alphaModFix/>
          </a:blip>
          <a:stretch>
            <a:fillRect/>
          </a:stretch>
        </p:blipFill>
        <p:spPr>
          <a:xfrm>
            <a:off x="779650" y="1996375"/>
            <a:ext cx="6577828" cy="2655975"/>
          </a:xfrm>
          <a:prstGeom prst="rect">
            <a:avLst/>
          </a:prstGeom>
          <a:noFill/>
          <a:ln>
            <a:noFill/>
          </a:ln>
        </p:spPr>
      </p:pic>
      <p:cxnSp>
        <p:nvCxnSpPr>
          <p:cNvPr id="367" name="Google Shape;367;p51"/>
          <p:cNvCxnSpPr/>
          <p:nvPr/>
        </p:nvCxnSpPr>
        <p:spPr>
          <a:xfrm flipH="1">
            <a:off x="1844075" y="2521575"/>
            <a:ext cx="564600" cy="200700"/>
          </a:xfrm>
          <a:prstGeom prst="straightConnector1">
            <a:avLst/>
          </a:prstGeom>
          <a:noFill/>
          <a:ln w="19050" cap="flat" cmpd="sng">
            <a:solidFill>
              <a:schemeClr val="dk2"/>
            </a:solidFill>
            <a:prstDash val="solid"/>
            <a:round/>
            <a:headEnd type="none" w="med" len="med"/>
            <a:tailEnd type="triangle" w="med" len="med"/>
          </a:ln>
        </p:spPr>
      </p:cxnSp>
      <p:cxnSp>
        <p:nvCxnSpPr>
          <p:cNvPr id="368" name="Google Shape;368;p51"/>
          <p:cNvCxnSpPr/>
          <p:nvPr/>
        </p:nvCxnSpPr>
        <p:spPr>
          <a:xfrm>
            <a:off x="2483925" y="2546650"/>
            <a:ext cx="614700" cy="150600"/>
          </a:xfrm>
          <a:prstGeom prst="straightConnector1">
            <a:avLst/>
          </a:prstGeom>
          <a:noFill/>
          <a:ln w="19050" cap="flat" cmpd="sng">
            <a:solidFill>
              <a:schemeClr val="dk2"/>
            </a:solidFill>
            <a:prstDash val="solid"/>
            <a:round/>
            <a:headEnd type="none" w="med" len="med"/>
            <a:tailEnd type="triangle" w="med" len="med"/>
          </a:ln>
        </p:spPr>
      </p:cxnSp>
      <p:cxnSp>
        <p:nvCxnSpPr>
          <p:cNvPr id="369" name="Google Shape;369;p51"/>
          <p:cNvCxnSpPr/>
          <p:nvPr/>
        </p:nvCxnSpPr>
        <p:spPr>
          <a:xfrm flipH="1">
            <a:off x="1555650" y="2822650"/>
            <a:ext cx="125400" cy="238500"/>
          </a:xfrm>
          <a:prstGeom prst="straightConnector1">
            <a:avLst/>
          </a:prstGeom>
          <a:noFill/>
          <a:ln w="19050" cap="flat" cmpd="sng">
            <a:solidFill>
              <a:schemeClr val="dk2"/>
            </a:solidFill>
            <a:prstDash val="solid"/>
            <a:round/>
            <a:headEnd type="none" w="med" len="med"/>
            <a:tailEnd type="triangle" w="med" len="med"/>
          </a:ln>
        </p:spPr>
      </p:cxnSp>
      <p:cxnSp>
        <p:nvCxnSpPr>
          <p:cNvPr id="370" name="Google Shape;370;p51"/>
          <p:cNvCxnSpPr/>
          <p:nvPr/>
        </p:nvCxnSpPr>
        <p:spPr>
          <a:xfrm>
            <a:off x="1731225" y="2835200"/>
            <a:ext cx="125400" cy="213300"/>
          </a:xfrm>
          <a:prstGeom prst="straightConnector1">
            <a:avLst/>
          </a:prstGeom>
          <a:noFill/>
          <a:ln w="19050" cap="flat" cmpd="sng">
            <a:solidFill>
              <a:schemeClr val="dk2"/>
            </a:solidFill>
            <a:prstDash val="solid"/>
            <a:round/>
            <a:headEnd type="none" w="med" len="med"/>
            <a:tailEnd type="triangle" w="med" len="med"/>
          </a:ln>
        </p:spPr>
      </p:cxnSp>
      <p:cxnSp>
        <p:nvCxnSpPr>
          <p:cNvPr id="371" name="Google Shape;371;p51"/>
          <p:cNvCxnSpPr/>
          <p:nvPr/>
        </p:nvCxnSpPr>
        <p:spPr>
          <a:xfrm flipH="1">
            <a:off x="2910450" y="2872825"/>
            <a:ext cx="276000" cy="263400"/>
          </a:xfrm>
          <a:prstGeom prst="straightConnector1">
            <a:avLst/>
          </a:prstGeom>
          <a:noFill/>
          <a:ln w="19050" cap="flat" cmpd="sng">
            <a:solidFill>
              <a:schemeClr val="dk2"/>
            </a:solidFill>
            <a:prstDash val="solid"/>
            <a:round/>
            <a:headEnd type="none" w="med" len="med"/>
            <a:tailEnd type="triangle" w="med" len="med"/>
          </a:ln>
        </p:spPr>
      </p:cxnSp>
      <p:cxnSp>
        <p:nvCxnSpPr>
          <p:cNvPr id="372" name="Google Shape;372;p51"/>
          <p:cNvCxnSpPr/>
          <p:nvPr/>
        </p:nvCxnSpPr>
        <p:spPr>
          <a:xfrm>
            <a:off x="3301225" y="2835200"/>
            <a:ext cx="286800" cy="250800"/>
          </a:xfrm>
          <a:prstGeom prst="straightConnector1">
            <a:avLst/>
          </a:prstGeom>
          <a:noFill/>
          <a:ln w="19050" cap="flat" cmpd="sng">
            <a:solidFill>
              <a:schemeClr val="dk2"/>
            </a:solidFill>
            <a:prstDash val="solid"/>
            <a:round/>
            <a:headEnd type="none" w="med" len="med"/>
            <a:tailEnd type="triangle" w="med" len="med"/>
          </a:ln>
        </p:spPr>
      </p:cxnSp>
      <p:cxnSp>
        <p:nvCxnSpPr>
          <p:cNvPr id="373" name="Google Shape;373;p51"/>
          <p:cNvCxnSpPr/>
          <p:nvPr/>
        </p:nvCxnSpPr>
        <p:spPr>
          <a:xfrm>
            <a:off x="2910450" y="3217713"/>
            <a:ext cx="125400" cy="213300"/>
          </a:xfrm>
          <a:prstGeom prst="straightConnector1">
            <a:avLst/>
          </a:prstGeom>
          <a:noFill/>
          <a:ln w="19050" cap="flat" cmpd="sng">
            <a:solidFill>
              <a:schemeClr val="dk2"/>
            </a:solidFill>
            <a:prstDash val="solid"/>
            <a:round/>
            <a:headEnd type="none" w="med" len="med"/>
            <a:tailEnd type="triangle" w="med" len="med"/>
          </a:ln>
        </p:spPr>
      </p:cxnSp>
      <p:cxnSp>
        <p:nvCxnSpPr>
          <p:cNvPr id="374" name="Google Shape;374;p51"/>
          <p:cNvCxnSpPr/>
          <p:nvPr/>
        </p:nvCxnSpPr>
        <p:spPr>
          <a:xfrm flipH="1">
            <a:off x="2684650" y="3192675"/>
            <a:ext cx="152400" cy="282300"/>
          </a:xfrm>
          <a:prstGeom prst="straightConnector1">
            <a:avLst/>
          </a:prstGeom>
          <a:noFill/>
          <a:ln w="19050" cap="flat" cmpd="sng">
            <a:solidFill>
              <a:schemeClr val="dk2"/>
            </a:solidFill>
            <a:prstDash val="solid"/>
            <a:round/>
            <a:headEnd type="none" w="med" len="med"/>
            <a:tailEnd type="triangle" w="med" len="med"/>
          </a:ln>
        </p:spPr>
      </p:cxnSp>
      <p:cxnSp>
        <p:nvCxnSpPr>
          <p:cNvPr id="375" name="Google Shape;375;p51"/>
          <p:cNvCxnSpPr/>
          <p:nvPr/>
        </p:nvCxnSpPr>
        <p:spPr>
          <a:xfrm flipH="1">
            <a:off x="4767050" y="2490250"/>
            <a:ext cx="530700" cy="269700"/>
          </a:xfrm>
          <a:prstGeom prst="straightConnector1">
            <a:avLst/>
          </a:prstGeom>
          <a:noFill/>
          <a:ln w="19050" cap="flat" cmpd="sng">
            <a:solidFill>
              <a:schemeClr val="dk2"/>
            </a:solidFill>
            <a:prstDash val="solid"/>
            <a:round/>
            <a:headEnd type="none" w="med" len="med"/>
            <a:tailEnd type="triangle" w="med" len="med"/>
          </a:ln>
        </p:spPr>
      </p:cxnSp>
      <p:cxnSp>
        <p:nvCxnSpPr>
          <p:cNvPr id="376" name="Google Shape;376;p51"/>
          <p:cNvCxnSpPr/>
          <p:nvPr/>
        </p:nvCxnSpPr>
        <p:spPr>
          <a:xfrm flipH="1">
            <a:off x="4503600" y="2872825"/>
            <a:ext cx="68400" cy="213300"/>
          </a:xfrm>
          <a:prstGeom prst="straightConnector1">
            <a:avLst/>
          </a:prstGeom>
          <a:noFill/>
          <a:ln w="19050" cap="flat" cmpd="sng">
            <a:solidFill>
              <a:schemeClr val="dk2"/>
            </a:solidFill>
            <a:prstDash val="solid"/>
            <a:round/>
            <a:headEnd type="none" w="med" len="med"/>
            <a:tailEnd type="triangle" w="med" len="med"/>
          </a:ln>
        </p:spPr>
      </p:cxnSp>
      <p:cxnSp>
        <p:nvCxnSpPr>
          <p:cNvPr id="377" name="Google Shape;377;p51"/>
          <p:cNvCxnSpPr/>
          <p:nvPr/>
        </p:nvCxnSpPr>
        <p:spPr>
          <a:xfrm flipH="1">
            <a:off x="5858475" y="2872825"/>
            <a:ext cx="220800" cy="200700"/>
          </a:xfrm>
          <a:prstGeom prst="straightConnector1">
            <a:avLst/>
          </a:prstGeom>
          <a:noFill/>
          <a:ln w="19050" cap="flat" cmpd="sng">
            <a:solidFill>
              <a:schemeClr val="dk2"/>
            </a:solidFill>
            <a:prstDash val="solid"/>
            <a:round/>
            <a:headEnd type="none" w="med" len="med"/>
            <a:tailEnd type="triangle" w="med" len="med"/>
          </a:ln>
        </p:spPr>
      </p:cxnSp>
      <p:cxnSp>
        <p:nvCxnSpPr>
          <p:cNvPr id="378" name="Google Shape;378;p51"/>
          <p:cNvCxnSpPr/>
          <p:nvPr/>
        </p:nvCxnSpPr>
        <p:spPr>
          <a:xfrm flipH="1">
            <a:off x="5645400" y="3202125"/>
            <a:ext cx="122100" cy="235200"/>
          </a:xfrm>
          <a:prstGeom prst="straightConnector1">
            <a:avLst/>
          </a:prstGeom>
          <a:noFill/>
          <a:ln w="19050" cap="flat" cmpd="sng">
            <a:solidFill>
              <a:schemeClr val="dk2"/>
            </a:solidFill>
            <a:prstDash val="solid"/>
            <a:round/>
            <a:headEnd type="none" w="med" len="med"/>
            <a:tailEnd type="triangle" w="med" len="med"/>
          </a:ln>
        </p:spPr>
      </p:cxnSp>
      <p:cxnSp>
        <p:nvCxnSpPr>
          <p:cNvPr id="379" name="Google Shape;379;p51"/>
          <p:cNvCxnSpPr/>
          <p:nvPr/>
        </p:nvCxnSpPr>
        <p:spPr>
          <a:xfrm>
            <a:off x="4657950" y="2854075"/>
            <a:ext cx="197100" cy="231900"/>
          </a:xfrm>
          <a:prstGeom prst="straightConnector1">
            <a:avLst/>
          </a:prstGeom>
          <a:noFill/>
          <a:ln w="19050" cap="flat" cmpd="sng">
            <a:solidFill>
              <a:schemeClr val="dk2"/>
            </a:solidFill>
            <a:prstDash val="solid"/>
            <a:round/>
            <a:headEnd type="none" w="med" len="med"/>
            <a:tailEnd type="triangle" w="med" len="med"/>
          </a:ln>
        </p:spPr>
      </p:cxnSp>
      <p:cxnSp>
        <p:nvCxnSpPr>
          <p:cNvPr id="380" name="Google Shape;380;p51"/>
          <p:cNvCxnSpPr/>
          <p:nvPr/>
        </p:nvCxnSpPr>
        <p:spPr>
          <a:xfrm>
            <a:off x="5480700" y="2446350"/>
            <a:ext cx="641400" cy="250800"/>
          </a:xfrm>
          <a:prstGeom prst="straightConnector1">
            <a:avLst/>
          </a:prstGeom>
          <a:noFill/>
          <a:ln w="19050" cap="flat" cmpd="sng">
            <a:solidFill>
              <a:schemeClr val="dk2"/>
            </a:solidFill>
            <a:prstDash val="solid"/>
            <a:round/>
            <a:headEnd type="none" w="med" len="med"/>
            <a:tailEnd type="triangle" w="med" len="med"/>
          </a:ln>
        </p:spPr>
      </p:cxnSp>
      <p:cxnSp>
        <p:nvCxnSpPr>
          <p:cNvPr id="381" name="Google Shape;381;p51"/>
          <p:cNvCxnSpPr/>
          <p:nvPr/>
        </p:nvCxnSpPr>
        <p:spPr>
          <a:xfrm>
            <a:off x="6122100" y="2844625"/>
            <a:ext cx="225600" cy="228900"/>
          </a:xfrm>
          <a:prstGeom prst="straightConnector1">
            <a:avLst/>
          </a:prstGeom>
          <a:noFill/>
          <a:ln w="19050" cap="flat" cmpd="sng">
            <a:solidFill>
              <a:schemeClr val="dk2"/>
            </a:solidFill>
            <a:prstDash val="solid"/>
            <a:round/>
            <a:headEnd type="none" w="med" len="med"/>
            <a:tailEnd type="triangle" w="med" len="med"/>
          </a:ln>
        </p:spPr>
      </p:cxnSp>
      <p:cxnSp>
        <p:nvCxnSpPr>
          <p:cNvPr id="382" name="Google Shape;382;p51"/>
          <p:cNvCxnSpPr/>
          <p:nvPr/>
        </p:nvCxnSpPr>
        <p:spPr>
          <a:xfrm>
            <a:off x="5825475" y="3249200"/>
            <a:ext cx="146100" cy="1632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Introduction - </a:t>
            </a:r>
            <a:r>
              <a:rPr lang="zh-CN" sz="3000">
                <a:solidFill>
                  <a:schemeClr val="dk2"/>
                </a:solidFill>
              </a:rPr>
              <a:t>Bayes’ Theorem</a:t>
            </a:r>
            <a:r>
              <a:rPr lang="zh-CN" sz="3000"/>
              <a:t> </a:t>
            </a:r>
            <a:endParaRPr sz="3000"/>
          </a:p>
        </p:txBody>
      </p:sp>
      <p:pic>
        <p:nvPicPr>
          <p:cNvPr id="81" name="Google Shape;81;p16"/>
          <p:cNvPicPr preferRelativeResize="0"/>
          <p:nvPr/>
        </p:nvPicPr>
        <p:blipFill>
          <a:blip r:embed="rId3">
            <a:alphaModFix/>
          </a:blip>
          <a:stretch>
            <a:fillRect/>
          </a:stretch>
        </p:blipFill>
        <p:spPr>
          <a:xfrm>
            <a:off x="1016525" y="1959200"/>
            <a:ext cx="6821249" cy="996175"/>
          </a:xfrm>
          <a:prstGeom prst="rect">
            <a:avLst/>
          </a:prstGeom>
          <a:noFill/>
          <a:ln>
            <a:noFill/>
          </a:ln>
        </p:spPr>
      </p:pic>
      <p:sp>
        <p:nvSpPr>
          <p:cNvPr id="82" name="Google Shape;82;p16"/>
          <p:cNvSpPr txBox="1"/>
          <p:nvPr/>
        </p:nvSpPr>
        <p:spPr>
          <a:xfrm>
            <a:off x="1855375" y="2535675"/>
            <a:ext cx="1257600" cy="2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2"/>
          <p:cNvSpPr txBox="1">
            <a:spLocks noGrp="1"/>
          </p:cNvSpPr>
          <p:nvPr>
            <p:ph type="title"/>
          </p:nvPr>
        </p:nvSpPr>
        <p:spPr>
          <a:xfrm>
            <a:off x="272755" y="27425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Dependent </a:t>
            </a:r>
            <a:r>
              <a:rPr lang="zh-CN" sz="3200">
                <a:solidFill>
                  <a:schemeClr val="dk2"/>
                </a:solidFill>
              </a:rPr>
              <a:t>proposal</a:t>
            </a:r>
            <a:r>
              <a:rPr lang="zh-CN" sz="4400"/>
              <a:t> </a:t>
            </a:r>
            <a:endParaRPr/>
          </a:p>
        </p:txBody>
      </p:sp>
      <p:sp>
        <p:nvSpPr>
          <p:cNvPr id="388" name="Google Shape;388;p52"/>
          <p:cNvSpPr txBox="1"/>
          <p:nvPr/>
        </p:nvSpPr>
        <p:spPr>
          <a:xfrm>
            <a:off x="0" y="1017725"/>
            <a:ext cx="6675900" cy="42762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Char char="●"/>
            </a:pPr>
            <a:r>
              <a:rPr lang="zh-CN" sz="1800">
                <a:solidFill>
                  <a:schemeClr val="dk1"/>
                </a:solidFill>
              </a:rPr>
              <a:t>Terminal: </a:t>
            </a:r>
            <a:endParaRPr sz="1800">
              <a:solidFill>
                <a:schemeClr val="dk1"/>
              </a:solidFill>
            </a:endParaRPr>
          </a:p>
          <a:p>
            <a:pPr marL="1371600" lvl="1" indent="-342900" algn="just" rtl="0">
              <a:lnSpc>
                <a:spcPct val="150000"/>
              </a:lnSpc>
              <a:spcBef>
                <a:spcPts val="0"/>
              </a:spcBef>
              <a:spcAft>
                <a:spcPts val="0"/>
              </a:spcAft>
              <a:buClr>
                <a:schemeClr val="dk1"/>
              </a:buClr>
              <a:buSzPts val="1800"/>
              <a:buChar char="○"/>
            </a:pPr>
            <a:r>
              <a:rPr lang="zh-CN" sz="1800">
                <a:solidFill>
                  <a:schemeClr val="dk1"/>
                </a:solidFill>
              </a:rPr>
              <a:t>0.5: change it to another terminal.</a:t>
            </a:r>
            <a:endParaRPr sz="1800">
              <a:solidFill>
                <a:schemeClr val="dk1"/>
              </a:solidFill>
            </a:endParaRPr>
          </a:p>
          <a:p>
            <a:pPr marL="1828800" lvl="2" indent="-342900" algn="just" rtl="0">
              <a:lnSpc>
                <a:spcPct val="150000"/>
              </a:lnSpc>
              <a:spcBef>
                <a:spcPts val="0"/>
              </a:spcBef>
              <a:spcAft>
                <a:spcPts val="0"/>
              </a:spcAft>
              <a:buClr>
                <a:schemeClr val="dk1"/>
              </a:buClr>
              <a:buSzPts val="1800"/>
              <a:buChar char="■"/>
            </a:pPr>
            <a:r>
              <a:rPr lang="zh-CN" sz="1800">
                <a:solidFill>
                  <a:schemeClr val="dk1"/>
                </a:solidFill>
              </a:rPr>
              <a:t>“x”: </a:t>
            </a:r>
            <a:endParaRPr sz="1800">
              <a:solidFill>
                <a:schemeClr val="dk1"/>
              </a:solidFill>
            </a:endParaRPr>
          </a:p>
          <a:p>
            <a:pPr marL="1828800" lvl="0" indent="0" algn="just" rtl="0">
              <a:lnSpc>
                <a:spcPct val="150000"/>
              </a:lnSpc>
              <a:spcBef>
                <a:spcPts val="0"/>
              </a:spcBef>
              <a:spcAft>
                <a:spcPts val="0"/>
              </a:spcAft>
              <a:buNone/>
            </a:pPr>
            <a:r>
              <a:rPr lang="zh-CN" sz="1800">
                <a:solidFill>
                  <a:schemeClr val="dk1"/>
                </a:solidFill>
              </a:rPr>
              <a:t>q(f’|f)=(1/node_number)*0.5*p(x)</a:t>
            </a:r>
            <a:endParaRPr sz="1800">
              <a:solidFill>
                <a:schemeClr val="dk1"/>
              </a:solidFill>
            </a:endParaRPr>
          </a:p>
          <a:p>
            <a:pPr marL="1828800" lvl="2" indent="-342900" algn="just" rtl="0">
              <a:lnSpc>
                <a:spcPct val="150000"/>
              </a:lnSpc>
              <a:spcBef>
                <a:spcPts val="0"/>
              </a:spcBef>
              <a:spcAft>
                <a:spcPts val="0"/>
              </a:spcAft>
              <a:buClr>
                <a:schemeClr val="dk1"/>
              </a:buClr>
              <a:buSzPts val="1800"/>
              <a:buChar char="■"/>
            </a:pPr>
            <a:r>
              <a:rPr lang="zh-CN" sz="1800">
                <a:solidFill>
                  <a:schemeClr val="dk1"/>
                </a:solidFill>
              </a:rPr>
              <a:t>constant: q(f’|f)=(1/node_number)*0.5*p(constant)*0.1</a:t>
            </a:r>
            <a:endParaRPr sz="1800">
              <a:solidFill>
                <a:schemeClr val="dk1"/>
              </a:solidFill>
            </a:endParaRPr>
          </a:p>
          <a:p>
            <a:pPr marL="1371600" lvl="1" indent="-342900" algn="just" rtl="0">
              <a:lnSpc>
                <a:spcPct val="150000"/>
              </a:lnSpc>
              <a:spcBef>
                <a:spcPts val="0"/>
              </a:spcBef>
              <a:spcAft>
                <a:spcPts val="0"/>
              </a:spcAft>
              <a:buClr>
                <a:schemeClr val="dk1"/>
              </a:buClr>
              <a:buSzPts val="1800"/>
              <a:buChar char="○"/>
            </a:pPr>
            <a:r>
              <a:rPr lang="zh-CN" sz="1800">
                <a:solidFill>
                  <a:schemeClr val="dk1"/>
                </a:solidFill>
              </a:rPr>
              <a:t>0.5: Replace terminal with a new sub-expression.</a:t>
            </a:r>
            <a:endParaRPr sz="1800">
              <a:solidFill>
                <a:schemeClr val="dk1"/>
              </a:solidFill>
            </a:endParaRPr>
          </a:p>
          <a:p>
            <a:pPr marL="1371600" lvl="0" indent="0" algn="just" rtl="0">
              <a:lnSpc>
                <a:spcPct val="150000"/>
              </a:lnSpc>
              <a:spcBef>
                <a:spcPts val="0"/>
              </a:spcBef>
              <a:spcAft>
                <a:spcPts val="0"/>
              </a:spcAft>
              <a:buNone/>
            </a:pPr>
            <a:r>
              <a:rPr lang="zh-CN" sz="1800">
                <a:solidFill>
                  <a:schemeClr val="dk1"/>
                </a:solidFill>
              </a:rPr>
              <a:t>q(f’|f)=(1/node_number)*0.5*p(operation)*p(expression_1)*p(expression_2)</a:t>
            </a:r>
            <a:endParaRPr sz="1800">
              <a:solidFill>
                <a:schemeClr val="dk1"/>
              </a:solidFill>
            </a:endParaRPr>
          </a:p>
          <a:p>
            <a:pPr marL="914400" marR="0" lvl="0" indent="0" algn="just" rtl="0">
              <a:lnSpc>
                <a:spcPct val="150000"/>
              </a:lnSpc>
              <a:spcBef>
                <a:spcPts val="0"/>
              </a:spcBef>
              <a:spcAft>
                <a:spcPts val="0"/>
              </a:spcAft>
              <a:buNone/>
            </a:pPr>
            <a:endParaRPr sz="1800">
              <a:solidFill>
                <a:schemeClr val="dk1"/>
              </a:solidFill>
            </a:endParaRPr>
          </a:p>
        </p:txBody>
      </p:sp>
      <p:pic>
        <p:nvPicPr>
          <p:cNvPr id="389" name="Google Shape;389;p52"/>
          <p:cNvPicPr preferRelativeResize="0"/>
          <p:nvPr/>
        </p:nvPicPr>
        <p:blipFill>
          <a:blip r:embed="rId3">
            <a:alphaModFix/>
          </a:blip>
          <a:stretch>
            <a:fillRect/>
          </a:stretch>
        </p:blipFill>
        <p:spPr>
          <a:xfrm>
            <a:off x="5189737" y="1017725"/>
            <a:ext cx="2972325" cy="1822225"/>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6" name="Google Shape;396;p53"/>
          <p:cNvPicPr preferRelativeResize="0"/>
          <p:nvPr/>
        </p:nvPicPr>
        <p:blipFill>
          <a:blip r:embed="rId3">
            <a:alphaModFix/>
          </a:blip>
          <a:stretch>
            <a:fillRect/>
          </a:stretch>
        </p:blipFill>
        <p:spPr>
          <a:xfrm>
            <a:off x="5456122" y="2057887"/>
            <a:ext cx="2893400" cy="1773834"/>
          </a:xfrm>
          <a:prstGeom prst="rect">
            <a:avLst/>
          </a:prstGeom>
          <a:noFill/>
          <a:ln>
            <a:noFill/>
          </a:ln>
        </p:spPr>
      </p:pic>
      <p:sp>
        <p:nvSpPr>
          <p:cNvPr id="394" name="Google Shape;394;p53"/>
          <p:cNvSpPr txBox="1">
            <a:spLocks noGrp="1"/>
          </p:cNvSpPr>
          <p:nvPr>
            <p:ph type="title"/>
          </p:nvPr>
        </p:nvSpPr>
        <p:spPr>
          <a:xfrm>
            <a:off x="266729" y="21540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Dependent </a:t>
            </a:r>
            <a:r>
              <a:rPr lang="zh-CN" sz="3200">
                <a:solidFill>
                  <a:schemeClr val="dk2"/>
                </a:solidFill>
              </a:rPr>
              <a:t>proposal</a:t>
            </a:r>
            <a:r>
              <a:rPr lang="zh-CN" sz="4400"/>
              <a:t> </a:t>
            </a:r>
            <a:endParaRPr sz="4400"/>
          </a:p>
        </p:txBody>
      </p:sp>
      <p:sp>
        <p:nvSpPr>
          <p:cNvPr id="395" name="Google Shape;395;p53"/>
          <p:cNvSpPr txBox="1"/>
          <p:nvPr/>
        </p:nvSpPr>
        <p:spPr>
          <a:xfrm>
            <a:off x="-29981" y="1046705"/>
            <a:ext cx="6563100" cy="4276200"/>
          </a:xfrm>
          <a:prstGeom prst="rect">
            <a:avLst/>
          </a:prstGeom>
          <a:noFill/>
          <a:ln>
            <a:noFill/>
          </a:ln>
        </p:spPr>
        <p:txBody>
          <a:bodyPr spcFirstLastPara="1" wrap="square" lIns="91425" tIns="91425" rIns="91425" bIns="91425" anchor="t" anchorCtr="0">
            <a:noAutofit/>
          </a:bodyPr>
          <a:lstStyle/>
          <a:p>
            <a:pPr marL="457200" marR="0" lvl="0" indent="-342900" algn="just" rtl="0">
              <a:lnSpc>
                <a:spcPct val="150000"/>
              </a:lnSpc>
              <a:spcBef>
                <a:spcPts val="0"/>
              </a:spcBef>
              <a:spcAft>
                <a:spcPts val="0"/>
              </a:spcAft>
              <a:buClr>
                <a:schemeClr val="dk1"/>
              </a:buClr>
              <a:buSzPts val="1800"/>
              <a:buFont typeface="Arial"/>
              <a:buChar char="●"/>
            </a:pPr>
            <a:r>
              <a:rPr lang="zh-CN" sz="1800">
                <a:solidFill>
                  <a:schemeClr val="dk1"/>
                </a:solidFill>
              </a:rPr>
              <a:t>Operation(sub-expression with no nesting):</a:t>
            </a:r>
            <a:endParaRPr sz="1800">
              <a:solidFill>
                <a:schemeClr val="dk1"/>
              </a:solidFill>
            </a:endParaRPr>
          </a:p>
          <a:p>
            <a:pPr marL="1371600" lvl="1" indent="-342900" algn="just" rtl="0">
              <a:lnSpc>
                <a:spcPct val="150000"/>
              </a:lnSpc>
              <a:spcBef>
                <a:spcPts val="0"/>
              </a:spcBef>
              <a:spcAft>
                <a:spcPts val="0"/>
              </a:spcAft>
              <a:buClr>
                <a:schemeClr val="dk1"/>
              </a:buClr>
              <a:buSzPts val="1800"/>
              <a:buChar char="○"/>
            </a:pPr>
            <a:r>
              <a:rPr lang="zh-CN" sz="1800">
                <a:solidFill>
                  <a:schemeClr val="dk1"/>
                </a:solidFill>
              </a:rPr>
              <a:t>0.5: change to another operation</a:t>
            </a:r>
            <a:endParaRPr sz="1800">
              <a:solidFill>
                <a:schemeClr val="dk1"/>
              </a:solidFill>
            </a:endParaRPr>
          </a:p>
          <a:p>
            <a:pPr marL="1828800" lvl="0" indent="0" algn="just" rtl="0">
              <a:lnSpc>
                <a:spcPct val="150000"/>
              </a:lnSpc>
              <a:spcBef>
                <a:spcPts val="0"/>
              </a:spcBef>
              <a:spcAft>
                <a:spcPts val="0"/>
              </a:spcAft>
              <a:buNone/>
            </a:pPr>
            <a:r>
              <a:rPr lang="zh-CN" sz="1800">
                <a:solidFill>
                  <a:schemeClr val="dk1"/>
                </a:solidFill>
              </a:rPr>
              <a:t>q(f’|f)=(1/node_number)*0.5*p(operation)</a:t>
            </a:r>
            <a:endParaRPr sz="1800">
              <a:solidFill>
                <a:schemeClr val="dk1"/>
              </a:solidFill>
            </a:endParaRPr>
          </a:p>
          <a:p>
            <a:pPr marL="1371600" lvl="1" indent="-342900" algn="just" rtl="0">
              <a:lnSpc>
                <a:spcPct val="150000"/>
              </a:lnSpc>
              <a:spcBef>
                <a:spcPts val="0"/>
              </a:spcBef>
              <a:spcAft>
                <a:spcPts val="0"/>
              </a:spcAft>
              <a:buClr>
                <a:schemeClr val="dk1"/>
              </a:buClr>
              <a:buSzPts val="1800"/>
              <a:buChar char="○"/>
            </a:pPr>
            <a:r>
              <a:rPr lang="zh-CN" sz="1800">
                <a:solidFill>
                  <a:schemeClr val="dk1"/>
                </a:solidFill>
              </a:rPr>
              <a:t>0.5: Replace it with terminal(Contract tree)</a:t>
            </a:r>
            <a:endParaRPr sz="1800">
              <a:solidFill>
                <a:schemeClr val="dk1"/>
              </a:solidFill>
            </a:endParaRPr>
          </a:p>
          <a:p>
            <a:pPr marL="1828800" lvl="2" indent="-342900" algn="just" rtl="0">
              <a:lnSpc>
                <a:spcPct val="150000"/>
              </a:lnSpc>
              <a:spcBef>
                <a:spcPts val="0"/>
              </a:spcBef>
              <a:spcAft>
                <a:spcPts val="0"/>
              </a:spcAft>
              <a:buClr>
                <a:schemeClr val="dk1"/>
              </a:buClr>
              <a:buSzPts val="1800"/>
              <a:buChar char="■"/>
            </a:pPr>
            <a:r>
              <a:rPr lang="zh-CN" sz="1800">
                <a:solidFill>
                  <a:schemeClr val="dk1"/>
                </a:solidFill>
              </a:rPr>
              <a:t>“x”:</a:t>
            </a:r>
            <a:endParaRPr sz="1800">
              <a:solidFill>
                <a:schemeClr val="dk1"/>
              </a:solidFill>
            </a:endParaRPr>
          </a:p>
          <a:p>
            <a:pPr marL="1828800" lvl="0" indent="0" algn="just" rtl="0">
              <a:lnSpc>
                <a:spcPct val="150000"/>
              </a:lnSpc>
              <a:spcBef>
                <a:spcPts val="0"/>
              </a:spcBef>
              <a:spcAft>
                <a:spcPts val="0"/>
              </a:spcAft>
              <a:buNone/>
            </a:pPr>
            <a:r>
              <a:rPr lang="zh-CN" sz="1800">
                <a:solidFill>
                  <a:schemeClr val="dk1"/>
                </a:solidFill>
              </a:rPr>
              <a:t>q(f’|f)=(1/node_number)*0.5*p(x)</a:t>
            </a:r>
            <a:endParaRPr sz="1800">
              <a:solidFill>
                <a:schemeClr val="dk1"/>
              </a:solidFill>
            </a:endParaRPr>
          </a:p>
          <a:p>
            <a:pPr marL="1828800" lvl="2" indent="-342900" algn="just" rtl="0">
              <a:lnSpc>
                <a:spcPct val="150000"/>
              </a:lnSpc>
              <a:spcBef>
                <a:spcPts val="0"/>
              </a:spcBef>
              <a:spcAft>
                <a:spcPts val="0"/>
              </a:spcAft>
              <a:buClr>
                <a:schemeClr val="dk1"/>
              </a:buClr>
              <a:buSzPts val="1800"/>
              <a:buChar char="■"/>
            </a:pPr>
            <a:r>
              <a:rPr lang="zh-CN" sz="1800">
                <a:solidFill>
                  <a:schemeClr val="dk1"/>
                </a:solidFill>
              </a:rPr>
              <a:t>constant:</a:t>
            </a:r>
            <a:endParaRPr sz="1800">
              <a:solidFill>
                <a:schemeClr val="dk1"/>
              </a:solidFill>
            </a:endParaRPr>
          </a:p>
          <a:p>
            <a:pPr marL="1828800" lvl="0" indent="0" algn="just" rtl="0">
              <a:lnSpc>
                <a:spcPct val="150000"/>
              </a:lnSpc>
              <a:spcBef>
                <a:spcPts val="0"/>
              </a:spcBef>
              <a:spcAft>
                <a:spcPts val="0"/>
              </a:spcAft>
              <a:buNone/>
            </a:pPr>
            <a:r>
              <a:rPr lang="zh-CN" sz="1800">
                <a:solidFill>
                  <a:schemeClr val="dk1"/>
                </a:solidFill>
              </a:rPr>
              <a:t>q(f’|f)=(1/node_number)*0.5*p(constant)*0.1</a:t>
            </a:r>
            <a:endParaRPr sz="1800">
              <a:solidFill>
                <a:schemeClr val="dk1"/>
              </a:solidFill>
            </a:endParaRPr>
          </a:p>
          <a:p>
            <a:pPr marL="0" marR="0" lvl="0" indent="0" algn="just" rtl="0">
              <a:lnSpc>
                <a:spcPct val="150000"/>
              </a:lnSpc>
              <a:spcBef>
                <a:spcPts val="0"/>
              </a:spcBef>
              <a:spcAft>
                <a:spcPts val="0"/>
              </a:spcAft>
              <a:buNone/>
            </a:pPr>
            <a:endParaRPr sz="1800">
              <a:solidFill>
                <a:schemeClr val="dk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317726" y="1864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Dependent </a:t>
            </a:r>
            <a:r>
              <a:rPr lang="zh-CN" sz="3200">
                <a:solidFill>
                  <a:schemeClr val="dk2"/>
                </a:solidFill>
              </a:rPr>
              <a:t>proposal</a:t>
            </a:r>
            <a:r>
              <a:rPr lang="zh-CN" sz="4400"/>
              <a:t> </a:t>
            </a:r>
            <a:endParaRPr/>
          </a:p>
        </p:txBody>
      </p:sp>
      <p:sp>
        <p:nvSpPr>
          <p:cNvPr id="402" name="Google Shape;402;p54"/>
          <p:cNvSpPr txBox="1"/>
          <p:nvPr/>
        </p:nvSpPr>
        <p:spPr>
          <a:xfrm>
            <a:off x="123550" y="1017725"/>
            <a:ext cx="6525300" cy="4276200"/>
          </a:xfrm>
          <a:prstGeom prst="rect">
            <a:avLst/>
          </a:prstGeom>
          <a:noFill/>
          <a:ln>
            <a:noFill/>
          </a:ln>
        </p:spPr>
        <p:txBody>
          <a:bodyPr spcFirstLastPara="1" wrap="square" lIns="91425" tIns="91425" rIns="91425" bIns="91425" anchor="t" anchorCtr="0">
            <a:noAutofit/>
          </a:bodyPr>
          <a:lstStyle/>
          <a:p>
            <a:pPr marL="457200" marR="0" lvl="0" indent="-342900" algn="just" rtl="0">
              <a:lnSpc>
                <a:spcPct val="150000"/>
              </a:lnSpc>
              <a:spcBef>
                <a:spcPts val="0"/>
              </a:spcBef>
              <a:spcAft>
                <a:spcPts val="0"/>
              </a:spcAft>
              <a:buClr>
                <a:schemeClr val="dk1"/>
              </a:buClr>
              <a:buSzPts val="1800"/>
              <a:buFont typeface="Arial"/>
              <a:buChar char="●"/>
            </a:pPr>
            <a:r>
              <a:rPr lang="zh-CN" sz="1800">
                <a:solidFill>
                  <a:schemeClr val="dk1"/>
                </a:solidFill>
              </a:rPr>
              <a:t>Operation(sub-expression with nesting):</a:t>
            </a:r>
            <a:endParaRPr sz="1800">
              <a:solidFill>
                <a:schemeClr val="dk1"/>
              </a:solidFill>
            </a:endParaRPr>
          </a:p>
          <a:p>
            <a:pPr marL="1371600" lvl="1" indent="-342900" algn="just" rtl="0">
              <a:lnSpc>
                <a:spcPct val="150000"/>
              </a:lnSpc>
              <a:spcBef>
                <a:spcPts val="0"/>
              </a:spcBef>
              <a:spcAft>
                <a:spcPts val="0"/>
              </a:spcAft>
              <a:buClr>
                <a:schemeClr val="dk1"/>
              </a:buClr>
              <a:buSzPts val="1800"/>
              <a:buChar char="○"/>
            </a:pPr>
            <a:r>
              <a:rPr lang="zh-CN" sz="1800">
                <a:solidFill>
                  <a:schemeClr val="dk1"/>
                </a:solidFill>
              </a:rPr>
              <a:t>1.0: change to another operation</a:t>
            </a:r>
            <a:endParaRPr sz="1800">
              <a:solidFill>
                <a:schemeClr val="dk1"/>
              </a:solidFill>
            </a:endParaRPr>
          </a:p>
          <a:p>
            <a:pPr marL="1828800" lvl="0" indent="0" algn="just" rtl="0">
              <a:lnSpc>
                <a:spcPct val="150000"/>
              </a:lnSpc>
              <a:spcBef>
                <a:spcPts val="0"/>
              </a:spcBef>
              <a:spcAft>
                <a:spcPts val="0"/>
              </a:spcAft>
              <a:buNone/>
            </a:pPr>
            <a:r>
              <a:rPr lang="zh-CN" sz="1800">
                <a:solidFill>
                  <a:schemeClr val="dk1"/>
                </a:solidFill>
              </a:rPr>
              <a:t>q(f’|f)=(1/node_number)*0.5*p(operation)</a:t>
            </a:r>
            <a:endParaRPr sz="1800">
              <a:solidFill>
                <a:schemeClr val="dk1"/>
              </a:solidFill>
            </a:endParaRPr>
          </a:p>
        </p:txBody>
      </p:sp>
      <p:pic>
        <p:nvPicPr>
          <p:cNvPr id="403" name="Google Shape;403;p54"/>
          <p:cNvPicPr preferRelativeResize="0"/>
          <p:nvPr/>
        </p:nvPicPr>
        <p:blipFill>
          <a:blip r:embed="rId3">
            <a:alphaModFix/>
          </a:blip>
          <a:stretch>
            <a:fillRect/>
          </a:stretch>
        </p:blipFill>
        <p:spPr>
          <a:xfrm>
            <a:off x="2255675" y="2689300"/>
            <a:ext cx="2893400" cy="1773834"/>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5"/>
          <p:cNvSpPr txBox="1">
            <a:spLocks noGrp="1"/>
          </p:cNvSpPr>
          <p:nvPr>
            <p:ph type="title"/>
          </p:nvPr>
        </p:nvSpPr>
        <p:spPr>
          <a:xfrm>
            <a:off x="338594" y="461858"/>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Dependent </a:t>
            </a:r>
            <a:r>
              <a:rPr lang="zh-CN" sz="3200">
                <a:solidFill>
                  <a:schemeClr val="dk2"/>
                </a:solidFill>
              </a:rPr>
              <a:t>proposal</a:t>
            </a:r>
            <a:r>
              <a:rPr lang="zh-CN" sz="4400"/>
              <a:t> </a:t>
            </a:r>
            <a:endParaRPr/>
          </a:p>
        </p:txBody>
      </p:sp>
      <p:pic>
        <p:nvPicPr>
          <p:cNvPr id="409" name="Google Shape;409;p55"/>
          <p:cNvPicPr preferRelativeResize="0"/>
          <p:nvPr/>
        </p:nvPicPr>
        <p:blipFill>
          <a:blip r:embed="rId3">
            <a:alphaModFix/>
          </a:blip>
          <a:stretch>
            <a:fillRect/>
          </a:stretch>
        </p:blipFill>
        <p:spPr>
          <a:xfrm>
            <a:off x="817300" y="1600725"/>
            <a:ext cx="6998324" cy="2281725"/>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6"/>
          <p:cNvSpPr txBox="1">
            <a:spLocks noGrp="1"/>
          </p:cNvSpPr>
          <p:nvPr>
            <p:ph type="title"/>
          </p:nvPr>
        </p:nvSpPr>
        <p:spPr>
          <a:xfrm>
            <a:off x="422510" y="27330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Dependent </a:t>
            </a:r>
            <a:r>
              <a:rPr lang="zh-CN" sz="3200">
                <a:solidFill>
                  <a:schemeClr val="dk2"/>
                </a:solidFill>
              </a:rPr>
              <a:t>proposal</a:t>
            </a:r>
            <a:r>
              <a:rPr lang="zh-CN" sz="4400"/>
              <a:t> </a:t>
            </a:r>
            <a:endParaRPr/>
          </a:p>
        </p:txBody>
      </p:sp>
      <p:pic>
        <p:nvPicPr>
          <p:cNvPr id="415" name="Google Shape;415;p56"/>
          <p:cNvPicPr preferRelativeResize="0"/>
          <p:nvPr/>
        </p:nvPicPr>
        <p:blipFill rotWithShape="1">
          <a:blip r:embed="rId3">
            <a:alphaModFix/>
          </a:blip>
          <a:srcRect t="50386"/>
          <a:stretch/>
        </p:blipFill>
        <p:spPr>
          <a:xfrm>
            <a:off x="955325" y="1233500"/>
            <a:ext cx="6927049" cy="3735448"/>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7"/>
          <p:cNvSpPr txBox="1">
            <a:spLocks noGrp="1"/>
          </p:cNvSpPr>
          <p:nvPr>
            <p:ph type="title"/>
          </p:nvPr>
        </p:nvSpPr>
        <p:spPr>
          <a:xfrm>
            <a:off x="491582" y="328378"/>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Assessment</a:t>
            </a:r>
            <a:endParaRPr/>
          </a:p>
        </p:txBody>
      </p:sp>
      <p:sp>
        <p:nvSpPr>
          <p:cNvPr id="421" name="Google Shape;421;p57"/>
          <p:cNvSpPr txBox="1"/>
          <p:nvPr/>
        </p:nvSpPr>
        <p:spPr>
          <a:xfrm>
            <a:off x="491582" y="1279600"/>
            <a:ext cx="7319354" cy="32385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zh-CN" sz="1800">
                <a:solidFill>
                  <a:schemeClr val="dk1"/>
                </a:solidFill>
              </a:rPr>
              <a:t>In order to assess the programs we get, we use the </a:t>
            </a:r>
            <a:r>
              <a:rPr lang="zh-CN" sz="1800" b="1" i="1">
                <a:solidFill>
                  <a:schemeClr val="dk1"/>
                </a:solidFill>
              </a:rPr>
              <a:t>score-likelihood </a:t>
            </a:r>
            <a:r>
              <a:rPr lang="zh-CN" sz="1800">
                <a:solidFill>
                  <a:schemeClr val="dk1"/>
                </a:solidFill>
              </a:rPr>
              <a:t>to tell us whether the function  is “good” or not. Here “good” means the  of function is high. For each model, we will calculate score-likelihood of all samples. The sampling number is 20000 in each model. We run two proposal methods each for 50 times and get the mean score-likelihood of 20000 samples. Since the initial samples are not good samples, we choose to drop the first 1000 samples.</a:t>
            </a:r>
            <a:endParaRPr sz="18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7" name="Google Shape;427;p58"/>
          <p:cNvPicPr preferRelativeResize="0"/>
          <p:nvPr/>
        </p:nvPicPr>
        <p:blipFill>
          <a:blip r:embed="rId3">
            <a:alphaModFix/>
          </a:blip>
          <a:stretch>
            <a:fillRect/>
          </a:stretch>
        </p:blipFill>
        <p:spPr>
          <a:xfrm>
            <a:off x="543273" y="955465"/>
            <a:ext cx="5257849" cy="3939676"/>
          </a:xfrm>
          <a:prstGeom prst="rect">
            <a:avLst/>
          </a:prstGeom>
          <a:noFill/>
          <a:ln>
            <a:noFill/>
          </a:ln>
        </p:spPr>
      </p:pic>
      <p:sp>
        <p:nvSpPr>
          <p:cNvPr id="426" name="Google Shape;426;p58"/>
          <p:cNvSpPr txBox="1">
            <a:spLocks noGrp="1"/>
          </p:cNvSpPr>
          <p:nvPr>
            <p:ph type="title"/>
          </p:nvPr>
        </p:nvSpPr>
        <p:spPr>
          <a:xfrm>
            <a:off x="317725" y="12416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Assessment</a:t>
            </a:r>
            <a:endParaRPr/>
          </a:p>
        </p:txBody>
      </p:sp>
      <p:sp>
        <p:nvSpPr>
          <p:cNvPr id="428" name="Google Shape;428;p58"/>
          <p:cNvSpPr/>
          <p:nvPr/>
        </p:nvSpPr>
        <p:spPr>
          <a:xfrm>
            <a:off x="4693273" y="1994895"/>
            <a:ext cx="2215697" cy="546875"/>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converges?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4" name="Google Shape;434;p59"/>
          <p:cNvPicPr preferRelativeResize="0"/>
          <p:nvPr/>
        </p:nvPicPr>
        <p:blipFill>
          <a:blip r:embed="rId3">
            <a:alphaModFix/>
          </a:blip>
          <a:stretch>
            <a:fillRect/>
          </a:stretch>
        </p:blipFill>
        <p:spPr>
          <a:xfrm>
            <a:off x="831025" y="946500"/>
            <a:ext cx="5257849" cy="3939676"/>
          </a:xfrm>
          <a:prstGeom prst="rect">
            <a:avLst/>
          </a:prstGeom>
          <a:noFill/>
          <a:ln>
            <a:noFill/>
          </a:ln>
        </p:spPr>
      </p:pic>
      <p:sp>
        <p:nvSpPr>
          <p:cNvPr id="433" name="Google Shape;433;p59"/>
          <p:cNvSpPr txBox="1">
            <a:spLocks noGrp="1"/>
          </p:cNvSpPr>
          <p:nvPr>
            <p:ph type="title"/>
          </p:nvPr>
        </p:nvSpPr>
        <p:spPr>
          <a:xfrm>
            <a:off x="317726" y="241529"/>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sz="3200" smtClean="0">
                <a:solidFill>
                  <a:schemeClr val="dk2"/>
                </a:solidFill>
              </a:rPr>
              <a:t>Assessment</a:t>
            </a:r>
            <a:endParaRPr sz="4400"/>
          </a:p>
        </p:txBody>
      </p:sp>
      <p:sp>
        <p:nvSpPr>
          <p:cNvPr id="435" name="Google Shape;435;p59"/>
          <p:cNvSpPr/>
          <p:nvPr/>
        </p:nvSpPr>
        <p:spPr>
          <a:xfrm rot="-2416392">
            <a:off x="5343884" y="2080006"/>
            <a:ext cx="2835643" cy="36417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which is better?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0"/>
          <p:cNvSpPr txBox="1">
            <a:spLocks noGrp="1"/>
          </p:cNvSpPr>
          <p:nvPr>
            <p:ph type="title"/>
          </p:nvPr>
        </p:nvSpPr>
        <p:spPr>
          <a:xfrm>
            <a:off x="382825" y="107550"/>
            <a:ext cx="8520600" cy="9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Metropolis-Hastings </a:t>
            </a:r>
            <a:endParaRPr/>
          </a:p>
        </p:txBody>
      </p:sp>
      <p:pic>
        <p:nvPicPr>
          <p:cNvPr id="441" name="Google Shape;441;p60"/>
          <p:cNvPicPr preferRelativeResize="0"/>
          <p:nvPr/>
        </p:nvPicPr>
        <p:blipFill>
          <a:blip r:embed="rId3">
            <a:alphaModFix/>
          </a:blip>
          <a:stretch>
            <a:fillRect/>
          </a:stretch>
        </p:blipFill>
        <p:spPr>
          <a:xfrm>
            <a:off x="5354075" y="3885200"/>
            <a:ext cx="3536500" cy="590550"/>
          </a:xfrm>
          <a:prstGeom prst="rect">
            <a:avLst/>
          </a:prstGeom>
          <a:noFill/>
          <a:ln>
            <a:noFill/>
          </a:ln>
        </p:spPr>
      </p:pic>
      <p:pic>
        <p:nvPicPr>
          <p:cNvPr id="442" name="Google Shape;442;p60"/>
          <p:cNvPicPr preferRelativeResize="0"/>
          <p:nvPr/>
        </p:nvPicPr>
        <p:blipFill>
          <a:blip r:embed="rId4">
            <a:alphaModFix/>
          </a:blip>
          <a:stretch>
            <a:fillRect/>
          </a:stretch>
        </p:blipFill>
        <p:spPr>
          <a:xfrm>
            <a:off x="6093425" y="2008850"/>
            <a:ext cx="2559126" cy="422800"/>
          </a:xfrm>
          <a:prstGeom prst="rect">
            <a:avLst/>
          </a:prstGeom>
          <a:noFill/>
          <a:ln>
            <a:noFill/>
          </a:ln>
        </p:spPr>
      </p:pic>
      <p:sp>
        <p:nvSpPr>
          <p:cNvPr id="443" name="Google Shape;443;p60"/>
          <p:cNvSpPr txBox="1"/>
          <p:nvPr/>
        </p:nvSpPr>
        <p:spPr>
          <a:xfrm>
            <a:off x="217412" y="1126250"/>
            <a:ext cx="7847296" cy="3349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zh-CN" sz="1800">
                <a:solidFill>
                  <a:schemeClr val="dk1"/>
                </a:solidFill>
              </a:rPr>
              <a:t>The success or failure of the algorithm often hinges on the choice of proposal distribution. If the proposal is too </a:t>
            </a:r>
            <a:r>
              <a:rPr lang="zh-CN" sz="1800" b="1" u="sng">
                <a:solidFill>
                  <a:srgbClr val="4A86E8"/>
                </a:solidFill>
              </a:rPr>
              <a:t>narrow</a:t>
            </a:r>
            <a:r>
              <a:rPr lang="zh-CN" sz="1800">
                <a:solidFill>
                  <a:schemeClr val="dk1"/>
                </a:solidFill>
              </a:rPr>
              <a:t>, it </a:t>
            </a:r>
            <a:r>
              <a:rPr lang="zh-CN" sz="750">
                <a:solidFill>
                  <a:schemeClr val="dk1"/>
                </a:solidFill>
              </a:rPr>
              <a:t> </a:t>
            </a:r>
            <a:r>
              <a:rPr lang="zh-CN" sz="1800">
                <a:solidFill>
                  <a:schemeClr val="dk1"/>
                </a:solidFill>
              </a:rPr>
              <a:t>runs the risk of getting stuck in local maxima: areas where the likelihood is higher for a certain value than for its close neighbors, but lower than for neighbors that are further away. </a:t>
            </a:r>
            <a:endParaRPr sz="1800">
              <a:solidFill>
                <a:schemeClr val="dk1"/>
              </a:solidFill>
            </a:endParaRPr>
          </a:p>
          <a:p>
            <a:pPr marL="457200" lvl="0" indent="0" algn="l" rtl="0">
              <a:lnSpc>
                <a:spcPct val="150000"/>
              </a:lnSpc>
              <a:spcBef>
                <a:spcPts val="0"/>
              </a:spcBef>
              <a:spcAft>
                <a:spcPts val="0"/>
              </a:spcAft>
              <a:buNone/>
            </a:pPr>
            <a:r>
              <a:rPr lang="zh-CN" sz="1800">
                <a:solidFill>
                  <a:schemeClr val="dk1"/>
                </a:solidFill>
              </a:rPr>
              <a:t>On the other hand, if it is too </a:t>
            </a:r>
            <a:r>
              <a:rPr lang="zh-CN" sz="1800" b="1" u="sng">
                <a:solidFill>
                  <a:srgbClr val="4A86E8"/>
                </a:solidFill>
              </a:rPr>
              <a:t>wide</a:t>
            </a:r>
            <a:r>
              <a:rPr lang="zh-CN" sz="1800">
                <a:solidFill>
                  <a:schemeClr val="dk1"/>
                </a:solidFill>
              </a:rPr>
              <a:t>(independent proposal), then many of the proposals would be outside the target distribution, the rejection rate can be very high.</a:t>
            </a:r>
            <a:endParaRPr sz="1800">
              <a:solidFill>
                <a:schemeClr val="dk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1"/>
          <p:cNvSpPr txBox="1">
            <a:spLocks noGrp="1"/>
          </p:cNvSpPr>
          <p:nvPr>
            <p:ph type="title"/>
          </p:nvPr>
        </p:nvSpPr>
        <p:spPr>
          <a:xfrm>
            <a:off x="311700" y="2030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Conclusion</a:t>
            </a:r>
            <a:endParaRPr/>
          </a:p>
        </p:txBody>
      </p:sp>
      <p:sp>
        <p:nvSpPr>
          <p:cNvPr id="449" name="Google Shape;449;p61"/>
          <p:cNvSpPr txBox="1"/>
          <p:nvPr/>
        </p:nvSpPr>
        <p:spPr>
          <a:xfrm>
            <a:off x="614700" y="1279600"/>
            <a:ext cx="7255136"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sz="1800">
                <a:solidFill>
                  <a:schemeClr val="dk1"/>
                </a:solidFill>
              </a:rPr>
              <a:t>Through this project, I have a understanding of what probabilistic program is and how to perform MH inference using Anglican. It is really a good experience for me.</a:t>
            </a:r>
            <a:endParaRPr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Introduction - </a:t>
            </a:r>
            <a:r>
              <a:rPr lang="zh-CN" sz="3000">
                <a:solidFill>
                  <a:schemeClr val="dk2"/>
                </a:solidFill>
              </a:rPr>
              <a:t>Bayesian Inference</a:t>
            </a:r>
            <a:r>
              <a:rPr lang="zh-CN" sz="3000"/>
              <a:t> </a:t>
            </a:r>
            <a:endParaRPr sz="3000"/>
          </a:p>
        </p:txBody>
      </p:sp>
      <p:grpSp>
        <p:nvGrpSpPr>
          <p:cNvPr id="88" name="Google Shape;88;p17"/>
          <p:cNvGrpSpPr/>
          <p:nvPr/>
        </p:nvGrpSpPr>
        <p:grpSpPr>
          <a:xfrm>
            <a:off x="574525" y="2136375"/>
            <a:ext cx="6890899" cy="2325675"/>
            <a:chOff x="1179625" y="1469325"/>
            <a:chExt cx="6890899" cy="2325675"/>
          </a:xfrm>
        </p:grpSpPr>
        <p:pic>
          <p:nvPicPr>
            <p:cNvPr id="89" name="Google Shape;89;p17"/>
            <p:cNvPicPr preferRelativeResize="0"/>
            <p:nvPr/>
          </p:nvPicPr>
          <p:blipFill>
            <a:blip r:embed="rId3">
              <a:alphaModFix/>
            </a:blip>
            <a:stretch>
              <a:fillRect/>
            </a:stretch>
          </p:blipFill>
          <p:spPr>
            <a:xfrm>
              <a:off x="1249275" y="2172738"/>
              <a:ext cx="6821249" cy="996175"/>
            </a:xfrm>
            <a:prstGeom prst="rect">
              <a:avLst/>
            </a:prstGeom>
            <a:noFill/>
            <a:ln>
              <a:noFill/>
            </a:ln>
          </p:spPr>
        </p:pic>
        <p:sp>
          <p:nvSpPr>
            <p:cNvPr id="90" name="Google Shape;90;p17"/>
            <p:cNvSpPr txBox="1"/>
            <p:nvPr/>
          </p:nvSpPr>
          <p:spPr>
            <a:xfrm>
              <a:off x="1855375" y="2535675"/>
              <a:ext cx="1257600" cy="2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7"/>
            <p:cNvSpPr txBox="1"/>
            <p:nvPr/>
          </p:nvSpPr>
          <p:spPr>
            <a:xfrm>
              <a:off x="2534791" y="1530150"/>
              <a:ext cx="1322700" cy="3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b="1">
                  <a:solidFill>
                    <a:srgbClr val="4A86E8"/>
                  </a:solidFill>
                </a:rPr>
                <a:t>likelihood</a:t>
              </a:r>
              <a:endParaRPr sz="1800" b="1">
                <a:solidFill>
                  <a:srgbClr val="4A86E8"/>
                </a:solidFill>
              </a:endParaRPr>
            </a:p>
          </p:txBody>
        </p:sp>
        <p:sp>
          <p:nvSpPr>
            <p:cNvPr id="92" name="Google Shape;92;p17"/>
            <p:cNvSpPr txBox="1"/>
            <p:nvPr/>
          </p:nvSpPr>
          <p:spPr>
            <a:xfrm>
              <a:off x="2965350" y="3372000"/>
              <a:ext cx="2336400" cy="4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b="1">
                  <a:solidFill>
                    <a:srgbClr val="4A86E8"/>
                  </a:solidFill>
                </a:rPr>
                <a:t>marginal likelihood</a:t>
              </a:r>
              <a:endParaRPr sz="1800" b="1">
                <a:solidFill>
                  <a:srgbClr val="4A86E8"/>
                </a:solidFill>
              </a:endParaRPr>
            </a:p>
          </p:txBody>
        </p:sp>
        <p:sp>
          <p:nvSpPr>
            <p:cNvPr id="93" name="Google Shape;93;p17"/>
            <p:cNvSpPr txBox="1"/>
            <p:nvPr/>
          </p:nvSpPr>
          <p:spPr>
            <a:xfrm>
              <a:off x="4144488" y="1469325"/>
              <a:ext cx="1030800" cy="3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b="1">
                  <a:solidFill>
                    <a:srgbClr val="4A86E8"/>
                  </a:solidFill>
                </a:rPr>
                <a:t>prior</a:t>
              </a:r>
              <a:endParaRPr sz="1800" b="1">
                <a:solidFill>
                  <a:srgbClr val="4A86E8"/>
                </a:solidFill>
              </a:endParaRPr>
            </a:p>
          </p:txBody>
        </p:sp>
        <p:sp>
          <p:nvSpPr>
            <p:cNvPr id="94" name="Google Shape;94;p17"/>
            <p:cNvSpPr txBox="1"/>
            <p:nvPr/>
          </p:nvSpPr>
          <p:spPr>
            <a:xfrm>
              <a:off x="5865050" y="1530150"/>
              <a:ext cx="1552200" cy="6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t>generative model</a:t>
              </a:r>
              <a:endParaRPr sz="1800"/>
            </a:p>
          </p:txBody>
        </p:sp>
        <p:sp>
          <p:nvSpPr>
            <p:cNvPr id="95" name="Google Shape;95;p17"/>
            <p:cNvSpPr txBox="1"/>
            <p:nvPr/>
          </p:nvSpPr>
          <p:spPr>
            <a:xfrm>
              <a:off x="1179625" y="3262350"/>
              <a:ext cx="1257600" cy="3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b="1">
                  <a:solidFill>
                    <a:srgbClr val="4A86E8"/>
                  </a:solidFill>
                </a:rPr>
                <a:t>posterior</a:t>
              </a:r>
              <a:endParaRPr sz="1800" b="1">
                <a:solidFill>
                  <a:srgbClr val="4A86E8"/>
                </a:solidFill>
              </a:endParaRPr>
            </a:p>
          </p:txBody>
        </p:sp>
        <p:cxnSp>
          <p:nvCxnSpPr>
            <p:cNvPr id="96" name="Google Shape;96;p17"/>
            <p:cNvCxnSpPr/>
            <p:nvPr/>
          </p:nvCxnSpPr>
          <p:spPr>
            <a:xfrm rot="10800000" flipH="1">
              <a:off x="4224175" y="1873625"/>
              <a:ext cx="174600" cy="372300"/>
            </a:xfrm>
            <a:prstGeom prst="straightConnector1">
              <a:avLst/>
            </a:prstGeom>
            <a:noFill/>
            <a:ln w="28575" cap="flat" cmpd="sng">
              <a:solidFill>
                <a:schemeClr val="dk2"/>
              </a:solidFill>
              <a:prstDash val="solid"/>
              <a:round/>
              <a:headEnd type="none" w="med" len="med"/>
              <a:tailEnd type="triangle" w="med" len="med"/>
            </a:ln>
          </p:spPr>
        </p:cxnSp>
        <p:cxnSp>
          <p:nvCxnSpPr>
            <p:cNvPr id="97" name="Google Shape;97;p17"/>
            <p:cNvCxnSpPr>
              <a:endCxn id="91" idx="2"/>
            </p:cNvCxnSpPr>
            <p:nvPr/>
          </p:nvCxnSpPr>
          <p:spPr>
            <a:xfrm rot="10800000">
              <a:off x="3196141" y="1911450"/>
              <a:ext cx="329700" cy="369300"/>
            </a:xfrm>
            <a:prstGeom prst="straightConnector1">
              <a:avLst/>
            </a:prstGeom>
            <a:noFill/>
            <a:ln w="28575" cap="flat" cmpd="sng">
              <a:solidFill>
                <a:schemeClr val="dk2"/>
              </a:solidFill>
              <a:prstDash val="solid"/>
              <a:round/>
              <a:headEnd type="none" w="med" len="med"/>
              <a:tailEnd type="triangle" w="med" len="med"/>
            </a:ln>
          </p:spPr>
        </p:cxnSp>
        <p:cxnSp>
          <p:nvCxnSpPr>
            <p:cNvPr id="98" name="Google Shape;98;p17"/>
            <p:cNvCxnSpPr>
              <a:endCxn id="95" idx="0"/>
            </p:cNvCxnSpPr>
            <p:nvPr/>
          </p:nvCxnSpPr>
          <p:spPr>
            <a:xfrm flipH="1">
              <a:off x="1808425" y="2839350"/>
              <a:ext cx="263100" cy="423000"/>
            </a:xfrm>
            <a:prstGeom prst="straightConnector1">
              <a:avLst/>
            </a:prstGeom>
            <a:noFill/>
            <a:ln w="28575" cap="flat" cmpd="sng">
              <a:solidFill>
                <a:schemeClr val="dk2"/>
              </a:solidFill>
              <a:prstDash val="solid"/>
              <a:round/>
              <a:headEnd type="none" w="med" len="med"/>
              <a:tailEnd type="triangle" w="med" len="med"/>
            </a:ln>
          </p:spPr>
        </p:cxnSp>
        <p:cxnSp>
          <p:nvCxnSpPr>
            <p:cNvPr id="99" name="Google Shape;99;p17"/>
            <p:cNvCxnSpPr/>
            <p:nvPr/>
          </p:nvCxnSpPr>
          <p:spPr>
            <a:xfrm>
              <a:off x="3758700" y="3002325"/>
              <a:ext cx="81600" cy="395700"/>
            </a:xfrm>
            <a:prstGeom prst="straightConnector1">
              <a:avLst/>
            </a:prstGeom>
            <a:noFill/>
            <a:ln w="28575" cap="flat" cmpd="sng">
              <a:solidFill>
                <a:schemeClr val="dk2"/>
              </a:solidFill>
              <a:prstDash val="solid"/>
              <a:round/>
              <a:headEnd type="none" w="med" len="med"/>
              <a:tailEnd type="triangle" w="med" len="med"/>
            </a:ln>
          </p:spPr>
        </p:cxnSp>
      </p:grpSp>
      <p:sp>
        <p:nvSpPr>
          <p:cNvPr id="100" name="Google Shape;100;p17"/>
          <p:cNvSpPr txBox="1"/>
          <p:nvPr/>
        </p:nvSpPr>
        <p:spPr>
          <a:xfrm>
            <a:off x="884400" y="1226150"/>
            <a:ext cx="6307200" cy="831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sz="1800">
                <a:latin typeface="Open Sans"/>
                <a:ea typeface="Open Sans"/>
                <a:cs typeface="Open Sans"/>
                <a:sym typeface="Open Sans"/>
              </a:rPr>
              <a:t>X: Biased probability of getting “head”</a:t>
            </a:r>
            <a:endParaRPr sz="1800">
              <a:latin typeface="Open Sans"/>
              <a:ea typeface="Open Sans"/>
              <a:cs typeface="Open Sans"/>
              <a:sym typeface="Open Sans"/>
            </a:endParaRPr>
          </a:p>
          <a:p>
            <a:pPr marL="0" lvl="0" indent="0" algn="l" rtl="0">
              <a:lnSpc>
                <a:spcPct val="150000"/>
              </a:lnSpc>
              <a:spcBef>
                <a:spcPts val="0"/>
              </a:spcBef>
              <a:spcAft>
                <a:spcPts val="0"/>
              </a:spcAft>
              <a:buNone/>
            </a:pPr>
            <a:r>
              <a:rPr lang="zh-CN" sz="1800">
                <a:latin typeface="Open Sans"/>
                <a:ea typeface="Open Sans"/>
                <a:cs typeface="Open Sans"/>
                <a:sym typeface="Open Sans"/>
              </a:rPr>
              <a:t>Y: side of coin after flipping</a:t>
            </a:r>
            <a:endParaRPr sz="1800">
              <a:latin typeface="Open Sans"/>
              <a:ea typeface="Open Sans"/>
              <a:cs typeface="Open Sans"/>
              <a:sym typeface="Open Sans"/>
            </a:endParaRPr>
          </a:p>
        </p:txBody>
      </p:sp>
      <p:cxnSp>
        <p:nvCxnSpPr>
          <p:cNvPr id="101" name="Google Shape;101;p17"/>
          <p:cNvCxnSpPr/>
          <p:nvPr/>
        </p:nvCxnSpPr>
        <p:spPr>
          <a:xfrm rot="10800000" flipH="1">
            <a:off x="4910750" y="2699675"/>
            <a:ext cx="349200" cy="2910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2"/>
          <p:cNvSpPr/>
          <p:nvPr/>
        </p:nvSpPr>
        <p:spPr>
          <a:xfrm>
            <a:off x="1386141" y="1962150"/>
            <a:ext cx="6371954" cy="1218845"/>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zh-CN"/>
              <a:t>Probabilistic programming - </a:t>
            </a:r>
            <a:r>
              <a:rPr lang="zh-CN" sz="3000">
                <a:solidFill>
                  <a:schemeClr val="dk2"/>
                </a:solidFill>
              </a:rPr>
              <a:t>Intuition </a:t>
            </a:r>
            <a:r>
              <a:rPr lang="zh-CN" sz="3000"/>
              <a:t> </a:t>
            </a:r>
            <a:endParaRPr sz="3000"/>
          </a:p>
        </p:txBody>
      </p:sp>
      <p:pic>
        <p:nvPicPr>
          <p:cNvPr id="107" name="Google Shape;107;p18"/>
          <p:cNvPicPr preferRelativeResize="0"/>
          <p:nvPr/>
        </p:nvPicPr>
        <p:blipFill>
          <a:blip r:embed="rId3">
            <a:alphaModFix/>
          </a:blip>
          <a:stretch>
            <a:fillRect/>
          </a:stretch>
        </p:blipFill>
        <p:spPr>
          <a:xfrm>
            <a:off x="1427501" y="4125875"/>
            <a:ext cx="1485900" cy="381000"/>
          </a:xfrm>
          <a:prstGeom prst="rect">
            <a:avLst/>
          </a:prstGeom>
          <a:noFill/>
          <a:ln>
            <a:noFill/>
          </a:ln>
        </p:spPr>
      </p:pic>
      <p:grpSp>
        <p:nvGrpSpPr>
          <p:cNvPr id="108" name="Google Shape;108;p18"/>
          <p:cNvGrpSpPr/>
          <p:nvPr/>
        </p:nvGrpSpPr>
        <p:grpSpPr>
          <a:xfrm>
            <a:off x="911040" y="1149525"/>
            <a:ext cx="6322161" cy="3427050"/>
            <a:chOff x="911040" y="1149525"/>
            <a:chExt cx="6322161" cy="3427050"/>
          </a:xfrm>
        </p:grpSpPr>
        <p:grpSp>
          <p:nvGrpSpPr>
            <p:cNvPr id="109" name="Google Shape;109;p18"/>
            <p:cNvGrpSpPr/>
            <p:nvPr/>
          </p:nvGrpSpPr>
          <p:grpSpPr>
            <a:xfrm>
              <a:off x="1241325" y="1149525"/>
              <a:ext cx="5991876" cy="3427050"/>
              <a:chOff x="1241325" y="1149525"/>
              <a:chExt cx="5991876" cy="3427050"/>
            </a:xfrm>
          </p:grpSpPr>
          <p:pic>
            <p:nvPicPr>
              <p:cNvPr id="110" name="Google Shape;110;p18"/>
              <p:cNvPicPr preferRelativeResize="0"/>
              <p:nvPr/>
            </p:nvPicPr>
            <p:blipFill>
              <a:blip r:embed="rId4">
                <a:alphaModFix/>
              </a:blip>
              <a:stretch>
                <a:fillRect/>
              </a:stretch>
            </p:blipFill>
            <p:spPr>
              <a:xfrm>
                <a:off x="1564525" y="1149525"/>
                <a:ext cx="5668676" cy="3427050"/>
              </a:xfrm>
              <a:prstGeom prst="rect">
                <a:avLst/>
              </a:prstGeom>
              <a:noFill/>
              <a:ln>
                <a:noFill/>
              </a:ln>
            </p:spPr>
          </p:pic>
          <p:pic>
            <p:nvPicPr>
              <p:cNvPr id="111" name="Google Shape;111;p18"/>
              <p:cNvPicPr preferRelativeResize="0"/>
              <p:nvPr/>
            </p:nvPicPr>
            <p:blipFill>
              <a:blip r:embed="rId5">
                <a:alphaModFix/>
              </a:blip>
              <a:stretch>
                <a:fillRect/>
              </a:stretch>
            </p:blipFill>
            <p:spPr>
              <a:xfrm>
                <a:off x="1241325" y="4159325"/>
                <a:ext cx="1606000" cy="314100"/>
              </a:xfrm>
              <a:prstGeom prst="rect">
                <a:avLst/>
              </a:prstGeom>
              <a:noFill/>
              <a:ln>
                <a:noFill/>
              </a:ln>
            </p:spPr>
          </p:pic>
        </p:grpSp>
        <p:sp>
          <p:nvSpPr>
            <p:cNvPr id="112" name="Google Shape;112;p18"/>
            <p:cNvSpPr txBox="1"/>
            <p:nvPr/>
          </p:nvSpPr>
          <p:spPr>
            <a:xfrm>
              <a:off x="911040" y="4089625"/>
              <a:ext cx="3060600" cy="314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sz="1200" b="1">
                  <a:solidFill>
                    <a:srgbClr val="38761D"/>
                  </a:solidFill>
                </a:rPr>
                <a:t>typical computer science</a:t>
              </a:r>
              <a:endParaRPr sz="1200" b="1">
                <a:solidFill>
                  <a:srgbClr val="38761D"/>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t>Probabilistic programming </a:t>
            </a:r>
            <a:r>
              <a:rPr lang="mr-IN" altLang="zh-CN" dirty="0" smtClean="0"/>
              <a:t>–</a:t>
            </a:r>
            <a:r>
              <a:rPr lang="zh-CN" sz="3000" smtClean="0"/>
              <a:t> </a:t>
            </a:r>
            <a:r>
              <a:rPr lang="en-US" altLang="zh-CN" sz="3000" dirty="0" smtClean="0"/>
              <a:t/>
            </a:r>
            <a:br>
              <a:rPr lang="en-US" altLang="zh-CN" sz="3000" dirty="0" smtClean="0"/>
            </a:br>
            <a:r>
              <a:rPr lang="zh-CN" sz="2400" smtClean="0">
                <a:solidFill>
                  <a:schemeClr val="dk2"/>
                </a:solidFill>
              </a:rPr>
              <a:t>Coin </a:t>
            </a:r>
            <a:r>
              <a:rPr lang="zh-CN" sz="2400">
                <a:solidFill>
                  <a:schemeClr val="dk2"/>
                </a:solidFill>
              </a:rPr>
              <a:t>Flipping Model</a:t>
            </a:r>
            <a:endParaRPr sz="2400"/>
          </a:p>
        </p:txBody>
      </p:sp>
      <p:pic>
        <p:nvPicPr>
          <p:cNvPr id="118" name="Google Shape;118;p19"/>
          <p:cNvPicPr preferRelativeResize="0"/>
          <p:nvPr/>
        </p:nvPicPr>
        <p:blipFill>
          <a:blip r:embed="rId3">
            <a:alphaModFix/>
          </a:blip>
          <a:stretch>
            <a:fillRect/>
          </a:stretch>
        </p:blipFill>
        <p:spPr>
          <a:xfrm>
            <a:off x="2703400" y="2646425"/>
            <a:ext cx="3078975" cy="1231575"/>
          </a:xfrm>
          <a:prstGeom prst="rect">
            <a:avLst/>
          </a:prstGeom>
          <a:noFill/>
          <a:ln>
            <a:noFill/>
          </a:ln>
        </p:spPr>
      </p:pic>
      <p:pic>
        <p:nvPicPr>
          <p:cNvPr id="119" name="Google Shape;119;p19"/>
          <p:cNvPicPr preferRelativeResize="0"/>
          <p:nvPr/>
        </p:nvPicPr>
        <p:blipFill>
          <a:blip r:embed="rId4">
            <a:alphaModFix/>
          </a:blip>
          <a:stretch>
            <a:fillRect/>
          </a:stretch>
        </p:blipFill>
        <p:spPr>
          <a:xfrm>
            <a:off x="1089200" y="1211350"/>
            <a:ext cx="6821249" cy="9961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t>Probabilistic programming </a:t>
            </a:r>
            <a:r>
              <a:rPr lang="mr-IN" altLang="zh-CN" dirty="0" smtClean="0"/>
              <a:t>–</a:t>
            </a:r>
            <a:r>
              <a:rPr lang="zh-CN" sz="3000" smtClean="0"/>
              <a:t> </a:t>
            </a:r>
            <a:r>
              <a:rPr lang="en-US" altLang="zh-CN" sz="3000" dirty="0" smtClean="0"/>
              <a:t/>
            </a:r>
            <a:br>
              <a:rPr lang="en-US" altLang="zh-CN" sz="3000" dirty="0" smtClean="0"/>
            </a:br>
            <a:r>
              <a:rPr lang="zh-CN" sz="2400" smtClean="0">
                <a:solidFill>
                  <a:schemeClr val="dk2"/>
                </a:solidFill>
              </a:rPr>
              <a:t>Coin </a:t>
            </a:r>
            <a:r>
              <a:rPr lang="zh-CN" sz="2400">
                <a:solidFill>
                  <a:schemeClr val="dk2"/>
                </a:solidFill>
              </a:rPr>
              <a:t>Flipping Model</a:t>
            </a:r>
            <a:endParaRPr sz="2400"/>
          </a:p>
        </p:txBody>
      </p:sp>
      <p:pic>
        <p:nvPicPr>
          <p:cNvPr id="125" name="Google Shape;125;p20"/>
          <p:cNvPicPr preferRelativeResize="0"/>
          <p:nvPr/>
        </p:nvPicPr>
        <p:blipFill>
          <a:blip r:embed="rId3">
            <a:alphaModFix/>
          </a:blip>
          <a:stretch>
            <a:fillRect/>
          </a:stretch>
        </p:blipFill>
        <p:spPr>
          <a:xfrm>
            <a:off x="311700" y="1393750"/>
            <a:ext cx="3078975" cy="1231575"/>
          </a:xfrm>
          <a:prstGeom prst="rect">
            <a:avLst/>
          </a:prstGeom>
          <a:noFill/>
          <a:ln>
            <a:noFill/>
          </a:ln>
        </p:spPr>
      </p:pic>
      <p:pic>
        <p:nvPicPr>
          <p:cNvPr id="126" name="Google Shape;126;p20"/>
          <p:cNvPicPr preferRelativeResize="0"/>
          <p:nvPr/>
        </p:nvPicPr>
        <p:blipFill>
          <a:blip r:embed="rId4">
            <a:alphaModFix/>
          </a:blip>
          <a:stretch>
            <a:fillRect/>
          </a:stretch>
        </p:blipFill>
        <p:spPr>
          <a:xfrm>
            <a:off x="3472850" y="2432650"/>
            <a:ext cx="5406001" cy="636000"/>
          </a:xfrm>
          <a:prstGeom prst="rect">
            <a:avLst/>
          </a:prstGeom>
          <a:noFill/>
          <a:ln>
            <a:noFill/>
          </a:ln>
        </p:spPr>
      </p:pic>
      <p:pic>
        <p:nvPicPr>
          <p:cNvPr id="127" name="Google Shape;127;p20"/>
          <p:cNvPicPr preferRelativeResize="0"/>
          <p:nvPr/>
        </p:nvPicPr>
        <p:blipFill>
          <a:blip r:embed="rId5">
            <a:alphaModFix/>
          </a:blip>
          <a:stretch>
            <a:fillRect/>
          </a:stretch>
        </p:blipFill>
        <p:spPr>
          <a:xfrm>
            <a:off x="412350" y="3198475"/>
            <a:ext cx="5685850" cy="900075"/>
          </a:xfrm>
          <a:prstGeom prst="rect">
            <a:avLst/>
          </a:prstGeom>
          <a:noFill/>
          <a:ln>
            <a:noFill/>
          </a:ln>
        </p:spPr>
      </p:pic>
      <p:pic>
        <p:nvPicPr>
          <p:cNvPr id="128" name="Google Shape;128;p20"/>
          <p:cNvPicPr preferRelativeResize="0"/>
          <p:nvPr/>
        </p:nvPicPr>
        <p:blipFill>
          <a:blip r:embed="rId6">
            <a:alphaModFix/>
          </a:blip>
          <a:stretch>
            <a:fillRect/>
          </a:stretch>
        </p:blipFill>
        <p:spPr>
          <a:xfrm>
            <a:off x="5166775" y="1575575"/>
            <a:ext cx="2492399" cy="680700"/>
          </a:xfrm>
          <a:prstGeom prst="rect">
            <a:avLst/>
          </a:prstGeom>
          <a:noFill/>
          <a:ln>
            <a:noFill/>
          </a:ln>
        </p:spPr>
      </p:pic>
      <p:grpSp>
        <p:nvGrpSpPr>
          <p:cNvPr id="129" name="Google Shape;129;p20"/>
          <p:cNvGrpSpPr/>
          <p:nvPr/>
        </p:nvGrpSpPr>
        <p:grpSpPr>
          <a:xfrm>
            <a:off x="3462225" y="1385390"/>
            <a:ext cx="1632978" cy="1061077"/>
            <a:chOff x="2579674" y="1436475"/>
            <a:chExt cx="2587100" cy="1632175"/>
          </a:xfrm>
        </p:grpSpPr>
        <p:pic>
          <p:nvPicPr>
            <p:cNvPr id="130" name="Google Shape;130;p20"/>
            <p:cNvPicPr preferRelativeResize="0"/>
            <p:nvPr/>
          </p:nvPicPr>
          <p:blipFill rotWithShape="1">
            <a:blip r:embed="rId7">
              <a:alphaModFix/>
            </a:blip>
            <a:srcRect r="65787"/>
            <a:stretch/>
          </p:blipFill>
          <p:spPr>
            <a:xfrm>
              <a:off x="2579674" y="1436475"/>
              <a:ext cx="2587100" cy="1632175"/>
            </a:xfrm>
            <a:prstGeom prst="rect">
              <a:avLst/>
            </a:prstGeom>
            <a:noFill/>
            <a:ln>
              <a:noFill/>
            </a:ln>
          </p:spPr>
        </p:pic>
        <p:grpSp>
          <p:nvGrpSpPr>
            <p:cNvPr id="131" name="Google Shape;131;p20"/>
            <p:cNvGrpSpPr/>
            <p:nvPr/>
          </p:nvGrpSpPr>
          <p:grpSpPr>
            <a:xfrm>
              <a:off x="3794750" y="1977038"/>
              <a:ext cx="636375" cy="438150"/>
              <a:chOff x="3794750" y="1977038"/>
              <a:chExt cx="636375" cy="438150"/>
            </a:xfrm>
          </p:grpSpPr>
          <p:pic>
            <p:nvPicPr>
              <p:cNvPr id="132" name="Google Shape;132;p20"/>
              <p:cNvPicPr preferRelativeResize="0"/>
              <p:nvPr/>
            </p:nvPicPr>
            <p:blipFill>
              <a:blip r:embed="rId8">
                <a:alphaModFix/>
              </a:blip>
              <a:stretch>
                <a:fillRect/>
              </a:stretch>
            </p:blipFill>
            <p:spPr>
              <a:xfrm>
                <a:off x="3794750" y="2074525"/>
                <a:ext cx="265225" cy="243190"/>
              </a:xfrm>
              <a:prstGeom prst="rect">
                <a:avLst/>
              </a:prstGeom>
              <a:noFill/>
              <a:ln>
                <a:noFill/>
              </a:ln>
            </p:spPr>
          </p:pic>
          <p:pic>
            <p:nvPicPr>
              <p:cNvPr id="133" name="Google Shape;133;p20"/>
              <p:cNvPicPr preferRelativeResize="0"/>
              <p:nvPr/>
            </p:nvPicPr>
            <p:blipFill>
              <a:blip r:embed="rId9">
                <a:alphaModFix/>
              </a:blip>
              <a:stretch>
                <a:fillRect/>
              </a:stretch>
            </p:blipFill>
            <p:spPr>
              <a:xfrm>
                <a:off x="4126325" y="1977038"/>
                <a:ext cx="304800" cy="438150"/>
              </a:xfrm>
              <a:prstGeom prst="rect">
                <a:avLst/>
              </a:prstGeom>
              <a:noFill/>
              <a:ln>
                <a:noFill/>
              </a:ln>
            </p:spPr>
          </p:pic>
        </p:grpSp>
      </p:grpSp>
      <p:pic>
        <p:nvPicPr>
          <p:cNvPr id="134" name="Google Shape;134;p20"/>
          <p:cNvPicPr preferRelativeResize="0"/>
          <p:nvPr/>
        </p:nvPicPr>
        <p:blipFill>
          <a:blip r:embed="rId10">
            <a:alphaModFix/>
          </a:blip>
          <a:stretch>
            <a:fillRect/>
          </a:stretch>
        </p:blipFill>
        <p:spPr>
          <a:xfrm>
            <a:off x="1119375" y="4098550"/>
            <a:ext cx="2690725" cy="5555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t>Probabilistic programming - </a:t>
            </a:r>
            <a:r>
              <a:rPr lang="zh-CN" sz="3000">
                <a:solidFill>
                  <a:schemeClr val="dk2"/>
                </a:solidFill>
              </a:rPr>
              <a:t>Anglican</a:t>
            </a:r>
            <a:endParaRPr sz="3000"/>
          </a:p>
        </p:txBody>
      </p:sp>
      <p:pic>
        <p:nvPicPr>
          <p:cNvPr id="140" name="Google Shape;140;p21"/>
          <p:cNvPicPr preferRelativeResize="0"/>
          <p:nvPr/>
        </p:nvPicPr>
        <p:blipFill rotWithShape="1">
          <a:blip r:embed="rId3">
            <a:alphaModFix/>
          </a:blip>
          <a:srcRect l="5010" r="4703"/>
          <a:stretch/>
        </p:blipFill>
        <p:spPr>
          <a:xfrm>
            <a:off x="311700" y="1285875"/>
            <a:ext cx="6076950" cy="2229290"/>
          </a:xfrm>
          <a:prstGeom prst="rect">
            <a:avLst/>
          </a:prstGeom>
          <a:noFill/>
          <a:ln>
            <a:noFill/>
          </a:ln>
        </p:spPr>
      </p:pic>
      <p:pic>
        <p:nvPicPr>
          <p:cNvPr id="141" name="Google Shape;141;p21"/>
          <p:cNvPicPr preferRelativeResize="0"/>
          <p:nvPr/>
        </p:nvPicPr>
        <p:blipFill rotWithShape="1">
          <a:blip r:embed="rId4">
            <a:alphaModFix/>
          </a:blip>
          <a:srcRect l="11866" t="11574" r="12358"/>
          <a:stretch/>
        </p:blipFill>
        <p:spPr>
          <a:xfrm>
            <a:off x="6576775" y="1752463"/>
            <a:ext cx="1400650" cy="282325"/>
          </a:xfrm>
          <a:prstGeom prst="rect">
            <a:avLst/>
          </a:prstGeom>
          <a:noFill/>
          <a:ln>
            <a:noFill/>
          </a:ln>
        </p:spPr>
      </p:pic>
      <p:pic>
        <p:nvPicPr>
          <p:cNvPr id="142" name="Google Shape;142;p21"/>
          <p:cNvPicPr preferRelativeResize="0"/>
          <p:nvPr/>
        </p:nvPicPr>
        <p:blipFill rotWithShape="1">
          <a:blip r:embed="rId4">
            <a:alphaModFix/>
          </a:blip>
          <a:srcRect l="28093" t="11574" r="9324"/>
          <a:stretch/>
        </p:blipFill>
        <p:spPr>
          <a:xfrm>
            <a:off x="6612500" y="1376450"/>
            <a:ext cx="1156825" cy="282325"/>
          </a:xfrm>
          <a:prstGeom prst="rect">
            <a:avLst/>
          </a:prstGeom>
          <a:noFill/>
          <a:ln>
            <a:noFill/>
          </a:ln>
        </p:spPr>
      </p:pic>
      <p:pic>
        <p:nvPicPr>
          <p:cNvPr id="143" name="Google Shape;143;p21"/>
          <p:cNvPicPr preferRelativeResize="0"/>
          <p:nvPr/>
        </p:nvPicPr>
        <p:blipFill rotWithShape="1">
          <a:blip r:embed="rId5">
            <a:alphaModFix/>
          </a:blip>
          <a:srcRect l="24653" t="11582"/>
          <a:stretch/>
        </p:blipFill>
        <p:spPr>
          <a:xfrm>
            <a:off x="6612500" y="2128463"/>
            <a:ext cx="1329195" cy="282325"/>
          </a:xfrm>
          <a:prstGeom prst="rect">
            <a:avLst/>
          </a:prstGeom>
          <a:noFill/>
          <a:ln>
            <a:noFill/>
          </a:ln>
        </p:spPr>
      </p:pic>
      <p:pic>
        <p:nvPicPr>
          <p:cNvPr id="144" name="Google Shape;144;p21"/>
          <p:cNvPicPr preferRelativeResize="0"/>
          <p:nvPr/>
        </p:nvPicPr>
        <p:blipFill>
          <a:blip r:embed="rId6">
            <a:alphaModFix/>
          </a:blip>
          <a:stretch>
            <a:fillRect/>
          </a:stretch>
        </p:blipFill>
        <p:spPr>
          <a:xfrm>
            <a:off x="6397875" y="2504488"/>
            <a:ext cx="1758446" cy="282325"/>
          </a:xfrm>
          <a:prstGeom prst="rect">
            <a:avLst/>
          </a:prstGeom>
          <a:noFill/>
          <a:ln>
            <a:noFill/>
          </a:ln>
        </p:spPr>
      </p:pic>
      <p:pic>
        <p:nvPicPr>
          <p:cNvPr id="145" name="Google Shape;145;p21"/>
          <p:cNvPicPr preferRelativeResize="0"/>
          <p:nvPr/>
        </p:nvPicPr>
        <p:blipFill rotWithShape="1">
          <a:blip r:embed="rId7">
            <a:alphaModFix/>
          </a:blip>
          <a:srcRect r="32198"/>
          <a:stretch/>
        </p:blipFill>
        <p:spPr>
          <a:xfrm>
            <a:off x="5397652" y="2890965"/>
            <a:ext cx="2897251" cy="572700"/>
          </a:xfrm>
          <a:prstGeom prst="rect">
            <a:avLst/>
          </a:prstGeom>
          <a:noFill/>
          <a:ln>
            <a:noFill/>
          </a:ln>
        </p:spPr>
      </p:pic>
      <p:pic>
        <p:nvPicPr>
          <p:cNvPr id="146" name="Google Shape;146;p21"/>
          <p:cNvPicPr preferRelativeResize="0"/>
          <p:nvPr/>
        </p:nvPicPr>
        <p:blipFill>
          <a:blip r:embed="rId8">
            <a:alphaModFix/>
          </a:blip>
          <a:stretch>
            <a:fillRect/>
          </a:stretch>
        </p:blipFill>
        <p:spPr>
          <a:xfrm>
            <a:off x="4493148" y="3408035"/>
            <a:ext cx="3839050" cy="5222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3999</Words>
  <Application>Microsoft Macintosh PowerPoint</Application>
  <PresentationFormat>On-screen Show (16:9)</PresentationFormat>
  <Paragraphs>185</Paragraphs>
  <Slides>50</Slides>
  <Notes>50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Economica</vt:lpstr>
      <vt:lpstr>Georgia</vt:lpstr>
      <vt:lpstr>Open Sans</vt:lpstr>
      <vt:lpstr>Roboto</vt:lpstr>
      <vt:lpstr>Times New Roman</vt:lpstr>
      <vt:lpstr>Luxe</vt:lpstr>
      <vt:lpstr>基于贝叶斯推理的程序自动生成</vt:lpstr>
      <vt:lpstr>目录</vt:lpstr>
      <vt:lpstr>简介</vt:lpstr>
      <vt:lpstr>Introduction - Bayes’ Theorem </vt:lpstr>
      <vt:lpstr>Introduction - Bayesian Inference </vt:lpstr>
      <vt:lpstr>Probabilistic programming - Intuition  </vt:lpstr>
      <vt:lpstr>Probabilistic programming –  Coin Flipping Model</vt:lpstr>
      <vt:lpstr>Probabilistic programming –  Coin Flipping Model</vt:lpstr>
      <vt:lpstr>Probabilistic programming - Anglican</vt:lpstr>
      <vt:lpstr>Program synthesis - Stochastic search </vt:lpstr>
      <vt:lpstr>Program synthesis - Stochastic search </vt:lpstr>
      <vt:lpstr>Program synthesis - Stochastic search </vt:lpstr>
      <vt:lpstr>Metropolis-Hastings – Algorithm of Monte Carlo Markov Chain</vt:lpstr>
      <vt:lpstr>Metropolis-Hastings - Markov Chain</vt:lpstr>
      <vt:lpstr>Metropolis-Hastings – Algorithm of Monte Carlo Markov Chain</vt:lpstr>
      <vt:lpstr>Metropolis-Hastings - Markov Chain</vt:lpstr>
      <vt:lpstr>Metropolis-Hastings - Algorithm</vt:lpstr>
      <vt:lpstr>Metropolis-Hastings - Algorithm</vt:lpstr>
      <vt:lpstr>Metropolis-Hastings </vt:lpstr>
      <vt:lpstr>Metropolis-Hastings </vt:lpstr>
      <vt:lpstr>Program synthesis using PPL</vt:lpstr>
      <vt:lpstr>writing sampler</vt:lpstr>
      <vt:lpstr>PowerPoint Presentation</vt:lpstr>
      <vt:lpstr>PowerPoint Presentation</vt:lpstr>
      <vt:lpstr>score-function</vt:lpstr>
      <vt:lpstr>score-function</vt:lpstr>
      <vt:lpstr>Likelihood</vt:lpstr>
      <vt:lpstr>Likelihood</vt:lpstr>
      <vt:lpstr>Likelihood</vt:lpstr>
      <vt:lpstr>Likelihood</vt:lpstr>
      <vt:lpstr>Score-likelihood</vt:lpstr>
      <vt:lpstr>Metropolis Hastings </vt:lpstr>
      <vt:lpstr>Metropolis Hastings </vt:lpstr>
      <vt:lpstr>Independent proposal</vt:lpstr>
      <vt:lpstr>Independent proposal</vt:lpstr>
      <vt:lpstr>Independent proposal</vt:lpstr>
      <vt:lpstr>Independent proposal</vt:lpstr>
      <vt:lpstr>Dependent proposal</vt:lpstr>
      <vt:lpstr>Dependent proposal</vt:lpstr>
      <vt:lpstr>Dependent proposal </vt:lpstr>
      <vt:lpstr>Dependent proposal </vt:lpstr>
      <vt:lpstr>Dependent proposal </vt:lpstr>
      <vt:lpstr>Dependent proposal </vt:lpstr>
      <vt:lpstr>Dependent proposal </vt:lpstr>
      <vt:lpstr>Assessment</vt:lpstr>
      <vt:lpstr>Assessment</vt:lpstr>
      <vt:lpstr>Assessment</vt:lpstr>
      <vt:lpstr>Metropolis-Hastings </vt:lpstr>
      <vt:lpstr>Conclusion</vt:lpstr>
      <vt:lpstr>PowerPoint Presentation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Synthesis using Probabilistic Programming</dc:title>
  <cp:lastModifiedBy>Microsoft Office User</cp:lastModifiedBy>
  <cp:revision>6</cp:revision>
  <dcterms:modified xsi:type="dcterms:W3CDTF">2019-05-14T07:09:25Z</dcterms:modified>
</cp:coreProperties>
</file>