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4" r:id="rId7"/>
    <p:sldId id="275" r:id="rId8"/>
    <p:sldId id="261" r:id="rId9"/>
    <p:sldId id="265" r:id="rId10"/>
    <p:sldId id="262" r:id="rId11"/>
    <p:sldId id="263" r:id="rId12"/>
    <p:sldId id="264" r:id="rId13"/>
    <p:sldId id="266" r:id="rId14"/>
    <p:sldId id="267" r:id="rId15"/>
    <p:sldId id="268" r:id="rId16"/>
    <p:sldId id="276" r:id="rId17"/>
    <p:sldId id="269" r:id="rId18"/>
    <p:sldId id="270" r:id="rId19"/>
    <p:sldId id="271" r:id="rId20"/>
    <p:sldId id="273"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5E22D-8E66-4D7B-838F-47AC8DC2AD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E60FFC1-3476-4CFE-90BE-3512BFBB84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FAC5A8F-6EE1-4005-AE56-D8F8E0D3CD8E}"/>
              </a:ext>
            </a:extLst>
          </p:cNvPr>
          <p:cNvSpPr>
            <a:spLocks noGrp="1"/>
          </p:cNvSpPr>
          <p:nvPr>
            <p:ph type="dt" sz="half" idx="10"/>
          </p:nvPr>
        </p:nvSpPr>
        <p:spPr/>
        <p:txBody>
          <a:bodyPr/>
          <a:lstStyle/>
          <a:p>
            <a:fld id="{79084D12-9971-4D85-90B6-EA2E8E4DAC18}" type="datetimeFigureOut">
              <a:rPr lang="en-GB" smtClean="0"/>
              <a:t>11/09/2019</a:t>
            </a:fld>
            <a:endParaRPr lang="en-GB"/>
          </a:p>
        </p:txBody>
      </p:sp>
      <p:sp>
        <p:nvSpPr>
          <p:cNvPr id="5" name="Footer Placeholder 4">
            <a:extLst>
              <a:ext uri="{FF2B5EF4-FFF2-40B4-BE49-F238E27FC236}">
                <a16:creationId xmlns:a16="http://schemas.microsoft.com/office/drawing/2014/main" id="{407031E4-C802-47B2-AFE5-3715142868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C318CA-0059-4A87-A5C5-38361FB2AF29}"/>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1957739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651FC-B391-4481-A4FE-FD61F6488BB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5DF9106-5C1D-4F14-B5AB-DFA77B2E728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06D1EE-E7CC-4EE7-BDEB-FB485A284FCF}"/>
              </a:ext>
            </a:extLst>
          </p:cNvPr>
          <p:cNvSpPr>
            <a:spLocks noGrp="1"/>
          </p:cNvSpPr>
          <p:nvPr>
            <p:ph type="dt" sz="half" idx="10"/>
          </p:nvPr>
        </p:nvSpPr>
        <p:spPr/>
        <p:txBody>
          <a:bodyPr/>
          <a:lstStyle/>
          <a:p>
            <a:fld id="{79084D12-9971-4D85-90B6-EA2E8E4DAC18}" type="datetimeFigureOut">
              <a:rPr lang="en-GB" smtClean="0"/>
              <a:t>11/09/2019</a:t>
            </a:fld>
            <a:endParaRPr lang="en-GB"/>
          </a:p>
        </p:txBody>
      </p:sp>
      <p:sp>
        <p:nvSpPr>
          <p:cNvPr id="5" name="Footer Placeholder 4">
            <a:extLst>
              <a:ext uri="{FF2B5EF4-FFF2-40B4-BE49-F238E27FC236}">
                <a16:creationId xmlns:a16="http://schemas.microsoft.com/office/drawing/2014/main" id="{DACB52A8-EF4C-416C-A1BA-3E619AB046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0649D2E-7665-4DEE-9A55-CF19A6ED9973}"/>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227052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66A895-B4BD-481E-AD51-FA09191B29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097A501-1CEA-416D-8330-D4E06586F95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04FC29-F63B-419F-93F7-B2E32F884C3B}"/>
              </a:ext>
            </a:extLst>
          </p:cNvPr>
          <p:cNvSpPr>
            <a:spLocks noGrp="1"/>
          </p:cNvSpPr>
          <p:nvPr>
            <p:ph type="dt" sz="half" idx="10"/>
          </p:nvPr>
        </p:nvSpPr>
        <p:spPr/>
        <p:txBody>
          <a:bodyPr/>
          <a:lstStyle/>
          <a:p>
            <a:fld id="{79084D12-9971-4D85-90B6-EA2E8E4DAC18}" type="datetimeFigureOut">
              <a:rPr lang="en-GB" smtClean="0"/>
              <a:t>11/09/2019</a:t>
            </a:fld>
            <a:endParaRPr lang="en-GB"/>
          </a:p>
        </p:txBody>
      </p:sp>
      <p:sp>
        <p:nvSpPr>
          <p:cNvPr id="5" name="Footer Placeholder 4">
            <a:extLst>
              <a:ext uri="{FF2B5EF4-FFF2-40B4-BE49-F238E27FC236}">
                <a16:creationId xmlns:a16="http://schemas.microsoft.com/office/drawing/2014/main" id="{0AF735E8-D7BD-4BC5-B251-2497675F9B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D265AE-3ECE-418E-B45F-37964266A5E0}"/>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1676851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61CFC-9F35-45B2-993B-C7D60ACF17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5A36D3F-09EC-4E2E-8B64-8166D43E355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710787-1C4C-48CF-923A-4E62D8C2A20B}"/>
              </a:ext>
            </a:extLst>
          </p:cNvPr>
          <p:cNvSpPr>
            <a:spLocks noGrp="1"/>
          </p:cNvSpPr>
          <p:nvPr>
            <p:ph type="dt" sz="half" idx="10"/>
          </p:nvPr>
        </p:nvSpPr>
        <p:spPr/>
        <p:txBody>
          <a:bodyPr/>
          <a:lstStyle/>
          <a:p>
            <a:fld id="{79084D12-9971-4D85-90B6-EA2E8E4DAC18}" type="datetimeFigureOut">
              <a:rPr lang="en-GB" smtClean="0"/>
              <a:t>11/09/2019</a:t>
            </a:fld>
            <a:endParaRPr lang="en-GB"/>
          </a:p>
        </p:txBody>
      </p:sp>
      <p:sp>
        <p:nvSpPr>
          <p:cNvPr id="5" name="Footer Placeholder 4">
            <a:extLst>
              <a:ext uri="{FF2B5EF4-FFF2-40B4-BE49-F238E27FC236}">
                <a16:creationId xmlns:a16="http://schemas.microsoft.com/office/drawing/2014/main" id="{1B7C4C8F-5175-449F-B95D-E42357A25D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B80C08-D161-4AA3-9FA0-21D99BCE5773}"/>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1009617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7CB1F-3330-40D3-AED4-C357CC19D0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14E3BEB-3E4F-469D-A198-0BBB9FF708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F6E211E-E4A0-45C9-BACA-51CC593E2A8F}"/>
              </a:ext>
            </a:extLst>
          </p:cNvPr>
          <p:cNvSpPr>
            <a:spLocks noGrp="1"/>
          </p:cNvSpPr>
          <p:nvPr>
            <p:ph type="dt" sz="half" idx="10"/>
          </p:nvPr>
        </p:nvSpPr>
        <p:spPr/>
        <p:txBody>
          <a:bodyPr/>
          <a:lstStyle/>
          <a:p>
            <a:fld id="{79084D12-9971-4D85-90B6-EA2E8E4DAC18}" type="datetimeFigureOut">
              <a:rPr lang="en-GB" smtClean="0"/>
              <a:t>11/09/2019</a:t>
            </a:fld>
            <a:endParaRPr lang="en-GB"/>
          </a:p>
        </p:txBody>
      </p:sp>
      <p:sp>
        <p:nvSpPr>
          <p:cNvPr id="5" name="Footer Placeholder 4">
            <a:extLst>
              <a:ext uri="{FF2B5EF4-FFF2-40B4-BE49-F238E27FC236}">
                <a16:creationId xmlns:a16="http://schemas.microsoft.com/office/drawing/2014/main" id="{367743AB-F1E5-4AA7-933A-C7247DFDA9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3FA202-0B73-4C8F-BBE2-1874C9005F81}"/>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1713589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D89FC-329C-400E-B7FE-320000A358D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57F45BD-6318-4C8D-A64D-BD2D531D149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8B77D8F-FF7D-4510-B7B3-A048E0D3221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2907AD-A5F5-42B3-A731-83C10272049D}"/>
              </a:ext>
            </a:extLst>
          </p:cNvPr>
          <p:cNvSpPr>
            <a:spLocks noGrp="1"/>
          </p:cNvSpPr>
          <p:nvPr>
            <p:ph type="dt" sz="half" idx="10"/>
          </p:nvPr>
        </p:nvSpPr>
        <p:spPr/>
        <p:txBody>
          <a:bodyPr/>
          <a:lstStyle/>
          <a:p>
            <a:fld id="{79084D12-9971-4D85-90B6-EA2E8E4DAC18}" type="datetimeFigureOut">
              <a:rPr lang="en-GB" smtClean="0"/>
              <a:t>11/09/2019</a:t>
            </a:fld>
            <a:endParaRPr lang="en-GB"/>
          </a:p>
        </p:txBody>
      </p:sp>
      <p:sp>
        <p:nvSpPr>
          <p:cNvPr id="6" name="Footer Placeholder 5">
            <a:extLst>
              <a:ext uri="{FF2B5EF4-FFF2-40B4-BE49-F238E27FC236}">
                <a16:creationId xmlns:a16="http://schemas.microsoft.com/office/drawing/2014/main" id="{BA8A5A5A-696C-451B-B4E5-F6D67BF27B9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92AD43-651B-4469-B7DC-FF5990FB55A1}"/>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1897453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03190-8079-4D76-BE0C-FEF59F2B77C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F952AA-3C59-4F0E-B0AE-1ADCAB3816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7394870-BB38-46D2-907A-1CE23CAF350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3665D6D-3AF1-4958-BB38-39AC60C7E7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F8D6F64-F561-4271-9C64-4B87BF98E9D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F452E33-5157-4817-8C3B-35D4A7314B94}"/>
              </a:ext>
            </a:extLst>
          </p:cNvPr>
          <p:cNvSpPr>
            <a:spLocks noGrp="1"/>
          </p:cNvSpPr>
          <p:nvPr>
            <p:ph type="dt" sz="half" idx="10"/>
          </p:nvPr>
        </p:nvSpPr>
        <p:spPr/>
        <p:txBody>
          <a:bodyPr/>
          <a:lstStyle/>
          <a:p>
            <a:fld id="{79084D12-9971-4D85-90B6-EA2E8E4DAC18}" type="datetimeFigureOut">
              <a:rPr lang="en-GB" smtClean="0"/>
              <a:t>11/09/2019</a:t>
            </a:fld>
            <a:endParaRPr lang="en-GB"/>
          </a:p>
        </p:txBody>
      </p:sp>
      <p:sp>
        <p:nvSpPr>
          <p:cNvPr id="8" name="Footer Placeholder 7">
            <a:extLst>
              <a:ext uri="{FF2B5EF4-FFF2-40B4-BE49-F238E27FC236}">
                <a16:creationId xmlns:a16="http://schemas.microsoft.com/office/drawing/2014/main" id="{663DCB6E-30AB-48BE-84CB-317BF2F149D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F289A85-0A0E-45CC-A4ED-703AEE7E7BF0}"/>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1497452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AC45-9810-42FD-9B4E-4DFE82DFC9D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4D280CF-4DF1-448E-AEE3-F3C838AFE19A}"/>
              </a:ext>
            </a:extLst>
          </p:cNvPr>
          <p:cNvSpPr>
            <a:spLocks noGrp="1"/>
          </p:cNvSpPr>
          <p:nvPr>
            <p:ph type="dt" sz="half" idx="10"/>
          </p:nvPr>
        </p:nvSpPr>
        <p:spPr/>
        <p:txBody>
          <a:bodyPr/>
          <a:lstStyle/>
          <a:p>
            <a:fld id="{79084D12-9971-4D85-90B6-EA2E8E4DAC18}" type="datetimeFigureOut">
              <a:rPr lang="en-GB" smtClean="0"/>
              <a:t>11/09/2019</a:t>
            </a:fld>
            <a:endParaRPr lang="en-GB"/>
          </a:p>
        </p:txBody>
      </p:sp>
      <p:sp>
        <p:nvSpPr>
          <p:cNvPr id="4" name="Footer Placeholder 3">
            <a:extLst>
              <a:ext uri="{FF2B5EF4-FFF2-40B4-BE49-F238E27FC236}">
                <a16:creationId xmlns:a16="http://schemas.microsoft.com/office/drawing/2014/main" id="{30145502-3DE7-42F4-AC30-F87EFB9AFE9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4ED1406-BAB7-4295-B249-C4C93BAB1EF8}"/>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3408601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CFF6CD-6805-4E9C-9244-8C745F2C0534}"/>
              </a:ext>
            </a:extLst>
          </p:cNvPr>
          <p:cNvSpPr>
            <a:spLocks noGrp="1"/>
          </p:cNvSpPr>
          <p:nvPr>
            <p:ph type="dt" sz="half" idx="10"/>
          </p:nvPr>
        </p:nvSpPr>
        <p:spPr/>
        <p:txBody>
          <a:bodyPr/>
          <a:lstStyle/>
          <a:p>
            <a:fld id="{79084D12-9971-4D85-90B6-EA2E8E4DAC18}" type="datetimeFigureOut">
              <a:rPr lang="en-GB" smtClean="0"/>
              <a:t>11/09/2019</a:t>
            </a:fld>
            <a:endParaRPr lang="en-GB"/>
          </a:p>
        </p:txBody>
      </p:sp>
      <p:sp>
        <p:nvSpPr>
          <p:cNvPr id="3" name="Footer Placeholder 2">
            <a:extLst>
              <a:ext uri="{FF2B5EF4-FFF2-40B4-BE49-F238E27FC236}">
                <a16:creationId xmlns:a16="http://schemas.microsoft.com/office/drawing/2014/main" id="{3BFE5371-5A8B-4AA8-A5E3-98CBEDFFC1A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9504EE0-31D0-470C-AA0C-1D3766CB7AB9}"/>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3491911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E4053-A154-40CF-8C0C-B73C4AEBE1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009F906-D374-43EC-B0B6-8A76EE26BB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93817B0-D6DB-4D2C-B432-D303E3E82F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14E4DA3-B090-4929-876C-1F912E8C417C}"/>
              </a:ext>
            </a:extLst>
          </p:cNvPr>
          <p:cNvSpPr>
            <a:spLocks noGrp="1"/>
          </p:cNvSpPr>
          <p:nvPr>
            <p:ph type="dt" sz="half" idx="10"/>
          </p:nvPr>
        </p:nvSpPr>
        <p:spPr/>
        <p:txBody>
          <a:bodyPr/>
          <a:lstStyle/>
          <a:p>
            <a:fld id="{79084D12-9971-4D85-90B6-EA2E8E4DAC18}" type="datetimeFigureOut">
              <a:rPr lang="en-GB" smtClean="0"/>
              <a:t>11/09/2019</a:t>
            </a:fld>
            <a:endParaRPr lang="en-GB"/>
          </a:p>
        </p:txBody>
      </p:sp>
      <p:sp>
        <p:nvSpPr>
          <p:cNvPr id="6" name="Footer Placeholder 5">
            <a:extLst>
              <a:ext uri="{FF2B5EF4-FFF2-40B4-BE49-F238E27FC236}">
                <a16:creationId xmlns:a16="http://schemas.microsoft.com/office/drawing/2014/main" id="{4440C618-B7CA-4EA0-BCD2-0819B1147CC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77EBF99-6A41-4AD8-A0F5-E5112993D7BE}"/>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1355021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64D8B-F689-468D-84B0-3E1A896C78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5834A69-0978-4B86-8EE7-520482640A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33050F6-EF29-474D-96BB-E8C1AEA719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1428A40-CA46-44FF-BBBF-00826BB533E5}"/>
              </a:ext>
            </a:extLst>
          </p:cNvPr>
          <p:cNvSpPr>
            <a:spLocks noGrp="1"/>
          </p:cNvSpPr>
          <p:nvPr>
            <p:ph type="dt" sz="half" idx="10"/>
          </p:nvPr>
        </p:nvSpPr>
        <p:spPr/>
        <p:txBody>
          <a:bodyPr/>
          <a:lstStyle/>
          <a:p>
            <a:fld id="{79084D12-9971-4D85-90B6-EA2E8E4DAC18}" type="datetimeFigureOut">
              <a:rPr lang="en-GB" smtClean="0"/>
              <a:t>11/09/2019</a:t>
            </a:fld>
            <a:endParaRPr lang="en-GB"/>
          </a:p>
        </p:txBody>
      </p:sp>
      <p:sp>
        <p:nvSpPr>
          <p:cNvPr id="6" name="Footer Placeholder 5">
            <a:extLst>
              <a:ext uri="{FF2B5EF4-FFF2-40B4-BE49-F238E27FC236}">
                <a16:creationId xmlns:a16="http://schemas.microsoft.com/office/drawing/2014/main" id="{A523D9EE-4296-46C9-8505-F13CF039463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60B714B-805B-49A6-8203-C440327CAB7C}"/>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4167356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10BF0D-AC54-41FE-B1C3-99DF44F4DE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2E8FC05-A31E-4AB0-A118-CFB896CA23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437D57-189B-4E89-836D-7263A17066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084D12-9971-4D85-90B6-EA2E8E4DAC18}" type="datetimeFigureOut">
              <a:rPr lang="en-GB" smtClean="0"/>
              <a:t>11/09/2019</a:t>
            </a:fld>
            <a:endParaRPr lang="en-GB"/>
          </a:p>
        </p:txBody>
      </p:sp>
      <p:sp>
        <p:nvSpPr>
          <p:cNvPr id="5" name="Footer Placeholder 4">
            <a:extLst>
              <a:ext uri="{FF2B5EF4-FFF2-40B4-BE49-F238E27FC236}">
                <a16:creationId xmlns:a16="http://schemas.microsoft.com/office/drawing/2014/main" id="{1D45ECA1-49FF-4B70-BBC1-0E5F952102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F519C04-23CE-4E53-A0EF-9D078E7BCC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170458-7F2E-4DFA-9A67-318EA3BD8C4B}" type="slidenum">
              <a:rPr lang="en-GB" smtClean="0"/>
              <a:t>‹#›</a:t>
            </a:fld>
            <a:endParaRPr lang="en-GB"/>
          </a:p>
        </p:txBody>
      </p:sp>
    </p:spTree>
    <p:extLst>
      <p:ext uri="{BB962C8B-B14F-4D97-AF65-F5344CB8AC3E}">
        <p14:creationId xmlns:p14="http://schemas.microsoft.com/office/powerpoint/2010/main" val="2737350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8F202-BD78-4ED7-A04D-12AD33F4E779}"/>
              </a:ext>
            </a:extLst>
          </p:cNvPr>
          <p:cNvSpPr>
            <a:spLocks noGrp="1"/>
          </p:cNvSpPr>
          <p:nvPr>
            <p:ph type="ctrTitle"/>
          </p:nvPr>
        </p:nvSpPr>
        <p:spPr/>
        <p:txBody>
          <a:bodyPr/>
          <a:lstStyle/>
          <a:p>
            <a:r>
              <a:rPr lang="en-GB" dirty="0"/>
              <a:t>Alarm Notifications from</a:t>
            </a:r>
            <a:br>
              <a:rPr lang="en-GB" dirty="0"/>
            </a:br>
            <a:r>
              <a:rPr lang="en-GB" dirty="0"/>
              <a:t> Geo SCADA</a:t>
            </a:r>
          </a:p>
        </p:txBody>
      </p:sp>
      <p:sp>
        <p:nvSpPr>
          <p:cNvPr id="3" name="Subtitle 2">
            <a:extLst>
              <a:ext uri="{FF2B5EF4-FFF2-40B4-BE49-F238E27FC236}">
                <a16:creationId xmlns:a16="http://schemas.microsoft.com/office/drawing/2014/main" id="{06F337B7-7C92-44FD-A686-77ADAAE2C25F}"/>
              </a:ext>
            </a:extLst>
          </p:cNvPr>
          <p:cNvSpPr>
            <a:spLocks noGrp="1"/>
          </p:cNvSpPr>
          <p:nvPr>
            <p:ph type="subTitle" idx="1"/>
          </p:nvPr>
        </p:nvSpPr>
        <p:spPr/>
        <p:txBody>
          <a:bodyPr>
            <a:normAutofit fontScale="77500" lnSpcReduction="20000"/>
          </a:bodyPr>
          <a:lstStyle/>
          <a:p>
            <a:r>
              <a:rPr lang="en-GB" dirty="0"/>
              <a:t>Demonstration code </a:t>
            </a:r>
          </a:p>
          <a:p>
            <a:r>
              <a:rPr lang="en-GB" dirty="0"/>
              <a:t>October 2019</a:t>
            </a:r>
          </a:p>
          <a:p>
            <a:endParaRPr lang="en-GB" dirty="0"/>
          </a:p>
          <a:p>
            <a:r>
              <a:rPr lang="en-GB" dirty="0"/>
              <a:t>Provided by Schneider Electric</a:t>
            </a:r>
          </a:p>
          <a:p>
            <a:r>
              <a:rPr lang="en-GB" dirty="0"/>
              <a:t>Not supported, please see Geo SCADA Support Forum to discuss</a:t>
            </a:r>
          </a:p>
        </p:txBody>
      </p:sp>
    </p:spTree>
    <p:extLst>
      <p:ext uri="{BB962C8B-B14F-4D97-AF65-F5344CB8AC3E}">
        <p14:creationId xmlns:p14="http://schemas.microsoft.com/office/powerpoint/2010/main" val="1477221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DBD7-8FA0-4CD5-AE7C-7555794C5262}"/>
              </a:ext>
            </a:extLst>
          </p:cNvPr>
          <p:cNvSpPr>
            <a:spLocks noGrp="1"/>
          </p:cNvSpPr>
          <p:nvPr>
            <p:ph type="title"/>
          </p:nvPr>
        </p:nvSpPr>
        <p:spPr/>
        <p:txBody>
          <a:bodyPr/>
          <a:lstStyle/>
          <a:p>
            <a:r>
              <a:rPr lang="en-GB" dirty="0"/>
              <a:t>Twilio – Buy a Number</a:t>
            </a:r>
          </a:p>
        </p:txBody>
      </p:sp>
      <p:pic>
        <p:nvPicPr>
          <p:cNvPr id="4" name="Content Placeholder 3">
            <a:extLst>
              <a:ext uri="{FF2B5EF4-FFF2-40B4-BE49-F238E27FC236}">
                <a16:creationId xmlns:a16="http://schemas.microsoft.com/office/drawing/2014/main" id="{6B608159-39B4-4E7E-8113-85001679BF79}"/>
              </a:ext>
            </a:extLst>
          </p:cNvPr>
          <p:cNvPicPr>
            <a:picLocks noGrp="1" noChangeAspect="1"/>
          </p:cNvPicPr>
          <p:nvPr>
            <p:ph idx="1"/>
          </p:nvPr>
        </p:nvPicPr>
        <p:blipFill>
          <a:blip r:embed="rId2"/>
          <a:stretch>
            <a:fillRect/>
          </a:stretch>
        </p:blipFill>
        <p:spPr>
          <a:xfrm>
            <a:off x="838200" y="2097202"/>
            <a:ext cx="10515600" cy="3808183"/>
          </a:xfrm>
          <a:prstGeom prst="rect">
            <a:avLst/>
          </a:prstGeom>
        </p:spPr>
      </p:pic>
      <p:sp>
        <p:nvSpPr>
          <p:cNvPr id="3" name="TextBox 2">
            <a:extLst>
              <a:ext uri="{FF2B5EF4-FFF2-40B4-BE49-F238E27FC236}">
                <a16:creationId xmlns:a16="http://schemas.microsoft.com/office/drawing/2014/main" id="{605E0E11-4438-4ADF-8F81-9ACC8BDB626C}"/>
              </a:ext>
            </a:extLst>
          </p:cNvPr>
          <p:cNvSpPr txBox="1"/>
          <p:nvPr/>
        </p:nvSpPr>
        <p:spPr>
          <a:xfrm>
            <a:off x="1035698" y="1455576"/>
            <a:ext cx="10515600" cy="646331"/>
          </a:xfrm>
          <a:prstGeom prst="rect">
            <a:avLst/>
          </a:prstGeom>
          <a:noFill/>
        </p:spPr>
        <p:txBody>
          <a:bodyPr wrap="square" rtlCol="0">
            <a:spAutoFit/>
          </a:bodyPr>
          <a:lstStyle/>
          <a:p>
            <a:r>
              <a:rPr lang="en-GB" dirty="0"/>
              <a:t>Select your country and click ‘Search’. Add further search parameters if you are looking for a particular number sequence or letter codes (e.g. 1-123-SCADA !)</a:t>
            </a:r>
          </a:p>
        </p:txBody>
      </p:sp>
    </p:spTree>
    <p:extLst>
      <p:ext uri="{BB962C8B-B14F-4D97-AF65-F5344CB8AC3E}">
        <p14:creationId xmlns:p14="http://schemas.microsoft.com/office/powerpoint/2010/main" val="653034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BDB98-D4A7-4D6F-B468-8302CC0C3A04}"/>
              </a:ext>
            </a:extLst>
          </p:cNvPr>
          <p:cNvSpPr>
            <a:spLocks noGrp="1"/>
          </p:cNvSpPr>
          <p:nvPr>
            <p:ph type="title"/>
          </p:nvPr>
        </p:nvSpPr>
        <p:spPr/>
        <p:txBody>
          <a:bodyPr/>
          <a:lstStyle/>
          <a:p>
            <a:r>
              <a:rPr lang="en-GB" dirty="0"/>
              <a:t>Twilio – Verified Caller IDs</a:t>
            </a:r>
          </a:p>
        </p:txBody>
      </p:sp>
      <p:pic>
        <p:nvPicPr>
          <p:cNvPr id="4" name="Content Placeholder 3">
            <a:extLst>
              <a:ext uri="{FF2B5EF4-FFF2-40B4-BE49-F238E27FC236}">
                <a16:creationId xmlns:a16="http://schemas.microsoft.com/office/drawing/2014/main" id="{E0CC5DA5-72D0-4460-8315-B903153CB523}"/>
              </a:ext>
            </a:extLst>
          </p:cNvPr>
          <p:cNvPicPr>
            <a:picLocks noGrp="1" noChangeAspect="1"/>
          </p:cNvPicPr>
          <p:nvPr>
            <p:ph idx="1"/>
          </p:nvPr>
        </p:nvPicPr>
        <p:blipFill>
          <a:blip r:embed="rId2"/>
          <a:stretch>
            <a:fillRect/>
          </a:stretch>
        </p:blipFill>
        <p:spPr>
          <a:xfrm>
            <a:off x="838200" y="1690688"/>
            <a:ext cx="2547345" cy="4351338"/>
          </a:xfrm>
          <a:prstGeom prst="rect">
            <a:avLst/>
          </a:prstGeom>
        </p:spPr>
      </p:pic>
      <p:pic>
        <p:nvPicPr>
          <p:cNvPr id="5" name="Picture 4">
            <a:extLst>
              <a:ext uri="{FF2B5EF4-FFF2-40B4-BE49-F238E27FC236}">
                <a16:creationId xmlns:a16="http://schemas.microsoft.com/office/drawing/2014/main" id="{5E752AE5-63F0-41E0-81BF-6B994844C6DE}"/>
              </a:ext>
            </a:extLst>
          </p:cNvPr>
          <p:cNvPicPr>
            <a:picLocks noChangeAspect="1"/>
          </p:cNvPicPr>
          <p:nvPr/>
        </p:nvPicPr>
        <p:blipFill>
          <a:blip r:embed="rId3"/>
          <a:stretch>
            <a:fillRect/>
          </a:stretch>
        </p:blipFill>
        <p:spPr>
          <a:xfrm>
            <a:off x="3385545" y="1690688"/>
            <a:ext cx="7943850" cy="1933575"/>
          </a:xfrm>
          <a:prstGeom prst="rect">
            <a:avLst/>
          </a:prstGeom>
        </p:spPr>
      </p:pic>
      <p:sp>
        <p:nvSpPr>
          <p:cNvPr id="6" name="TextBox 5">
            <a:extLst>
              <a:ext uri="{FF2B5EF4-FFF2-40B4-BE49-F238E27FC236}">
                <a16:creationId xmlns:a16="http://schemas.microsoft.com/office/drawing/2014/main" id="{3511C411-B72A-4103-ACA0-B020B5D47741}"/>
              </a:ext>
            </a:extLst>
          </p:cNvPr>
          <p:cNvSpPr txBox="1"/>
          <p:nvPr/>
        </p:nvSpPr>
        <p:spPr>
          <a:xfrm>
            <a:off x="3480318" y="3741576"/>
            <a:ext cx="8201609" cy="646331"/>
          </a:xfrm>
          <a:prstGeom prst="rect">
            <a:avLst/>
          </a:prstGeom>
          <a:noFill/>
        </p:spPr>
        <p:txBody>
          <a:bodyPr wrap="square" rtlCol="0">
            <a:spAutoFit/>
          </a:bodyPr>
          <a:lstStyle/>
          <a:p>
            <a:r>
              <a:rPr lang="en-GB" dirty="0"/>
              <a:t>Twilio, in free trial mode, will not let you send to just any number.</a:t>
            </a:r>
          </a:p>
          <a:p>
            <a:r>
              <a:rPr lang="en-GB" dirty="0"/>
              <a:t>You need to add numbers here in order to be able to test this system.</a:t>
            </a:r>
          </a:p>
        </p:txBody>
      </p:sp>
    </p:spTree>
    <p:extLst>
      <p:ext uri="{BB962C8B-B14F-4D97-AF65-F5344CB8AC3E}">
        <p14:creationId xmlns:p14="http://schemas.microsoft.com/office/powerpoint/2010/main" val="775896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D69CF-D55A-47F3-AC1E-B1963DA5F58C}"/>
              </a:ext>
            </a:extLst>
          </p:cNvPr>
          <p:cNvSpPr>
            <a:spLocks noGrp="1"/>
          </p:cNvSpPr>
          <p:nvPr>
            <p:ph type="title"/>
          </p:nvPr>
        </p:nvSpPr>
        <p:spPr/>
        <p:txBody>
          <a:bodyPr/>
          <a:lstStyle/>
          <a:p>
            <a:r>
              <a:rPr lang="en-GB" dirty="0"/>
              <a:t>Twilio – Creating a Flow </a:t>
            </a:r>
          </a:p>
        </p:txBody>
      </p:sp>
      <p:pic>
        <p:nvPicPr>
          <p:cNvPr id="4" name="Content Placeholder 3">
            <a:extLst>
              <a:ext uri="{FF2B5EF4-FFF2-40B4-BE49-F238E27FC236}">
                <a16:creationId xmlns:a16="http://schemas.microsoft.com/office/drawing/2014/main" id="{3DA99BEC-B4F7-4EE8-8961-994978E1B8AC}"/>
              </a:ext>
            </a:extLst>
          </p:cNvPr>
          <p:cNvPicPr>
            <a:picLocks noGrp="1" noChangeAspect="1"/>
          </p:cNvPicPr>
          <p:nvPr>
            <p:ph idx="1"/>
          </p:nvPr>
        </p:nvPicPr>
        <p:blipFill>
          <a:blip r:embed="rId2"/>
          <a:stretch>
            <a:fillRect/>
          </a:stretch>
        </p:blipFill>
        <p:spPr>
          <a:xfrm>
            <a:off x="838200" y="1567560"/>
            <a:ext cx="4237653" cy="2199698"/>
          </a:xfrm>
          <a:prstGeom prst="rect">
            <a:avLst/>
          </a:prstGeom>
        </p:spPr>
      </p:pic>
      <p:sp>
        <p:nvSpPr>
          <p:cNvPr id="5" name="TextBox 4">
            <a:extLst>
              <a:ext uri="{FF2B5EF4-FFF2-40B4-BE49-F238E27FC236}">
                <a16:creationId xmlns:a16="http://schemas.microsoft.com/office/drawing/2014/main" id="{9D834F81-4885-45AD-A902-1DE590BD91CA}"/>
              </a:ext>
            </a:extLst>
          </p:cNvPr>
          <p:cNvSpPr txBox="1"/>
          <p:nvPr/>
        </p:nvSpPr>
        <p:spPr>
          <a:xfrm>
            <a:off x="5262465" y="1567543"/>
            <a:ext cx="2836506" cy="369332"/>
          </a:xfrm>
          <a:prstGeom prst="rect">
            <a:avLst/>
          </a:prstGeom>
          <a:noFill/>
        </p:spPr>
        <p:txBody>
          <a:bodyPr wrap="square" rtlCol="0">
            <a:spAutoFit/>
          </a:bodyPr>
          <a:lstStyle/>
          <a:p>
            <a:r>
              <a:rPr lang="en-GB" dirty="0"/>
              <a:t>Click to design a flow</a:t>
            </a:r>
          </a:p>
        </p:txBody>
      </p:sp>
      <p:cxnSp>
        <p:nvCxnSpPr>
          <p:cNvPr id="6" name="Straight Arrow Connector 5">
            <a:extLst>
              <a:ext uri="{FF2B5EF4-FFF2-40B4-BE49-F238E27FC236}">
                <a16:creationId xmlns:a16="http://schemas.microsoft.com/office/drawing/2014/main" id="{B29E8D30-1E08-4349-8189-B601F47C5A1D}"/>
              </a:ext>
            </a:extLst>
          </p:cNvPr>
          <p:cNvCxnSpPr>
            <a:cxnSpLocks/>
            <a:stCxn id="5" idx="1"/>
          </p:cNvCxnSpPr>
          <p:nvPr/>
        </p:nvCxnSpPr>
        <p:spPr>
          <a:xfrm flipH="1">
            <a:off x="3564295" y="1752209"/>
            <a:ext cx="1698170" cy="5524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22188D4-F4B5-423F-B194-0014858D01A2}"/>
              </a:ext>
            </a:extLst>
          </p:cNvPr>
          <p:cNvPicPr>
            <a:picLocks noChangeAspect="1"/>
          </p:cNvPicPr>
          <p:nvPr/>
        </p:nvPicPr>
        <p:blipFill>
          <a:blip r:embed="rId3"/>
          <a:stretch>
            <a:fillRect/>
          </a:stretch>
        </p:blipFill>
        <p:spPr>
          <a:xfrm>
            <a:off x="2405257" y="4721677"/>
            <a:ext cx="4458154" cy="1604477"/>
          </a:xfrm>
          <a:prstGeom prst="rect">
            <a:avLst/>
          </a:prstGeom>
        </p:spPr>
      </p:pic>
      <p:sp>
        <p:nvSpPr>
          <p:cNvPr id="10" name="TextBox 9">
            <a:extLst>
              <a:ext uri="{FF2B5EF4-FFF2-40B4-BE49-F238E27FC236}">
                <a16:creationId xmlns:a16="http://schemas.microsoft.com/office/drawing/2014/main" id="{E883C849-E37D-4843-94F9-C83DE737EDBB}"/>
              </a:ext>
            </a:extLst>
          </p:cNvPr>
          <p:cNvSpPr txBox="1"/>
          <p:nvPr/>
        </p:nvSpPr>
        <p:spPr>
          <a:xfrm>
            <a:off x="2371660" y="4075346"/>
            <a:ext cx="4525347" cy="646331"/>
          </a:xfrm>
          <a:prstGeom prst="rect">
            <a:avLst/>
          </a:prstGeom>
          <a:noFill/>
        </p:spPr>
        <p:txBody>
          <a:bodyPr wrap="square" rtlCol="0">
            <a:spAutoFit/>
          </a:bodyPr>
          <a:lstStyle/>
          <a:p>
            <a:r>
              <a:rPr lang="en-GB" dirty="0"/>
              <a:t>Flows start with a trigger, our trigger is the REST API</a:t>
            </a:r>
          </a:p>
        </p:txBody>
      </p:sp>
      <p:sp>
        <p:nvSpPr>
          <p:cNvPr id="11" name="TextBox 10">
            <a:extLst>
              <a:ext uri="{FF2B5EF4-FFF2-40B4-BE49-F238E27FC236}">
                <a16:creationId xmlns:a16="http://schemas.microsoft.com/office/drawing/2014/main" id="{9B0D8241-5C30-45EE-B59B-A2182F932DE8}"/>
              </a:ext>
            </a:extLst>
          </p:cNvPr>
          <p:cNvSpPr txBox="1"/>
          <p:nvPr/>
        </p:nvSpPr>
        <p:spPr>
          <a:xfrm>
            <a:off x="8658808" y="1398283"/>
            <a:ext cx="3368351" cy="369332"/>
          </a:xfrm>
          <a:prstGeom prst="rect">
            <a:avLst/>
          </a:prstGeom>
          <a:noFill/>
        </p:spPr>
        <p:txBody>
          <a:bodyPr wrap="square" rtlCol="0">
            <a:spAutoFit/>
          </a:bodyPr>
          <a:lstStyle/>
          <a:p>
            <a:r>
              <a:rPr lang="en-GB" dirty="0"/>
              <a:t>Trigger properties</a:t>
            </a:r>
          </a:p>
        </p:txBody>
      </p:sp>
      <p:pic>
        <p:nvPicPr>
          <p:cNvPr id="12" name="Picture 11">
            <a:extLst>
              <a:ext uri="{FF2B5EF4-FFF2-40B4-BE49-F238E27FC236}">
                <a16:creationId xmlns:a16="http://schemas.microsoft.com/office/drawing/2014/main" id="{3D49C5F5-0046-4519-A9AC-F6803EE30C0C}"/>
              </a:ext>
            </a:extLst>
          </p:cNvPr>
          <p:cNvPicPr>
            <a:picLocks noChangeAspect="1"/>
          </p:cNvPicPr>
          <p:nvPr/>
        </p:nvPicPr>
        <p:blipFill>
          <a:blip r:embed="rId4"/>
          <a:stretch>
            <a:fillRect/>
          </a:stretch>
        </p:blipFill>
        <p:spPr>
          <a:xfrm>
            <a:off x="8591453" y="1835143"/>
            <a:ext cx="2950513" cy="2374981"/>
          </a:xfrm>
          <a:prstGeom prst="rect">
            <a:avLst/>
          </a:prstGeom>
        </p:spPr>
      </p:pic>
      <p:cxnSp>
        <p:nvCxnSpPr>
          <p:cNvPr id="13" name="Straight Arrow Connector 12">
            <a:extLst>
              <a:ext uri="{FF2B5EF4-FFF2-40B4-BE49-F238E27FC236}">
                <a16:creationId xmlns:a16="http://schemas.microsoft.com/office/drawing/2014/main" id="{6A9F843B-7428-4EDA-8C47-8FA959374815}"/>
              </a:ext>
            </a:extLst>
          </p:cNvPr>
          <p:cNvCxnSpPr>
            <a:cxnSpLocks/>
          </p:cNvCxnSpPr>
          <p:nvPr/>
        </p:nvCxnSpPr>
        <p:spPr>
          <a:xfrm flipV="1">
            <a:off x="8948057" y="4075347"/>
            <a:ext cx="2090057" cy="5526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158EE01-5E2A-4742-9065-C3F9FE659402}"/>
              </a:ext>
            </a:extLst>
          </p:cNvPr>
          <p:cNvSpPr txBox="1"/>
          <p:nvPr/>
        </p:nvSpPr>
        <p:spPr>
          <a:xfrm>
            <a:off x="8658808" y="4721677"/>
            <a:ext cx="3368351" cy="923330"/>
          </a:xfrm>
          <a:prstGeom prst="rect">
            <a:avLst/>
          </a:prstGeom>
          <a:noFill/>
        </p:spPr>
        <p:txBody>
          <a:bodyPr wrap="square" rtlCol="0">
            <a:spAutoFit/>
          </a:bodyPr>
          <a:lstStyle/>
          <a:p>
            <a:r>
              <a:rPr lang="en-GB" dirty="0"/>
              <a:t>Copy and paste this URL (ending </a:t>
            </a:r>
          </a:p>
          <a:p>
            <a:r>
              <a:rPr lang="en-GB" dirty="0"/>
              <a:t>…/Executions) into the code of the Redirector.</a:t>
            </a:r>
          </a:p>
        </p:txBody>
      </p:sp>
      <p:cxnSp>
        <p:nvCxnSpPr>
          <p:cNvPr id="18" name="Straight Arrow Connector 17">
            <a:extLst>
              <a:ext uri="{FF2B5EF4-FFF2-40B4-BE49-F238E27FC236}">
                <a16:creationId xmlns:a16="http://schemas.microsoft.com/office/drawing/2014/main" id="{3D02D14E-D55B-4794-BC93-CF6197D4DC51}"/>
              </a:ext>
            </a:extLst>
          </p:cNvPr>
          <p:cNvCxnSpPr/>
          <p:nvPr/>
        </p:nvCxnSpPr>
        <p:spPr>
          <a:xfrm>
            <a:off x="7912359" y="3051110"/>
            <a:ext cx="1110343" cy="1959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2EFCBB2-2658-4EDC-AA49-0B61E05F1BD7}"/>
              </a:ext>
            </a:extLst>
          </p:cNvPr>
          <p:cNvSpPr txBox="1"/>
          <p:nvPr/>
        </p:nvSpPr>
        <p:spPr>
          <a:xfrm>
            <a:off x="6540759" y="2696547"/>
            <a:ext cx="1558212" cy="646331"/>
          </a:xfrm>
          <a:prstGeom prst="rect">
            <a:avLst/>
          </a:prstGeom>
          <a:noFill/>
        </p:spPr>
        <p:txBody>
          <a:bodyPr wrap="square" rtlCol="0">
            <a:spAutoFit/>
          </a:bodyPr>
          <a:lstStyle/>
          <a:p>
            <a:r>
              <a:rPr lang="en-GB" dirty="0"/>
              <a:t>Name your flow</a:t>
            </a:r>
          </a:p>
        </p:txBody>
      </p:sp>
    </p:spTree>
    <p:extLst>
      <p:ext uri="{BB962C8B-B14F-4D97-AF65-F5344CB8AC3E}">
        <p14:creationId xmlns:p14="http://schemas.microsoft.com/office/powerpoint/2010/main" val="3465332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789C-8782-4BDF-BEB8-EBE92DC12985}"/>
              </a:ext>
            </a:extLst>
          </p:cNvPr>
          <p:cNvSpPr>
            <a:spLocks noGrp="1"/>
          </p:cNvSpPr>
          <p:nvPr>
            <p:ph type="title"/>
          </p:nvPr>
        </p:nvSpPr>
        <p:spPr/>
        <p:txBody>
          <a:bodyPr/>
          <a:lstStyle/>
          <a:p>
            <a:r>
              <a:rPr lang="en-GB" dirty="0"/>
              <a:t>Twilio – Add a call</a:t>
            </a:r>
          </a:p>
        </p:txBody>
      </p:sp>
      <p:sp>
        <p:nvSpPr>
          <p:cNvPr id="3" name="Content Placeholder 2">
            <a:extLst>
              <a:ext uri="{FF2B5EF4-FFF2-40B4-BE49-F238E27FC236}">
                <a16:creationId xmlns:a16="http://schemas.microsoft.com/office/drawing/2014/main" id="{C21D2050-0B85-4ED9-9334-C4A3E1566CC8}"/>
              </a:ext>
            </a:extLst>
          </p:cNvPr>
          <p:cNvSpPr>
            <a:spLocks noGrp="1"/>
          </p:cNvSpPr>
          <p:nvPr>
            <p:ph idx="1"/>
          </p:nvPr>
        </p:nvSpPr>
        <p:spPr>
          <a:xfrm>
            <a:off x="2211355" y="3806889"/>
            <a:ext cx="5439748" cy="2685986"/>
          </a:xfrm>
        </p:spPr>
        <p:txBody>
          <a:bodyPr/>
          <a:lstStyle/>
          <a:p>
            <a:r>
              <a:rPr lang="en-GB" dirty="0"/>
              <a:t>Connect up to API call</a:t>
            </a:r>
          </a:p>
          <a:p>
            <a:r>
              <a:rPr lang="en-GB" dirty="0"/>
              <a:t>Set properties</a:t>
            </a:r>
          </a:p>
        </p:txBody>
      </p:sp>
      <p:pic>
        <p:nvPicPr>
          <p:cNvPr id="4" name="Picture 3">
            <a:extLst>
              <a:ext uri="{FF2B5EF4-FFF2-40B4-BE49-F238E27FC236}">
                <a16:creationId xmlns:a16="http://schemas.microsoft.com/office/drawing/2014/main" id="{9D7DD672-F85D-481A-A966-01E9297A707A}"/>
              </a:ext>
            </a:extLst>
          </p:cNvPr>
          <p:cNvPicPr>
            <a:picLocks noChangeAspect="1"/>
          </p:cNvPicPr>
          <p:nvPr/>
        </p:nvPicPr>
        <p:blipFill>
          <a:blip r:embed="rId2"/>
          <a:stretch>
            <a:fillRect/>
          </a:stretch>
        </p:blipFill>
        <p:spPr>
          <a:xfrm>
            <a:off x="688424" y="1545674"/>
            <a:ext cx="3705225" cy="2143125"/>
          </a:xfrm>
          <a:prstGeom prst="rect">
            <a:avLst/>
          </a:prstGeom>
        </p:spPr>
      </p:pic>
      <p:pic>
        <p:nvPicPr>
          <p:cNvPr id="5" name="Picture 4">
            <a:extLst>
              <a:ext uri="{FF2B5EF4-FFF2-40B4-BE49-F238E27FC236}">
                <a16:creationId xmlns:a16="http://schemas.microsoft.com/office/drawing/2014/main" id="{E5BB4F61-6961-4A61-820B-A7942F61C8DB}"/>
              </a:ext>
            </a:extLst>
          </p:cNvPr>
          <p:cNvPicPr>
            <a:picLocks noChangeAspect="1"/>
          </p:cNvPicPr>
          <p:nvPr/>
        </p:nvPicPr>
        <p:blipFill>
          <a:blip r:embed="rId3"/>
          <a:stretch>
            <a:fillRect/>
          </a:stretch>
        </p:blipFill>
        <p:spPr>
          <a:xfrm>
            <a:off x="8130268" y="1368199"/>
            <a:ext cx="2646589" cy="2902934"/>
          </a:xfrm>
          <a:prstGeom prst="rect">
            <a:avLst/>
          </a:prstGeom>
        </p:spPr>
      </p:pic>
    </p:spTree>
    <p:extLst>
      <p:ext uri="{BB962C8B-B14F-4D97-AF65-F5344CB8AC3E}">
        <p14:creationId xmlns:p14="http://schemas.microsoft.com/office/powerpoint/2010/main" val="4142926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994A2-4892-4C3C-96F9-78667ACEF513}"/>
              </a:ext>
            </a:extLst>
          </p:cNvPr>
          <p:cNvSpPr>
            <a:spLocks noGrp="1"/>
          </p:cNvSpPr>
          <p:nvPr>
            <p:ph type="title"/>
          </p:nvPr>
        </p:nvSpPr>
        <p:spPr/>
        <p:txBody>
          <a:bodyPr/>
          <a:lstStyle/>
          <a:p>
            <a:r>
              <a:rPr lang="en-GB" dirty="0"/>
              <a:t>Twilio – Add ‘Say’</a:t>
            </a:r>
          </a:p>
        </p:txBody>
      </p:sp>
      <p:sp>
        <p:nvSpPr>
          <p:cNvPr id="3" name="Content Placeholder 2">
            <a:extLst>
              <a:ext uri="{FF2B5EF4-FFF2-40B4-BE49-F238E27FC236}">
                <a16:creationId xmlns:a16="http://schemas.microsoft.com/office/drawing/2014/main" id="{AA9824A0-2436-4E16-BCDB-E72B5B061223}"/>
              </a:ext>
            </a:extLst>
          </p:cNvPr>
          <p:cNvSpPr>
            <a:spLocks noGrp="1"/>
          </p:cNvSpPr>
          <p:nvPr>
            <p:ph idx="1"/>
          </p:nvPr>
        </p:nvSpPr>
        <p:spPr>
          <a:xfrm>
            <a:off x="838199" y="4217437"/>
            <a:ext cx="10946363" cy="1959526"/>
          </a:xfrm>
        </p:spPr>
        <p:txBody>
          <a:bodyPr/>
          <a:lstStyle/>
          <a:p>
            <a:r>
              <a:rPr lang="en-GB" dirty="0"/>
              <a:t>Text to say has your choice of introductory text followed by the message parameter:</a:t>
            </a:r>
          </a:p>
          <a:p>
            <a:pPr lvl="1"/>
            <a:r>
              <a:rPr lang="en-GB" dirty="0"/>
              <a:t>Telemetry alarm. {{</a:t>
            </a:r>
            <a:r>
              <a:rPr lang="en-GB" dirty="0" err="1"/>
              <a:t>flow.data.mymessage</a:t>
            </a:r>
            <a:r>
              <a:rPr lang="en-GB" dirty="0"/>
              <a:t>}} .</a:t>
            </a:r>
          </a:p>
        </p:txBody>
      </p:sp>
      <p:pic>
        <p:nvPicPr>
          <p:cNvPr id="4" name="Picture 3">
            <a:extLst>
              <a:ext uri="{FF2B5EF4-FFF2-40B4-BE49-F238E27FC236}">
                <a16:creationId xmlns:a16="http://schemas.microsoft.com/office/drawing/2014/main" id="{46DC3841-91D4-44E0-B00B-1BAB4375B806}"/>
              </a:ext>
            </a:extLst>
          </p:cNvPr>
          <p:cNvPicPr>
            <a:picLocks noChangeAspect="1"/>
          </p:cNvPicPr>
          <p:nvPr/>
        </p:nvPicPr>
        <p:blipFill>
          <a:blip r:embed="rId2"/>
          <a:stretch>
            <a:fillRect/>
          </a:stretch>
        </p:blipFill>
        <p:spPr>
          <a:xfrm>
            <a:off x="4111107" y="1690688"/>
            <a:ext cx="3409950" cy="1885950"/>
          </a:xfrm>
          <a:prstGeom prst="rect">
            <a:avLst/>
          </a:prstGeom>
        </p:spPr>
      </p:pic>
      <p:pic>
        <p:nvPicPr>
          <p:cNvPr id="5" name="Picture 4">
            <a:extLst>
              <a:ext uri="{FF2B5EF4-FFF2-40B4-BE49-F238E27FC236}">
                <a16:creationId xmlns:a16="http://schemas.microsoft.com/office/drawing/2014/main" id="{6B0300B0-B5A5-4A16-AC62-FFE96D4B5050}"/>
              </a:ext>
            </a:extLst>
          </p:cNvPr>
          <p:cNvPicPr>
            <a:picLocks noChangeAspect="1"/>
          </p:cNvPicPr>
          <p:nvPr/>
        </p:nvPicPr>
        <p:blipFill>
          <a:blip r:embed="rId3"/>
          <a:stretch>
            <a:fillRect/>
          </a:stretch>
        </p:blipFill>
        <p:spPr>
          <a:xfrm>
            <a:off x="8626858" y="798739"/>
            <a:ext cx="2526333" cy="3092126"/>
          </a:xfrm>
          <a:prstGeom prst="rect">
            <a:avLst/>
          </a:prstGeom>
        </p:spPr>
      </p:pic>
    </p:spTree>
    <p:extLst>
      <p:ext uri="{BB962C8B-B14F-4D97-AF65-F5344CB8AC3E}">
        <p14:creationId xmlns:p14="http://schemas.microsoft.com/office/powerpoint/2010/main" val="1458024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AE7B-067A-4668-8BF0-6B324ABC9A24}"/>
              </a:ext>
            </a:extLst>
          </p:cNvPr>
          <p:cNvSpPr>
            <a:spLocks noGrp="1"/>
          </p:cNvSpPr>
          <p:nvPr>
            <p:ph type="title"/>
          </p:nvPr>
        </p:nvSpPr>
        <p:spPr/>
        <p:txBody>
          <a:bodyPr/>
          <a:lstStyle/>
          <a:p>
            <a:r>
              <a:rPr lang="en-GB" dirty="0"/>
              <a:t>Twilio – reporting back status</a:t>
            </a:r>
          </a:p>
        </p:txBody>
      </p:sp>
      <p:sp>
        <p:nvSpPr>
          <p:cNvPr id="3" name="Content Placeholder 2">
            <a:extLst>
              <a:ext uri="{FF2B5EF4-FFF2-40B4-BE49-F238E27FC236}">
                <a16:creationId xmlns:a16="http://schemas.microsoft.com/office/drawing/2014/main" id="{B7EEB7D9-0ED2-4C2B-832D-9BA4803F61DF}"/>
              </a:ext>
            </a:extLst>
          </p:cNvPr>
          <p:cNvSpPr>
            <a:spLocks noGrp="1"/>
          </p:cNvSpPr>
          <p:nvPr>
            <p:ph idx="1"/>
          </p:nvPr>
        </p:nvSpPr>
        <p:spPr/>
        <p:txBody>
          <a:bodyPr/>
          <a:lstStyle/>
          <a:p>
            <a:r>
              <a:rPr lang="en-GB" dirty="0"/>
              <a:t>Add external REST calls back to the Redirector</a:t>
            </a:r>
          </a:p>
          <a:p>
            <a:r>
              <a:rPr lang="en-GB" dirty="0"/>
              <a:t>Use parameters referenced in the function </a:t>
            </a:r>
            <a:r>
              <a:rPr lang="en-GB" dirty="0" err="1"/>
              <a:t>ProcessResponse</a:t>
            </a:r>
            <a:r>
              <a:rPr lang="en-GB" dirty="0"/>
              <a:t> in </a:t>
            </a:r>
            <a:r>
              <a:rPr lang="en-GB" dirty="0" err="1"/>
              <a:t>DriverNotify.cs</a:t>
            </a:r>
            <a:endParaRPr lang="en-GB" dirty="0"/>
          </a:p>
          <a:p>
            <a:endParaRPr lang="en-GB" dirty="0"/>
          </a:p>
          <a:p>
            <a:r>
              <a:rPr lang="en-GB" dirty="0"/>
              <a:t>E.g. These can cause events such as noting that a call was not answered</a:t>
            </a:r>
          </a:p>
          <a:p>
            <a:r>
              <a:rPr lang="en-GB" dirty="0"/>
              <a:t>Or they can cause an alarm to be acknowledged via a user’s ID and PIN </a:t>
            </a:r>
          </a:p>
        </p:txBody>
      </p:sp>
    </p:spTree>
    <p:extLst>
      <p:ext uri="{BB962C8B-B14F-4D97-AF65-F5344CB8AC3E}">
        <p14:creationId xmlns:p14="http://schemas.microsoft.com/office/powerpoint/2010/main" val="2951448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EE17B-FE6F-412F-9A85-284630D2F1E7}"/>
              </a:ext>
            </a:extLst>
          </p:cNvPr>
          <p:cNvSpPr>
            <a:spLocks noGrp="1"/>
          </p:cNvSpPr>
          <p:nvPr>
            <p:ph type="title"/>
          </p:nvPr>
        </p:nvSpPr>
        <p:spPr/>
        <p:txBody>
          <a:bodyPr/>
          <a:lstStyle/>
          <a:p>
            <a:r>
              <a:rPr lang="en-GB" dirty="0"/>
              <a:t>Twilio Full Flow Details</a:t>
            </a:r>
          </a:p>
        </p:txBody>
      </p:sp>
      <p:sp>
        <p:nvSpPr>
          <p:cNvPr id="3" name="Content Placeholder 2">
            <a:extLst>
              <a:ext uri="{FF2B5EF4-FFF2-40B4-BE49-F238E27FC236}">
                <a16:creationId xmlns:a16="http://schemas.microsoft.com/office/drawing/2014/main" id="{155C57EC-E8E4-4E85-9107-1A95F59D91B0}"/>
              </a:ext>
            </a:extLst>
          </p:cNvPr>
          <p:cNvSpPr>
            <a:spLocks noGrp="1"/>
          </p:cNvSpPr>
          <p:nvPr>
            <p:ph idx="1"/>
          </p:nvPr>
        </p:nvSpPr>
        <p:spPr/>
        <p:txBody>
          <a:bodyPr/>
          <a:lstStyle/>
          <a:p>
            <a:r>
              <a:rPr lang="en-GB" dirty="0"/>
              <a:t>Not yet in </a:t>
            </a:r>
            <a:r>
              <a:rPr lang="en-GB"/>
              <a:t>this presentation</a:t>
            </a:r>
          </a:p>
        </p:txBody>
      </p:sp>
    </p:spTree>
    <p:extLst>
      <p:ext uri="{BB962C8B-B14F-4D97-AF65-F5344CB8AC3E}">
        <p14:creationId xmlns:p14="http://schemas.microsoft.com/office/powerpoint/2010/main" val="2430098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5C6A-0251-4C90-9DDE-E28BED03BC4F}"/>
              </a:ext>
            </a:extLst>
          </p:cNvPr>
          <p:cNvSpPr>
            <a:spLocks noGrp="1"/>
          </p:cNvSpPr>
          <p:nvPr>
            <p:ph type="title"/>
          </p:nvPr>
        </p:nvSpPr>
        <p:spPr/>
        <p:txBody>
          <a:bodyPr/>
          <a:lstStyle/>
          <a:p>
            <a:r>
              <a:rPr lang="en-GB" dirty="0"/>
              <a:t>Twilio – Save and Publish</a:t>
            </a:r>
          </a:p>
        </p:txBody>
      </p:sp>
      <p:sp>
        <p:nvSpPr>
          <p:cNvPr id="3" name="Content Placeholder 2">
            <a:extLst>
              <a:ext uri="{FF2B5EF4-FFF2-40B4-BE49-F238E27FC236}">
                <a16:creationId xmlns:a16="http://schemas.microsoft.com/office/drawing/2014/main" id="{09FEE35C-0400-4D75-A8CE-57446A54D639}"/>
              </a:ext>
            </a:extLst>
          </p:cNvPr>
          <p:cNvSpPr>
            <a:spLocks noGrp="1"/>
          </p:cNvSpPr>
          <p:nvPr>
            <p:ph idx="1"/>
          </p:nvPr>
        </p:nvSpPr>
        <p:spPr>
          <a:xfrm>
            <a:off x="838200" y="1825625"/>
            <a:ext cx="6262396" cy="4351338"/>
          </a:xfrm>
        </p:spPr>
        <p:txBody>
          <a:bodyPr>
            <a:normAutofit lnSpcReduction="10000"/>
          </a:bodyPr>
          <a:lstStyle/>
          <a:p>
            <a:r>
              <a:rPr lang="en-GB" dirty="0"/>
              <a:t>Click to save any flows: </a:t>
            </a:r>
          </a:p>
          <a:p>
            <a:endParaRPr lang="en-GB" dirty="0"/>
          </a:p>
          <a:p>
            <a:r>
              <a:rPr lang="en-GB" dirty="0"/>
              <a:t>Click to publish and make ‘live’: </a:t>
            </a:r>
          </a:p>
          <a:p>
            <a:endParaRPr lang="en-GB" dirty="0"/>
          </a:p>
          <a:p>
            <a:r>
              <a:rPr lang="en-GB" dirty="0"/>
              <a:t>On the Studio Dashboard copy the ‘SID’ (a long string) into the Redirector code.</a:t>
            </a:r>
          </a:p>
          <a:p>
            <a:endParaRPr lang="en-GB" dirty="0"/>
          </a:p>
          <a:p>
            <a:pPr lvl="1"/>
            <a:r>
              <a:rPr lang="en-GB" dirty="0"/>
              <a:t>Also your Account SID and Outgoing number (formatted as E.164, e.g. +1xxxxxxxxxx)</a:t>
            </a:r>
          </a:p>
        </p:txBody>
      </p:sp>
      <p:pic>
        <p:nvPicPr>
          <p:cNvPr id="4" name="Picture 3">
            <a:extLst>
              <a:ext uri="{FF2B5EF4-FFF2-40B4-BE49-F238E27FC236}">
                <a16:creationId xmlns:a16="http://schemas.microsoft.com/office/drawing/2014/main" id="{7AA0952D-CC79-4C01-BFA0-A105EC5B9F76}"/>
              </a:ext>
            </a:extLst>
          </p:cNvPr>
          <p:cNvPicPr>
            <a:picLocks noChangeAspect="1"/>
          </p:cNvPicPr>
          <p:nvPr/>
        </p:nvPicPr>
        <p:blipFill>
          <a:blip r:embed="rId2"/>
          <a:stretch>
            <a:fillRect/>
          </a:stretch>
        </p:blipFill>
        <p:spPr>
          <a:xfrm>
            <a:off x="4769304" y="1690688"/>
            <a:ext cx="3829050" cy="904875"/>
          </a:xfrm>
          <a:prstGeom prst="rect">
            <a:avLst/>
          </a:prstGeom>
        </p:spPr>
      </p:pic>
      <p:pic>
        <p:nvPicPr>
          <p:cNvPr id="5" name="Picture 4">
            <a:extLst>
              <a:ext uri="{FF2B5EF4-FFF2-40B4-BE49-F238E27FC236}">
                <a16:creationId xmlns:a16="http://schemas.microsoft.com/office/drawing/2014/main" id="{7D39B2B7-357E-4805-B41D-80CB5B4A4AB3}"/>
              </a:ext>
            </a:extLst>
          </p:cNvPr>
          <p:cNvPicPr>
            <a:picLocks noChangeAspect="1"/>
          </p:cNvPicPr>
          <p:nvPr/>
        </p:nvPicPr>
        <p:blipFill>
          <a:blip r:embed="rId3"/>
          <a:stretch>
            <a:fillRect/>
          </a:stretch>
        </p:blipFill>
        <p:spPr>
          <a:xfrm>
            <a:off x="5879452" y="2776538"/>
            <a:ext cx="2019300" cy="704850"/>
          </a:xfrm>
          <a:prstGeom prst="rect">
            <a:avLst/>
          </a:prstGeom>
        </p:spPr>
      </p:pic>
      <p:pic>
        <p:nvPicPr>
          <p:cNvPr id="7" name="Picture 6">
            <a:extLst>
              <a:ext uri="{FF2B5EF4-FFF2-40B4-BE49-F238E27FC236}">
                <a16:creationId xmlns:a16="http://schemas.microsoft.com/office/drawing/2014/main" id="{0C689703-6D1F-4735-9EE9-43D8973C5DF9}"/>
              </a:ext>
            </a:extLst>
          </p:cNvPr>
          <p:cNvPicPr>
            <a:picLocks noChangeAspect="1"/>
          </p:cNvPicPr>
          <p:nvPr/>
        </p:nvPicPr>
        <p:blipFill>
          <a:blip r:embed="rId4"/>
          <a:stretch>
            <a:fillRect/>
          </a:stretch>
        </p:blipFill>
        <p:spPr>
          <a:xfrm>
            <a:off x="7898752" y="3301222"/>
            <a:ext cx="3577415" cy="3438882"/>
          </a:xfrm>
          <a:prstGeom prst="rect">
            <a:avLst/>
          </a:prstGeom>
        </p:spPr>
      </p:pic>
    </p:spTree>
    <p:extLst>
      <p:ext uri="{BB962C8B-B14F-4D97-AF65-F5344CB8AC3E}">
        <p14:creationId xmlns:p14="http://schemas.microsoft.com/office/powerpoint/2010/main" val="494754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7146C-801C-4309-8282-A74D4DE7D5C8}"/>
              </a:ext>
            </a:extLst>
          </p:cNvPr>
          <p:cNvSpPr>
            <a:spLocks noGrp="1"/>
          </p:cNvSpPr>
          <p:nvPr>
            <p:ph type="title"/>
          </p:nvPr>
        </p:nvSpPr>
        <p:spPr/>
        <p:txBody>
          <a:bodyPr/>
          <a:lstStyle/>
          <a:p>
            <a:r>
              <a:rPr lang="en-GB" dirty="0"/>
              <a:t>Making it Work</a:t>
            </a:r>
          </a:p>
        </p:txBody>
      </p:sp>
      <p:sp>
        <p:nvSpPr>
          <p:cNvPr id="3" name="Content Placeholder 2">
            <a:extLst>
              <a:ext uri="{FF2B5EF4-FFF2-40B4-BE49-F238E27FC236}">
                <a16:creationId xmlns:a16="http://schemas.microsoft.com/office/drawing/2014/main" id="{6FD9A976-4F2D-47FB-9333-FFAECF26A47A}"/>
              </a:ext>
            </a:extLst>
          </p:cNvPr>
          <p:cNvSpPr>
            <a:spLocks noGrp="1"/>
          </p:cNvSpPr>
          <p:nvPr>
            <p:ph idx="1"/>
          </p:nvPr>
        </p:nvSpPr>
        <p:spPr/>
        <p:txBody>
          <a:bodyPr/>
          <a:lstStyle/>
          <a:p>
            <a:pPr marL="514350" indent="-514350">
              <a:buFont typeface="+mj-lt"/>
              <a:buAutoNum type="arabicPeriod"/>
            </a:pPr>
            <a:r>
              <a:rPr lang="en-GB" dirty="0"/>
              <a:t>Build and install the driver – import the registry file from the code sample.</a:t>
            </a:r>
          </a:p>
          <a:p>
            <a:pPr marL="514350" indent="-514350">
              <a:buFont typeface="+mj-lt"/>
              <a:buAutoNum type="arabicPeriod"/>
            </a:pPr>
            <a:r>
              <a:rPr lang="en-GB" dirty="0"/>
              <a:t>Modify, build and deploy the redirector – set up/change for https, port numbers, firewall restrictions etc.</a:t>
            </a:r>
          </a:p>
          <a:p>
            <a:pPr marL="514350" indent="-514350">
              <a:buFont typeface="+mj-lt"/>
              <a:buAutoNum type="arabicPeriod"/>
            </a:pPr>
            <a:r>
              <a:rPr lang="en-GB" dirty="0"/>
              <a:t>Arrange for the Twilio account to be set up.</a:t>
            </a:r>
          </a:p>
          <a:p>
            <a:pPr marL="514350" indent="-514350">
              <a:buFont typeface="+mj-lt"/>
              <a:buAutoNum type="arabicPeriod"/>
            </a:pPr>
            <a:r>
              <a:rPr lang="en-GB" dirty="0"/>
              <a:t>Configure the Geo SCADA Alarm Redirection parameters:</a:t>
            </a:r>
          </a:p>
          <a:p>
            <a:pPr marL="514350" indent="-514350">
              <a:buFont typeface="+mj-lt"/>
              <a:buAutoNum type="arabicPeriod"/>
            </a:pPr>
            <a:endParaRPr lang="en-GB" dirty="0"/>
          </a:p>
        </p:txBody>
      </p:sp>
    </p:spTree>
    <p:extLst>
      <p:ext uri="{BB962C8B-B14F-4D97-AF65-F5344CB8AC3E}">
        <p14:creationId xmlns:p14="http://schemas.microsoft.com/office/powerpoint/2010/main" val="215336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141BC-7020-493F-805E-4EBC16947C2A}"/>
              </a:ext>
            </a:extLst>
          </p:cNvPr>
          <p:cNvSpPr>
            <a:spLocks noGrp="1"/>
          </p:cNvSpPr>
          <p:nvPr>
            <p:ph type="title"/>
          </p:nvPr>
        </p:nvSpPr>
        <p:spPr/>
        <p:txBody>
          <a:bodyPr/>
          <a:lstStyle/>
          <a:p>
            <a:r>
              <a:rPr lang="en-GB" dirty="0"/>
              <a:t>Configure Redirection</a:t>
            </a:r>
          </a:p>
        </p:txBody>
      </p:sp>
      <p:sp>
        <p:nvSpPr>
          <p:cNvPr id="4" name="Rectangle 3">
            <a:extLst>
              <a:ext uri="{FF2B5EF4-FFF2-40B4-BE49-F238E27FC236}">
                <a16:creationId xmlns:a16="http://schemas.microsoft.com/office/drawing/2014/main" id="{BD487A8F-C325-46AE-9887-69511D1EF8C8}"/>
              </a:ext>
            </a:extLst>
          </p:cNvPr>
          <p:cNvSpPr/>
          <p:nvPr/>
        </p:nvSpPr>
        <p:spPr>
          <a:xfrm>
            <a:off x="857794" y="1242468"/>
            <a:ext cx="4877966" cy="702372"/>
          </a:xfrm>
          <a:prstGeom prst="rect">
            <a:avLst/>
          </a:prstGeom>
        </p:spPr>
        <p:txBody>
          <a:bodyPr wrap="square">
            <a:spAutoFit/>
          </a:bodyPr>
          <a:lstStyle/>
          <a:p>
            <a:pPr algn="just">
              <a:lnSpc>
                <a:spcPct val="115000"/>
              </a:lnSpc>
              <a:spcAft>
                <a:spcPts val="1000"/>
              </a:spcAft>
            </a:pPr>
            <a:r>
              <a:rPr lang="en-US" dirty="0">
                <a:latin typeface="Arial" panose="020B0604020202020204" pitchFamily="34" charset="0"/>
                <a:ea typeface="Calibri" panose="020F0502020204030204" pitchFamily="34" charset="0"/>
                <a:cs typeface="Times New Roman" panose="02020603050405020304" pitchFamily="18" charset="0"/>
              </a:rPr>
              <a:t>The new object is found in the Create New … Alarm Redirection context menu:</a:t>
            </a:r>
            <a:endParaRPr lang="en-GB" dirty="0">
              <a:latin typeface="Arial" panose="020B060402020202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7C18C04D-1B08-49C9-B13E-9C053C3D148A}"/>
              </a:ext>
            </a:extLst>
          </p:cNvPr>
          <p:cNvPicPr/>
          <p:nvPr/>
        </p:nvPicPr>
        <p:blipFill>
          <a:blip r:embed="rId2"/>
          <a:stretch>
            <a:fillRect/>
          </a:stretch>
        </p:blipFill>
        <p:spPr>
          <a:xfrm>
            <a:off x="844964" y="2065552"/>
            <a:ext cx="3238500" cy="2099310"/>
          </a:xfrm>
          <a:prstGeom prst="rect">
            <a:avLst/>
          </a:prstGeom>
        </p:spPr>
      </p:pic>
      <p:sp>
        <p:nvSpPr>
          <p:cNvPr id="6" name="Rectangle 5">
            <a:extLst>
              <a:ext uri="{FF2B5EF4-FFF2-40B4-BE49-F238E27FC236}">
                <a16:creationId xmlns:a16="http://schemas.microsoft.com/office/drawing/2014/main" id="{40F042E6-40FC-4C16-B35F-64E9C0F9ECFE}"/>
              </a:ext>
            </a:extLst>
          </p:cNvPr>
          <p:cNvSpPr/>
          <p:nvPr/>
        </p:nvSpPr>
        <p:spPr>
          <a:xfrm>
            <a:off x="857794" y="4399489"/>
            <a:ext cx="3967753" cy="369332"/>
          </a:xfrm>
          <a:prstGeom prst="rect">
            <a:avLst/>
          </a:prstGeom>
        </p:spPr>
        <p:txBody>
          <a:bodyPr wrap="none">
            <a:spAutoFit/>
          </a:bodyPr>
          <a:lstStyle/>
          <a:p>
            <a:r>
              <a:rPr lang="en-US" dirty="0">
                <a:latin typeface="Arial" panose="020B0604020202020204" pitchFamily="34" charset="0"/>
                <a:ea typeface="Calibri" panose="020F0502020204030204" pitchFamily="34" charset="0"/>
                <a:cs typeface="Times New Roman" panose="02020603050405020304" pitchFamily="18" charset="0"/>
              </a:rPr>
              <a:t>create a user to target the redirection</a:t>
            </a:r>
            <a:endParaRPr lang="en-GB" dirty="0"/>
          </a:p>
        </p:txBody>
      </p:sp>
      <p:pic>
        <p:nvPicPr>
          <p:cNvPr id="7" name="Picture 6">
            <a:extLst>
              <a:ext uri="{FF2B5EF4-FFF2-40B4-BE49-F238E27FC236}">
                <a16:creationId xmlns:a16="http://schemas.microsoft.com/office/drawing/2014/main" id="{ADAF0E8B-F115-41D6-89D5-DB312AC0A5A1}"/>
              </a:ext>
            </a:extLst>
          </p:cNvPr>
          <p:cNvPicPr/>
          <p:nvPr/>
        </p:nvPicPr>
        <p:blipFill>
          <a:blip r:embed="rId3"/>
          <a:stretch>
            <a:fillRect/>
          </a:stretch>
        </p:blipFill>
        <p:spPr>
          <a:xfrm>
            <a:off x="948922" y="4768821"/>
            <a:ext cx="4168140" cy="735330"/>
          </a:xfrm>
          <a:prstGeom prst="rect">
            <a:avLst/>
          </a:prstGeom>
        </p:spPr>
      </p:pic>
      <p:pic>
        <p:nvPicPr>
          <p:cNvPr id="8" name="Picture 7">
            <a:extLst>
              <a:ext uri="{FF2B5EF4-FFF2-40B4-BE49-F238E27FC236}">
                <a16:creationId xmlns:a16="http://schemas.microsoft.com/office/drawing/2014/main" id="{5254454A-A651-49B7-9BAD-7B82A2E6A033}"/>
              </a:ext>
            </a:extLst>
          </p:cNvPr>
          <p:cNvPicPr/>
          <p:nvPr/>
        </p:nvPicPr>
        <p:blipFill>
          <a:blip r:embed="rId4"/>
          <a:stretch>
            <a:fillRect/>
          </a:stretch>
        </p:blipFill>
        <p:spPr>
          <a:xfrm>
            <a:off x="948922" y="5504151"/>
            <a:ext cx="4191000" cy="1101090"/>
          </a:xfrm>
          <a:prstGeom prst="rect">
            <a:avLst/>
          </a:prstGeom>
        </p:spPr>
      </p:pic>
      <p:sp>
        <p:nvSpPr>
          <p:cNvPr id="9" name="Rectangle 8">
            <a:extLst>
              <a:ext uri="{FF2B5EF4-FFF2-40B4-BE49-F238E27FC236}">
                <a16:creationId xmlns:a16="http://schemas.microsoft.com/office/drawing/2014/main" id="{2C42E8D9-E517-4B9F-8D6D-3627B77FE636}"/>
              </a:ext>
            </a:extLst>
          </p:cNvPr>
          <p:cNvSpPr/>
          <p:nvPr/>
        </p:nvSpPr>
        <p:spPr>
          <a:xfrm>
            <a:off x="6198637" y="105811"/>
            <a:ext cx="5057859" cy="369332"/>
          </a:xfrm>
          <a:prstGeom prst="rect">
            <a:avLst/>
          </a:prstGeom>
        </p:spPr>
        <p:txBody>
          <a:bodyPr wrap="none">
            <a:spAutoFit/>
          </a:bodyPr>
          <a:lstStyle/>
          <a:p>
            <a:r>
              <a:rPr lang="en-US" dirty="0">
                <a:latin typeface="Arial" panose="020B0604020202020204" pitchFamily="34" charset="0"/>
                <a:ea typeface="Calibri" panose="020F0502020204030204" pitchFamily="34" charset="0"/>
                <a:cs typeface="Times New Roman" panose="02020603050405020304" pitchFamily="18" charset="0"/>
              </a:rPr>
              <a:t>Create one of the new Method Actions for users</a:t>
            </a:r>
            <a:endParaRPr lang="en-GB" dirty="0"/>
          </a:p>
        </p:txBody>
      </p:sp>
      <p:pic>
        <p:nvPicPr>
          <p:cNvPr id="10" name="Picture 9">
            <a:extLst>
              <a:ext uri="{FF2B5EF4-FFF2-40B4-BE49-F238E27FC236}">
                <a16:creationId xmlns:a16="http://schemas.microsoft.com/office/drawing/2014/main" id="{2275124B-1F8B-491F-BEF5-DC9FA59F30B0}"/>
              </a:ext>
            </a:extLst>
          </p:cNvPr>
          <p:cNvPicPr/>
          <p:nvPr/>
        </p:nvPicPr>
        <p:blipFill>
          <a:blip r:embed="rId5"/>
          <a:stretch>
            <a:fillRect/>
          </a:stretch>
        </p:blipFill>
        <p:spPr>
          <a:xfrm>
            <a:off x="6198637" y="595623"/>
            <a:ext cx="3855720" cy="3688715"/>
          </a:xfrm>
          <a:prstGeom prst="rect">
            <a:avLst/>
          </a:prstGeom>
        </p:spPr>
      </p:pic>
      <p:sp>
        <p:nvSpPr>
          <p:cNvPr id="11" name="TextBox 10">
            <a:extLst>
              <a:ext uri="{FF2B5EF4-FFF2-40B4-BE49-F238E27FC236}">
                <a16:creationId xmlns:a16="http://schemas.microsoft.com/office/drawing/2014/main" id="{71028372-54A8-43E7-A323-5C3D015FC4BD}"/>
              </a:ext>
            </a:extLst>
          </p:cNvPr>
          <p:cNvSpPr txBox="1"/>
          <p:nvPr/>
        </p:nvSpPr>
        <p:spPr>
          <a:xfrm>
            <a:off x="10170368" y="3282346"/>
            <a:ext cx="1866121" cy="943858"/>
          </a:xfrm>
          <a:prstGeom prst="rect">
            <a:avLst/>
          </a:prstGeom>
          <a:noFill/>
        </p:spPr>
        <p:txBody>
          <a:bodyPr wrap="square" rtlCol="0">
            <a:spAutoFit/>
          </a:bodyPr>
          <a:lstStyle/>
          <a:p>
            <a:r>
              <a:rPr lang="en-GB" dirty="0"/>
              <a:t>Add here a link to the Notify Redirector object.</a:t>
            </a:r>
          </a:p>
        </p:txBody>
      </p:sp>
      <p:cxnSp>
        <p:nvCxnSpPr>
          <p:cNvPr id="13" name="Straight Arrow Connector 12">
            <a:extLst>
              <a:ext uri="{FF2B5EF4-FFF2-40B4-BE49-F238E27FC236}">
                <a16:creationId xmlns:a16="http://schemas.microsoft.com/office/drawing/2014/main" id="{1A3B8C4A-FBE0-4EBE-9A81-263A2D077D20}"/>
              </a:ext>
            </a:extLst>
          </p:cNvPr>
          <p:cNvCxnSpPr/>
          <p:nvPr/>
        </p:nvCxnSpPr>
        <p:spPr>
          <a:xfrm flipH="1">
            <a:off x="9657184" y="3688960"/>
            <a:ext cx="397173" cy="653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8CC119C-9140-447D-8FA3-14AEE0854875}"/>
              </a:ext>
            </a:extLst>
          </p:cNvPr>
          <p:cNvCxnSpPr>
            <a:cxnSpLocks/>
          </p:cNvCxnSpPr>
          <p:nvPr/>
        </p:nvCxnSpPr>
        <p:spPr>
          <a:xfrm flipH="1" flipV="1">
            <a:off x="9585805" y="4192362"/>
            <a:ext cx="320273" cy="919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DE170DE-8F5C-4884-A93A-FF533B2713E5}"/>
              </a:ext>
            </a:extLst>
          </p:cNvPr>
          <p:cNvSpPr txBox="1"/>
          <p:nvPr/>
        </p:nvSpPr>
        <p:spPr>
          <a:xfrm>
            <a:off x="7441948" y="4300027"/>
            <a:ext cx="4287714" cy="646331"/>
          </a:xfrm>
          <a:prstGeom prst="rect">
            <a:avLst/>
          </a:prstGeom>
          <a:noFill/>
        </p:spPr>
        <p:txBody>
          <a:bodyPr wrap="square" rtlCol="0">
            <a:spAutoFit/>
          </a:bodyPr>
          <a:lstStyle/>
          <a:p>
            <a:r>
              <a:rPr lang="en-GB" dirty="0"/>
              <a:t>Add method name and parameters here. </a:t>
            </a:r>
          </a:p>
          <a:p>
            <a:r>
              <a:rPr lang="en-GB" dirty="0"/>
              <a:t>(</a:t>
            </a:r>
            <a:r>
              <a:rPr lang="en-GB" u="sng" dirty="0"/>
              <a:t>See next page</a:t>
            </a:r>
            <a:r>
              <a:rPr lang="en-GB" dirty="0"/>
              <a:t>) </a:t>
            </a:r>
          </a:p>
        </p:txBody>
      </p:sp>
      <p:sp>
        <p:nvSpPr>
          <p:cNvPr id="18" name="Rectangle 17">
            <a:extLst>
              <a:ext uri="{FF2B5EF4-FFF2-40B4-BE49-F238E27FC236}">
                <a16:creationId xmlns:a16="http://schemas.microsoft.com/office/drawing/2014/main" id="{F083429B-004E-453D-9A45-0F2CA5A08005}"/>
              </a:ext>
            </a:extLst>
          </p:cNvPr>
          <p:cNvSpPr/>
          <p:nvPr/>
        </p:nvSpPr>
        <p:spPr>
          <a:xfrm>
            <a:off x="6008915" y="4977823"/>
            <a:ext cx="6096000" cy="646331"/>
          </a:xfrm>
          <a:prstGeom prst="rect">
            <a:avLst/>
          </a:prstGeom>
        </p:spPr>
        <p:txBody>
          <a:bodyPr>
            <a:spAutoFit/>
          </a:bodyPr>
          <a:lstStyle/>
          <a:p>
            <a:r>
              <a:rPr lang="en-US" dirty="0">
                <a:latin typeface="Arial" panose="020B0604020202020204" pitchFamily="34" charset="0"/>
                <a:ea typeface="Calibri" panose="020F0502020204030204" pitchFamily="34" charset="0"/>
                <a:cs typeface="Times New Roman" panose="02020603050405020304" pitchFamily="18" charset="0"/>
              </a:rPr>
              <a:t>Add this new alarm redirection to the group/folder containing alarms to be redirected.</a:t>
            </a:r>
            <a:endParaRPr lang="en-GB" dirty="0"/>
          </a:p>
        </p:txBody>
      </p:sp>
      <p:pic>
        <p:nvPicPr>
          <p:cNvPr id="19" name="Picture 18">
            <a:extLst>
              <a:ext uri="{FF2B5EF4-FFF2-40B4-BE49-F238E27FC236}">
                <a16:creationId xmlns:a16="http://schemas.microsoft.com/office/drawing/2014/main" id="{AA9B8DA7-A952-4178-B660-4B8609CF1445}"/>
              </a:ext>
            </a:extLst>
          </p:cNvPr>
          <p:cNvPicPr/>
          <p:nvPr/>
        </p:nvPicPr>
        <p:blipFill>
          <a:blip r:embed="rId6"/>
          <a:stretch>
            <a:fillRect/>
          </a:stretch>
        </p:blipFill>
        <p:spPr>
          <a:xfrm>
            <a:off x="6096000" y="5561301"/>
            <a:ext cx="5731510" cy="1252855"/>
          </a:xfrm>
          <a:prstGeom prst="rect">
            <a:avLst/>
          </a:prstGeom>
        </p:spPr>
      </p:pic>
      <p:sp>
        <p:nvSpPr>
          <p:cNvPr id="15" name="Rectangle 14">
            <a:extLst>
              <a:ext uri="{FF2B5EF4-FFF2-40B4-BE49-F238E27FC236}">
                <a16:creationId xmlns:a16="http://schemas.microsoft.com/office/drawing/2014/main" id="{A0A5FD13-8A71-484C-9097-C22DB67A07E1}"/>
              </a:ext>
            </a:extLst>
          </p:cNvPr>
          <p:cNvSpPr/>
          <p:nvPr/>
        </p:nvSpPr>
        <p:spPr>
          <a:xfrm>
            <a:off x="2872971" y="5751265"/>
            <a:ext cx="3078793" cy="923330"/>
          </a:xfrm>
          <a:prstGeom prst="rect">
            <a:avLst/>
          </a:prstGeom>
        </p:spPr>
        <p:txBody>
          <a:bodyPr wrap="square">
            <a:spAutoFit/>
          </a:bodyPr>
          <a:lstStyle/>
          <a:p>
            <a:r>
              <a:rPr lang="en-GB" dirty="0"/>
              <a:t>The phone number must be formatted as E.164 (e.g. +1xxxxxxxxxx)</a:t>
            </a:r>
          </a:p>
        </p:txBody>
      </p:sp>
    </p:spTree>
    <p:extLst>
      <p:ext uri="{BB962C8B-B14F-4D97-AF65-F5344CB8AC3E}">
        <p14:creationId xmlns:p14="http://schemas.microsoft.com/office/powerpoint/2010/main" val="832947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EF382-2DC3-47E9-820A-33802AB6B54D}"/>
              </a:ext>
            </a:extLst>
          </p:cNvPr>
          <p:cNvSpPr>
            <a:spLocks noGrp="1"/>
          </p:cNvSpPr>
          <p:nvPr>
            <p:ph type="title"/>
          </p:nvPr>
        </p:nvSpPr>
        <p:spPr/>
        <p:txBody>
          <a:bodyPr/>
          <a:lstStyle/>
          <a:p>
            <a:r>
              <a:rPr lang="en-GB" dirty="0"/>
              <a:t>What the demonstration can do?</a:t>
            </a:r>
          </a:p>
        </p:txBody>
      </p:sp>
      <p:sp>
        <p:nvSpPr>
          <p:cNvPr id="3" name="Content Placeholder 2">
            <a:extLst>
              <a:ext uri="{FF2B5EF4-FFF2-40B4-BE49-F238E27FC236}">
                <a16:creationId xmlns:a16="http://schemas.microsoft.com/office/drawing/2014/main" id="{E1586219-002D-45FF-A90E-67A3D9EDE614}"/>
              </a:ext>
            </a:extLst>
          </p:cNvPr>
          <p:cNvSpPr>
            <a:spLocks noGrp="1"/>
          </p:cNvSpPr>
          <p:nvPr>
            <p:ph idx="1"/>
          </p:nvPr>
        </p:nvSpPr>
        <p:spPr/>
        <p:txBody>
          <a:bodyPr>
            <a:normAutofit fontScale="85000" lnSpcReduction="10000"/>
          </a:bodyPr>
          <a:lstStyle/>
          <a:p>
            <a:r>
              <a:rPr lang="en-GB" dirty="0"/>
              <a:t>Send SMS and Voice alarm notifications from Geo SCADA</a:t>
            </a:r>
          </a:p>
          <a:p>
            <a:r>
              <a:rPr lang="en-GB" dirty="0"/>
              <a:t>It uses the Twilio cloud service to manage notifications</a:t>
            </a:r>
          </a:p>
          <a:p>
            <a:r>
              <a:rPr lang="en-GB" dirty="0"/>
              <a:t>An inexpensive subscription is required with Twilio</a:t>
            </a:r>
          </a:p>
          <a:p>
            <a:r>
              <a:rPr lang="en-GB" dirty="0"/>
              <a:t>Any text can be sent via voice or SMS messaging</a:t>
            </a:r>
          </a:p>
          <a:p>
            <a:r>
              <a:rPr lang="en-GB" dirty="0"/>
              <a:t>Notification of success or failure, and alarm acknowledgements are possible</a:t>
            </a:r>
          </a:p>
          <a:p>
            <a:endParaRPr lang="en-GB" dirty="0"/>
          </a:p>
          <a:p>
            <a:r>
              <a:rPr lang="en-GB" dirty="0"/>
              <a:t>Notes: </a:t>
            </a:r>
          </a:p>
          <a:p>
            <a:pPr lvl="1"/>
            <a:r>
              <a:rPr lang="en-GB" dirty="0"/>
              <a:t>Use of this demonstration will require you to build the code for your release of Geo SCADA. (It may be built for ClearSCADA versions, but not take advantage of the new alarm redirection method to user’s phone numbers).</a:t>
            </a:r>
          </a:p>
          <a:p>
            <a:pPr lvl="1"/>
            <a:r>
              <a:rPr lang="en-GB" dirty="0"/>
              <a:t>You also need to deploy the Driver and Redirector securely, making any code changes you need for your application’s security and reliability.</a:t>
            </a:r>
          </a:p>
          <a:p>
            <a:endParaRPr lang="en-GB" dirty="0"/>
          </a:p>
        </p:txBody>
      </p:sp>
    </p:spTree>
    <p:extLst>
      <p:ext uri="{BB962C8B-B14F-4D97-AF65-F5344CB8AC3E}">
        <p14:creationId xmlns:p14="http://schemas.microsoft.com/office/powerpoint/2010/main" val="3112823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6C7B-92C7-42CE-B6F2-B2C8D0F7D6B9}"/>
              </a:ext>
            </a:extLst>
          </p:cNvPr>
          <p:cNvSpPr>
            <a:spLocks noGrp="1"/>
          </p:cNvSpPr>
          <p:nvPr>
            <p:ph type="title"/>
          </p:nvPr>
        </p:nvSpPr>
        <p:spPr/>
        <p:txBody>
          <a:bodyPr/>
          <a:lstStyle/>
          <a:p>
            <a:r>
              <a:rPr lang="en-GB" dirty="0"/>
              <a:t>Sample alarm text</a:t>
            </a:r>
          </a:p>
        </p:txBody>
      </p:sp>
      <p:sp>
        <p:nvSpPr>
          <p:cNvPr id="3" name="Content Placeholder 2">
            <a:extLst>
              <a:ext uri="{FF2B5EF4-FFF2-40B4-BE49-F238E27FC236}">
                <a16:creationId xmlns:a16="http://schemas.microsoft.com/office/drawing/2014/main" id="{96610AB8-F04C-4CD1-9D6E-EF35B6AB1CF7}"/>
              </a:ext>
            </a:extLst>
          </p:cNvPr>
          <p:cNvSpPr>
            <a:spLocks noGrp="1"/>
          </p:cNvSpPr>
          <p:nvPr>
            <p:ph idx="1"/>
          </p:nvPr>
        </p:nvSpPr>
        <p:spPr/>
        <p:txBody>
          <a:bodyPr>
            <a:normAutofit/>
          </a:bodyPr>
          <a:lstStyle/>
          <a:p>
            <a:r>
              <a:rPr lang="en-GB" dirty="0"/>
              <a:t>This contains many possible fields. You may wish to omit many of them.</a:t>
            </a:r>
          </a:p>
          <a:p>
            <a:r>
              <a:rPr lang="en-GB" dirty="0"/>
              <a:t>For </a:t>
            </a:r>
            <a:r>
              <a:rPr lang="en-GB" dirty="0" err="1"/>
              <a:t>NotifyMessageVoice</a:t>
            </a:r>
            <a:r>
              <a:rPr lang="en-GB" dirty="0"/>
              <a:t>, omit the last ‘cookie’ parameter.</a:t>
            </a:r>
          </a:p>
          <a:p>
            <a:endParaRPr lang="en-GB" dirty="0"/>
          </a:p>
          <a:p>
            <a:pPr marL="0" indent="0">
              <a:buNone/>
            </a:pPr>
            <a:r>
              <a:rPr lang="en-GB" sz="2000" dirty="0" err="1">
                <a:latin typeface="Arial monospaced for SAP" panose="020B0609020202030204" pitchFamily="49" charset="0"/>
              </a:rPr>
              <a:t>NotifyAlarmVoice</a:t>
            </a:r>
            <a:r>
              <a:rPr lang="en-GB" sz="2000" dirty="0">
                <a:latin typeface="Arial monospaced for SAP" panose="020B0609020202030204" pitchFamily="49" charset="0"/>
              </a:rPr>
              <a:t>( 'Severity %</a:t>
            </a:r>
            <a:r>
              <a:rPr lang="en-GB" sz="2000" dirty="0" err="1">
                <a:latin typeface="Arial monospaced for SAP" panose="020B0609020202030204" pitchFamily="49" charset="0"/>
              </a:rPr>
              <a:t>ASeverity</a:t>
            </a:r>
            <a:r>
              <a:rPr lang="en-GB" sz="2000" dirty="0">
                <a:latin typeface="Arial monospaced for SAP" panose="020B0609020202030204" pitchFamily="49" charset="0"/>
              </a:rPr>
              <a:t>%. Source %</a:t>
            </a:r>
            <a:r>
              <a:rPr lang="en-GB" sz="2000" dirty="0" err="1">
                <a:latin typeface="Arial monospaced for SAP" panose="020B0609020202030204" pitchFamily="49" charset="0"/>
              </a:rPr>
              <a:t>ASource</a:t>
            </a:r>
            <a:r>
              <a:rPr lang="en-GB" sz="2000" dirty="0">
                <a:latin typeface="Arial monospaced for SAP" panose="020B0609020202030204" pitchFamily="49" charset="0"/>
              </a:rPr>
              <a:t>%. Message %</a:t>
            </a:r>
            <a:r>
              <a:rPr lang="en-GB" sz="2000" dirty="0" err="1">
                <a:latin typeface="Arial monospaced for SAP" panose="020B0609020202030204" pitchFamily="49" charset="0"/>
              </a:rPr>
              <a:t>AMessage</a:t>
            </a:r>
            <a:r>
              <a:rPr lang="en-GB" sz="2000" dirty="0">
                <a:latin typeface="Arial monospaced for SAP" panose="020B0609020202030204" pitchFamily="49" charset="0"/>
              </a:rPr>
              <a:t>%. Category %</a:t>
            </a:r>
            <a:r>
              <a:rPr lang="en-GB" sz="2000" dirty="0" err="1">
                <a:latin typeface="Arial monospaced for SAP" panose="020B0609020202030204" pitchFamily="49" charset="0"/>
              </a:rPr>
              <a:t>ACategory</a:t>
            </a:r>
            <a:r>
              <a:rPr lang="en-GB" sz="2000" dirty="0">
                <a:latin typeface="Arial monospaced for SAP" panose="020B0609020202030204" pitchFamily="49" charset="0"/>
              </a:rPr>
              <a:t>%. Condition %</a:t>
            </a:r>
            <a:r>
              <a:rPr lang="en-GB" sz="2000" dirty="0" err="1">
                <a:latin typeface="Arial monospaced for SAP" panose="020B0609020202030204" pitchFamily="49" charset="0"/>
              </a:rPr>
              <a:t>ACondName</a:t>
            </a:r>
            <a:r>
              <a:rPr lang="en-GB" sz="2000" dirty="0">
                <a:latin typeface="Arial monospaced for SAP" panose="020B0609020202030204" pitchFamily="49" charset="0"/>
              </a:rPr>
              <a:t>%. Sub-condition %</a:t>
            </a:r>
            <a:r>
              <a:rPr lang="en-GB" sz="2000" dirty="0" err="1">
                <a:latin typeface="Arial monospaced for SAP" panose="020B0609020202030204" pitchFamily="49" charset="0"/>
              </a:rPr>
              <a:t>ASubCondName</a:t>
            </a:r>
            <a:r>
              <a:rPr lang="en-GB" sz="2000" dirty="0">
                <a:latin typeface="Arial monospaced for SAP" panose="020B0609020202030204" pitchFamily="49" charset="0"/>
              </a:rPr>
              <a:t>%. Active time %</a:t>
            </a:r>
            <a:r>
              <a:rPr lang="en-GB" sz="2000" dirty="0" err="1">
                <a:latin typeface="Arial monospaced for SAP" panose="020B0609020202030204" pitchFamily="49" charset="0"/>
              </a:rPr>
              <a:t>ASubCondActiveDateTime</a:t>
            </a:r>
            <a:r>
              <a:rPr lang="en-GB" sz="2000" dirty="0">
                <a:latin typeface="Arial monospaced for SAP" panose="020B0609020202030204" pitchFamily="49" charset="0"/>
              </a:rPr>
              <a:t>%. From server %N To user %</a:t>
            </a:r>
            <a:r>
              <a:rPr lang="en-GB" sz="2000" dirty="0" err="1">
                <a:latin typeface="Arial monospaced for SAP" panose="020B0609020202030204" pitchFamily="49" charset="0"/>
              </a:rPr>
              <a:t>rUserId.Name</a:t>
            </a:r>
            <a:r>
              <a:rPr lang="en-GB" sz="2000" dirty="0">
                <a:latin typeface="Arial monospaced for SAP" panose="020B0609020202030204" pitchFamily="49" charset="0"/>
              </a:rPr>
              <a:t>%.', '%</a:t>
            </a:r>
            <a:r>
              <a:rPr lang="en-GB" sz="2000" dirty="0" err="1">
                <a:latin typeface="Arial monospaced for SAP" panose="020B0609020202030204" pitchFamily="49" charset="0"/>
              </a:rPr>
              <a:t>rUserId.ContactConfig.VoicemailNumber</a:t>
            </a:r>
            <a:r>
              <a:rPr lang="en-GB" sz="2000" dirty="0">
                <a:latin typeface="Arial monospaced for SAP" panose="020B0609020202030204" pitchFamily="49" charset="0"/>
              </a:rPr>
              <a:t>%', 'VOICE', '</a:t>
            </a:r>
            <a:r>
              <a:rPr lang="en-GB" sz="2000" dirty="0"/>
              <a:t>%</a:t>
            </a:r>
            <a:r>
              <a:rPr lang="en-GB" sz="2000" dirty="0" err="1"/>
              <a:t>ACookie</a:t>
            </a:r>
            <a:r>
              <a:rPr lang="en-GB" sz="2000" dirty="0"/>
              <a:t>%</a:t>
            </a:r>
            <a:r>
              <a:rPr lang="en-GB" sz="2000" dirty="0">
                <a:latin typeface="Arial monospaced for SAP" panose="020B0609020202030204" pitchFamily="49" charset="0"/>
              </a:rPr>
              <a:t>' )</a:t>
            </a:r>
          </a:p>
        </p:txBody>
      </p:sp>
    </p:spTree>
    <p:extLst>
      <p:ext uri="{BB962C8B-B14F-4D97-AF65-F5344CB8AC3E}">
        <p14:creationId xmlns:p14="http://schemas.microsoft.com/office/powerpoint/2010/main" val="2635787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8831A-DDB7-4E7C-BE45-CDADD28FBF56}"/>
              </a:ext>
            </a:extLst>
          </p:cNvPr>
          <p:cNvSpPr>
            <a:spLocks noGrp="1"/>
          </p:cNvSpPr>
          <p:nvPr>
            <p:ph type="title"/>
          </p:nvPr>
        </p:nvSpPr>
        <p:spPr/>
        <p:txBody>
          <a:bodyPr/>
          <a:lstStyle/>
          <a:p>
            <a:r>
              <a:rPr lang="en-GB" dirty="0"/>
              <a:t>Thank-you</a:t>
            </a:r>
          </a:p>
        </p:txBody>
      </p:sp>
      <p:sp>
        <p:nvSpPr>
          <p:cNvPr id="3" name="Content Placeholder 2">
            <a:extLst>
              <a:ext uri="{FF2B5EF4-FFF2-40B4-BE49-F238E27FC236}">
                <a16:creationId xmlns:a16="http://schemas.microsoft.com/office/drawing/2014/main" id="{B4979852-F5B5-4032-BBDD-73FABC498E0D}"/>
              </a:ext>
            </a:extLst>
          </p:cNvPr>
          <p:cNvSpPr>
            <a:spLocks noGrp="1"/>
          </p:cNvSpPr>
          <p:nvPr>
            <p:ph idx="1"/>
          </p:nvPr>
        </p:nvSpPr>
        <p:spPr/>
        <p:txBody>
          <a:bodyPr/>
          <a:lstStyle/>
          <a:p>
            <a:r>
              <a:rPr lang="en-GB" dirty="0"/>
              <a:t>Please go to the Telemetry Forum to discuss this example.</a:t>
            </a:r>
          </a:p>
        </p:txBody>
      </p:sp>
    </p:spTree>
    <p:extLst>
      <p:ext uri="{BB962C8B-B14F-4D97-AF65-F5344CB8AC3E}">
        <p14:creationId xmlns:p14="http://schemas.microsoft.com/office/powerpoint/2010/main" val="1283978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6E83-A12B-44CF-9EED-C0BF091294B9}"/>
              </a:ext>
            </a:extLst>
          </p:cNvPr>
          <p:cNvSpPr>
            <a:spLocks noGrp="1"/>
          </p:cNvSpPr>
          <p:nvPr>
            <p:ph type="title"/>
          </p:nvPr>
        </p:nvSpPr>
        <p:spPr/>
        <p:txBody>
          <a:bodyPr/>
          <a:lstStyle/>
          <a:p>
            <a:r>
              <a:rPr lang="en-GB" dirty="0"/>
              <a:t>Architecture</a:t>
            </a:r>
          </a:p>
        </p:txBody>
      </p:sp>
      <p:sp>
        <p:nvSpPr>
          <p:cNvPr id="4" name="Rectangle 3">
            <a:extLst>
              <a:ext uri="{FF2B5EF4-FFF2-40B4-BE49-F238E27FC236}">
                <a16:creationId xmlns:a16="http://schemas.microsoft.com/office/drawing/2014/main" id="{D937F6A9-539D-4BFF-9F85-E52D8DF4D55D}"/>
              </a:ext>
            </a:extLst>
          </p:cNvPr>
          <p:cNvSpPr/>
          <p:nvPr/>
        </p:nvSpPr>
        <p:spPr>
          <a:xfrm>
            <a:off x="503853" y="2807898"/>
            <a:ext cx="1847462" cy="1455575"/>
          </a:xfrm>
          <a:prstGeom prst="rect">
            <a:avLst/>
          </a:prstGeom>
          <a:solidFill>
            <a:schemeClr val="accent6">
              <a:lumMod val="75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Geo SCADA Server</a:t>
            </a:r>
          </a:p>
        </p:txBody>
      </p:sp>
      <p:sp>
        <p:nvSpPr>
          <p:cNvPr id="5" name="Rectangle 4">
            <a:extLst>
              <a:ext uri="{FF2B5EF4-FFF2-40B4-BE49-F238E27FC236}">
                <a16:creationId xmlns:a16="http://schemas.microsoft.com/office/drawing/2014/main" id="{E46A6355-8D46-49E2-9015-34DE2478EAB3}"/>
              </a:ext>
            </a:extLst>
          </p:cNvPr>
          <p:cNvSpPr/>
          <p:nvPr/>
        </p:nvSpPr>
        <p:spPr>
          <a:xfrm>
            <a:off x="2351315" y="2807898"/>
            <a:ext cx="1250301" cy="145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“Notify” driver</a:t>
            </a:r>
          </a:p>
        </p:txBody>
      </p:sp>
      <p:sp>
        <p:nvSpPr>
          <p:cNvPr id="6" name="TextBox 5">
            <a:extLst>
              <a:ext uri="{FF2B5EF4-FFF2-40B4-BE49-F238E27FC236}">
                <a16:creationId xmlns:a16="http://schemas.microsoft.com/office/drawing/2014/main" id="{261833B4-6467-499D-B5F4-4C352AB38EF2}"/>
              </a:ext>
            </a:extLst>
          </p:cNvPr>
          <p:cNvSpPr txBox="1"/>
          <p:nvPr/>
        </p:nvSpPr>
        <p:spPr>
          <a:xfrm>
            <a:off x="838200" y="1673146"/>
            <a:ext cx="2677885" cy="923330"/>
          </a:xfrm>
          <a:prstGeom prst="rect">
            <a:avLst/>
          </a:prstGeom>
          <a:noFill/>
        </p:spPr>
        <p:txBody>
          <a:bodyPr wrap="square" rtlCol="0">
            <a:spAutoFit/>
          </a:bodyPr>
          <a:lstStyle/>
          <a:p>
            <a:r>
              <a:rPr lang="en-GB" b="1" dirty="0"/>
              <a:t>This driver can be installed on main/standby architectures</a:t>
            </a:r>
          </a:p>
        </p:txBody>
      </p:sp>
      <p:sp>
        <p:nvSpPr>
          <p:cNvPr id="7" name="Rectangle 6">
            <a:extLst>
              <a:ext uri="{FF2B5EF4-FFF2-40B4-BE49-F238E27FC236}">
                <a16:creationId xmlns:a16="http://schemas.microsoft.com/office/drawing/2014/main" id="{B25ECA67-6564-4940-AA8C-94223F04C723}"/>
              </a:ext>
            </a:extLst>
          </p:cNvPr>
          <p:cNvSpPr/>
          <p:nvPr/>
        </p:nvSpPr>
        <p:spPr>
          <a:xfrm>
            <a:off x="5113176" y="2807898"/>
            <a:ext cx="1707502" cy="1455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“Redirector” web server/client</a:t>
            </a:r>
          </a:p>
        </p:txBody>
      </p:sp>
      <p:cxnSp>
        <p:nvCxnSpPr>
          <p:cNvPr id="9" name="Straight Arrow Connector 8">
            <a:extLst>
              <a:ext uri="{FF2B5EF4-FFF2-40B4-BE49-F238E27FC236}">
                <a16:creationId xmlns:a16="http://schemas.microsoft.com/office/drawing/2014/main" id="{8540EE1A-351C-4AFE-8918-DAB1AE43F7D5}"/>
              </a:ext>
            </a:extLst>
          </p:cNvPr>
          <p:cNvCxnSpPr>
            <a:cxnSpLocks/>
            <a:stCxn id="5" idx="3"/>
            <a:endCxn id="7" idx="1"/>
          </p:cNvCxnSpPr>
          <p:nvPr/>
        </p:nvCxnSpPr>
        <p:spPr>
          <a:xfrm>
            <a:off x="3601616" y="3535686"/>
            <a:ext cx="1511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9E00611-EDD2-485B-B9E1-E8E87059FC71}"/>
              </a:ext>
            </a:extLst>
          </p:cNvPr>
          <p:cNvSpPr txBox="1"/>
          <p:nvPr/>
        </p:nvSpPr>
        <p:spPr>
          <a:xfrm>
            <a:off x="3778898" y="2612354"/>
            <a:ext cx="1380930" cy="923330"/>
          </a:xfrm>
          <a:prstGeom prst="rect">
            <a:avLst/>
          </a:prstGeom>
          <a:noFill/>
        </p:spPr>
        <p:txBody>
          <a:bodyPr wrap="square" rtlCol="0">
            <a:spAutoFit/>
          </a:bodyPr>
          <a:lstStyle/>
          <a:p>
            <a:r>
              <a:rPr lang="en-GB" dirty="0"/>
              <a:t>Outgoing requests &amp; responses</a:t>
            </a:r>
          </a:p>
        </p:txBody>
      </p:sp>
      <p:sp>
        <p:nvSpPr>
          <p:cNvPr id="14" name="TextBox 13">
            <a:extLst>
              <a:ext uri="{FF2B5EF4-FFF2-40B4-BE49-F238E27FC236}">
                <a16:creationId xmlns:a16="http://schemas.microsoft.com/office/drawing/2014/main" id="{B92F2FC1-1958-4B09-981A-85EA3B0C6980}"/>
              </a:ext>
            </a:extLst>
          </p:cNvPr>
          <p:cNvSpPr txBox="1"/>
          <p:nvPr/>
        </p:nvSpPr>
        <p:spPr>
          <a:xfrm>
            <a:off x="4985657" y="1676764"/>
            <a:ext cx="2276669" cy="646331"/>
          </a:xfrm>
          <a:prstGeom prst="rect">
            <a:avLst/>
          </a:prstGeom>
          <a:noFill/>
        </p:spPr>
        <p:txBody>
          <a:bodyPr wrap="square" rtlCol="0">
            <a:spAutoFit/>
          </a:bodyPr>
          <a:lstStyle/>
          <a:p>
            <a:r>
              <a:rPr lang="en-GB" b="1" dirty="0"/>
              <a:t>This server can be in a DMZ or the cloud</a:t>
            </a:r>
          </a:p>
        </p:txBody>
      </p:sp>
      <p:sp>
        <p:nvSpPr>
          <p:cNvPr id="15" name="Rectangle 14">
            <a:extLst>
              <a:ext uri="{FF2B5EF4-FFF2-40B4-BE49-F238E27FC236}">
                <a16:creationId xmlns:a16="http://schemas.microsoft.com/office/drawing/2014/main" id="{62A87E76-6C82-47F8-BB30-3A747BCD02E7}"/>
              </a:ext>
            </a:extLst>
          </p:cNvPr>
          <p:cNvSpPr/>
          <p:nvPr/>
        </p:nvSpPr>
        <p:spPr>
          <a:xfrm>
            <a:off x="8948057" y="2807897"/>
            <a:ext cx="3125755" cy="1455575"/>
          </a:xfrm>
          <a:prstGeom prst="rect">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dirty="0"/>
              <a:t>Twilio service</a:t>
            </a:r>
          </a:p>
        </p:txBody>
      </p:sp>
      <p:sp>
        <p:nvSpPr>
          <p:cNvPr id="16" name="Rectangle 15">
            <a:extLst>
              <a:ext uri="{FF2B5EF4-FFF2-40B4-BE49-F238E27FC236}">
                <a16:creationId xmlns:a16="http://schemas.microsoft.com/office/drawing/2014/main" id="{6B40EBB0-7DE2-4955-BB09-E93760C95D46}"/>
              </a:ext>
            </a:extLst>
          </p:cNvPr>
          <p:cNvSpPr/>
          <p:nvPr/>
        </p:nvSpPr>
        <p:spPr>
          <a:xfrm>
            <a:off x="9171992" y="2999913"/>
            <a:ext cx="1166326" cy="1071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Alarm Flow</a:t>
            </a:r>
          </a:p>
        </p:txBody>
      </p:sp>
      <p:cxnSp>
        <p:nvCxnSpPr>
          <p:cNvPr id="17" name="Straight Arrow Connector 16">
            <a:extLst>
              <a:ext uri="{FF2B5EF4-FFF2-40B4-BE49-F238E27FC236}">
                <a16:creationId xmlns:a16="http://schemas.microsoft.com/office/drawing/2014/main" id="{E563AF89-A94F-4A35-A0D6-F3DC4324339F}"/>
              </a:ext>
            </a:extLst>
          </p:cNvPr>
          <p:cNvCxnSpPr>
            <a:cxnSpLocks/>
            <a:stCxn id="7" idx="3"/>
            <a:endCxn id="15" idx="1"/>
          </p:cNvCxnSpPr>
          <p:nvPr/>
        </p:nvCxnSpPr>
        <p:spPr>
          <a:xfrm flipV="1">
            <a:off x="6820678" y="3535685"/>
            <a:ext cx="21273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AFA006B-F583-4C49-A68E-0D08E8802FE5}"/>
              </a:ext>
            </a:extLst>
          </p:cNvPr>
          <p:cNvSpPr txBox="1"/>
          <p:nvPr/>
        </p:nvSpPr>
        <p:spPr>
          <a:xfrm>
            <a:off x="7234334" y="2823095"/>
            <a:ext cx="1380930" cy="646331"/>
          </a:xfrm>
          <a:prstGeom prst="rect">
            <a:avLst/>
          </a:prstGeom>
          <a:noFill/>
        </p:spPr>
        <p:txBody>
          <a:bodyPr wrap="square" rtlCol="0">
            <a:spAutoFit/>
          </a:bodyPr>
          <a:lstStyle/>
          <a:p>
            <a:r>
              <a:rPr lang="en-GB" dirty="0"/>
              <a:t>Requests to start flow</a:t>
            </a:r>
          </a:p>
        </p:txBody>
      </p:sp>
      <p:cxnSp>
        <p:nvCxnSpPr>
          <p:cNvPr id="21" name="Straight Arrow Connector 20">
            <a:extLst>
              <a:ext uri="{FF2B5EF4-FFF2-40B4-BE49-F238E27FC236}">
                <a16:creationId xmlns:a16="http://schemas.microsoft.com/office/drawing/2014/main" id="{FFBCE916-7F79-4435-9095-04E33914807D}"/>
              </a:ext>
            </a:extLst>
          </p:cNvPr>
          <p:cNvCxnSpPr>
            <a:cxnSpLocks/>
          </p:cNvCxnSpPr>
          <p:nvPr/>
        </p:nvCxnSpPr>
        <p:spPr>
          <a:xfrm flipH="1">
            <a:off x="6820679" y="3899578"/>
            <a:ext cx="2127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78B3081-F428-4570-A9F7-C3C43BB215EC}"/>
              </a:ext>
            </a:extLst>
          </p:cNvPr>
          <p:cNvSpPr txBox="1"/>
          <p:nvPr/>
        </p:nvSpPr>
        <p:spPr>
          <a:xfrm>
            <a:off x="7262327" y="3940305"/>
            <a:ext cx="1380930" cy="646331"/>
          </a:xfrm>
          <a:prstGeom prst="rect">
            <a:avLst/>
          </a:prstGeom>
          <a:noFill/>
        </p:spPr>
        <p:txBody>
          <a:bodyPr wrap="square" rtlCol="0">
            <a:spAutoFit/>
          </a:bodyPr>
          <a:lstStyle/>
          <a:p>
            <a:r>
              <a:rPr lang="en-GB" dirty="0"/>
              <a:t>Status updates</a:t>
            </a:r>
          </a:p>
        </p:txBody>
      </p:sp>
      <p:sp>
        <p:nvSpPr>
          <p:cNvPr id="25" name="TextBox 24">
            <a:extLst>
              <a:ext uri="{FF2B5EF4-FFF2-40B4-BE49-F238E27FC236}">
                <a16:creationId xmlns:a16="http://schemas.microsoft.com/office/drawing/2014/main" id="{A90872DE-9A68-4872-A473-C47F68F2FDB8}"/>
              </a:ext>
            </a:extLst>
          </p:cNvPr>
          <p:cNvSpPr txBox="1"/>
          <p:nvPr/>
        </p:nvSpPr>
        <p:spPr>
          <a:xfrm>
            <a:off x="9133115" y="1676764"/>
            <a:ext cx="2276669" cy="369332"/>
          </a:xfrm>
          <a:prstGeom prst="rect">
            <a:avLst/>
          </a:prstGeom>
          <a:noFill/>
        </p:spPr>
        <p:txBody>
          <a:bodyPr wrap="square" rtlCol="0">
            <a:spAutoFit/>
          </a:bodyPr>
          <a:lstStyle/>
          <a:p>
            <a:r>
              <a:rPr lang="en-GB" b="1" dirty="0"/>
              <a:t>Cloud subscription</a:t>
            </a:r>
          </a:p>
        </p:txBody>
      </p:sp>
      <p:sp>
        <p:nvSpPr>
          <p:cNvPr id="26" name="Right Brace 25">
            <a:extLst>
              <a:ext uri="{FF2B5EF4-FFF2-40B4-BE49-F238E27FC236}">
                <a16:creationId xmlns:a16="http://schemas.microsoft.com/office/drawing/2014/main" id="{26BF0D58-C14B-4751-AB6F-170920B480A3}"/>
              </a:ext>
            </a:extLst>
          </p:cNvPr>
          <p:cNvSpPr/>
          <p:nvPr/>
        </p:nvSpPr>
        <p:spPr>
          <a:xfrm rot="5400000">
            <a:off x="6214675" y="770903"/>
            <a:ext cx="307909" cy="79393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7" name="TextBox 26">
            <a:extLst>
              <a:ext uri="{FF2B5EF4-FFF2-40B4-BE49-F238E27FC236}">
                <a16:creationId xmlns:a16="http://schemas.microsoft.com/office/drawing/2014/main" id="{EB8D6EA3-98BB-4DC7-BCFE-A7CE54FE9D43}"/>
              </a:ext>
            </a:extLst>
          </p:cNvPr>
          <p:cNvSpPr txBox="1"/>
          <p:nvPr/>
        </p:nvSpPr>
        <p:spPr>
          <a:xfrm>
            <a:off x="5677678" y="4909799"/>
            <a:ext cx="1584648" cy="369332"/>
          </a:xfrm>
          <a:prstGeom prst="rect">
            <a:avLst/>
          </a:prstGeom>
          <a:noFill/>
        </p:spPr>
        <p:txBody>
          <a:bodyPr wrap="square" rtlCol="0">
            <a:spAutoFit/>
          </a:bodyPr>
          <a:lstStyle/>
          <a:p>
            <a:r>
              <a:rPr lang="en-GB" b="1" dirty="0"/>
              <a:t>Example code</a:t>
            </a:r>
          </a:p>
        </p:txBody>
      </p:sp>
      <p:sp>
        <p:nvSpPr>
          <p:cNvPr id="28" name="TextBox 27">
            <a:extLst>
              <a:ext uri="{FF2B5EF4-FFF2-40B4-BE49-F238E27FC236}">
                <a16:creationId xmlns:a16="http://schemas.microsoft.com/office/drawing/2014/main" id="{F019ED16-4D34-461A-9D52-04FB26003294}"/>
              </a:ext>
            </a:extLst>
          </p:cNvPr>
          <p:cNvSpPr txBox="1"/>
          <p:nvPr/>
        </p:nvSpPr>
        <p:spPr>
          <a:xfrm>
            <a:off x="2387082" y="5581605"/>
            <a:ext cx="1306287" cy="369332"/>
          </a:xfrm>
          <a:prstGeom prst="rect">
            <a:avLst/>
          </a:prstGeom>
          <a:noFill/>
        </p:spPr>
        <p:txBody>
          <a:bodyPr wrap="square" rtlCol="0">
            <a:spAutoFit/>
          </a:bodyPr>
          <a:lstStyle/>
          <a:p>
            <a:r>
              <a:rPr lang="en-GB" dirty="0"/>
              <a:t>Web Client</a:t>
            </a:r>
          </a:p>
        </p:txBody>
      </p:sp>
      <p:sp>
        <p:nvSpPr>
          <p:cNvPr id="29" name="TextBox 28">
            <a:extLst>
              <a:ext uri="{FF2B5EF4-FFF2-40B4-BE49-F238E27FC236}">
                <a16:creationId xmlns:a16="http://schemas.microsoft.com/office/drawing/2014/main" id="{DD0479E3-8653-4D36-A01A-D56D35835ACC}"/>
              </a:ext>
            </a:extLst>
          </p:cNvPr>
          <p:cNvSpPr txBox="1"/>
          <p:nvPr/>
        </p:nvSpPr>
        <p:spPr>
          <a:xfrm>
            <a:off x="9133115" y="5576165"/>
            <a:ext cx="2035628" cy="646331"/>
          </a:xfrm>
          <a:prstGeom prst="rect">
            <a:avLst/>
          </a:prstGeom>
          <a:noFill/>
        </p:spPr>
        <p:txBody>
          <a:bodyPr wrap="square" rtlCol="0">
            <a:spAutoFit/>
          </a:bodyPr>
          <a:lstStyle/>
          <a:p>
            <a:r>
              <a:rPr lang="en-GB" dirty="0"/>
              <a:t>Web Client &amp;</a:t>
            </a:r>
          </a:p>
          <a:p>
            <a:r>
              <a:rPr lang="en-GB" dirty="0"/>
              <a:t>Web Server (https)</a:t>
            </a:r>
          </a:p>
        </p:txBody>
      </p:sp>
      <p:sp>
        <p:nvSpPr>
          <p:cNvPr id="30" name="TextBox 29">
            <a:extLst>
              <a:ext uri="{FF2B5EF4-FFF2-40B4-BE49-F238E27FC236}">
                <a16:creationId xmlns:a16="http://schemas.microsoft.com/office/drawing/2014/main" id="{BC5B452A-C132-4EBA-B020-12859B136AD3}"/>
              </a:ext>
            </a:extLst>
          </p:cNvPr>
          <p:cNvSpPr txBox="1"/>
          <p:nvPr/>
        </p:nvSpPr>
        <p:spPr>
          <a:xfrm>
            <a:off x="5760098" y="5576164"/>
            <a:ext cx="2506824" cy="923330"/>
          </a:xfrm>
          <a:prstGeom prst="rect">
            <a:avLst/>
          </a:prstGeom>
          <a:noFill/>
        </p:spPr>
        <p:txBody>
          <a:bodyPr wrap="square" rtlCol="0">
            <a:spAutoFit/>
          </a:bodyPr>
          <a:lstStyle/>
          <a:p>
            <a:r>
              <a:rPr lang="en-GB" dirty="0"/>
              <a:t>Web Client &amp;</a:t>
            </a:r>
          </a:p>
          <a:p>
            <a:r>
              <a:rPr lang="en-GB" dirty="0"/>
              <a:t>Web Server (http/s, configurable port)</a:t>
            </a:r>
          </a:p>
        </p:txBody>
      </p:sp>
    </p:spTree>
    <p:extLst>
      <p:ext uri="{BB962C8B-B14F-4D97-AF65-F5344CB8AC3E}">
        <p14:creationId xmlns:p14="http://schemas.microsoft.com/office/powerpoint/2010/main" val="1970239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2835A-D3B9-43BE-AB0A-7BD931431578}"/>
              </a:ext>
            </a:extLst>
          </p:cNvPr>
          <p:cNvSpPr>
            <a:spLocks noGrp="1"/>
          </p:cNvSpPr>
          <p:nvPr>
            <p:ph type="title"/>
          </p:nvPr>
        </p:nvSpPr>
        <p:spPr/>
        <p:txBody>
          <a:bodyPr/>
          <a:lstStyle/>
          <a:p>
            <a:r>
              <a:rPr lang="en-GB" dirty="0"/>
              <a:t>How it works – the Driver</a:t>
            </a:r>
          </a:p>
        </p:txBody>
      </p:sp>
      <p:sp>
        <p:nvSpPr>
          <p:cNvPr id="3" name="Content Placeholder 2">
            <a:extLst>
              <a:ext uri="{FF2B5EF4-FFF2-40B4-BE49-F238E27FC236}">
                <a16:creationId xmlns:a16="http://schemas.microsoft.com/office/drawing/2014/main" id="{7F4BEA44-70B0-4CCE-8669-D32C5818C34D}"/>
              </a:ext>
            </a:extLst>
          </p:cNvPr>
          <p:cNvSpPr>
            <a:spLocks noGrp="1"/>
          </p:cNvSpPr>
          <p:nvPr>
            <p:ph idx="1"/>
          </p:nvPr>
        </p:nvSpPr>
        <p:spPr>
          <a:xfrm>
            <a:off x="838200" y="1825626"/>
            <a:ext cx="6635620" cy="3385396"/>
          </a:xfrm>
        </p:spPr>
        <p:txBody>
          <a:bodyPr>
            <a:normAutofit fontScale="70000" lnSpcReduction="20000"/>
          </a:bodyPr>
          <a:lstStyle/>
          <a:p>
            <a:r>
              <a:rPr lang="en-GB" dirty="0"/>
              <a:t>The Notify Driver is written in C#</a:t>
            </a:r>
          </a:p>
          <a:p>
            <a:r>
              <a:rPr lang="en-GB" dirty="0"/>
              <a:t>It has two objects</a:t>
            </a:r>
          </a:p>
          <a:p>
            <a:pPr lvl="1"/>
            <a:r>
              <a:rPr lang="en-GB" dirty="0"/>
              <a:t>A ‘channel’ to set the parameters for communicating with the Redirector</a:t>
            </a:r>
          </a:p>
          <a:p>
            <a:pPr lvl="1"/>
            <a:r>
              <a:rPr lang="en-GB" dirty="0"/>
              <a:t>A Redirector ‘scanner’ to set some parameters for the Twilio service</a:t>
            </a:r>
          </a:p>
          <a:p>
            <a:pPr lvl="1"/>
            <a:r>
              <a:rPr lang="en-GB" dirty="0"/>
              <a:t>(You could extend this to add further services as ‘scanners’)</a:t>
            </a:r>
          </a:p>
          <a:p>
            <a:r>
              <a:rPr lang="en-GB" dirty="0"/>
              <a:t>The Driver presents database Methods on the Scanner object</a:t>
            </a:r>
          </a:p>
          <a:p>
            <a:pPr lvl="1"/>
            <a:r>
              <a:rPr lang="en-GB" dirty="0"/>
              <a:t>These accept parameters and send requests to the Redirector</a:t>
            </a:r>
          </a:p>
          <a:p>
            <a:pPr lvl="1"/>
            <a:r>
              <a:rPr lang="en-GB" dirty="0"/>
              <a:t>They can be referenced by the new Alarm Redirection object</a:t>
            </a:r>
          </a:p>
          <a:p>
            <a:pPr lvl="1"/>
            <a:r>
              <a:rPr lang="en-GB" dirty="0"/>
              <a:t>Requests are sent as http or https messages, outgoing only</a:t>
            </a:r>
          </a:p>
          <a:p>
            <a:pPr lvl="2"/>
            <a:r>
              <a:rPr lang="en-GB" dirty="0"/>
              <a:t>Message URL is fixed, so can be easily restricted by a firewall</a:t>
            </a:r>
          </a:p>
        </p:txBody>
      </p:sp>
      <p:pic>
        <p:nvPicPr>
          <p:cNvPr id="4" name="Picture 3">
            <a:extLst>
              <a:ext uri="{FF2B5EF4-FFF2-40B4-BE49-F238E27FC236}">
                <a16:creationId xmlns:a16="http://schemas.microsoft.com/office/drawing/2014/main" id="{7C81A960-BD59-4048-91DE-0ADE4A9A52E3}"/>
              </a:ext>
            </a:extLst>
          </p:cNvPr>
          <p:cNvPicPr>
            <a:picLocks noChangeAspect="1"/>
          </p:cNvPicPr>
          <p:nvPr/>
        </p:nvPicPr>
        <p:blipFill>
          <a:blip r:embed="rId2"/>
          <a:stretch>
            <a:fillRect/>
          </a:stretch>
        </p:blipFill>
        <p:spPr>
          <a:xfrm>
            <a:off x="7473820" y="94888"/>
            <a:ext cx="4624873" cy="1730737"/>
          </a:xfrm>
          <a:prstGeom prst="rect">
            <a:avLst/>
          </a:prstGeom>
        </p:spPr>
      </p:pic>
      <p:grpSp>
        <p:nvGrpSpPr>
          <p:cNvPr id="5" name="Group 4">
            <a:extLst>
              <a:ext uri="{FF2B5EF4-FFF2-40B4-BE49-F238E27FC236}">
                <a16:creationId xmlns:a16="http://schemas.microsoft.com/office/drawing/2014/main" id="{1B27E734-496B-45C9-A6E8-358FDFC6D25D}"/>
              </a:ext>
            </a:extLst>
          </p:cNvPr>
          <p:cNvGrpSpPr/>
          <p:nvPr/>
        </p:nvGrpSpPr>
        <p:grpSpPr>
          <a:xfrm>
            <a:off x="3648269" y="5032376"/>
            <a:ext cx="8385108" cy="1371223"/>
            <a:chOff x="4058814" y="5032376"/>
            <a:chExt cx="8039878" cy="1192577"/>
          </a:xfrm>
        </p:grpSpPr>
        <p:pic>
          <p:nvPicPr>
            <p:cNvPr id="6" name="Picture 5">
              <a:extLst>
                <a:ext uri="{FF2B5EF4-FFF2-40B4-BE49-F238E27FC236}">
                  <a16:creationId xmlns:a16="http://schemas.microsoft.com/office/drawing/2014/main" id="{45F5320C-E004-4248-8B81-FE1E38E45F9E}"/>
                </a:ext>
              </a:extLst>
            </p:cNvPr>
            <p:cNvPicPr>
              <a:picLocks noChangeAspect="1"/>
            </p:cNvPicPr>
            <p:nvPr/>
          </p:nvPicPr>
          <p:blipFill rotWithShape="1">
            <a:blip r:embed="rId3"/>
            <a:srcRect t="36146"/>
            <a:stretch/>
          </p:blipFill>
          <p:spPr>
            <a:xfrm>
              <a:off x="4058814" y="5211020"/>
              <a:ext cx="8039877" cy="1013933"/>
            </a:xfrm>
            <a:prstGeom prst="rect">
              <a:avLst/>
            </a:prstGeom>
          </p:spPr>
        </p:pic>
        <p:pic>
          <p:nvPicPr>
            <p:cNvPr id="7" name="Picture 6">
              <a:extLst>
                <a:ext uri="{FF2B5EF4-FFF2-40B4-BE49-F238E27FC236}">
                  <a16:creationId xmlns:a16="http://schemas.microsoft.com/office/drawing/2014/main" id="{55DDB111-4EC9-4743-83DE-9CF47970C8BE}"/>
                </a:ext>
              </a:extLst>
            </p:cNvPr>
            <p:cNvPicPr>
              <a:picLocks noChangeAspect="1"/>
            </p:cNvPicPr>
            <p:nvPr/>
          </p:nvPicPr>
          <p:blipFill rotWithShape="1">
            <a:blip r:embed="rId3"/>
            <a:srcRect b="88750"/>
            <a:stretch/>
          </p:blipFill>
          <p:spPr>
            <a:xfrm>
              <a:off x="4058815" y="5032376"/>
              <a:ext cx="8039877" cy="178644"/>
            </a:xfrm>
            <a:prstGeom prst="rect">
              <a:avLst/>
            </a:prstGeom>
          </p:spPr>
        </p:pic>
      </p:grpSp>
    </p:spTree>
    <p:extLst>
      <p:ext uri="{BB962C8B-B14F-4D97-AF65-F5344CB8AC3E}">
        <p14:creationId xmlns:p14="http://schemas.microsoft.com/office/powerpoint/2010/main" val="720746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DE3A-77EC-44A4-BDFE-A539F3B6CEF1}"/>
              </a:ext>
            </a:extLst>
          </p:cNvPr>
          <p:cNvSpPr>
            <a:spLocks noGrp="1"/>
          </p:cNvSpPr>
          <p:nvPr>
            <p:ph type="title"/>
          </p:nvPr>
        </p:nvSpPr>
        <p:spPr/>
        <p:txBody>
          <a:bodyPr/>
          <a:lstStyle/>
          <a:p>
            <a:r>
              <a:rPr lang="en-GB" dirty="0"/>
              <a:t>How it works – the Redirector</a:t>
            </a:r>
          </a:p>
        </p:txBody>
      </p:sp>
      <p:sp>
        <p:nvSpPr>
          <p:cNvPr id="3" name="Content Placeholder 2">
            <a:extLst>
              <a:ext uri="{FF2B5EF4-FFF2-40B4-BE49-F238E27FC236}">
                <a16:creationId xmlns:a16="http://schemas.microsoft.com/office/drawing/2014/main" id="{D3756104-D845-466C-B772-AFC8529ABF67}"/>
              </a:ext>
            </a:extLst>
          </p:cNvPr>
          <p:cNvSpPr>
            <a:spLocks noGrp="1"/>
          </p:cNvSpPr>
          <p:nvPr>
            <p:ph idx="1"/>
          </p:nvPr>
        </p:nvSpPr>
        <p:spPr/>
        <p:txBody>
          <a:bodyPr/>
          <a:lstStyle/>
          <a:p>
            <a:r>
              <a:rPr lang="en-GB" dirty="0"/>
              <a:t>The Redirector is a .exe file which sets up a simple web server to receive requests from the Driver</a:t>
            </a:r>
          </a:p>
          <a:p>
            <a:r>
              <a:rPr lang="en-GB" dirty="0"/>
              <a:t>The Redirector makes requests to the Twilio service using the parameters passed from the Driver</a:t>
            </a:r>
          </a:p>
          <a:p>
            <a:r>
              <a:rPr lang="en-GB" dirty="0"/>
              <a:t>The Redirector also receives web service requests from Twilio with details such as message success/failure and alarm acknowledgement requests from users</a:t>
            </a:r>
          </a:p>
          <a:p>
            <a:pPr lvl="1"/>
            <a:r>
              <a:rPr lang="en-GB" dirty="0"/>
              <a:t>These are passed back in polls made by the Driver to the Redirector</a:t>
            </a:r>
          </a:p>
          <a:p>
            <a:pPr lvl="1"/>
            <a:r>
              <a:rPr lang="en-GB" dirty="0"/>
              <a:t>While data back to Geo SCADA is delayed somewhat, this is much more secure than providing an open port on the Driver</a:t>
            </a:r>
          </a:p>
        </p:txBody>
      </p:sp>
    </p:spTree>
    <p:extLst>
      <p:ext uri="{BB962C8B-B14F-4D97-AF65-F5344CB8AC3E}">
        <p14:creationId xmlns:p14="http://schemas.microsoft.com/office/powerpoint/2010/main" val="450688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5B4D0-EF3E-4FD1-B3EB-98D6B3181891}"/>
              </a:ext>
            </a:extLst>
          </p:cNvPr>
          <p:cNvSpPr>
            <a:spLocks noGrp="1"/>
          </p:cNvSpPr>
          <p:nvPr>
            <p:ph type="title"/>
          </p:nvPr>
        </p:nvSpPr>
        <p:spPr/>
        <p:txBody>
          <a:bodyPr/>
          <a:lstStyle/>
          <a:p>
            <a:r>
              <a:rPr lang="en-GB" dirty="0"/>
              <a:t>Driver to Redirector</a:t>
            </a:r>
          </a:p>
        </p:txBody>
      </p:sp>
      <p:sp>
        <p:nvSpPr>
          <p:cNvPr id="3" name="Content Placeholder 2">
            <a:extLst>
              <a:ext uri="{FF2B5EF4-FFF2-40B4-BE49-F238E27FC236}">
                <a16:creationId xmlns:a16="http://schemas.microsoft.com/office/drawing/2014/main" id="{A0C32356-B01E-42A4-AE54-17E092063F95}"/>
              </a:ext>
            </a:extLst>
          </p:cNvPr>
          <p:cNvSpPr>
            <a:spLocks noGrp="1"/>
          </p:cNvSpPr>
          <p:nvPr>
            <p:ph idx="1"/>
          </p:nvPr>
        </p:nvSpPr>
        <p:spPr/>
        <p:txBody>
          <a:bodyPr/>
          <a:lstStyle/>
          <a:p>
            <a:r>
              <a:rPr lang="en-GB" dirty="0"/>
              <a:t>Web service hosted on /</a:t>
            </a:r>
            <a:r>
              <a:rPr lang="en-GB" dirty="0" err="1"/>
              <a:t>NotifyRequest</a:t>
            </a:r>
            <a:r>
              <a:rPr lang="en-GB" dirty="0"/>
              <a:t>/</a:t>
            </a:r>
          </a:p>
          <a:p>
            <a:pPr lvl="1"/>
            <a:r>
              <a:rPr lang="en-GB" dirty="0"/>
              <a:t>Data sent in query string parameters</a:t>
            </a:r>
          </a:p>
          <a:p>
            <a:pPr lvl="1"/>
            <a:r>
              <a:rPr lang="en-GB" dirty="0"/>
              <a:t>If type is ‘SMS’ or ‘VOICE’ this is a request to make a call or message</a:t>
            </a:r>
          </a:p>
          <a:p>
            <a:pPr lvl="2"/>
            <a:r>
              <a:rPr lang="en-GB" dirty="0"/>
              <a:t>key is the Twilio service key, phone message and cookie are used to make the call</a:t>
            </a:r>
          </a:p>
          <a:p>
            <a:pPr lvl="1"/>
            <a:r>
              <a:rPr lang="en-GB" dirty="0"/>
              <a:t>If type is ‘STATUS’ this is used to request feedback from Twilio, such as call failure – the responses are buffered (see next page) and fed back as lines in the response body</a:t>
            </a:r>
          </a:p>
          <a:p>
            <a:pPr lvl="1"/>
            <a:r>
              <a:rPr lang="en-GB" dirty="0"/>
              <a:t>If type is ‘STATUS’ and alarm acknowledgements are set up in Twilio, and the #define feature ‘FEATURE_ALARM_ACK’ is enabled then the request message sends alarm acknowledgement status messages to the Redirector</a:t>
            </a:r>
          </a:p>
          <a:p>
            <a:endParaRPr lang="en-GB" dirty="0"/>
          </a:p>
        </p:txBody>
      </p:sp>
      <p:sp>
        <p:nvSpPr>
          <p:cNvPr id="4" name="Rectangle 3">
            <a:extLst>
              <a:ext uri="{FF2B5EF4-FFF2-40B4-BE49-F238E27FC236}">
                <a16:creationId xmlns:a16="http://schemas.microsoft.com/office/drawing/2014/main" id="{0EC49DDA-87CF-4731-8FAC-927492E0FAA7}"/>
              </a:ext>
            </a:extLst>
          </p:cNvPr>
          <p:cNvSpPr/>
          <p:nvPr/>
        </p:nvSpPr>
        <p:spPr>
          <a:xfrm>
            <a:off x="7491486" y="561848"/>
            <a:ext cx="1250301" cy="145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“Notify” driver</a:t>
            </a:r>
          </a:p>
        </p:txBody>
      </p:sp>
      <p:sp>
        <p:nvSpPr>
          <p:cNvPr id="5" name="Rectangle 4">
            <a:extLst>
              <a:ext uri="{FF2B5EF4-FFF2-40B4-BE49-F238E27FC236}">
                <a16:creationId xmlns:a16="http://schemas.microsoft.com/office/drawing/2014/main" id="{0CC14131-CFD4-414A-88DB-12CCD88741DF}"/>
              </a:ext>
            </a:extLst>
          </p:cNvPr>
          <p:cNvSpPr/>
          <p:nvPr/>
        </p:nvSpPr>
        <p:spPr>
          <a:xfrm>
            <a:off x="10253347" y="561848"/>
            <a:ext cx="1707502" cy="1455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“Redirector” web server/client</a:t>
            </a:r>
          </a:p>
        </p:txBody>
      </p:sp>
      <p:cxnSp>
        <p:nvCxnSpPr>
          <p:cNvPr id="6" name="Straight Arrow Connector 5">
            <a:extLst>
              <a:ext uri="{FF2B5EF4-FFF2-40B4-BE49-F238E27FC236}">
                <a16:creationId xmlns:a16="http://schemas.microsoft.com/office/drawing/2014/main" id="{B992EB3A-101D-45DA-BC8C-E18F4FF3EE57}"/>
              </a:ext>
            </a:extLst>
          </p:cNvPr>
          <p:cNvCxnSpPr>
            <a:cxnSpLocks/>
            <a:stCxn id="4" idx="3"/>
            <a:endCxn id="5" idx="1"/>
          </p:cNvCxnSpPr>
          <p:nvPr/>
        </p:nvCxnSpPr>
        <p:spPr>
          <a:xfrm>
            <a:off x="8741787" y="1289636"/>
            <a:ext cx="1511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06FFC4F-9649-49CB-8504-E42F160E9791}"/>
              </a:ext>
            </a:extLst>
          </p:cNvPr>
          <p:cNvSpPr txBox="1"/>
          <p:nvPr/>
        </p:nvSpPr>
        <p:spPr>
          <a:xfrm>
            <a:off x="7491486" y="145085"/>
            <a:ext cx="1355566" cy="369332"/>
          </a:xfrm>
          <a:prstGeom prst="rect">
            <a:avLst/>
          </a:prstGeom>
          <a:noFill/>
        </p:spPr>
        <p:txBody>
          <a:bodyPr wrap="square" rtlCol="0">
            <a:spAutoFit/>
          </a:bodyPr>
          <a:lstStyle/>
          <a:p>
            <a:r>
              <a:rPr lang="en-GB" dirty="0"/>
              <a:t>Web client</a:t>
            </a:r>
          </a:p>
        </p:txBody>
      </p:sp>
      <p:sp>
        <p:nvSpPr>
          <p:cNvPr id="8" name="TextBox 7">
            <a:extLst>
              <a:ext uri="{FF2B5EF4-FFF2-40B4-BE49-F238E27FC236}">
                <a16:creationId xmlns:a16="http://schemas.microsoft.com/office/drawing/2014/main" id="{8C07664E-CC09-4620-8B4F-FAEE5BF23EC0}"/>
              </a:ext>
            </a:extLst>
          </p:cNvPr>
          <p:cNvSpPr txBox="1"/>
          <p:nvPr/>
        </p:nvSpPr>
        <p:spPr>
          <a:xfrm>
            <a:off x="10174022" y="147496"/>
            <a:ext cx="1355566" cy="369332"/>
          </a:xfrm>
          <a:prstGeom prst="rect">
            <a:avLst/>
          </a:prstGeom>
          <a:noFill/>
        </p:spPr>
        <p:txBody>
          <a:bodyPr wrap="square" rtlCol="0">
            <a:spAutoFit/>
          </a:bodyPr>
          <a:lstStyle/>
          <a:p>
            <a:r>
              <a:rPr lang="en-GB" dirty="0"/>
              <a:t>Web server</a:t>
            </a:r>
          </a:p>
        </p:txBody>
      </p:sp>
    </p:spTree>
    <p:extLst>
      <p:ext uri="{BB962C8B-B14F-4D97-AF65-F5344CB8AC3E}">
        <p14:creationId xmlns:p14="http://schemas.microsoft.com/office/powerpoint/2010/main" val="1505921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5B4D0-EF3E-4FD1-B3EB-98D6B3181891}"/>
              </a:ext>
            </a:extLst>
          </p:cNvPr>
          <p:cNvSpPr>
            <a:spLocks noGrp="1"/>
          </p:cNvSpPr>
          <p:nvPr>
            <p:ph type="title"/>
          </p:nvPr>
        </p:nvSpPr>
        <p:spPr/>
        <p:txBody>
          <a:bodyPr/>
          <a:lstStyle/>
          <a:p>
            <a:r>
              <a:rPr lang="en-GB" dirty="0"/>
              <a:t>Redirector to Twilio</a:t>
            </a:r>
          </a:p>
        </p:txBody>
      </p:sp>
      <p:sp>
        <p:nvSpPr>
          <p:cNvPr id="3" name="Content Placeholder 2">
            <a:extLst>
              <a:ext uri="{FF2B5EF4-FFF2-40B4-BE49-F238E27FC236}">
                <a16:creationId xmlns:a16="http://schemas.microsoft.com/office/drawing/2014/main" id="{A0C32356-B01E-42A4-AE54-17E092063F95}"/>
              </a:ext>
            </a:extLst>
          </p:cNvPr>
          <p:cNvSpPr>
            <a:spLocks noGrp="1"/>
          </p:cNvSpPr>
          <p:nvPr>
            <p:ph idx="1"/>
          </p:nvPr>
        </p:nvSpPr>
        <p:spPr/>
        <p:txBody>
          <a:bodyPr>
            <a:normAutofit/>
          </a:bodyPr>
          <a:lstStyle/>
          <a:p>
            <a:r>
              <a:rPr lang="en-GB" dirty="0"/>
              <a:t>Web client uses API key and parameters to request calls/SMS as a flow</a:t>
            </a:r>
          </a:p>
          <a:p>
            <a:r>
              <a:rPr lang="en-GB" dirty="0"/>
              <a:t>Web service hosted on /</a:t>
            </a:r>
            <a:r>
              <a:rPr lang="en-GB" dirty="0" err="1"/>
              <a:t>TwilioRequest</a:t>
            </a:r>
            <a:r>
              <a:rPr lang="en-GB" dirty="0"/>
              <a:t>/</a:t>
            </a:r>
          </a:p>
          <a:p>
            <a:pPr lvl="1"/>
            <a:r>
              <a:rPr lang="en-GB" dirty="0"/>
              <a:t>Data sent in query string parameters</a:t>
            </a:r>
          </a:p>
          <a:p>
            <a:pPr lvl="1"/>
            <a:r>
              <a:rPr lang="en-GB" dirty="0"/>
              <a:t>The Redirector receives and adds these parameters to a list, for forwarding back in responses to the Driver</a:t>
            </a:r>
          </a:p>
          <a:p>
            <a:pPr lvl="1"/>
            <a:r>
              <a:rPr lang="en-GB" dirty="0"/>
              <a:t>If type is ‘ACKCHECK’ and alarm acknowledgements are set up in Twilio, and the #define feature ‘FEATURE_ALARM_ACK’ is enabled then the request message sends alarm acknowledgement status messages to the Twilio Flow</a:t>
            </a:r>
          </a:p>
          <a:p>
            <a:endParaRPr lang="en-GB" dirty="0"/>
          </a:p>
        </p:txBody>
      </p:sp>
      <p:sp>
        <p:nvSpPr>
          <p:cNvPr id="7" name="TextBox 6">
            <a:extLst>
              <a:ext uri="{FF2B5EF4-FFF2-40B4-BE49-F238E27FC236}">
                <a16:creationId xmlns:a16="http://schemas.microsoft.com/office/drawing/2014/main" id="{306FFC4F-9649-49CB-8504-E42F160E9791}"/>
              </a:ext>
            </a:extLst>
          </p:cNvPr>
          <p:cNvSpPr txBox="1"/>
          <p:nvPr/>
        </p:nvSpPr>
        <p:spPr>
          <a:xfrm>
            <a:off x="5846716" y="-26858"/>
            <a:ext cx="2190052" cy="369332"/>
          </a:xfrm>
          <a:prstGeom prst="rect">
            <a:avLst/>
          </a:prstGeom>
          <a:noFill/>
        </p:spPr>
        <p:txBody>
          <a:bodyPr wrap="square" rtlCol="0">
            <a:spAutoFit/>
          </a:bodyPr>
          <a:lstStyle/>
          <a:p>
            <a:r>
              <a:rPr lang="en-GB" dirty="0"/>
              <a:t>Web client &amp; Server</a:t>
            </a:r>
          </a:p>
        </p:txBody>
      </p:sp>
      <p:sp>
        <p:nvSpPr>
          <p:cNvPr id="8" name="TextBox 7">
            <a:extLst>
              <a:ext uri="{FF2B5EF4-FFF2-40B4-BE49-F238E27FC236}">
                <a16:creationId xmlns:a16="http://schemas.microsoft.com/office/drawing/2014/main" id="{8C07664E-CC09-4620-8B4F-FAEE5BF23EC0}"/>
              </a:ext>
            </a:extLst>
          </p:cNvPr>
          <p:cNvSpPr txBox="1"/>
          <p:nvPr/>
        </p:nvSpPr>
        <p:spPr>
          <a:xfrm>
            <a:off x="9871785" y="-49509"/>
            <a:ext cx="2244016" cy="369332"/>
          </a:xfrm>
          <a:prstGeom prst="rect">
            <a:avLst/>
          </a:prstGeom>
          <a:noFill/>
        </p:spPr>
        <p:txBody>
          <a:bodyPr wrap="square" rtlCol="0">
            <a:spAutoFit/>
          </a:bodyPr>
          <a:lstStyle/>
          <a:p>
            <a:r>
              <a:rPr lang="en-GB" dirty="0"/>
              <a:t>Web server &amp; Client</a:t>
            </a:r>
          </a:p>
        </p:txBody>
      </p:sp>
      <p:sp>
        <p:nvSpPr>
          <p:cNvPr id="9" name="Rectangle 8">
            <a:extLst>
              <a:ext uri="{FF2B5EF4-FFF2-40B4-BE49-F238E27FC236}">
                <a16:creationId xmlns:a16="http://schemas.microsoft.com/office/drawing/2014/main" id="{F179DD1C-9132-4D7D-B333-2534A28D5C13}"/>
              </a:ext>
            </a:extLst>
          </p:cNvPr>
          <p:cNvSpPr/>
          <p:nvPr/>
        </p:nvSpPr>
        <p:spPr>
          <a:xfrm>
            <a:off x="5956041" y="279447"/>
            <a:ext cx="1707502" cy="1455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“Redirector” web server/client</a:t>
            </a:r>
          </a:p>
        </p:txBody>
      </p:sp>
      <p:sp>
        <p:nvSpPr>
          <p:cNvPr id="10" name="Rectangle 9">
            <a:extLst>
              <a:ext uri="{FF2B5EF4-FFF2-40B4-BE49-F238E27FC236}">
                <a16:creationId xmlns:a16="http://schemas.microsoft.com/office/drawing/2014/main" id="{09E3A0B9-052C-4B0F-95FC-B5CCE0DC7664}"/>
              </a:ext>
            </a:extLst>
          </p:cNvPr>
          <p:cNvSpPr/>
          <p:nvPr/>
        </p:nvSpPr>
        <p:spPr>
          <a:xfrm>
            <a:off x="9790923" y="279446"/>
            <a:ext cx="2324878" cy="1455575"/>
          </a:xfrm>
          <a:prstGeom prst="rect">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dirty="0"/>
              <a:t>Twilio</a:t>
            </a:r>
          </a:p>
        </p:txBody>
      </p:sp>
      <p:sp>
        <p:nvSpPr>
          <p:cNvPr id="11" name="Rectangle 10">
            <a:extLst>
              <a:ext uri="{FF2B5EF4-FFF2-40B4-BE49-F238E27FC236}">
                <a16:creationId xmlns:a16="http://schemas.microsoft.com/office/drawing/2014/main" id="{CDC8734A-FA57-4426-BBC8-C6A1027C73A4}"/>
              </a:ext>
            </a:extLst>
          </p:cNvPr>
          <p:cNvSpPr/>
          <p:nvPr/>
        </p:nvSpPr>
        <p:spPr>
          <a:xfrm>
            <a:off x="10014857" y="471462"/>
            <a:ext cx="1166326" cy="1071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Alarm Flow</a:t>
            </a:r>
          </a:p>
        </p:txBody>
      </p:sp>
      <p:cxnSp>
        <p:nvCxnSpPr>
          <p:cNvPr id="12" name="Straight Arrow Connector 11">
            <a:extLst>
              <a:ext uri="{FF2B5EF4-FFF2-40B4-BE49-F238E27FC236}">
                <a16:creationId xmlns:a16="http://schemas.microsoft.com/office/drawing/2014/main" id="{9A0311CA-0E33-4AD7-BC45-3055C489F3D6}"/>
              </a:ext>
            </a:extLst>
          </p:cNvPr>
          <p:cNvCxnSpPr>
            <a:cxnSpLocks/>
            <a:stCxn id="9" idx="3"/>
            <a:endCxn id="10" idx="1"/>
          </p:cNvCxnSpPr>
          <p:nvPr/>
        </p:nvCxnSpPr>
        <p:spPr>
          <a:xfrm flipV="1">
            <a:off x="7663543" y="1007234"/>
            <a:ext cx="212738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BCCD117-CED1-4308-8D69-970C7D3F4EF5}"/>
              </a:ext>
            </a:extLst>
          </p:cNvPr>
          <p:cNvSpPr txBox="1"/>
          <p:nvPr/>
        </p:nvSpPr>
        <p:spPr>
          <a:xfrm>
            <a:off x="7973167" y="334846"/>
            <a:ext cx="1380930" cy="646331"/>
          </a:xfrm>
          <a:prstGeom prst="rect">
            <a:avLst/>
          </a:prstGeom>
          <a:noFill/>
        </p:spPr>
        <p:txBody>
          <a:bodyPr wrap="square" rtlCol="0">
            <a:spAutoFit/>
          </a:bodyPr>
          <a:lstStyle/>
          <a:p>
            <a:r>
              <a:rPr lang="en-GB" dirty="0"/>
              <a:t>Requests to start flow</a:t>
            </a:r>
          </a:p>
        </p:txBody>
      </p:sp>
      <p:cxnSp>
        <p:nvCxnSpPr>
          <p:cNvPr id="14" name="Straight Arrow Connector 13">
            <a:extLst>
              <a:ext uri="{FF2B5EF4-FFF2-40B4-BE49-F238E27FC236}">
                <a16:creationId xmlns:a16="http://schemas.microsoft.com/office/drawing/2014/main" id="{CDA3C34F-FAAB-4F2E-BD10-772A2FDE6B08}"/>
              </a:ext>
            </a:extLst>
          </p:cNvPr>
          <p:cNvCxnSpPr>
            <a:cxnSpLocks/>
          </p:cNvCxnSpPr>
          <p:nvPr/>
        </p:nvCxnSpPr>
        <p:spPr>
          <a:xfrm flipH="1">
            <a:off x="7663544" y="1371127"/>
            <a:ext cx="2127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6DEB24D-1C69-4986-BCC5-33E12C2F12B7}"/>
              </a:ext>
            </a:extLst>
          </p:cNvPr>
          <p:cNvSpPr txBox="1"/>
          <p:nvPr/>
        </p:nvSpPr>
        <p:spPr>
          <a:xfrm>
            <a:off x="7973167" y="1366658"/>
            <a:ext cx="1909665" cy="369332"/>
          </a:xfrm>
          <a:prstGeom prst="rect">
            <a:avLst/>
          </a:prstGeom>
          <a:noFill/>
        </p:spPr>
        <p:txBody>
          <a:bodyPr wrap="square" rtlCol="0">
            <a:spAutoFit/>
          </a:bodyPr>
          <a:lstStyle/>
          <a:p>
            <a:r>
              <a:rPr lang="en-GB" dirty="0"/>
              <a:t>Status updates</a:t>
            </a:r>
          </a:p>
        </p:txBody>
      </p:sp>
    </p:spTree>
    <p:extLst>
      <p:ext uri="{BB962C8B-B14F-4D97-AF65-F5344CB8AC3E}">
        <p14:creationId xmlns:p14="http://schemas.microsoft.com/office/powerpoint/2010/main" val="2344377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123CF-A895-4784-AEB6-05A324F7FD70}"/>
              </a:ext>
            </a:extLst>
          </p:cNvPr>
          <p:cNvSpPr>
            <a:spLocks noGrp="1"/>
          </p:cNvSpPr>
          <p:nvPr>
            <p:ph type="title"/>
          </p:nvPr>
        </p:nvSpPr>
        <p:spPr/>
        <p:txBody>
          <a:bodyPr/>
          <a:lstStyle/>
          <a:p>
            <a:r>
              <a:rPr lang="en-GB" dirty="0"/>
              <a:t>Setting up Twilio</a:t>
            </a:r>
          </a:p>
        </p:txBody>
      </p:sp>
      <p:sp>
        <p:nvSpPr>
          <p:cNvPr id="3" name="Content Placeholder 2">
            <a:extLst>
              <a:ext uri="{FF2B5EF4-FFF2-40B4-BE49-F238E27FC236}">
                <a16:creationId xmlns:a16="http://schemas.microsoft.com/office/drawing/2014/main" id="{42D1A0DC-02F3-4EBD-85CB-8CE8C78EC345}"/>
              </a:ext>
            </a:extLst>
          </p:cNvPr>
          <p:cNvSpPr>
            <a:spLocks noGrp="1"/>
          </p:cNvSpPr>
          <p:nvPr>
            <p:ph idx="1"/>
          </p:nvPr>
        </p:nvSpPr>
        <p:spPr/>
        <p:txBody>
          <a:bodyPr/>
          <a:lstStyle/>
          <a:p>
            <a:r>
              <a:rPr lang="en-GB" dirty="0"/>
              <a:t>Twilio is a simple web-based subscription service</a:t>
            </a:r>
          </a:p>
          <a:p>
            <a:pPr lvl="1"/>
            <a:r>
              <a:rPr lang="en-GB" dirty="0"/>
              <a:t>Messages are costed individually or in packages, making it economic for alarm redirection</a:t>
            </a:r>
          </a:p>
          <a:p>
            <a:r>
              <a:rPr lang="en-GB" dirty="0"/>
              <a:t>You will need to lease a phone number which Twilio uses to send out messages, you can select this on Twilio based on a suitable location</a:t>
            </a:r>
          </a:p>
          <a:p>
            <a:r>
              <a:rPr lang="en-GB" dirty="0"/>
              <a:t>Our demonstration uses the Twilio ‘Flow’ facility which makes it easy to design step-by-step processes for call interaction</a:t>
            </a:r>
          </a:p>
          <a:p>
            <a:pPr lvl="1"/>
            <a:r>
              <a:rPr lang="en-GB" dirty="0"/>
              <a:t>We show you how to create a flow with the parameters needed</a:t>
            </a:r>
          </a:p>
        </p:txBody>
      </p:sp>
    </p:spTree>
    <p:extLst>
      <p:ext uri="{BB962C8B-B14F-4D97-AF65-F5344CB8AC3E}">
        <p14:creationId xmlns:p14="http://schemas.microsoft.com/office/powerpoint/2010/main" val="1576273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76A8-4566-4577-AE66-D77E643C7202}"/>
              </a:ext>
            </a:extLst>
          </p:cNvPr>
          <p:cNvSpPr>
            <a:spLocks noGrp="1"/>
          </p:cNvSpPr>
          <p:nvPr>
            <p:ph type="title"/>
          </p:nvPr>
        </p:nvSpPr>
        <p:spPr/>
        <p:txBody>
          <a:bodyPr/>
          <a:lstStyle/>
          <a:p>
            <a:r>
              <a:rPr lang="en-GB" dirty="0"/>
              <a:t>Twilio – Set up an account</a:t>
            </a:r>
          </a:p>
        </p:txBody>
      </p:sp>
      <p:pic>
        <p:nvPicPr>
          <p:cNvPr id="4" name="Content Placeholder 3">
            <a:extLst>
              <a:ext uri="{FF2B5EF4-FFF2-40B4-BE49-F238E27FC236}">
                <a16:creationId xmlns:a16="http://schemas.microsoft.com/office/drawing/2014/main" id="{30D8DB6A-7FB6-4583-B64A-59875D410D10}"/>
              </a:ext>
            </a:extLst>
          </p:cNvPr>
          <p:cNvPicPr>
            <a:picLocks noGrp="1" noChangeAspect="1"/>
          </p:cNvPicPr>
          <p:nvPr>
            <p:ph idx="1"/>
          </p:nvPr>
        </p:nvPicPr>
        <p:blipFill>
          <a:blip r:embed="rId2"/>
          <a:stretch>
            <a:fillRect/>
          </a:stretch>
        </p:blipFill>
        <p:spPr>
          <a:xfrm>
            <a:off x="950653" y="1470462"/>
            <a:ext cx="2695575" cy="2505075"/>
          </a:xfrm>
          <a:prstGeom prst="rect">
            <a:avLst/>
          </a:prstGeom>
        </p:spPr>
      </p:pic>
      <p:pic>
        <p:nvPicPr>
          <p:cNvPr id="5" name="Picture 4">
            <a:extLst>
              <a:ext uri="{FF2B5EF4-FFF2-40B4-BE49-F238E27FC236}">
                <a16:creationId xmlns:a16="http://schemas.microsoft.com/office/drawing/2014/main" id="{3A043680-2E90-462F-A3ED-548D23962FDF}"/>
              </a:ext>
            </a:extLst>
          </p:cNvPr>
          <p:cNvPicPr>
            <a:picLocks noChangeAspect="1"/>
          </p:cNvPicPr>
          <p:nvPr/>
        </p:nvPicPr>
        <p:blipFill>
          <a:blip r:embed="rId3"/>
          <a:stretch>
            <a:fillRect/>
          </a:stretch>
        </p:blipFill>
        <p:spPr>
          <a:xfrm>
            <a:off x="3961817" y="1339833"/>
            <a:ext cx="1581150" cy="2990850"/>
          </a:xfrm>
          <a:prstGeom prst="rect">
            <a:avLst/>
          </a:prstGeom>
        </p:spPr>
      </p:pic>
      <p:pic>
        <p:nvPicPr>
          <p:cNvPr id="6" name="Picture 5">
            <a:extLst>
              <a:ext uri="{FF2B5EF4-FFF2-40B4-BE49-F238E27FC236}">
                <a16:creationId xmlns:a16="http://schemas.microsoft.com/office/drawing/2014/main" id="{5C78DE12-9949-4323-89D2-2E82F424C99A}"/>
              </a:ext>
            </a:extLst>
          </p:cNvPr>
          <p:cNvPicPr>
            <a:picLocks noChangeAspect="1"/>
          </p:cNvPicPr>
          <p:nvPr/>
        </p:nvPicPr>
        <p:blipFill>
          <a:blip r:embed="rId4"/>
          <a:stretch>
            <a:fillRect/>
          </a:stretch>
        </p:blipFill>
        <p:spPr>
          <a:xfrm>
            <a:off x="5724525" y="2592370"/>
            <a:ext cx="3343275" cy="876300"/>
          </a:xfrm>
          <a:prstGeom prst="rect">
            <a:avLst/>
          </a:prstGeom>
        </p:spPr>
      </p:pic>
      <p:sp>
        <p:nvSpPr>
          <p:cNvPr id="7" name="TextBox 6">
            <a:extLst>
              <a:ext uri="{FF2B5EF4-FFF2-40B4-BE49-F238E27FC236}">
                <a16:creationId xmlns:a16="http://schemas.microsoft.com/office/drawing/2014/main" id="{AE86A964-52FC-490C-9935-FA42FED56138}"/>
              </a:ext>
            </a:extLst>
          </p:cNvPr>
          <p:cNvSpPr txBox="1"/>
          <p:nvPr/>
        </p:nvSpPr>
        <p:spPr>
          <a:xfrm>
            <a:off x="5756988" y="1619165"/>
            <a:ext cx="2771192" cy="369332"/>
          </a:xfrm>
          <a:prstGeom prst="rect">
            <a:avLst/>
          </a:prstGeom>
          <a:noFill/>
        </p:spPr>
        <p:txBody>
          <a:bodyPr wrap="square" rtlCol="0">
            <a:spAutoFit/>
          </a:bodyPr>
          <a:lstStyle/>
          <a:p>
            <a:r>
              <a:rPr lang="en-GB" dirty="0"/>
              <a:t>&lt;Your email address&gt;</a:t>
            </a:r>
          </a:p>
        </p:txBody>
      </p:sp>
      <p:sp>
        <p:nvSpPr>
          <p:cNvPr id="8" name="TextBox 7">
            <a:extLst>
              <a:ext uri="{FF2B5EF4-FFF2-40B4-BE49-F238E27FC236}">
                <a16:creationId xmlns:a16="http://schemas.microsoft.com/office/drawing/2014/main" id="{3B78902D-F8D0-4394-9D0C-4D24B9192F44}"/>
              </a:ext>
            </a:extLst>
          </p:cNvPr>
          <p:cNvSpPr txBox="1"/>
          <p:nvPr/>
        </p:nvSpPr>
        <p:spPr>
          <a:xfrm>
            <a:off x="5756988" y="2047603"/>
            <a:ext cx="2771192" cy="369332"/>
          </a:xfrm>
          <a:prstGeom prst="rect">
            <a:avLst/>
          </a:prstGeom>
          <a:noFill/>
        </p:spPr>
        <p:txBody>
          <a:bodyPr wrap="square" rtlCol="0">
            <a:spAutoFit/>
          </a:bodyPr>
          <a:lstStyle/>
          <a:p>
            <a:r>
              <a:rPr lang="en-GB" dirty="0"/>
              <a:t>&lt;Account ID&gt;</a:t>
            </a:r>
          </a:p>
        </p:txBody>
      </p:sp>
      <p:sp>
        <p:nvSpPr>
          <p:cNvPr id="9" name="TextBox 8">
            <a:extLst>
              <a:ext uri="{FF2B5EF4-FFF2-40B4-BE49-F238E27FC236}">
                <a16:creationId xmlns:a16="http://schemas.microsoft.com/office/drawing/2014/main" id="{A568D371-F64A-46A7-A452-E64DFEDEE53E}"/>
              </a:ext>
            </a:extLst>
          </p:cNvPr>
          <p:cNvSpPr txBox="1"/>
          <p:nvPr/>
        </p:nvSpPr>
        <p:spPr>
          <a:xfrm>
            <a:off x="4248150" y="3610947"/>
            <a:ext cx="5073132" cy="1477328"/>
          </a:xfrm>
          <a:prstGeom prst="rect">
            <a:avLst/>
          </a:prstGeom>
          <a:noFill/>
        </p:spPr>
        <p:txBody>
          <a:bodyPr wrap="square" rtlCol="0">
            <a:spAutoFit/>
          </a:bodyPr>
          <a:lstStyle/>
          <a:p>
            <a:r>
              <a:rPr lang="en-GB" dirty="0"/>
              <a:t>Your Account ID needs to be compiled into the Redirector code.</a:t>
            </a:r>
          </a:p>
          <a:p>
            <a:endParaRPr lang="en-GB" dirty="0"/>
          </a:p>
          <a:p>
            <a:r>
              <a:rPr lang="en-GB" dirty="0"/>
              <a:t>The Auth token here needs to be entered onto the Geo SCADA ‘Notify Redirector’ object properties.</a:t>
            </a:r>
          </a:p>
        </p:txBody>
      </p:sp>
      <p:cxnSp>
        <p:nvCxnSpPr>
          <p:cNvPr id="11" name="Straight Arrow Connector 10">
            <a:extLst>
              <a:ext uri="{FF2B5EF4-FFF2-40B4-BE49-F238E27FC236}">
                <a16:creationId xmlns:a16="http://schemas.microsoft.com/office/drawing/2014/main" id="{DFB1CCD1-32B3-4558-868F-67811D778D37}"/>
              </a:ext>
            </a:extLst>
          </p:cNvPr>
          <p:cNvCxnSpPr>
            <a:endCxn id="8" idx="1"/>
          </p:cNvCxnSpPr>
          <p:nvPr/>
        </p:nvCxnSpPr>
        <p:spPr>
          <a:xfrm flipV="1">
            <a:off x="4413380" y="2232269"/>
            <a:ext cx="1343608" cy="13786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1F99A43-553A-4D9A-9CFC-0B751D6A16CD}"/>
              </a:ext>
            </a:extLst>
          </p:cNvPr>
          <p:cNvCxnSpPr/>
          <p:nvPr/>
        </p:nvCxnSpPr>
        <p:spPr>
          <a:xfrm flipV="1">
            <a:off x="4404049" y="2808514"/>
            <a:ext cx="1352939" cy="16888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444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1348</Words>
  <Application>Microsoft Office PowerPoint</Application>
  <PresentationFormat>Widescreen</PresentationFormat>
  <Paragraphs>142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monospaced for SAP</vt:lpstr>
      <vt:lpstr>Calibri</vt:lpstr>
      <vt:lpstr>Calibri Light</vt:lpstr>
      <vt:lpstr>Times New Roman</vt:lpstr>
      <vt:lpstr>Office Theme</vt:lpstr>
      <vt:lpstr>Alarm Notifications from  Geo SCADA</vt:lpstr>
      <vt:lpstr>What the demonstration can do?</vt:lpstr>
      <vt:lpstr>Architecture</vt:lpstr>
      <vt:lpstr>How it works – the Driver</vt:lpstr>
      <vt:lpstr>How it works – the Redirector</vt:lpstr>
      <vt:lpstr>Driver to Redirector</vt:lpstr>
      <vt:lpstr>Redirector to Twilio</vt:lpstr>
      <vt:lpstr>Setting up Twilio</vt:lpstr>
      <vt:lpstr>Twilio – Set up an account</vt:lpstr>
      <vt:lpstr>Twilio – Buy a Number</vt:lpstr>
      <vt:lpstr>Twilio – Verified Caller IDs</vt:lpstr>
      <vt:lpstr>Twilio – Creating a Flow </vt:lpstr>
      <vt:lpstr>Twilio – Add a call</vt:lpstr>
      <vt:lpstr>Twilio – Add ‘Say’</vt:lpstr>
      <vt:lpstr>Twilio – reporting back status</vt:lpstr>
      <vt:lpstr>Twilio Full Flow Details</vt:lpstr>
      <vt:lpstr>Twilio – Save and Publish</vt:lpstr>
      <vt:lpstr>Making it Work</vt:lpstr>
      <vt:lpstr>Configure Redirection</vt:lpstr>
      <vt:lpstr>Sample alarm text</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Alarm Notifications from  Geo SCADA</dc:title>
  <dc:creator>Steve Beadle</dc:creator>
  <cp:lastModifiedBy>Steve Beadle</cp:lastModifiedBy>
  <cp:revision>18</cp:revision>
  <dcterms:created xsi:type="dcterms:W3CDTF">2019-08-29T16:44:14Z</dcterms:created>
  <dcterms:modified xsi:type="dcterms:W3CDTF">2019-09-11T10:04:15Z</dcterms:modified>
</cp:coreProperties>
</file>