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85" r:id="rId8"/>
    <p:sldId id="293" r:id="rId9"/>
    <p:sldId id="295" r:id="rId10"/>
    <p:sldId id="281" r:id="rId11"/>
    <p:sldId id="266" r:id="rId12"/>
    <p:sldId id="282" r:id="rId13"/>
    <p:sldId id="270" r:id="rId14"/>
    <p:sldId id="283" r:id="rId15"/>
    <p:sldId id="297" r:id="rId16"/>
    <p:sldId id="298" r:id="rId17"/>
    <p:sldId id="284" r:id="rId18"/>
  </p:sldIdLst>
  <p:sldSz cx="9001125" cy="5039995"/>
  <p:notesSz cx="6858000" cy="9144000"/>
  <p:custDataLst>
    <p:tags r:id="rId22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DCB"/>
    <a:srgbClr val="C1CB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7" autoAdjust="0"/>
  </p:normalViewPr>
  <p:slideViewPr>
    <p:cSldViewPr>
      <p:cViewPr varScale="1">
        <p:scale>
          <a:sx n="145" d="100"/>
          <a:sy n="145" d="100"/>
        </p:scale>
        <p:origin x="690" y="144"/>
      </p:cViewPr>
      <p:guideLst>
        <p:guide orient="horz" pos="1587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AB398-9F21-423B-B22B-1C9484A4D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36873-609B-492A-87B1-54A93CD1BD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25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0"/>
            <a:r>
              <a:rPr lang="zh-CN" altLang="en-US"/>
              <a:t>第二级</a:t>
            </a:r>
            <a:endParaRPr lang="zh-CN" altLang="en-US"/>
          </a:p>
          <a:p>
            <a:pPr lvl="0"/>
            <a:r>
              <a:rPr lang="zh-CN" altLang="en-US"/>
              <a:t>第三级</a:t>
            </a:r>
            <a:endParaRPr lang="zh-CN" altLang="en-US"/>
          </a:p>
          <a:p>
            <a:pPr lvl="0"/>
            <a:r>
              <a:rPr lang="zh-CN" altLang="en-US"/>
              <a:t>第四级</a:t>
            </a:r>
            <a:endParaRPr lang="zh-CN" altLang="en-US"/>
          </a:p>
          <a:p>
            <a:pPr lvl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2022/7/24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71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612130" y="1297761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秋</a:t>
            </a:r>
            <a:r>
              <a:rPr lang="en-US" altLang="zh-CN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算法与程序设计</a:t>
            </a:r>
            <a:endParaRPr lang="zh-CN" altLang="en-US" sz="3600" b="1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24"/>
          <p:cNvSpPr txBox="1"/>
          <p:nvPr/>
        </p:nvSpPr>
        <p:spPr>
          <a:xfrm>
            <a:off x="756146" y="2356395"/>
            <a:ext cx="3312368" cy="307777"/>
          </a:xfrm>
          <a:prstGeom prst="rect">
            <a:avLst/>
          </a:prstGeom>
          <a:solidFill>
            <a:srgbClr val="919DCB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03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性能分析</a:t>
            </a:r>
            <a:endParaRPr lang="zh-CN" altLang="en-US" sz="36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4"/>
          <p:cNvSpPr txBox="1"/>
          <p:nvPr/>
        </p:nvSpPr>
        <p:spPr>
          <a:xfrm>
            <a:off x="36066" y="154925"/>
            <a:ext cx="187220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性能分析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735" y="791845"/>
            <a:ext cx="4052570" cy="358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性能分析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常规单线程运行归并排序，跑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10000000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个数的排序会导致长时间卡顿，会造成未响应，在使用多线程进行排序的时候可以正常跑完并输出结果，用时在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5s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内，可见多线程并行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可以加速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排序。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" y="647700"/>
            <a:ext cx="3516630" cy="404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04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多线程与大数据排序</a:t>
            </a:r>
            <a:endParaRPr lang="zh-CN" altLang="en-US" sz="36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24"/>
          <p:cNvSpPr txBox="1"/>
          <p:nvPr/>
        </p:nvSpPr>
        <p:spPr>
          <a:xfrm>
            <a:off x="36066" y="154925"/>
            <a:ext cx="267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多线程与大数据排序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468501" y="504175"/>
            <a:ext cx="187220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归并排序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为例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838835"/>
            <a:ext cx="3776980" cy="3787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56735" y="791845"/>
            <a:ext cx="4052570" cy="358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算法逻辑分析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先将整体拆分成</a:t>
            </a:r>
            <a:r>
              <a:rPr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两组数值序列A、B</a:t>
            </a:r>
            <a:endParaRPr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再</a:t>
            </a:r>
            <a:r>
              <a:rPr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采用递归的思想，将</a:t>
            </a:r>
            <a:r>
              <a:rPr 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所得到的</a:t>
            </a:r>
            <a:r>
              <a:rPr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序列拆分为两组子序列，然后对两组子序列再次进行拆分，直到每一个子序列中仅有一个元素，然后将两个只有一个元素的序列归并为一个含有两个元素的序列，再将两个含有两个元素的序列进行归并，</a:t>
            </a:r>
            <a:endParaRPr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依此类推，直到所有元素都完成归并</a:t>
            </a:r>
            <a:endParaRPr 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endParaRPr 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先把两个序列拆分成两个线程去完成工作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分线程工作完毕之后进行一次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merge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合并，即可完成多线程的排序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工作。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24"/>
          <p:cNvSpPr txBox="1"/>
          <p:nvPr/>
        </p:nvSpPr>
        <p:spPr>
          <a:xfrm>
            <a:off x="36066" y="154925"/>
            <a:ext cx="267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多线程与大数据排序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468501" y="504175"/>
            <a:ext cx="187220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归并排序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为例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" y="852170"/>
            <a:ext cx="3833495" cy="3617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16780" y="779780"/>
            <a:ext cx="4052570" cy="358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主体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先生成一个满足个数为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1000000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的随机值大小的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数组。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然后创建线程容器，创建生成随机数的线程，完成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初始化。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把整体分成两部分交给线程去完成子线程的归并排序，最后在将整体合并，调用一次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merge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最后将排好序的结果写入文件中，完成多线程的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归并排序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71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-684014" y="1297761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感谢您的观看</a:t>
            </a:r>
            <a:endParaRPr lang="zh-CN" altLang="en-US" sz="3600" b="1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24"/>
          <p:cNvSpPr txBox="1"/>
          <p:nvPr/>
        </p:nvSpPr>
        <p:spPr>
          <a:xfrm>
            <a:off x="756146" y="2356395"/>
            <a:ext cx="3456384" cy="307777"/>
          </a:xfrm>
          <a:prstGeom prst="rect">
            <a:avLst/>
          </a:prstGeom>
          <a:solidFill>
            <a:srgbClr val="919DCB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68425">
            <a:off x="1254706" y="-777576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1476226" y="1007988"/>
            <a:ext cx="569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主要内容</a:t>
            </a:r>
            <a:endParaRPr lang="zh-CN" altLang="en-US" sz="24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88194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01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3902766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02</a:t>
            </a:r>
            <a:endParaRPr lang="zh-CN" altLang="en-US" sz="2800" dirty="0"/>
          </a:p>
        </p:txBody>
      </p:sp>
      <p:sp>
        <p:nvSpPr>
          <p:cNvPr id="7" name="文本框 24"/>
          <p:cNvSpPr txBox="1"/>
          <p:nvPr/>
        </p:nvSpPr>
        <p:spPr>
          <a:xfrm>
            <a:off x="-1260078" y="326985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  <a:endParaRPr lang="zh-CN" altLang="en-US" sz="14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754782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10" name="文本框 24"/>
          <p:cNvSpPr txBox="1"/>
          <p:nvPr/>
        </p:nvSpPr>
        <p:spPr>
          <a:xfrm>
            <a:off x="1476226" y="326288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  <a:endParaRPr lang="zh-CN" altLang="en-US" sz="14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24"/>
          <p:cNvSpPr txBox="1"/>
          <p:nvPr/>
        </p:nvSpPr>
        <p:spPr>
          <a:xfrm>
            <a:off x="4318293" y="326985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复杂度分析</a:t>
            </a:r>
            <a:endParaRPr lang="zh-CN" altLang="en-US" sz="14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 animBg="1"/>
      <p:bldP spid="7" grpId="0"/>
      <p:bldP spid="8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01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  <a:endParaRPr lang="zh-CN" altLang="en-US" sz="36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9" y="633943"/>
            <a:ext cx="3891293" cy="375841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41" y="1098795"/>
            <a:ext cx="4073227" cy="3293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9" y="679135"/>
            <a:ext cx="2088232" cy="3841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" y="1008380"/>
            <a:ext cx="3608070" cy="3618230"/>
          </a:xfrm>
          <a:prstGeom prst="rect">
            <a:avLst/>
          </a:prstGeom>
        </p:spPr>
      </p:pic>
      <p:sp>
        <p:nvSpPr>
          <p:cNvPr id="5" name="文本框 24"/>
          <p:cNvSpPr txBox="1"/>
          <p:nvPr/>
        </p:nvSpPr>
        <p:spPr>
          <a:xfrm>
            <a:off x="-35689" y="647685"/>
            <a:ext cx="187220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归并排序</a:t>
            </a:r>
            <a:endParaRPr lang="zh-CN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490" y="1008380"/>
            <a:ext cx="3833495" cy="3617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-35689" y="504175"/>
            <a:ext cx="187220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快速排序</a:t>
            </a:r>
            <a:endParaRPr lang="zh-CN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30065"/>
          <a:stretch>
            <a:fillRect/>
          </a:stretch>
        </p:blipFill>
        <p:spPr>
          <a:xfrm>
            <a:off x="396240" y="791845"/>
            <a:ext cx="2251075" cy="391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29579"/>
          <a:stretch>
            <a:fillRect/>
          </a:stretch>
        </p:blipFill>
        <p:spPr>
          <a:xfrm>
            <a:off x="2772410" y="720090"/>
            <a:ext cx="2612390" cy="3989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r="7501"/>
          <a:stretch>
            <a:fillRect/>
          </a:stretch>
        </p:blipFill>
        <p:spPr>
          <a:xfrm>
            <a:off x="5481320" y="720090"/>
            <a:ext cx="3210560" cy="402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02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693879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  <a:endParaRPr lang="zh-CN" altLang="en-US" sz="36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3974" y="900420"/>
          <a:ext cx="1456392" cy="938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包装程序外壳对象" showAsIcon="1" r:id="rId2" imgW="819150" imgH="523875" progId="Package">
                  <p:embed/>
                </p:oleObj>
              </mc:Choice>
              <mc:Fallback>
                <p:oleObj name="包装程序外壳对象" showAsIcon="1" r:id="rId2" imgW="819150" imgH="523875" progId="Packag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974" y="900420"/>
                        <a:ext cx="1456392" cy="938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">
        <p:fade/>
      </p:transition>
    </mc:Choice>
    <mc:Fallback>
      <p:transition spd="med" advTm="2376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237.988976377953,&quot;width&quot;:3978.647244094488}"/>
</p:tagLst>
</file>

<file path=ppt/tags/tag2.xml><?xml version="1.0" encoding="utf-8"?>
<p:tagLst xmlns:p="http://schemas.openxmlformats.org/presentationml/2006/main">
  <p:tag name="KSO_WM_UNIT_PLACING_PICTURE_USER_VIEWPORT" val="{&quot;height&quot;:2237.988976377953,&quot;width&quot;:3978.647244094488}"/>
</p:tagLst>
</file>

<file path=ppt/tags/tag3.xml><?xml version="1.0" encoding="utf-8"?>
<p:tagLst xmlns:p="http://schemas.openxmlformats.org/presentationml/2006/main">
  <p:tag name="ISPRING_PRESENTATION_TITLE" val="10"/>
  <p:tag name="KSO_WPP_MARK_KEY" val="e0726794-63bf-4e57-b1e8-a2054641c780"/>
  <p:tag name="COMMONDATA" val="eyJoZGlkIjoiNjIwZTcyODFhNzdlZTAzZTUzYTk0N2VhMTFmODhiMzIifQ=="/>
</p:tagLst>
</file>

<file path=ppt/theme/theme1.xml><?xml version="1.0" encoding="utf-8"?>
<a:theme xmlns:a="http://schemas.openxmlformats.org/drawingml/2006/main" name="PPTe吧 | PPT爱好者之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自定义</PresentationFormat>
  <Paragraphs>82</Paragraphs>
  <Slides>15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PPTe吧 | PPT爱好者之家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Q2x1YXJXMW5k 5p20</dc:creator>
  <cp:lastModifiedBy>Administrator</cp:lastModifiedBy>
  <cp:revision>14</cp:revision>
  <dcterms:created xsi:type="dcterms:W3CDTF">2022-11-21T14:41:01Z</dcterms:created>
  <dcterms:modified xsi:type="dcterms:W3CDTF">2022-11-21T15:43:35Z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C6D518B892D94F3089E9EAFF4F782B26</vt:lpwstr>
  </property>
  <property fmtid="{D5CDD505-2E9C-101B-9397-08002B2CF9AE}" pid="3" name="KSOProductBuildVer">
    <vt:lpwstr>2052-11.1.0.12763</vt:lpwstr>
  </property>
</Properties>
</file>