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.xml" ContentType="application/vnd.openxmlformats-officedocument.presentationml.tags+xml"/>
  <Override PartName="/ppt/notesSlides/notesSlide11.xml" ContentType="application/vnd.openxmlformats-officedocument.presentationml.notesSlide+xml"/>
  <Override PartName="/ppt/tags/tag3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85" r:id="rId6"/>
    <p:sldId id="293" r:id="rId7"/>
    <p:sldId id="295" r:id="rId8"/>
    <p:sldId id="282" r:id="rId9"/>
    <p:sldId id="270" r:id="rId10"/>
    <p:sldId id="283" r:id="rId11"/>
    <p:sldId id="297" r:id="rId12"/>
    <p:sldId id="298" r:id="rId13"/>
    <p:sldId id="284" r:id="rId14"/>
  </p:sldIdLst>
  <p:sldSz cx="9001125" cy="5040313"/>
  <p:notesSz cx="6858000" cy="9144000"/>
  <p:custDataLst>
    <p:tags r:id="rId16"/>
  </p:custDataLst>
  <p:defaultTextStyle>
    <a:defPPr>
      <a:defRPr lang="zh-CN"/>
    </a:defPPr>
    <a:lvl1pPr marL="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132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2005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03325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04645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05965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0665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0797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0929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7">
          <p15:clr>
            <a:srgbClr val="A4A3A4"/>
          </p15:clr>
        </p15:guide>
        <p15:guide id="2" pos="28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9DCB"/>
    <a:srgbClr val="C1CBE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07" autoAdjust="0"/>
  </p:normalViewPr>
  <p:slideViewPr>
    <p:cSldViewPr>
      <p:cViewPr varScale="1">
        <p:scale>
          <a:sx n="142" d="100"/>
          <a:sy n="142" d="100"/>
        </p:scale>
        <p:origin x="780" y="126"/>
      </p:cViewPr>
      <p:guideLst>
        <p:guide orient="horz" pos="1587"/>
        <p:guide pos="28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AB398-9F21-423B-B22B-1C9484A4DD86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136873-609B-492A-87B1-54A93CD1BD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20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21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21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25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2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4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4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4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4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14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15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5085" y="1565764"/>
            <a:ext cx="7650956" cy="1080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0169" y="2856177"/>
            <a:ext cx="6300788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1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2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3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46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5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6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9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76">
        <p:fade/>
      </p:transition>
    </mc:Choice>
    <mc:Fallback xmlns="">
      <p:transition spd="med" advTm="2376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76">
        <p:fade/>
      </p:transition>
    </mc:Choice>
    <mc:Fallback xmlns="">
      <p:transition spd="med" advTm="2376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25816" y="201847"/>
            <a:ext cx="2025253" cy="4300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0056" y="201847"/>
            <a:ext cx="5925741" cy="4300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76">
        <p:fade/>
      </p:transition>
    </mc:Choice>
    <mc:Fallback xmlns="">
      <p:transition spd="med" advTm="2376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76">
        <p:fade/>
      </p:transition>
    </mc:Choice>
    <mc:Fallback xmlns="">
      <p:transition spd="med" advTm="2376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027" y="3238868"/>
            <a:ext cx="7650956" cy="1001062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1027" y="2136300"/>
            <a:ext cx="7650956" cy="1102568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1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020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0332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0464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059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0665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0797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092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76">
        <p:fade/>
      </p:transition>
    </mc:Choice>
    <mc:Fallback xmlns="">
      <p:transition spd="med" advTm="2376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0056" y="1176073"/>
            <a:ext cx="397549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5572" y="1176073"/>
            <a:ext cx="397549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76">
        <p:fade/>
      </p:transition>
    </mc:Choice>
    <mc:Fallback xmlns="">
      <p:transition spd="med" advTm="2376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76">
        <p:fade/>
      </p:transition>
    </mc:Choice>
    <mc:Fallback xmlns="">
      <p:transition spd="med" advTm="2376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76">
        <p:fade/>
      </p:transition>
    </mc:Choice>
    <mc:Fallback xmlns="">
      <p:transition spd="med" advTm="2376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76">
        <p:fade/>
      </p:transition>
    </mc:Choice>
    <mc:Fallback xmlns="">
      <p:transition spd="med" advTm="2376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7" y="200679"/>
            <a:ext cx="2961308" cy="85405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19190" y="200679"/>
            <a:ext cx="5031879" cy="4301768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0057" y="1054733"/>
            <a:ext cx="2961308" cy="3447714"/>
          </a:xfrm>
        </p:spPr>
        <p:txBody>
          <a:bodyPr/>
          <a:lstStyle>
            <a:lvl1pPr marL="0" indent="0">
              <a:buNone/>
              <a:defRPr sz="1200"/>
            </a:lvl1pPr>
            <a:lvl2pPr marL="401320" indent="0">
              <a:buNone/>
              <a:defRPr sz="1100"/>
            </a:lvl2pPr>
            <a:lvl3pPr marL="802005" indent="0">
              <a:buNone/>
              <a:defRPr sz="900"/>
            </a:lvl3pPr>
            <a:lvl4pPr marL="1203325" indent="0">
              <a:buNone/>
              <a:defRPr sz="800"/>
            </a:lvl4pPr>
            <a:lvl5pPr marL="1604645" indent="0">
              <a:buNone/>
              <a:defRPr sz="800"/>
            </a:lvl5pPr>
            <a:lvl6pPr marL="2005965" indent="0">
              <a:buNone/>
              <a:defRPr sz="800"/>
            </a:lvl6pPr>
            <a:lvl7pPr marL="2406650" indent="0">
              <a:buNone/>
              <a:defRPr sz="800"/>
            </a:lvl7pPr>
            <a:lvl8pPr marL="2807970" indent="0">
              <a:buNone/>
              <a:defRPr sz="800"/>
            </a:lvl8pPr>
            <a:lvl9pPr marL="320929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76">
        <p:fade/>
      </p:transition>
    </mc:Choice>
    <mc:Fallback xmlns="">
      <p:transition spd="med" advTm="2376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4284" y="3528219"/>
            <a:ext cx="5400675" cy="416526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4284" y="450361"/>
            <a:ext cx="5400675" cy="3024188"/>
          </a:xfrm>
        </p:spPr>
        <p:txBody>
          <a:bodyPr/>
          <a:lstStyle>
            <a:lvl1pPr marL="0" indent="0">
              <a:buNone/>
              <a:defRPr sz="2800"/>
            </a:lvl1pPr>
            <a:lvl2pPr marL="401320" indent="0">
              <a:buNone/>
              <a:defRPr sz="2500"/>
            </a:lvl2pPr>
            <a:lvl3pPr marL="802005" indent="0">
              <a:buNone/>
              <a:defRPr sz="2100"/>
            </a:lvl3pPr>
            <a:lvl4pPr marL="1203325" indent="0">
              <a:buNone/>
              <a:defRPr sz="1800"/>
            </a:lvl4pPr>
            <a:lvl5pPr marL="1604645" indent="0">
              <a:buNone/>
              <a:defRPr sz="1800"/>
            </a:lvl5pPr>
            <a:lvl6pPr marL="2005965" indent="0">
              <a:buNone/>
              <a:defRPr sz="1800"/>
            </a:lvl6pPr>
            <a:lvl7pPr marL="2406650" indent="0">
              <a:buNone/>
              <a:defRPr sz="1800"/>
            </a:lvl7pPr>
            <a:lvl8pPr marL="2807970" indent="0">
              <a:buNone/>
              <a:defRPr sz="1800"/>
            </a:lvl8pPr>
            <a:lvl9pPr marL="3209290" indent="0">
              <a:buNone/>
              <a:defRPr sz="18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64284" y="3944746"/>
            <a:ext cx="5400675" cy="591536"/>
          </a:xfrm>
        </p:spPr>
        <p:txBody>
          <a:bodyPr/>
          <a:lstStyle>
            <a:lvl1pPr marL="0" indent="0">
              <a:buNone/>
              <a:defRPr sz="1200"/>
            </a:lvl1pPr>
            <a:lvl2pPr marL="401320" indent="0">
              <a:buNone/>
              <a:defRPr sz="1100"/>
            </a:lvl2pPr>
            <a:lvl3pPr marL="802005" indent="0">
              <a:buNone/>
              <a:defRPr sz="900"/>
            </a:lvl3pPr>
            <a:lvl4pPr marL="1203325" indent="0">
              <a:buNone/>
              <a:defRPr sz="800"/>
            </a:lvl4pPr>
            <a:lvl5pPr marL="1604645" indent="0">
              <a:buNone/>
              <a:defRPr sz="800"/>
            </a:lvl5pPr>
            <a:lvl6pPr marL="2005965" indent="0">
              <a:buNone/>
              <a:defRPr sz="800"/>
            </a:lvl6pPr>
            <a:lvl7pPr marL="2406650" indent="0">
              <a:buNone/>
              <a:defRPr sz="800"/>
            </a:lvl7pPr>
            <a:lvl8pPr marL="2807970" indent="0">
              <a:buNone/>
              <a:defRPr sz="800"/>
            </a:lvl8pPr>
            <a:lvl9pPr marL="320929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76">
        <p:fade/>
      </p:transition>
    </mc:Choice>
    <mc:Fallback xmlns="">
      <p:transition spd="med" advTm="2376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0056" y="201846"/>
            <a:ext cx="8101013" cy="840052"/>
          </a:xfrm>
          <a:prstGeom prst="rect">
            <a:avLst/>
          </a:prstGeom>
        </p:spPr>
        <p:txBody>
          <a:bodyPr vert="horz" lIns="80229" tIns="40115" rIns="80229" bIns="40115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76073"/>
            <a:ext cx="8101013" cy="3326374"/>
          </a:xfrm>
          <a:prstGeom prst="rect">
            <a:avLst/>
          </a:prstGeom>
        </p:spPr>
        <p:txBody>
          <a:bodyPr vert="horz" lIns="80229" tIns="40115" rIns="80229" bIns="40115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0"/>
            <a:r>
              <a:rPr lang="zh-CN" altLang="en-US"/>
              <a:t>第二级</a:t>
            </a:r>
          </a:p>
          <a:p>
            <a:pPr lvl="0"/>
            <a:r>
              <a:rPr lang="zh-CN" altLang="en-US"/>
              <a:t>第三级</a:t>
            </a:r>
          </a:p>
          <a:p>
            <a:pPr lvl="0"/>
            <a:r>
              <a:rPr lang="zh-CN" altLang="en-US"/>
              <a:t>第四级</a:t>
            </a:r>
          </a:p>
          <a:p>
            <a:pPr lvl="0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0056" y="4671624"/>
            <a:ext cx="2100263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2022/7/24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75385" y="4671624"/>
            <a:ext cx="2850356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0806" y="4671624"/>
            <a:ext cx="2100263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‹#›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Tm="2376">
        <p:fade/>
      </p:transition>
    </mc:Choice>
    <mc:Fallback xmlns="">
      <p:transition spd="med" advTm="2376">
        <p:fade/>
      </p:transition>
    </mc:Fallback>
  </mc:AlternateContent>
  <p:txStyles>
    <p:titleStyle>
      <a:lvl1pPr algn="ctr" defTabSz="802005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990" indent="-30099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2145" indent="-250825" algn="l" defTabSz="8020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0266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0398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530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0662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07310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08630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09950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132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200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332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464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596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665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97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0929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7.png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8.png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Administrator\桌面\新建文件夹 (2)\5.15封面参考\复件 (27) 新建文件夹\0f1ac98d7ad0e382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871"/>
            <a:ext cx="9001125" cy="506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24"/>
          <p:cNvSpPr txBox="1"/>
          <p:nvPr/>
        </p:nvSpPr>
        <p:spPr>
          <a:xfrm>
            <a:off x="612130" y="1297761"/>
            <a:ext cx="5695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2022</a:t>
            </a:r>
            <a:r>
              <a:rPr lang="zh-CN" altLang="en-US" sz="3600" b="1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秋</a:t>
            </a:r>
            <a:r>
              <a:rPr lang="en-US" altLang="zh-CN" sz="3600" b="1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3600" b="1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算法与程序设计</a:t>
            </a:r>
          </a:p>
        </p:txBody>
      </p:sp>
      <p:sp>
        <p:nvSpPr>
          <p:cNvPr id="6" name="文本框 24"/>
          <p:cNvSpPr txBox="1"/>
          <p:nvPr/>
        </p:nvSpPr>
        <p:spPr>
          <a:xfrm>
            <a:off x="612130" y="2088108"/>
            <a:ext cx="5184576" cy="307777"/>
          </a:xfrm>
          <a:prstGeom prst="rect">
            <a:avLst/>
          </a:prstGeom>
          <a:solidFill>
            <a:srgbClr val="919DC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https://github.com/ClearW1nd/BUAA_algorithm_2022.git</a:t>
            </a: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76">
        <p:fade/>
      </p:transition>
    </mc:Choice>
    <mc:Fallback xmlns="">
      <p:transition spd="med" advTm="237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755" y="-43145"/>
            <a:ext cx="9144636" cy="5125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612130" y="1224012"/>
            <a:ext cx="8136904" cy="25922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404218" y="1728068"/>
            <a:ext cx="1588572" cy="1588572"/>
          </a:xfrm>
          <a:prstGeom prst="ellipse">
            <a:avLst/>
          </a:prstGeom>
          <a:solidFill>
            <a:srgbClr val="919DCB"/>
          </a:solidFill>
          <a:ln>
            <a:solidFill>
              <a:srgbClr val="919D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/>
              <a:t>02</a:t>
            </a:r>
            <a:endParaRPr lang="zh-CN" altLang="en-US" sz="5400" dirty="0"/>
          </a:p>
        </p:txBody>
      </p:sp>
      <p:sp>
        <p:nvSpPr>
          <p:cNvPr id="5" name="文本框 24"/>
          <p:cNvSpPr txBox="1"/>
          <p:nvPr/>
        </p:nvSpPr>
        <p:spPr>
          <a:xfrm>
            <a:off x="2700362" y="2304132"/>
            <a:ext cx="5695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多线程排序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76">
        <p:fade/>
      </p:transition>
    </mc:Choice>
    <mc:Fallback xmlns="">
      <p:transition spd="med" advTm="237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直接连接符 36"/>
          <p:cNvCxnSpPr/>
          <p:nvPr/>
        </p:nvCxnSpPr>
        <p:spPr>
          <a:xfrm>
            <a:off x="180082" y="431924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C:\Documents and Settings\Administrator\桌面\新建文件夹 (2)\5.15封面参考\复件 (27) 新建文件夹\0f1ac98d7ad0e38211.jp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970416">
            <a:off x="7198970" y="309105"/>
            <a:ext cx="2526441" cy="142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矩形 38"/>
          <p:cNvSpPr/>
          <p:nvPr/>
        </p:nvSpPr>
        <p:spPr>
          <a:xfrm>
            <a:off x="7740922" y="1224012"/>
            <a:ext cx="936104" cy="12961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24"/>
          <p:cNvSpPr txBox="1"/>
          <p:nvPr/>
        </p:nvSpPr>
        <p:spPr>
          <a:xfrm>
            <a:off x="36066" y="154925"/>
            <a:ext cx="2673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多线程排序</a:t>
            </a:r>
          </a:p>
        </p:txBody>
      </p:sp>
      <p:sp>
        <p:nvSpPr>
          <p:cNvPr id="5" name="文本框 24"/>
          <p:cNvSpPr txBox="1"/>
          <p:nvPr/>
        </p:nvSpPr>
        <p:spPr>
          <a:xfrm>
            <a:off x="468501" y="504175"/>
            <a:ext cx="1872208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以归并排序为例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095" y="838835"/>
            <a:ext cx="3776980" cy="37877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356735" y="791845"/>
            <a:ext cx="4052570" cy="35896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buClrTx/>
              <a:buSzTx/>
              <a:buFontTx/>
            </a:pPr>
            <a:r>
              <a:rPr lang="zh-CN" altLang="en-US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算法逻辑分析</a:t>
            </a:r>
          </a:p>
          <a:p>
            <a:pPr algn="l">
              <a:buClrTx/>
              <a:buSzTx/>
              <a:buFontTx/>
            </a:pPr>
            <a:endParaRPr lang="zh-CN" altLang="en-US" sz="1200" spc="600" dirty="0">
              <a:solidFill>
                <a:srgbClr val="919DC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ClrTx/>
              <a:buSzTx/>
              <a:buFontTx/>
            </a:pPr>
            <a:endParaRPr lang="zh-CN" altLang="en-US" sz="1200" spc="600" dirty="0">
              <a:solidFill>
                <a:srgbClr val="919DC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t">
              <a:buClrTx/>
              <a:buSzTx/>
              <a:buFontTx/>
            </a:pPr>
            <a:r>
              <a:rPr lang="zh-CN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先将整体拆分成</a:t>
            </a:r>
            <a:r>
              <a:rPr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两组数值序列A、B</a:t>
            </a:r>
          </a:p>
          <a:p>
            <a:pPr algn="l" fontAlgn="t">
              <a:buClrTx/>
              <a:buSzTx/>
              <a:buFontTx/>
            </a:pPr>
            <a:r>
              <a:rPr lang="zh-CN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再</a:t>
            </a:r>
            <a:r>
              <a:rPr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采用递归的思想，将</a:t>
            </a:r>
            <a:r>
              <a:rPr lang="zh-CN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所得到的</a:t>
            </a:r>
            <a:r>
              <a:rPr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序列拆分为两组子序列，然后对两组子序列再次进行拆分，直到每一个子序列中仅有一个元素，然后将两个只有一个元素的序列归并为一个含有两个元素的序列，再将两个含有两个元素的序列进行归并，</a:t>
            </a:r>
          </a:p>
          <a:p>
            <a:pPr algn="l" fontAlgn="t">
              <a:buClrTx/>
              <a:buSzTx/>
              <a:buFontTx/>
            </a:pPr>
            <a:r>
              <a:rPr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依此类推，直到所有元素都完成归并</a:t>
            </a:r>
            <a:endParaRPr lang="en-US" sz="1200" spc="600" dirty="0">
              <a:solidFill>
                <a:srgbClr val="919DC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t">
              <a:buClrTx/>
              <a:buSzTx/>
              <a:buFontTx/>
            </a:pPr>
            <a:endParaRPr lang="en-US" sz="1200" spc="600" dirty="0">
              <a:solidFill>
                <a:srgbClr val="919DC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t">
              <a:buClrTx/>
              <a:buSzTx/>
              <a:buFontTx/>
            </a:pPr>
            <a:r>
              <a:rPr lang="zh-CN" altLang="en-US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先把两个序列拆分成两个线程去完成工作</a:t>
            </a:r>
            <a:r>
              <a:rPr lang="en-US" altLang="zh-CN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分线程工作完毕之后进行一次</a:t>
            </a:r>
            <a:r>
              <a:rPr lang="en-US" altLang="zh-CN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merge</a:t>
            </a:r>
            <a:r>
              <a:rPr lang="zh-CN" altLang="en-US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合并，即可完成多线程的排序工作。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76">
        <p:fade/>
      </p:transition>
    </mc:Choice>
    <mc:Fallback xmlns="">
      <p:transition spd="med" advTm="2376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直接连接符 36"/>
          <p:cNvCxnSpPr/>
          <p:nvPr/>
        </p:nvCxnSpPr>
        <p:spPr>
          <a:xfrm>
            <a:off x="180082" y="431924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C:\Documents and Settings\Administrator\桌面\新建文件夹 (2)\5.15封面参考\复件 (27) 新建文件夹\0f1ac98d7ad0e38211.jp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970416">
            <a:off x="7198970" y="309105"/>
            <a:ext cx="2526441" cy="142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矩形 38"/>
          <p:cNvSpPr/>
          <p:nvPr/>
        </p:nvSpPr>
        <p:spPr>
          <a:xfrm>
            <a:off x="7740922" y="1224012"/>
            <a:ext cx="936104" cy="12961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24"/>
          <p:cNvSpPr txBox="1"/>
          <p:nvPr/>
        </p:nvSpPr>
        <p:spPr>
          <a:xfrm>
            <a:off x="36066" y="154925"/>
            <a:ext cx="2673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多线程排序</a:t>
            </a:r>
          </a:p>
        </p:txBody>
      </p:sp>
      <p:sp>
        <p:nvSpPr>
          <p:cNvPr id="5" name="文本框 24"/>
          <p:cNvSpPr txBox="1"/>
          <p:nvPr/>
        </p:nvSpPr>
        <p:spPr>
          <a:xfrm>
            <a:off x="468501" y="504175"/>
            <a:ext cx="1872208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以归并排序为例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140" y="852170"/>
            <a:ext cx="3833495" cy="36175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716780" y="779780"/>
            <a:ext cx="4052570" cy="35896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buClrTx/>
              <a:buSzTx/>
              <a:buFontTx/>
            </a:pPr>
            <a:r>
              <a:rPr lang="zh-CN" altLang="en-US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主体函数</a:t>
            </a:r>
          </a:p>
          <a:p>
            <a:pPr algn="l">
              <a:buClrTx/>
              <a:buSzTx/>
              <a:buFontTx/>
            </a:pPr>
            <a:endParaRPr lang="zh-CN" altLang="en-US" sz="1200" spc="600" dirty="0">
              <a:solidFill>
                <a:srgbClr val="919DC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t">
              <a:buClrTx/>
              <a:buSzTx/>
              <a:buFontTx/>
            </a:pPr>
            <a:r>
              <a:rPr lang="zh-CN" altLang="en-US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先生成一个满足个数为</a:t>
            </a:r>
            <a:r>
              <a:rPr lang="en-US" altLang="zh-CN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1000000</a:t>
            </a:r>
            <a:r>
              <a:rPr lang="zh-CN" altLang="en-US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的随机值大小的数组。</a:t>
            </a:r>
          </a:p>
          <a:p>
            <a:pPr algn="l" fontAlgn="t">
              <a:buClrTx/>
              <a:buSzTx/>
              <a:buFontTx/>
            </a:pPr>
            <a:endParaRPr lang="zh-CN" altLang="en-US" sz="1200" spc="600" dirty="0">
              <a:solidFill>
                <a:srgbClr val="919DC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t">
              <a:buClrTx/>
              <a:buSzTx/>
              <a:buFontTx/>
            </a:pPr>
            <a:r>
              <a:rPr lang="zh-CN" altLang="en-US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然后创建线程容器，创建生成随机数的线程，完成初始化。</a:t>
            </a:r>
          </a:p>
          <a:p>
            <a:pPr algn="l" fontAlgn="t">
              <a:buClrTx/>
              <a:buSzTx/>
              <a:buFontTx/>
            </a:pPr>
            <a:endParaRPr lang="zh-CN" altLang="en-US" sz="1200" spc="600" dirty="0">
              <a:solidFill>
                <a:srgbClr val="919DC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t">
              <a:buClrTx/>
              <a:buSzTx/>
              <a:buFontTx/>
            </a:pPr>
            <a:r>
              <a:rPr lang="zh-CN" altLang="en-US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把整体分成两部分交给线程去完成子线程的归并排序，最后在将整体合并，调用一次</a:t>
            </a:r>
            <a:r>
              <a:rPr lang="en-US" altLang="zh-CN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merge</a:t>
            </a:r>
            <a:r>
              <a:rPr lang="zh-CN" altLang="en-US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函数</a:t>
            </a:r>
          </a:p>
          <a:p>
            <a:pPr algn="l" fontAlgn="t">
              <a:buClrTx/>
              <a:buSzTx/>
              <a:buFontTx/>
            </a:pPr>
            <a:endParaRPr lang="zh-CN" altLang="en-US" sz="1200" spc="600" dirty="0">
              <a:solidFill>
                <a:srgbClr val="919DC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t">
              <a:buClrTx/>
              <a:buSzTx/>
              <a:buFontTx/>
            </a:pPr>
            <a:r>
              <a:rPr lang="zh-CN" altLang="en-US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最后将排好序的结果写入文件中，完成多线程的归并排序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76">
        <p:fade/>
      </p:transition>
    </mc:Choice>
    <mc:Fallback xmlns="">
      <p:transition spd="med" advTm="2376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Administrator\桌面\新建文件夹 (2)\5.15封面参考\复件 (27) 新建文件夹\0f1ac98d7ad0e382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871"/>
            <a:ext cx="9001125" cy="506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24"/>
          <p:cNvSpPr txBox="1"/>
          <p:nvPr/>
        </p:nvSpPr>
        <p:spPr>
          <a:xfrm>
            <a:off x="-684014" y="1297761"/>
            <a:ext cx="5695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感谢您的观看</a:t>
            </a:r>
            <a:endParaRPr lang="zh-CN" altLang="en-US" sz="3600" b="1" dirty="0">
              <a:solidFill>
                <a:srgbClr val="919DC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24"/>
          <p:cNvSpPr txBox="1"/>
          <p:nvPr/>
        </p:nvSpPr>
        <p:spPr>
          <a:xfrm>
            <a:off x="756146" y="2356395"/>
            <a:ext cx="3456384" cy="307777"/>
          </a:xfrm>
          <a:prstGeom prst="rect">
            <a:avLst/>
          </a:prstGeom>
          <a:solidFill>
            <a:srgbClr val="919DCB"/>
          </a:solidFill>
        </p:spPr>
        <p:txBody>
          <a:bodyPr wrap="square" rtlCol="0">
            <a:sp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76">
        <p:fade/>
      </p:transition>
    </mc:Choice>
    <mc:Fallback xmlns="">
      <p:transition spd="med" advTm="237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Documents and Settings\Administrator\桌面\新建文件夹 (2)\5.15封面参考\复件 (27) 新建文件夹\0f1ac98d7ad0e382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868425">
            <a:off x="1254706" y="-777576"/>
            <a:ext cx="9001125" cy="506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24"/>
          <p:cNvSpPr txBox="1"/>
          <p:nvPr/>
        </p:nvSpPr>
        <p:spPr>
          <a:xfrm>
            <a:off x="1476226" y="1007988"/>
            <a:ext cx="5695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主要内容</a:t>
            </a:r>
          </a:p>
        </p:txBody>
      </p:sp>
      <p:sp>
        <p:nvSpPr>
          <p:cNvPr id="2" name="椭圆 1"/>
          <p:cNvSpPr/>
          <p:nvPr/>
        </p:nvSpPr>
        <p:spPr>
          <a:xfrm>
            <a:off x="1188194" y="2045717"/>
            <a:ext cx="833120" cy="833120"/>
          </a:xfrm>
          <a:prstGeom prst="ellipse">
            <a:avLst/>
          </a:prstGeom>
          <a:solidFill>
            <a:srgbClr val="919DCB"/>
          </a:solidFill>
          <a:ln>
            <a:solidFill>
              <a:srgbClr val="919D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01</a:t>
            </a:r>
            <a:endParaRPr lang="zh-CN" altLang="en-US" sz="2800" dirty="0"/>
          </a:p>
        </p:txBody>
      </p:sp>
      <p:sp>
        <p:nvSpPr>
          <p:cNvPr id="6" name="椭圆 5"/>
          <p:cNvSpPr/>
          <p:nvPr/>
        </p:nvSpPr>
        <p:spPr>
          <a:xfrm>
            <a:off x="3902766" y="2045717"/>
            <a:ext cx="833120" cy="833120"/>
          </a:xfrm>
          <a:prstGeom prst="ellipse">
            <a:avLst/>
          </a:prstGeom>
          <a:solidFill>
            <a:srgbClr val="919DCB"/>
          </a:solidFill>
          <a:ln>
            <a:solidFill>
              <a:srgbClr val="919D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02</a:t>
            </a:r>
            <a:endParaRPr lang="zh-CN" altLang="en-US" sz="2800" dirty="0"/>
          </a:p>
        </p:txBody>
      </p:sp>
      <p:sp>
        <p:nvSpPr>
          <p:cNvPr id="7" name="文本框 24"/>
          <p:cNvSpPr txBox="1"/>
          <p:nvPr/>
        </p:nvSpPr>
        <p:spPr>
          <a:xfrm>
            <a:off x="-1260078" y="3269853"/>
            <a:ext cx="5695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程序实现</a:t>
            </a:r>
          </a:p>
        </p:txBody>
      </p:sp>
      <p:sp>
        <p:nvSpPr>
          <p:cNvPr id="8" name="椭圆 7"/>
          <p:cNvSpPr/>
          <p:nvPr/>
        </p:nvSpPr>
        <p:spPr>
          <a:xfrm>
            <a:off x="6754782" y="2045717"/>
            <a:ext cx="833120" cy="833120"/>
          </a:xfrm>
          <a:prstGeom prst="ellipse">
            <a:avLst/>
          </a:prstGeom>
          <a:solidFill>
            <a:srgbClr val="919DCB"/>
          </a:solidFill>
          <a:ln>
            <a:solidFill>
              <a:srgbClr val="919D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03</a:t>
            </a:r>
            <a:endParaRPr lang="zh-CN" altLang="en-US" sz="2800" dirty="0"/>
          </a:p>
        </p:txBody>
      </p:sp>
      <p:sp>
        <p:nvSpPr>
          <p:cNvPr id="10" name="文本框 24"/>
          <p:cNvSpPr txBox="1"/>
          <p:nvPr/>
        </p:nvSpPr>
        <p:spPr>
          <a:xfrm>
            <a:off x="1476226" y="3262883"/>
            <a:ext cx="5695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性能分析</a:t>
            </a:r>
          </a:p>
        </p:txBody>
      </p:sp>
      <p:sp>
        <p:nvSpPr>
          <p:cNvPr id="11" name="文本框 24"/>
          <p:cNvSpPr txBox="1"/>
          <p:nvPr/>
        </p:nvSpPr>
        <p:spPr>
          <a:xfrm>
            <a:off x="4318293" y="3269853"/>
            <a:ext cx="5695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多线程排序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76">
        <p:fade/>
      </p:transition>
    </mc:Choice>
    <mc:Fallback xmlns="">
      <p:transition spd="med" advTm="237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6" grpId="0" animBg="1"/>
      <p:bldP spid="7" grpId="0"/>
      <p:bldP spid="8" grpId="0" animBg="1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755" y="-43145"/>
            <a:ext cx="9144636" cy="5125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612130" y="1224012"/>
            <a:ext cx="8136904" cy="25922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404218" y="1728068"/>
            <a:ext cx="1588572" cy="1588572"/>
          </a:xfrm>
          <a:prstGeom prst="ellipse">
            <a:avLst/>
          </a:prstGeom>
          <a:solidFill>
            <a:srgbClr val="919DCB"/>
          </a:solidFill>
          <a:ln>
            <a:solidFill>
              <a:srgbClr val="919D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/>
              <a:t>01</a:t>
            </a:r>
            <a:endParaRPr lang="zh-CN" altLang="en-US" sz="5400" dirty="0"/>
          </a:p>
        </p:txBody>
      </p:sp>
      <p:sp>
        <p:nvSpPr>
          <p:cNvPr id="5" name="文本框 24"/>
          <p:cNvSpPr txBox="1"/>
          <p:nvPr/>
        </p:nvSpPr>
        <p:spPr>
          <a:xfrm>
            <a:off x="2700362" y="2304132"/>
            <a:ext cx="5695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程序实现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76">
        <p:fade/>
      </p:transition>
    </mc:Choice>
    <mc:Fallback xmlns="">
      <p:transition spd="med" advTm="237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>
            <a:off x="180082" y="431924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C:\Documents and Settings\Administrator\桌面\新建文件夹 (2)\5.15封面参考\复件 (27) 新建文件夹\0f1ac98d7ad0e3821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970416">
            <a:off x="7198970" y="309105"/>
            <a:ext cx="2526441" cy="142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/>
          <p:cNvSpPr/>
          <p:nvPr/>
        </p:nvSpPr>
        <p:spPr>
          <a:xfrm>
            <a:off x="7740922" y="1224012"/>
            <a:ext cx="936104" cy="12961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24"/>
          <p:cNvSpPr txBox="1"/>
          <p:nvPr/>
        </p:nvSpPr>
        <p:spPr>
          <a:xfrm>
            <a:off x="36066" y="154925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程序实现</a:t>
            </a: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099" y="633943"/>
            <a:ext cx="3891293" cy="3758419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7941" y="1098795"/>
            <a:ext cx="4073227" cy="32935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76">
        <p:fade/>
      </p:transition>
    </mc:Choice>
    <mc:Fallback xmlns="">
      <p:transition spd="med" advTm="2376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>
            <a:off x="180082" y="431924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C:\Documents and Settings\Administrator\桌面\新建文件夹 (2)\5.15封面参考\复件 (27) 新建文件夹\0f1ac98d7ad0e3821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970416">
            <a:off x="7198970" y="309105"/>
            <a:ext cx="2526441" cy="142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/>
          <p:cNvSpPr/>
          <p:nvPr/>
        </p:nvSpPr>
        <p:spPr>
          <a:xfrm>
            <a:off x="7740922" y="1224012"/>
            <a:ext cx="936104" cy="12961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24"/>
          <p:cNvSpPr txBox="1"/>
          <p:nvPr/>
        </p:nvSpPr>
        <p:spPr>
          <a:xfrm>
            <a:off x="36066" y="154925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程序实现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099" y="679135"/>
            <a:ext cx="2088232" cy="3841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76">
        <p:fade/>
      </p:transition>
    </mc:Choice>
    <mc:Fallback xmlns="">
      <p:transition spd="med" advTm="2376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>
            <a:off x="180082" y="431924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C:\Documents and Settings\Administrator\桌面\新建文件夹 (2)\5.15封面参考\复件 (27) 新建文件夹\0f1ac98d7ad0e3821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970416">
            <a:off x="7198970" y="309105"/>
            <a:ext cx="2526441" cy="142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/>
          <p:cNvSpPr/>
          <p:nvPr/>
        </p:nvSpPr>
        <p:spPr>
          <a:xfrm>
            <a:off x="7740922" y="1224012"/>
            <a:ext cx="936104" cy="12961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24"/>
          <p:cNvSpPr txBox="1"/>
          <p:nvPr/>
        </p:nvSpPr>
        <p:spPr>
          <a:xfrm>
            <a:off x="36066" y="154925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程序实现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095" y="1008380"/>
            <a:ext cx="3608070" cy="3618230"/>
          </a:xfrm>
          <a:prstGeom prst="rect">
            <a:avLst/>
          </a:prstGeom>
        </p:spPr>
      </p:pic>
      <p:sp>
        <p:nvSpPr>
          <p:cNvPr id="5" name="文本框 24"/>
          <p:cNvSpPr txBox="1"/>
          <p:nvPr/>
        </p:nvSpPr>
        <p:spPr>
          <a:xfrm>
            <a:off x="-35689" y="647685"/>
            <a:ext cx="1872208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归并排序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8490" y="1008380"/>
            <a:ext cx="3833495" cy="36175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76">
        <p:fade/>
      </p:transition>
    </mc:Choice>
    <mc:Fallback xmlns="">
      <p:transition spd="med" advTm="2376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>
            <a:off x="180082" y="431924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C:\Documents and Settings\Administrator\桌面\新建文件夹 (2)\5.15封面参考\复件 (27) 新建文件夹\0f1ac98d7ad0e3821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970416">
            <a:off x="7198970" y="309105"/>
            <a:ext cx="2526441" cy="142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/>
          <p:cNvSpPr/>
          <p:nvPr/>
        </p:nvSpPr>
        <p:spPr>
          <a:xfrm>
            <a:off x="7740922" y="1224012"/>
            <a:ext cx="936104" cy="12961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24"/>
          <p:cNvSpPr txBox="1"/>
          <p:nvPr/>
        </p:nvSpPr>
        <p:spPr>
          <a:xfrm>
            <a:off x="36066" y="154925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程序实现</a:t>
            </a:r>
          </a:p>
        </p:txBody>
      </p:sp>
      <p:sp>
        <p:nvSpPr>
          <p:cNvPr id="5" name="文本框 24"/>
          <p:cNvSpPr txBox="1"/>
          <p:nvPr/>
        </p:nvSpPr>
        <p:spPr>
          <a:xfrm>
            <a:off x="-35689" y="504175"/>
            <a:ext cx="1872208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快速排序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rcRect r="30065"/>
          <a:stretch>
            <a:fillRect/>
          </a:stretch>
        </p:blipFill>
        <p:spPr>
          <a:xfrm>
            <a:off x="396240" y="791845"/>
            <a:ext cx="2251075" cy="3911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rcRect r="29579"/>
          <a:stretch>
            <a:fillRect/>
          </a:stretch>
        </p:blipFill>
        <p:spPr>
          <a:xfrm>
            <a:off x="2772410" y="720090"/>
            <a:ext cx="2612390" cy="39897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rcRect r="7501"/>
          <a:stretch>
            <a:fillRect/>
          </a:stretch>
        </p:blipFill>
        <p:spPr>
          <a:xfrm>
            <a:off x="5481320" y="720090"/>
            <a:ext cx="3210560" cy="4025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76">
        <p:fade/>
      </p:transition>
    </mc:Choice>
    <mc:Fallback xmlns="">
      <p:transition spd="med" advTm="2376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755" y="-43145"/>
            <a:ext cx="9144636" cy="5125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612130" y="1224012"/>
            <a:ext cx="8136904" cy="25922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404218" y="1728068"/>
            <a:ext cx="1588572" cy="1588572"/>
          </a:xfrm>
          <a:prstGeom prst="ellipse">
            <a:avLst/>
          </a:prstGeom>
          <a:solidFill>
            <a:srgbClr val="919DCB"/>
          </a:solidFill>
          <a:ln>
            <a:solidFill>
              <a:srgbClr val="919D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/>
              <a:t>02</a:t>
            </a:r>
            <a:endParaRPr lang="zh-CN" altLang="en-US" sz="5400" dirty="0"/>
          </a:p>
        </p:txBody>
      </p:sp>
      <p:sp>
        <p:nvSpPr>
          <p:cNvPr id="5" name="文本框 24"/>
          <p:cNvSpPr txBox="1"/>
          <p:nvPr/>
        </p:nvSpPr>
        <p:spPr>
          <a:xfrm>
            <a:off x="2700362" y="2304132"/>
            <a:ext cx="569511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性能分析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76">
        <p:fade/>
      </p:transition>
    </mc:Choice>
    <mc:Fallback xmlns="">
      <p:transition spd="med" advTm="237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接连接符 24"/>
          <p:cNvCxnSpPr/>
          <p:nvPr/>
        </p:nvCxnSpPr>
        <p:spPr>
          <a:xfrm>
            <a:off x="180082" y="431924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 descr="C:\Documents and Settings\Administrator\桌面\新建文件夹 (2)\5.15封面参考\复件 (27) 新建文件夹\0f1ac98d7ad0e3821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970416">
            <a:off x="7198970" y="309105"/>
            <a:ext cx="2526441" cy="142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文本框 24"/>
          <p:cNvSpPr txBox="1"/>
          <p:nvPr/>
        </p:nvSpPr>
        <p:spPr>
          <a:xfrm>
            <a:off x="36066" y="154925"/>
            <a:ext cx="1872208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性能分析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356735" y="791845"/>
            <a:ext cx="4052570" cy="35896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buClrTx/>
              <a:buSzTx/>
              <a:buFontTx/>
            </a:pPr>
            <a:r>
              <a:rPr lang="zh-CN" altLang="en-US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性能分析</a:t>
            </a:r>
          </a:p>
          <a:p>
            <a:pPr algn="l">
              <a:buClrTx/>
              <a:buSzTx/>
              <a:buFontTx/>
            </a:pPr>
            <a:endParaRPr lang="zh-CN" altLang="en-US" sz="1200" spc="600" dirty="0">
              <a:solidFill>
                <a:srgbClr val="919DC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ClrTx/>
              <a:buSzTx/>
              <a:buFontTx/>
            </a:pPr>
            <a:endParaRPr lang="zh-CN" altLang="en-US" sz="1200" spc="600" dirty="0">
              <a:solidFill>
                <a:srgbClr val="919DC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t">
              <a:buClrTx/>
              <a:buSzTx/>
              <a:buFontTx/>
            </a:pPr>
            <a:r>
              <a:rPr lang="zh-CN" altLang="en-US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常规单线程运行归并排序，跑</a:t>
            </a:r>
            <a:r>
              <a:rPr lang="en-US" altLang="zh-CN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10000000</a:t>
            </a:r>
            <a:r>
              <a:rPr lang="zh-CN" altLang="en-US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个数的排序会导致长时间卡顿，会造成未响应，在使用多线程进行排序的时候可以正常跑完并输出结果，用时在</a:t>
            </a:r>
            <a:r>
              <a:rPr lang="en-US" altLang="zh-CN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5s</a:t>
            </a:r>
            <a:r>
              <a:rPr lang="zh-CN" altLang="en-US" sz="1200" spc="600" dirty="0">
                <a:solidFill>
                  <a:srgbClr val="919DCB"/>
                </a:solidFill>
                <a:latin typeface="微软雅黑" panose="020B0503020204020204" charset="-122"/>
                <a:ea typeface="微软雅黑" panose="020B0503020204020204" charset="-122"/>
              </a:rPr>
              <a:t>内，可见多线程并行可以加速排序。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095" y="647700"/>
            <a:ext cx="3516630" cy="40468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76">
        <p:fade/>
      </p:transition>
    </mc:Choice>
    <mc:Fallback xmlns="">
      <p:transition spd="med" advTm="2376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0"/>
  <p:tag name="KSO_WPP_MARK_KEY" val="e0726794-63bf-4e57-b1e8-a2054641c780"/>
  <p:tag name="COMMONDATA" val="eyJoZGlkIjoiNjIwZTcyODFhNzdlZTAzZTUzYTk0N2VhMTFmODhiMzI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37.988976377953,&quot;width&quot;:3978.647244094488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37.988976377953,&quot;width&quot;:3978.647244094488}"/>
</p:tagLst>
</file>

<file path=ppt/theme/theme1.xml><?xml version="1.0" encoding="utf-8"?>
<a:theme xmlns:a="http://schemas.openxmlformats.org/drawingml/2006/main" name="PPTe吧 | PPT爱好者之家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293</Words>
  <Application>Microsoft Office PowerPoint</Application>
  <PresentationFormat>自定义</PresentationFormat>
  <Paragraphs>61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微软雅黑</vt:lpstr>
      <vt:lpstr>Arial</vt:lpstr>
      <vt:lpstr>Calibri</vt:lpstr>
      <vt:lpstr>PPTe吧 | PPT爱好者之家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Q2x1YXJXMW5k 5p20</dc:creator>
  <cp:lastModifiedBy>5p20 Q2x1YXJXMW5k</cp:lastModifiedBy>
  <cp:revision>17</cp:revision>
  <dcterms:created xsi:type="dcterms:W3CDTF">2022-11-21T14:41:01Z</dcterms:created>
  <dcterms:modified xsi:type="dcterms:W3CDTF">2022-11-22T11:39:49Z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C6D518B892D94F3089E9EAFF4F782B26</vt:lpwstr>
  </property>
  <property fmtid="{D5CDD505-2E9C-101B-9397-08002B2CF9AE}" pid="3" name="KSOProductBuildVer">
    <vt:lpwstr>2052-11.1.0.12763</vt:lpwstr>
  </property>
</Properties>
</file>