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56" r:id="rId3"/>
    <p:sldId id="263" r:id="rId4"/>
    <p:sldId id="258" r:id="rId5"/>
    <p:sldId id="271" r:id="rId6"/>
    <p:sldId id="275" r:id="rId7"/>
    <p:sldId id="287" r:id="rId8"/>
    <p:sldId id="265" r:id="rId9"/>
    <p:sldId id="273" r:id="rId10"/>
    <p:sldId id="276" r:id="rId11"/>
    <p:sldId id="266" r:id="rId12"/>
    <p:sldId id="272" r:id="rId13"/>
    <p:sldId id="267" r:id="rId14"/>
    <p:sldId id="274" r:id="rId15"/>
    <p:sldId id="289" r:id="rId16"/>
    <p:sldId id="290" r:id="rId17"/>
    <p:sldId id="269" r:id="rId18"/>
    <p:sldId id="270" r:id="rId19"/>
    <p:sldId id="261"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en-US" altLang="zh-CN" sz="1600" dirty="0"/>
              <a:t>1.</a:t>
            </a:r>
            <a:r>
              <a:rPr lang="zh-CN" sz="1600" dirty="0"/>
              <a:t>你在校内丢失东西的次数</a:t>
            </a:r>
            <a:r>
              <a:rPr lang="en-US" sz="1600" dirty="0"/>
              <a:t>(</a:t>
            </a:r>
            <a:r>
              <a:rPr lang="zh-CN" sz="1600" dirty="0"/>
              <a:t>单选</a:t>
            </a:r>
            <a:r>
              <a:rPr lang="en-US" sz="1600" dirty="0"/>
              <a:t>)</a:t>
            </a:r>
            <a:endParaRPr lang="en-US" sz="1600" dirty="0"/>
          </a:p>
        </c:rich>
      </c:tx>
      <c:layout>
        <c:manualLayout>
          <c:xMode val="edge"/>
          <c:yMode val="edge"/>
          <c:x val="0.115896025045062"/>
          <c:y val="0.0245968870412172"/>
        </c:manualLayout>
      </c:layout>
      <c:overlay val="0"/>
      <c:spPr>
        <a:noFill/>
        <a:ln>
          <a:noFill/>
        </a:ln>
        <a:effectLst/>
      </c:spPr>
    </c:title>
    <c:autoTitleDeleted val="0"/>
    <c:plotArea>
      <c:layout/>
      <c:pieChart>
        <c:varyColors val="1"/>
        <c:ser>
          <c:idx val="0"/>
          <c:order val="0"/>
          <c:tx>
            <c:strRef>
              <c:f>Sheet1!$B$1</c:f>
              <c:strCache>
                <c:ptCount val="1"/>
                <c:pt idx="0">
                  <c:v>你在校内丢失东西的次数()</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dLbl>
              <c:idx val="1"/>
              <c:layout>
                <c:manualLayout>
                  <c:x val="-0.142694212192548"/>
                  <c:y val="0.2124220903401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261983445593397"/>
                  <c:y val="-0.190997894416087"/>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64638554216867"/>
                      <c:h val="0.1529106477729"/>
                    </c:manualLayout>
                  </c15:layout>
                </c:ext>
              </c:extLst>
            </c:dLbl>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3"/>
                <c:pt idx="0">
                  <c:v>没有</c:v>
                </c:pt>
                <c:pt idx="1">
                  <c:v>3次以下</c:v>
                </c:pt>
                <c:pt idx="2">
                  <c:v>3次及以上</c:v>
                </c:pt>
              </c:strCache>
            </c:strRef>
          </c:cat>
          <c:val>
            <c:numRef>
              <c:f>Sheet1!$B$2:$B$5</c:f>
              <c:numCache>
                <c:formatCode>General</c:formatCode>
                <c:ptCount val="4"/>
                <c:pt idx="0">
                  <c:v>0</c:v>
                </c:pt>
                <c:pt idx="1">
                  <c:v>3</c:v>
                </c:pt>
                <c:pt idx="2">
                  <c:v>9</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en-US" altLang="zh-CN" sz="1600" dirty="0"/>
              <a:t>2.</a:t>
            </a:r>
            <a:r>
              <a:rPr lang="zh-CN" altLang="en-US" sz="1600" dirty="0"/>
              <a:t>丢失的物品是否成功寻回</a:t>
            </a:r>
            <a:r>
              <a:rPr lang="en-US" altLang="zh-CN" sz="1600" dirty="0"/>
              <a:t>(</a:t>
            </a:r>
            <a:r>
              <a:rPr lang="zh-CN" altLang="en-US" sz="1600" dirty="0"/>
              <a:t>单选</a:t>
            </a:r>
            <a:r>
              <a:rPr lang="en-US" altLang="zh-CN" sz="1600" dirty="0"/>
              <a:t>)</a:t>
            </a:r>
            <a:endParaRPr lang="en-US" altLang="zh-CN" sz="1600" dirty="0"/>
          </a:p>
        </c:rich>
      </c:tx>
      <c:layout/>
      <c:overlay val="0"/>
      <c:spPr>
        <a:noFill/>
        <a:ln>
          <a:noFill/>
        </a:ln>
        <a:effectLst/>
      </c:spPr>
    </c:title>
    <c:autoTitleDeleted val="0"/>
    <c:plotArea>
      <c:layout/>
      <c:pieChart>
        <c:varyColors val="1"/>
        <c:ser>
          <c:idx val="0"/>
          <c:order val="0"/>
          <c:tx>
            <c:strRef>
              <c:f>Sheet1!$B$1</c:f>
              <c:strCache>
                <c:ptCount val="1"/>
                <c:pt idx="0">
                  <c:v>2.丢失的物品是否成功寻回(单选)</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2"/>
                <c:pt idx="0">
                  <c:v>是</c:v>
                </c:pt>
                <c:pt idx="1">
                  <c:v>否</c:v>
                </c:pt>
              </c:strCache>
            </c:strRef>
          </c:cat>
          <c:val>
            <c:numRef>
              <c:f>Sheet1!$B$2:$B$5</c:f>
              <c:numCache>
                <c:formatCode>General</c:formatCode>
                <c:ptCount val="4"/>
                <c:pt idx="0">
                  <c:v>7</c:v>
                </c:pt>
                <c:pt idx="1">
                  <c:v>5</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en-US" altLang="zh-CN" sz="1600" dirty="0"/>
              <a:t>3.</a:t>
            </a:r>
            <a:r>
              <a:rPr lang="zh-CN" altLang="en-US" sz="1600" dirty="0"/>
              <a:t>寻回失物的方式</a:t>
            </a:r>
            <a:r>
              <a:rPr lang="en-US" altLang="zh-CN" sz="1600" dirty="0"/>
              <a:t>(</a:t>
            </a:r>
            <a:r>
              <a:rPr lang="zh-CN" altLang="en-US" sz="1600" dirty="0"/>
              <a:t>多选</a:t>
            </a:r>
            <a:r>
              <a:rPr lang="en-US" altLang="zh-CN" sz="1600" dirty="0"/>
              <a:t>)</a:t>
            </a:r>
            <a:endParaRPr lang="en-US" altLang="zh-CN" sz="1600" dirty="0"/>
          </a:p>
        </c:rich>
      </c:tx>
      <c:layout/>
      <c:overlay val="0"/>
      <c:spPr>
        <a:noFill/>
        <a:ln>
          <a:noFill/>
        </a:ln>
        <a:effectLst/>
      </c:spPr>
    </c:title>
    <c:autoTitleDeleted val="0"/>
    <c:plotArea>
      <c:layout/>
      <c:pieChart>
        <c:varyColors val="1"/>
        <c:ser>
          <c:idx val="0"/>
          <c:order val="0"/>
          <c:tx>
            <c:strRef>
              <c:f>Sheet1!$B$1</c:f>
              <c:strCache>
                <c:ptCount val="1"/>
                <c:pt idx="0">
                  <c:v>3.寻回失物的方式(多选)</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dLbl>
              <c:idx val="0"/>
              <c:layout>
                <c:manualLayout>
                  <c:x val="-0.217020349396098"/>
                  <c:y val="0.172387266653852"/>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195" b="1" i="0" u="none" strike="noStrike" kern="1200" baseline="0">
                      <a:solidFill>
                        <a:schemeClr val="accent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15:layout>
                    <c:manualLayout>
                      <c:w val="0.233315246880087"/>
                      <c:h val="0.202671579917089"/>
                    </c:manualLayout>
                  </c15:layout>
                </c:ext>
              </c:extLst>
            </c:dLbl>
            <c:dLbl>
              <c:idx val="1"/>
              <c:layout>
                <c:manualLayout>
                  <c:x val="-0.23101819611127"/>
                  <c:y val="-0.17975859305012"/>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195" b="1" i="0" u="none" strike="noStrike" kern="1200" baseline="0">
                      <a:solidFill>
                        <a:schemeClr val="accent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15:layout>
                    <c:manualLayout>
                      <c:w val="0.298426478567553"/>
                      <c:h val="0.239520958083832"/>
                    </c:manualLayout>
                  </c15:layout>
                </c:ext>
              </c:extLst>
            </c:dLbl>
            <c:dLbl>
              <c:idx val="2"/>
              <c:layout>
                <c:manualLayout>
                  <c:x val="0.00135648399348887"/>
                  <c:y val="-0.0665031535958974"/>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195" b="1" i="0" u="none" strike="noStrike" kern="1200" baseline="0">
                      <a:solidFill>
                        <a:schemeClr val="accent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15:layout>
                    <c:manualLayout>
                      <c:w val="0.250067931009438"/>
                      <c:h val="0.167204053431598"/>
                    </c:manualLayout>
                  </c15:layout>
                </c:ext>
              </c:extLst>
            </c:dLbl>
            <c:dLbl>
              <c:idx val="3"/>
              <c:layout>
                <c:manualLayout>
                  <c:x val="0.171982266168284"/>
                  <c:y val="-0.011349307558191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4"/>
                <c:pt idx="0">
                  <c:v>还在原处</c:v>
                </c:pt>
                <c:pt idx="1">
                  <c:v>学校失物保存柜</c:v>
                </c:pt>
                <c:pt idx="2">
                  <c:v>北理小坦克</c:v>
                </c:pt>
                <c:pt idx="3">
                  <c:v>其他</c:v>
                </c:pt>
              </c:strCache>
            </c:strRef>
          </c:cat>
          <c:val>
            <c:numRef>
              <c:f>Sheet1!$B$2:$B$5</c:f>
              <c:numCache>
                <c:formatCode>General</c:formatCode>
                <c:ptCount val="4"/>
                <c:pt idx="0">
                  <c:v>3</c:v>
                </c:pt>
                <c:pt idx="1">
                  <c:v>2</c:v>
                </c:pt>
                <c:pt idx="2">
                  <c:v>0</c:v>
                </c:pt>
                <c:pt idx="3">
                  <c:v>5</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en-US" sz="1200" dirty="0"/>
              <a:t>4.</a:t>
            </a:r>
            <a:r>
              <a:rPr lang="zh-CN" sz="1200" dirty="0"/>
              <a:t>失物招领网络平台是否会对您有帮助</a:t>
            </a:r>
            <a:r>
              <a:rPr lang="en-US" sz="1200" dirty="0"/>
              <a:t>(</a:t>
            </a:r>
            <a:r>
              <a:rPr lang="zh-CN" sz="1200" dirty="0"/>
              <a:t>单选</a:t>
            </a:r>
            <a:r>
              <a:rPr lang="en-US" sz="1200" dirty="0"/>
              <a:t>)</a:t>
            </a:r>
            <a:endParaRPr lang="zh-CN" sz="1200" dirty="0"/>
          </a:p>
        </c:rich>
      </c:tx>
      <c:layout>
        <c:manualLayout>
          <c:xMode val="edge"/>
          <c:yMode val="edge"/>
          <c:x val="0.142776699829681"/>
          <c:y val="0.0506678949792722"/>
        </c:manualLayout>
      </c:layout>
      <c:overlay val="0"/>
      <c:spPr>
        <a:noFill/>
        <a:ln>
          <a:noFill/>
        </a:ln>
        <a:effectLst/>
      </c:spPr>
    </c:title>
    <c:autoTitleDeleted val="0"/>
    <c:plotArea>
      <c:layout/>
      <c:pieChart>
        <c:varyColors val="1"/>
        <c:ser>
          <c:idx val="0"/>
          <c:order val="0"/>
          <c:tx>
            <c:strRef>
              <c:f>Sheet1!$B$1</c:f>
              <c:strCache>
                <c:ptCount val="1"/>
                <c:pt idx="0">
                  <c:v>4.失物招领网络平台是否会对您有帮助</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2"/>
                <c:pt idx="0">
                  <c:v>是</c:v>
                </c:pt>
                <c:pt idx="1">
                  <c:v>否</c:v>
                </c:pt>
              </c:strCache>
            </c:strRef>
          </c:cat>
          <c:val>
            <c:numRef>
              <c:f>Sheet1!$B$2:$B$5</c:f>
              <c:numCache>
                <c:formatCode>General</c:formatCode>
                <c:ptCount val="4"/>
                <c:pt idx="0">
                  <c:v>11</c:v>
                </c:pt>
                <c:pt idx="1">
                  <c:v>1</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en-US" altLang="zh-CN" sz="1600" dirty="0"/>
              <a:t>5.</a:t>
            </a:r>
            <a:r>
              <a:rPr lang="zh-CN" altLang="en-US" sz="1600" dirty="0"/>
              <a:t>您是否愿意在平台中注册自己的真实姓名</a:t>
            </a:r>
            <a:r>
              <a:rPr lang="en-US" altLang="zh-CN" sz="1600" dirty="0"/>
              <a:t>(</a:t>
            </a:r>
            <a:r>
              <a:rPr lang="zh-CN" altLang="en-US" sz="1600" dirty="0"/>
              <a:t>用户范围限定为北理在校生</a:t>
            </a:r>
            <a:r>
              <a:rPr lang="en-US" altLang="zh-CN" sz="1600" dirty="0"/>
              <a:t>)(</a:t>
            </a:r>
            <a:r>
              <a:rPr lang="zh-CN" altLang="en-US" sz="1600" dirty="0"/>
              <a:t>单选</a:t>
            </a:r>
            <a:r>
              <a:rPr lang="en-US" altLang="zh-CN" sz="1600" dirty="0"/>
              <a:t>)</a:t>
            </a:r>
            <a:endParaRPr lang="en-US" altLang="zh-CN" sz="1600" dirty="0"/>
          </a:p>
        </c:rich>
      </c:tx>
      <c:layout/>
      <c:overlay val="0"/>
      <c:spPr>
        <a:noFill/>
        <a:ln>
          <a:noFill/>
        </a:ln>
        <a:effectLst/>
      </c:spPr>
    </c:title>
    <c:autoTitleDeleted val="0"/>
    <c:plotArea>
      <c:layout/>
      <c:pieChart>
        <c:varyColors val="1"/>
        <c:ser>
          <c:idx val="0"/>
          <c:order val="0"/>
          <c:tx>
            <c:strRef>
              <c:f>Sheet1!$B$1</c:f>
              <c:strCache>
                <c:ptCount val="1"/>
                <c:pt idx="0">
                  <c:v>5.您是否愿意在平台中注册自己的真实姓名(用户范围限定为北理在校生)(单选)</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2"/>
                <c:pt idx="0">
                  <c:v>是</c:v>
                </c:pt>
                <c:pt idx="1">
                  <c:v>否</c:v>
                </c:pt>
              </c:strCache>
            </c:strRef>
          </c:cat>
          <c:val>
            <c:numRef>
              <c:f>Sheet1!$B$2:$B$5</c:f>
              <c:numCache>
                <c:formatCode>General</c:formatCode>
                <c:ptCount val="4"/>
                <c:pt idx="0">
                  <c:v>10</c:v>
                </c:pt>
                <c:pt idx="1">
                  <c:v>1</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p:nvPr>
        </p:nvSpPr>
        <p:spPr>
          <a:xfrm>
            <a:off x="5259687" y="2514691"/>
            <a:ext cx="5787426" cy="558799"/>
          </a:xfrm>
        </p:spPr>
        <p:txBody>
          <a:bodyPr anchor="ctr">
            <a:norm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5259687" y="1758950"/>
            <a:ext cx="5787426" cy="698591"/>
          </a:xfrm>
        </p:spPr>
        <p:txBody>
          <a:bodyPr anchor="ctr">
            <a:normAutofit/>
          </a:bodyPr>
          <a:lstStyle>
            <a:lvl1pPr algn="r">
              <a:defRPr sz="4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p:nvPr>
        </p:nvSpPr>
        <p:spPr>
          <a:xfrm>
            <a:off x="5564413" y="3430587"/>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7.xml"/><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9.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10.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1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hemeOverride" Target="../theme/themeOverride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hyperlink" Target="https://github.com/DeltaHao/Lost-Found-Platform"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hemeOverride" Target="../theme/themeOverride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202287" y="3500456"/>
            <a:ext cx="5787426" cy="558799"/>
          </a:xfrm>
        </p:spPr>
        <p:txBody>
          <a:bodyPr>
            <a:normAutofit/>
          </a:bodyPr>
          <a:lstStyle/>
          <a:p>
            <a:pPr algn="ctr"/>
            <a:r>
              <a:rPr lang="en-US" altLang="zh-CN" sz="2800" i="1" dirty="0">
                <a:solidFill>
                  <a:schemeClr val="accent1"/>
                </a:solidFill>
              </a:rPr>
              <a:t>LOST&amp;FOUND</a:t>
            </a:r>
            <a:endParaRPr lang="en-US" altLang="zh-CN" sz="2800" i="1" dirty="0">
              <a:solidFill>
                <a:schemeClr val="accent1"/>
              </a:solidFill>
            </a:endParaRPr>
          </a:p>
        </p:txBody>
      </p:sp>
      <p:sp>
        <p:nvSpPr>
          <p:cNvPr id="4" name="标题 3"/>
          <p:cNvSpPr>
            <a:spLocks noGrp="1"/>
          </p:cNvSpPr>
          <p:nvPr>
            <p:ph type="ctrTitle"/>
          </p:nvPr>
        </p:nvSpPr>
        <p:spPr>
          <a:xfrm>
            <a:off x="1796909" y="2634476"/>
            <a:ext cx="8598183" cy="723069"/>
          </a:xfrm>
        </p:spPr>
        <p:txBody>
          <a:bodyPr>
            <a:normAutofit/>
          </a:bodyPr>
          <a:lstStyle/>
          <a:p>
            <a:pPr algn="ctr"/>
            <a:r>
              <a:rPr lang="zh-CN" altLang="en-US" sz="4400" dirty="0">
                <a:solidFill>
                  <a:schemeClr val="accent1"/>
                </a:solidFill>
              </a:rPr>
              <a:t>失物招领系统</a:t>
            </a:r>
            <a:endParaRPr lang="zh-CN" altLang="en-US" sz="44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2000"/>
                                        <p:tgtEl>
                                          <p:spTgt spid="5">
                                            <p:txEl>
                                              <p:pRg st="0" end="0"/>
                                            </p:txEl>
                                          </p:spTgt>
                                        </p:tgtEl>
                                      </p:cBhvr>
                                    </p:animEffect>
                                    <p:anim calcmode="lin" valueType="num">
                                      <p:cBhvr>
                                        <p:cTn id="17" dur="200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18" dur="2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9" dur="2000" fill="hold"/>
                                        <p:tgtEl>
                                          <p:spTgt spid="5">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3828472" y="3659404"/>
            <a:ext cx="4535055" cy="656792"/>
          </a:xfrm>
        </p:spPr>
        <p:txBody>
          <a:bodyPr anchor="b">
            <a:normAutofit/>
          </a:bodyPr>
          <a:lstStyle/>
          <a:p>
            <a:pPr lvl="0" algn="ctr" defTabSz="914400">
              <a:lnSpc>
                <a:spcPct val="150000"/>
              </a:lnSpc>
              <a:spcBef>
                <a:spcPts val="0"/>
              </a:spcBef>
            </a:pPr>
            <a:r>
              <a:rPr lang="zh-CN" altLang="en-US" dirty="0">
                <a:solidFill>
                  <a:srgbClr val="000000"/>
                </a:solidFill>
                <a:sym typeface="+mn-lt"/>
              </a:rPr>
              <a:t>面谈的过程和结果</a:t>
            </a:r>
            <a:endParaRPr lang="en-US" altLang="zh-CN" dirty="0">
              <a:solidFill>
                <a:srgbClr val="000000"/>
              </a:solidFill>
              <a:sym typeface="+mn-lt"/>
            </a:endParaRPr>
          </a:p>
        </p:txBody>
      </p:sp>
      <p:sp>
        <p:nvSpPr>
          <p:cNvPr id="17" name="文本框 16"/>
          <p:cNvSpPr txBox="1"/>
          <p:nvPr/>
        </p:nvSpPr>
        <p:spPr>
          <a:xfrm>
            <a:off x="5555972" y="1197177"/>
            <a:ext cx="876578" cy="1163021"/>
          </a:xfrm>
          <a:prstGeom prst="rect">
            <a:avLst/>
          </a:prstGeom>
          <a:noFill/>
        </p:spPr>
        <p:txBody>
          <a:bodyPr wrap="none" rtlCol="0">
            <a:prstTxWarp prst="textPlain">
              <a:avLst/>
            </a:prstTxWarp>
            <a:spAutoFit/>
          </a:bodyPr>
          <a:lstStyle/>
          <a:p>
            <a:r>
              <a:rPr lang="en-US" altLang="zh-CN" b="1" dirty="0">
                <a:solidFill>
                  <a:schemeClr val="bg1"/>
                </a:solidFill>
                <a:latin typeface="Impact" panose="020B0806030902050204" pitchFamily="34" charset="0"/>
                <a:ea typeface="微软雅黑" panose="020B0503020204020204" pitchFamily="34" charset="-122"/>
              </a:rPr>
              <a:t>03</a:t>
            </a:r>
            <a:endParaRPr lang="zh-CN" altLang="en-US" b="1" dirty="0">
              <a:solidFill>
                <a:schemeClr val="bg1"/>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63085" y="922655"/>
            <a:ext cx="3465830" cy="5631180"/>
          </a:xfrm>
          <a:prstGeom prst="rect">
            <a:avLst/>
          </a:prstGeom>
          <a:noFill/>
        </p:spPr>
        <p:txBody>
          <a:bodyPr wrap="square" rtlCol="0">
            <a:spAutoFit/>
          </a:bodyPr>
          <a:p>
            <a:pPr>
              <a:lnSpc>
                <a:spcPct val="150000"/>
              </a:lnSpc>
            </a:pPr>
            <a:r>
              <a:rPr lang="zh-CN" altLang="en-US" sz="2400" dirty="0"/>
              <a:t>周四与甲方进行了线上交流，主要内容如下：</a:t>
            </a:r>
            <a:endParaRPr lang="en-US" altLang="zh-CN" sz="2400" dirty="0"/>
          </a:p>
          <a:p>
            <a:pPr>
              <a:lnSpc>
                <a:spcPct val="150000"/>
              </a:lnSpc>
            </a:pPr>
            <a:r>
              <a:rPr lang="en-US" altLang="zh-CN" sz="2400" dirty="0"/>
              <a:t>1.</a:t>
            </a:r>
            <a:r>
              <a:rPr lang="zh-CN" altLang="en-US" sz="2400" dirty="0"/>
              <a:t> 确认了首周的工作内容：网站整体框架的建立，前端</a:t>
            </a:r>
            <a:r>
              <a:rPr lang="zh-CN" altLang="en-US" sz="2400" dirty="0"/>
              <a:t>设计风格的确定。</a:t>
            </a:r>
            <a:endParaRPr lang="en-US" altLang="zh-CN" sz="2400" dirty="0"/>
          </a:p>
          <a:p>
            <a:pPr>
              <a:lnSpc>
                <a:spcPct val="150000"/>
              </a:lnSpc>
            </a:pPr>
            <a:r>
              <a:rPr lang="en-US" altLang="zh-CN" sz="2400" dirty="0"/>
              <a:t>2.</a:t>
            </a:r>
            <a:r>
              <a:rPr lang="zh-CN" altLang="en-US" sz="2400" dirty="0"/>
              <a:t> 甲方确认了当前的工作进度。</a:t>
            </a:r>
            <a:endParaRPr lang="zh-CN" altLang="en-US" sz="2400" dirty="0"/>
          </a:p>
          <a:p>
            <a:pPr>
              <a:lnSpc>
                <a:spcPct val="150000"/>
              </a:lnSpc>
            </a:pPr>
            <a:r>
              <a:rPr lang="en-US" altLang="zh-CN" sz="2400" dirty="0"/>
              <a:t>3. </a:t>
            </a:r>
            <a:r>
              <a:rPr lang="zh-CN" altLang="en-US" sz="2400" dirty="0"/>
              <a:t>甲方对问卷调查内容提出了建议。</a:t>
            </a:r>
            <a:endParaRPr lang="zh-CN" altLang="en-US" sz="2400" dirty="0"/>
          </a:p>
        </p:txBody>
      </p:sp>
      <p:sp>
        <p:nvSpPr>
          <p:cNvPr id="5" name="文本框 4"/>
          <p:cNvSpPr txBox="1"/>
          <p:nvPr/>
        </p:nvSpPr>
        <p:spPr>
          <a:xfrm>
            <a:off x="423545" y="400705"/>
            <a:ext cx="2333625" cy="521970"/>
          </a:xfrm>
          <a:prstGeom prst="rect">
            <a:avLst/>
          </a:prstGeom>
          <a:noFill/>
        </p:spPr>
        <p:txBody>
          <a:bodyPr wrap="square" rtlCol="0">
            <a:spAutoFit/>
          </a:bodyPr>
          <a:p>
            <a:r>
              <a:rPr lang="zh-CN" altLang="en-US" sz="2800" b="1" dirty="0"/>
              <a:t>与甲方的交流</a:t>
            </a:r>
            <a:endParaRPr lang="zh-CN" altLang="en-US" sz="2800" b="1" dirty="0"/>
          </a:p>
        </p:txBody>
      </p:sp>
      <p:pic>
        <p:nvPicPr>
          <p:cNvPr id="4" name="图片 3" descr="Screenshot_20190517_000053_com.tencent.mm"/>
          <p:cNvPicPr>
            <a:picLocks noChangeAspect="1"/>
          </p:cNvPicPr>
          <p:nvPr/>
        </p:nvPicPr>
        <p:blipFill>
          <a:blip r:embed="rId1"/>
          <a:stretch>
            <a:fillRect/>
          </a:stretch>
        </p:blipFill>
        <p:spPr>
          <a:xfrm>
            <a:off x="1081405" y="1116965"/>
            <a:ext cx="2600325" cy="5403850"/>
          </a:xfrm>
          <a:prstGeom prst="rect">
            <a:avLst/>
          </a:prstGeom>
        </p:spPr>
      </p:pic>
      <p:pic>
        <p:nvPicPr>
          <p:cNvPr id="7" name="图片 6" descr="Screenshot_20190517_000101_com.tencent.mm"/>
          <p:cNvPicPr>
            <a:picLocks noChangeAspect="1"/>
          </p:cNvPicPr>
          <p:nvPr/>
        </p:nvPicPr>
        <p:blipFill>
          <a:blip r:embed="rId2"/>
          <a:stretch>
            <a:fillRect/>
          </a:stretch>
        </p:blipFill>
        <p:spPr>
          <a:xfrm>
            <a:off x="8507095" y="1116965"/>
            <a:ext cx="2673985" cy="55568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828472" y="3659404"/>
            <a:ext cx="4535055" cy="656792"/>
          </a:xfrm>
        </p:spPr>
        <p:txBody>
          <a:bodyPr anchor="b">
            <a:noAutofit/>
          </a:bodyPr>
          <a:lstStyle/>
          <a:p>
            <a:pPr lvl="0" algn="ctr" defTabSz="914400">
              <a:lnSpc>
                <a:spcPct val="150000"/>
              </a:lnSpc>
              <a:spcBef>
                <a:spcPts val="0"/>
              </a:spcBef>
            </a:pPr>
            <a:r>
              <a:rPr lang="zh-CN" altLang="en-US" sz="3200" dirty="0">
                <a:solidFill>
                  <a:srgbClr val="000000"/>
                </a:solidFill>
                <a:sym typeface="+mn-lt"/>
              </a:rPr>
              <a:t>项目演示</a:t>
            </a:r>
            <a:endParaRPr lang="zh-CN" altLang="en-US" sz="3200" dirty="0">
              <a:solidFill>
                <a:srgbClr val="000000"/>
              </a:solidFill>
              <a:sym typeface="+mn-lt"/>
            </a:endParaRPr>
          </a:p>
        </p:txBody>
      </p:sp>
      <p:sp>
        <p:nvSpPr>
          <p:cNvPr id="17" name="文本框 16"/>
          <p:cNvSpPr txBox="1"/>
          <p:nvPr/>
        </p:nvSpPr>
        <p:spPr>
          <a:xfrm>
            <a:off x="5657572" y="1185747"/>
            <a:ext cx="876578" cy="1163021"/>
          </a:xfrm>
          <a:prstGeom prst="rect">
            <a:avLst/>
          </a:prstGeom>
          <a:noFill/>
        </p:spPr>
        <p:txBody>
          <a:bodyPr wrap="none" rtlCol="0">
            <a:prstTxWarp prst="textPlain">
              <a:avLst/>
            </a:prstTxWarp>
            <a:spAutoFit/>
          </a:bodyPr>
          <a:lstStyle/>
          <a:p>
            <a:r>
              <a:rPr lang="en-US" altLang="zh-CN" b="1" dirty="0">
                <a:solidFill>
                  <a:schemeClr val="bg1"/>
                </a:solidFill>
                <a:latin typeface="Impact" panose="020B0806030902050204" pitchFamily="34" charset="0"/>
                <a:ea typeface="微软雅黑" panose="020B0503020204020204" pitchFamily="34" charset="-122"/>
              </a:rPr>
              <a:t>04</a:t>
            </a:r>
            <a:endParaRPr lang="zh-CN" altLang="en-US" b="1" dirty="0">
              <a:solidFill>
                <a:schemeClr val="bg1"/>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84910" y="590550"/>
            <a:ext cx="3703320" cy="5676900"/>
          </a:xfrm>
          <a:prstGeom prst="rect">
            <a:avLst/>
          </a:prstGeom>
        </p:spPr>
      </p:pic>
      <p:sp>
        <p:nvSpPr>
          <p:cNvPr id="6" name="文本框 5"/>
          <p:cNvSpPr txBox="1"/>
          <p:nvPr/>
        </p:nvSpPr>
        <p:spPr>
          <a:xfrm>
            <a:off x="6122035" y="590550"/>
            <a:ext cx="5934710" cy="5077460"/>
          </a:xfrm>
          <a:prstGeom prst="rect">
            <a:avLst/>
          </a:prstGeom>
          <a:noFill/>
        </p:spPr>
        <p:txBody>
          <a:bodyPr wrap="square" rtlCol="0">
            <a:spAutoFit/>
          </a:bodyPr>
          <a:p>
            <a:pPr>
              <a:lnSpc>
                <a:spcPct val="150000"/>
              </a:lnSpc>
            </a:pPr>
            <a:r>
              <a:rPr lang="zh-CN" altLang="en-US" sz="2400" dirty="0"/>
              <a:t>整个</a:t>
            </a:r>
            <a:r>
              <a:rPr lang="en-US" altLang="zh-CN" sz="2400" dirty="0"/>
              <a:t>Django</a:t>
            </a:r>
            <a:r>
              <a:rPr lang="zh-CN" altLang="en-US" sz="2400" dirty="0"/>
              <a:t>项目的文件结构：</a:t>
            </a:r>
            <a:endParaRPr lang="zh-CN" altLang="en-US" sz="2400" dirty="0"/>
          </a:p>
          <a:p>
            <a:pPr>
              <a:lnSpc>
                <a:spcPct val="150000"/>
              </a:lnSpc>
            </a:pPr>
            <a:endParaRPr lang="zh-CN" altLang="en-US" sz="2400" dirty="0"/>
          </a:p>
          <a:p>
            <a:pPr>
              <a:lnSpc>
                <a:spcPct val="150000"/>
              </a:lnSpc>
            </a:pPr>
            <a:r>
              <a:rPr lang="en-US" altLang="zh-CN" sz="2400" dirty="0"/>
              <a:t>APP“main”</a:t>
            </a:r>
            <a:r>
              <a:rPr lang="zh-CN" altLang="en-US" sz="2400" dirty="0"/>
              <a:t>管理网站主题功能</a:t>
            </a:r>
            <a:endParaRPr lang="zh-CN" altLang="en-US" sz="2400" dirty="0"/>
          </a:p>
          <a:p>
            <a:pPr>
              <a:lnSpc>
                <a:spcPct val="150000"/>
              </a:lnSpc>
            </a:pPr>
            <a:endParaRPr lang="zh-CN" altLang="en-US" sz="2400" dirty="0"/>
          </a:p>
          <a:p>
            <a:pPr>
              <a:lnSpc>
                <a:spcPct val="150000"/>
              </a:lnSpc>
            </a:pPr>
            <a:r>
              <a:rPr lang="zh-CN" altLang="en-US" sz="2400" dirty="0"/>
              <a:t>项目的网页文件</a:t>
            </a:r>
            <a:endParaRPr lang="zh-CN" altLang="en-US" sz="2400" dirty="0"/>
          </a:p>
          <a:p>
            <a:pPr>
              <a:lnSpc>
                <a:spcPct val="150000"/>
              </a:lnSpc>
            </a:pPr>
            <a:endParaRPr lang="zh-CN" altLang="en-US" sz="2400" dirty="0"/>
          </a:p>
          <a:p>
            <a:pPr>
              <a:lnSpc>
                <a:spcPct val="150000"/>
              </a:lnSpc>
            </a:pPr>
            <a:r>
              <a:rPr lang="zh-CN" altLang="en-US" sz="2400" dirty="0"/>
              <a:t>管理链接的</a:t>
            </a:r>
            <a:r>
              <a:rPr lang="en-US" altLang="zh-CN" sz="2400" dirty="0"/>
              <a:t>urls.py</a:t>
            </a:r>
            <a:endParaRPr lang="en-US" altLang="zh-CN" sz="2400" dirty="0"/>
          </a:p>
          <a:p>
            <a:pPr>
              <a:lnSpc>
                <a:spcPct val="150000"/>
              </a:lnSpc>
            </a:pPr>
            <a:endParaRPr lang="en-US" altLang="zh-CN" sz="2400" dirty="0"/>
          </a:p>
          <a:p>
            <a:pPr>
              <a:lnSpc>
                <a:spcPct val="150000"/>
              </a:lnSpc>
            </a:pPr>
            <a:r>
              <a:rPr lang="zh-CN" altLang="en-US" sz="2400" dirty="0"/>
              <a:t>管理跳转、请求等功能的</a:t>
            </a:r>
            <a:r>
              <a:rPr lang="en-US" altLang="zh-CN" sz="2400" dirty="0"/>
              <a:t>views.py</a:t>
            </a:r>
            <a:endParaRPr lang="en-US" altLang="zh-CN" sz="2400" dirty="0"/>
          </a:p>
        </p:txBody>
      </p:sp>
      <p:cxnSp>
        <p:nvCxnSpPr>
          <p:cNvPr id="3" name="肘形连接符 2"/>
          <p:cNvCxnSpPr/>
          <p:nvPr/>
        </p:nvCxnSpPr>
        <p:spPr>
          <a:xfrm>
            <a:off x="2028190" y="1869440"/>
            <a:ext cx="4067175" cy="180340"/>
          </a:xfrm>
          <a:prstGeom prst="bentConnector3">
            <a:avLst>
              <a:gd name="adj1" fmla="val 50008"/>
            </a:avLst>
          </a:prstGeom>
          <a:ln w="28575" cmpd="sng">
            <a:solidFill>
              <a:srgbClr val="D61E4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 name="肘形连接符 3"/>
          <p:cNvCxnSpPr>
            <a:endCxn id="6" idx="1"/>
          </p:cNvCxnSpPr>
          <p:nvPr/>
        </p:nvCxnSpPr>
        <p:spPr>
          <a:xfrm>
            <a:off x="2474595" y="2266315"/>
            <a:ext cx="3647440" cy="862965"/>
          </a:xfrm>
          <a:prstGeom prst="bentConnector3">
            <a:avLst>
              <a:gd name="adj1" fmla="val 50017"/>
            </a:avLst>
          </a:prstGeom>
          <a:ln w="28575" cmpd="sng">
            <a:solidFill>
              <a:srgbClr val="D61E4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nvCxnSpPr>
        <p:spPr>
          <a:xfrm flipV="1">
            <a:off x="2289810" y="4328160"/>
            <a:ext cx="3855720" cy="1185545"/>
          </a:xfrm>
          <a:prstGeom prst="bentConnector3">
            <a:avLst>
              <a:gd name="adj1" fmla="val 50016"/>
            </a:avLst>
          </a:prstGeom>
          <a:ln w="28575" cmpd="sng">
            <a:solidFill>
              <a:srgbClr val="D61E4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flipV="1">
            <a:off x="2474595" y="5417185"/>
            <a:ext cx="3670935" cy="250825"/>
          </a:xfrm>
          <a:prstGeom prst="bentConnector3">
            <a:avLst>
              <a:gd name="adj1" fmla="val 50009"/>
            </a:avLst>
          </a:prstGeom>
          <a:ln w="28575" cmpd="sng">
            <a:solidFill>
              <a:srgbClr val="D61E4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28645" y="421005"/>
            <a:ext cx="5934710" cy="645160"/>
          </a:xfrm>
          <a:prstGeom prst="rect">
            <a:avLst/>
          </a:prstGeom>
          <a:noFill/>
        </p:spPr>
        <p:txBody>
          <a:bodyPr wrap="square" rtlCol="0">
            <a:spAutoFit/>
          </a:bodyPr>
          <a:p>
            <a:pPr>
              <a:lnSpc>
                <a:spcPct val="150000"/>
              </a:lnSpc>
            </a:pPr>
            <a:r>
              <a:rPr lang="en-US" altLang="zh-CN" sz="2400" dirty="0"/>
              <a:t>urls.py</a:t>
            </a:r>
            <a:r>
              <a:rPr lang="zh-CN" altLang="en-US" sz="2400" dirty="0"/>
              <a:t>中定义了各个子页面的链接和名称</a:t>
            </a:r>
            <a:endParaRPr lang="zh-CN" altLang="en-US" sz="2400" dirty="0"/>
          </a:p>
        </p:txBody>
      </p:sp>
      <p:pic>
        <p:nvPicPr>
          <p:cNvPr id="8" name="图片 7"/>
          <p:cNvPicPr>
            <a:picLocks noChangeAspect="1"/>
          </p:cNvPicPr>
          <p:nvPr/>
        </p:nvPicPr>
        <p:blipFill>
          <a:blip r:embed="rId1"/>
          <a:stretch>
            <a:fillRect/>
          </a:stretch>
        </p:blipFill>
        <p:spPr>
          <a:xfrm>
            <a:off x="2583180" y="1680845"/>
            <a:ext cx="7025005" cy="42976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88105" y="610870"/>
            <a:ext cx="4415790" cy="645160"/>
          </a:xfrm>
          <a:prstGeom prst="rect">
            <a:avLst/>
          </a:prstGeom>
          <a:noFill/>
        </p:spPr>
        <p:txBody>
          <a:bodyPr wrap="square" rtlCol="0">
            <a:spAutoFit/>
          </a:bodyPr>
          <a:p>
            <a:pPr>
              <a:lnSpc>
                <a:spcPct val="150000"/>
              </a:lnSpc>
            </a:pPr>
            <a:r>
              <a:rPr lang="en-US" altLang="zh-CN" sz="2400" dirty="0"/>
              <a:t>views.py</a:t>
            </a:r>
            <a:r>
              <a:rPr lang="zh-CN" altLang="en-US" sz="2400" dirty="0"/>
              <a:t>中实现的部分功能</a:t>
            </a:r>
            <a:endParaRPr lang="zh-CN" altLang="en-US" sz="2400" dirty="0"/>
          </a:p>
        </p:txBody>
      </p:sp>
      <p:pic>
        <p:nvPicPr>
          <p:cNvPr id="8" name="图片 7"/>
          <p:cNvPicPr>
            <a:picLocks noChangeAspect="1"/>
          </p:cNvPicPr>
          <p:nvPr/>
        </p:nvPicPr>
        <p:blipFill>
          <a:blip r:embed="rId1"/>
          <a:stretch>
            <a:fillRect/>
          </a:stretch>
        </p:blipFill>
        <p:spPr>
          <a:xfrm>
            <a:off x="649605" y="1515745"/>
            <a:ext cx="11231880" cy="50063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3828472" y="3659404"/>
            <a:ext cx="4535055" cy="656792"/>
          </a:xfrm>
        </p:spPr>
        <p:txBody>
          <a:bodyPr anchor="b">
            <a:normAutofit/>
          </a:bodyPr>
          <a:lstStyle/>
          <a:p>
            <a:pPr lvl="0" algn="ctr" defTabSz="914400">
              <a:lnSpc>
                <a:spcPct val="150000"/>
              </a:lnSpc>
              <a:spcBef>
                <a:spcPts val="0"/>
              </a:spcBef>
            </a:pPr>
            <a:r>
              <a:rPr lang="zh-CN" altLang="en-US" dirty="0">
                <a:solidFill>
                  <a:srgbClr val="000000"/>
                </a:solidFill>
                <a:sym typeface="+mn-lt"/>
              </a:rPr>
              <a:t>技术博客</a:t>
            </a:r>
            <a:r>
              <a:rPr lang="en-US" altLang="zh-CN" dirty="0">
                <a:solidFill>
                  <a:srgbClr val="000000"/>
                </a:solidFill>
                <a:sym typeface="+mn-lt"/>
              </a:rPr>
              <a:t>/</a:t>
            </a:r>
            <a:r>
              <a:rPr lang="zh-CN" altLang="en-US" dirty="0">
                <a:solidFill>
                  <a:srgbClr val="000000"/>
                </a:solidFill>
                <a:sym typeface="+mn-lt"/>
              </a:rPr>
              <a:t>需求文档内容</a:t>
            </a:r>
            <a:endParaRPr lang="zh-CN" altLang="en-US" dirty="0">
              <a:solidFill>
                <a:srgbClr val="000000"/>
              </a:solidFill>
              <a:sym typeface="+mn-lt"/>
            </a:endParaRPr>
          </a:p>
        </p:txBody>
      </p:sp>
      <p:sp>
        <p:nvSpPr>
          <p:cNvPr id="17" name="文本框 16"/>
          <p:cNvSpPr txBox="1"/>
          <p:nvPr/>
        </p:nvSpPr>
        <p:spPr>
          <a:xfrm>
            <a:off x="5657572" y="1197177"/>
            <a:ext cx="876578" cy="1163021"/>
          </a:xfrm>
          <a:prstGeom prst="rect">
            <a:avLst/>
          </a:prstGeom>
          <a:noFill/>
        </p:spPr>
        <p:txBody>
          <a:bodyPr wrap="none" rtlCol="0">
            <a:prstTxWarp prst="textPlain">
              <a:avLst/>
            </a:prstTxWarp>
            <a:spAutoFit/>
          </a:bodyPr>
          <a:lstStyle/>
          <a:p>
            <a:r>
              <a:rPr lang="en-US" altLang="zh-CN" b="1" dirty="0">
                <a:solidFill>
                  <a:schemeClr val="bg1"/>
                </a:solidFill>
                <a:latin typeface="Impact" panose="020B0806030902050204" pitchFamily="34" charset="0"/>
                <a:ea typeface="微软雅黑" panose="020B0503020204020204" pitchFamily="34" charset="-122"/>
              </a:rPr>
              <a:t>05</a:t>
            </a:r>
            <a:endParaRPr lang="zh-CN" altLang="en-US" b="1"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30930" y="708648"/>
            <a:ext cx="5676900" cy="369332"/>
          </a:xfrm>
          <a:prstGeom prst="rect">
            <a:avLst/>
          </a:prstGeom>
          <a:noFill/>
        </p:spPr>
        <p:txBody>
          <a:bodyPr wrap="square" rtlCol="0">
            <a:spAutoFit/>
          </a:bodyPr>
          <a:lstStyle/>
          <a:p>
            <a:pPr algn="ctr"/>
            <a:r>
              <a:rPr lang="en-US" altLang="zh-CN" dirty="0">
                <a:hlinkClick r:id="rId1"/>
              </a:rPr>
              <a:t>https://github.com/DeltaHao/Lost-Found-Platform</a:t>
            </a:r>
            <a:endParaRPr lang="zh-CN" altLang="en-US" dirty="0"/>
          </a:p>
        </p:txBody>
      </p:sp>
      <p:pic>
        <p:nvPicPr>
          <p:cNvPr id="8" name="图片 7"/>
          <p:cNvPicPr>
            <a:picLocks noChangeAspect="1"/>
          </p:cNvPicPr>
          <p:nvPr/>
        </p:nvPicPr>
        <p:blipFill>
          <a:blip r:embed="rId2"/>
          <a:stretch>
            <a:fillRect/>
          </a:stretch>
        </p:blipFill>
        <p:spPr>
          <a:xfrm>
            <a:off x="355603" y="1387325"/>
            <a:ext cx="6773158" cy="3036768"/>
          </a:xfrm>
          <a:prstGeom prst="rect">
            <a:avLst/>
          </a:prstGeom>
        </p:spPr>
      </p:pic>
      <p:pic>
        <p:nvPicPr>
          <p:cNvPr id="7" name="图片 6"/>
          <p:cNvPicPr>
            <a:picLocks noChangeAspect="1"/>
          </p:cNvPicPr>
          <p:nvPr/>
        </p:nvPicPr>
        <p:blipFill>
          <a:blip r:embed="rId3"/>
          <a:stretch>
            <a:fillRect/>
          </a:stretch>
        </p:blipFill>
        <p:spPr>
          <a:xfrm>
            <a:off x="6096000" y="2287019"/>
            <a:ext cx="5693873" cy="2628900"/>
          </a:xfrm>
          <a:prstGeom prst="rect">
            <a:avLst/>
          </a:prstGeom>
        </p:spPr>
      </p:pic>
      <p:pic>
        <p:nvPicPr>
          <p:cNvPr id="6" name="图片 5"/>
          <p:cNvPicPr>
            <a:picLocks noChangeAspect="1"/>
          </p:cNvPicPr>
          <p:nvPr/>
        </p:nvPicPr>
        <p:blipFill>
          <a:blip r:embed="rId4"/>
          <a:stretch>
            <a:fillRect/>
          </a:stretch>
        </p:blipFill>
        <p:spPr>
          <a:xfrm>
            <a:off x="3163523" y="2756905"/>
            <a:ext cx="5460188" cy="3334376"/>
          </a:xfrm>
          <a:prstGeom prst="rect">
            <a:avLst/>
          </a:prstGeom>
        </p:spPr>
      </p:pic>
      <p:sp>
        <p:nvSpPr>
          <p:cNvPr id="9" name="文本框 8"/>
          <p:cNvSpPr txBox="1"/>
          <p:nvPr/>
        </p:nvSpPr>
        <p:spPr>
          <a:xfrm>
            <a:off x="2773680" y="701016"/>
            <a:ext cx="1112520" cy="369332"/>
          </a:xfrm>
          <a:prstGeom prst="rect">
            <a:avLst/>
          </a:prstGeom>
          <a:noFill/>
        </p:spPr>
        <p:txBody>
          <a:bodyPr wrap="square" rtlCol="0">
            <a:spAutoFit/>
          </a:bodyPr>
          <a:lstStyle/>
          <a:p>
            <a:r>
              <a:rPr lang="zh-CN" altLang="en-US" dirty="0"/>
              <a:t>技术博客：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905000" y="2098784"/>
            <a:ext cx="8382000" cy="1566435"/>
          </a:xfrm>
        </p:spPr>
        <p:txBody>
          <a:bodyPr>
            <a:normAutofit/>
          </a:bodyPr>
          <a:lstStyle/>
          <a:p>
            <a:pPr algn="ctr"/>
            <a:r>
              <a:rPr lang="en-US" altLang="zh-CN" sz="4400" dirty="0">
                <a:solidFill>
                  <a:schemeClr val="accent1"/>
                </a:solidFill>
              </a:rPr>
              <a:t>Thanks for Watching!</a:t>
            </a:r>
            <a:endParaRPr lang="zh-CN" altLang="en-US" sz="4400" b="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4413" y="1397362"/>
            <a:ext cx="4535055" cy="656792"/>
          </a:xfrm>
        </p:spPr>
        <p:txBody>
          <a:bodyPr/>
          <a:lstStyle/>
          <a:p>
            <a:r>
              <a:rPr lang="en-US" altLang="zh-CN" dirty="0">
                <a:solidFill>
                  <a:schemeClr val="bg1"/>
                </a:solidFill>
              </a:rPr>
              <a:t>INDEX</a:t>
            </a:r>
            <a:endParaRPr lang="zh-CN" altLang="en-US" dirty="0">
              <a:solidFill>
                <a:schemeClr val="bg1"/>
              </a:solidFill>
            </a:endParaRPr>
          </a:p>
        </p:txBody>
      </p:sp>
      <p:sp>
        <p:nvSpPr>
          <p:cNvPr id="3" name="文本占位符 2"/>
          <p:cNvSpPr>
            <a:spLocks noGrp="1"/>
          </p:cNvSpPr>
          <p:nvPr>
            <p:ph type="body" idx="1"/>
          </p:nvPr>
        </p:nvSpPr>
        <p:spPr>
          <a:xfrm>
            <a:off x="4259581" y="3165547"/>
            <a:ext cx="4535056" cy="2892353"/>
          </a:xfrm>
        </p:spPr>
        <p:txBody>
          <a:bodyPr>
            <a:normAutofit/>
          </a:bodyPr>
          <a:lstStyle/>
          <a:p>
            <a:pPr marL="257175" lvl="0" indent="-257175" defTabSz="914400">
              <a:lnSpc>
                <a:spcPct val="150000"/>
              </a:lnSpc>
              <a:spcBef>
                <a:spcPts val="0"/>
              </a:spcBef>
              <a:buFont typeface="+mj-lt"/>
              <a:buAutoNum type="arabicPeriod"/>
            </a:pPr>
            <a:r>
              <a:rPr lang="zh-CN" altLang="en-US" sz="2000" dirty="0">
                <a:solidFill>
                  <a:srgbClr val="000000"/>
                </a:solidFill>
                <a:sym typeface="+mn-lt"/>
              </a:rPr>
              <a:t>项目前景和范围</a:t>
            </a:r>
            <a:endParaRPr lang="en-US" altLang="zh-CN" sz="2000" dirty="0">
              <a:solidFill>
                <a:srgbClr val="000000"/>
              </a:solidFill>
              <a:sym typeface="+mn-lt"/>
            </a:endParaRPr>
          </a:p>
          <a:p>
            <a:pPr marL="257175" lvl="0" indent="-257175" defTabSz="914400">
              <a:lnSpc>
                <a:spcPct val="150000"/>
              </a:lnSpc>
              <a:spcBef>
                <a:spcPts val="0"/>
              </a:spcBef>
              <a:buFont typeface="+mj-lt"/>
              <a:buAutoNum type="arabicPeriod"/>
            </a:pPr>
            <a:r>
              <a:rPr lang="zh-CN" altLang="en-US" sz="2000" dirty="0">
                <a:solidFill>
                  <a:srgbClr val="000000"/>
                </a:solidFill>
                <a:sym typeface="+mn-lt"/>
              </a:rPr>
              <a:t>涉众分析和硬数据采样的过程和结果</a:t>
            </a:r>
            <a:endParaRPr lang="en-US" altLang="zh-CN" sz="2000" dirty="0">
              <a:solidFill>
                <a:srgbClr val="000000"/>
              </a:solidFill>
              <a:sym typeface="+mn-lt"/>
            </a:endParaRPr>
          </a:p>
          <a:p>
            <a:pPr marL="257175" lvl="0" indent="-257175" defTabSz="914400">
              <a:lnSpc>
                <a:spcPct val="150000"/>
              </a:lnSpc>
              <a:spcBef>
                <a:spcPts val="0"/>
              </a:spcBef>
              <a:buFont typeface="+mj-lt"/>
              <a:buAutoNum type="arabicPeriod"/>
            </a:pPr>
            <a:r>
              <a:rPr lang="zh-CN" altLang="en-US" sz="2000" dirty="0">
                <a:solidFill>
                  <a:srgbClr val="000000"/>
                </a:solidFill>
                <a:sym typeface="+mn-lt"/>
              </a:rPr>
              <a:t>面谈的过程和结果</a:t>
            </a:r>
            <a:endParaRPr lang="en-US" altLang="zh-CN" sz="2000" dirty="0">
              <a:solidFill>
                <a:srgbClr val="000000"/>
              </a:solidFill>
              <a:sym typeface="+mn-lt"/>
            </a:endParaRPr>
          </a:p>
          <a:p>
            <a:pPr marL="257175" lvl="0" indent="-257175" defTabSz="914400">
              <a:lnSpc>
                <a:spcPct val="150000"/>
              </a:lnSpc>
              <a:spcBef>
                <a:spcPts val="0"/>
              </a:spcBef>
              <a:buFont typeface="+mj-lt"/>
              <a:buAutoNum type="arabicPeriod"/>
            </a:pPr>
            <a:r>
              <a:rPr lang="zh-CN" altLang="en-US" sz="2000" dirty="0">
                <a:solidFill>
                  <a:srgbClr val="000000"/>
                </a:solidFill>
                <a:sym typeface="+mn-lt"/>
              </a:rPr>
              <a:t>项目</a:t>
            </a:r>
            <a:r>
              <a:rPr lang="zh-CN" altLang="en-US" sz="2000" dirty="0">
                <a:solidFill>
                  <a:srgbClr val="000000"/>
                </a:solidFill>
                <a:sym typeface="+mn-lt"/>
              </a:rPr>
              <a:t>演示</a:t>
            </a:r>
            <a:endParaRPr lang="en-US" altLang="zh-CN" sz="2000" dirty="0">
              <a:solidFill>
                <a:srgbClr val="000000"/>
              </a:solidFill>
              <a:sym typeface="+mn-lt"/>
            </a:endParaRPr>
          </a:p>
          <a:p>
            <a:pPr marL="257175" lvl="0" indent="-257175" defTabSz="914400">
              <a:lnSpc>
                <a:spcPct val="150000"/>
              </a:lnSpc>
              <a:spcBef>
                <a:spcPts val="0"/>
              </a:spcBef>
              <a:buFont typeface="+mj-lt"/>
              <a:buAutoNum type="arabicPeriod"/>
            </a:pPr>
            <a:r>
              <a:rPr lang="zh-CN" altLang="en-US" sz="2000" dirty="0">
                <a:solidFill>
                  <a:srgbClr val="000000"/>
                </a:solidFill>
                <a:sym typeface="+mn-lt"/>
              </a:rPr>
              <a:t>技术博客</a:t>
            </a:r>
            <a:r>
              <a:rPr lang="en-US" altLang="zh-CN" sz="2000" dirty="0">
                <a:solidFill>
                  <a:srgbClr val="000000"/>
                </a:solidFill>
                <a:sym typeface="+mn-lt"/>
              </a:rPr>
              <a:t>/</a:t>
            </a:r>
            <a:r>
              <a:rPr lang="zh-CN" altLang="en-US" sz="2000" dirty="0">
                <a:solidFill>
                  <a:srgbClr val="000000"/>
                </a:solidFill>
                <a:sym typeface="+mn-lt"/>
              </a:rPr>
              <a:t>需求文档内容</a:t>
            </a:r>
            <a:endParaRPr lang="en-US" altLang="zh-CN" sz="1200" dirty="0">
              <a:solidFill>
                <a:srgbClr val="000000"/>
              </a:solidFill>
              <a:sym typeface="+mn-lt"/>
            </a:endParaRPr>
          </a:p>
          <a:p>
            <a:endParaRPr lang="zh-CN" altLang="en-US"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3828472" y="3659404"/>
            <a:ext cx="4535055" cy="656792"/>
          </a:xfrm>
        </p:spPr>
        <p:txBody>
          <a:bodyPr anchor="b">
            <a:normAutofit/>
          </a:bodyPr>
          <a:lstStyle/>
          <a:p>
            <a:pPr lvl="0" algn="ctr" defTabSz="914400">
              <a:lnSpc>
                <a:spcPct val="150000"/>
              </a:lnSpc>
              <a:spcBef>
                <a:spcPts val="0"/>
              </a:spcBef>
            </a:pPr>
            <a:r>
              <a:rPr lang="zh-CN" altLang="en-US" dirty="0">
                <a:solidFill>
                  <a:srgbClr val="000000"/>
                </a:solidFill>
                <a:sym typeface="+mn-lt"/>
              </a:rPr>
              <a:t>项目前景和范围</a:t>
            </a:r>
            <a:endParaRPr lang="en-US" altLang="zh-CN" dirty="0">
              <a:solidFill>
                <a:srgbClr val="000000"/>
              </a:solidFill>
              <a:sym typeface="+mn-lt"/>
            </a:endParaRPr>
          </a:p>
        </p:txBody>
      </p:sp>
      <p:sp>
        <p:nvSpPr>
          <p:cNvPr id="17" name="文本框 16"/>
          <p:cNvSpPr txBox="1"/>
          <p:nvPr/>
        </p:nvSpPr>
        <p:spPr>
          <a:xfrm>
            <a:off x="5555972" y="1197177"/>
            <a:ext cx="876578" cy="1163021"/>
          </a:xfrm>
          <a:prstGeom prst="rect">
            <a:avLst/>
          </a:prstGeom>
          <a:noFill/>
        </p:spPr>
        <p:txBody>
          <a:bodyPr wrap="none" rtlCol="0">
            <a:prstTxWarp prst="textPlain">
              <a:avLst/>
            </a:prstTxWarp>
            <a:spAutoFit/>
          </a:bodyPr>
          <a:lstStyle/>
          <a:p>
            <a:r>
              <a:rPr lang="en-US" altLang="zh-CN" b="1" dirty="0">
                <a:solidFill>
                  <a:schemeClr val="bg1"/>
                </a:solidFill>
                <a:latin typeface="Impact" panose="020B0806030902050204" pitchFamily="34" charset="0"/>
                <a:ea typeface="微软雅黑" panose="020B0503020204020204" pitchFamily="34" charset="-122"/>
              </a:rPr>
              <a:t>01</a:t>
            </a:r>
            <a:endParaRPr lang="zh-CN" altLang="en-US" b="1" dirty="0">
              <a:solidFill>
                <a:schemeClr val="bg1"/>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6400" y="945634"/>
            <a:ext cx="2552700" cy="523220"/>
          </a:xfrm>
          <a:prstGeom prst="rect">
            <a:avLst/>
          </a:prstGeom>
          <a:noFill/>
        </p:spPr>
        <p:txBody>
          <a:bodyPr wrap="square" rtlCol="0">
            <a:spAutoFit/>
          </a:bodyPr>
          <a:lstStyle/>
          <a:p>
            <a:r>
              <a:rPr lang="zh-CN" altLang="en-US" sz="2800" b="1" dirty="0"/>
              <a:t>项目前景</a:t>
            </a:r>
            <a:endParaRPr lang="zh-CN" altLang="en-US" sz="2800" b="1" dirty="0"/>
          </a:p>
        </p:txBody>
      </p:sp>
      <p:sp>
        <p:nvSpPr>
          <p:cNvPr id="3" name="文本框 2"/>
          <p:cNvSpPr txBox="1"/>
          <p:nvPr/>
        </p:nvSpPr>
        <p:spPr>
          <a:xfrm>
            <a:off x="1855470" y="1745526"/>
            <a:ext cx="8481060" cy="3366947"/>
          </a:xfrm>
          <a:prstGeom prst="rect">
            <a:avLst/>
          </a:prstGeom>
          <a:noFill/>
        </p:spPr>
        <p:txBody>
          <a:bodyPr wrap="square" rtlCol="0">
            <a:spAutoFit/>
          </a:bodyPr>
          <a:lstStyle/>
          <a:p>
            <a:pPr>
              <a:lnSpc>
                <a:spcPct val="150000"/>
              </a:lnSpc>
            </a:pPr>
            <a:r>
              <a:rPr lang="en-US" altLang="zh-CN" dirty="0"/>
              <a:t>1.</a:t>
            </a:r>
            <a:r>
              <a:rPr lang="zh-CN" altLang="en-US" b="1" dirty="0"/>
              <a:t>充足的核心功能</a:t>
            </a:r>
            <a:r>
              <a:rPr lang="zh-CN" altLang="en-US" dirty="0"/>
              <a:t>：主要的功能在初级即可实现，未来若要进行用户、区域等方面的扩展，不需要对核心内容进行修改，易于维护和扩展。</a:t>
            </a:r>
            <a:endParaRPr lang="zh-CN" altLang="en-US" dirty="0"/>
          </a:p>
          <a:p>
            <a:pPr>
              <a:lnSpc>
                <a:spcPct val="150000"/>
              </a:lnSpc>
            </a:pPr>
            <a:r>
              <a:rPr lang="en-US" altLang="zh-CN" dirty="0"/>
              <a:t>2.</a:t>
            </a:r>
            <a:r>
              <a:rPr lang="zh-CN" altLang="en-US" b="1" dirty="0"/>
              <a:t>易于扩展的用户群</a:t>
            </a:r>
            <a:r>
              <a:rPr lang="zh-CN" altLang="en-US" dirty="0"/>
              <a:t>：在开发初期，我们将目标用户锁定为良乡校区的在校生。但是未来，只需要对登陆注册系统做少量修改，就可以接纳教职工、甚至周边一定范围内的居民为用户。这部分人群在失物招领方面同样存在需求，但是比在校生更缺乏寻回渠道。</a:t>
            </a:r>
            <a:endParaRPr lang="zh-CN" altLang="en-US" dirty="0"/>
          </a:p>
          <a:p>
            <a:pPr>
              <a:lnSpc>
                <a:spcPct val="150000"/>
              </a:lnSpc>
            </a:pPr>
            <a:r>
              <a:rPr lang="en-US" altLang="zh-CN" dirty="0"/>
              <a:t>3.</a:t>
            </a:r>
            <a:r>
              <a:rPr lang="zh-CN" altLang="en-US" b="1" dirty="0"/>
              <a:t>高效便捷的使用体验</a:t>
            </a:r>
            <a:r>
              <a:rPr lang="zh-CN" altLang="en-US" dirty="0"/>
              <a:t>：发布信息十分便利，分类功能允许用户快速查找。对消息格式的要求可以让发布人与失主</a:t>
            </a:r>
            <a:r>
              <a:rPr lang="en-US" altLang="zh-CN" dirty="0"/>
              <a:t>/</a:t>
            </a:r>
            <a:r>
              <a:rPr lang="zh-CN" altLang="en-US" dirty="0"/>
              <a:t>物主快速建立联系。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84020" y="927100"/>
            <a:ext cx="2331720" cy="523220"/>
          </a:xfrm>
          <a:prstGeom prst="rect">
            <a:avLst/>
          </a:prstGeom>
          <a:noFill/>
        </p:spPr>
        <p:txBody>
          <a:bodyPr wrap="square" rtlCol="0">
            <a:spAutoFit/>
          </a:bodyPr>
          <a:lstStyle/>
          <a:p>
            <a:r>
              <a:rPr lang="zh-CN" altLang="en-US" sz="2800" b="1" dirty="0"/>
              <a:t>项目范围</a:t>
            </a:r>
            <a:endParaRPr lang="zh-CN" altLang="en-US" sz="2800" b="1" dirty="0"/>
          </a:p>
        </p:txBody>
      </p:sp>
      <p:sp>
        <p:nvSpPr>
          <p:cNvPr id="3" name="文本框 2"/>
          <p:cNvSpPr txBox="1"/>
          <p:nvPr/>
        </p:nvSpPr>
        <p:spPr>
          <a:xfrm>
            <a:off x="1855470" y="1745526"/>
            <a:ext cx="8481060" cy="4246245"/>
          </a:xfrm>
          <a:prstGeom prst="rect">
            <a:avLst/>
          </a:prstGeom>
          <a:noFill/>
        </p:spPr>
        <p:txBody>
          <a:bodyPr wrap="square" rtlCol="0">
            <a:spAutoFit/>
          </a:bodyPr>
          <a:p>
            <a:pPr>
              <a:lnSpc>
                <a:spcPct val="150000"/>
              </a:lnSpc>
            </a:pPr>
            <a:r>
              <a:rPr lang="zh-CN" altLang="en-US" b="1" dirty="0"/>
              <a:t>用户范围</a:t>
            </a:r>
            <a:r>
              <a:rPr lang="zh-CN" altLang="en-US" dirty="0"/>
              <a:t>：通过与甲方的交流和问卷调查，我们决定将目标用户范围限定为北理的在校生。原因在于大多数受访者在平台用户范围限定的情况下更愿意登记自己的个人资料，而这将大大强化平台的安全性，对领取物品的记录也更有价值。</a:t>
            </a:r>
            <a:endParaRPr lang="zh-CN" altLang="en-US" dirty="0"/>
          </a:p>
          <a:p>
            <a:pPr>
              <a:lnSpc>
                <a:spcPct val="150000"/>
              </a:lnSpc>
            </a:pPr>
            <a:r>
              <a:rPr lang="zh-CN" altLang="en-US" b="1" dirty="0"/>
              <a:t>功能范围</a:t>
            </a:r>
            <a:r>
              <a:rPr lang="zh-CN" altLang="en-US" dirty="0"/>
              <a:t>：项目完成后，具体的功能将包括：</a:t>
            </a:r>
            <a:endParaRPr lang="zh-CN" altLang="en-US" dirty="0"/>
          </a:p>
          <a:p>
            <a:pPr>
              <a:lnSpc>
                <a:spcPct val="150000"/>
              </a:lnSpc>
            </a:pPr>
            <a:r>
              <a:rPr lang="en-US" altLang="zh-CN" dirty="0"/>
              <a:t>	1. </a:t>
            </a:r>
            <a:r>
              <a:rPr lang="zh-CN" altLang="en-US" dirty="0"/>
              <a:t>浏览他人发布的寻物</a:t>
            </a:r>
            <a:r>
              <a:rPr lang="en-US" altLang="zh-CN" dirty="0"/>
              <a:t>/</a:t>
            </a:r>
            <a:r>
              <a:rPr lang="zh-CN" altLang="en-US" dirty="0"/>
              <a:t>招领信息。（无需登录）</a:t>
            </a:r>
            <a:endParaRPr lang="zh-CN" altLang="en-US" dirty="0"/>
          </a:p>
          <a:p>
            <a:pPr>
              <a:lnSpc>
                <a:spcPct val="150000"/>
              </a:lnSpc>
            </a:pPr>
            <a:r>
              <a:rPr lang="en-US" altLang="zh-CN" dirty="0"/>
              <a:t>	2. </a:t>
            </a:r>
            <a:r>
              <a:rPr lang="zh-CN" altLang="en-US" dirty="0"/>
              <a:t>注册、登陆、编辑个人信息功能。</a:t>
            </a:r>
            <a:endParaRPr lang="zh-CN" altLang="en-US" dirty="0"/>
          </a:p>
          <a:p>
            <a:pPr>
              <a:lnSpc>
                <a:spcPct val="150000"/>
              </a:lnSpc>
            </a:pPr>
            <a:r>
              <a:rPr lang="en-US" altLang="zh-CN" dirty="0"/>
              <a:t>	3. </a:t>
            </a:r>
            <a:r>
              <a:rPr lang="zh-CN" altLang="en-US" dirty="0"/>
              <a:t>发布</a:t>
            </a:r>
            <a:r>
              <a:rPr lang="zh-CN" altLang="en-US" dirty="0">
                <a:sym typeface="+mn-ea"/>
              </a:rPr>
              <a:t>寻物</a:t>
            </a:r>
            <a:r>
              <a:rPr lang="en-US" altLang="zh-CN" dirty="0">
                <a:sym typeface="+mn-ea"/>
              </a:rPr>
              <a:t>/</a:t>
            </a:r>
            <a:r>
              <a:rPr lang="zh-CN" altLang="en-US" dirty="0">
                <a:sym typeface="+mn-ea"/>
              </a:rPr>
              <a:t>招领信息。</a:t>
            </a:r>
            <a:endParaRPr lang="zh-CN" altLang="en-US" dirty="0">
              <a:sym typeface="+mn-ea"/>
            </a:endParaRPr>
          </a:p>
          <a:p>
            <a:pPr>
              <a:lnSpc>
                <a:spcPct val="150000"/>
              </a:lnSpc>
            </a:pPr>
            <a:r>
              <a:rPr lang="en-US" altLang="zh-CN" dirty="0"/>
              <a:t>	4. </a:t>
            </a:r>
            <a:r>
              <a:rPr lang="zh-CN" altLang="en-US" dirty="0"/>
              <a:t>对他人发布的信息进行归还物品</a:t>
            </a:r>
            <a:r>
              <a:rPr lang="en-US" altLang="zh-CN" dirty="0"/>
              <a:t>/</a:t>
            </a:r>
            <a:r>
              <a:rPr lang="zh-CN" altLang="en-US" dirty="0"/>
              <a:t>认领物品。</a:t>
            </a:r>
            <a:endParaRPr lang="zh-CN" altLang="en-US" dirty="0"/>
          </a:p>
          <a:p>
            <a:pPr>
              <a:lnSpc>
                <a:spcPct val="150000"/>
              </a:lnSpc>
            </a:pPr>
            <a:r>
              <a:rPr lang="en-US" altLang="zh-CN" dirty="0"/>
              <a:t>	5. </a:t>
            </a:r>
            <a:r>
              <a:rPr lang="zh-CN" altLang="en-US" dirty="0"/>
              <a:t>查看和管理自己发布的消息。</a:t>
            </a:r>
            <a:endParaRPr lang="zh-CN" altLang="en-US" dirty="0"/>
          </a:p>
          <a:p>
            <a:pPr>
              <a:lnSpc>
                <a:spcPct val="150000"/>
              </a:lnSpc>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0270" y="551815"/>
            <a:ext cx="2331720" cy="521970"/>
          </a:xfrm>
          <a:prstGeom prst="rect">
            <a:avLst/>
          </a:prstGeom>
          <a:noFill/>
        </p:spPr>
        <p:txBody>
          <a:bodyPr wrap="square" rtlCol="0">
            <a:spAutoFit/>
          </a:bodyPr>
          <a:lstStyle/>
          <a:p>
            <a:r>
              <a:rPr lang="zh-CN" altLang="en-US" sz="2800" b="1" dirty="0"/>
              <a:t>项目框架</a:t>
            </a:r>
            <a:endParaRPr lang="zh-CN" altLang="en-US" sz="2800" b="1" dirty="0"/>
          </a:p>
        </p:txBody>
      </p:sp>
      <p:pic>
        <p:nvPicPr>
          <p:cNvPr id="2" name="图片 1" descr="子页面"/>
          <p:cNvPicPr>
            <a:picLocks noChangeAspect="1"/>
          </p:cNvPicPr>
          <p:nvPr/>
        </p:nvPicPr>
        <p:blipFill>
          <a:blip r:embed="rId1"/>
          <a:stretch>
            <a:fillRect/>
          </a:stretch>
        </p:blipFill>
        <p:spPr>
          <a:xfrm>
            <a:off x="2959735" y="728980"/>
            <a:ext cx="5587301" cy="540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3758276" y="3659404"/>
            <a:ext cx="4675448" cy="656792"/>
          </a:xfrm>
        </p:spPr>
        <p:txBody>
          <a:bodyPr anchor="b">
            <a:normAutofit fontScale="90000"/>
          </a:bodyPr>
          <a:lstStyle/>
          <a:p>
            <a:pPr lvl="0" algn="ctr" defTabSz="914400">
              <a:lnSpc>
                <a:spcPct val="150000"/>
              </a:lnSpc>
              <a:spcBef>
                <a:spcPts val="0"/>
              </a:spcBef>
            </a:pPr>
            <a:r>
              <a:rPr lang="zh-CN" altLang="en-US" dirty="0">
                <a:solidFill>
                  <a:srgbClr val="000000"/>
                </a:solidFill>
                <a:sym typeface="+mn-lt"/>
              </a:rPr>
              <a:t>涉众分析和硬数据采样的过程和结果</a:t>
            </a:r>
            <a:endParaRPr lang="en-US" altLang="zh-CN" dirty="0">
              <a:solidFill>
                <a:srgbClr val="000000"/>
              </a:solidFill>
              <a:sym typeface="+mn-lt"/>
            </a:endParaRPr>
          </a:p>
        </p:txBody>
      </p:sp>
      <p:sp>
        <p:nvSpPr>
          <p:cNvPr id="17" name="文本框 16"/>
          <p:cNvSpPr txBox="1"/>
          <p:nvPr/>
        </p:nvSpPr>
        <p:spPr>
          <a:xfrm>
            <a:off x="5555972" y="1197177"/>
            <a:ext cx="876578" cy="1163021"/>
          </a:xfrm>
          <a:prstGeom prst="rect">
            <a:avLst/>
          </a:prstGeom>
          <a:noFill/>
        </p:spPr>
        <p:txBody>
          <a:bodyPr wrap="none" rtlCol="0">
            <a:prstTxWarp prst="textPlain">
              <a:avLst/>
            </a:prstTxWarp>
            <a:spAutoFit/>
          </a:bodyPr>
          <a:lstStyle/>
          <a:p>
            <a:r>
              <a:rPr lang="en-US" altLang="zh-CN" b="1" dirty="0">
                <a:solidFill>
                  <a:schemeClr val="bg1"/>
                </a:solidFill>
                <a:latin typeface="Impact" panose="020B0806030902050204" pitchFamily="34" charset="0"/>
                <a:ea typeface="微软雅黑" panose="020B0503020204020204" pitchFamily="34" charset="-122"/>
              </a:rPr>
              <a:t>02</a:t>
            </a:r>
            <a:endParaRPr lang="zh-CN" altLang="en-US" b="1"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414780" y="1028700"/>
          <a:ext cx="4681220" cy="27844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图表 6"/>
          <p:cNvGraphicFramePr/>
          <p:nvPr/>
        </p:nvGraphicFramePr>
        <p:xfrm>
          <a:off x="6096000" y="1028700"/>
          <a:ext cx="4681219" cy="2784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nvGraphicFramePr>
        <p:xfrm>
          <a:off x="1417320" y="3813175"/>
          <a:ext cx="4681220" cy="2757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6096000" y="3813175"/>
          <a:ext cx="4681219" cy="2757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p:nvPr/>
        </p:nvGraphicFramePr>
        <p:xfrm>
          <a:off x="3605321" y="2147863"/>
          <a:ext cx="4981359" cy="3208702"/>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p:cNvSpPr txBox="1"/>
          <p:nvPr/>
        </p:nvSpPr>
        <p:spPr>
          <a:xfrm>
            <a:off x="1414780" y="410863"/>
            <a:ext cx="2943225" cy="523220"/>
          </a:xfrm>
          <a:prstGeom prst="rect">
            <a:avLst/>
          </a:prstGeom>
          <a:noFill/>
        </p:spPr>
        <p:txBody>
          <a:bodyPr wrap="square" rtlCol="0">
            <a:spAutoFit/>
          </a:bodyPr>
          <a:lstStyle/>
          <a:p>
            <a:r>
              <a:rPr lang="zh-CN" altLang="en-US" sz="2800" b="1" dirty="0"/>
              <a:t>问卷调查结果</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style.rotation</p:attrName>
                                        </p:attrNameLst>
                                      </p:cBhvr>
                                      <p:tavLst>
                                        <p:tav tm="0">
                                          <p:val>
                                            <p:fltVal val="360"/>
                                          </p:val>
                                        </p:tav>
                                        <p:tav tm="100000">
                                          <p:val>
                                            <p:fltVal val="0"/>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Graphic spid="10" grpId="0">
        <p:bldAsOne/>
      </p:bldGraphic>
      <p:bldGraphic spid="13" grpId="0">
        <p:bldAsOne/>
      </p:bldGraphic>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82040" y="746780"/>
            <a:ext cx="2333625" cy="523220"/>
          </a:xfrm>
          <a:prstGeom prst="rect">
            <a:avLst/>
          </a:prstGeom>
          <a:noFill/>
        </p:spPr>
        <p:txBody>
          <a:bodyPr wrap="square" rtlCol="0">
            <a:spAutoFit/>
          </a:bodyPr>
          <a:lstStyle/>
          <a:p>
            <a:r>
              <a:rPr lang="zh-CN" altLang="en-US" sz="2800" b="1" dirty="0"/>
              <a:t>问卷结果分析</a:t>
            </a:r>
            <a:endParaRPr lang="zh-CN" altLang="en-US" sz="2800" b="1" dirty="0"/>
          </a:p>
        </p:txBody>
      </p:sp>
      <p:sp>
        <p:nvSpPr>
          <p:cNvPr id="6" name="文本框 5"/>
          <p:cNvSpPr txBox="1"/>
          <p:nvPr/>
        </p:nvSpPr>
        <p:spPr>
          <a:xfrm>
            <a:off x="2643187" y="2030796"/>
            <a:ext cx="6905625" cy="2796407"/>
          </a:xfrm>
          <a:prstGeom prst="rect">
            <a:avLst/>
          </a:prstGeom>
          <a:noFill/>
        </p:spPr>
        <p:txBody>
          <a:bodyPr wrap="square" rtlCol="0">
            <a:spAutoFit/>
          </a:bodyPr>
          <a:lstStyle/>
          <a:p>
            <a:pPr>
              <a:lnSpc>
                <a:spcPct val="150000"/>
              </a:lnSpc>
            </a:pPr>
            <a:r>
              <a:rPr lang="en-US" altLang="zh-CN" sz="2400" dirty="0"/>
              <a:t>1.</a:t>
            </a:r>
            <a:r>
              <a:rPr lang="zh-CN" altLang="en-US" sz="2400" dirty="0"/>
              <a:t>所有被调查者都有丢失物品的经历，而只有大约半数能够寻回失物，因此一个失物招领的网络平台是很有价值的。</a:t>
            </a:r>
            <a:endParaRPr lang="en-US" altLang="zh-CN" sz="2400" dirty="0"/>
          </a:p>
          <a:p>
            <a:pPr>
              <a:lnSpc>
                <a:spcPct val="150000"/>
              </a:lnSpc>
            </a:pPr>
            <a:r>
              <a:rPr lang="en-US" altLang="zh-CN" sz="2400" dirty="0"/>
              <a:t>2.</a:t>
            </a:r>
            <a:r>
              <a:rPr lang="zh-CN" altLang="en-US" sz="2400" dirty="0"/>
              <a:t>几乎所有被调查者认为失物招领平台对寻回失物有帮助，并且大多数被调查者愿意实名注册。</a:t>
            </a:r>
            <a:endParaRPr lang="zh-CN" altLang="en-US" sz="2400" dirty="0"/>
          </a:p>
        </p:txBody>
      </p:sp>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8fc0356-9705-4a84-9d3d-f05ff8f647fc"/>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10.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1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1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1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14.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4.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5.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6.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7.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8.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9.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978</Words>
  <Application>WPS 演示</Application>
  <PresentationFormat>宽屏</PresentationFormat>
  <Paragraphs>86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Impact</vt:lpstr>
      <vt:lpstr>微软雅黑</vt:lpstr>
      <vt:lpstr>Arial Unicode MS</vt:lpstr>
      <vt:lpstr>Calibri</vt:lpstr>
      <vt:lpstr>主题5</vt:lpstr>
      <vt:lpstr>失物招领系统</vt:lpstr>
      <vt:lpstr>INDEX</vt:lpstr>
      <vt:lpstr>项目前景和范围</vt:lpstr>
      <vt:lpstr>PowerPoint 演示文稿</vt:lpstr>
      <vt:lpstr>PowerPoint 演示文稿</vt:lpstr>
      <vt:lpstr>PowerPoint 演示文稿</vt:lpstr>
      <vt:lpstr>涉众分析和硬数据采样的过程和结果</vt:lpstr>
      <vt:lpstr>PowerPoint 演示文稿</vt:lpstr>
      <vt:lpstr>PowerPoint 演示文稿</vt:lpstr>
      <vt:lpstr>面谈的过程和结果</vt:lpstr>
      <vt:lpstr>PowerPoint 演示文稿</vt:lpstr>
      <vt:lpstr>项目演示</vt:lpstr>
      <vt:lpstr>PowerPoint 演示文稿</vt:lpstr>
      <vt:lpstr>PowerPoint 演示文稿</vt:lpstr>
      <vt:lpstr>PowerPoint 演示文稿</vt:lpstr>
      <vt:lpstr>技术博客/需求文档内容</vt:lpstr>
      <vt:lpstr>PowerPoint 演示文稿</vt:lpstr>
      <vt:lpstr>Thanks for Watching!</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1417063484</cp:lastModifiedBy>
  <cp:revision>15</cp:revision>
  <cp:lastPrinted>2018-01-28T16:00:00Z</cp:lastPrinted>
  <dcterms:created xsi:type="dcterms:W3CDTF">2018-01-28T16:00:00Z</dcterms:created>
  <dcterms:modified xsi:type="dcterms:W3CDTF">2019-05-16T16:23:55Z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2052-11.1.0.8597</vt:lpwstr>
  </property>
</Properties>
</file>