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3"/>
    <p:sldId id="269" r:id="rId4"/>
    <p:sldId id="258" r:id="rId5"/>
    <p:sldId id="276" r:id="rId6"/>
    <p:sldId id="293" r:id="rId7"/>
    <p:sldId id="271" r:id="rId8"/>
    <p:sldId id="275" r:id="rId9"/>
    <p:sldId id="257" r:id="rId10"/>
    <p:sldId id="259" r:id="rId11"/>
    <p:sldId id="272" r:id="rId12"/>
    <p:sldId id="286" r:id="rId13"/>
    <p:sldId id="287" r:id="rId14"/>
    <p:sldId id="273" r:id="rId15"/>
    <p:sldId id="289" r:id="rId16"/>
    <p:sldId id="274" r:id="rId17"/>
    <p:sldId id="277" r:id="rId18"/>
    <p:sldId id="261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55E"/>
    <a:srgbClr val="1E3453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6182" autoAdjust="0"/>
  </p:normalViewPr>
  <p:slideViewPr>
    <p:cSldViewPr snapToGrid="0">
      <p:cViewPr>
        <p:scale>
          <a:sx n="75" d="100"/>
          <a:sy n="75" d="100"/>
        </p:scale>
        <p:origin x="883" y="2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6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-2"/>
            <a:ext cx="12192000" cy="68677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0" y="140970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7"/>
          <p:cNvSpPr/>
          <p:nvPr userDrawn="1"/>
        </p:nvSpPr>
        <p:spPr bwMode="auto">
          <a:xfrm>
            <a:off x="0" y="2759946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3136497"/>
            <a:ext cx="10845800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099" y="2232152"/>
            <a:ext cx="10845800" cy="88747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不完整圆 2"/>
          <p:cNvSpPr/>
          <p:nvPr userDrawn="1"/>
        </p:nvSpPr>
        <p:spPr>
          <a:xfrm rot="10800000">
            <a:off x="9700986" y="6154763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弧形 13"/>
          <p:cNvSpPr/>
          <p:nvPr userDrawn="1"/>
        </p:nvSpPr>
        <p:spPr>
          <a:xfrm rot="16200000">
            <a:off x="9287328" y="5742214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222162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534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546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Freeform 11"/>
          <p:cNvSpPr/>
          <p:nvPr userDrawn="1"/>
        </p:nvSpPr>
        <p:spPr bwMode="auto">
          <a:xfrm rot="10800000">
            <a:off x="-30162" y="4623077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7"/>
          <p:cNvSpPr/>
          <p:nvPr userDrawn="1"/>
        </p:nvSpPr>
        <p:spPr bwMode="auto">
          <a:xfrm rot="10800000">
            <a:off x="6126162" y="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7"/>
          <p:cNvSpPr/>
          <p:nvPr userDrawn="1"/>
        </p:nvSpPr>
        <p:spPr bwMode="auto">
          <a:xfrm rot="10800000">
            <a:off x="7626577" y="0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1"/>
          <p:cNvSpPr/>
          <p:nvPr userDrawn="1"/>
        </p:nvSpPr>
        <p:spPr bwMode="auto">
          <a:xfrm rot="10800000">
            <a:off x="-30162" y="4891087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星形: 四角 2"/>
          <p:cNvSpPr/>
          <p:nvPr userDrawn="1"/>
        </p:nvSpPr>
        <p:spPr>
          <a:xfrm>
            <a:off x="675698" y="702371"/>
            <a:ext cx="626594" cy="626594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-1" y="724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837"/>
            <a:ext cx="12192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/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0" y="1409700"/>
            <a:ext cx="6065838" cy="5450882"/>
            <a:chOff x="0" y="1409700"/>
            <a:chExt cx="6065838" cy="5450882"/>
          </a:xfrm>
        </p:grpSpPr>
        <p:sp>
          <p:nvSpPr>
            <p:cNvPr id="8" name="Freeform 7"/>
            <p:cNvSpPr/>
            <p:nvPr userDrawn="1"/>
          </p:nvSpPr>
          <p:spPr bwMode="auto">
            <a:xfrm>
              <a:off x="0" y="1409700"/>
              <a:ext cx="6065838" cy="5448300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0" y="2759946"/>
              <a:ext cx="4565423" cy="4100636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1E34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Freeform 11"/>
          <p:cNvSpPr/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不完整圆 10"/>
          <p:cNvSpPr/>
          <p:nvPr userDrawn="1"/>
        </p:nvSpPr>
        <p:spPr>
          <a:xfrm>
            <a:off x="1170215" y="-718230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弧形 11"/>
          <p:cNvSpPr/>
          <p:nvPr userDrawn="1"/>
        </p:nvSpPr>
        <p:spPr>
          <a:xfrm rot="5400000">
            <a:off x="756557" y="-1119893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35461" y="2143121"/>
            <a:ext cx="59308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35461" y="4449357"/>
            <a:ext cx="59308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235463" y="4153086"/>
            <a:ext cx="593089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2B99-F5F5-4376-A1BC-32CC2B828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D23C-01F9-407A-9F67-82D16EBD0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2B99-F5F5-4376-A1BC-32CC2B828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D23C-01F9-407A-9F67-82D16EBD0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github.com/DeltaHao/Lost-Found-Platform" TargetMode="Externa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6.xml"/><Relationship Id="rId5" Type="http://schemas.openxmlformats.org/officeDocument/2006/relationships/themeOverride" Target="../theme/themeOverride8.xml"/><Relationship Id="rId4" Type="http://schemas.openxmlformats.org/officeDocument/2006/relationships/tags" Target="../tags/tag5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b="1" i="1" dirty="0"/>
              <a:t>LOST&amp;FOUND</a:t>
            </a:r>
            <a:endParaRPr lang="en-US" altLang="zh-CN" sz="3200" b="1" i="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失物招领系统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52947" y="2931804"/>
            <a:ext cx="1290963" cy="412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316776" y="5618247"/>
            <a:ext cx="1526960" cy="541538"/>
            <a:chOff x="6224725" y="2553070"/>
            <a:chExt cx="1526960" cy="541538"/>
          </a:xfrm>
        </p:grpSpPr>
        <p:sp>
          <p:nvSpPr>
            <p:cNvPr id="8" name="矩形 7"/>
            <p:cNvSpPr/>
            <p:nvPr/>
          </p:nvSpPr>
          <p:spPr>
            <a:xfrm>
              <a:off x="6224725" y="2553070"/>
              <a:ext cx="1526960" cy="541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失物信息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03146" y="2632229"/>
              <a:ext cx="1340528" cy="4083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菱形 2"/>
          <p:cNvSpPr/>
          <p:nvPr/>
        </p:nvSpPr>
        <p:spPr>
          <a:xfrm>
            <a:off x="9302497" y="4094875"/>
            <a:ext cx="594804" cy="54153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发布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8604" y="2958807"/>
            <a:ext cx="1204038" cy="3813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6786462" y="4147391"/>
            <a:ext cx="594804" cy="54153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修改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8120885" y="4225573"/>
            <a:ext cx="594804" cy="54153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搜索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98124" y="2962616"/>
            <a:ext cx="955464" cy="381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平台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5921215" y="2879357"/>
            <a:ext cx="594804" cy="54153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登录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3591542" y="2879357"/>
            <a:ext cx="594804" cy="54153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87709" y="1445448"/>
            <a:ext cx="864834" cy="412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密码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166192" y="1233928"/>
            <a:ext cx="864834" cy="412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姓名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243763" y="1445448"/>
            <a:ext cx="864834" cy="412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06882" y="1939343"/>
            <a:ext cx="864834" cy="412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账号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108540" y="1942439"/>
            <a:ext cx="864834" cy="412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号码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664226" y="2466287"/>
            <a:ext cx="864834" cy="412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住址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>
            <a:stCxn id="2" idx="0"/>
            <a:endCxn id="32" idx="5"/>
          </p:cNvCxnSpPr>
          <p:nvPr/>
        </p:nvCxnSpPr>
        <p:spPr>
          <a:xfrm flipH="1" flipV="1">
            <a:off x="7045219" y="2291724"/>
            <a:ext cx="1553210" cy="64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" idx="0"/>
            <a:endCxn id="28" idx="4"/>
          </p:cNvCxnSpPr>
          <p:nvPr/>
        </p:nvCxnSpPr>
        <p:spPr>
          <a:xfrm flipH="1" flipV="1">
            <a:off x="7520199" y="1858019"/>
            <a:ext cx="1078230" cy="1073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" idx="0"/>
            <a:endCxn id="29" idx="4"/>
          </p:cNvCxnSpPr>
          <p:nvPr/>
        </p:nvCxnSpPr>
        <p:spPr>
          <a:xfrm flipV="1">
            <a:off x="8598429" y="1646564"/>
            <a:ext cx="0" cy="128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" idx="0"/>
            <a:endCxn id="31" idx="3"/>
          </p:cNvCxnSpPr>
          <p:nvPr/>
        </p:nvCxnSpPr>
        <p:spPr>
          <a:xfrm flipV="1">
            <a:off x="8598429" y="1797694"/>
            <a:ext cx="771525" cy="1134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" idx="0"/>
            <a:endCxn id="2" idx="0"/>
          </p:cNvCxnSpPr>
          <p:nvPr/>
        </p:nvCxnSpPr>
        <p:spPr>
          <a:xfrm>
            <a:off x="8598429" y="293180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" idx="0"/>
            <a:endCxn id="33" idx="2"/>
          </p:cNvCxnSpPr>
          <p:nvPr/>
        </p:nvCxnSpPr>
        <p:spPr>
          <a:xfrm flipV="1">
            <a:off x="8598429" y="2148849"/>
            <a:ext cx="1510030" cy="782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" idx="0"/>
            <a:endCxn id="34" idx="2"/>
          </p:cNvCxnSpPr>
          <p:nvPr/>
        </p:nvCxnSpPr>
        <p:spPr>
          <a:xfrm flipV="1">
            <a:off x="8598429" y="2672724"/>
            <a:ext cx="2065655" cy="25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532247" y="1733322"/>
            <a:ext cx="864834" cy="412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账号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77089" y="2145762"/>
            <a:ext cx="864834" cy="412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密码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535003" y="1529683"/>
            <a:ext cx="864834" cy="412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直接连接符 71"/>
          <p:cNvCxnSpPr>
            <a:stCxn id="14" idx="0"/>
            <a:endCxn id="70" idx="4"/>
          </p:cNvCxnSpPr>
          <p:nvPr/>
        </p:nvCxnSpPr>
        <p:spPr>
          <a:xfrm flipV="1">
            <a:off x="2530623" y="1942172"/>
            <a:ext cx="436880" cy="101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4" idx="0"/>
            <a:endCxn id="68" idx="4"/>
          </p:cNvCxnSpPr>
          <p:nvPr/>
        </p:nvCxnSpPr>
        <p:spPr>
          <a:xfrm flipH="1" flipV="1">
            <a:off x="1964838" y="2146007"/>
            <a:ext cx="565785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4" idx="0"/>
            <a:endCxn id="69" idx="6"/>
          </p:cNvCxnSpPr>
          <p:nvPr/>
        </p:nvCxnSpPr>
        <p:spPr>
          <a:xfrm flipH="1" flipV="1">
            <a:off x="1642258" y="2351747"/>
            <a:ext cx="888365" cy="607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4" idx="3"/>
            <a:endCxn id="26" idx="1"/>
          </p:cNvCxnSpPr>
          <p:nvPr/>
        </p:nvCxnSpPr>
        <p:spPr>
          <a:xfrm>
            <a:off x="3132642" y="3150127"/>
            <a:ext cx="459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26" idx="3"/>
            <a:endCxn id="24" idx="1"/>
          </p:cNvCxnSpPr>
          <p:nvPr/>
        </p:nvCxnSpPr>
        <p:spPr>
          <a:xfrm>
            <a:off x="4186346" y="3150126"/>
            <a:ext cx="41148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4" idx="3"/>
            <a:endCxn id="25" idx="1"/>
          </p:cNvCxnSpPr>
          <p:nvPr/>
        </p:nvCxnSpPr>
        <p:spPr>
          <a:xfrm flipV="1">
            <a:off x="5553588" y="3150126"/>
            <a:ext cx="367665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25" idx="3"/>
            <a:endCxn id="2" idx="1"/>
          </p:cNvCxnSpPr>
          <p:nvPr/>
        </p:nvCxnSpPr>
        <p:spPr>
          <a:xfrm flipV="1">
            <a:off x="6516654" y="3138061"/>
            <a:ext cx="1436370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2" idx="2"/>
            <a:endCxn id="20" idx="0"/>
          </p:cNvCxnSpPr>
          <p:nvPr/>
        </p:nvCxnSpPr>
        <p:spPr>
          <a:xfrm flipH="1">
            <a:off x="7083954" y="3344244"/>
            <a:ext cx="1514475" cy="802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2" idx="2"/>
            <a:endCxn id="22" idx="0"/>
          </p:cNvCxnSpPr>
          <p:nvPr/>
        </p:nvCxnSpPr>
        <p:spPr>
          <a:xfrm flipH="1">
            <a:off x="8418724" y="3344244"/>
            <a:ext cx="179705" cy="880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2" idx="2"/>
            <a:endCxn id="3" idx="0"/>
          </p:cNvCxnSpPr>
          <p:nvPr/>
        </p:nvCxnSpPr>
        <p:spPr>
          <a:xfrm>
            <a:off x="8598429" y="3344244"/>
            <a:ext cx="1002030" cy="750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0" idx="2"/>
            <a:endCxn id="106" idx="0"/>
          </p:cNvCxnSpPr>
          <p:nvPr/>
        </p:nvCxnSpPr>
        <p:spPr>
          <a:xfrm flipH="1">
            <a:off x="5984044" y="4688929"/>
            <a:ext cx="1099820" cy="937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22" idx="2"/>
            <a:endCxn id="23" idx="0"/>
          </p:cNvCxnSpPr>
          <p:nvPr/>
        </p:nvCxnSpPr>
        <p:spPr>
          <a:xfrm flipH="1">
            <a:off x="8029667" y="4767111"/>
            <a:ext cx="389255" cy="857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3" idx="2"/>
          </p:cNvCxnSpPr>
          <p:nvPr/>
        </p:nvCxnSpPr>
        <p:spPr>
          <a:xfrm>
            <a:off x="9600534" y="4637048"/>
            <a:ext cx="482822" cy="960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5308659" y="5626228"/>
            <a:ext cx="1350340" cy="431926"/>
            <a:chOff x="3782754" y="5154423"/>
            <a:chExt cx="1350340" cy="431926"/>
          </a:xfrm>
        </p:grpSpPr>
        <p:sp>
          <p:nvSpPr>
            <p:cNvPr id="21" name="矩形 20"/>
            <p:cNvSpPr/>
            <p:nvPr/>
          </p:nvSpPr>
          <p:spPr>
            <a:xfrm>
              <a:off x="3848241" y="5200267"/>
              <a:ext cx="1228078" cy="3395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个人信息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782754" y="5154423"/>
              <a:ext cx="1350340" cy="431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7447564" y="5623953"/>
            <a:ext cx="1164540" cy="481059"/>
            <a:chOff x="5558439" y="5016893"/>
            <a:chExt cx="1383846" cy="543657"/>
          </a:xfrm>
        </p:grpSpPr>
        <p:sp>
          <p:nvSpPr>
            <p:cNvPr id="23" name="矩形 22"/>
            <p:cNvSpPr/>
            <p:nvPr/>
          </p:nvSpPr>
          <p:spPr>
            <a:xfrm>
              <a:off x="5558439" y="5016893"/>
              <a:ext cx="1383846" cy="541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搜索结果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菱形 108"/>
            <p:cNvSpPr/>
            <p:nvPr/>
          </p:nvSpPr>
          <p:spPr>
            <a:xfrm>
              <a:off x="5575192" y="5019012"/>
              <a:ext cx="1350340" cy="5415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7" name="文本框 116"/>
          <p:cNvSpPr txBox="1"/>
          <p:nvPr/>
        </p:nvSpPr>
        <p:spPr>
          <a:xfrm>
            <a:off x="659099" y="397356"/>
            <a:ext cx="33688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简单情况下的</a:t>
            </a:r>
            <a:r>
              <a:rPr lang="en-US" altLang="zh-CN" sz="2400" dirty="0"/>
              <a:t>ERD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88280" y="3361055"/>
            <a:ext cx="1307465" cy="575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失物信息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1625" y="3347720"/>
            <a:ext cx="1307465" cy="575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发布者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9375" y="3375025"/>
            <a:ext cx="1307465" cy="575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认领者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6991350" y="3227070"/>
            <a:ext cx="814070" cy="81661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发布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248150" y="3254375"/>
            <a:ext cx="814070" cy="81661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认领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9803765" y="1919605"/>
            <a:ext cx="1183640" cy="62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姓名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313035" y="2791460"/>
            <a:ext cx="1183640" cy="62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电话号码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313035" y="3860165"/>
            <a:ext cx="1183640" cy="62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邮箱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803765" y="4879340"/>
            <a:ext cx="1183640" cy="62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住址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1310" y="2879090"/>
            <a:ext cx="1513205" cy="581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电话号码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81050" y="2045335"/>
            <a:ext cx="1513205" cy="581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姓名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2260" y="3900805"/>
            <a:ext cx="1513205" cy="581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81050" y="4919980"/>
            <a:ext cx="1513205" cy="581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学院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616960" y="2073910"/>
            <a:ext cx="1183640" cy="62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名称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83760" y="1522730"/>
            <a:ext cx="1183640" cy="62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类别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029960" y="1522730"/>
            <a:ext cx="1183640" cy="62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丢失地点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13600" y="2073910"/>
            <a:ext cx="1183640" cy="62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丢失时间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8" idx="1"/>
            <a:endCxn id="16" idx="5"/>
          </p:cNvCxnSpPr>
          <p:nvPr/>
        </p:nvCxnSpPr>
        <p:spPr>
          <a:xfrm flipH="1" flipV="1">
            <a:off x="2072561" y="2541789"/>
            <a:ext cx="546735" cy="1120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1"/>
            <a:endCxn id="15" idx="6"/>
          </p:cNvCxnSpPr>
          <p:nvPr/>
        </p:nvCxnSpPr>
        <p:spPr>
          <a:xfrm flipH="1" flipV="1">
            <a:off x="1834436" y="3169804"/>
            <a:ext cx="784860" cy="492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8" idx="1"/>
            <a:endCxn id="17" idx="6"/>
          </p:cNvCxnSpPr>
          <p:nvPr/>
        </p:nvCxnSpPr>
        <p:spPr>
          <a:xfrm flipH="1">
            <a:off x="1815386" y="3662564"/>
            <a:ext cx="803910" cy="528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8" idx="1"/>
            <a:endCxn id="18" idx="0"/>
          </p:cNvCxnSpPr>
          <p:nvPr/>
        </p:nvCxnSpPr>
        <p:spPr>
          <a:xfrm flipH="1">
            <a:off x="1537891" y="3662564"/>
            <a:ext cx="1081405" cy="1257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6" idx="0"/>
            <a:endCxn id="19" idx="4"/>
          </p:cNvCxnSpPr>
          <p:nvPr/>
        </p:nvCxnSpPr>
        <p:spPr>
          <a:xfrm flipH="1" flipV="1">
            <a:off x="4208780" y="2696210"/>
            <a:ext cx="1733550" cy="664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6" idx="0"/>
            <a:endCxn id="20" idx="4"/>
          </p:cNvCxnSpPr>
          <p:nvPr/>
        </p:nvCxnSpPr>
        <p:spPr>
          <a:xfrm flipH="1" flipV="1">
            <a:off x="5275580" y="2145030"/>
            <a:ext cx="666750" cy="1216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942330" y="2131695"/>
            <a:ext cx="754380" cy="1229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6" idx="0"/>
            <a:endCxn id="22" idx="4"/>
          </p:cNvCxnSpPr>
          <p:nvPr/>
        </p:nvCxnSpPr>
        <p:spPr>
          <a:xfrm flipV="1">
            <a:off x="5942330" y="2696210"/>
            <a:ext cx="1863090" cy="664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8" idx="3"/>
            <a:endCxn id="10" idx="1"/>
          </p:cNvCxnSpPr>
          <p:nvPr/>
        </p:nvCxnSpPr>
        <p:spPr>
          <a:xfrm>
            <a:off x="3926840" y="3662680"/>
            <a:ext cx="321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0" idx="3"/>
            <a:endCxn id="6" idx="1"/>
          </p:cNvCxnSpPr>
          <p:nvPr/>
        </p:nvCxnSpPr>
        <p:spPr>
          <a:xfrm flipV="1">
            <a:off x="5062220" y="3648710"/>
            <a:ext cx="22606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6" idx="3"/>
            <a:endCxn id="9" idx="1"/>
          </p:cNvCxnSpPr>
          <p:nvPr/>
        </p:nvCxnSpPr>
        <p:spPr>
          <a:xfrm flipV="1">
            <a:off x="6595745" y="3635375"/>
            <a:ext cx="395605" cy="13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9" idx="3"/>
            <a:endCxn id="7" idx="1"/>
          </p:cNvCxnSpPr>
          <p:nvPr/>
        </p:nvCxnSpPr>
        <p:spPr>
          <a:xfrm>
            <a:off x="7805420" y="3635375"/>
            <a:ext cx="116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" idx="2"/>
            <a:endCxn id="7" idx="3"/>
          </p:cNvCxnSpPr>
          <p:nvPr/>
        </p:nvCxnSpPr>
        <p:spPr>
          <a:xfrm flipH="1">
            <a:off x="9229090" y="2230755"/>
            <a:ext cx="574675" cy="1404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2" idx="2"/>
            <a:endCxn id="7" idx="3"/>
          </p:cNvCxnSpPr>
          <p:nvPr/>
        </p:nvCxnSpPr>
        <p:spPr>
          <a:xfrm flipH="1">
            <a:off x="9229090" y="3102610"/>
            <a:ext cx="1083945" cy="532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" idx="2"/>
            <a:endCxn id="7" idx="3"/>
          </p:cNvCxnSpPr>
          <p:nvPr/>
        </p:nvCxnSpPr>
        <p:spPr>
          <a:xfrm flipH="1" flipV="1">
            <a:off x="9229090" y="3635375"/>
            <a:ext cx="1083945" cy="535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7" idx="3"/>
            <a:endCxn id="14" idx="0"/>
          </p:cNvCxnSpPr>
          <p:nvPr/>
        </p:nvCxnSpPr>
        <p:spPr>
          <a:xfrm>
            <a:off x="9229090" y="3635375"/>
            <a:ext cx="1166495" cy="1243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81025" y="367307"/>
            <a:ext cx="2252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硬数据</a:t>
            </a:r>
            <a:r>
              <a:rPr lang="en-US" altLang="zh-CN" sz="2800" dirty="0"/>
              <a:t>ERD</a:t>
            </a:r>
            <a:endParaRPr lang="en-US" altLang="zh-CN" sz="2800" dirty="0"/>
          </a:p>
        </p:txBody>
      </p:sp>
      <p:sp>
        <p:nvSpPr>
          <p:cNvPr id="58" name="矩形 57"/>
          <p:cNvSpPr/>
          <p:nvPr/>
        </p:nvSpPr>
        <p:spPr>
          <a:xfrm>
            <a:off x="2679700" y="3442335"/>
            <a:ext cx="1187450" cy="44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59" name="矩形 58"/>
          <p:cNvSpPr/>
          <p:nvPr/>
        </p:nvSpPr>
        <p:spPr>
          <a:xfrm>
            <a:off x="7973695" y="3413125"/>
            <a:ext cx="1203960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-15914" r="15914"/>
          <a:stretch>
            <a:fillRect/>
          </a:stretch>
        </p:blipFill>
        <p:spPr>
          <a:xfrm>
            <a:off x="2654935" y="455295"/>
            <a:ext cx="9273540" cy="5948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8160" y="1660525"/>
            <a:ext cx="31127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目前已经完成了本地的注册、登陆，用户管理等功能，可以在本地服务器上注册登陆。</a:t>
            </a:r>
            <a:endParaRPr lang="zh-CN" altLang="en-US" sz="2800"/>
          </a:p>
          <a:p>
            <a:r>
              <a:rPr lang="zh-CN" altLang="en-US" sz="2800"/>
              <a:t>预计下周完成前端主体，导航等部分的制作。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技术博客</a:t>
            </a:r>
            <a:r>
              <a:rPr lang="en-US" altLang="zh-CN" dirty="0"/>
              <a:t>/</a:t>
            </a:r>
            <a:r>
              <a:rPr lang="zh-CN" altLang="en-US" dirty="0"/>
              <a:t>需求文档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D23C-01F9-407A-9F67-82D16EBD02D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1348" y="542613"/>
            <a:ext cx="67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技术博客：</a:t>
            </a:r>
            <a:r>
              <a:rPr lang="en-US" altLang="zh-CN" dirty="0">
                <a:hlinkClick r:id="rId1"/>
              </a:rPr>
              <a:t>https://github.com/DeltaHao/Lost-Found-Platform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219200"/>
            <a:ext cx="7064679" cy="31255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05" y="1904045"/>
            <a:ext cx="7064679" cy="3385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899" y="2487984"/>
            <a:ext cx="6356411" cy="39588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Watching!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b="0" dirty="0">
                    <a:latin typeface="+mn-lt"/>
                    <a:ea typeface="+mn-ea"/>
                    <a:sym typeface="+mn-lt"/>
                  </a:rPr>
                  <a:t>结构化需求分析概述</a:t>
                </a:r>
                <a:endParaRPr lang="en-US" altLang="zh-CN" sz="28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b="0" dirty="0">
                    <a:latin typeface="+mn-lt"/>
                    <a:ea typeface="+mn-ea"/>
                    <a:sym typeface="+mn-lt"/>
                  </a:rPr>
                  <a:t>过程建模</a:t>
                </a:r>
                <a:endParaRPr lang="en-US" altLang="zh-CN" sz="28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b="0" dirty="0">
                    <a:latin typeface="+mn-lt"/>
                    <a:ea typeface="+mn-ea"/>
                    <a:sym typeface="+mn-lt"/>
                  </a:rPr>
                  <a:t>数据建模</a:t>
                </a:r>
                <a:endParaRPr lang="en-US" altLang="zh-CN" sz="28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b="0" dirty="0">
                    <a:latin typeface="+mn-lt"/>
                    <a:ea typeface="+mn-ea"/>
                    <a:sym typeface="+mn-lt"/>
                  </a:rPr>
                  <a:t>现场报告</a:t>
                </a:r>
                <a:endParaRPr lang="en-US" altLang="zh-CN" sz="28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b="0" dirty="0">
                    <a:latin typeface="+mn-lt"/>
                    <a:ea typeface="+mn-ea"/>
                    <a:sym typeface="+mn-lt"/>
                  </a:rPr>
                  <a:t>技术博客</a:t>
                </a:r>
                <a:r>
                  <a:rPr lang="en-US" altLang="zh-CN" sz="2800" b="0" dirty="0">
                    <a:latin typeface="+mn-lt"/>
                    <a:ea typeface="+mn-ea"/>
                    <a:sym typeface="+mn-lt"/>
                  </a:rPr>
                  <a:t>/</a:t>
                </a:r>
                <a:r>
                  <a:rPr lang="zh-CN" altLang="en-US" sz="2800" b="0" dirty="0">
                    <a:latin typeface="+mn-lt"/>
                    <a:ea typeface="+mn-ea"/>
                    <a:sym typeface="+mn-lt"/>
                  </a:rPr>
                  <a:t>需求文档</a:t>
                </a:r>
                <a:endParaRPr lang="en-US" altLang="zh-CN" sz="28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结构化需求分析概述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D23C-01F9-407A-9F67-82D16EBD02D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343660"/>
            <a:ext cx="9956165" cy="44627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0006" y="379490"/>
            <a:ext cx="31515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功能分解图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D23C-01F9-407A-9F67-82D16EBD02D8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0265" y="379730"/>
            <a:ext cx="5514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需求优先级划分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805815" y="2644775"/>
            <a:ext cx="107149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重要紧急：        </a:t>
            </a:r>
            <a:r>
              <a:rPr lang="zh-CN" altLang="en-US" sz="3200">
                <a:sym typeface="+mn-ea"/>
              </a:rPr>
              <a:t>信息浏览、检索功能</a:t>
            </a:r>
            <a:endParaRPr lang="zh-CN" altLang="en-US" sz="3200"/>
          </a:p>
          <a:p>
            <a:r>
              <a:rPr lang="zh-CN" altLang="en-US" sz="3200"/>
              <a:t>重要不紧急：    </a:t>
            </a:r>
            <a:r>
              <a:rPr lang="zh-CN" altLang="en-US" sz="3200">
                <a:sym typeface="+mn-ea"/>
              </a:rPr>
              <a:t>注册登录功能</a:t>
            </a:r>
            <a:r>
              <a:rPr lang="zh-CN" altLang="en-US" sz="3200"/>
              <a:t>，管理物品信息功能</a:t>
            </a:r>
            <a:endParaRPr lang="zh-CN" altLang="en-US" sz="3200"/>
          </a:p>
          <a:p>
            <a:r>
              <a:rPr lang="zh-CN" altLang="en-US" sz="3200"/>
              <a:t>不重要不紧急：个人中心功能</a:t>
            </a: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过程建模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0338" y="3982301"/>
            <a:ext cx="1526960" cy="5415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60146" y="3778115"/>
            <a:ext cx="1646808" cy="9499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失物招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领系统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24043" y="3982301"/>
            <a:ext cx="1526960" cy="5415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拾到失物者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897298" y="4079955"/>
            <a:ext cx="13227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97298" y="4435062"/>
            <a:ext cx="13227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801776" y="4079955"/>
            <a:ext cx="17222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801776" y="4435062"/>
            <a:ext cx="1722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043779" y="3754423"/>
            <a:ext cx="102980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账号密码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242703" y="3778115"/>
            <a:ext cx="102980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账号密码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013817" y="4458728"/>
            <a:ext cx="102980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失物信息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242702" y="4458728"/>
            <a:ext cx="102980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失物信息</a:t>
            </a:r>
            <a:endParaRPr lang="zh-CN" altLang="en-US" sz="14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5610688" y="4665980"/>
            <a:ext cx="0" cy="781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3515558" y="5447116"/>
            <a:ext cx="20951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3515558" y="4523839"/>
            <a:ext cx="0" cy="9232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415597" y="4665980"/>
            <a:ext cx="0" cy="781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428913" y="5447116"/>
            <a:ext cx="24310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8843639" y="4523838"/>
            <a:ext cx="0" cy="9232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072632" y="5139338"/>
            <a:ext cx="102980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通知</a:t>
            </a:r>
            <a:endParaRPr lang="zh-CN" altLang="en-US" sz="1400" dirty="0"/>
          </a:p>
        </p:txBody>
      </p:sp>
      <p:sp>
        <p:nvSpPr>
          <p:cNvPr id="66" name="文本框 65"/>
          <p:cNvSpPr txBox="1"/>
          <p:nvPr/>
        </p:nvSpPr>
        <p:spPr>
          <a:xfrm>
            <a:off x="7404717" y="5139338"/>
            <a:ext cx="102980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通知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236716" y="1906406"/>
            <a:ext cx="1526960" cy="5415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5610688" y="2447944"/>
            <a:ext cx="0" cy="1330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6258758" y="2447944"/>
            <a:ext cx="0" cy="1330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230931" y="2641776"/>
            <a:ext cx="369332" cy="11126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/>
              <a:t>用户举报信息</a:t>
            </a:r>
            <a:endParaRPr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5274814" y="2708396"/>
            <a:ext cx="369332" cy="701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/>
              <a:t>账号密码</a:t>
            </a:r>
            <a:endParaRPr lang="zh-CN" altLang="en-US" sz="1200" dirty="0"/>
          </a:p>
        </p:txBody>
      </p:sp>
      <p:sp>
        <p:nvSpPr>
          <p:cNvPr id="75" name="文本框 74"/>
          <p:cNvSpPr txBox="1"/>
          <p:nvPr/>
        </p:nvSpPr>
        <p:spPr>
          <a:xfrm>
            <a:off x="862071" y="309640"/>
            <a:ext cx="31515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数据流图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660308" y="2890595"/>
            <a:ext cx="1286382" cy="6122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登录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75203" y="1557887"/>
            <a:ext cx="1384456" cy="7743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修改个人信息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026146" y="3169686"/>
            <a:ext cx="163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508948" y="610818"/>
            <a:ext cx="1589101" cy="399495"/>
            <a:chOff x="4083730" y="1722268"/>
            <a:chExt cx="1589101" cy="399495"/>
          </a:xfrm>
        </p:grpSpPr>
        <p:grpSp>
          <p:nvGrpSpPr>
            <p:cNvPr id="12" name="组合 11"/>
            <p:cNvGrpSpPr/>
            <p:nvPr/>
          </p:nvGrpSpPr>
          <p:grpSpPr>
            <a:xfrm>
              <a:off x="4083730" y="1722268"/>
              <a:ext cx="1589101" cy="399495"/>
              <a:chOff x="5255582" y="852256"/>
              <a:chExt cx="1589101" cy="3994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255582" y="852257"/>
                <a:ext cx="452760" cy="3994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D1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5708342" y="852256"/>
                <a:ext cx="113634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708342" y="1251751"/>
                <a:ext cx="113634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4536490" y="1757011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学生信息</a:t>
              </a:r>
              <a:endParaRPr lang="zh-CN" altLang="en-US" sz="1400" dirty="0"/>
            </a:p>
          </p:txBody>
        </p:sp>
      </p:grpSp>
      <p:sp>
        <p:nvSpPr>
          <p:cNvPr id="27" name="椭圆 26"/>
          <p:cNvSpPr/>
          <p:nvPr/>
        </p:nvSpPr>
        <p:spPr>
          <a:xfrm>
            <a:off x="6247360" y="2891154"/>
            <a:ext cx="1286382" cy="6122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检索失物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096000" y="1746679"/>
            <a:ext cx="1589101" cy="399495"/>
            <a:chOff x="4083730" y="1722268"/>
            <a:chExt cx="1589101" cy="399495"/>
          </a:xfrm>
        </p:grpSpPr>
        <p:grpSp>
          <p:nvGrpSpPr>
            <p:cNvPr id="31" name="组合 30"/>
            <p:cNvGrpSpPr/>
            <p:nvPr/>
          </p:nvGrpSpPr>
          <p:grpSpPr>
            <a:xfrm>
              <a:off x="4083730" y="1722268"/>
              <a:ext cx="1589101" cy="399495"/>
              <a:chOff x="5255582" y="852256"/>
              <a:chExt cx="1589101" cy="399495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255582" y="852257"/>
                <a:ext cx="452760" cy="3994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5708342" y="852256"/>
                <a:ext cx="113634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5708342" y="1251751"/>
                <a:ext cx="113634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/>
            <p:cNvSpPr txBox="1"/>
            <p:nvPr/>
          </p:nvSpPr>
          <p:spPr>
            <a:xfrm>
              <a:off x="4536490" y="1757011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物品信息</a:t>
              </a:r>
              <a:endParaRPr lang="zh-CN" altLang="en-US" sz="1400" dirty="0"/>
            </a:p>
          </p:txBody>
        </p:sp>
      </p:grpSp>
      <p:sp>
        <p:nvSpPr>
          <p:cNvPr id="39" name="椭圆 38"/>
          <p:cNvSpPr/>
          <p:nvPr/>
        </p:nvSpPr>
        <p:spPr>
          <a:xfrm>
            <a:off x="6292187" y="4193620"/>
            <a:ext cx="1286382" cy="6122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发布失物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352848" y="2890599"/>
            <a:ext cx="1286382" cy="6122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匹配认领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52" idx="6"/>
          </p:cNvCxnSpPr>
          <p:nvPr/>
        </p:nvCxnSpPr>
        <p:spPr>
          <a:xfrm flipV="1">
            <a:off x="9639230" y="3196709"/>
            <a:ext cx="118313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" idx="0"/>
          </p:cNvCxnSpPr>
          <p:nvPr/>
        </p:nvCxnSpPr>
        <p:spPr>
          <a:xfrm flipV="1">
            <a:off x="4267431" y="1010313"/>
            <a:ext cx="0" cy="54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" idx="6"/>
            <a:endCxn id="27" idx="2"/>
          </p:cNvCxnSpPr>
          <p:nvPr/>
        </p:nvCxnSpPr>
        <p:spPr>
          <a:xfrm>
            <a:off x="4946690" y="3196710"/>
            <a:ext cx="1300670" cy="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27" idx="6"/>
            <a:endCxn id="52" idx="2"/>
          </p:cNvCxnSpPr>
          <p:nvPr/>
        </p:nvCxnSpPr>
        <p:spPr>
          <a:xfrm flipV="1">
            <a:off x="7533742" y="3196712"/>
            <a:ext cx="819106" cy="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27" idx="4"/>
          </p:cNvCxnSpPr>
          <p:nvPr/>
        </p:nvCxnSpPr>
        <p:spPr>
          <a:xfrm>
            <a:off x="6890551" y="3503379"/>
            <a:ext cx="0" cy="69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4285186" y="2335331"/>
            <a:ext cx="0" cy="55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2385481" y="2861909"/>
            <a:ext cx="102980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账号密码</a:t>
            </a:r>
            <a:endParaRPr lang="zh-CN" altLang="en-US" sz="1400" dirty="0"/>
          </a:p>
        </p:txBody>
      </p:sp>
      <p:cxnSp>
        <p:nvCxnSpPr>
          <p:cNvPr id="114" name="直接箭头连接符 113"/>
          <p:cNvCxnSpPr>
            <a:endCxn id="27" idx="0"/>
          </p:cNvCxnSpPr>
          <p:nvPr/>
        </p:nvCxnSpPr>
        <p:spPr>
          <a:xfrm>
            <a:off x="6890551" y="2146174"/>
            <a:ext cx="0" cy="74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9840619" y="2890595"/>
            <a:ext cx="59697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通知</a:t>
            </a:r>
            <a:endParaRPr lang="zh-CN" altLang="en-US" sz="1400" dirty="0"/>
          </a:p>
        </p:txBody>
      </p:sp>
      <p:cxnSp>
        <p:nvCxnSpPr>
          <p:cNvPr id="117" name="直接箭头连接符 116"/>
          <p:cNvCxnSpPr/>
          <p:nvPr/>
        </p:nvCxnSpPr>
        <p:spPr>
          <a:xfrm flipV="1">
            <a:off x="5670503" y="3376255"/>
            <a:ext cx="767286" cy="100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5617914" y="3740597"/>
            <a:ext cx="9154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失物信息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6855005" y="3549317"/>
            <a:ext cx="32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失败</a:t>
            </a:r>
            <a:endParaRPr lang="zh-CN" altLang="en-US" sz="1200" dirty="0"/>
          </a:p>
        </p:txBody>
      </p:sp>
      <p:grpSp>
        <p:nvGrpSpPr>
          <p:cNvPr id="122" name="组合 121"/>
          <p:cNvGrpSpPr/>
          <p:nvPr/>
        </p:nvGrpSpPr>
        <p:grpSpPr>
          <a:xfrm>
            <a:off x="8352848" y="4299984"/>
            <a:ext cx="1589101" cy="399495"/>
            <a:chOff x="4083730" y="1722268"/>
            <a:chExt cx="1589101" cy="399495"/>
          </a:xfrm>
        </p:grpSpPr>
        <p:grpSp>
          <p:nvGrpSpPr>
            <p:cNvPr id="123" name="组合 122"/>
            <p:cNvGrpSpPr/>
            <p:nvPr/>
          </p:nvGrpSpPr>
          <p:grpSpPr>
            <a:xfrm>
              <a:off x="4083730" y="1722268"/>
              <a:ext cx="1589101" cy="399495"/>
              <a:chOff x="5255582" y="852256"/>
              <a:chExt cx="1589101" cy="399495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5255582" y="852257"/>
                <a:ext cx="452760" cy="3994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5708342" y="852256"/>
                <a:ext cx="113634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5708342" y="1251751"/>
                <a:ext cx="113634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文本框 123"/>
            <p:cNvSpPr txBox="1"/>
            <p:nvPr/>
          </p:nvSpPr>
          <p:spPr>
            <a:xfrm>
              <a:off x="4536490" y="1757011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物品信息</a:t>
              </a:r>
              <a:endParaRPr lang="zh-CN" altLang="en-US" sz="1400" dirty="0"/>
            </a:p>
          </p:txBody>
        </p:sp>
      </p:grpSp>
      <p:sp>
        <p:nvSpPr>
          <p:cNvPr id="129" name="椭圆 128"/>
          <p:cNvSpPr/>
          <p:nvPr/>
        </p:nvSpPr>
        <p:spPr>
          <a:xfrm>
            <a:off x="3673277" y="4193620"/>
            <a:ext cx="1286382" cy="6122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举报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727837" y="5887339"/>
            <a:ext cx="1304231" cy="4430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2" name="直接箭头连接符 131"/>
          <p:cNvCxnSpPr>
            <a:endCxn id="129" idx="0"/>
          </p:cNvCxnSpPr>
          <p:nvPr/>
        </p:nvCxnSpPr>
        <p:spPr>
          <a:xfrm>
            <a:off x="4305412" y="3510602"/>
            <a:ext cx="11056" cy="68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9" idx="4"/>
          </p:cNvCxnSpPr>
          <p:nvPr/>
        </p:nvCxnSpPr>
        <p:spPr>
          <a:xfrm>
            <a:off x="4316468" y="4805849"/>
            <a:ext cx="10672" cy="108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3503087" y="4956607"/>
            <a:ext cx="369332" cy="798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/>
              <a:t>举报信息</a:t>
            </a:r>
            <a:endParaRPr lang="zh-CN" altLang="en-US" sz="1200" dirty="0"/>
          </a:p>
        </p:txBody>
      </p:sp>
      <p:cxnSp>
        <p:nvCxnSpPr>
          <p:cNvPr id="150" name="直接箭头连接符 149"/>
          <p:cNvCxnSpPr>
            <a:stCxn id="39" idx="6"/>
            <a:endCxn id="125" idx="1"/>
          </p:cNvCxnSpPr>
          <p:nvPr/>
        </p:nvCxnSpPr>
        <p:spPr>
          <a:xfrm flipV="1">
            <a:off x="7578569" y="4499732"/>
            <a:ext cx="774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52" idx="4"/>
          </p:cNvCxnSpPr>
          <p:nvPr/>
        </p:nvCxnSpPr>
        <p:spPr>
          <a:xfrm>
            <a:off x="8996039" y="3502824"/>
            <a:ext cx="0" cy="79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组合 155"/>
          <p:cNvGrpSpPr/>
          <p:nvPr/>
        </p:nvGrpSpPr>
        <p:grpSpPr>
          <a:xfrm>
            <a:off x="5862222" y="5930913"/>
            <a:ext cx="1589101" cy="399495"/>
            <a:chOff x="4083730" y="1722268"/>
            <a:chExt cx="1589101" cy="399495"/>
          </a:xfrm>
        </p:grpSpPr>
        <p:grpSp>
          <p:nvGrpSpPr>
            <p:cNvPr id="157" name="组合 156"/>
            <p:cNvGrpSpPr/>
            <p:nvPr/>
          </p:nvGrpSpPr>
          <p:grpSpPr>
            <a:xfrm>
              <a:off x="4083730" y="1722268"/>
              <a:ext cx="1589101" cy="399495"/>
              <a:chOff x="5255582" y="852256"/>
              <a:chExt cx="1589101" cy="399495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5255582" y="852257"/>
                <a:ext cx="452760" cy="3994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D1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直接连接符 159"/>
              <p:cNvCxnSpPr/>
              <p:nvPr/>
            </p:nvCxnSpPr>
            <p:spPr>
              <a:xfrm>
                <a:off x="5708342" y="852256"/>
                <a:ext cx="113634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5708342" y="1251751"/>
                <a:ext cx="113634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文本框 157"/>
            <p:cNvSpPr txBox="1"/>
            <p:nvPr/>
          </p:nvSpPr>
          <p:spPr>
            <a:xfrm>
              <a:off x="4536490" y="1757011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学生信息</a:t>
              </a:r>
              <a:endParaRPr lang="zh-CN" altLang="en-US" sz="1400" dirty="0"/>
            </a:p>
          </p:txBody>
        </p:sp>
      </p:grpSp>
      <p:cxnSp>
        <p:nvCxnSpPr>
          <p:cNvPr id="167" name="直接箭头连接符 166"/>
          <p:cNvCxnSpPr>
            <a:stCxn id="131" idx="3"/>
          </p:cNvCxnSpPr>
          <p:nvPr/>
        </p:nvCxnSpPr>
        <p:spPr>
          <a:xfrm>
            <a:off x="5032068" y="6108874"/>
            <a:ext cx="813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10001" y="349645"/>
            <a:ext cx="31515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数据流图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1643" y="492448"/>
            <a:ext cx="33291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数据字典</a:t>
            </a:r>
            <a:endParaRPr lang="zh-CN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71348" y="1203960"/>
          <a:ext cx="86379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157"/>
                <a:gridCol w="603681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数据项名称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用于存储用户的个人信息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账号，密码，姓名，学院，住址，电话号码，邮箱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输入流，输出流，数据存储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使用地点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增加，删除，查询，修改个人信息，匹配失主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拾到失物者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71348" y="3642191"/>
          <a:ext cx="86379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912"/>
                <a:gridCol w="60190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数据项名称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用于存储失物的基本信息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物品名称，物品类别，丢失地点，丢失时间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输入流，输出流，数据存储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使用地点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增加，删除，查询，修改物品信息，匹配失主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ISLIDE.DIAGRAM" val="2b751056-6b97-492c-b763-340acee7e99d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1Smkff3fSzGMOuItfjj3Fw"/>
</p:tagLst>
</file>

<file path=ppt/tags/tag6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d053e5f3-af92-419a-9b88-7bec2d2525f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D3453"/>
      </a:accent1>
      <a:accent2>
        <a:srgbClr val="5FCFBF"/>
      </a:accent2>
      <a:accent3>
        <a:srgbClr val="B1B1B1"/>
      </a:accent3>
      <a:accent4>
        <a:srgbClr val="9D9D9D"/>
      </a:accent4>
      <a:accent5>
        <a:srgbClr val="727272"/>
      </a:accent5>
      <a:accent6>
        <a:srgbClr val="61616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710</Words>
  <Application>WPS 演示</Application>
  <PresentationFormat>宽屏</PresentationFormat>
  <Paragraphs>242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黑体</vt:lpstr>
      <vt:lpstr>Impact</vt:lpstr>
      <vt:lpstr>Arial Unicode MS</vt:lpstr>
      <vt:lpstr>Calibri</vt:lpstr>
      <vt:lpstr>主题5</vt:lpstr>
      <vt:lpstr>TCLayout.ActiveDocument.1</vt:lpstr>
      <vt:lpstr>TCLayout.ActiveDocument.1</vt:lpstr>
      <vt:lpstr>失物招领系统</vt:lpstr>
      <vt:lpstr>PowerPoint 演示文稿</vt:lpstr>
      <vt:lpstr>结构化需求分析概述</vt:lpstr>
      <vt:lpstr>PowerPoint 演示文稿</vt:lpstr>
      <vt:lpstr>PowerPoint 演示文稿</vt:lpstr>
      <vt:lpstr>过程建模</vt:lpstr>
      <vt:lpstr>PowerPoint 演示文稿</vt:lpstr>
      <vt:lpstr>PowerPoint 演示文稿</vt:lpstr>
      <vt:lpstr>PowerPoint 演示文稿</vt:lpstr>
      <vt:lpstr>数据建模</vt:lpstr>
      <vt:lpstr>PowerPoint 演示文稿</vt:lpstr>
      <vt:lpstr>PowerPoint 演示文稿</vt:lpstr>
      <vt:lpstr>项目进度</vt:lpstr>
      <vt:lpstr>PowerPoint 演示文稿</vt:lpstr>
      <vt:lpstr>技术博客/需求文档</vt:lpstr>
      <vt:lpstr>PowerPoint 演示文稿</vt:lpstr>
      <vt:lpstr>Thanks for Watching!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李劭彧</cp:lastModifiedBy>
  <cp:revision>7</cp:revision>
  <cp:lastPrinted>2018-08-20T16:00:00Z</cp:lastPrinted>
  <dcterms:created xsi:type="dcterms:W3CDTF">2018-08-20T16:00:00Z</dcterms:created>
  <dcterms:modified xsi:type="dcterms:W3CDTF">2019-05-24T02:39:49Z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2052-11.1.0.8648</vt:lpwstr>
  </property>
</Properties>
</file>