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sldIdLst>
    <p:sldId id="256" r:id="rId4"/>
    <p:sldId id="257" r:id="rId5"/>
    <p:sldId id="263" r:id="rId6"/>
    <p:sldId id="273" r:id="rId7"/>
    <p:sldId id="258" r:id="rId8"/>
    <p:sldId id="274" r:id="rId9"/>
    <p:sldId id="275" r:id="rId10"/>
    <p:sldId id="276" r:id="rId11"/>
    <p:sldId id="277" r:id="rId12"/>
    <p:sldId id="278" r:id="rId13"/>
    <p:sldId id="279" r:id="rId14"/>
    <p:sldId id="259" r:id="rId15"/>
    <p:sldId id="280" r:id="rId16"/>
    <p:sldId id="284" r:id="rId17"/>
    <p:sldId id="268" r:id="rId18"/>
  </p:sldIdLst>
  <p:sldSz cx="12192000" cy="6858000"/>
  <p:notesSz cx="6858000" cy="9144000"/>
  <p:embeddedFontLst>
    <p:embeddedFont>
      <p:font typeface="站酷快乐体2016修订版" panose="02010600030101010101" charset="-122"/>
      <p:regular r:id="rId22"/>
    </p:embeddedFont>
    <p:embeddedFont>
      <p:font typeface="Constantia" panose="02030602050306030303" pitchFamily="18" charset="0"/>
      <p:regular r:id="rId23"/>
      <p:bold r:id="rId24"/>
      <p:italic r:id="rId25"/>
      <p:boldItalic r:id="rId26"/>
    </p:embeddedFont>
    <p:embeddedFont>
      <p:font typeface="Berlin Sans FB Demi" panose="020E0802020502020306" pitchFamily="34" charset="0"/>
      <p:bold r:id="rId27"/>
    </p:embeddedFont>
    <p:embeddedFont>
      <p:font typeface="Chiller" panose="04020404031007020602" charset="0"/>
      <p:regular r:id="rId28"/>
    </p:embeddedFont>
    <p:embeddedFont>
      <p:font typeface="等线" panose="02010600030101010101" charset="-122"/>
      <p:regular r:id="rId29"/>
    </p:embeddedFont>
    <p:embeddedFont>
      <p:font typeface="等线 Light" panose="02010600030101010101" charset="-122"/>
      <p:regular r:id="rId30"/>
    </p:embeddedFont>
    <p:embeddedFont>
      <p:font typeface="Comic Sans MS" panose="030F0702030302020204" charset="0"/>
      <p:regular r:id="rId31"/>
      <p:bold r:id="rId32"/>
      <p:italic r:id="rId33"/>
      <p:boldItalic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2"/>
    <a:srgbClr val="AA96DA"/>
    <a:srgbClr val="FCBAD3"/>
    <a:srgbClr val="A8D8EA"/>
    <a:srgbClr val="35477D"/>
    <a:srgbClr val="6C5B7B"/>
    <a:srgbClr val="F67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68" d="100"/>
          <a:sy n="68" d="100"/>
        </p:scale>
        <p:origin x="7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font" Target="fonts/font13.fntdata"/><Relationship Id="rId33" Type="http://schemas.openxmlformats.org/officeDocument/2006/relationships/font" Target="fonts/font12.fntdata"/><Relationship Id="rId32" Type="http://schemas.openxmlformats.org/officeDocument/2006/relationships/font" Target="fonts/font11.fntdata"/><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Master" Target="slideMasters/slideMaster2.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5210908" y="2823163"/>
            <a:ext cx="6358597" cy="1198880"/>
          </a:xfrm>
          <a:prstGeom prst="rect">
            <a:avLst/>
          </a:prstGeom>
          <a:noFill/>
        </p:spPr>
        <p:txBody>
          <a:bodyPr wrap="square" rtlCol="0">
            <a:spAutoFit/>
          </a:bodyPr>
          <a:lstStyle/>
          <a:p>
            <a:r>
              <a:rPr lang="zh-CN" sz="7200" dirty="0">
                <a:solidFill>
                  <a:srgbClr val="FFFFD2"/>
                </a:solidFill>
                <a:latin typeface="站酷快乐体2016修订版" panose="02010600030101010101" charset="-122"/>
                <a:ea typeface="站酷快乐体2016修订版" panose="02010600030101010101" charset="-122"/>
              </a:rPr>
              <a:t>失物招领平台</a:t>
            </a:r>
            <a:endParaRPr lang="zh-CN" sz="72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8953500" y="3965575"/>
            <a:ext cx="1711960" cy="398780"/>
          </a:xfrm>
          <a:prstGeom prst="rect">
            <a:avLst/>
          </a:prstGeom>
          <a:noFill/>
        </p:spPr>
        <p:txBody>
          <a:bodyPr wrap="square" rtlCol="0">
            <a:spAutoFit/>
          </a:bodyPr>
          <a:lstStyle/>
          <a:p>
            <a:r>
              <a:rPr lang="en-US" altLang="zh-CN" sz="2000" dirty="0">
                <a:solidFill>
                  <a:srgbClr val="FFFFD2"/>
                </a:solidFill>
                <a:latin typeface="Constantia" panose="02030602050306030303" pitchFamily="18" charset="0"/>
                <a:cs typeface="Aharoni" panose="02010803020104030203" pitchFamily="2" charset="-79"/>
              </a:rPr>
              <a:t>——</a:t>
            </a:r>
            <a:r>
              <a:rPr lang="zh-CN" sz="2000" dirty="0">
                <a:solidFill>
                  <a:srgbClr val="FFFFD2"/>
                </a:solidFill>
                <a:latin typeface="Constantia" panose="02030602050306030303" pitchFamily="18" charset="0"/>
                <a:cs typeface="Aharoni" panose="02010803020104030203" pitchFamily="2" charset="-79"/>
              </a:rPr>
              <a:t>第</a:t>
            </a:r>
            <a:r>
              <a:rPr lang="en-US" altLang="zh-CN" sz="2000" dirty="0">
                <a:solidFill>
                  <a:srgbClr val="FFFFD2"/>
                </a:solidFill>
                <a:latin typeface="Constantia" panose="02030602050306030303" pitchFamily="18" charset="0"/>
                <a:cs typeface="Aharoni" panose="02010803020104030203" pitchFamily="2" charset="-79"/>
              </a:rPr>
              <a:t>10</a:t>
            </a:r>
            <a:r>
              <a:rPr lang="zh-CN" altLang="en-US" sz="2000" dirty="0">
                <a:solidFill>
                  <a:srgbClr val="FFFFD2"/>
                </a:solidFill>
                <a:latin typeface="Constantia" panose="02030602050306030303" pitchFamily="18" charset="0"/>
                <a:cs typeface="Aharoni" panose="02010803020104030203" pitchFamily="2" charset="-79"/>
              </a:rPr>
              <a:t>小组</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p:cNvSpPr txBox="1"/>
          <p:nvPr/>
        </p:nvSpPr>
        <p:spPr>
          <a:xfrm>
            <a:off x="8002270" y="4405630"/>
            <a:ext cx="2663190" cy="583565"/>
          </a:xfrm>
          <a:prstGeom prst="rect">
            <a:avLst/>
          </a:prstGeom>
          <a:noFill/>
        </p:spPr>
        <p:txBody>
          <a:bodyPr wrap="square" rtlCol="0">
            <a:spAutoFit/>
          </a:bodyPr>
          <a:p>
            <a:r>
              <a:rPr lang="zh-CN" altLang="en-US" sz="1600" dirty="0">
                <a:solidFill>
                  <a:srgbClr val="FFFFD2"/>
                </a:solidFill>
                <a:latin typeface="Constantia" panose="02030602050306030303" pitchFamily="18" charset="0"/>
                <a:cs typeface="Aharoni" panose="02010803020104030203" pitchFamily="2" charset="-79"/>
              </a:rPr>
              <a:t>小组成员：</a:t>
            </a:r>
            <a:r>
              <a:rPr sz="1600" dirty="0">
                <a:solidFill>
                  <a:srgbClr val="FFFFD2"/>
                </a:solidFill>
                <a:latin typeface="Constantia" panose="02030602050306030303" pitchFamily="18" charset="0"/>
                <a:cs typeface="Aharoni" panose="02010803020104030203" pitchFamily="2" charset="-79"/>
              </a:rPr>
              <a:t>李俊章、李杭禹、芦紫妍、杨宇翔</a:t>
            </a:r>
            <a:r>
              <a:rPr sz="1600" dirty="0">
                <a:solidFill>
                  <a:srgbClr val="FFFFD2"/>
                </a:solidFill>
                <a:latin typeface="Constantia" panose="02030602050306030303" pitchFamily="18" charset="0"/>
                <a:cs typeface="Aharoni" panose="02010803020104030203" pitchFamily="2" charset="-79"/>
                <a:sym typeface="+mn-ea"/>
              </a:rPr>
              <a:t>、汤茜凯</a:t>
            </a:r>
            <a:endParaRPr sz="1600" dirty="0">
              <a:solidFill>
                <a:srgbClr val="FFFFD2"/>
              </a:solidFill>
              <a:latin typeface="Constantia" panose="02030602050306030303" pitchFamily="18" charset="0"/>
              <a:cs typeface="Aharoni" panose="02010803020104030203" pitchFamily="2" charset="-79"/>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6728416" y="1559640"/>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群众建议</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6728460" y="2081530"/>
            <a:ext cx="4089400" cy="3784600"/>
          </a:xfrm>
          <a:prstGeom prst="rect">
            <a:avLst/>
          </a:prstGeom>
          <a:noFill/>
        </p:spPr>
        <p:txBody>
          <a:bodyPr wrap="square" rtlCol="0">
            <a:spAutoFit/>
          </a:bodyPr>
          <a:lstStyle/>
          <a:p>
            <a:r>
              <a:rPr lang="en-US" altLang="zh-CN" sz="2000" b="1" dirty="0">
                <a:solidFill>
                  <a:srgbClr val="FFFFD2"/>
                </a:solidFill>
              </a:rPr>
              <a:t>       由群众建议可知，目前，针对校内的失物招领主要存在的问题是，失物群类消息量大，且难以有效筛选自己所需要的信息，如果不能及时接收到消息，将花费很大精力去筛选自己的失物信息。并且针对网络失物招领平台，需要加强该平台的普及度和同学的参与度，扩大信息传播面，方便简洁，分类明确，保护好同学们的个人信息和隐私等，才能更好地完成该线上的失物招领网络平台。</a:t>
            </a:r>
            <a:endParaRPr lang="en-US" altLang="zh-CN" sz="2000" b="1" dirty="0">
              <a:solidFill>
                <a:srgbClr val="FFFFD2"/>
              </a:solidFill>
            </a:endParaRPr>
          </a:p>
        </p:txBody>
      </p:sp>
      <p:sp>
        <p:nvSpPr>
          <p:cNvPr id="5" name="文本框 4"/>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pic>
        <p:nvPicPr>
          <p:cNvPr id="2" name="图片 8" descr="42facd57abd53ab1963fa88f6cc68de"/>
          <p:cNvPicPr>
            <a:picLocks noChangeAspect="1"/>
          </p:cNvPicPr>
          <p:nvPr/>
        </p:nvPicPr>
        <p:blipFill>
          <a:blip r:embed="rId1"/>
          <a:srcRect l="2084" t="11073" b="39742"/>
          <a:stretch>
            <a:fillRect/>
          </a:stretch>
        </p:blipFill>
        <p:spPr>
          <a:xfrm>
            <a:off x="1701165" y="1352550"/>
            <a:ext cx="4229100" cy="4603115"/>
          </a:xfrm>
          <a:prstGeom prst="rect">
            <a:avLst/>
          </a:prstGeom>
          <a:noFill/>
          <a:ln w="9525">
            <a:noFill/>
          </a:ln>
        </p:spPr>
      </p:pic>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1198880"/>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面谈</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84319" y="372780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8" y="0"/>
            <a:ext cx="5467643"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sp>
        <p:nvSpPr>
          <p:cNvPr id="38" name="文本框 37"/>
          <p:cNvSpPr txBox="1"/>
          <p:nvPr/>
        </p:nvSpPr>
        <p:spPr>
          <a:xfrm>
            <a:off x="8892540" y="1459865"/>
            <a:ext cx="2091055" cy="1383665"/>
          </a:xfrm>
          <a:prstGeom prst="rect">
            <a:avLst/>
          </a:prstGeom>
          <a:noFill/>
        </p:spPr>
        <p:txBody>
          <a:bodyPr wrap="square" rtlCol="0">
            <a:spAutoFit/>
          </a:bodyPr>
          <a:lstStyle/>
          <a:p>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线上</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a:p>
            <a:r>
              <a:rPr lang="en-US" alt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a:t>
            </a:r>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面</a:t>
            </a:r>
            <a:r>
              <a:rPr lang="en-US" alt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a:t>
            </a:r>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谈</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a:p>
            <a:r>
              <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rPr>
              <a:t>      记录</a:t>
            </a:r>
            <a:endParaRPr lang="zh-CN" sz="2800" b="1" dirty="0">
              <a:solidFill>
                <a:srgbClr val="AA96DA"/>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pic>
        <p:nvPicPr>
          <p:cNvPr id="3" name="图片 2"/>
          <p:cNvPicPr>
            <a:picLocks noChangeAspect="1"/>
          </p:cNvPicPr>
          <p:nvPr/>
        </p:nvPicPr>
        <p:blipFill>
          <a:blip r:embed="rId1"/>
          <a:stretch>
            <a:fillRect/>
          </a:stretch>
        </p:blipFill>
        <p:spPr>
          <a:xfrm>
            <a:off x="2065655" y="1572260"/>
            <a:ext cx="6219825" cy="4314825"/>
          </a:xfrm>
          <a:prstGeom prst="rect">
            <a:avLst/>
          </a:prstGeom>
        </p:spPr>
      </p:pic>
    </p:spTree>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6" name="文本框 15"/>
          <p:cNvSpPr txBox="1"/>
          <p:nvPr/>
        </p:nvSpPr>
        <p:spPr>
          <a:xfrm>
            <a:off x="7369914" y="1978898"/>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结构框架</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17" name="文本框 16"/>
          <p:cNvSpPr txBox="1"/>
          <p:nvPr/>
        </p:nvSpPr>
        <p:spPr>
          <a:xfrm>
            <a:off x="7369810" y="2617470"/>
            <a:ext cx="3322955" cy="1198880"/>
          </a:xfrm>
          <a:prstGeom prst="rect">
            <a:avLst/>
          </a:prstGeom>
          <a:noFill/>
        </p:spPr>
        <p:txBody>
          <a:bodyPr wrap="square" rtlCol="0">
            <a:spAutoFit/>
          </a:bodyPr>
          <a:lstStyle/>
          <a:p>
            <a:r>
              <a:rPr lang="en-US" altLang="zh-CN" sz="2400" b="1" dirty="0">
                <a:solidFill>
                  <a:srgbClr val="FFFFD2"/>
                </a:solidFill>
              </a:rPr>
              <a:t>       </a:t>
            </a:r>
            <a:r>
              <a:rPr lang="zh-CN" sz="2400" b="1" dirty="0">
                <a:solidFill>
                  <a:srgbClr val="FFFFD2"/>
                </a:solidFill>
              </a:rPr>
              <a:t>我们根据面谈内容，经过进一步的商讨，设计了结构框架</a:t>
            </a:r>
            <a:r>
              <a:rPr lang="en-US" altLang="zh-CN" sz="2400" b="1" dirty="0">
                <a:solidFill>
                  <a:srgbClr val="FFFFD2"/>
                </a:solidFill>
              </a:rPr>
              <a:t>.</a:t>
            </a:r>
            <a:endParaRPr lang="en-US" altLang="zh-CN" sz="2400" b="1" dirty="0">
              <a:solidFill>
                <a:srgbClr val="FFFFD2"/>
              </a:solidFill>
            </a:endParaRPr>
          </a:p>
        </p:txBody>
      </p:sp>
      <p:sp>
        <p:nvSpPr>
          <p:cNvPr id="2" name="文本框 1"/>
          <p:cNvSpPr txBox="1"/>
          <p:nvPr/>
        </p:nvSpPr>
        <p:spPr>
          <a:xfrm>
            <a:off x="3362178" y="0"/>
            <a:ext cx="5467643" cy="922020"/>
          </a:xfrm>
          <a:prstGeom prst="rect">
            <a:avLst/>
          </a:prstGeom>
          <a:noFill/>
        </p:spPr>
        <p:txBody>
          <a:bodyPr wrap="square" rtlCol="0">
            <a:spAutoFit/>
          </a:bodyPr>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5400" dirty="0">
              <a:solidFill>
                <a:srgbClr val="FFFFD2"/>
              </a:solidFill>
              <a:latin typeface="Berlin Sans FB Demi" panose="020E0802020502020306" pitchFamily="34" charset="0"/>
            </a:endParaRPr>
          </a:p>
        </p:txBody>
      </p:sp>
      <p:sp>
        <p:nvSpPr>
          <p:cNvPr id="3" name="文本框 2"/>
          <p:cNvSpPr txBox="1"/>
          <p:nvPr/>
        </p:nvSpPr>
        <p:spPr>
          <a:xfrm>
            <a:off x="4082492" y="723275"/>
            <a:ext cx="4023360" cy="398780"/>
          </a:xfrm>
          <a:prstGeom prst="rect">
            <a:avLst/>
          </a:prstGeom>
          <a:noFill/>
        </p:spPr>
        <p:txBody>
          <a:bodyPr wrap="square" rtlCol="0">
            <a:spAutoFit/>
          </a:bodyPr>
          <a:p>
            <a:pPr algn="ctr"/>
            <a:r>
              <a:rPr lang="en-US" altLang="zh-CN" sz="2000" dirty="0">
                <a:solidFill>
                  <a:srgbClr val="FFFFD2"/>
                </a:solidFill>
                <a:latin typeface="Constantia" panose="02030602050306030303" pitchFamily="18" charset="0"/>
                <a:cs typeface="Aharoni" panose="02010803020104030203" pitchFamily="2" charset="-79"/>
              </a:rPr>
              <a:t>Face-to-face</a:t>
            </a:r>
            <a:endParaRPr lang="en-US" altLang="zh-CN" sz="2000" dirty="0">
              <a:solidFill>
                <a:srgbClr val="FFFFD2"/>
              </a:solidFill>
              <a:latin typeface="Constantia" panose="02030602050306030303" pitchFamily="18" charset="0"/>
              <a:cs typeface="Aharoni" panose="02010803020104030203" pitchFamily="2" charset="-79"/>
            </a:endParaRPr>
          </a:p>
        </p:txBody>
      </p:sp>
      <p:pic>
        <p:nvPicPr>
          <p:cNvPr id="6" name="图片 5" descr="QQ图片20200413141343"/>
          <p:cNvPicPr>
            <a:picLocks noChangeAspect="1"/>
          </p:cNvPicPr>
          <p:nvPr/>
        </p:nvPicPr>
        <p:blipFill>
          <a:blip r:embed="rId1"/>
          <a:stretch>
            <a:fillRect/>
          </a:stretch>
        </p:blipFill>
        <p:spPr>
          <a:xfrm>
            <a:off x="1075690" y="1215390"/>
            <a:ext cx="5998845" cy="5073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7" y="98087"/>
            <a:ext cx="5467643"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rPr>
              <a:t>博客</a:t>
            </a:r>
            <a:endParaRPr lang="zh-CN" altLang="en-US" sz="54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4084318" y="821362"/>
            <a:ext cx="4023360" cy="398780"/>
          </a:xfrm>
          <a:prstGeom prst="rect">
            <a:avLst/>
          </a:prstGeom>
          <a:noFill/>
        </p:spPr>
        <p:txBody>
          <a:bodyPr wrap="square" rtlCol="0">
            <a:spAutoFit/>
          </a:bodyPr>
          <a:lstStyle/>
          <a:p>
            <a:pPr algn="ctr"/>
            <a:r>
              <a:rPr lang="en-US" sz="2000" dirty="0">
                <a:solidFill>
                  <a:srgbClr val="FFFFD2"/>
                </a:solidFill>
                <a:latin typeface="Constantia" panose="02030602050306030303" pitchFamily="18" charset="0"/>
                <a:cs typeface="Aharoni" panose="02010803020104030203" pitchFamily="2" charset="-79"/>
              </a:rPr>
              <a:t>Blogs</a:t>
            </a:r>
            <a:endParaRPr lang="en-US" sz="2000" dirty="0">
              <a:solidFill>
                <a:srgbClr val="FFFFD2"/>
              </a:solidFill>
              <a:latin typeface="Constantia" panose="02030602050306030303" pitchFamily="18" charset="0"/>
              <a:cs typeface="Aharoni" panose="02010803020104030203" pitchFamily="2" charset="-79"/>
            </a:endParaRPr>
          </a:p>
        </p:txBody>
      </p:sp>
      <p:sp>
        <p:nvSpPr>
          <p:cNvPr id="7" name="斜纹 6"/>
          <p:cNvSpPr/>
          <p:nvPr/>
        </p:nvSpPr>
        <p:spPr>
          <a:xfrm rot="10800000">
            <a:off x="5200357" y="-154745"/>
            <a:ext cx="6991643" cy="6991643"/>
          </a:xfrm>
          <a:prstGeom prst="diagStripe">
            <a:avLst>
              <a:gd name="adj" fmla="val 75562"/>
            </a:avLst>
          </a:pr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斜纹 7"/>
          <p:cNvSpPr/>
          <p:nvPr/>
        </p:nvSpPr>
        <p:spPr>
          <a:xfrm>
            <a:off x="9601198" y="1549955"/>
            <a:ext cx="2593146" cy="2593146"/>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KSO_Shape"/>
          <p:cNvSpPr/>
          <p:nvPr/>
        </p:nvSpPr>
        <p:spPr>
          <a:xfrm>
            <a:off x="754433" y="2052552"/>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7" name="文本框 16"/>
          <p:cNvSpPr txBox="1"/>
          <p:nvPr/>
        </p:nvSpPr>
        <p:spPr>
          <a:xfrm>
            <a:off x="1293495" y="1991995"/>
            <a:ext cx="7472680" cy="1198880"/>
          </a:xfrm>
          <a:prstGeom prst="rect">
            <a:avLst/>
          </a:prstGeom>
          <a:noFill/>
        </p:spPr>
        <p:txBody>
          <a:bodyPr wrap="square" rtlCol="0">
            <a:spAutoFit/>
          </a:bodyPr>
          <a:lstStyle/>
          <a:p>
            <a:r>
              <a:rPr lang="zh-CN" altLang="en-US" sz="3600" dirty="0">
                <a:solidFill>
                  <a:srgbClr val="FFFFD2"/>
                </a:solidFill>
                <a:latin typeface="Comic Sans MS" panose="030F0702030302020204" charset="0"/>
                <a:ea typeface="站酷快乐体2016修订版" panose="02010600030101010101" charset="-122"/>
                <a:cs typeface="Comic Sans MS" panose="030F0702030302020204" charset="0"/>
                <a:sym typeface="+mn-ea"/>
              </a:rPr>
              <a:t>https://github.com/ClearloveBit/Lost-FoundServiceGroup10</a:t>
            </a:r>
            <a:endParaRPr lang="zh-CN" altLang="en-US" sz="3600" dirty="0">
              <a:solidFill>
                <a:srgbClr val="FFFFD2"/>
              </a:solidFill>
              <a:latin typeface="Comic Sans MS" panose="030F0702030302020204" charset="0"/>
              <a:ea typeface="站酷快乐体2016修订版" panose="02010600030101010101" charset="-122"/>
              <a:cs typeface="Comic Sans MS" panose="030F070203030202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5210908" y="2545084"/>
            <a:ext cx="6648157" cy="1938992"/>
          </a:xfrm>
          <a:prstGeom prst="rect">
            <a:avLst/>
          </a:prstGeom>
          <a:noFill/>
        </p:spPr>
        <p:txBody>
          <a:bodyPr wrap="square" rtlCol="0">
            <a:spAutoFit/>
          </a:bodyPr>
          <a:lstStyle/>
          <a:p>
            <a:r>
              <a:rPr lang="en-US" altLang="zh-CN" sz="6000" dirty="0">
                <a:solidFill>
                  <a:srgbClr val="FFFFD2"/>
                </a:solidFill>
                <a:latin typeface="Berlin Sans FB Demi" panose="020E0802020502020306" pitchFamily="34" charset="0"/>
              </a:rPr>
              <a:t>Thank You For Watching !</a:t>
            </a:r>
            <a:endParaRPr lang="zh-CN" altLang="en-US" sz="6000" dirty="0">
              <a:solidFill>
                <a:srgbClr val="FFFFD2"/>
              </a:solidFill>
              <a:latin typeface="Berlin Sans FB Demi" panose="020E0802020502020306" pitchFamily="34" charset="0"/>
            </a:endParaRPr>
          </a:p>
        </p:txBody>
      </p:sp>
      <p:sp>
        <p:nvSpPr>
          <p:cNvPr id="12" name="文本框 11"/>
          <p:cNvSpPr txBox="1"/>
          <p:nvPr/>
        </p:nvSpPr>
        <p:spPr>
          <a:xfrm>
            <a:off x="5335172" y="4388976"/>
            <a:ext cx="4023360" cy="398780"/>
          </a:xfrm>
          <a:prstGeom prst="rect">
            <a:avLst/>
          </a:prstGeom>
          <a:noFill/>
        </p:spPr>
        <p:txBody>
          <a:bodyPr wrap="square" rtlCol="0">
            <a:spAutoFit/>
          </a:bodyPr>
          <a:lstStyle/>
          <a:p>
            <a:r>
              <a:rPr lang="en-US" altLang="zh-CN" sz="2000" dirty="0">
                <a:solidFill>
                  <a:srgbClr val="FFFFD2"/>
                </a:solidFill>
                <a:latin typeface="Chiller" panose="04020404031007020602" charset="0"/>
                <a:cs typeface="Chiller" panose="04020404031007020602" charset="0"/>
              </a:rPr>
              <a:t>(≧ω≦)/</a:t>
            </a:r>
            <a:endParaRPr lang="en-US" altLang="zh-CN" sz="2000" dirty="0">
              <a:solidFill>
                <a:srgbClr val="FFFFD2"/>
              </a:solidFill>
              <a:latin typeface="Chiller" panose="04020404031007020602" charset="0"/>
              <a:cs typeface="Chiller" panose="04020404031007020602" charset="0"/>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362177" y="84752"/>
            <a:ext cx="5467643" cy="92333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rPr>
              <a:t>Contents</a:t>
            </a:r>
            <a:endParaRPr lang="zh-CN" altLang="en-US" sz="5400" dirty="0">
              <a:solidFill>
                <a:srgbClr val="FFFFD2"/>
              </a:solidFill>
              <a:latin typeface="Berlin Sans FB Demi" panose="020E0802020502020306" pitchFamily="34" charset="0"/>
            </a:endParaRPr>
          </a:p>
        </p:txBody>
      </p:sp>
      <p:sp>
        <p:nvSpPr>
          <p:cNvPr id="7" name="斜纹 6"/>
          <p:cNvSpPr/>
          <p:nvPr/>
        </p:nvSpPr>
        <p:spPr>
          <a:xfrm rot="10800000">
            <a:off x="5200357" y="-154745"/>
            <a:ext cx="6991643" cy="6991643"/>
          </a:xfrm>
          <a:prstGeom prst="diagStripe">
            <a:avLst>
              <a:gd name="adj" fmla="val 75562"/>
            </a:avLst>
          </a:pr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斜纹 7"/>
          <p:cNvSpPr/>
          <p:nvPr/>
        </p:nvSpPr>
        <p:spPr>
          <a:xfrm>
            <a:off x="9601198" y="1549955"/>
            <a:ext cx="2593146" cy="2593146"/>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KSO_Shape"/>
          <p:cNvSpPr/>
          <p:nvPr/>
        </p:nvSpPr>
        <p:spPr>
          <a:xfrm>
            <a:off x="4278048" y="1752197"/>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4" name="KSO_Shape"/>
          <p:cNvSpPr/>
          <p:nvPr/>
        </p:nvSpPr>
        <p:spPr>
          <a:xfrm>
            <a:off x="3143056" y="2975868"/>
            <a:ext cx="525780" cy="525780"/>
          </a:xfrm>
          <a:prstGeom prst="frame">
            <a:avLst>
              <a:gd name="adj1" fmla="val 20527"/>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5" name="KSO_Shape"/>
          <p:cNvSpPr/>
          <p:nvPr/>
        </p:nvSpPr>
        <p:spPr>
          <a:xfrm>
            <a:off x="1802921" y="4338722"/>
            <a:ext cx="525780" cy="525780"/>
          </a:xfrm>
          <a:prstGeom prst="frame">
            <a:avLst>
              <a:gd name="adj1" fmla="val 20527"/>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17" name="文本框 16"/>
          <p:cNvSpPr txBox="1"/>
          <p:nvPr/>
        </p:nvSpPr>
        <p:spPr>
          <a:xfrm>
            <a:off x="4817110" y="1691640"/>
            <a:ext cx="4910455" cy="645160"/>
          </a:xfrm>
          <a:prstGeom prst="rect">
            <a:avLst/>
          </a:prstGeom>
          <a:noFill/>
        </p:spPr>
        <p:txBody>
          <a:bodyPr wrap="square" rtlCol="0">
            <a:spAutoFit/>
          </a:bodyPr>
          <a:lstStyle/>
          <a:p>
            <a:r>
              <a:rPr lang="zh-CN" altLang="en-US" sz="36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3600" dirty="0">
              <a:solidFill>
                <a:srgbClr val="FFFFD2"/>
              </a:solidFill>
              <a:latin typeface="Berlin Sans FB Demi" panose="020E0802020502020306" pitchFamily="34" charset="0"/>
            </a:endParaRPr>
          </a:p>
        </p:txBody>
      </p:sp>
      <p:sp>
        <p:nvSpPr>
          <p:cNvPr id="19" name="文本框 18"/>
          <p:cNvSpPr txBox="1"/>
          <p:nvPr/>
        </p:nvSpPr>
        <p:spPr>
          <a:xfrm>
            <a:off x="3669030" y="2966720"/>
            <a:ext cx="5037455" cy="645160"/>
          </a:xfrm>
          <a:prstGeom prst="rect">
            <a:avLst/>
          </a:prstGeom>
          <a:noFill/>
        </p:spPr>
        <p:txBody>
          <a:bodyPr wrap="square" rtlCol="0">
            <a:spAutoFit/>
          </a:bodyPr>
          <a:lstStyle/>
          <a:p>
            <a:r>
              <a:rPr lang="en-US" altLang="zh-CN" sz="3600" dirty="0">
                <a:solidFill>
                  <a:srgbClr val="FFFFD2"/>
                </a:solidFill>
                <a:latin typeface="站酷快乐体2016修订版" panose="02010600030101010101" charset="-122"/>
                <a:ea typeface="站酷快乐体2016修订版" panose="02010600030101010101" charset="-122"/>
                <a:sym typeface="+mn-ea"/>
              </a:rPr>
              <a:t>涉众分析与硬数据采样</a:t>
            </a:r>
            <a:endParaRPr lang="zh-CN" altLang="en-US" sz="3600" dirty="0">
              <a:solidFill>
                <a:srgbClr val="FFFFD2"/>
              </a:solidFill>
              <a:latin typeface="Berlin Sans FB Demi" panose="020E0802020502020306" pitchFamily="34" charset="0"/>
            </a:endParaRPr>
          </a:p>
        </p:txBody>
      </p:sp>
      <p:sp>
        <p:nvSpPr>
          <p:cNvPr id="20" name="文本框 19"/>
          <p:cNvSpPr txBox="1"/>
          <p:nvPr/>
        </p:nvSpPr>
        <p:spPr>
          <a:xfrm>
            <a:off x="2328702" y="4301642"/>
            <a:ext cx="3524942" cy="706755"/>
          </a:xfrm>
          <a:prstGeom prst="rect">
            <a:avLst/>
          </a:prstGeom>
          <a:noFill/>
        </p:spPr>
        <p:txBody>
          <a:bodyPr wrap="square" rtlCol="0">
            <a:spAutoFit/>
          </a:bodyPr>
          <a:lstStyle/>
          <a:p>
            <a:r>
              <a:rPr lang="zh-CN" altLang="en-US" sz="4000" dirty="0">
                <a:solidFill>
                  <a:srgbClr val="FFFFD2"/>
                </a:solidFill>
                <a:latin typeface="站酷快乐体2016修订版" panose="02010600030101010101" charset="-122"/>
                <a:ea typeface="站酷快乐体2016修订版" panose="02010600030101010101" charset="-122"/>
                <a:sym typeface="+mn-ea"/>
              </a:rPr>
              <a:t>面谈</a:t>
            </a:r>
            <a:endParaRPr lang="zh-CN" altLang="en-US" sz="40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253615" y="2332990"/>
            <a:ext cx="7572375" cy="2306955"/>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项目背景、前景</a:t>
            </a:r>
            <a:endParaRPr lang="zh-CN" altLang="en-US" sz="7200" dirty="0">
              <a:solidFill>
                <a:srgbClr val="FFFFD2"/>
              </a:solidFill>
              <a:latin typeface="站酷快乐体2016修订版" panose="02010600030101010101" charset="-122"/>
              <a:ea typeface="站酷快乐体2016修订版" panose="02010600030101010101" charset="-122"/>
            </a:endParaRPr>
          </a:p>
          <a:p>
            <a:pPr algn="ctr"/>
            <a:r>
              <a:rPr lang="zh-CN" altLang="en-US" sz="7200" dirty="0">
                <a:solidFill>
                  <a:srgbClr val="FFFFD2"/>
                </a:solidFill>
                <a:latin typeface="站酷快乐体2016修订版" panose="02010600030101010101" charset="-122"/>
                <a:ea typeface="站酷快乐体2016修订版" panose="02010600030101010101" charset="-122"/>
              </a:rPr>
              <a:t>及范围</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27804" y="4447260"/>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Background, Prospect, and Scope</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 name="矩形 2"/>
          <p:cNvSpPr/>
          <p:nvPr/>
        </p:nvSpPr>
        <p:spPr>
          <a:xfrm>
            <a:off x="0" y="3429000"/>
            <a:ext cx="12192000" cy="3429000"/>
          </a:xfrm>
          <a:prstGeom prst="rect">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9180" y="0"/>
            <a:ext cx="7534275" cy="1753235"/>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5400" dirty="0">
              <a:solidFill>
                <a:srgbClr val="FFFFD2"/>
              </a:solidFill>
              <a:latin typeface="Berlin Sans FB Demi" panose="020E0802020502020306" pitchFamily="34" charset="0"/>
            </a:endParaRPr>
          </a:p>
          <a:p>
            <a:pPr algn="ct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1692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Background, Prospect, and Scope</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19" name="KSO_Shape"/>
          <p:cNvSpPr/>
          <p:nvPr/>
        </p:nvSpPr>
        <p:spPr>
          <a:xfrm>
            <a:off x="4185655" y="2146355"/>
            <a:ext cx="3817034" cy="3015456"/>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
        <p:nvSpPr>
          <p:cNvPr id="20" name="文本框 19"/>
          <p:cNvSpPr txBox="1"/>
          <p:nvPr/>
        </p:nvSpPr>
        <p:spPr>
          <a:xfrm>
            <a:off x="325380" y="2451571"/>
            <a:ext cx="2541494" cy="521970"/>
          </a:xfrm>
          <a:prstGeom prst="rect">
            <a:avLst/>
          </a:prstGeom>
          <a:noFill/>
        </p:spPr>
        <p:txBody>
          <a:bodyPr wrap="square" rtlCol="0">
            <a:spAutoFit/>
          </a:bodyPr>
          <a:lstStyle/>
          <a:p>
            <a:r>
              <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项目背景</a:t>
            </a:r>
            <a:endPar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21" name="文本框 20"/>
          <p:cNvSpPr txBox="1"/>
          <p:nvPr/>
        </p:nvSpPr>
        <p:spPr>
          <a:xfrm>
            <a:off x="334010" y="2851785"/>
            <a:ext cx="3444240" cy="2030095"/>
          </a:xfrm>
          <a:prstGeom prst="rect">
            <a:avLst/>
          </a:prstGeom>
          <a:noFill/>
        </p:spPr>
        <p:txBody>
          <a:bodyPr wrap="square" rtlCol="0">
            <a:spAutoFit/>
          </a:bodyPr>
          <a:lstStyle/>
          <a:p>
            <a:r>
              <a:rPr lang="en-US" altLang="zh-CN" b="1" dirty="0">
                <a:solidFill>
                  <a:srgbClr val="FFFFD2"/>
                </a:solidFill>
                <a:latin typeface="思源宋体 Heavy" panose="02020900000000000000" charset="-122"/>
                <a:ea typeface="思源宋体 Heavy" panose="02020900000000000000" charset="-122"/>
              </a:rPr>
              <a:t>        在大学日常生活中，不慎丢失物品或是捡到同学丢失的物品是很常见的现象。然而，校内没有安全高效的失物招领系统。设置的失物招领地点并不明显，丢失的物品也很难在原地和各个失物点中找到。</a:t>
            </a:r>
            <a:endParaRPr lang="en-US" altLang="zh-CN" b="1" dirty="0">
              <a:solidFill>
                <a:srgbClr val="FFFFD2"/>
              </a:solidFill>
              <a:latin typeface="思源宋体 Heavy" panose="02020900000000000000" charset="-122"/>
              <a:ea typeface="思源宋体 Heavy" panose="02020900000000000000" charset="-122"/>
            </a:endParaRPr>
          </a:p>
        </p:txBody>
      </p:sp>
      <p:sp>
        <p:nvSpPr>
          <p:cNvPr id="22" name="文本框 21"/>
          <p:cNvSpPr txBox="1"/>
          <p:nvPr/>
        </p:nvSpPr>
        <p:spPr>
          <a:xfrm>
            <a:off x="8631066" y="2451571"/>
            <a:ext cx="2541494" cy="521970"/>
          </a:xfrm>
          <a:prstGeom prst="rect">
            <a:avLst/>
          </a:prstGeom>
          <a:noFill/>
        </p:spPr>
        <p:txBody>
          <a:bodyPr wrap="square" rtlCol="0">
            <a:spAutoFit/>
          </a:bodyPr>
          <a:lstStyle/>
          <a:p>
            <a:r>
              <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项目前景</a:t>
            </a:r>
            <a:endParaRPr lang="zh-CN" altLang="en-US" sz="28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23" name="文本框 22"/>
          <p:cNvSpPr txBox="1"/>
          <p:nvPr/>
        </p:nvSpPr>
        <p:spPr>
          <a:xfrm>
            <a:off x="8631214" y="2852096"/>
            <a:ext cx="3526492" cy="1476375"/>
          </a:xfrm>
          <a:prstGeom prst="rect">
            <a:avLst/>
          </a:prstGeom>
          <a:noFill/>
        </p:spPr>
        <p:txBody>
          <a:bodyPr wrap="square" rtlCol="0">
            <a:spAutoFit/>
          </a:bodyPr>
          <a:lstStyle/>
          <a:p>
            <a:r>
              <a:rPr lang="en-US" altLang="zh-CN" b="1" dirty="0">
                <a:solidFill>
                  <a:srgbClr val="FFFFD2"/>
                </a:solidFill>
                <a:latin typeface="思源宋体 Heavy" panose="02020900000000000000" charset="-122"/>
                <a:ea typeface="思源宋体 Heavy" panose="02020900000000000000" charset="-122"/>
                <a:cs typeface="思源宋体 Heavy" panose="02020900000000000000" charset="-122"/>
              </a:rPr>
              <a:t>       开发一个可信任的软件将校园里遗落的失物拍照上传后交在若干个设置的失物点，失主在平台上可以联系工作人员后认领，高效安全的解决失物招领问题。</a:t>
            </a:r>
            <a:endParaRPr lang="en-US" altLang="zh-CN" b="1" dirty="0">
              <a:solidFill>
                <a:srgbClr val="FFFFD2"/>
              </a:solidFill>
              <a:latin typeface="思源宋体 Heavy" panose="02020900000000000000" charset="-122"/>
              <a:ea typeface="思源宋体 Heavy" panose="02020900000000000000" charset="-122"/>
              <a:cs typeface="思源宋体 Heavy" panose="02020900000000000000" charset="-122"/>
            </a:endParaRPr>
          </a:p>
        </p:txBody>
      </p:sp>
    </p:spTree>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096635"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148840" y="0"/>
            <a:ext cx="7894955" cy="922020"/>
          </a:xfrm>
          <a:prstGeom prst="rect">
            <a:avLst/>
          </a:prstGeom>
          <a:noFill/>
        </p:spPr>
        <p:txBody>
          <a:bodyPr wrap="square" rtlCol="0">
            <a:spAutoFit/>
          </a:bodyPr>
          <a:lstStyle/>
          <a:p>
            <a:pPr algn="ctr"/>
            <a:r>
              <a:rPr lang="zh-CN" altLang="en-US" sz="5400" dirty="0">
                <a:solidFill>
                  <a:srgbClr val="FFFFD2"/>
                </a:solidFill>
                <a:latin typeface="站酷快乐体2016修订版" panose="02010600030101010101" charset="-122"/>
                <a:ea typeface="站酷快乐体2016修订版" panose="02010600030101010101" charset="-122"/>
                <a:sym typeface="+mn-ea"/>
              </a:rPr>
              <a:t>项目背景、前景及范围</a:t>
            </a:r>
            <a:endParaRPr lang="zh-CN" altLang="en-US" sz="5400" dirty="0">
              <a:solidFill>
                <a:srgbClr val="FFFFD2"/>
              </a:solidFill>
              <a:latin typeface="Berlin Sans FB Demi" panose="020E0802020502020306" pitchFamily="34" charset="0"/>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Background, Prospect, and Scope</a:t>
            </a:r>
            <a:endParaRPr lang="zh-CN" altLang="en-US" sz="2000" dirty="0">
              <a:solidFill>
                <a:srgbClr val="FFFFD2"/>
              </a:solidFill>
              <a:latin typeface="Constantia" panose="02030602050306030303" pitchFamily="18" charset="0"/>
              <a:cs typeface="Aharoni" panose="02010803020104030203" pitchFamily="2" charset="-79"/>
            </a:endParaRPr>
          </a:p>
        </p:txBody>
      </p:sp>
      <p:cxnSp>
        <p:nvCxnSpPr>
          <p:cNvPr id="10" name="直接连接符 9"/>
          <p:cNvCxnSpPr/>
          <p:nvPr/>
        </p:nvCxnSpPr>
        <p:spPr>
          <a:xfrm>
            <a:off x="3362178" y="2419642"/>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64258" y="4232029"/>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72375" y="5948289"/>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sp>
        <p:nvSpPr>
          <p:cNvPr id="24" name="KSO_Shape"/>
          <p:cNvSpPr/>
          <p:nvPr/>
        </p:nvSpPr>
        <p:spPr bwMode="auto">
          <a:xfrm>
            <a:off x="6252502" y="1532495"/>
            <a:ext cx="1006427" cy="857140"/>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FCBAD3"/>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25" name="KSO_Shape"/>
          <p:cNvSpPr/>
          <p:nvPr/>
        </p:nvSpPr>
        <p:spPr bwMode="auto">
          <a:xfrm>
            <a:off x="5092163" y="3255039"/>
            <a:ext cx="835025" cy="952500"/>
          </a:xfrm>
          <a:custGeom>
            <a:avLst/>
            <a:gdLst>
              <a:gd name="T0" fmla="*/ 870927 w 3212"/>
              <a:gd name="T1" fmla="*/ 431703 h 3667"/>
              <a:gd name="T2" fmla="*/ 900582 w 3212"/>
              <a:gd name="T3" fmla="*/ 415079 h 3667"/>
              <a:gd name="T4" fmla="*/ 972900 w 3212"/>
              <a:gd name="T5" fmla="*/ 368844 h 3667"/>
              <a:gd name="T6" fmla="*/ 1045737 w 3212"/>
              <a:gd name="T7" fmla="*/ 313777 h 3667"/>
              <a:gd name="T8" fmla="*/ 1088399 w 3212"/>
              <a:gd name="T9" fmla="*/ 274295 h 3667"/>
              <a:gd name="T10" fmla="*/ 1126899 w 3212"/>
              <a:gd name="T11" fmla="*/ 232735 h 3667"/>
              <a:gd name="T12" fmla="*/ 1156554 w 3212"/>
              <a:gd name="T13" fmla="*/ 188578 h 3667"/>
              <a:gd name="T14" fmla="*/ 1172162 w 3212"/>
              <a:gd name="T15" fmla="*/ 150654 h 3667"/>
              <a:gd name="T16" fmla="*/ 1177365 w 3212"/>
              <a:gd name="T17" fmla="*/ 127797 h 3667"/>
              <a:gd name="T18" fmla="*/ 1178925 w 3212"/>
              <a:gd name="T19" fmla="*/ 104939 h 3667"/>
              <a:gd name="T20" fmla="*/ 1176844 w 3212"/>
              <a:gd name="T21" fmla="*/ 92990 h 3667"/>
              <a:gd name="T22" fmla="*/ 1167479 w 3212"/>
              <a:gd name="T23" fmla="*/ 73769 h 3667"/>
              <a:gd name="T24" fmla="*/ 1154473 w 3212"/>
              <a:gd name="T25" fmla="*/ 61301 h 3667"/>
              <a:gd name="T26" fmla="*/ 1136263 w 3212"/>
              <a:gd name="T27" fmla="*/ 47274 h 3667"/>
              <a:gd name="T28" fmla="*/ 1108689 w 3212"/>
              <a:gd name="T29" fmla="*/ 33767 h 3667"/>
              <a:gd name="T30" fmla="*/ 1071230 w 3212"/>
              <a:gd name="T31" fmla="*/ 21819 h 3667"/>
              <a:gd name="T32" fmla="*/ 1022325 w 3212"/>
              <a:gd name="T33" fmla="*/ 11948 h 3667"/>
              <a:gd name="T34" fmla="*/ 961454 w 3212"/>
              <a:gd name="T35" fmla="*/ 5714 h 3667"/>
              <a:gd name="T36" fmla="*/ 885495 w 3212"/>
              <a:gd name="T37" fmla="*/ 3636 h 3667"/>
              <a:gd name="T38" fmla="*/ 843353 w 3212"/>
              <a:gd name="T39" fmla="*/ 3117 h 3667"/>
              <a:gd name="T40" fmla="*/ 782482 w 3212"/>
              <a:gd name="T41" fmla="*/ 0 h 3667"/>
              <a:gd name="T42" fmla="*/ 708084 w 3212"/>
              <a:gd name="T43" fmla="*/ 2078 h 3667"/>
              <a:gd name="T44" fmla="*/ 659178 w 3212"/>
              <a:gd name="T45" fmla="*/ 8831 h 3667"/>
              <a:gd name="T46" fmla="*/ 610273 w 3212"/>
              <a:gd name="T47" fmla="*/ 20260 h 3667"/>
              <a:gd name="T48" fmla="*/ 563970 w 3212"/>
              <a:gd name="T49" fmla="*/ 37923 h 3667"/>
              <a:gd name="T50" fmla="*/ 523389 w 3212"/>
              <a:gd name="T51" fmla="*/ 63379 h 3667"/>
              <a:gd name="T52" fmla="*/ 495294 w 3212"/>
              <a:gd name="T53" fmla="*/ 90393 h 3667"/>
              <a:gd name="T54" fmla="*/ 481767 w 3212"/>
              <a:gd name="T55" fmla="*/ 110653 h 3667"/>
              <a:gd name="T56" fmla="*/ 475004 w 3212"/>
              <a:gd name="T57" fmla="*/ 125199 h 3667"/>
              <a:gd name="T58" fmla="*/ 482808 w 3212"/>
              <a:gd name="T59" fmla="*/ 147537 h 3667"/>
              <a:gd name="T60" fmla="*/ 507260 w 3212"/>
              <a:gd name="T61" fmla="*/ 190656 h 3667"/>
              <a:gd name="T62" fmla="*/ 547321 w 3212"/>
              <a:gd name="T63" fmla="*/ 241567 h 3667"/>
              <a:gd name="T64" fmla="*/ 582179 w 3212"/>
              <a:gd name="T65" fmla="*/ 277412 h 3667"/>
              <a:gd name="T66" fmla="*/ 625881 w 3212"/>
              <a:gd name="T67" fmla="*/ 317413 h 3667"/>
              <a:gd name="T68" fmla="*/ 681550 w 3212"/>
              <a:gd name="T69" fmla="*/ 360532 h 3667"/>
              <a:gd name="T70" fmla="*/ 748144 w 3212"/>
              <a:gd name="T71" fmla="*/ 406767 h 3667"/>
              <a:gd name="T72" fmla="*/ 311640 w 3212"/>
              <a:gd name="T73" fmla="*/ 394819 h 3667"/>
              <a:gd name="T74" fmla="*/ 1671098 w 3212"/>
              <a:gd name="T75" fmla="*/ 1905000 h 3667"/>
              <a:gd name="T76" fmla="*/ 819421 w 3212"/>
              <a:gd name="T77" fmla="*/ 506511 h 3667"/>
              <a:gd name="T78" fmla="*/ 819941 w 3212"/>
              <a:gd name="T79" fmla="*/ 850419 h 3667"/>
              <a:gd name="T80" fmla="*/ 819421 w 3212"/>
              <a:gd name="T81" fmla="*/ 506511 h 3667"/>
              <a:gd name="T82" fmla="*/ 665422 w 3212"/>
              <a:gd name="T83" fmla="*/ 817690 h 3667"/>
              <a:gd name="T84" fmla="*/ 1094122 w 3212"/>
              <a:gd name="T85" fmla="*/ 1640575 h 366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212" h="3667">
                <a:moveTo>
                  <a:pt x="2532" y="723"/>
                </a:moveTo>
                <a:lnTo>
                  <a:pt x="2318" y="1565"/>
                </a:lnTo>
                <a:lnTo>
                  <a:pt x="1674" y="831"/>
                </a:lnTo>
                <a:lnTo>
                  <a:pt x="1700" y="816"/>
                </a:lnTo>
                <a:lnTo>
                  <a:pt x="1731" y="799"/>
                </a:lnTo>
                <a:lnTo>
                  <a:pt x="1771" y="775"/>
                </a:lnTo>
                <a:lnTo>
                  <a:pt x="1818" y="745"/>
                </a:lnTo>
                <a:lnTo>
                  <a:pt x="1870" y="710"/>
                </a:lnTo>
                <a:lnTo>
                  <a:pt x="1925" y="671"/>
                </a:lnTo>
                <a:lnTo>
                  <a:pt x="1982" y="627"/>
                </a:lnTo>
                <a:lnTo>
                  <a:pt x="2010" y="604"/>
                </a:lnTo>
                <a:lnTo>
                  <a:pt x="2039" y="579"/>
                </a:lnTo>
                <a:lnTo>
                  <a:pt x="2067" y="554"/>
                </a:lnTo>
                <a:lnTo>
                  <a:pt x="2092" y="528"/>
                </a:lnTo>
                <a:lnTo>
                  <a:pt x="2118" y="502"/>
                </a:lnTo>
                <a:lnTo>
                  <a:pt x="2142" y="476"/>
                </a:lnTo>
                <a:lnTo>
                  <a:pt x="2166" y="448"/>
                </a:lnTo>
                <a:lnTo>
                  <a:pt x="2186" y="419"/>
                </a:lnTo>
                <a:lnTo>
                  <a:pt x="2206" y="391"/>
                </a:lnTo>
                <a:lnTo>
                  <a:pt x="2223" y="363"/>
                </a:lnTo>
                <a:lnTo>
                  <a:pt x="2238" y="334"/>
                </a:lnTo>
                <a:lnTo>
                  <a:pt x="2249" y="305"/>
                </a:lnTo>
                <a:lnTo>
                  <a:pt x="2253" y="290"/>
                </a:lnTo>
                <a:lnTo>
                  <a:pt x="2257" y="275"/>
                </a:lnTo>
                <a:lnTo>
                  <a:pt x="2261" y="261"/>
                </a:lnTo>
                <a:lnTo>
                  <a:pt x="2263" y="246"/>
                </a:lnTo>
                <a:lnTo>
                  <a:pt x="2264" y="231"/>
                </a:lnTo>
                <a:lnTo>
                  <a:pt x="2266" y="217"/>
                </a:lnTo>
                <a:lnTo>
                  <a:pt x="2266" y="202"/>
                </a:lnTo>
                <a:lnTo>
                  <a:pt x="2264" y="188"/>
                </a:lnTo>
                <a:lnTo>
                  <a:pt x="2262" y="179"/>
                </a:lnTo>
                <a:lnTo>
                  <a:pt x="2260" y="169"/>
                </a:lnTo>
                <a:lnTo>
                  <a:pt x="2253" y="157"/>
                </a:lnTo>
                <a:lnTo>
                  <a:pt x="2244" y="142"/>
                </a:lnTo>
                <a:lnTo>
                  <a:pt x="2236" y="134"/>
                </a:lnTo>
                <a:lnTo>
                  <a:pt x="2229" y="127"/>
                </a:lnTo>
                <a:lnTo>
                  <a:pt x="2219" y="118"/>
                </a:lnTo>
                <a:lnTo>
                  <a:pt x="2209" y="108"/>
                </a:lnTo>
                <a:lnTo>
                  <a:pt x="2197" y="100"/>
                </a:lnTo>
                <a:lnTo>
                  <a:pt x="2184" y="91"/>
                </a:lnTo>
                <a:lnTo>
                  <a:pt x="2168" y="83"/>
                </a:lnTo>
                <a:lnTo>
                  <a:pt x="2150" y="74"/>
                </a:lnTo>
                <a:lnTo>
                  <a:pt x="2131" y="65"/>
                </a:lnTo>
                <a:lnTo>
                  <a:pt x="2109" y="57"/>
                </a:lnTo>
                <a:lnTo>
                  <a:pt x="2085" y="50"/>
                </a:lnTo>
                <a:lnTo>
                  <a:pt x="2059" y="42"/>
                </a:lnTo>
                <a:lnTo>
                  <a:pt x="2031" y="35"/>
                </a:lnTo>
                <a:lnTo>
                  <a:pt x="1999" y="29"/>
                </a:lnTo>
                <a:lnTo>
                  <a:pt x="1965" y="23"/>
                </a:lnTo>
                <a:lnTo>
                  <a:pt x="1930" y="18"/>
                </a:lnTo>
                <a:lnTo>
                  <a:pt x="1890" y="14"/>
                </a:lnTo>
                <a:lnTo>
                  <a:pt x="1848" y="11"/>
                </a:lnTo>
                <a:lnTo>
                  <a:pt x="1802" y="8"/>
                </a:lnTo>
                <a:lnTo>
                  <a:pt x="1754" y="7"/>
                </a:lnTo>
                <a:lnTo>
                  <a:pt x="1702" y="7"/>
                </a:lnTo>
                <a:lnTo>
                  <a:pt x="1647" y="8"/>
                </a:lnTo>
                <a:lnTo>
                  <a:pt x="1621" y="6"/>
                </a:lnTo>
                <a:lnTo>
                  <a:pt x="1590" y="3"/>
                </a:lnTo>
                <a:lnTo>
                  <a:pt x="1550" y="1"/>
                </a:lnTo>
                <a:lnTo>
                  <a:pt x="1504" y="0"/>
                </a:lnTo>
                <a:lnTo>
                  <a:pt x="1450" y="0"/>
                </a:lnTo>
                <a:lnTo>
                  <a:pt x="1391" y="2"/>
                </a:lnTo>
                <a:lnTo>
                  <a:pt x="1361" y="4"/>
                </a:lnTo>
                <a:lnTo>
                  <a:pt x="1330" y="7"/>
                </a:lnTo>
                <a:lnTo>
                  <a:pt x="1299" y="12"/>
                </a:lnTo>
                <a:lnTo>
                  <a:pt x="1267" y="17"/>
                </a:lnTo>
                <a:lnTo>
                  <a:pt x="1235" y="23"/>
                </a:lnTo>
                <a:lnTo>
                  <a:pt x="1203" y="30"/>
                </a:lnTo>
                <a:lnTo>
                  <a:pt x="1173" y="39"/>
                </a:lnTo>
                <a:lnTo>
                  <a:pt x="1142" y="48"/>
                </a:lnTo>
                <a:lnTo>
                  <a:pt x="1113" y="59"/>
                </a:lnTo>
                <a:lnTo>
                  <a:pt x="1084" y="73"/>
                </a:lnTo>
                <a:lnTo>
                  <a:pt x="1057" y="87"/>
                </a:lnTo>
                <a:lnTo>
                  <a:pt x="1030" y="103"/>
                </a:lnTo>
                <a:lnTo>
                  <a:pt x="1006" y="122"/>
                </a:lnTo>
                <a:lnTo>
                  <a:pt x="982" y="141"/>
                </a:lnTo>
                <a:lnTo>
                  <a:pt x="962" y="163"/>
                </a:lnTo>
                <a:lnTo>
                  <a:pt x="952" y="174"/>
                </a:lnTo>
                <a:lnTo>
                  <a:pt x="943" y="186"/>
                </a:lnTo>
                <a:lnTo>
                  <a:pt x="935" y="200"/>
                </a:lnTo>
                <a:lnTo>
                  <a:pt x="926" y="213"/>
                </a:lnTo>
                <a:lnTo>
                  <a:pt x="919" y="227"/>
                </a:lnTo>
                <a:lnTo>
                  <a:pt x="913" y="241"/>
                </a:lnTo>
                <a:lnTo>
                  <a:pt x="915" y="252"/>
                </a:lnTo>
                <a:lnTo>
                  <a:pt x="920" y="266"/>
                </a:lnTo>
                <a:lnTo>
                  <a:pt x="928" y="284"/>
                </a:lnTo>
                <a:lnTo>
                  <a:pt x="940" y="307"/>
                </a:lnTo>
                <a:lnTo>
                  <a:pt x="954" y="335"/>
                </a:lnTo>
                <a:lnTo>
                  <a:pt x="975" y="367"/>
                </a:lnTo>
                <a:lnTo>
                  <a:pt x="1001" y="404"/>
                </a:lnTo>
                <a:lnTo>
                  <a:pt x="1034" y="443"/>
                </a:lnTo>
                <a:lnTo>
                  <a:pt x="1052" y="465"/>
                </a:lnTo>
                <a:lnTo>
                  <a:pt x="1073" y="487"/>
                </a:lnTo>
                <a:lnTo>
                  <a:pt x="1095" y="510"/>
                </a:lnTo>
                <a:lnTo>
                  <a:pt x="1119" y="534"/>
                </a:lnTo>
                <a:lnTo>
                  <a:pt x="1145" y="559"/>
                </a:lnTo>
                <a:lnTo>
                  <a:pt x="1173" y="584"/>
                </a:lnTo>
                <a:lnTo>
                  <a:pt x="1203" y="611"/>
                </a:lnTo>
                <a:lnTo>
                  <a:pt x="1236" y="638"/>
                </a:lnTo>
                <a:lnTo>
                  <a:pt x="1272" y="666"/>
                </a:lnTo>
                <a:lnTo>
                  <a:pt x="1310" y="694"/>
                </a:lnTo>
                <a:lnTo>
                  <a:pt x="1350" y="723"/>
                </a:lnTo>
                <a:lnTo>
                  <a:pt x="1391" y="753"/>
                </a:lnTo>
                <a:lnTo>
                  <a:pt x="1438" y="783"/>
                </a:lnTo>
                <a:lnTo>
                  <a:pt x="1485" y="814"/>
                </a:lnTo>
                <a:lnTo>
                  <a:pt x="832" y="1583"/>
                </a:lnTo>
                <a:lnTo>
                  <a:pt x="599" y="760"/>
                </a:lnTo>
                <a:lnTo>
                  <a:pt x="0" y="1091"/>
                </a:lnTo>
                <a:lnTo>
                  <a:pt x="0" y="3667"/>
                </a:lnTo>
                <a:lnTo>
                  <a:pt x="3212" y="3667"/>
                </a:lnTo>
                <a:lnTo>
                  <a:pt x="3212" y="1099"/>
                </a:lnTo>
                <a:lnTo>
                  <a:pt x="2532" y="723"/>
                </a:lnTo>
                <a:close/>
                <a:moveTo>
                  <a:pt x="1575" y="975"/>
                </a:moveTo>
                <a:lnTo>
                  <a:pt x="1862" y="1140"/>
                </a:lnTo>
                <a:lnTo>
                  <a:pt x="1863" y="1471"/>
                </a:lnTo>
                <a:lnTo>
                  <a:pt x="1576" y="1637"/>
                </a:lnTo>
                <a:lnTo>
                  <a:pt x="1289" y="1472"/>
                </a:lnTo>
                <a:lnTo>
                  <a:pt x="1288" y="1141"/>
                </a:lnTo>
                <a:lnTo>
                  <a:pt x="1575" y="975"/>
                </a:lnTo>
                <a:close/>
                <a:moveTo>
                  <a:pt x="1638" y="3560"/>
                </a:moveTo>
                <a:lnTo>
                  <a:pt x="1146" y="3175"/>
                </a:lnTo>
                <a:lnTo>
                  <a:pt x="1279" y="1574"/>
                </a:lnTo>
                <a:lnTo>
                  <a:pt x="1601" y="1735"/>
                </a:lnTo>
                <a:lnTo>
                  <a:pt x="1879" y="1556"/>
                </a:lnTo>
                <a:lnTo>
                  <a:pt x="2103" y="3158"/>
                </a:lnTo>
                <a:lnTo>
                  <a:pt x="1638" y="3560"/>
                </a:lnTo>
                <a:close/>
              </a:path>
            </a:pathLst>
          </a:custGeom>
          <a:solidFill>
            <a:srgbClr val="FCBAD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KSO_Shape"/>
          <p:cNvSpPr/>
          <p:nvPr/>
        </p:nvSpPr>
        <p:spPr>
          <a:xfrm>
            <a:off x="6210300" y="5313613"/>
            <a:ext cx="1327638" cy="577523"/>
          </a:xfrm>
          <a:custGeom>
            <a:avLst/>
            <a:gdLst>
              <a:gd name="connsiteX0" fmla="*/ 124619 w 2178050"/>
              <a:gd name="connsiteY0" fmla="*/ 384969 h 946150"/>
              <a:gd name="connsiteX1" fmla="*/ 124619 w 2178050"/>
              <a:gd name="connsiteY1" fmla="*/ 568325 h 946150"/>
              <a:gd name="connsiteX2" fmla="*/ 197485 w 2178050"/>
              <a:gd name="connsiteY2" fmla="*/ 568325 h 946150"/>
              <a:gd name="connsiteX3" fmla="*/ 197485 w 2178050"/>
              <a:gd name="connsiteY3" fmla="*/ 384969 h 946150"/>
              <a:gd name="connsiteX4" fmla="*/ 1174750 w 2178050"/>
              <a:gd name="connsiteY4" fmla="*/ 118268 h 946150"/>
              <a:gd name="connsiteX5" fmla="*/ 1174750 w 2178050"/>
              <a:gd name="connsiteY5" fmla="*/ 118269 h 946150"/>
              <a:gd name="connsiteX6" fmla="*/ 317499 w 2178050"/>
              <a:gd name="connsiteY6" fmla="*/ 118269 h 946150"/>
              <a:gd name="connsiteX7" fmla="*/ 317499 w 2178050"/>
              <a:gd name="connsiteY7" fmla="*/ 827881 h 946150"/>
              <a:gd name="connsiteX8" fmla="*/ 1174750 w 2178050"/>
              <a:gd name="connsiteY8" fmla="*/ 827881 h 946150"/>
              <a:gd name="connsiteX9" fmla="*/ 1174750 w 2178050"/>
              <a:gd name="connsiteY9" fmla="*/ 827882 h 946150"/>
              <a:gd name="connsiteX10" fmla="*/ 1174751 w 2178050"/>
              <a:gd name="connsiteY10" fmla="*/ 827881 h 946150"/>
              <a:gd name="connsiteX11" fmla="*/ 1662906 w 2178050"/>
              <a:gd name="connsiteY11" fmla="*/ 118268 h 946150"/>
              <a:gd name="connsiteX12" fmla="*/ 197485 w 2178050"/>
              <a:gd name="connsiteY12" fmla="*/ 0 h 946150"/>
              <a:gd name="connsiteX13" fmla="*/ 2178050 w 2178050"/>
              <a:gd name="connsiteY13" fmla="*/ 0 h 946150"/>
              <a:gd name="connsiteX14" fmla="*/ 2178050 w 2178050"/>
              <a:gd name="connsiteY14" fmla="*/ 946150 h 946150"/>
              <a:gd name="connsiteX15" fmla="*/ 197485 w 2178050"/>
              <a:gd name="connsiteY15" fmla="*/ 946150 h 946150"/>
              <a:gd name="connsiteX16" fmla="*/ 197485 w 2178050"/>
              <a:gd name="connsiteY16" fmla="*/ 694531 h 946150"/>
              <a:gd name="connsiteX17" fmla="*/ 125940 w 2178050"/>
              <a:gd name="connsiteY17" fmla="*/ 694531 h 946150"/>
              <a:gd name="connsiteX18" fmla="*/ 0 w 2178050"/>
              <a:gd name="connsiteY18" fmla="*/ 568591 h 946150"/>
              <a:gd name="connsiteX19" fmla="*/ 0 w 2178050"/>
              <a:gd name="connsiteY19" fmla="*/ 384703 h 946150"/>
              <a:gd name="connsiteX20" fmla="*/ 125940 w 2178050"/>
              <a:gd name="connsiteY20" fmla="*/ 258763 h 946150"/>
              <a:gd name="connsiteX21" fmla="*/ 197485 w 2178050"/>
              <a:gd name="connsiteY21" fmla="*/ 258763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KSO_Shape"/>
          <p:cNvSpPr/>
          <p:nvPr/>
        </p:nvSpPr>
        <p:spPr>
          <a:xfrm>
            <a:off x="5861246" y="2179372"/>
            <a:ext cx="469506" cy="469506"/>
          </a:xfrm>
          <a:prstGeom prst="donut">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28" name="KSO_Shape"/>
          <p:cNvSpPr/>
          <p:nvPr/>
        </p:nvSpPr>
        <p:spPr>
          <a:xfrm>
            <a:off x="5943461" y="4081318"/>
            <a:ext cx="301422" cy="301422"/>
          </a:xfrm>
          <a:prstGeom prst="donut">
            <a:avLst>
              <a:gd name="adj" fmla="val 16011"/>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29" name="KSO_Shape"/>
          <p:cNvSpPr/>
          <p:nvPr/>
        </p:nvSpPr>
        <p:spPr>
          <a:xfrm>
            <a:off x="5861246" y="5713536"/>
            <a:ext cx="469506" cy="469506"/>
          </a:xfrm>
          <a:prstGeom prst="donut">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30" name="文本框 29"/>
          <p:cNvSpPr txBox="1"/>
          <p:nvPr/>
        </p:nvSpPr>
        <p:spPr>
          <a:xfrm>
            <a:off x="2954914" y="1284182"/>
            <a:ext cx="3078606" cy="583565"/>
          </a:xfrm>
          <a:prstGeom prst="rect">
            <a:avLst/>
          </a:prstGeom>
          <a:noFill/>
        </p:spPr>
        <p:txBody>
          <a:bodyPr wrap="square" rtlCol="0">
            <a:spAutoFit/>
          </a:bodyPr>
          <a:lstStyle/>
          <a:p>
            <a:pPr algn="r"/>
            <a:r>
              <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rPr>
              <a:t>面向用户</a:t>
            </a:r>
            <a:endPar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endParaRPr>
          </a:p>
        </p:txBody>
      </p:sp>
      <p:sp>
        <p:nvSpPr>
          <p:cNvPr id="31" name="文本框 30"/>
          <p:cNvSpPr txBox="1"/>
          <p:nvPr/>
        </p:nvSpPr>
        <p:spPr>
          <a:xfrm>
            <a:off x="1912394" y="1867321"/>
            <a:ext cx="4120279" cy="368300"/>
          </a:xfrm>
          <a:prstGeom prst="rect">
            <a:avLst/>
          </a:prstGeom>
          <a:noFill/>
        </p:spPr>
        <p:txBody>
          <a:bodyPr wrap="square" rtlCol="0">
            <a:spAutoFit/>
          </a:bodyPr>
          <a:lstStyle/>
          <a:p>
            <a:pPr algn="r"/>
            <a:r>
              <a:rPr lang="en-US" altLang="zh-CN" b="1" dirty="0">
                <a:solidFill>
                  <a:srgbClr val="FFFFD2"/>
                </a:solidFill>
              </a:rPr>
              <a:t>北京理工大学在校生</a:t>
            </a:r>
            <a:endParaRPr lang="en-US" altLang="zh-CN" b="1" dirty="0">
              <a:solidFill>
                <a:srgbClr val="FFFFD2"/>
              </a:solidFill>
            </a:endParaRPr>
          </a:p>
        </p:txBody>
      </p:sp>
      <p:sp>
        <p:nvSpPr>
          <p:cNvPr id="32" name="文本框 31"/>
          <p:cNvSpPr txBox="1"/>
          <p:nvPr/>
        </p:nvSpPr>
        <p:spPr>
          <a:xfrm>
            <a:off x="6245281" y="2901968"/>
            <a:ext cx="3078606" cy="583565"/>
          </a:xfrm>
          <a:prstGeom prst="rect">
            <a:avLst/>
          </a:prstGeom>
          <a:noFill/>
        </p:spPr>
        <p:txBody>
          <a:bodyPr wrap="square" rtlCol="0">
            <a:spAutoFit/>
          </a:bodyPr>
          <a:lstStyle/>
          <a:p>
            <a:r>
              <a:rPr lang="zh-CN" altLang="en-US" sz="3200" dirty="0">
                <a:solidFill>
                  <a:schemeClr val="accent4">
                    <a:lumMod val="40000"/>
                    <a:lumOff val="60000"/>
                  </a:schemeClr>
                </a:solidFill>
                <a:latin typeface="站酷快乐体2016修订版" panose="02010600030101010101" charset="-122"/>
                <a:ea typeface="站酷快乐体2016修订版" panose="02010600030101010101" charset="-122"/>
              </a:rPr>
              <a:t>失物主人</a:t>
            </a:r>
            <a:endParaRPr lang="zh-CN" altLang="en-US" sz="3200" dirty="0">
              <a:solidFill>
                <a:schemeClr val="accent4">
                  <a:lumMod val="40000"/>
                  <a:lumOff val="60000"/>
                </a:schemeClr>
              </a:solidFill>
              <a:latin typeface="站酷快乐体2016修订版" panose="02010600030101010101" charset="-122"/>
              <a:ea typeface="站酷快乐体2016修订版" panose="02010600030101010101" charset="-122"/>
            </a:endParaRPr>
          </a:p>
        </p:txBody>
      </p:sp>
      <p:sp>
        <p:nvSpPr>
          <p:cNvPr id="33" name="文本框 32"/>
          <p:cNvSpPr txBox="1"/>
          <p:nvPr/>
        </p:nvSpPr>
        <p:spPr>
          <a:xfrm>
            <a:off x="6244923" y="3485249"/>
            <a:ext cx="4120279" cy="645160"/>
          </a:xfrm>
          <a:prstGeom prst="rect">
            <a:avLst/>
          </a:prstGeom>
          <a:noFill/>
        </p:spPr>
        <p:txBody>
          <a:bodyPr wrap="square" rtlCol="0">
            <a:spAutoFit/>
          </a:bodyPr>
          <a:lstStyle/>
          <a:p>
            <a:r>
              <a:rPr lang="en-US" altLang="zh-CN" b="1" dirty="0">
                <a:solidFill>
                  <a:srgbClr val="FFFFD2"/>
                </a:solidFill>
                <a:sym typeface="+mn-ea"/>
              </a:rPr>
              <a:t>查找他人发布的失物招领信息，去校内失物点认证拿回。</a:t>
            </a:r>
            <a:endParaRPr lang="zh-CN" altLang="en-US" b="1" dirty="0">
              <a:solidFill>
                <a:srgbClr val="FFFFD2"/>
              </a:solidFill>
            </a:endParaRPr>
          </a:p>
        </p:txBody>
      </p:sp>
      <p:sp>
        <p:nvSpPr>
          <p:cNvPr id="36" name="文本框 35"/>
          <p:cNvSpPr txBox="1"/>
          <p:nvPr/>
        </p:nvSpPr>
        <p:spPr>
          <a:xfrm>
            <a:off x="2954475" y="4592222"/>
            <a:ext cx="3078606" cy="583565"/>
          </a:xfrm>
          <a:prstGeom prst="rect">
            <a:avLst/>
          </a:prstGeom>
          <a:noFill/>
        </p:spPr>
        <p:txBody>
          <a:bodyPr wrap="square" rtlCol="0">
            <a:spAutoFit/>
          </a:bodyPr>
          <a:lstStyle/>
          <a:p>
            <a:pPr algn="r"/>
            <a:r>
              <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rPr>
              <a:t>失物发布者</a:t>
            </a:r>
            <a:endParaRPr lang="en-US" altLang="zh-CN" sz="3200" dirty="0">
              <a:solidFill>
                <a:schemeClr val="accent4">
                  <a:lumMod val="40000"/>
                  <a:lumOff val="60000"/>
                </a:schemeClr>
              </a:solidFill>
              <a:latin typeface="站酷快乐体2016修订版" panose="02010600030101010101" charset="-122"/>
              <a:ea typeface="站酷快乐体2016修订版" panose="02010600030101010101" charset="-122"/>
              <a:sym typeface="+mn-ea"/>
            </a:endParaRPr>
          </a:p>
        </p:txBody>
      </p:sp>
      <p:sp>
        <p:nvSpPr>
          <p:cNvPr id="37" name="文本框 36"/>
          <p:cNvSpPr txBox="1"/>
          <p:nvPr/>
        </p:nvSpPr>
        <p:spPr>
          <a:xfrm>
            <a:off x="1912590" y="5175996"/>
            <a:ext cx="4120279" cy="645160"/>
          </a:xfrm>
          <a:prstGeom prst="rect">
            <a:avLst/>
          </a:prstGeom>
          <a:noFill/>
        </p:spPr>
        <p:txBody>
          <a:bodyPr wrap="square" rtlCol="0">
            <a:spAutoFit/>
          </a:bodyPr>
          <a:lstStyle/>
          <a:p>
            <a:pPr algn="r"/>
            <a:r>
              <a:rPr lang="en-US" altLang="zh-CN" b="1" dirty="0">
                <a:solidFill>
                  <a:srgbClr val="FFFFD2"/>
                </a:solidFill>
                <a:sym typeface="+mn-ea"/>
              </a:rPr>
              <a:t>发布失物招领信息，去校内失物点存放他人失物。</a:t>
            </a:r>
            <a:endParaRPr lang="zh-CN" altLang="en-US" b="1" dirty="0">
              <a:solidFill>
                <a:srgbClr val="FFFFD2"/>
              </a:solidFill>
            </a:endParaRPr>
          </a:p>
        </p:txBody>
      </p:sp>
      <p:sp>
        <p:nvSpPr>
          <p:cNvPr id="20" name="文本框 19"/>
          <p:cNvSpPr txBox="1"/>
          <p:nvPr/>
        </p:nvSpPr>
        <p:spPr>
          <a:xfrm>
            <a:off x="838835" y="1037590"/>
            <a:ext cx="1245870" cy="2553335"/>
          </a:xfrm>
          <a:prstGeom prst="rect">
            <a:avLst/>
          </a:prstGeom>
          <a:noFill/>
        </p:spPr>
        <p:txBody>
          <a:bodyPr wrap="square" rtlCol="0">
            <a:spAutoFit/>
          </a:bodyPr>
          <a:p>
            <a:r>
              <a:rPr lang="en-US" altLang="zh-CN"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 </a:t>
            </a:r>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适</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 用</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范</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a:p>
            <a:r>
              <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rPr>
              <a:t>围</a:t>
            </a:r>
            <a:endParaRPr lang="zh-CN" altLang="en-US" sz="4000" dirty="0">
              <a:solidFill>
                <a:srgbClr val="AA96DA"/>
              </a:solidFill>
              <a:latin typeface="站酷快乐体2016修订版" panose="02010600030101010101" charset="-122"/>
              <a:ea typeface="站酷快乐体2016修订版" panose="02010600030101010101" charset="-122"/>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253615" y="2332990"/>
            <a:ext cx="7572375" cy="2306955"/>
          </a:xfrm>
          <a:prstGeom prst="rect">
            <a:avLst/>
          </a:prstGeom>
          <a:noFill/>
        </p:spPr>
        <p:txBody>
          <a:bodyPr wrap="square" rtlCol="0">
            <a:spAutoFit/>
          </a:bodyPr>
          <a:lstStyle/>
          <a:p>
            <a:pPr algn="ctr"/>
            <a:r>
              <a:rPr lang="zh-CN" altLang="en-US" sz="7200" dirty="0">
                <a:solidFill>
                  <a:srgbClr val="FFFFD2"/>
                </a:solidFill>
                <a:latin typeface="站酷快乐体2016修订版" panose="02010600030101010101" charset="-122"/>
                <a:ea typeface="站酷快乐体2016修订版" panose="02010600030101010101" charset="-122"/>
              </a:rPr>
              <a:t>涉众分析</a:t>
            </a:r>
            <a:endParaRPr lang="zh-CN" altLang="en-US" sz="7200" dirty="0">
              <a:solidFill>
                <a:srgbClr val="FFFFD2"/>
              </a:solidFill>
              <a:latin typeface="站酷快乐体2016修订版" panose="02010600030101010101" charset="-122"/>
              <a:ea typeface="站酷快乐体2016修订版" panose="02010600030101010101" charset="-122"/>
            </a:endParaRPr>
          </a:p>
          <a:p>
            <a:pPr algn="ctr"/>
            <a:r>
              <a:rPr lang="zh-CN" altLang="en-US" sz="7200" dirty="0">
                <a:solidFill>
                  <a:srgbClr val="FFFFD2"/>
                </a:solidFill>
                <a:latin typeface="站酷快乐体2016修订版" panose="02010600030101010101" charset="-122"/>
                <a:ea typeface="站酷快乐体2016修订版" panose="02010600030101010101" charset="-122"/>
              </a:rPr>
              <a:t>与硬数据采样</a:t>
            </a:r>
            <a:endParaRPr lang="zh-CN" altLang="en-US" sz="7200" dirty="0">
              <a:solidFill>
                <a:srgbClr val="FFFFD2"/>
              </a:solidFill>
              <a:latin typeface="站酷快乐体2016修订版" panose="02010600030101010101" charset="-122"/>
              <a:ea typeface="站酷快乐体2016修订版" panose="02010600030101010101" charset="-122"/>
            </a:endParaRPr>
          </a:p>
        </p:txBody>
      </p:sp>
      <p:sp>
        <p:nvSpPr>
          <p:cNvPr id="15" name="文本框 14"/>
          <p:cNvSpPr txBox="1"/>
          <p:nvPr/>
        </p:nvSpPr>
        <p:spPr>
          <a:xfrm>
            <a:off x="4027804" y="4447260"/>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rPr>
              <a:t>Stakeholder Analysis and Sampling</a:t>
            </a:r>
            <a:endParaRPr lang="en-US" altLang="zh-CN"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12" name="文本框 11"/>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sp>
        <p:nvSpPr>
          <p:cNvPr id="38" name="文本框 37"/>
          <p:cNvSpPr txBox="1"/>
          <p:nvPr/>
        </p:nvSpPr>
        <p:spPr>
          <a:xfrm>
            <a:off x="1108666" y="2003505"/>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调查对象</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1054735" y="2525395"/>
            <a:ext cx="3302635" cy="2306955"/>
          </a:xfrm>
          <a:prstGeom prst="rect">
            <a:avLst/>
          </a:prstGeom>
          <a:noFill/>
        </p:spPr>
        <p:txBody>
          <a:bodyPr wrap="square" rtlCol="0">
            <a:spAutoFit/>
          </a:bodyPr>
          <a:lstStyle/>
          <a:p>
            <a:r>
              <a:rPr lang="en-US" altLang="zh-CN" sz="2400" b="1" dirty="0">
                <a:solidFill>
                  <a:srgbClr val="FFFFD2"/>
                </a:solidFill>
              </a:rPr>
              <a:t>       由于目前我们接触的人群主要是大学生，</a:t>
            </a:r>
            <a:r>
              <a:rPr lang="zh-CN" altLang="en-US" sz="2400" b="1" dirty="0">
                <a:solidFill>
                  <a:srgbClr val="FFFFD2"/>
                </a:solidFill>
              </a:rPr>
              <a:t>我们</a:t>
            </a:r>
            <a:r>
              <a:rPr lang="zh-CN" altLang="en-US" sz="2400" b="1" dirty="0">
                <a:solidFill>
                  <a:srgbClr val="FFFFD2"/>
                </a:solidFill>
              </a:rPr>
              <a:t>项目的目标群体也是大学生，</a:t>
            </a:r>
            <a:r>
              <a:rPr lang="en-US" altLang="zh-CN" sz="2400" b="1" dirty="0">
                <a:solidFill>
                  <a:srgbClr val="FFFFD2"/>
                </a:solidFill>
              </a:rPr>
              <a:t>所以我们的本次采样调查主要针对的是本科生.</a:t>
            </a:r>
            <a:endParaRPr lang="en-US" altLang="zh-CN" sz="2400" b="1" dirty="0">
              <a:solidFill>
                <a:srgbClr val="FFFFD2"/>
              </a:solidFill>
            </a:endParaRPr>
          </a:p>
        </p:txBody>
      </p:sp>
      <p:pic>
        <p:nvPicPr>
          <p:cNvPr id="2" name="图片 3" descr="18e19bf23720f16bec3d60fe8b50c7d"/>
          <p:cNvPicPr>
            <a:picLocks noChangeAspect="1"/>
          </p:cNvPicPr>
          <p:nvPr>
            <p:custDataLst>
              <p:tags r:id="rId1"/>
            </p:custDataLst>
          </p:nvPr>
        </p:nvPicPr>
        <p:blipFill>
          <a:blip r:embed="rId2"/>
          <a:srcRect l="1120" t="9752" r="5054" b="15837"/>
          <a:stretch>
            <a:fillRect/>
          </a:stretch>
        </p:blipFill>
        <p:spPr>
          <a:xfrm>
            <a:off x="8737918" y="1433830"/>
            <a:ext cx="2315845" cy="3980180"/>
          </a:xfrm>
          <a:prstGeom prst="rect">
            <a:avLst/>
          </a:prstGeom>
          <a:noFill/>
          <a:ln w="9525">
            <a:noFill/>
          </a:ln>
        </p:spPr>
      </p:pic>
      <p:pic>
        <p:nvPicPr>
          <p:cNvPr id="3" name="图片 4" descr="617021b968b6a0e425a187be2516641"/>
          <p:cNvPicPr>
            <a:picLocks noChangeAspect="1"/>
          </p:cNvPicPr>
          <p:nvPr/>
        </p:nvPicPr>
        <p:blipFill>
          <a:blip r:embed="rId3"/>
          <a:srcRect l="294" t="16943" r="3545" b="22447"/>
          <a:stretch>
            <a:fillRect/>
          </a:stretch>
        </p:blipFill>
        <p:spPr>
          <a:xfrm>
            <a:off x="5318443" y="1443038"/>
            <a:ext cx="2906395" cy="3970655"/>
          </a:xfrm>
          <a:prstGeom prst="rect">
            <a:avLst/>
          </a:prstGeom>
          <a:noFill/>
          <a:ln w="9525">
            <a:noFill/>
          </a:ln>
        </p:spPr>
      </p:pic>
    </p:spTree>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7315791" y="1618060"/>
            <a:ext cx="2541494" cy="521970"/>
          </a:xfrm>
          <a:prstGeom prst="rect">
            <a:avLst/>
          </a:prstGeom>
          <a:noFill/>
        </p:spPr>
        <p:txBody>
          <a:bodyPr wrap="square" rtlCol="0">
            <a:spAutoFit/>
          </a:bodyPr>
          <a:lstStyle/>
          <a:p>
            <a:r>
              <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物品丢失情况</a:t>
            </a:r>
            <a:endParaRPr lang="zh-CN" sz="28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7315835" y="2139950"/>
            <a:ext cx="3020695" cy="2245360"/>
          </a:xfrm>
          <a:prstGeom prst="rect">
            <a:avLst/>
          </a:prstGeom>
          <a:noFill/>
        </p:spPr>
        <p:txBody>
          <a:bodyPr wrap="square" rtlCol="0">
            <a:spAutoFit/>
          </a:bodyPr>
          <a:lstStyle/>
          <a:p>
            <a:r>
              <a:rPr lang="en-US" altLang="zh-CN" sz="2000" b="1" dirty="0">
                <a:solidFill>
                  <a:srgbClr val="FFFFD2"/>
                </a:solidFill>
              </a:rPr>
              <a:t>       数据显示，90%以上的同学或多或少都有过丢失物品的情况发生，而%50以上的同学丢失物品的频率很高，丢失物品后，每次都可以成功寻回的只占12%</a:t>
            </a:r>
            <a:r>
              <a:rPr lang="zh-CN" altLang="en-US" sz="2000" b="1" dirty="0">
                <a:solidFill>
                  <a:srgbClr val="FFFFD2"/>
                </a:solidFill>
              </a:rPr>
              <a:t>。</a:t>
            </a:r>
            <a:endParaRPr lang="zh-CN" altLang="en-US" sz="2000" b="1" dirty="0">
              <a:solidFill>
                <a:srgbClr val="FFFFD2"/>
              </a:solidFill>
            </a:endParaRPr>
          </a:p>
        </p:txBody>
      </p:sp>
      <p:pic>
        <p:nvPicPr>
          <p:cNvPr id="2" name="图片 11" descr="3072c2018e2cae06f27dadde8155f30"/>
          <p:cNvPicPr>
            <a:picLocks noChangeAspect="1"/>
          </p:cNvPicPr>
          <p:nvPr>
            <p:custDataLst>
              <p:tags r:id="rId1"/>
            </p:custDataLst>
          </p:nvPr>
        </p:nvPicPr>
        <p:blipFill>
          <a:blip r:embed="rId2"/>
          <a:srcRect t="9814" b="26320"/>
          <a:stretch>
            <a:fillRect/>
          </a:stretch>
        </p:blipFill>
        <p:spPr>
          <a:xfrm>
            <a:off x="1106170" y="1617980"/>
            <a:ext cx="2854325" cy="3945890"/>
          </a:xfrm>
          <a:prstGeom prst="rect">
            <a:avLst/>
          </a:prstGeom>
          <a:noFill/>
          <a:ln w="9525">
            <a:noFill/>
          </a:ln>
        </p:spPr>
      </p:pic>
      <p:pic>
        <p:nvPicPr>
          <p:cNvPr id="3" name="图片 6" descr="6f0f2a22c29ca2f993ee28009687ec8"/>
          <p:cNvPicPr>
            <a:picLocks noChangeAspect="1"/>
          </p:cNvPicPr>
          <p:nvPr/>
        </p:nvPicPr>
        <p:blipFill>
          <a:blip r:embed="rId3"/>
          <a:srcRect l="93" t="9560" r="435" b="20573"/>
          <a:stretch>
            <a:fillRect/>
          </a:stretch>
        </p:blipFill>
        <p:spPr>
          <a:xfrm>
            <a:off x="4361815" y="1617980"/>
            <a:ext cx="2592070" cy="3945890"/>
          </a:xfrm>
          <a:prstGeom prst="rect">
            <a:avLst/>
          </a:prstGeom>
          <a:noFill/>
          <a:ln w="9525">
            <a:noFill/>
          </a:ln>
        </p:spPr>
      </p:pic>
      <p:sp>
        <p:nvSpPr>
          <p:cNvPr id="5" name="文本框 4"/>
          <p:cNvSpPr txBox="1"/>
          <p:nvPr/>
        </p:nvSpPr>
        <p:spPr>
          <a:xfrm>
            <a:off x="2534285" y="0"/>
            <a:ext cx="7118985" cy="922020"/>
          </a:xfrm>
          <a:prstGeom prst="rect">
            <a:avLst/>
          </a:prstGeom>
          <a:noFill/>
        </p:spPr>
        <p:txBody>
          <a:bodyPr wrap="square" rtlCol="0">
            <a:spAutoFit/>
          </a:bodyPr>
          <a:lstStyle/>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lstStyle/>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38" name="文本框 37"/>
          <p:cNvSpPr txBox="1"/>
          <p:nvPr/>
        </p:nvSpPr>
        <p:spPr>
          <a:xfrm>
            <a:off x="851535" y="1878330"/>
            <a:ext cx="3052445" cy="491490"/>
          </a:xfrm>
          <a:prstGeom prst="rect">
            <a:avLst/>
          </a:prstGeom>
          <a:noFill/>
        </p:spPr>
        <p:txBody>
          <a:bodyPr wrap="square" rtlCol="0">
            <a:spAutoFit/>
          </a:bodyPr>
          <a:lstStyle/>
          <a:p>
            <a:r>
              <a:rPr lang="zh-CN" sz="26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rPr>
              <a:t>认可程度</a:t>
            </a:r>
            <a:endParaRPr lang="zh-CN" sz="2600" dirty="0">
              <a:solidFill>
                <a:schemeClr val="accent4">
                  <a:lumMod val="40000"/>
                  <a:lumOff val="60000"/>
                </a:schemeClr>
              </a:solidFill>
              <a:latin typeface="站酷快乐体2016修订版" panose="02010600030101010101" charset="-122"/>
              <a:ea typeface="站酷快乐体2016修订版" panose="02010600030101010101" charset="-122"/>
              <a:cs typeface="Aharoni" panose="02010803020104030203" pitchFamily="2" charset="-79"/>
            </a:endParaRPr>
          </a:p>
        </p:txBody>
      </p:sp>
      <p:sp>
        <p:nvSpPr>
          <p:cNvPr id="39" name="文本框 38"/>
          <p:cNvSpPr txBox="1"/>
          <p:nvPr/>
        </p:nvSpPr>
        <p:spPr>
          <a:xfrm>
            <a:off x="852170" y="2369820"/>
            <a:ext cx="3051810" cy="1938020"/>
          </a:xfrm>
          <a:prstGeom prst="rect">
            <a:avLst/>
          </a:prstGeom>
          <a:noFill/>
        </p:spPr>
        <p:txBody>
          <a:bodyPr wrap="square" rtlCol="0">
            <a:spAutoFit/>
          </a:bodyPr>
          <a:lstStyle/>
          <a:p>
            <a:r>
              <a:rPr lang="en-US" altLang="zh-CN" sz="2400" b="1" dirty="0">
                <a:solidFill>
                  <a:srgbClr val="FFFFD2"/>
                </a:solidFill>
              </a:rPr>
              <a:t>       3.85%以上的同学愿意将失物信息上传到失物平台，75%以上同学对该平台的作用比较认可</a:t>
            </a:r>
            <a:r>
              <a:rPr lang="zh-CN" altLang="en-US" sz="2400" b="1" dirty="0">
                <a:solidFill>
                  <a:srgbClr val="FFFFD2"/>
                </a:solidFill>
              </a:rPr>
              <a:t>。</a:t>
            </a:r>
            <a:endParaRPr lang="zh-CN" altLang="en-US" sz="2400" b="1" dirty="0">
              <a:solidFill>
                <a:srgbClr val="FFFFD2"/>
              </a:solidFill>
            </a:endParaRPr>
          </a:p>
        </p:txBody>
      </p:sp>
      <p:sp>
        <p:nvSpPr>
          <p:cNvPr id="5" name="文本框 4"/>
          <p:cNvSpPr txBox="1"/>
          <p:nvPr/>
        </p:nvSpPr>
        <p:spPr>
          <a:xfrm>
            <a:off x="2534285" y="0"/>
            <a:ext cx="7118985" cy="922020"/>
          </a:xfrm>
          <a:prstGeom prst="rect">
            <a:avLst/>
          </a:prstGeom>
          <a:noFill/>
        </p:spPr>
        <p:txBody>
          <a:bodyPr wrap="square" rtlCol="0">
            <a:spAutoFit/>
          </a:bodyPr>
          <a:p>
            <a:pPr algn="ctr"/>
            <a:r>
              <a:rPr lang="en-US" altLang="zh-CN" sz="5400" dirty="0">
                <a:solidFill>
                  <a:srgbClr val="FFFFD2"/>
                </a:solidFill>
                <a:latin typeface="站酷快乐体2016修订版" panose="02010600030101010101" charset="-122"/>
                <a:ea typeface="站酷快乐体2016修订版" panose="02010600030101010101" charset="-122"/>
              </a:rPr>
              <a:t>涉众分析与硬数据采样</a:t>
            </a:r>
            <a:endParaRPr lang="en-US" altLang="zh-CN" sz="5400" dirty="0">
              <a:solidFill>
                <a:srgbClr val="FFFFD2"/>
              </a:solidFill>
              <a:latin typeface="站酷快乐体2016修订版" panose="02010600030101010101" charset="-122"/>
              <a:ea typeface="站酷快乐体2016修订版" panose="02010600030101010101" charset="-122"/>
            </a:endParaRPr>
          </a:p>
        </p:txBody>
      </p:sp>
      <p:sp>
        <p:nvSpPr>
          <p:cNvPr id="6" name="文本框 5"/>
          <p:cNvSpPr txBox="1"/>
          <p:nvPr/>
        </p:nvSpPr>
        <p:spPr>
          <a:xfrm>
            <a:off x="4082492" y="723275"/>
            <a:ext cx="4023360" cy="398780"/>
          </a:xfrm>
          <a:prstGeom prst="rect">
            <a:avLst/>
          </a:prstGeom>
          <a:noFill/>
        </p:spPr>
        <p:txBody>
          <a:bodyPr wrap="square" rtlCol="0">
            <a:spAutoFit/>
          </a:bodyPr>
          <a:p>
            <a:pPr algn="ctr"/>
            <a:r>
              <a:rPr lang="en-US" altLang="zh-CN" sz="2000" dirty="0">
                <a:solidFill>
                  <a:srgbClr val="FFFFD2"/>
                </a:solidFill>
                <a:latin typeface="Constantia" panose="02030602050306030303" pitchFamily="18" charset="0"/>
                <a:cs typeface="Aharoni" panose="02010803020104030203" pitchFamily="2" charset="-79"/>
                <a:sym typeface="+mn-ea"/>
              </a:rPr>
              <a:t>Stakeholder Analysis and Sampling</a:t>
            </a:r>
            <a:endParaRPr lang="zh-CN" altLang="en-US" sz="2000" dirty="0">
              <a:solidFill>
                <a:srgbClr val="FFFFD2"/>
              </a:solidFill>
              <a:latin typeface="Constantia" panose="02030602050306030303" pitchFamily="18" charset="0"/>
              <a:cs typeface="Aharoni" panose="02010803020104030203" pitchFamily="2" charset="-79"/>
            </a:endParaRPr>
          </a:p>
        </p:txBody>
      </p:sp>
      <p:pic>
        <p:nvPicPr>
          <p:cNvPr id="2" name="图片 7" descr="aee2a02f7f757335fa85494919ad505"/>
          <p:cNvPicPr>
            <a:picLocks noChangeAspect="1"/>
          </p:cNvPicPr>
          <p:nvPr/>
        </p:nvPicPr>
        <p:blipFill>
          <a:blip r:embed="rId1"/>
          <a:srcRect t="10944" b="18385"/>
          <a:stretch>
            <a:fillRect/>
          </a:stretch>
        </p:blipFill>
        <p:spPr>
          <a:xfrm>
            <a:off x="4507230" y="1387475"/>
            <a:ext cx="2847340" cy="4363720"/>
          </a:xfrm>
          <a:prstGeom prst="rect">
            <a:avLst/>
          </a:prstGeom>
          <a:noFill/>
          <a:ln w="9525">
            <a:noFill/>
          </a:ln>
        </p:spPr>
      </p:pic>
      <p:pic>
        <p:nvPicPr>
          <p:cNvPr id="3" name="图片 -2147482574" descr="5ff13b013e940d8447d533737d03c49"/>
          <p:cNvPicPr>
            <a:picLocks noChangeAspect="1"/>
          </p:cNvPicPr>
          <p:nvPr/>
        </p:nvPicPr>
        <p:blipFill>
          <a:blip r:embed="rId2"/>
          <a:srcRect l="-1602" t="10677" b="16708"/>
          <a:stretch>
            <a:fillRect/>
          </a:stretch>
        </p:blipFill>
        <p:spPr>
          <a:xfrm>
            <a:off x="7592060" y="1391920"/>
            <a:ext cx="2846705" cy="4359275"/>
          </a:xfrm>
          <a:prstGeom prst="rect">
            <a:avLst/>
          </a:prstGeom>
          <a:noFill/>
          <a:ln w="9525">
            <a:noFill/>
          </a:ln>
        </p:spPr>
      </p:pic>
    </p:spTree>
  </p:cSld>
  <p:clrMapOvr>
    <a:masterClrMapping/>
  </p:clrMapOvr>
  <p:transition spd="slow">
    <p:comb/>
  </p:transition>
</p:sld>
</file>

<file path=ppt/tags/tag1.xml><?xml version="1.0" encoding="utf-8"?>
<p:tagLst xmlns:p="http://schemas.openxmlformats.org/presentationml/2006/main">
  <p:tag name="REFSHAPE" val="218402532"/>
  <p:tag name="KSO_WM_UNIT_PLACING_PICTURE_USER_VIEWPORT" val="{&quot;height&quot;:6268,&quot;width&quot;:3647}"/>
</p:tagLst>
</file>

<file path=ppt/tags/tag2.xml><?xml version="1.0" encoding="utf-8"?>
<p:tagLst xmlns:p="http://schemas.openxmlformats.org/presentationml/2006/main">
  <p:tag name="REFSHAPE" val="1089933948"/>
  <p:tag name="KSO_WM_UNIT_PLACING_PICTURE_USER_VIEWPORT" val="{&quot;height&quot;:5695,&quot;width&quot;:41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1230</Words>
  <Application>WPS 演示</Application>
  <PresentationFormat>宽屏</PresentationFormat>
  <Paragraphs>120</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15</vt:i4>
      </vt:variant>
    </vt:vector>
  </HeadingPairs>
  <TitlesOfParts>
    <vt:vector size="35" baseType="lpstr">
      <vt:lpstr>Arial</vt:lpstr>
      <vt:lpstr>宋体</vt:lpstr>
      <vt:lpstr>Wingdings</vt:lpstr>
      <vt:lpstr>站酷快乐体2016修订版</vt:lpstr>
      <vt:lpstr>Constantia</vt:lpstr>
      <vt:lpstr>Aharoni</vt:lpstr>
      <vt:lpstr>Yu Gothic UI Semibold</vt:lpstr>
      <vt:lpstr>Berlin Sans FB Demi</vt:lpstr>
      <vt:lpstr>思源宋体 Heavy</vt:lpstr>
      <vt:lpstr>Calibri</vt:lpstr>
      <vt:lpstr>Chiller</vt:lpstr>
      <vt:lpstr>等线</vt:lpstr>
      <vt:lpstr>微软雅黑</vt:lpstr>
      <vt:lpstr>Arial Unicode MS</vt:lpstr>
      <vt:lpstr>等线 Light</vt:lpstr>
      <vt:lpstr>汉仪尚巍手书简</vt:lpstr>
      <vt:lpstr>Comic Sans MS</vt:lpstr>
      <vt:lpstr>汉仪BOBO先生简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Victor(yyx)</cp:lastModifiedBy>
  <cp:revision>26</cp:revision>
  <dcterms:created xsi:type="dcterms:W3CDTF">2019-05-29T18:55:00Z</dcterms:created>
  <dcterms:modified xsi:type="dcterms:W3CDTF">2020-04-13T08:46:04Z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