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60" r:id="rId5"/>
    <p:sldId id="567" r:id="rId6"/>
    <p:sldId id="3125" r:id="rId7"/>
    <p:sldId id="277" r:id="rId8"/>
    <p:sldId id="261" r:id="rId10"/>
    <p:sldId id="3126" r:id="rId11"/>
    <p:sldId id="3127" r:id="rId12"/>
    <p:sldId id="3128" r:id="rId13"/>
    <p:sldId id="3131" r:id="rId14"/>
    <p:sldId id="3133" r:id="rId15"/>
    <p:sldId id="3134" r:id="rId16"/>
    <p:sldId id="3135" r:id="rId17"/>
    <p:sldId id="3136" r:id="rId18"/>
    <p:sldId id="3137" r:id="rId19"/>
    <p:sldId id="3138" r:id="rId20"/>
    <p:sldId id="3139" r:id="rId21"/>
    <p:sldId id="3140" r:id="rId22"/>
    <p:sldId id="3132" r:id="rId23"/>
    <p:sldId id="3141" r:id="rId24"/>
    <p:sldId id="453" r:id="rId25"/>
    <p:sldId id="26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F89"/>
    <a:srgbClr val="A2633C"/>
    <a:srgbClr val="F9F9F9"/>
    <a:srgbClr val="6CA1AC"/>
    <a:srgbClr val="E4DBCC"/>
    <a:srgbClr val="BC774B"/>
    <a:srgbClr val="BBD4D9"/>
    <a:srgbClr val="CBA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showGuides="1">
      <p:cViewPr>
        <p:scale>
          <a:sx n="66" d="100"/>
          <a:sy n="66" d="100"/>
        </p:scale>
        <p:origin x="1435" y="398"/>
      </p:cViewPr>
      <p:guideLst>
        <p:guide orient="horz" pos="26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E6B51-7070-47ED-99DC-F88B10BF97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12E71-EC29-4B3B-A017-CF39A5A528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02FD-8E63-4B9C-8F21-E8F43610B8D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D3352-A746-491B-B47C-21118BE016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20.jpeg"/><Relationship Id="rId2" Type="http://schemas.openxmlformats.org/officeDocument/2006/relationships/image" Target="../media/image3.sv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2311791" y="1594658"/>
            <a:ext cx="7568418" cy="1322070"/>
          </a:xfrm>
          <a:prstGeom prst="rect">
            <a:avLst/>
          </a:prstGeom>
          <a:noFill/>
        </p:spPr>
        <p:txBody>
          <a:bodyPr wrap="square" rtlCol="0">
            <a:spAutoFit/>
          </a:bodyPr>
          <a:lstStyle/>
          <a:p>
            <a:pPr algn="ctr"/>
            <a:r>
              <a:rPr lang="zh-CN" altLang="en-US" sz="8000" dirty="0">
                <a:gradFill>
                  <a:gsLst>
                    <a:gs pos="0">
                      <a:srgbClr val="4D7F89"/>
                    </a:gs>
                    <a:gs pos="100000">
                      <a:srgbClr val="A2633C"/>
                    </a:gs>
                  </a:gsLst>
                  <a:lin ang="0" scaled="0"/>
                </a:gradFill>
                <a:cs typeface="+mn-ea"/>
                <a:sym typeface="+mn-lt"/>
              </a:rPr>
              <a:t>失物招领系统</a:t>
            </a:r>
            <a:endParaRPr lang="zh-CN" altLang="en-US" sz="8000" dirty="0">
              <a:gradFill>
                <a:gsLst>
                  <a:gs pos="0">
                    <a:srgbClr val="4D7F89"/>
                  </a:gs>
                  <a:gs pos="100000">
                    <a:srgbClr val="A2633C"/>
                  </a:gs>
                </a:gsLst>
                <a:lin ang="0" scaled="0"/>
              </a:gradFill>
              <a:cs typeface="+mn-ea"/>
              <a:sym typeface="+mn-lt"/>
            </a:endParaRPr>
          </a:p>
        </p:txBody>
      </p:sp>
      <p:sp>
        <p:nvSpPr>
          <p:cNvPr id="7" name="稻壳儿_答辩小姐姐作品_3"/>
          <p:cNvSpPr txBox="1"/>
          <p:nvPr/>
        </p:nvSpPr>
        <p:spPr>
          <a:xfrm>
            <a:off x="5012690" y="3579495"/>
            <a:ext cx="2167890" cy="2168525"/>
          </a:xfrm>
          <a:prstGeom prst="rect">
            <a:avLst/>
          </a:prstGeom>
          <a:noFill/>
        </p:spPr>
        <p:txBody>
          <a:bodyPr wrap="square" rtlCol="0">
            <a:spAutoFit/>
          </a:bodyPr>
          <a:lstStyle/>
          <a:p>
            <a:pPr algn="r">
              <a:lnSpc>
                <a:spcPct val="150000"/>
              </a:lnSpc>
            </a:pPr>
            <a:r>
              <a:rPr lang="en-US" altLang="zh-CN" dirty="0">
                <a:cs typeface="+mn-ea"/>
                <a:sym typeface="+mn-lt"/>
              </a:rPr>
              <a:t>小组成员：李俊章</a:t>
            </a:r>
            <a:endParaRPr lang="en-US" altLang="zh-CN" dirty="0">
              <a:cs typeface="+mn-ea"/>
              <a:sym typeface="+mn-lt"/>
            </a:endParaRPr>
          </a:p>
          <a:p>
            <a:pPr algn="r">
              <a:lnSpc>
                <a:spcPct val="150000"/>
              </a:lnSpc>
            </a:pPr>
            <a:r>
              <a:rPr lang="en-US" altLang="zh-CN" dirty="0">
                <a:cs typeface="+mn-ea"/>
                <a:sym typeface="+mn-lt"/>
              </a:rPr>
              <a:t>李杭禹</a:t>
            </a:r>
            <a:endParaRPr lang="en-US" altLang="zh-CN" dirty="0">
              <a:cs typeface="+mn-ea"/>
              <a:sym typeface="+mn-lt"/>
            </a:endParaRPr>
          </a:p>
          <a:p>
            <a:pPr algn="r">
              <a:lnSpc>
                <a:spcPct val="150000"/>
              </a:lnSpc>
            </a:pPr>
            <a:r>
              <a:rPr lang="en-US" altLang="zh-CN" dirty="0">
                <a:cs typeface="+mn-ea"/>
                <a:sym typeface="+mn-lt"/>
              </a:rPr>
              <a:t>芦紫妍</a:t>
            </a:r>
            <a:endParaRPr lang="en-US" altLang="zh-CN" dirty="0">
              <a:cs typeface="+mn-ea"/>
              <a:sym typeface="+mn-lt"/>
            </a:endParaRPr>
          </a:p>
          <a:p>
            <a:pPr algn="r">
              <a:lnSpc>
                <a:spcPct val="150000"/>
              </a:lnSpc>
            </a:pPr>
            <a:r>
              <a:rPr lang="en-US" altLang="zh-CN" dirty="0">
                <a:cs typeface="+mn-ea"/>
                <a:sym typeface="+mn-lt"/>
              </a:rPr>
              <a:t>杨宇翔</a:t>
            </a:r>
            <a:endParaRPr lang="en-US" altLang="zh-CN" dirty="0">
              <a:cs typeface="+mn-ea"/>
              <a:sym typeface="+mn-lt"/>
            </a:endParaRPr>
          </a:p>
          <a:p>
            <a:pPr algn="r">
              <a:lnSpc>
                <a:spcPct val="150000"/>
              </a:lnSpc>
            </a:pPr>
            <a:r>
              <a:rPr lang="en-US" altLang="zh-CN" dirty="0">
                <a:cs typeface="+mn-ea"/>
                <a:sym typeface="+mn-lt"/>
              </a:rPr>
              <a:t>汤茜凯</a:t>
            </a:r>
            <a:endParaRPr lang="en-US" altLang="zh-CN" dirty="0">
              <a:cs typeface="+mn-ea"/>
              <a:sym typeface="+mn-lt"/>
            </a:endParaRPr>
          </a:p>
        </p:txBody>
      </p:sp>
      <p:sp>
        <p:nvSpPr>
          <p:cNvPr id="8" name="稻壳儿_答辩小姐姐作品_4"/>
          <p:cNvSpPr txBox="1"/>
          <p:nvPr/>
        </p:nvSpPr>
        <p:spPr>
          <a:xfrm>
            <a:off x="5065363" y="3028918"/>
            <a:ext cx="2061275" cy="368300"/>
          </a:xfrm>
          <a:prstGeom prst="rect">
            <a:avLst/>
          </a:prstGeom>
          <a:gradFill>
            <a:gsLst>
              <a:gs pos="0">
                <a:srgbClr val="4D7F89"/>
              </a:gs>
              <a:gs pos="100000">
                <a:srgbClr val="A2633C"/>
              </a:gs>
            </a:gsLst>
            <a:lin ang="3600000" scaled="0"/>
          </a:gradFill>
        </p:spPr>
        <p:txBody>
          <a:bodyPr wrap="square" rtlCol="0">
            <a:spAutoFit/>
          </a:bodyPr>
          <a:lstStyle/>
          <a:p>
            <a:pPr algn="ctr"/>
            <a:r>
              <a:rPr lang="zh-CN" altLang="en-US" dirty="0">
                <a:solidFill>
                  <a:schemeClr val="bg1"/>
                </a:solidFill>
                <a:cs typeface="+mn-ea"/>
                <a:sym typeface="+mn-lt"/>
              </a:rPr>
              <a:t>第</a:t>
            </a:r>
            <a:r>
              <a:rPr lang="en-US" altLang="zh-CN" dirty="0">
                <a:solidFill>
                  <a:schemeClr val="bg1"/>
                </a:solidFill>
                <a:cs typeface="+mn-ea"/>
                <a:sym typeface="+mn-lt"/>
              </a:rPr>
              <a:t>10</a:t>
            </a:r>
            <a:r>
              <a:rPr lang="zh-CN" altLang="en-US" dirty="0">
                <a:solidFill>
                  <a:schemeClr val="bg1"/>
                </a:solidFill>
                <a:ea typeface="宋体" panose="02010600030101010101" pitchFamily="2" charset="-122"/>
                <a:cs typeface="+mn-ea"/>
                <a:sym typeface="+mn-lt"/>
              </a:rPr>
              <a:t>小组</a:t>
            </a:r>
            <a:endParaRPr lang="zh-CN" altLang="en-US" dirty="0">
              <a:solidFill>
                <a:schemeClr val="bg1"/>
              </a:solidFill>
              <a:ea typeface="宋体" panose="02010600030101010101" pitchFamily="2" charset="-122"/>
              <a:cs typeface="+mn-ea"/>
              <a:sym typeface="+mn-l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48615"/>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grpSp>
        <p:nvGrpSpPr>
          <p:cNvPr id="13" name="组合 12"/>
          <p:cNvGrpSpPr/>
          <p:nvPr/>
        </p:nvGrpSpPr>
        <p:grpSpPr>
          <a:xfrm>
            <a:off x="5122545" y="5323205"/>
            <a:ext cx="1990725" cy="1273810"/>
            <a:chOff x="5109" y="3173"/>
            <a:chExt cx="8542" cy="5465"/>
          </a:xfrm>
        </p:grpSpPr>
        <p:sp>
          <p:nvSpPr>
            <p:cNvPr id="3"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5"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sp>
        <p:nvSpPr>
          <p:cNvPr id="10" name="稻壳儿_答辩小姐姐作品_8"/>
          <p:cNvSpPr>
            <a:spLocks noChangeArrowheads="1"/>
          </p:cNvSpPr>
          <p:nvPr/>
        </p:nvSpPr>
        <p:spPr bwMode="auto">
          <a:xfrm>
            <a:off x="1809750" y="1831975"/>
            <a:ext cx="3402330" cy="254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1219200" rtl="0" eaLnBrk="1" fontAlgn="auto" latinLnBrk="0" hangingPunct="1">
              <a:lnSpc>
                <a:spcPct val="100000"/>
              </a:lnSpc>
              <a:spcBef>
                <a:spcPct val="20000"/>
              </a:spcBef>
              <a:spcAft>
                <a:spcPts val="0"/>
              </a:spcAft>
              <a:buClrTx/>
              <a:buSzTx/>
              <a:buFontTx/>
              <a:buNone/>
              <a:defRPr/>
            </a:pPr>
            <a:r>
              <a:rPr kumimoji="0" lang="en-US" altLang="zh-CN" b="1" i="0" u="none" strike="noStrike" kern="1200" cap="none" spc="0" normalizeH="0" baseline="0" noProof="0" dirty="0">
                <a:ln>
                  <a:noFill/>
                </a:ln>
                <a:solidFill>
                  <a:schemeClr val="bg2">
                    <a:lumMod val="25000"/>
                  </a:schemeClr>
                </a:solidFill>
                <a:effectLst/>
                <a:uLnTx/>
                <a:uFillTx/>
                <a:cs typeface="+mn-ea"/>
                <a:sym typeface="+mn-lt"/>
              </a:rPr>
              <a:t>3.1 </a:t>
            </a:r>
            <a:r>
              <a:rPr kumimoji="0" lang="zh-CN" altLang="en-US" b="1" i="0" u="none" strike="noStrike" kern="1200" cap="none" spc="0" normalizeH="0" baseline="0" noProof="0" dirty="0">
                <a:ln>
                  <a:noFill/>
                </a:ln>
                <a:solidFill>
                  <a:schemeClr val="bg2">
                    <a:lumMod val="25000"/>
                  </a:schemeClr>
                </a:solidFill>
                <a:effectLst/>
                <a:uLnTx/>
                <a:uFillTx/>
                <a:cs typeface="+mn-ea"/>
                <a:sym typeface="+mn-lt"/>
              </a:rPr>
              <a:t>用户界面</a:t>
            </a:r>
            <a:endParaRPr kumimoji="0" lang="zh-CN" altLang="en-US" b="1"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just" defTabSz="1216660" rtl="0" eaLnBrk="1" fontAlgn="auto" latinLnBrk="0" hangingPunct="1">
              <a:lnSpc>
                <a:spcPct val="100000"/>
              </a:lnSpc>
              <a:spcBef>
                <a:spcPct val="2000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       </a:t>
            </a:r>
            <a:r>
              <a:rPr kumimoji="0" lang="zh-CN" altLang="en-US" b="0" i="0" u="none" strike="noStrike" kern="1200" cap="none" spc="0" normalizeH="0" baseline="0" noProof="0" dirty="0">
                <a:ln>
                  <a:noFill/>
                </a:ln>
                <a:solidFill>
                  <a:schemeClr val="bg2">
                    <a:lumMod val="25000"/>
                  </a:schemeClr>
                </a:solidFill>
                <a:effectLst/>
                <a:uLnTx/>
                <a:uFillTx/>
                <a:cs typeface="+mn-ea"/>
                <a:sym typeface="+mn-lt"/>
              </a:rPr>
              <a:t>用户界面设计的目标是使得用户在完成自己的任务时与被设计对象之间的交流尽可能地简单和高效，让用户在完成任务时不必因为设计本身花费不必要的精力。用户界面设计过程会在技术功能与视觉元素间找到平衡，使系统可用、好用并适应用户的需求</a:t>
            </a: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a:t>
            </a:r>
            <a:endParaRPr kumimoji="0" lang="zh-CN" altLang="en-US" sz="140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pic>
        <p:nvPicPr>
          <p:cNvPr id="14" name="图片 13" descr="下载"/>
          <p:cNvPicPr>
            <a:picLocks noChangeAspect="1"/>
          </p:cNvPicPr>
          <p:nvPr/>
        </p:nvPicPr>
        <p:blipFill>
          <a:blip r:embed="rId1"/>
          <a:stretch>
            <a:fillRect/>
          </a:stretch>
        </p:blipFill>
        <p:spPr>
          <a:xfrm>
            <a:off x="6876415" y="1704340"/>
            <a:ext cx="4548505" cy="2802255"/>
          </a:xfrm>
          <a:prstGeom prst="rect">
            <a:avLst/>
          </a:prstGeom>
        </p:spPr>
      </p:pic>
      <p:sp>
        <p:nvSpPr>
          <p:cNvPr id="15" name="稻壳儿_答辩小姐姐作品_3"/>
          <p:cNvSpPr/>
          <p:nvPr/>
        </p:nvSpPr>
        <p:spPr>
          <a:xfrm flipH="1">
            <a:off x="4827905" y="781685"/>
            <a:ext cx="2535555" cy="70675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3.1 </a:t>
            </a:r>
            <a:r>
              <a:rPr lang="zh-CN" altLang="en-US" sz="1600" dirty="0">
                <a:solidFill>
                  <a:srgbClr val="242343"/>
                </a:solidFill>
                <a:ea typeface="宋体" panose="02010600030101010101" pitchFamily="2" charset="-122"/>
                <a:cs typeface="+mn-ea"/>
                <a:sym typeface="+mn-lt"/>
              </a:rPr>
              <a:t>用户界面</a:t>
            </a:r>
            <a:endParaRPr lang="zh-CN" altLang="en-US" sz="1600" b="0" i="0" dirty="0">
              <a:solidFill>
                <a:srgbClr val="242343"/>
              </a:solidFill>
              <a:effectLs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1025865" y="1918336"/>
            <a:ext cx="2564216"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alt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3.1.1 </a:t>
            </a:r>
            <a:r>
              <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进入首页：</a:t>
            </a:r>
            <a:endPar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可以选择发布寻物启事/失物招领。</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666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点击顶部导航栏“寻物”或“招领”浏览已发布的失物信息。</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666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在顶部导航栏的搜索中输入关键字进行搜索。</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666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点击顶部</a:t>
            </a:r>
            <a:r>
              <a:rPr kumimoji="0" lang="en-US" altLang="zh-CN"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a:t>
            </a: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发布+</a:t>
            </a:r>
            <a:r>
              <a:rPr kumimoji="0" lang="en-US" altLang="zh-CN"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a:t>
            </a: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，随时回到网站首页，选择发布类型。</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sp>
        <p:nvSpPr>
          <p:cNvPr id="15" name="稻壳儿_答辩小姐姐作品_3"/>
          <p:cNvSpPr/>
          <p:nvPr/>
        </p:nvSpPr>
        <p:spPr>
          <a:xfrm flipH="1">
            <a:off x="4827905" y="781685"/>
            <a:ext cx="2535555" cy="70675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3.1 </a:t>
            </a:r>
            <a:r>
              <a:rPr lang="zh-CN" altLang="en-US" sz="1600" dirty="0">
                <a:solidFill>
                  <a:srgbClr val="242343"/>
                </a:solidFill>
                <a:ea typeface="宋体" panose="02010600030101010101" pitchFamily="2" charset="-122"/>
                <a:cs typeface="+mn-ea"/>
                <a:sym typeface="+mn-lt"/>
              </a:rPr>
              <a:t>用户界面</a:t>
            </a:r>
            <a:endParaRPr lang="zh-CN" altLang="en-US" sz="1600" b="0" i="0" dirty="0">
              <a:solidFill>
                <a:srgbClr val="242343"/>
              </a:solidFill>
              <a:effectLst/>
              <a:ea typeface="宋体" panose="02010600030101010101" pitchFamily="2" charset="-122"/>
              <a:cs typeface="+mn-ea"/>
              <a:sym typeface="+mn-lt"/>
            </a:endParaRPr>
          </a:p>
        </p:txBody>
      </p:sp>
      <p:pic>
        <p:nvPicPr>
          <p:cNvPr id="2" name="图片 1" descr="QQ图片20200605155335"/>
          <p:cNvPicPr>
            <a:picLocks noChangeAspect="1"/>
          </p:cNvPicPr>
          <p:nvPr/>
        </p:nvPicPr>
        <p:blipFill>
          <a:blip r:embed="rId1"/>
          <a:stretch>
            <a:fillRect/>
          </a:stretch>
        </p:blipFill>
        <p:spPr>
          <a:xfrm>
            <a:off x="3884295" y="1463675"/>
            <a:ext cx="7606030" cy="3607435"/>
          </a:xfrm>
          <a:prstGeom prst="rect">
            <a:avLst/>
          </a:prstGeom>
        </p:spPr>
      </p:pic>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843620" y="1390651"/>
            <a:ext cx="2564216" cy="342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alt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3.1.2 </a:t>
            </a:r>
            <a:r>
              <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注册登录：</a:t>
            </a:r>
            <a:endPar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没有帐户登录时顶部导航栏右侧会显示未登录，当光标悬浮在“未登录”上时发生响应。</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点击“登录”，跳转到登陆界面。输入账号信息登录已有账号，输入完成后点击下方“登录”按钮。若没有账号点击登录界面下方“立即注册”可以跳转到账号注册界面。</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点击“注册”，跳转到注册界面。根据要求输入需要的信息，完成注册。</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sp>
        <p:nvSpPr>
          <p:cNvPr id="15" name="稻壳儿_答辩小姐姐作品_3"/>
          <p:cNvSpPr/>
          <p:nvPr/>
        </p:nvSpPr>
        <p:spPr>
          <a:xfrm flipH="1">
            <a:off x="4827905" y="781685"/>
            <a:ext cx="2535555" cy="70675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3.1 </a:t>
            </a:r>
            <a:r>
              <a:rPr lang="zh-CN" altLang="en-US" sz="1600" dirty="0">
                <a:solidFill>
                  <a:srgbClr val="242343"/>
                </a:solidFill>
                <a:ea typeface="宋体" panose="02010600030101010101" pitchFamily="2" charset="-122"/>
                <a:cs typeface="+mn-ea"/>
                <a:sym typeface="+mn-lt"/>
              </a:rPr>
              <a:t>用户界面</a:t>
            </a:r>
            <a:endParaRPr lang="zh-CN" altLang="en-US" sz="1600" b="0" i="0" dirty="0">
              <a:solidFill>
                <a:srgbClr val="242343"/>
              </a:solidFill>
              <a:effectLst/>
              <a:ea typeface="宋体" panose="02010600030101010101" pitchFamily="2" charset="-122"/>
              <a:cs typeface="+mn-ea"/>
              <a:sym typeface="+mn-lt"/>
            </a:endParaRPr>
          </a:p>
        </p:txBody>
      </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pic>
        <p:nvPicPr>
          <p:cNvPr id="3" name="图片 2" descr="QQ图片20200605155307"/>
          <p:cNvPicPr>
            <a:picLocks noChangeAspect="1"/>
          </p:cNvPicPr>
          <p:nvPr/>
        </p:nvPicPr>
        <p:blipFill>
          <a:blip r:embed="rId1"/>
          <a:stretch>
            <a:fillRect/>
          </a:stretch>
        </p:blipFill>
        <p:spPr>
          <a:xfrm>
            <a:off x="3977005" y="1390650"/>
            <a:ext cx="7497445" cy="1128395"/>
          </a:xfrm>
          <a:prstGeom prst="rect">
            <a:avLst/>
          </a:prstGeom>
        </p:spPr>
      </p:pic>
      <p:pic>
        <p:nvPicPr>
          <p:cNvPr id="4" name="图片 3" descr="QQ图片20200605155304"/>
          <p:cNvPicPr>
            <a:picLocks noChangeAspect="1"/>
          </p:cNvPicPr>
          <p:nvPr/>
        </p:nvPicPr>
        <p:blipFill>
          <a:blip r:embed="rId2"/>
          <a:stretch>
            <a:fillRect/>
          </a:stretch>
        </p:blipFill>
        <p:spPr>
          <a:xfrm>
            <a:off x="3977640" y="2594610"/>
            <a:ext cx="7496810" cy="2653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1025865" y="1918336"/>
            <a:ext cx="2564216" cy="324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alt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a:t>
            </a:r>
            <a:r>
              <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.1.3 用户个人中心：</a:t>
            </a:r>
            <a:endPar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登录后点击顶部导航栏右侧用户名，跳转到个人中心页面。</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页面左侧供用户查看自己的个人信息，可以在个人中心对个人信息及登录密码进行修改。</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页面右侧用户可以看到自己发布过的物品信息，可根据需要进行删除。</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en-US" sz="140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在用户个人中心点击左下角按钮可以跳转到修改个人信息界面。</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sp>
        <p:nvSpPr>
          <p:cNvPr id="15" name="稻壳儿_答辩小姐姐作品_3"/>
          <p:cNvSpPr/>
          <p:nvPr/>
        </p:nvSpPr>
        <p:spPr>
          <a:xfrm flipH="1">
            <a:off x="4827905" y="781685"/>
            <a:ext cx="2535555" cy="70675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3.1 </a:t>
            </a:r>
            <a:r>
              <a:rPr lang="zh-CN" altLang="en-US" sz="1600" dirty="0">
                <a:solidFill>
                  <a:srgbClr val="242343"/>
                </a:solidFill>
                <a:ea typeface="宋体" panose="02010600030101010101" pitchFamily="2" charset="-122"/>
                <a:cs typeface="+mn-ea"/>
                <a:sym typeface="+mn-lt"/>
              </a:rPr>
              <a:t>用户界面</a:t>
            </a:r>
            <a:endParaRPr lang="zh-CN" altLang="en-US" sz="1600" b="0" i="0" dirty="0">
              <a:solidFill>
                <a:srgbClr val="242343"/>
              </a:solidFill>
              <a:effectLst/>
              <a:ea typeface="宋体" panose="02010600030101010101" pitchFamily="2" charset="-122"/>
              <a:cs typeface="+mn-ea"/>
              <a:sym typeface="+mn-lt"/>
            </a:endParaRPr>
          </a:p>
        </p:txBody>
      </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pic>
        <p:nvPicPr>
          <p:cNvPr id="3" name="图片 2" descr="QQ图片20200605155315"/>
          <p:cNvPicPr>
            <a:picLocks noChangeAspect="1"/>
          </p:cNvPicPr>
          <p:nvPr/>
        </p:nvPicPr>
        <p:blipFill>
          <a:blip r:embed="rId1"/>
          <a:stretch>
            <a:fillRect/>
          </a:stretch>
        </p:blipFill>
        <p:spPr>
          <a:xfrm>
            <a:off x="4058920" y="1637665"/>
            <a:ext cx="7216775" cy="3582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815975" y="1837055"/>
            <a:ext cx="2831465" cy="217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alt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a:t>
            </a:r>
            <a:r>
              <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.1.4 查看寻物/招领信息：</a:t>
            </a:r>
            <a:endPar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点击顶部导航栏的“寻物”或“招领”进行跳转。</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以“寻物”页面为例</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页面上方为分类栏。</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分类下会显示该类别中所有失物信息，若有符合该物品的寻物启事可点击进入详情页，确认后与失主取得联系，将物品归还失主。</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sp>
        <p:nvSpPr>
          <p:cNvPr id="15" name="稻壳儿_答辩小姐姐作品_3"/>
          <p:cNvSpPr/>
          <p:nvPr/>
        </p:nvSpPr>
        <p:spPr>
          <a:xfrm flipH="1">
            <a:off x="4827905" y="781685"/>
            <a:ext cx="2535555" cy="70675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3.1 </a:t>
            </a:r>
            <a:r>
              <a:rPr lang="zh-CN" altLang="en-US" sz="1600" dirty="0">
                <a:solidFill>
                  <a:srgbClr val="242343"/>
                </a:solidFill>
                <a:ea typeface="宋体" panose="02010600030101010101" pitchFamily="2" charset="-122"/>
                <a:cs typeface="+mn-ea"/>
                <a:sym typeface="+mn-lt"/>
              </a:rPr>
              <a:t>用户界面</a:t>
            </a:r>
            <a:endParaRPr lang="zh-CN" altLang="en-US" sz="1600" b="0" i="0" dirty="0">
              <a:solidFill>
                <a:srgbClr val="242343"/>
              </a:solidFill>
              <a:effectLst/>
              <a:ea typeface="宋体" panose="02010600030101010101" pitchFamily="2" charset="-122"/>
              <a:cs typeface="+mn-ea"/>
              <a:sym typeface="+mn-lt"/>
            </a:endParaRPr>
          </a:p>
        </p:txBody>
      </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pic>
        <p:nvPicPr>
          <p:cNvPr id="3" name="图片 2" descr="QQ图片20200605155310"/>
          <p:cNvPicPr>
            <a:picLocks noChangeAspect="1"/>
          </p:cNvPicPr>
          <p:nvPr/>
        </p:nvPicPr>
        <p:blipFill>
          <a:blip r:embed="rId1"/>
          <a:stretch>
            <a:fillRect/>
          </a:stretch>
        </p:blipFill>
        <p:spPr>
          <a:xfrm>
            <a:off x="4058920" y="1581785"/>
            <a:ext cx="7466965" cy="3544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980440" y="1807210"/>
            <a:ext cx="2555240" cy="191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.1.</a:t>
            </a: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5</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 发布物品信息</a:t>
            </a:r>
            <a:r>
              <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a:t>
            </a:r>
            <a:endPar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以用户丢失物品后发布寻物启事为例：</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在发布页面点击左边“寻物启事”按钮，跳转到“发布寻物启事”页面。</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根据要求完成所需要的信息补充。</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sp>
        <p:nvSpPr>
          <p:cNvPr id="15" name="稻壳儿_答辩小姐姐作品_3"/>
          <p:cNvSpPr/>
          <p:nvPr/>
        </p:nvSpPr>
        <p:spPr>
          <a:xfrm flipH="1">
            <a:off x="4827905" y="781685"/>
            <a:ext cx="2535555" cy="70675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3.1 </a:t>
            </a:r>
            <a:r>
              <a:rPr lang="zh-CN" altLang="en-US" sz="1600" dirty="0">
                <a:solidFill>
                  <a:srgbClr val="242343"/>
                </a:solidFill>
                <a:ea typeface="宋体" panose="02010600030101010101" pitchFamily="2" charset="-122"/>
                <a:cs typeface="+mn-ea"/>
                <a:sym typeface="+mn-lt"/>
              </a:rPr>
              <a:t>用户界面</a:t>
            </a:r>
            <a:endParaRPr lang="zh-CN" altLang="en-US" sz="1600" b="0" i="0" dirty="0">
              <a:solidFill>
                <a:srgbClr val="242343"/>
              </a:solidFill>
              <a:effectLst/>
              <a:ea typeface="宋体" panose="02010600030101010101" pitchFamily="2" charset="-122"/>
              <a:cs typeface="+mn-ea"/>
              <a:sym typeface="+mn-lt"/>
            </a:endParaRPr>
          </a:p>
        </p:txBody>
      </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pic>
        <p:nvPicPr>
          <p:cNvPr id="2" name="图片 1" descr="QQ图片20200605155229"/>
          <p:cNvPicPr>
            <a:picLocks noChangeAspect="1"/>
          </p:cNvPicPr>
          <p:nvPr/>
        </p:nvPicPr>
        <p:blipFill>
          <a:blip r:embed="rId1"/>
          <a:stretch>
            <a:fillRect/>
          </a:stretch>
        </p:blipFill>
        <p:spPr>
          <a:xfrm>
            <a:off x="3862070" y="1488440"/>
            <a:ext cx="7468870" cy="3654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980440" y="1807210"/>
            <a:ext cx="2383155" cy="75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.1.</a:t>
            </a: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5</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 发布物品信息</a:t>
            </a:r>
            <a:r>
              <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a:t>
            </a:r>
            <a:endParaRPr kumimoji="0" lang="zh-CN" alt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a:p>
            <a:pPr marL="285750" marR="0" lvl="0" indent="-285750" algn="l" defTabSz="1219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发布成功后用户可以留言评论。</a:t>
            </a:r>
            <a:endParaRPr kumimoji="0" lang="zh-CN" altLang="en-US" sz="1400" b="0"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sp>
        <p:nvSpPr>
          <p:cNvPr id="15" name="稻壳儿_答辩小姐姐作品_3"/>
          <p:cNvSpPr/>
          <p:nvPr/>
        </p:nvSpPr>
        <p:spPr>
          <a:xfrm flipH="1">
            <a:off x="4827905" y="781685"/>
            <a:ext cx="2535555" cy="70675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3.1 </a:t>
            </a:r>
            <a:r>
              <a:rPr lang="zh-CN" altLang="en-US" sz="1600" dirty="0">
                <a:solidFill>
                  <a:srgbClr val="242343"/>
                </a:solidFill>
                <a:ea typeface="宋体" panose="02010600030101010101" pitchFamily="2" charset="-122"/>
                <a:cs typeface="+mn-ea"/>
                <a:sym typeface="+mn-lt"/>
              </a:rPr>
              <a:t>用户界面</a:t>
            </a:r>
            <a:endParaRPr lang="zh-CN" altLang="en-US" sz="1600" b="0" i="0" dirty="0">
              <a:solidFill>
                <a:srgbClr val="242343"/>
              </a:solidFill>
              <a:effectLst/>
              <a:ea typeface="宋体" panose="02010600030101010101" pitchFamily="2" charset="-122"/>
              <a:cs typeface="+mn-ea"/>
              <a:sym typeface="+mn-lt"/>
            </a:endParaRPr>
          </a:p>
        </p:txBody>
      </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pic>
        <p:nvPicPr>
          <p:cNvPr id="3" name="图片 2" descr="QQ图片20200605155328"/>
          <p:cNvPicPr>
            <a:picLocks noChangeAspect="1"/>
          </p:cNvPicPr>
          <p:nvPr/>
        </p:nvPicPr>
        <p:blipFill>
          <a:blip r:embed="rId1"/>
          <a:stretch>
            <a:fillRect/>
          </a:stretch>
        </p:blipFill>
        <p:spPr>
          <a:xfrm>
            <a:off x="3688080" y="1488440"/>
            <a:ext cx="7519670" cy="371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4904740" y="1479550"/>
            <a:ext cx="238315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.2 软硬件和通讯接口</a:t>
            </a:r>
            <a:endPar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graphicFrame>
        <p:nvGraphicFramePr>
          <p:cNvPr id="2" name="表格 1"/>
          <p:cNvGraphicFramePr/>
          <p:nvPr>
            <p:custDataLst>
              <p:tags r:id="rId1"/>
            </p:custDataLst>
          </p:nvPr>
        </p:nvGraphicFramePr>
        <p:xfrm>
          <a:off x="2296795" y="2339340"/>
          <a:ext cx="7597140" cy="2179320"/>
        </p:xfrm>
        <a:graphic>
          <a:graphicData uri="http://schemas.openxmlformats.org/drawingml/2006/table">
            <a:tbl>
              <a:tblPr firstRow="1" bandRow="1">
                <a:tableStyleId>{5940675A-B579-460E-94D1-54222C63F5DA}</a:tableStyleId>
              </a:tblPr>
              <a:tblGrid>
                <a:gridCol w="2118360"/>
                <a:gridCol w="5478780"/>
              </a:tblGrid>
              <a:tr h="363220">
                <a:tc>
                  <a:txBody>
                    <a:bodyPr/>
                    <a:p>
                      <a:pPr indent="0" algn="ctr">
                        <a:buNone/>
                      </a:pPr>
                      <a:r>
                        <a:rPr lang="en-US" sz="1200" b="1">
                          <a:latin typeface="等线" panose="02010600030101010101" charset="-122"/>
                          <a:ea typeface="等线" panose="02010600030101010101" charset="-122"/>
                          <a:cs typeface="等线" panose="02010600030101010101" charset="-122"/>
                        </a:rPr>
                        <a:t>项目</a:t>
                      </a:r>
                      <a:endParaRPr lang="en-US" altLang="en-US" sz="1200" b="1">
                        <a:latin typeface="等线" panose="02010600030101010101" charset="-122"/>
                        <a:ea typeface="等线" panose="02010600030101010101" charset="-122"/>
                        <a:cs typeface="等线" panose="02010600030101010101" charset="-122"/>
                      </a:endParaRPr>
                    </a:p>
                  </a:txBody>
                  <a:tcPr marL="68580" marR="68580" marT="0" marB="0" vert="horz" anchor="t">
                    <a:lnL>
                      <a:noFill/>
                    </a:lnL>
                    <a:lnR>
                      <a:noFill/>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等线" panose="02010600030101010101" charset="-122"/>
                          <a:ea typeface="等线" panose="02010600030101010101" charset="-122"/>
                          <a:cs typeface="等线" panose="02010600030101010101" charset="-122"/>
                        </a:rPr>
                        <a:t>名称</a:t>
                      </a:r>
                      <a:endParaRPr lang="en-US" altLang="en-US" sz="1200" b="1">
                        <a:latin typeface="等线" panose="02010600030101010101" charset="-122"/>
                        <a:ea typeface="等线" panose="02010600030101010101" charset="-122"/>
                        <a:cs typeface="等线" panose="02010600030101010101" charset="-122"/>
                      </a:endParaRPr>
                    </a:p>
                  </a:txBody>
                  <a:tcPr marL="68580" marR="68580" marT="0" marB="0" vert="horz" anchor="t">
                    <a:lnL>
                      <a:noFill/>
                    </a:lnL>
                    <a:lnR cap="flat">
                      <a:noFill/>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200" b="0">
                          <a:latin typeface="等线" panose="02010600030101010101" charset="-122"/>
                          <a:ea typeface="等线" panose="02010600030101010101" charset="-122"/>
                          <a:cs typeface="等线" panose="02010600030101010101" charset="-122"/>
                        </a:rPr>
                        <a:t>操作系统环境</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latin typeface="等线" panose="02010600030101010101" charset="-122"/>
                          <a:ea typeface="等线" panose="02010600030101010101" charset="-122"/>
                          <a:cs typeface="等线" panose="02010600030101010101" charset="-122"/>
                        </a:rPr>
                        <a:t>Windows 10家庭中文版</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63220">
                <a:tc>
                  <a:txBody>
                    <a:bodyPr/>
                    <a:p>
                      <a:pPr indent="0" algn="ctr">
                        <a:buNone/>
                      </a:pPr>
                      <a:r>
                        <a:rPr lang="en-US" sz="1200" b="0">
                          <a:latin typeface="等线" panose="02010600030101010101" charset="-122"/>
                          <a:ea typeface="等线" panose="02010600030101010101" charset="-122"/>
                          <a:cs typeface="等线" panose="02010600030101010101" charset="-122"/>
                        </a:rPr>
                        <a:t>开发语言</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200" b="0">
                          <a:latin typeface="等线" panose="02010600030101010101" charset="-122"/>
                          <a:ea typeface="等线" panose="02010600030101010101" charset="-122"/>
                          <a:cs typeface="等线" panose="02010600030101010101" charset="-122"/>
                        </a:rPr>
                        <a:t>JS、CSS、SQL和HTML</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cap="flat">
                      <a:noFill/>
                    </a:lnR>
                    <a:lnT cap="flat">
                      <a:noFill/>
                    </a:lnT>
                    <a:lnB cap="flat">
                      <a:noFill/>
                    </a:lnB>
                    <a:lnTlToBr>
                      <a:noFill/>
                    </a:lnTlToBr>
                    <a:lnBlToTr>
                      <a:noFill/>
                    </a:lnBlToTr>
                    <a:noFill/>
                  </a:tcPr>
                </a:tc>
              </a:tr>
              <a:tr h="363220">
                <a:tc>
                  <a:txBody>
                    <a:bodyPr/>
                    <a:p>
                      <a:pPr indent="0" algn="ctr">
                        <a:buNone/>
                      </a:pPr>
                      <a:r>
                        <a:rPr lang="en-US" sz="1200" b="0">
                          <a:latin typeface="等线" panose="02010600030101010101" charset="-122"/>
                          <a:ea typeface="等线" panose="02010600030101010101" charset="-122"/>
                          <a:cs typeface="等线" panose="02010600030101010101" charset="-122"/>
                        </a:rPr>
                        <a:t>集成开发工具</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200" b="0">
                          <a:latin typeface="等线" panose="02010600030101010101" charset="-122"/>
                          <a:ea typeface="等线" panose="02010600030101010101" charset="-122"/>
                          <a:cs typeface="等线" panose="02010600030101010101" charset="-122"/>
                        </a:rPr>
                        <a:t>Visual Studio 2019</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cap="flat">
                      <a:noFill/>
                    </a:lnR>
                    <a:lnT cap="flat">
                      <a:noFill/>
                    </a:lnT>
                    <a:lnB cap="flat">
                      <a:noFill/>
                    </a:lnB>
                    <a:lnTlToBr>
                      <a:noFill/>
                    </a:lnTlToBr>
                    <a:lnBlToTr>
                      <a:noFill/>
                    </a:lnBlToTr>
                    <a:noFill/>
                  </a:tcPr>
                </a:tc>
              </a:tr>
              <a:tr h="363220">
                <a:tc>
                  <a:txBody>
                    <a:bodyPr/>
                    <a:p>
                      <a:pPr indent="0" algn="ctr">
                        <a:buNone/>
                      </a:pPr>
                      <a:r>
                        <a:rPr lang="en-US" sz="1200" b="0">
                          <a:latin typeface="等线" panose="02010600030101010101" charset="-122"/>
                          <a:ea typeface="等线" panose="02010600030101010101" charset="-122"/>
                          <a:cs typeface="等线" panose="02010600030101010101" charset="-122"/>
                        </a:rPr>
                        <a:t>协作开发平台</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200" b="0">
                          <a:latin typeface="等线" panose="02010600030101010101" charset="-122"/>
                          <a:ea typeface="等线" panose="02010600030101010101" charset="-122"/>
                          <a:cs typeface="等线" panose="02010600030101010101" charset="-122"/>
                        </a:rPr>
                        <a:t>GitHub</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cap="flat">
                      <a:noFill/>
                    </a:lnR>
                    <a:lnT cap="flat">
                      <a:noFill/>
                    </a:lnT>
                    <a:lnB cap="flat">
                      <a:noFill/>
                    </a:lnB>
                    <a:lnTlToBr>
                      <a:noFill/>
                    </a:lnTlToBr>
                    <a:lnBlToTr>
                      <a:noFill/>
                    </a:lnBlToTr>
                    <a:noFill/>
                  </a:tcPr>
                </a:tc>
              </a:tr>
              <a:tr h="363220">
                <a:tc>
                  <a:txBody>
                    <a:bodyPr/>
                    <a:p>
                      <a:pPr indent="0" algn="ctr">
                        <a:buNone/>
                      </a:pPr>
                      <a:r>
                        <a:rPr lang="en-US" sz="1200" b="0">
                          <a:latin typeface="等线" panose="02010600030101010101" charset="-122"/>
                          <a:ea typeface="等线" panose="02010600030101010101" charset="-122"/>
                          <a:cs typeface="等线" panose="02010600030101010101" charset="-122"/>
                        </a:rPr>
                        <a:t>终端环境</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a:noFill/>
                    </a:lnR>
                    <a:lnT cap="flat">
                      <a:noFill/>
                    </a:lnT>
                    <a:lnB w="28575"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等线" panose="02010600030101010101" charset="-122"/>
                          <a:ea typeface="等线" panose="02010600030101010101" charset="-122"/>
                          <a:cs typeface="等线" panose="02010600030101010101" charset="-122"/>
                        </a:rPr>
                        <a:t>IE9.0以上、firefox、chrome、360浏览器</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a:noFill/>
                    </a:lnL>
                    <a:lnR cap="flat">
                      <a:noFill/>
                    </a:lnR>
                    <a:lnT cap="flat">
                      <a:noFill/>
                    </a:lnT>
                    <a:lnB w="28575"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8"/>
          <p:cNvSpPr>
            <a:spLocks noChangeArrowheads="1"/>
          </p:cNvSpPr>
          <p:nvPr/>
        </p:nvSpPr>
        <p:spPr bwMode="auto">
          <a:xfrm>
            <a:off x="4904105" y="1173480"/>
            <a:ext cx="238315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20000"/>
              </a:spcBef>
              <a:spcAft>
                <a:spcPts val="0"/>
              </a:spcAft>
              <a:buClrTx/>
              <a:buSzTx/>
              <a:buFontTx/>
              <a:buNone/>
              <a:defRPr/>
            </a:pP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a:t>
            </a: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3</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 </a:t>
            </a:r>
            <a:r>
              <a:rPr kumimoji="0" 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部分</a:t>
            </a:r>
            <a:r>
              <a:rPr kumimoji="0" 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代码</a:t>
            </a:r>
            <a:endParaRPr kumimoji="0" 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原型系统</a:t>
              </a:r>
              <a:endParaRPr lang="zh-CN" altLang="en-US" sz="2400" spc="300" dirty="0">
                <a:latin typeface="+mn-lt"/>
                <a:ea typeface="+mn-ea"/>
                <a:cs typeface="+mn-ea"/>
                <a:sym typeface="+mn-lt"/>
              </a:endParaRPr>
            </a:p>
          </p:txBody>
        </p:sp>
      </p:gr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pic>
        <p:nvPicPr>
          <p:cNvPr id="3" name="图片 2" descr="QQ截图20200605165822"/>
          <p:cNvPicPr>
            <a:picLocks noChangeAspect="1"/>
          </p:cNvPicPr>
          <p:nvPr/>
        </p:nvPicPr>
        <p:blipFill>
          <a:blip r:embed="rId1"/>
          <a:stretch>
            <a:fillRect/>
          </a:stretch>
        </p:blipFill>
        <p:spPr>
          <a:xfrm>
            <a:off x="955040" y="1361440"/>
            <a:ext cx="3415665" cy="4300220"/>
          </a:xfrm>
          <a:prstGeom prst="rect">
            <a:avLst/>
          </a:prstGeom>
        </p:spPr>
      </p:pic>
      <p:pic>
        <p:nvPicPr>
          <p:cNvPr id="5" name="图片 4" descr="QQ截图20200605165624"/>
          <p:cNvPicPr>
            <a:picLocks noChangeAspect="1"/>
          </p:cNvPicPr>
          <p:nvPr/>
        </p:nvPicPr>
        <p:blipFill>
          <a:blip r:embed="rId2"/>
          <a:stretch>
            <a:fillRect/>
          </a:stretch>
        </p:blipFill>
        <p:spPr>
          <a:xfrm>
            <a:off x="7708900" y="1361440"/>
            <a:ext cx="3197860" cy="4801235"/>
          </a:xfrm>
          <a:prstGeom prst="rect">
            <a:avLst/>
          </a:prstGeom>
        </p:spPr>
      </p:pic>
      <p:pic>
        <p:nvPicPr>
          <p:cNvPr id="6" name="图片 5" descr="QQ截图20200605165707"/>
          <p:cNvPicPr>
            <a:picLocks noChangeAspect="1"/>
          </p:cNvPicPr>
          <p:nvPr/>
        </p:nvPicPr>
        <p:blipFill>
          <a:blip r:embed="rId3"/>
          <a:stretch>
            <a:fillRect/>
          </a:stretch>
        </p:blipFill>
        <p:spPr>
          <a:xfrm>
            <a:off x="1609090" y="1784985"/>
            <a:ext cx="3595370" cy="4211955"/>
          </a:xfrm>
          <a:prstGeom prst="rect">
            <a:avLst/>
          </a:prstGeom>
        </p:spPr>
      </p:pic>
      <p:pic>
        <p:nvPicPr>
          <p:cNvPr id="7" name="图片 6"/>
          <p:cNvPicPr>
            <a:picLocks noChangeAspect="1"/>
          </p:cNvPicPr>
          <p:nvPr/>
        </p:nvPicPr>
        <p:blipFill>
          <a:blip r:embed="rId4"/>
          <a:stretch>
            <a:fillRect/>
          </a:stretch>
        </p:blipFill>
        <p:spPr>
          <a:xfrm>
            <a:off x="4707255" y="1579880"/>
            <a:ext cx="3956050" cy="3698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500"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520853"/>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系统特性</a:t>
            </a:r>
            <a:endParaRPr lang="zh-CN" altLang="en-US"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04</a:t>
            </a:r>
            <a:endParaRPr lang="zh-CN" altLang="en-US" sz="80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0">
        <p:blinds/>
      </p:transition>
    </mc:Choice>
    <mc:Fallback>
      <p:transition>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5" r="8955" b="32021"/>
          <a:stretch>
            <a:fillRect/>
          </a:stretch>
        </p:blipFill>
        <p:spPr>
          <a:xfrm rot="5400000" flipV="1">
            <a:off x="2621280" y="-2621280"/>
            <a:ext cx="6949440" cy="12192000"/>
          </a:xfrm>
          <a:prstGeom prst="rect">
            <a:avLst/>
          </a:prstGeom>
        </p:spPr>
      </p:pic>
      <p:grpSp>
        <p:nvGrpSpPr>
          <p:cNvPr id="15" name="稻壳儿_答辩小姐姐作品_2"/>
          <p:cNvGrpSpPr/>
          <p:nvPr/>
        </p:nvGrpSpPr>
        <p:grpSpPr>
          <a:xfrm>
            <a:off x="7382510" y="1580401"/>
            <a:ext cx="3296611" cy="639849"/>
            <a:chOff x="2082785" y="2278204"/>
            <a:chExt cx="3296611" cy="639849"/>
          </a:xfrm>
        </p:grpSpPr>
        <p:sp>
          <p:nvSpPr>
            <p:cNvPr id="3" name="椭圆 2"/>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1</a:t>
              </a:r>
              <a:endParaRPr lang="en-US" altLang="zh-CN" sz="3200" dirty="0">
                <a:cs typeface="+mn-ea"/>
                <a:sym typeface="+mn-lt"/>
              </a:endParaRPr>
            </a:p>
          </p:txBody>
        </p:sp>
        <p:sp>
          <p:nvSpPr>
            <p:cNvPr id="4" name="矩形 3"/>
            <p:cNvSpPr/>
            <p:nvPr/>
          </p:nvSpPr>
          <p:spPr>
            <a:xfrm>
              <a:off x="3070536" y="2278204"/>
              <a:ext cx="2308860"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综合描述</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16" name="稻壳儿_答辩小姐姐作品_3"/>
          <p:cNvGrpSpPr/>
          <p:nvPr/>
        </p:nvGrpSpPr>
        <p:grpSpPr>
          <a:xfrm>
            <a:off x="7382510" y="2690301"/>
            <a:ext cx="3296609" cy="639849"/>
            <a:chOff x="2082785" y="2278204"/>
            <a:chExt cx="3296609" cy="639849"/>
          </a:xfrm>
        </p:grpSpPr>
        <p:sp>
          <p:nvSpPr>
            <p:cNvPr id="17" name="椭圆 16"/>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2</a:t>
              </a:r>
              <a:endParaRPr lang="en-US" altLang="zh-CN" sz="3200" dirty="0">
                <a:cs typeface="+mn-ea"/>
                <a:sym typeface="+mn-lt"/>
              </a:endParaRPr>
            </a:p>
          </p:txBody>
        </p:sp>
        <p:sp>
          <p:nvSpPr>
            <p:cNvPr id="18" name="矩形 17"/>
            <p:cNvSpPr/>
            <p:nvPr/>
          </p:nvSpPr>
          <p:spPr>
            <a:xfrm>
              <a:off x="3070534" y="2278204"/>
              <a:ext cx="2308860"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成员分工</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20" name="稻壳儿_答辩小姐姐作品_4"/>
          <p:cNvGrpSpPr/>
          <p:nvPr/>
        </p:nvGrpSpPr>
        <p:grpSpPr>
          <a:xfrm>
            <a:off x="7382510" y="3800201"/>
            <a:ext cx="3304643" cy="639849"/>
            <a:chOff x="2082785" y="2278204"/>
            <a:chExt cx="3304643" cy="639849"/>
          </a:xfrm>
        </p:grpSpPr>
        <p:sp>
          <p:nvSpPr>
            <p:cNvPr id="21" name="椭圆 20"/>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3</a:t>
              </a:r>
              <a:endParaRPr lang="en-US" altLang="zh-CN" sz="3200" dirty="0">
                <a:cs typeface="+mn-ea"/>
                <a:sym typeface="+mn-lt"/>
              </a:endParaRPr>
            </a:p>
          </p:txBody>
        </p:sp>
        <p:sp>
          <p:nvSpPr>
            <p:cNvPr id="22" name="矩形 21"/>
            <p:cNvSpPr/>
            <p:nvPr/>
          </p:nvSpPr>
          <p:spPr>
            <a:xfrm>
              <a:off x="3078568" y="2278204"/>
              <a:ext cx="2308860"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原型系统</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24" name="稻壳儿_答辩小姐姐作品_5"/>
          <p:cNvGrpSpPr/>
          <p:nvPr/>
        </p:nvGrpSpPr>
        <p:grpSpPr>
          <a:xfrm>
            <a:off x="7382510" y="4910101"/>
            <a:ext cx="3304644" cy="639849"/>
            <a:chOff x="2082785" y="2278204"/>
            <a:chExt cx="3304644" cy="639849"/>
          </a:xfrm>
        </p:grpSpPr>
        <p:sp>
          <p:nvSpPr>
            <p:cNvPr id="25" name="椭圆 24"/>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4</a:t>
              </a:r>
              <a:endParaRPr lang="en-US" altLang="zh-CN" sz="3200" dirty="0">
                <a:cs typeface="+mn-ea"/>
                <a:sym typeface="+mn-lt"/>
              </a:endParaRPr>
            </a:p>
          </p:txBody>
        </p:sp>
        <p:sp>
          <p:nvSpPr>
            <p:cNvPr id="26" name="矩形 25"/>
            <p:cNvSpPr/>
            <p:nvPr/>
          </p:nvSpPr>
          <p:spPr>
            <a:xfrm>
              <a:off x="3078569" y="2278204"/>
              <a:ext cx="2308860"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系统特性</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28" name="稻壳儿_答辩小姐姐作品_6"/>
          <p:cNvSpPr txBox="1"/>
          <p:nvPr/>
        </p:nvSpPr>
        <p:spPr>
          <a:xfrm>
            <a:off x="4877505" y="746008"/>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目  </a:t>
            </a:r>
            <a:endParaRPr lang="en-US" altLang="zh-CN" b="1" dirty="0">
              <a:latin typeface="+mn-lt"/>
              <a:ea typeface="+mn-ea"/>
              <a:cs typeface="+mn-ea"/>
              <a:sym typeface="+mn-lt"/>
            </a:endParaRPr>
          </a:p>
        </p:txBody>
      </p:sp>
      <p:sp>
        <p:nvSpPr>
          <p:cNvPr id="29" name="稻壳儿_答辩小姐姐作品_7"/>
          <p:cNvSpPr txBox="1"/>
          <p:nvPr/>
        </p:nvSpPr>
        <p:spPr>
          <a:xfrm>
            <a:off x="5677858" y="1853671"/>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录  </a:t>
            </a:r>
            <a:endParaRPr lang="en-US" altLang="zh-CN" b="1" dirty="0">
              <a:latin typeface="+mn-lt"/>
              <a:ea typeface="+mn-ea"/>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pPr algn="ctr"/>
              <a:r>
                <a:rPr lang="zh-CN" altLang="en-US" sz="2400" dirty="0">
                  <a:cs typeface="+mn-ea"/>
                  <a:sym typeface="+mn-lt"/>
                </a:rPr>
                <a:t>系统特性</a:t>
              </a:r>
              <a:endParaRPr lang="zh-CN" altLang="en-US" sz="2400" dirty="0">
                <a:cs typeface="+mn-ea"/>
                <a:sym typeface="+mn-lt"/>
              </a:endParaRPr>
            </a:p>
          </p:txBody>
        </p:sp>
      </p:grpSp>
      <p:graphicFrame>
        <p:nvGraphicFramePr>
          <p:cNvPr id="2" name="表格 1"/>
          <p:cNvGraphicFramePr/>
          <p:nvPr>
            <p:custDataLst>
              <p:tags r:id="rId1"/>
            </p:custDataLst>
          </p:nvPr>
        </p:nvGraphicFramePr>
        <p:xfrm>
          <a:off x="2056765" y="1973580"/>
          <a:ext cx="8079105" cy="2320290"/>
        </p:xfrm>
        <a:graphic>
          <a:graphicData uri="http://schemas.openxmlformats.org/drawingml/2006/table">
            <a:tbl>
              <a:tblPr firstRow="1" bandRow="1">
                <a:tableStyleId>{5940675A-B579-460E-94D1-54222C63F5DA}</a:tableStyleId>
              </a:tblPr>
              <a:tblGrid>
                <a:gridCol w="1127125"/>
                <a:gridCol w="2389505"/>
                <a:gridCol w="4562475"/>
              </a:tblGrid>
              <a:tr h="331470">
                <a:tc>
                  <a:txBody>
                    <a:bodyPr/>
                    <a:p>
                      <a:pPr indent="0">
                        <a:buNone/>
                      </a:pPr>
                      <a:r>
                        <a:rPr lang="en-US" sz="1200" b="0">
                          <a:latin typeface="等线" panose="02010600030101010101" charset="-122"/>
                          <a:ea typeface="等线" panose="02010600030101010101" charset="-122"/>
                          <a:cs typeface="等线" panose="02010600030101010101" charset="-122"/>
                        </a:rPr>
                        <a:t>编号</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模块名称</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功能描述</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200" b="0">
                          <a:latin typeface="等线" panose="02010600030101010101" charset="-122"/>
                          <a:ea typeface="等线" panose="02010600030101010101" charset="-122"/>
                          <a:cs typeface="等线" panose="02010600030101010101" charset="-122"/>
                        </a:rPr>
                        <a:t>1</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浏览功能</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在网站上查看他人发布的信息</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200" b="0">
                          <a:latin typeface="等线" panose="02010600030101010101" charset="-122"/>
                          <a:ea typeface="等线" panose="02010600030101010101" charset="-122"/>
                          <a:cs typeface="等线" panose="02010600030101010101" charset="-122"/>
                        </a:rPr>
                        <a:t>2</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搜索功能</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模糊搜索平台上的失物信息</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200" b="0">
                          <a:latin typeface="等线" panose="02010600030101010101" charset="-122"/>
                          <a:ea typeface="等线" panose="02010600030101010101" charset="-122"/>
                          <a:cs typeface="等线" panose="02010600030101010101" charset="-122"/>
                        </a:rPr>
                        <a:t>3</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登录注册模块</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平台基本操作，用于用户的登录与注册</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200" b="0">
                          <a:latin typeface="等线" panose="02010600030101010101" charset="-122"/>
                          <a:ea typeface="等线" panose="02010600030101010101" charset="-122"/>
                          <a:cs typeface="等线" panose="02010600030101010101" charset="-122"/>
                        </a:rPr>
                        <a:t>4</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个人主页面</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管理个人信息，可进行对信息的修改</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200" b="0">
                          <a:latin typeface="等线" panose="02010600030101010101" charset="-122"/>
                          <a:ea typeface="等线" panose="02010600030101010101" charset="-122"/>
                          <a:cs typeface="等线" panose="02010600030101010101" charset="-122"/>
                        </a:rPr>
                        <a:t>5</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失物发布功能</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发布丢失物品的相关信息</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200" b="0">
                          <a:latin typeface="等线" panose="02010600030101010101" charset="-122"/>
                          <a:ea typeface="等线" panose="02010600030101010101" charset="-122"/>
                          <a:cs typeface="等线" panose="02010600030101010101" charset="-122"/>
                        </a:rPr>
                        <a:t>6</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拾取物品发布功能</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发布拾取的物品的相关信息</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稻壳儿_答辩小姐姐作品_8"/>
          <p:cNvSpPr>
            <a:spLocks noChangeArrowheads="1"/>
          </p:cNvSpPr>
          <p:nvPr/>
        </p:nvSpPr>
        <p:spPr bwMode="auto">
          <a:xfrm>
            <a:off x="5040630" y="1173480"/>
            <a:ext cx="211074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ctr" defTabSz="1219200" rtl="0" eaLnBrk="1" fontAlgn="auto" latinLnBrk="0" hangingPunct="1">
              <a:lnSpc>
                <a:spcPct val="100000"/>
              </a:lnSpc>
              <a:spcBef>
                <a:spcPct val="20000"/>
              </a:spcBef>
              <a:spcAft>
                <a:spcPts val="0"/>
              </a:spcAft>
              <a:buClrTx/>
              <a:buSzTx/>
              <a:buFontTx/>
              <a:buNone/>
              <a:defRPr/>
            </a:pPr>
            <a:r>
              <a:rPr kumimoji="0" lang="en-US"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4.1</a:t>
            </a:r>
            <a:r>
              <a:rPr kumimoji="0"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 </a:t>
            </a:r>
            <a:r>
              <a:rPr kumimoji="0" 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功能需求</a:t>
            </a:r>
            <a:endParaRPr kumimoji="0" lang="zh-CN" b="1" i="0" u="none" strike="noStrike" kern="1200" cap="none" spc="0" normalizeH="0" baseline="0" noProof="0" dirty="0">
              <a:ln>
                <a:noFill/>
              </a:ln>
              <a:solidFill>
                <a:schemeClr val="bg2">
                  <a:lumMod val="2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nvGrpSpPr>
          <p:cNvPr id="13" name="组合 12"/>
          <p:cNvGrpSpPr/>
          <p:nvPr/>
        </p:nvGrpSpPr>
        <p:grpSpPr>
          <a:xfrm>
            <a:off x="5122545" y="5323205"/>
            <a:ext cx="1990725" cy="1273810"/>
            <a:chOff x="5109" y="3173"/>
            <a:chExt cx="8542" cy="5465"/>
          </a:xfrm>
        </p:grpSpPr>
        <p:sp>
          <p:nvSpPr>
            <p:cNvPr id="12" name="稻壳儿_答辩小姐姐作品_2"/>
            <p:cNvSpPr/>
            <p:nvPr/>
          </p:nvSpPr>
          <p:spPr bwMode="auto">
            <a:xfrm>
              <a:off x="10691" y="6064"/>
              <a:ext cx="2960" cy="2575"/>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3"/>
            <p:cNvSpPr/>
            <p:nvPr/>
          </p:nvSpPr>
          <p:spPr bwMode="auto">
            <a:xfrm>
              <a:off x="9257" y="3173"/>
              <a:ext cx="2512" cy="450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6" name="稻壳儿_答辩小姐姐作品_4"/>
            <p:cNvSpPr/>
            <p:nvPr/>
          </p:nvSpPr>
          <p:spPr bwMode="auto">
            <a:xfrm>
              <a:off x="6837" y="3404"/>
              <a:ext cx="2818" cy="4113"/>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7" name="稻壳儿_答辩小姐姐作品_5"/>
            <p:cNvSpPr/>
            <p:nvPr/>
          </p:nvSpPr>
          <p:spPr bwMode="auto">
            <a:xfrm>
              <a:off x="5109" y="6206"/>
              <a:ext cx="3125" cy="2136"/>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稻壳儿_答辩小姐姐作品_1"/>
          <p:cNvSpPr/>
          <p:nvPr/>
        </p:nvSpPr>
        <p:spPr>
          <a:xfrm>
            <a:off x="313267" y="275303"/>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稻壳儿_答辩小姐姐作品_7"/>
          <p:cNvSpPr/>
          <p:nvPr/>
        </p:nvSpPr>
        <p:spPr>
          <a:xfrm>
            <a:off x="2129790" y="1369060"/>
            <a:ext cx="1786890" cy="7067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tx1">
                    <a:lumMod val="65000"/>
                    <a:lumOff val="35000"/>
                  </a:schemeClr>
                </a:solidFill>
                <a:effectLst/>
                <a:uLnTx/>
                <a:uFillTx/>
                <a:cs typeface="+mn-ea"/>
                <a:sym typeface="+mn-lt"/>
              </a:rPr>
              <a:t>4.2 </a:t>
            </a: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简洁便捷的交互界面</a:t>
            </a:r>
            <a:endPar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nvGrpSpPr>
          <p:cNvPr id="4" name="组合 3"/>
          <p:cNvGrpSpPr/>
          <p:nvPr/>
        </p:nvGrpSpPr>
        <p:grpSpPr>
          <a:xfrm>
            <a:off x="1548130" y="5181600"/>
            <a:ext cx="8797925" cy="1068705"/>
            <a:chOff x="1768" y="7267"/>
            <a:chExt cx="15663" cy="1903"/>
          </a:xfrm>
        </p:grpSpPr>
        <p:cxnSp>
          <p:nvCxnSpPr>
            <p:cNvPr id="6" name="稻壳儿_答辩小姐姐作品_2"/>
            <p:cNvCxnSpPr/>
            <p:nvPr/>
          </p:nvCxnSpPr>
          <p:spPr>
            <a:xfrm>
              <a:off x="2719" y="8217"/>
              <a:ext cx="128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稻壳儿_答辩小姐姐作品_3"/>
            <p:cNvSpPr/>
            <p:nvPr/>
          </p:nvSpPr>
          <p:spPr>
            <a:xfrm>
              <a:off x="1768" y="7270"/>
              <a:ext cx="1901" cy="1901"/>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稻壳儿_答辩小姐姐作品_4"/>
            <p:cNvSpPr/>
            <p:nvPr/>
          </p:nvSpPr>
          <p:spPr>
            <a:xfrm>
              <a:off x="5956" y="7962"/>
              <a:ext cx="510" cy="510"/>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稻壳儿_答辩小姐姐作品_5"/>
            <p:cNvSpPr/>
            <p:nvPr/>
          </p:nvSpPr>
          <p:spPr>
            <a:xfrm>
              <a:off x="9609" y="7962"/>
              <a:ext cx="510" cy="510"/>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稻壳儿_答辩小姐姐作品_6"/>
            <p:cNvSpPr/>
            <p:nvPr/>
          </p:nvSpPr>
          <p:spPr>
            <a:xfrm>
              <a:off x="12752" y="7962"/>
              <a:ext cx="510" cy="510"/>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稻壳儿_答辩小姐姐作品_13"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084" y="7582"/>
              <a:ext cx="1270" cy="1270"/>
            </a:xfrm>
            <a:prstGeom prst="rect">
              <a:avLst/>
            </a:prstGeom>
          </p:spPr>
        </p:pic>
        <p:sp>
          <p:nvSpPr>
            <p:cNvPr id="28" name="稻壳儿_答辩小姐姐作品_14"/>
            <p:cNvSpPr/>
            <p:nvPr/>
          </p:nvSpPr>
          <p:spPr>
            <a:xfrm>
              <a:off x="15531" y="7267"/>
              <a:ext cx="1901" cy="1901"/>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846" y="7579"/>
              <a:ext cx="1270" cy="1270"/>
            </a:xfrm>
            <a:prstGeom prst="rect">
              <a:avLst/>
            </a:prstGeom>
          </p:spPr>
        </p:pic>
      </p:grpSp>
      <p:grpSp>
        <p:nvGrpSpPr>
          <p:cNvPr id="30" name="稻壳儿_答辩小姐姐作品_16"/>
          <p:cNvGrpSpPr/>
          <p:nvPr/>
        </p:nvGrpSpPr>
        <p:grpSpPr>
          <a:xfrm>
            <a:off x="4058860" y="713275"/>
            <a:ext cx="4074281" cy="460375"/>
            <a:chOff x="3866082" y="713275"/>
            <a:chExt cx="4074281" cy="460375"/>
          </a:xfrm>
        </p:grpSpPr>
        <p:cxnSp>
          <p:nvCxnSpPr>
            <p:cNvPr id="31" name="直接连接符 3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系统特性</a:t>
              </a:r>
              <a:endParaRPr lang="zh-CN" altLang="en-US" sz="2400" spc="300" dirty="0">
                <a:latin typeface="+mn-lt"/>
                <a:ea typeface="+mn-ea"/>
                <a:cs typeface="+mn-ea"/>
                <a:sym typeface="+mn-lt"/>
              </a:endParaRPr>
            </a:p>
          </p:txBody>
        </p:sp>
      </p:grpSp>
      <p:pic>
        <p:nvPicPr>
          <p:cNvPr id="2" name="图片 1" descr="QQ图片20200605155332"/>
          <p:cNvPicPr>
            <a:picLocks noChangeAspect="1"/>
          </p:cNvPicPr>
          <p:nvPr/>
        </p:nvPicPr>
        <p:blipFill>
          <a:blip r:embed="rId3"/>
          <a:stretch>
            <a:fillRect/>
          </a:stretch>
        </p:blipFill>
        <p:spPr>
          <a:xfrm>
            <a:off x="4899025" y="1236980"/>
            <a:ext cx="6273165" cy="3084830"/>
          </a:xfrm>
          <a:prstGeom prst="rect">
            <a:avLst/>
          </a:prstGeom>
        </p:spPr>
      </p:pic>
      <p:pic>
        <p:nvPicPr>
          <p:cNvPr id="3" name="图片 2" descr="QQ图片20200605155335"/>
          <p:cNvPicPr>
            <a:picLocks noChangeAspect="1"/>
          </p:cNvPicPr>
          <p:nvPr/>
        </p:nvPicPr>
        <p:blipFill>
          <a:blip r:embed="rId4"/>
          <a:stretch>
            <a:fillRect/>
          </a:stretch>
        </p:blipFill>
        <p:spPr>
          <a:xfrm>
            <a:off x="1015365" y="2653030"/>
            <a:ext cx="4937125" cy="2341880"/>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9" name="稻壳儿_答辩小姐姐作品_2"/>
          <p:cNvSpPr/>
          <p:nvPr/>
        </p:nvSpPr>
        <p:spPr>
          <a:xfrm>
            <a:off x="1733818" y="2023038"/>
            <a:ext cx="870489" cy="863600"/>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4" name="稻壳儿_答辩小姐姐作品_3"/>
          <p:cNvSpPr/>
          <p:nvPr/>
        </p:nvSpPr>
        <p:spPr>
          <a:xfrm>
            <a:off x="1733818" y="3174710"/>
            <a:ext cx="870489" cy="863600"/>
          </a:xfrm>
          <a:prstGeom prst="roundRect">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5" name="稻壳儿_答辩小姐姐作品_4"/>
          <p:cNvSpPr/>
          <p:nvPr/>
        </p:nvSpPr>
        <p:spPr>
          <a:xfrm>
            <a:off x="1733818" y="4326383"/>
            <a:ext cx="870489" cy="863600"/>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grpSp>
        <p:nvGrpSpPr>
          <p:cNvPr id="17" name="稻壳儿_答辩小姐姐作品_5"/>
          <p:cNvGrpSpPr/>
          <p:nvPr/>
        </p:nvGrpSpPr>
        <p:grpSpPr>
          <a:xfrm>
            <a:off x="3154164" y="1900437"/>
            <a:ext cx="7805690" cy="1105535"/>
            <a:chOff x="2508704" y="4211187"/>
            <a:chExt cx="7805690" cy="1105535"/>
          </a:xfrm>
        </p:grpSpPr>
        <p:sp>
          <p:nvSpPr>
            <p:cNvPr id="18" name="文本框 27"/>
            <p:cNvSpPr txBox="1"/>
            <p:nvPr/>
          </p:nvSpPr>
          <p:spPr>
            <a:xfrm>
              <a:off x="2508704" y="4211187"/>
              <a:ext cx="1960880" cy="39878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安全性：</a:t>
              </a:r>
              <a:endParaRPr kumimoji="0" lang="zh-CN" altLang="en-US" sz="20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0" name="文本框 28"/>
            <p:cNvSpPr txBox="1"/>
            <p:nvPr/>
          </p:nvSpPr>
          <p:spPr>
            <a:xfrm>
              <a:off x="2508704" y="4585837"/>
              <a:ext cx="7805690" cy="73088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sz="1600" b="0" i="0" u="none" strike="noStrike" kern="1200" cap="none" spc="0" normalizeH="0" baseline="0" noProof="0" dirty="0">
                  <a:ln>
                    <a:noFill/>
                  </a:ln>
                  <a:solidFill>
                    <a:schemeClr val="bg2">
                      <a:lumMod val="25000"/>
                    </a:schemeClr>
                  </a:solidFill>
                  <a:effectLst/>
                  <a:uLnTx/>
                  <a:uFillTx/>
                  <a:cs typeface="+mn-ea"/>
                  <a:sym typeface="+mn-lt"/>
                </a:rPr>
                <a:t>要求使用WEB登录，对不同用户组的权限进行严格区分，无权限用户将无法进行相关操作，同时管理员对所有用户信息进行验证，确保信息安全合理</a:t>
              </a:r>
              <a:endParaRPr kumimoji="0" sz="1600" b="0" i="0" u="none" strike="noStrike" kern="1200" cap="none" spc="0" normalizeH="0" baseline="0" noProof="0" dirty="0">
                <a:ln>
                  <a:noFill/>
                </a:ln>
                <a:solidFill>
                  <a:schemeClr val="bg2">
                    <a:lumMod val="25000"/>
                  </a:schemeClr>
                </a:solidFill>
                <a:effectLst/>
                <a:uLnTx/>
                <a:uFillTx/>
                <a:cs typeface="+mn-ea"/>
                <a:sym typeface="+mn-lt"/>
              </a:endParaRPr>
            </a:p>
          </p:txBody>
        </p:sp>
      </p:grpSp>
      <p:grpSp>
        <p:nvGrpSpPr>
          <p:cNvPr id="21" name="稻壳儿_答辩小姐姐作品_6"/>
          <p:cNvGrpSpPr/>
          <p:nvPr/>
        </p:nvGrpSpPr>
        <p:grpSpPr>
          <a:xfrm>
            <a:off x="3154164" y="3072647"/>
            <a:ext cx="7691318" cy="1109980"/>
            <a:chOff x="2508704" y="4211187"/>
            <a:chExt cx="7691318" cy="1109980"/>
          </a:xfrm>
        </p:grpSpPr>
        <p:sp>
          <p:nvSpPr>
            <p:cNvPr id="22" name="文本框 27"/>
            <p:cNvSpPr txBox="1"/>
            <p:nvPr/>
          </p:nvSpPr>
          <p:spPr>
            <a:xfrm>
              <a:off x="2508704" y="4211187"/>
              <a:ext cx="1960880" cy="39878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可靠性：</a:t>
              </a:r>
              <a:endParaRPr kumimoji="0" lang="zh-CN" altLang="en-US" sz="20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3" name="文本框 28"/>
            <p:cNvSpPr txBox="1"/>
            <p:nvPr/>
          </p:nvSpPr>
          <p:spPr>
            <a:xfrm>
              <a:off x="2508704" y="4590282"/>
              <a:ext cx="7691318" cy="73088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sz="1600" b="0" i="0" u="none" strike="noStrike" kern="1200" cap="none" spc="0" normalizeH="0" baseline="0" noProof="0" dirty="0">
                  <a:ln>
                    <a:noFill/>
                  </a:ln>
                  <a:solidFill>
                    <a:schemeClr val="bg2">
                      <a:lumMod val="25000"/>
                    </a:schemeClr>
                  </a:solidFill>
                  <a:effectLst/>
                  <a:uLnTx/>
                  <a:uFillTx/>
                  <a:cs typeface="+mn-ea"/>
                  <a:sym typeface="+mn-lt"/>
                </a:rPr>
                <a:t>对于存在发布不实失物信息，以及骗取失物的用户，管理员能够对其账户进行警告、删除等处理，确保失物的正确归还。</a:t>
              </a:r>
              <a:endParaRPr kumimoji="0" sz="1600" b="0" i="0" u="none" strike="noStrike" kern="1200" cap="none" spc="0" normalizeH="0" baseline="0" noProof="0" dirty="0">
                <a:ln>
                  <a:noFill/>
                </a:ln>
                <a:solidFill>
                  <a:schemeClr val="bg2">
                    <a:lumMod val="25000"/>
                  </a:schemeClr>
                </a:solidFill>
                <a:effectLst/>
                <a:uLnTx/>
                <a:uFillTx/>
                <a:cs typeface="+mn-ea"/>
                <a:sym typeface="+mn-lt"/>
              </a:endParaRPr>
            </a:p>
          </p:txBody>
        </p:sp>
      </p:grpSp>
      <p:grpSp>
        <p:nvGrpSpPr>
          <p:cNvPr id="24" name="稻壳儿_答辩小姐姐作品_7"/>
          <p:cNvGrpSpPr/>
          <p:nvPr/>
        </p:nvGrpSpPr>
        <p:grpSpPr>
          <a:xfrm>
            <a:off x="3154164" y="4342647"/>
            <a:ext cx="7691318" cy="809625"/>
            <a:chOff x="2508704" y="4211187"/>
            <a:chExt cx="7691318" cy="809625"/>
          </a:xfrm>
        </p:grpSpPr>
        <p:sp>
          <p:nvSpPr>
            <p:cNvPr id="25" name="文本框 27"/>
            <p:cNvSpPr txBox="1"/>
            <p:nvPr/>
          </p:nvSpPr>
          <p:spPr>
            <a:xfrm>
              <a:off x="2508704" y="4211187"/>
              <a:ext cx="1960880" cy="39878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兼容性：</a:t>
              </a:r>
              <a:endParaRPr kumimoji="0" lang="zh-CN" altLang="en-US" sz="20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6" name="文本框 28"/>
            <p:cNvSpPr txBox="1"/>
            <p:nvPr/>
          </p:nvSpPr>
          <p:spPr>
            <a:xfrm>
              <a:off x="2508704" y="4609967"/>
              <a:ext cx="7691318" cy="41084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sz="1600" b="0" i="0" u="none" strike="noStrike" kern="1200" cap="none" spc="0" normalizeH="0" baseline="0" noProof="0" dirty="0">
                  <a:ln>
                    <a:noFill/>
                  </a:ln>
                  <a:solidFill>
                    <a:schemeClr val="bg2">
                      <a:lumMod val="25000"/>
                    </a:schemeClr>
                  </a:solidFill>
                  <a:effectLst/>
                  <a:uLnTx/>
                  <a:uFillTx/>
                  <a:cs typeface="+mn-ea"/>
                  <a:sym typeface="+mn-lt"/>
                </a:rPr>
                <a:t>要求能兼容的浏览器包括：IE10.0以上，FireFox，Chome等</a:t>
              </a:r>
              <a:endParaRPr kumimoji="0" sz="1600" b="0" i="0" u="none" strike="noStrike" kern="1200" cap="none" spc="0" normalizeH="0" baseline="0" noProof="0" dirty="0">
                <a:ln>
                  <a:noFill/>
                </a:ln>
                <a:solidFill>
                  <a:schemeClr val="bg2">
                    <a:lumMod val="25000"/>
                  </a:schemeClr>
                </a:solidFill>
                <a:effectLst/>
                <a:uLnTx/>
                <a:uFillTx/>
                <a:cs typeface="+mn-ea"/>
                <a:sym typeface="+mn-lt"/>
              </a:endParaRPr>
            </a:p>
          </p:txBody>
        </p:sp>
      </p:grpSp>
      <p:cxnSp>
        <p:nvCxnSpPr>
          <p:cNvPr id="27" name="稻壳儿_答辩小姐姐作品_8"/>
          <p:cNvCxnSpPr/>
          <p:nvPr/>
        </p:nvCxnSpPr>
        <p:spPr>
          <a:xfrm>
            <a:off x="822960" y="5773348"/>
            <a:ext cx="10715625" cy="0"/>
          </a:xfrm>
          <a:prstGeom prst="line">
            <a:avLst/>
          </a:prstGeom>
          <a:ln>
            <a:solidFill>
              <a:srgbClr val="A2633C">
                <a:alpha val="70000"/>
              </a:srgbClr>
            </a:solidFill>
            <a:prstDash val="sysDash"/>
          </a:ln>
        </p:spPr>
        <p:style>
          <a:lnRef idx="1">
            <a:schemeClr val="accent1"/>
          </a:lnRef>
          <a:fillRef idx="0">
            <a:schemeClr val="accent1"/>
          </a:fillRef>
          <a:effectRef idx="0">
            <a:schemeClr val="accent1"/>
          </a:effectRef>
          <a:fontRef idx="minor">
            <a:schemeClr val="tx1"/>
          </a:fontRef>
        </p:style>
      </p:cxnSp>
      <p:grpSp>
        <p:nvGrpSpPr>
          <p:cNvPr id="37" name="稻壳儿_答辩小姐姐作品_9"/>
          <p:cNvGrpSpPr/>
          <p:nvPr/>
        </p:nvGrpSpPr>
        <p:grpSpPr>
          <a:xfrm>
            <a:off x="4058860" y="713275"/>
            <a:ext cx="4074281" cy="460375"/>
            <a:chOff x="3866082" y="713275"/>
            <a:chExt cx="4074281" cy="460375"/>
          </a:xfrm>
        </p:grpSpPr>
        <p:cxnSp>
          <p:nvCxnSpPr>
            <p:cNvPr id="38" name="直接连接符 37"/>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系统特性</a:t>
              </a:r>
              <a:endParaRPr lang="zh-CN" altLang="en-US" sz="2400" spc="300" dirty="0">
                <a:latin typeface="+mn-lt"/>
                <a:ea typeface="+mn-ea"/>
                <a:cs typeface="+mn-ea"/>
                <a:sym typeface="+mn-lt"/>
              </a:endParaRPr>
            </a:p>
          </p:txBody>
        </p:sp>
      </p:grpSp>
      <p:sp>
        <p:nvSpPr>
          <p:cNvPr id="19" name="稻壳儿_答辩小姐姐作品_7"/>
          <p:cNvSpPr/>
          <p:nvPr/>
        </p:nvSpPr>
        <p:spPr>
          <a:xfrm>
            <a:off x="2089785" y="1283970"/>
            <a:ext cx="1969135"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tx1">
                    <a:lumMod val="65000"/>
                    <a:lumOff val="35000"/>
                  </a:schemeClr>
                </a:solidFill>
                <a:effectLst/>
                <a:uLnTx/>
                <a:uFillTx/>
                <a:cs typeface="+mn-ea"/>
                <a:sym typeface="+mn-lt"/>
              </a:rPr>
              <a:t>4.3 </a:t>
            </a: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性能需求</a:t>
            </a:r>
            <a:endPar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2193667" y="1804208"/>
            <a:ext cx="7804666" cy="1198880"/>
          </a:xfrm>
          <a:prstGeom prst="rect">
            <a:avLst/>
          </a:prstGeom>
          <a:noFill/>
        </p:spPr>
        <p:txBody>
          <a:bodyPr wrap="square" rtlCol="0">
            <a:spAutoFit/>
          </a:bodyPr>
          <a:lstStyle/>
          <a:p>
            <a:pPr algn="ctr"/>
            <a:r>
              <a:rPr lang="zh-CN" altLang="en-US" sz="7200" dirty="0">
                <a:gradFill>
                  <a:gsLst>
                    <a:gs pos="0">
                      <a:srgbClr val="4D7F89"/>
                    </a:gs>
                    <a:gs pos="100000">
                      <a:srgbClr val="A2633C"/>
                    </a:gs>
                  </a:gsLst>
                  <a:lin ang="0" scaled="0"/>
                </a:gradFill>
                <a:cs typeface="+mn-ea"/>
                <a:sym typeface="+mn-lt"/>
              </a:rPr>
              <a:t>汇报完毕谢谢观看！</a:t>
            </a:r>
            <a:endParaRPr lang="zh-CN" altLang="en-US" sz="7200" dirty="0">
              <a:gradFill>
                <a:gsLst>
                  <a:gs pos="0">
                    <a:srgbClr val="4D7F89"/>
                  </a:gs>
                  <a:gs pos="100000">
                    <a:srgbClr val="A2633C"/>
                  </a:gs>
                </a:gsLst>
                <a:lin ang="0" scaled="0"/>
              </a:gradFill>
              <a:cs typeface="+mn-ea"/>
              <a:sym typeface="+mn-lt"/>
            </a:endParaRPr>
          </a:p>
        </p:txBody>
      </p:sp>
      <p:sp>
        <p:nvSpPr>
          <p:cNvPr id="2" name="稻壳儿_答辩小姐姐作品_4"/>
          <p:cNvSpPr txBox="1"/>
          <p:nvPr/>
        </p:nvSpPr>
        <p:spPr>
          <a:xfrm>
            <a:off x="5065998" y="3445478"/>
            <a:ext cx="2061275" cy="368300"/>
          </a:xfrm>
          <a:prstGeom prst="rect">
            <a:avLst/>
          </a:prstGeom>
          <a:gradFill>
            <a:gsLst>
              <a:gs pos="0">
                <a:srgbClr val="4D7F89"/>
              </a:gs>
              <a:gs pos="100000">
                <a:srgbClr val="A2633C"/>
              </a:gs>
            </a:gsLst>
            <a:lin ang="3600000" scaled="0"/>
          </a:gradFill>
        </p:spPr>
        <p:txBody>
          <a:bodyPr wrap="square" rtlCol="0">
            <a:spAutoFit/>
          </a:bodyPr>
          <a:p>
            <a:pPr algn="ctr"/>
            <a:r>
              <a:rPr lang="zh-CN" altLang="en-US" dirty="0">
                <a:solidFill>
                  <a:schemeClr val="bg1"/>
                </a:solidFill>
                <a:cs typeface="+mn-ea"/>
                <a:sym typeface="+mn-lt"/>
              </a:rPr>
              <a:t>第</a:t>
            </a:r>
            <a:r>
              <a:rPr lang="en-US" altLang="zh-CN" dirty="0">
                <a:solidFill>
                  <a:schemeClr val="bg1"/>
                </a:solidFill>
                <a:cs typeface="+mn-ea"/>
                <a:sym typeface="+mn-lt"/>
              </a:rPr>
              <a:t>10</a:t>
            </a:r>
            <a:r>
              <a:rPr lang="zh-CN" altLang="en-US" dirty="0">
                <a:solidFill>
                  <a:schemeClr val="bg1"/>
                </a:solidFill>
                <a:ea typeface="宋体" panose="02010600030101010101" pitchFamily="2" charset="-122"/>
                <a:cs typeface="+mn-ea"/>
                <a:sym typeface="+mn-lt"/>
              </a:rPr>
              <a:t>小组</a:t>
            </a:r>
            <a:endParaRPr lang="zh-CN" altLang="en-US" dirty="0">
              <a:solidFill>
                <a:schemeClr val="bg1"/>
              </a:solidFill>
              <a:ea typeface="宋体" panose="02010600030101010101" pitchFamily="2" charset="-122"/>
              <a:cs typeface="+mn-ea"/>
              <a:sym typeface="+mn-lt"/>
            </a:endParaRPr>
          </a:p>
        </p:txBody>
      </p:sp>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520853"/>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综合描述</a:t>
            </a:r>
            <a:endParaRPr lang="zh-CN" altLang="en-US"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01</a:t>
            </a:r>
            <a:endParaRPr lang="zh-CN" altLang="en-US" sz="8000" dirty="0">
              <a:latin typeface="+mn-lt"/>
              <a:ea typeface="+mn-ea"/>
              <a:cs typeface="+mn-ea"/>
              <a:sym typeface="+mn-l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3" name="稻壳儿_答辩小姐姐作品_3"/>
          <p:cNvSpPr txBox="1"/>
          <p:nvPr/>
        </p:nvSpPr>
        <p:spPr>
          <a:xfrm>
            <a:off x="1509299" y="3914108"/>
            <a:ext cx="4343303" cy="176847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sz="1400" b="1" i="0" u="none" strike="noStrike" kern="1200" cap="none" spc="0" normalizeH="0" baseline="0" noProof="0" dirty="0">
                <a:ln>
                  <a:noFill/>
                </a:ln>
                <a:solidFill>
                  <a:schemeClr val="bg2">
                    <a:lumMod val="25000"/>
                  </a:schemeClr>
                </a:solidFill>
                <a:effectLst/>
                <a:uLnTx/>
                <a:uFillTx/>
                <a:cs typeface="+mn-ea"/>
                <a:sym typeface="+mn-lt"/>
              </a:rPr>
              <a:t>1.1</a:t>
            </a:r>
            <a:r>
              <a:rPr kumimoji="0" sz="1400" b="1" i="0" u="none" strike="noStrike" kern="1200" cap="none" spc="0" normalizeH="0" baseline="0" noProof="0" dirty="0">
                <a:ln>
                  <a:noFill/>
                </a:ln>
                <a:solidFill>
                  <a:schemeClr val="bg2">
                    <a:lumMod val="25000"/>
                  </a:schemeClr>
                </a:solidFill>
                <a:effectLst/>
                <a:uLnTx/>
                <a:uFillTx/>
                <a:cs typeface="+mn-ea"/>
                <a:sym typeface="+mn-lt"/>
              </a:rPr>
              <a:t> 适用范围</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defRPr/>
            </a:pPr>
            <a:r>
              <a:rPr kumimoji="0" sz="1400" b="0" i="0" u="none" strike="noStrike" kern="1200" cap="none" spc="0" normalizeH="0" baseline="0" noProof="0" dirty="0">
                <a:ln>
                  <a:noFill/>
                </a:ln>
                <a:solidFill>
                  <a:schemeClr val="bg2">
                    <a:lumMod val="25000"/>
                  </a:schemeClr>
                </a:solidFill>
                <a:effectLst/>
                <a:uLnTx/>
                <a:uFillTx/>
                <a:cs typeface="+mn-ea"/>
                <a:sym typeface="+mn-lt"/>
              </a:rPr>
              <a:t>面向用户：北京理工大学在校生</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defRPr/>
            </a:pPr>
            <a:r>
              <a:rPr kumimoji="0" sz="1400" b="0" i="0" u="none" strike="noStrike" kern="1200" cap="none" spc="0" normalizeH="0" baseline="0" noProof="0" dirty="0">
                <a:ln>
                  <a:noFill/>
                </a:ln>
                <a:solidFill>
                  <a:schemeClr val="bg2">
                    <a:lumMod val="25000"/>
                  </a:schemeClr>
                </a:solidFill>
                <a:effectLst/>
                <a:uLnTx/>
                <a:uFillTx/>
                <a:cs typeface="+mn-ea"/>
                <a:sym typeface="+mn-lt"/>
              </a:rPr>
              <a:t>适用场景：用户查找他人发布的失物/招领信息，发布自己的失物/招领信息</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defRPr/>
            </a:pPr>
            <a:r>
              <a:rPr kumimoji="0" sz="1400" b="0" i="0" u="none" strike="noStrike" kern="1200" cap="none" spc="0" normalizeH="0" baseline="0" noProof="0" dirty="0">
                <a:ln>
                  <a:noFill/>
                </a:ln>
                <a:solidFill>
                  <a:schemeClr val="bg2">
                    <a:lumMod val="25000"/>
                  </a:schemeClr>
                </a:solidFill>
                <a:effectLst/>
                <a:uLnTx/>
                <a:uFillTx/>
                <a:cs typeface="+mn-ea"/>
                <a:sym typeface="+mn-lt"/>
              </a:rPr>
              <a:t>项目形式：网站</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defRPr/>
            </a:pPr>
            <a:r>
              <a:rPr kumimoji="0" sz="1400" b="0" i="0" u="none" strike="noStrike" kern="1200" cap="none" spc="0" normalizeH="0" baseline="0" noProof="0" dirty="0">
                <a:ln>
                  <a:noFill/>
                </a:ln>
                <a:solidFill>
                  <a:schemeClr val="bg2">
                    <a:lumMod val="25000"/>
                  </a:schemeClr>
                </a:solidFill>
                <a:effectLst/>
                <a:uLnTx/>
                <a:uFillTx/>
                <a:cs typeface="+mn-ea"/>
                <a:sym typeface="+mn-lt"/>
              </a:rPr>
              <a:t>适用平台：电脑、手机等能浏览网页的设备</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0" name="稻壳儿_答辩小姐姐作品_5"/>
          <p:cNvSpPr txBox="1"/>
          <p:nvPr/>
        </p:nvSpPr>
        <p:spPr>
          <a:xfrm>
            <a:off x="6415944" y="3914108"/>
            <a:ext cx="4343302" cy="232791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sz="1400" b="1" i="0" u="none" strike="noStrike" kern="1200" cap="none" spc="0" normalizeH="0" baseline="0" noProof="0" dirty="0">
                <a:ln>
                  <a:noFill/>
                </a:ln>
                <a:solidFill>
                  <a:schemeClr val="bg2">
                    <a:lumMod val="25000"/>
                  </a:schemeClr>
                </a:solidFill>
                <a:effectLst/>
                <a:uLnTx/>
                <a:uFillTx/>
                <a:cs typeface="+mn-ea"/>
                <a:sym typeface="+mn-lt"/>
              </a:rPr>
              <a:t>1</a:t>
            </a:r>
            <a:r>
              <a:rPr kumimoji="0" sz="1400" b="1" i="0" u="none" strike="noStrike" kern="1200" cap="none" spc="0" normalizeH="0" baseline="0" noProof="0" dirty="0">
                <a:ln>
                  <a:noFill/>
                </a:ln>
                <a:solidFill>
                  <a:schemeClr val="bg2">
                    <a:lumMod val="25000"/>
                  </a:schemeClr>
                </a:solidFill>
                <a:effectLst/>
                <a:uLnTx/>
                <a:uFillTx/>
                <a:cs typeface="+mn-ea"/>
                <a:sym typeface="+mn-lt"/>
              </a:rPr>
              <a:t>.</a:t>
            </a:r>
            <a:r>
              <a:rPr kumimoji="0" lang="en-US" sz="1400" b="1" i="0" u="none" strike="noStrike" kern="1200" cap="none" spc="0" normalizeH="0" baseline="0" noProof="0" dirty="0">
                <a:ln>
                  <a:noFill/>
                </a:ln>
                <a:solidFill>
                  <a:schemeClr val="bg2">
                    <a:lumMod val="25000"/>
                  </a:schemeClr>
                </a:solidFill>
                <a:effectLst/>
                <a:uLnTx/>
                <a:uFillTx/>
                <a:cs typeface="+mn-ea"/>
                <a:sym typeface="+mn-lt"/>
              </a:rPr>
              <a:t>2</a:t>
            </a:r>
            <a:r>
              <a:rPr kumimoji="0" sz="1400" b="1" i="0" u="none" strike="noStrike" kern="1200" cap="none" spc="0" normalizeH="0" baseline="0" noProof="0" dirty="0">
                <a:ln>
                  <a:noFill/>
                </a:ln>
                <a:solidFill>
                  <a:schemeClr val="bg2">
                    <a:lumMod val="25000"/>
                  </a:schemeClr>
                </a:solidFill>
                <a:effectLst/>
                <a:uLnTx/>
                <a:uFillTx/>
                <a:cs typeface="+mn-ea"/>
                <a:sym typeface="+mn-lt"/>
              </a:rPr>
              <a:t> 产品的前景</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defRPr/>
            </a:pPr>
            <a:r>
              <a:rPr kumimoji="0" sz="1400" b="0" i="0" u="none" strike="noStrike" kern="1200" cap="none" spc="0" normalizeH="0" baseline="0" noProof="0" dirty="0">
                <a:ln>
                  <a:noFill/>
                </a:ln>
                <a:solidFill>
                  <a:schemeClr val="bg2">
                    <a:lumMod val="25000"/>
                  </a:schemeClr>
                </a:solidFill>
                <a:effectLst/>
                <a:uLnTx/>
                <a:uFillTx/>
                <a:cs typeface="+mn-ea"/>
                <a:sym typeface="+mn-lt"/>
              </a:rPr>
              <a:t>       在大学日常生活中，不慎丢失物品或是捡到同学丢失的物品是很常见的现象。然而，校内没有安全高效的失物招领系统。设置的失物招领地点并不明显，丢失的物品也很难在原地和各个失物点中找到。</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defRPr/>
            </a:pPr>
            <a:r>
              <a:rPr kumimoji="0" sz="1400" b="0" i="0" u="none" strike="noStrike" kern="1200" cap="none" spc="0" normalizeH="0" baseline="0" noProof="0" dirty="0">
                <a:ln>
                  <a:noFill/>
                </a:ln>
                <a:solidFill>
                  <a:schemeClr val="bg2">
                    <a:lumMod val="25000"/>
                  </a:schemeClr>
                </a:solidFill>
                <a:effectLst/>
                <a:uLnTx/>
                <a:uFillTx/>
                <a:cs typeface="+mn-ea"/>
                <a:sym typeface="+mn-lt"/>
              </a:rPr>
              <a:t>       开发一个可信任的软件将校园里遗落的失物拍照上传后交在若干个设置的失物点，失主在平台上可以联系工作人员后认领，高效安全的解决失物招领问题。</a:t>
            </a:r>
            <a:endParaRPr kumimoji="0" sz="140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0" name="稻壳儿_答辩小姐姐作品_8"/>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综合描述</a:t>
              </a:r>
              <a:endParaRPr lang="zh-CN" altLang="en-US" sz="2400" spc="300" dirty="0">
                <a:latin typeface="+mn-lt"/>
                <a:ea typeface="+mn-ea"/>
                <a:cs typeface="+mn-ea"/>
                <a:sym typeface="+mn-lt"/>
              </a:endParaRPr>
            </a:p>
          </p:txBody>
        </p:sp>
      </p:grpSp>
      <p:pic>
        <p:nvPicPr>
          <p:cNvPr id="4" name="图片 3" descr="u=1058165334,1208432565&amp;fm=26&amp;gp=0"/>
          <p:cNvPicPr>
            <a:picLocks noChangeAspect="1"/>
          </p:cNvPicPr>
          <p:nvPr/>
        </p:nvPicPr>
        <p:blipFill>
          <a:blip r:embed="rId1"/>
          <a:stretch>
            <a:fillRect/>
          </a:stretch>
        </p:blipFill>
        <p:spPr>
          <a:xfrm>
            <a:off x="1995805" y="1443355"/>
            <a:ext cx="8201025" cy="2282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稻壳儿_答辩小姐姐作品_5"/>
          <p:cNvSpPr txBox="1"/>
          <p:nvPr/>
        </p:nvSpPr>
        <p:spPr>
          <a:xfrm>
            <a:off x="4980305" y="1327785"/>
            <a:ext cx="2230755" cy="45085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b="0" i="0" u="none" strike="noStrike" kern="1200" cap="none" spc="0" normalizeH="0" baseline="0" noProof="0" dirty="0">
                <a:ln>
                  <a:noFill/>
                </a:ln>
                <a:solidFill>
                  <a:schemeClr val="bg2">
                    <a:lumMod val="25000"/>
                  </a:schemeClr>
                </a:solidFill>
                <a:effectLst/>
                <a:uLnTx/>
                <a:uFillTx/>
                <a:cs typeface="+mn-ea"/>
                <a:sym typeface="+mn-lt"/>
              </a:rPr>
              <a:t>1.3 </a:t>
            </a:r>
            <a:r>
              <a:rPr kumimoji="0" b="0" i="0" u="none" strike="noStrike" kern="1200" cap="none" spc="0" normalizeH="0" baseline="0" noProof="0" dirty="0">
                <a:ln>
                  <a:noFill/>
                </a:ln>
                <a:solidFill>
                  <a:schemeClr val="bg2">
                    <a:lumMod val="25000"/>
                  </a:schemeClr>
                </a:solidFill>
                <a:effectLst/>
                <a:uLnTx/>
                <a:uFillTx/>
                <a:cs typeface="+mn-ea"/>
                <a:sym typeface="+mn-lt"/>
              </a:rPr>
              <a:t>产品的功能</a:t>
            </a:r>
            <a:endParaRPr kumimoji="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0" name="稻壳儿_答辩小姐姐作品_8"/>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综合描述</a:t>
              </a:r>
              <a:endParaRPr lang="zh-CN" altLang="en-US" sz="2400" spc="300" dirty="0">
                <a:latin typeface="+mn-lt"/>
                <a:ea typeface="+mn-ea"/>
                <a:cs typeface="+mn-ea"/>
                <a:sym typeface="+mn-lt"/>
              </a:endParaRPr>
            </a:p>
          </p:txBody>
        </p:sp>
      </p:grpSp>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074545" y="1874520"/>
            <a:ext cx="8043545" cy="4154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30" name="稻壳儿_答辩小姐姐作品_2"/>
          <p:cNvSpPr txBox="1"/>
          <p:nvPr/>
        </p:nvSpPr>
        <p:spPr>
          <a:xfrm>
            <a:off x="1692910" y="1388745"/>
            <a:ext cx="2666365" cy="691515"/>
          </a:xfrm>
          <a:prstGeom prst="rect">
            <a:avLst/>
          </a:prstGeom>
          <a:noFill/>
          <a:ln w="9525">
            <a:noFill/>
          </a:ln>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3000" i="0" u="none" strike="noStrike" kern="1200" cap="none" spc="0" normalizeH="0" baseline="0" noProof="0" dirty="0">
                <a:ln>
                  <a:noFill/>
                </a:ln>
                <a:solidFill>
                  <a:schemeClr val="bg2">
                    <a:lumMod val="25000"/>
                  </a:schemeClr>
                </a:solidFill>
                <a:effectLst/>
                <a:uLnTx/>
                <a:uFillTx/>
                <a:cs typeface="+mn-ea"/>
                <a:sym typeface="+mn-lt"/>
              </a:rPr>
              <a:t>1.4</a:t>
            </a:r>
            <a:r>
              <a:rPr kumimoji="0" lang="zh-CN" altLang="en-US" sz="3000" i="0" u="none" strike="noStrike" kern="1200" cap="none" spc="0" normalizeH="0" baseline="0" noProof="0" dirty="0">
                <a:ln>
                  <a:noFill/>
                </a:ln>
                <a:solidFill>
                  <a:schemeClr val="bg2">
                    <a:lumMod val="25000"/>
                  </a:schemeClr>
                </a:solidFill>
                <a:effectLst/>
                <a:uLnTx/>
                <a:uFillTx/>
                <a:cs typeface="+mn-ea"/>
                <a:sym typeface="+mn-lt"/>
              </a:rPr>
              <a:t> 运行环境</a:t>
            </a:r>
            <a:endParaRPr kumimoji="0" lang="zh-CN" altLang="en-US" sz="300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1" name="稻壳儿_答辩小姐姐作品_3"/>
          <p:cNvSpPr/>
          <p:nvPr/>
        </p:nvSpPr>
        <p:spPr>
          <a:xfrm>
            <a:off x="1692910" y="2247265"/>
            <a:ext cx="3761105" cy="2602230"/>
          </a:xfrm>
          <a:prstGeom prst="rect">
            <a:avLst/>
          </a:prstGeom>
          <a:noFill/>
          <a:ln w="9525">
            <a:noFill/>
          </a:ln>
        </p:spPr>
        <p:txBody>
          <a:bodyPr wrap="square">
            <a:spAutoFit/>
          </a:bodyPr>
          <a:lstStyle/>
          <a:p>
            <a:pPr marL="285750" indent="-285750" defTabSz="866775" fontAlgn="base">
              <a:lnSpc>
                <a:spcPct val="200000"/>
              </a:lnSpc>
              <a:spcBef>
                <a:spcPct val="20000"/>
              </a:spcBef>
              <a:spcAft>
                <a:spcPct val="0"/>
              </a:spcAft>
              <a:buFont typeface="Arial" panose="020B0604020202020204" pitchFamily="34" charset="0"/>
              <a:buChar char="•"/>
              <a:defRPr/>
            </a:pPr>
            <a:r>
              <a:rPr lang="zh-CN" altLang="en-US" sz="1600" dirty="0">
                <a:solidFill>
                  <a:schemeClr val="bg2">
                    <a:lumMod val="25000"/>
                  </a:schemeClr>
                </a:solidFill>
                <a:cs typeface="+mn-ea"/>
                <a:sym typeface="+mn-lt"/>
              </a:rPr>
              <a:t>该系统的前台界面web开发采用html5+css3+J</a:t>
            </a:r>
            <a:r>
              <a:rPr lang="en-US" altLang="zh-CN" sz="1600" dirty="0">
                <a:solidFill>
                  <a:schemeClr val="bg2">
                    <a:lumMod val="25000"/>
                  </a:schemeClr>
                </a:solidFill>
                <a:cs typeface="+mn-ea"/>
                <a:sym typeface="+mn-lt"/>
              </a:rPr>
              <a:t>ava</a:t>
            </a:r>
            <a:r>
              <a:rPr lang="zh-CN" altLang="en-US" sz="1600" dirty="0">
                <a:solidFill>
                  <a:schemeClr val="bg2">
                    <a:lumMod val="25000"/>
                  </a:schemeClr>
                </a:solidFill>
                <a:cs typeface="+mn-ea"/>
                <a:sym typeface="+mn-lt"/>
              </a:rPr>
              <a:t>Script，后台数据库存储使用MySQL数据库。</a:t>
            </a:r>
            <a:endParaRPr lang="zh-CN" altLang="en-US" sz="1600" dirty="0">
              <a:solidFill>
                <a:schemeClr val="bg2">
                  <a:lumMod val="25000"/>
                </a:schemeClr>
              </a:solidFill>
              <a:cs typeface="+mn-ea"/>
              <a:sym typeface="+mn-lt"/>
            </a:endParaRPr>
          </a:p>
          <a:p>
            <a:pPr marL="285750" indent="-285750" defTabSz="866775" fontAlgn="base">
              <a:lnSpc>
                <a:spcPct val="200000"/>
              </a:lnSpc>
              <a:spcBef>
                <a:spcPct val="20000"/>
              </a:spcBef>
              <a:spcAft>
                <a:spcPct val="0"/>
              </a:spcAft>
              <a:buFont typeface="Arial" panose="020B0604020202020204" pitchFamily="34" charset="0"/>
              <a:buChar char="•"/>
              <a:defRPr/>
            </a:pPr>
            <a:r>
              <a:rPr lang="zh-CN" altLang="en-US" sz="1600" dirty="0">
                <a:solidFill>
                  <a:schemeClr val="bg2">
                    <a:lumMod val="25000"/>
                  </a:schemeClr>
                </a:solidFill>
                <a:cs typeface="+mn-ea"/>
                <a:sym typeface="+mn-lt"/>
              </a:rPr>
              <a:t>系统能兼容常用的浏览器如：IE9.0以上、firefox、chrome、360浏览器等。</a:t>
            </a:r>
            <a:endParaRPr lang="zh-CN" altLang="en-US" sz="1600" dirty="0">
              <a:solidFill>
                <a:schemeClr val="bg2">
                  <a:lumMod val="25000"/>
                </a:schemeClr>
              </a:solidFill>
              <a:cs typeface="+mn-ea"/>
              <a:sym typeface="+mn-lt"/>
            </a:endParaRPr>
          </a:p>
        </p:txBody>
      </p:sp>
      <p:sp>
        <p:nvSpPr>
          <p:cNvPr id="33" name="稻壳儿_答辩小姐姐作品_4"/>
          <p:cNvSpPr/>
          <p:nvPr/>
        </p:nvSpPr>
        <p:spPr>
          <a:xfrm>
            <a:off x="6634043" y="1802230"/>
            <a:ext cx="1518743" cy="1518743"/>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4" name="稻壳儿_答辩小姐姐作品_5"/>
          <p:cNvSpPr>
            <a:spLocks noChangeAspect="1" noEditPoints="1"/>
          </p:cNvSpPr>
          <p:nvPr/>
        </p:nvSpPr>
        <p:spPr bwMode="auto">
          <a:xfrm>
            <a:off x="7137767" y="2179004"/>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6" name="稻壳儿_答辩小姐姐作品_6"/>
          <p:cNvSpPr/>
          <p:nvPr/>
        </p:nvSpPr>
        <p:spPr>
          <a:xfrm>
            <a:off x="8690194" y="1802230"/>
            <a:ext cx="1518743" cy="1518743"/>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7" name="稻壳儿_答辩小姐姐作品_7"/>
          <p:cNvSpPr>
            <a:spLocks noChangeAspect="1" noEditPoints="1"/>
          </p:cNvSpPr>
          <p:nvPr/>
        </p:nvSpPr>
        <p:spPr bwMode="auto">
          <a:xfrm>
            <a:off x="9193918" y="2179004"/>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2" name="稻壳儿_答辩小姐姐作品_8"/>
          <p:cNvSpPr/>
          <p:nvPr/>
        </p:nvSpPr>
        <p:spPr>
          <a:xfrm>
            <a:off x="6634043" y="3678499"/>
            <a:ext cx="1518743" cy="1518743"/>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3" name="稻壳儿_答辩小姐姐作品_9"/>
          <p:cNvSpPr>
            <a:spLocks noChangeAspect="1" noEditPoints="1"/>
          </p:cNvSpPr>
          <p:nvPr/>
        </p:nvSpPr>
        <p:spPr bwMode="auto">
          <a:xfrm>
            <a:off x="7137767" y="4055273"/>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5" name="稻壳儿_答辩小姐姐作品_10"/>
          <p:cNvSpPr/>
          <p:nvPr/>
        </p:nvSpPr>
        <p:spPr>
          <a:xfrm>
            <a:off x="8690194" y="3678499"/>
            <a:ext cx="1518743" cy="1518743"/>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6" name="稻壳儿_答辩小姐姐作品_11"/>
          <p:cNvSpPr>
            <a:spLocks noChangeAspect="1" noEditPoints="1"/>
          </p:cNvSpPr>
          <p:nvPr/>
        </p:nvSpPr>
        <p:spPr bwMode="auto">
          <a:xfrm>
            <a:off x="9193918" y="4055273"/>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4" name="稻壳儿_答辩小姐姐作品_12"/>
          <p:cNvGrpSpPr/>
          <p:nvPr/>
        </p:nvGrpSpPr>
        <p:grpSpPr>
          <a:xfrm>
            <a:off x="4058860" y="713275"/>
            <a:ext cx="4074281" cy="460375"/>
            <a:chOff x="3866082" y="713275"/>
            <a:chExt cx="4074281" cy="460375"/>
          </a:xfrm>
        </p:grpSpPr>
        <p:cxnSp>
          <p:nvCxnSpPr>
            <p:cNvPr id="25" name="直接连接符 24"/>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综合描述</a:t>
              </a:r>
              <a:endParaRPr lang="zh-CN" altLang="en-US" sz="2400" spc="300" dirty="0">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520853"/>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spc="800" dirty="0">
                <a:gradFill>
                  <a:gsLst>
                    <a:gs pos="0">
                      <a:srgbClr val="4D7F89"/>
                    </a:gs>
                    <a:gs pos="100000">
                      <a:srgbClr val="A2633C"/>
                    </a:gs>
                  </a:gsLst>
                  <a:lin ang="0" scaled="0"/>
                </a:gradFill>
                <a:cs typeface="+mn-ea"/>
                <a:sym typeface="+mn-lt"/>
              </a:rPr>
              <a:t>成员分工</a:t>
            </a:r>
            <a:endParaRPr lang="en-US" altLang="zh-CN"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02</a:t>
            </a:r>
            <a:endParaRPr lang="zh-CN" altLang="en-US" sz="8000" dirty="0">
              <a:latin typeface="+mn-lt"/>
              <a:ea typeface="+mn-ea"/>
              <a:cs typeface="+mn-ea"/>
              <a:sym typeface="+mn-lt"/>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31" name="稻壳儿_答辩小姐姐作品_3"/>
          <p:cNvSpPr/>
          <p:nvPr/>
        </p:nvSpPr>
        <p:spPr>
          <a:xfrm>
            <a:off x="1537335" y="1946275"/>
            <a:ext cx="5691505" cy="2748280"/>
          </a:xfrm>
          <a:prstGeom prst="rect">
            <a:avLst/>
          </a:prstGeom>
          <a:noFill/>
          <a:ln w="9525">
            <a:noFill/>
          </a:ln>
        </p:spPr>
        <p:txBody>
          <a:bodyPr wrap="square">
            <a:spAutoFit/>
          </a:bodyPr>
          <a:lstStyle/>
          <a:p>
            <a:pPr marL="285750" indent="-285750" defTabSz="866775" fontAlgn="base">
              <a:lnSpc>
                <a:spcPct val="200000"/>
              </a:lnSpc>
              <a:spcBef>
                <a:spcPct val="20000"/>
              </a:spcBef>
              <a:spcAft>
                <a:spcPct val="0"/>
              </a:spcAft>
              <a:buFont typeface="Arial" panose="020B0604020202020204" pitchFamily="34" charset="0"/>
              <a:buChar char="•"/>
              <a:defRPr/>
            </a:pPr>
            <a:r>
              <a:rPr sz="1600" dirty="0">
                <a:solidFill>
                  <a:schemeClr val="bg2">
                    <a:lumMod val="25000"/>
                  </a:schemeClr>
                </a:solidFill>
                <a:cs typeface="+mn-ea"/>
                <a:sym typeface="+mn-lt"/>
              </a:rPr>
              <a:t>李俊章：需求规格说明文档、技术博客更新、用例图</a:t>
            </a:r>
            <a:endParaRPr sz="1600" dirty="0">
              <a:solidFill>
                <a:schemeClr val="bg2">
                  <a:lumMod val="25000"/>
                </a:schemeClr>
              </a:solidFill>
              <a:cs typeface="+mn-ea"/>
              <a:sym typeface="+mn-lt"/>
            </a:endParaRPr>
          </a:p>
          <a:p>
            <a:pPr marL="285750" indent="-285750" defTabSz="866775" fontAlgn="base">
              <a:lnSpc>
                <a:spcPct val="200000"/>
              </a:lnSpc>
              <a:spcBef>
                <a:spcPct val="20000"/>
              </a:spcBef>
              <a:spcAft>
                <a:spcPct val="0"/>
              </a:spcAft>
              <a:buFont typeface="Arial" panose="020B0604020202020204" pitchFamily="34" charset="0"/>
              <a:buChar char="•"/>
              <a:defRPr/>
            </a:pPr>
            <a:r>
              <a:rPr sz="1600" dirty="0">
                <a:solidFill>
                  <a:schemeClr val="bg2">
                    <a:lumMod val="25000"/>
                  </a:schemeClr>
                </a:solidFill>
                <a:cs typeface="+mn-ea"/>
                <a:sym typeface="+mn-lt"/>
              </a:rPr>
              <a:t>芦紫妍：前端页面设计、与甲方面谈、动态交互图</a:t>
            </a:r>
            <a:endParaRPr sz="1600" dirty="0">
              <a:solidFill>
                <a:schemeClr val="bg2">
                  <a:lumMod val="25000"/>
                </a:schemeClr>
              </a:solidFill>
              <a:cs typeface="+mn-ea"/>
              <a:sym typeface="+mn-lt"/>
            </a:endParaRPr>
          </a:p>
          <a:p>
            <a:pPr marL="285750" indent="-285750" defTabSz="866775" fontAlgn="base">
              <a:lnSpc>
                <a:spcPct val="200000"/>
              </a:lnSpc>
              <a:spcBef>
                <a:spcPct val="20000"/>
              </a:spcBef>
              <a:spcAft>
                <a:spcPct val="0"/>
              </a:spcAft>
              <a:buFont typeface="Arial" panose="020B0604020202020204" pitchFamily="34" charset="0"/>
              <a:buChar char="•"/>
              <a:defRPr/>
            </a:pPr>
            <a:r>
              <a:rPr sz="1600" dirty="0">
                <a:solidFill>
                  <a:schemeClr val="bg2">
                    <a:lumMod val="25000"/>
                  </a:schemeClr>
                </a:solidFill>
                <a:cs typeface="+mn-ea"/>
                <a:sym typeface="+mn-lt"/>
              </a:rPr>
              <a:t>李杭禹：群众采样问卷、视频演示、动态状态图</a:t>
            </a:r>
            <a:endParaRPr sz="1600" dirty="0">
              <a:solidFill>
                <a:schemeClr val="bg2">
                  <a:lumMod val="25000"/>
                </a:schemeClr>
              </a:solidFill>
              <a:cs typeface="+mn-ea"/>
              <a:sym typeface="+mn-lt"/>
            </a:endParaRPr>
          </a:p>
          <a:p>
            <a:pPr marL="285750" indent="-285750" defTabSz="866775" fontAlgn="base">
              <a:lnSpc>
                <a:spcPct val="200000"/>
              </a:lnSpc>
              <a:spcBef>
                <a:spcPct val="20000"/>
              </a:spcBef>
              <a:spcAft>
                <a:spcPct val="0"/>
              </a:spcAft>
              <a:buFont typeface="Arial" panose="020B0604020202020204" pitchFamily="34" charset="0"/>
              <a:buChar char="•"/>
              <a:defRPr/>
            </a:pPr>
            <a:r>
              <a:rPr sz="1600" dirty="0">
                <a:solidFill>
                  <a:schemeClr val="bg2">
                    <a:lumMod val="25000"/>
                  </a:schemeClr>
                </a:solidFill>
                <a:cs typeface="+mn-ea"/>
                <a:sym typeface="+mn-lt"/>
              </a:rPr>
              <a:t>杨宇翔：ppt制作、后端、动态活动图</a:t>
            </a:r>
            <a:endParaRPr sz="1600" dirty="0">
              <a:solidFill>
                <a:schemeClr val="bg2">
                  <a:lumMod val="25000"/>
                </a:schemeClr>
              </a:solidFill>
              <a:cs typeface="+mn-ea"/>
              <a:sym typeface="+mn-lt"/>
            </a:endParaRPr>
          </a:p>
          <a:p>
            <a:pPr marL="285750" indent="-285750" defTabSz="866775" fontAlgn="base">
              <a:lnSpc>
                <a:spcPct val="200000"/>
              </a:lnSpc>
              <a:spcBef>
                <a:spcPct val="20000"/>
              </a:spcBef>
              <a:spcAft>
                <a:spcPct val="0"/>
              </a:spcAft>
              <a:buFont typeface="Arial" panose="020B0604020202020204" pitchFamily="34" charset="0"/>
              <a:buChar char="•"/>
              <a:defRPr/>
            </a:pPr>
            <a:r>
              <a:rPr sz="1600" dirty="0">
                <a:solidFill>
                  <a:schemeClr val="bg2">
                    <a:lumMod val="25000"/>
                  </a:schemeClr>
                </a:solidFill>
                <a:cs typeface="+mn-ea"/>
                <a:sym typeface="+mn-lt"/>
              </a:rPr>
              <a:t>汤茜凯：需求规格说明文档、ppt制作、后端、静态UML</a:t>
            </a:r>
            <a:endParaRPr sz="1600" dirty="0">
              <a:solidFill>
                <a:schemeClr val="bg2">
                  <a:lumMod val="25000"/>
                </a:schemeClr>
              </a:solidFill>
              <a:cs typeface="+mn-ea"/>
              <a:sym typeface="+mn-lt"/>
            </a:endParaRPr>
          </a:p>
        </p:txBody>
      </p:sp>
      <p:sp>
        <p:nvSpPr>
          <p:cNvPr id="36" name="稻壳儿_答辩小姐姐作品_6"/>
          <p:cNvSpPr/>
          <p:nvPr/>
        </p:nvSpPr>
        <p:spPr>
          <a:xfrm>
            <a:off x="8398729" y="1783815"/>
            <a:ext cx="1518743" cy="1518743"/>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7" name="稻壳儿_答辩小姐姐作品_7"/>
          <p:cNvSpPr>
            <a:spLocks noChangeAspect="1" noEditPoints="1"/>
          </p:cNvSpPr>
          <p:nvPr/>
        </p:nvSpPr>
        <p:spPr bwMode="auto">
          <a:xfrm>
            <a:off x="8902453" y="2160589"/>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5" name="稻壳儿_答辩小姐姐作品_10"/>
          <p:cNvSpPr/>
          <p:nvPr/>
        </p:nvSpPr>
        <p:spPr>
          <a:xfrm>
            <a:off x="8398729" y="3660084"/>
            <a:ext cx="1518743" cy="1518743"/>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4" name="稻壳儿_答辩小姐姐作品_12"/>
          <p:cNvGrpSpPr/>
          <p:nvPr/>
        </p:nvGrpSpPr>
        <p:grpSpPr>
          <a:xfrm>
            <a:off x="4058860" y="713275"/>
            <a:ext cx="4074281" cy="460375"/>
            <a:chOff x="3866082" y="713275"/>
            <a:chExt cx="4074281" cy="460375"/>
          </a:xfrm>
        </p:grpSpPr>
        <p:cxnSp>
          <p:nvCxnSpPr>
            <p:cNvPr id="25" name="直接连接符 24"/>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成员分工</a:t>
              </a:r>
              <a:endParaRPr lang="zh-CN" altLang="en-US" sz="2400" spc="300" dirty="0">
                <a:latin typeface="+mn-lt"/>
                <a:ea typeface="+mn-ea"/>
                <a:cs typeface="+mn-ea"/>
                <a:sym typeface="+mn-lt"/>
              </a:endParaRPr>
            </a:p>
          </p:txBody>
        </p:sp>
      </p:grpSp>
      <p:pic>
        <p:nvPicPr>
          <p:cNvPr id="3" name="图片 2" descr="2154411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701405" y="2085975"/>
            <a:ext cx="914400" cy="914400"/>
          </a:xfrm>
          <a:prstGeom prst="rect">
            <a:avLst/>
          </a:prstGeom>
        </p:spPr>
      </p:pic>
      <p:pic>
        <p:nvPicPr>
          <p:cNvPr id="5" name="图片 4" descr="2154115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1405" y="3962400"/>
            <a:ext cx="914400" cy="914400"/>
          </a:xfrm>
          <a:prstGeom prst="rect">
            <a:avLst/>
          </a:prstGeom>
          <a:effectLst>
            <a:glow rad="63500">
              <a:schemeClr val="accent6">
                <a:satMod val="17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520853"/>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原型系统</a:t>
            </a:r>
            <a:endParaRPr lang="zh-CN" altLang="en-US"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03</a:t>
            </a:r>
            <a:endParaRPr lang="zh-CN" altLang="en-US" sz="8000" dirty="0">
              <a:latin typeface="+mn-lt"/>
              <a:ea typeface="+mn-ea"/>
              <a:cs typeface="+mn-ea"/>
              <a:sym typeface="+mn-lt"/>
            </a:endParaRPr>
          </a:p>
        </p:txBody>
      </p:sp>
    </p:spTree>
  </p:cSld>
  <p:clrMapOvr>
    <a:masterClrMapping/>
  </p:clrMapOvr>
  <p:transition>
    <p:wheel spokes="8"/>
  </p:transition>
</p:sld>
</file>

<file path=ppt/tags/tag1.xml><?xml version="1.0" encoding="utf-8"?>
<p:tagLst xmlns:p="http://schemas.openxmlformats.org/presentationml/2006/main">
  <p:tag name="KSO_WM_UNIT_PLACING_PICTURE_USER_VIEWPORT" val="{&quot;height&quot;:4869,&quot;width&quot;:9426}"/>
</p:tagLst>
</file>

<file path=ppt/tags/tag2.xml><?xml version="1.0" encoding="utf-8"?>
<p:tagLst xmlns:p="http://schemas.openxmlformats.org/presentationml/2006/main">
  <p:tag name="KSO_WM_UNIT_TABLE_BEAUTIFY" val="smartTable{9692c31f-7d55-47c8-91aa-71d6c2eb864b}"/>
</p:tagLst>
</file>

<file path=ppt/tags/tag3.xml><?xml version="1.0" encoding="utf-8"?>
<p:tagLst xmlns:p="http://schemas.openxmlformats.org/presentationml/2006/main">
  <p:tag name="KSO_WM_UNIT_TABLE_BEAUTIFY" val="smartTable{893968f1-cd69-4b3b-b2fe-6c9bd87de15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0qhesjf">
      <a:majorFont>
        <a:latin typeface="等线"/>
        <a:ea typeface="杨任东竹石体-Semibold"/>
        <a:cs typeface=""/>
      </a:majorFont>
      <a:minorFont>
        <a:latin typeface="等线"/>
        <a:ea typeface="杨任东竹石体-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1899</Words>
  <Application>WPS 演示</Application>
  <PresentationFormat>宽屏</PresentationFormat>
  <Paragraphs>241</Paragraphs>
  <Slides>23</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杨任东竹石体-Regular</vt:lpstr>
      <vt:lpstr>阿里巴巴普惠体 R</vt:lpstr>
      <vt:lpstr>思源黑體 Medium</vt:lpstr>
      <vt:lpstr>杨任东竹石体-Semibold</vt:lpstr>
      <vt:lpstr>Segoe Print</vt:lpstr>
      <vt:lpstr>等线</vt:lpstr>
      <vt:lpstr>微软雅黑</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答辩小姐姐</dc:creator>
  <cp:lastModifiedBy>兰曦</cp:lastModifiedBy>
  <cp:revision>31</cp:revision>
  <dcterms:created xsi:type="dcterms:W3CDTF">2019-09-03T15:35:00Z</dcterms:created>
  <dcterms:modified xsi:type="dcterms:W3CDTF">2020-06-05T11:14:27Z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