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0" r:id="rId4"/>
    <p:sldId id="261"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9" autoAdjust="0"/>
    <p:restoredTop sz="52746" autoAdjust="0"/>
  </p:normalViewPr>
  <p:slideViewPr>
    <p:cSldViewPr snapToGrid="0" showGuides="1">
      <p:cViewPr varScale="1">
        <p:scale>
          <a:sx n="49" d="100"/>
          <a:sy n="49" d="100"/>
        </p:scale>
        <p:origin x="1116" y="3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E537-9B77-416B-A56D-9DA97A32116D}" type="datetimeFigureOut">
              <a:rPr lang="en-US" smtClean="0"/>
              <a:t>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C3394-03EC-405E-8948-702CD0D0FD2A}" type="slidenum">
              <a:rPr lang="en-US" smtClean="0"/>
              <a:t>‹#›</a:t>
            </a:fld>
            <a:endParaRPr lang="en-US"/>
          </a:p>
        </p:txBody>
      </p:sp>
    </p:spTree>
    <p:extLst>
      <p:ext uri="{BB962C8B-B14F-4D97-AF65-F5344CB8AC3E}">
        <p14:creationId xmlns:p14="http://schemas.microsoft.com/office/powerpoint/2010/main" val="483789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presentation on the Sprint Retrospective. In this presentation we will be looking into the various roles involved with a Scrum Team, how the phases in SDLC present and how the differ from traditional project management models(Waterfall), and finally what factors play into the choice between this two models of project management.</a:t>
            </a:r>
          </a:p>
        </p:txBody>
      </p:sp>
      <p:sp>
        <p:nvSpPr>
          <p:cNvPr id="4" name="Slide Number Placeholder 3"/>
          <p:cNvSpPr>
            <a:spLocks noGrp="1"/>
          </p:cNvSpPr>
          <p:nvPr>
            <p:ph type="sldNum" sz="quarter" idx="5"/>
          </p:nvPr>
        </p:nvSpPr>
        <p:spPr/>
        <p:txBody>
          <a:bodyPr/>
          <a:lstStyle/>
          <a:p>
            <a:fld id="{30AC3394-03EC-405E-8948-702CD0D0FD2A}" type="slidenum">
              <a:rPr lang="en-US" smtClean="0"/>
              <a:t>1</a:t>
            </a:fld>
            <a:endParaRPr lang="en-US"/>
          </a:p>
        </p:txBody>
      </p:sp>
    </p:spTree>
    <p:extLst>
      <p:ext uri="{BB962C8B-B14F-4D97-AF65-F5344CB8AC3E}">
        <p14:creationId xmlns:p14="http://schemas.microsoft.com/office/powerpoint/2010/main" val="2135484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 Owners are similar to Project Managers insofar as they are the person who ultimately owns the end state or requirements of the project. Put simply they are the decision maker and provide direction and prioritization to the team (Cobb, 2015). Additionally, they have more of a role in defining requirements either through user stories creation and product backlog grooming.</a:t>
            </a:r>
          </a:p>
          <a:p>
            <a:endParaRPr lang="en-US" dirty="0"/>
          </a:p>
          <a:p>
            <a:r>
              <a:rPr lang="en-US" dirty="0"/>
              <a:t>Scrum Masters are close to a project or department lead, as they are there to remove obstacles and set their team up for success but differ as they are not by design there to provide direction.(Cobb, 2015) By design, they are there to be the grease in the wheels of the developers and testers so that those groups can self task and self manage in regards to the product backlog. </a:t>
            </a:r>
          </a:p>
          <a:p>
            <a:endParaRPr lang="en-US" dirty="0"/>
          </a:p>
          <a:p>
            <a:r>
              <a:rPr lang="en-US" dirty="0"/>
              <a:t>Developers and to a certain degree are two sides to the same coin. These two groups provide the driving force for most of the development process. With the ability to self organize and self task, the teams are charged with setting the path forward. The teams are to be cross-functional, with no other titles and subgroups, and expected to operate as one entity in terms of collaboration and cohesiveness.(Cobb, 2015)</a:t>
            </a:r>
          </a:p>
        </p:txBody>
      </p:sp>
      <p:sp>
        <p:nvSpPr>
          <p:cNvPr id="4" name="Slide Number Placeholder 3"/>
          <p:cNvSpPr>
            <a:spLocks noGrp="1"/>
          </p:cNvSpPr>
          <p:nvPr>
            <p:ph type="sldNum" sz="quarter" idx="5"/>
          </p:nvPr>
        </p:nvSpPr>
        <p:spPr/>
        <p:txBody>
          <a:bodyPr/>
          <a:lstStyle/>
          <a:p>
            <a:fld id="{30AC3394-03EC-405E-8948-702CD0D0FD2A}" type="slidenum">
              <a:rPr lang="en-US" smtClean="0"/>
              <a:t>2</a:t>
            </a:fld>
            <a:endParaRPr lang="en-US"/>
          </a:p>
        </p:txBody>
      </p:sp>
    </p:spTree>
    <p:extLst>
      <p:ext uri="{BB962C8B-B14F-4D97-AF65-F5344CB8AC3E}">
        <p14:creationId xmlns:p14="http://schemas.microsoft.com/office/powerpoint/2010/main" val="138281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Agile was used for this project for a single iteration, there was still markedly different outcomes from a more traditional waterfall model. One of the most dramatic differences, is the roles of the developers as part of a team. Every member has a specific piece of the pie they are responsible for and are not encouraged to step outside that single role, creating a silo of knowledge and skill that translates into bottlenecks in production. The largest shift is the ability to handle change in requirements. While in an agile structure, changes in requirements are far easier to include and adapt to as those changes can get integrated into either the next iteration or even in the current sprint based on how large the shift in requirements are. Conversely, in a waterfall model, a change in requirement will have to set back the project as the stepped method in planning cannot effectively integrate new requirements without going back to the requirement gathering step as all the follow on steps are custom ran to fulfill the previously stated requirements without any thought or effort into later integration or growth.</a:t>
            </a:r>
          </a:p>
        </p:txBody>
      </p:sp>
      <p:sp>
        <p:nvSpPr>
          <p:cNvPr id="4" name="Slide Number Placeholder 3"/>
          <p:cNvSpPr>
            <a:spLocks noGrp="1"/>
          </p:cNvSpPr>
          <p:nvPr>
            <p:ph type="sldNum" sz="quarter" idx="5"/>
          </p:nvPr>
        </p:nvSpPr>
        <p:spPr/>
        <p:txBody>
          <a:bodyPr/>
          <a:lstStyle/>
          <a:p>
            <a:fld id="{30AC3394-03EC-405E-8948-702CD0D0FD2A}" type="slidenum">
              <a:rPr lang="en-US" smtClean="0"/>
              <a:t>3</a:t>
            </a:fld>
            <a:endParaRPr lang="en-US"/>
          </a:p>
        </p:txBody>
      </p:sp>
    </p:spTree>
    <p:extLst>
      <p:ext uri="{BB962C8B-B14F-4D97-AF65-F5344CB8AC3E}">
        <p14:creationId xmlns:p14="http://schemas.microsoft.com/office/powerpoint/2010/main" val="1968284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number of factors to consider when choosing between a Scrum-agile or Waterfall model when developing a piece of software. One of the first is the length of support. If there will be continued support in the form of patching, bug fixes, and security then the agile framework will have a most easier time navigating and integrating new features and security/bug fixes than a more traditional waterfall. Conversely, if the program does not require those items it might make more sense to use a waterfall development model. Another factor is the liquidity of requirements. IF requirements are very rigid and well defined a waterfall model will be able to quickly address the planning portion of development and get work on actual code started more efficiently than an agile method might. This plays into available time to deliver. The planning phase of any project relies on how solid the requirements are. If there is a high level of uncertainty in requirements, agile models can get work started on what is known and start moving forward while the uncertainty of requirements gets addressed. Team composition can play into this decision as shifting a company from one method to another only makes sense if there is more than just one or two projects that will use one or the other model. This also comes with some initial growing pains as people are creatures of habit and shifting can take time to get the process up </a:t>
            </a:r>
            <a:r>
              <a:rPr lang="en-US"/>
              <a:t>to speed.</a:t>
            </a:r>
            <a:endParaRPr lang="en-US" dirty="0"/>
          </a:p>
        </p:txBody>
      </p:sp>
      <p:sp>
        <p:nvSpPr>
          <p:cNvPr id="4" name="Slide Number Placeholder 3"/>
          <p:cNvSpPr>
            <a:spLocks noGrp="1"/>
          </p:cNvSpPr>
          <p:nvPr>
            <p:ph type="sldNum" sz="quarter" idx="5"/>
          </p:nvPr>
        </p:nvSpPr>
        <p:spPr/>
        <p:txBody>
          <a:bodyPr/>
          <a:lstStyle/>
          <a:p>
            <a:fld id="{30AC3394-03EC-405E-8948-702CD0D0FD2A}" type="slidenum">
              <a:rPr lang="en-US" smtClean="0"/>
              <a:t>4</a:t>
            </a:fld>
            <a:endParaRPr lang="en-US"/>
          </a:p>
        </p:txBody>
      </p:sp>
    </p:spTree>
    <p:extLst>
      <p:ext uri="{BB962C8B-B14F-4D97-AF65-F5344CB8AC3E}">
        <p14:creationId xmlns:p14="http://schemas.microsoft.com/office/powerpoint/2010/main" val="3245465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2362-21E8-AB81-E2D5-2AC9D60904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212E91-378E-F55A-32AB-8110841BA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D58BF2-BBC0-82CC-4F5B-69A24DBECD85}"/>
              </a:ext>
            </a:extLst>
          </p:cNvPr>
          <p:cNvSpPr>
            <a:spLocks noGrp="1"/>
          </p:cNvSpPr>
          <p:nvPr>
            <p:ph type="dt" sz="half" idx="10"/>
          </p:nvPr>
        </p:nvSpPr>
        <p:spPr/>
        <p:txBody>
          <a:bodyPr/>
          <a:lstStyle/>
          <a:p>
            <a:fld id="{93E5596D-A97F-4FB3-8416-3BBAD28DF658}" type="datetimeFigureOut">
              <a:rPr lang="en-US" smtClean="0"/>
              <a:t>2/24/2024</a:t>
            </a:fld>
            <a:endParaRPr lang="en-US"/>
          </a:p>
        </p:txBody>
      </p:sp>
      <p:sp>
        <p:nvSpPr>
          <p:cNvPr id="5" name="Footer Placeholder 4">
            <a:extLst>
              <a:ext uri="{FF2B5EF4-FFF2-40B4-BE49-F238E27FC236}">
                <a16:creationId xmlns:a16="http://schemas.microsoft.com/office/drawing/2014/main" id="{9DD27997-3958-45CD-70E1-F2562F705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D6BDB-69B3-A3CB-A6AF-7B217D8F15E5}"/>
              </a:ext>
            </a:extLst>
          </p:cNvPr>
          <p:cNvSpPr>
            <a:spLocks noGrp="1"/>
          </p:cNvSpPr>
          <p:nvPr>
            <p:ph type="sldNum" sz="quarter" idx="12"/>
          </p:nvPr>
        </p:nvSpPr>
        <p:spPr/>
        <p:txBody>
          <a:bodyPr/>
          <a:lstStyle/>
          <a:p>
            <a:fld id="{CB72F31E-D596-48F6-97B5-91D92DDBE7D7}" type="slidenum">
              <a:rPr lang="en-US" smtClean="0"/>
              <a:t>‹#›</a:t>
            </a:fld>
            <a:endParaRPr lang="en-US"/>
          </a:p>
        </p:txBody>
      </p:sp>
    </p:spTree>
    <p:extLst>
      <p:ext uri="{BB962C8B-B14F-4D97-AF65-F5344CB8AC3E}">
        <p14:creationId xmlns:p14="http://schemas.microsoft.com/office/powerpoint/2010/main" val="23970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0A43-42CE-FAA4-6A80-FF83C9857E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802E4A-0D5B-A0E7-73A1-8750EAE64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DDF22-26DA-4A4B-690A-38BDA1494EB4}"/>
              </a:ext>
            </a:extLst>
          </p:cNvPr>
          <p:cNvSpPr>
            <a:spLocks noGrp="1"/>
          </p:cNvSpPr>
          <p:nvPr>
            <p:ph type="dt" sz="half" idx="10"/>
          </p:nvPr>
        </p:nvSpPr>
        <p:spPr/>
        <p:txBody>
          <a:bodyPr/>
          <a:lstStyle/>
          <a:p>
            <a:fld id="{93E5596D-A97F-4FB3-8416-3BBAD28DF658}" type="datetimeFigureOut">
              <a:rPr lang="en-US" smtClean="0"/>
              <a:t>2/24/2024</a:t>
            </a:fld>
            <a:endParaRPr lang="en-US"/>
          </a:p>
        </p:txBody>
      </p:sp>
      <p:sp>
        <p:nvSpPr>
          <p:cNvPr id="5" name="Footer Placeholder 4">
            <a:extLst>
              <a:ext uri="{FF2B5EF4-FFF2-40B4-BE49-F238E27FC236}">
                <a16:creationId xmlns:a16="http://schemas.microsoft.com/office/drawing/2014/main" id="{A77C5DCF-675A-8B63-898C-957BBE308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CCA7F-818C-2064-6B0F-359A0C30E6AC}"/>
              </a:ext>
            </a:extLst>
          </p:cNvPr>
          <p:cNvSpPr>
            <a:spLocks noGrp="1"/>
          </p:cNvSpPr>
          <p:nvPr>
            <p:ph type="sldNum" sz="quarter" idx="12"/>
          </p:nvPr>
        </p:nvSpPr>
        <p:spPr/>
        <p:txBody>
          <a:bodyPr/>
          <a:lstStyle/>
          <a:p>
            <a:fld id="{CB72F31E-D596-48F6-97B5-91D92DDBE7D7}" type="slidenum">
              <a:rPr lang="en-US" smtClean="0"/>
              <a:t>‹#›</a:t>
            </a:fld>
            <a:endParaRPr lang="en-US"/>
          </a:p>
        </p:txBody>
      </p:sp>
    </p:spTree>
    <p:extLst>
      <p:ext uri="{BB962C8B-B14F-4D97-AF65-F5344CB8AC3E}">
        <p14:creationId xmlns:p14="http://schemas.microsoft.com/office/powerpoint/2010/main" val="653701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D5FC6-A649-9B44-C3FF-E26401E0DB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8E9194-893F-B24F-A1EE-7942B10FD2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D14F3-C2B0-83AE-58AF-C8A5C5104A8B}"/>
              </a:ext>
            </a:extLst>
          </p:cNvPr>
          <p:cNvSpPr>
            <a:spLocks noGrp="1"/>
          </p:cNvSpPr>
          <p:nvPr>
            <p:ph type="dt" sz="half" idx="10"/>
          </p:nvPr>
        </p:nvSpPr>
        <p:spPr/>
        <p:txBody>
          <a:bodyPr/>
          <a:lstStyle/>
          <a:p>
            <a:fld id="{93E5596D-A97F-4FB3-8416-3BBAD28DF658}" type="datetimeFigureOut">
              <a:rPr lang="en-US" smtClean="0"/>
              <a:t>2/24/2024</a:t>
            </a:fld>
            <a:endParaRPr lang="en-US"/>
          </a:p>
        </p:txBody>
      </p:sp>
      <p:sp>
        <p:nvSpPr>
          <p:cNvPr id="5" name="Footer Placeholder 4">
            <a:extLst>
              <a:ext uri="{FF2B5EF4-FFF2-40B4-BE49-F238E27FC236}">
                <a16:creationId xmlns:a16="http://schemas.microsoft.com/office/drawing/2014/main" id="{E43C3395-A654-B65D-5BED-D9DE3D5D8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B9D29-C439-7114-653C-FF046187B0D4}"/>
              </a:ext>
            </a:extLst>
          </p:cNvPr>
          <p:cNvSpPr>
            <a:spLocks noGrp="1"/>
          </p:cNvSpPr>
          <p:nvPr>
            <p:ph type="sldNum" sz="quarter" idx="12"/>
          </p:nvPr>
        </p:nvSpPr>
        <p:spPr/>
        <p:txBody>
          <a:bodyPr/>
          <a:lstStyle/>
          <a:p>
            <a:fld id="{CB72F31E-D596-48F6-97B5-91D92DDBE7D7}" type="slidenum">
              <a:rPr lang="en-US" smtClean="0"/>
              <a:t>‹#›</a:t>
            </a:fld>
            <a:endParaRPr lang="en-US"/>
          </a:p>
        </p:txBody>
      </p:sp>
    </p:spTree>
    <p:extLst>
      <p:ext uri="{BB962C8B-B14F-4D97-AF65-F5344CB8AC3E}">
        <p14:creationId xmlns:p14="http://schemas.microsoft.com/office/powerpoint/2010/main" val="941548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E6DE-0B70-18D6-0410-0E2A10F06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FAEDE-791A-38D1-AFFF-BEFCE53647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EB545-44FE-DBEF-01CA-26E7C526BF60}"/>
              </a:ext>
            </a:extLst>
          </p:cNvPr>
          <p:cNvSpPr>
            <a:spLocks noGrp="1"/>
          </p:cNvSpPr>
          <p:nvPr>
            <p:ph type="dt" sz="half" idx="10"/>
          </p:nvPr>
        </p:nvSpPr>
        <p:spPr/>
        <p:txBody>
          <a:bodyPr/>
          <a:lstStyle/>
          <a:p>
            <a:fld id="{93E5596D-A97F-4FB3-8416-3BBAD28DF658}" type="datetimeFigureOut">
              <a:rPr lang="en-US" smtClean="0"/>
              <a:t>2/24/2024</a:t>
            </a:fld>
            <a:endParaRPr lang="en-US"/>
          </a:p>
        </p:txBody>
      </p:sp>
      <p:sp>
        <p:nvSpPr>
          <p:cNvPr id="5" name="Footer Placeholder 4">
            <a:extLst>
              <a:ext uri="{FF2B5EF4-FFF2-40B4-BE49-F238E27FC236}">
                <a16:creationId xmlns:a16="http://schemas.microsoft.com/office/drawing/2014/main" id="{0070B456-0330-9AAF-D662-31F7ACA49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B1202-1FE6-2880-0D89-174DC879D8AF}"/>
              </a:ext>
            </a:extLst>
          </p:cNvPr>
          <p:cNvSpPr>
            <a:spLocks noGrp="1"/>
          </p:cNvSpPr>
          <p:nvPr>
            <p:ph type="sldNum" sz="quarter" idx="12"/>
          </p:nvPr>
        </p:nvSpPr>
        <p:spPr/>
        <p:txBody>
          <a:bodyPr/>
          <a:lstStyle/>
          <a:p>
            <a:fld id="{CB72F31E-D596-48F6-97B5-91D92DDBE7D7}" type="slidenum">
              <a:rPr lang="en-US" smtClean="0"/>
              <a:t>‹#›</a:t>
            </a:fld>
            <a:endParaRPr lang="en-US"/>
          </a:p>
        </p:txBody>
      </p:sp>
    </p:spTree>
    <p:extLst>
      <p:ext uri="{BB962C8B-B14F-4D97-AF65-F5344CB8AC3E}">
        <p14:creationId xmlns:p14="http://schemas.microsoft.com/office/powerpoint/2010/main" val="304544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AACE-8835-CF50-2228-377FF2E27F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C30DB7-F957-4028-4467-BBC6C9D42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01B3AB-439F-7B5B-96B2-D966067E8D0E}"/>
              </a:ext>
            </a:extLst>
          </p:cNvPr>
          <p:cNvSpPr>
            <a:spLocks noGrp="1"/>
          </p:cNvSpPr>
          <p:nvPr>
            <p:ph type="dt" sz="half" idx="10"/>
          </p:nvPr>
        </p:nvSpPr>
        <p:spPr/>
        <p:txBody>
          <a:bodyPr/>
          <a:lstStyle/>
          <a:p>
            <a:fld id="{93E5596D-A97F-4FB3-8416-3BBAD28DF658}" type="datetimeFigureOut">
              <a:rPr lang="en-US" smtClean="0"/>
              <a:t>2/24/2024</a:t>
            </a:fld>
            <a:endParaRPr lang="en-US"/>
          </a:p>
        </p:txBody>
      </p:sp>
      <p:sp>
        <p:nvSpPr>
          <p:cNvPr id="5" name="Footer Placeholder 4">
            <a:extLst>
              <a:ext uri="{FF2B5EF4-FFF2-40B4-BE49-F238E27FC236}">
                <a16:creationId xmlns:a16="http://schemas.microsoft.com/office/drawing/2014/main" id="{9BFFD7D3-AA78-D585-EBF6-2544DC982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69EF3-C7CF-E543-11F7-B895EBF7F601}"/>
              </a:ext>
            </a:extLst>
          </p:cNvPr>
          <p:cNvSpPr>
            <a:spLocks noGrp="1"/>
          </p:cNvSpPr>
          <p:nvPr>
            <p:ph type="sldNum" sz="quarter" idx="12"/>
          </p:nvPr>
        </p:nvSpPr>
        <p:spPr/>
        <p:txBody>
          <a:bodyPr/>
          <a:lstStyle/>
          <a:p>
            <a:fld id="{CB72F31E-D596-48F6-97B5-91D92DDBE7D7}" type="slidenum">
              <a:rPr lang="en-US" smtClean="0"/>
              <a:t>‹#›</a:t>
            </a:fld>
            <a:endParaRPr lang="en-US"/>
          </a:p>
        </p:txBody>
      </p:sp>
    </p:spTree>
    <p:extLst>
      <p:ext uri="{BB962C8B-B14F-4D97-AF65-F5344CB8AC3E}">
        <p14:creationId xmlns:p14="http://schemas.microsoft.com/office/powerpoint/2010/main" val="3251757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CC76-B794-FC09-9DFF-CF14A7C90D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504A98-89C6-0983-384A-F537611502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0ADBAF-2CB2-BA27-CD7B-C2CADD5F0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47C4AA-47CF-ACF3-FBF0-333D50F46E67}"/>
              </a:ext>
            </a:extLst>
          </p:cNvPr>
          <p:cNvSpPr>
            <a:spLocks noGrp="1"/>
          </p:cNvSpPr>
          <p:nvPr>
            <p:ph type="dt" sz="half" idx="10"/>
          </p:nvPr>
        </p:nvSpPr>
        <p:spPr/>
        <p:txBody>
          <a:bodyPr/>
          <a:lstStyle/>
          <a:p>
            <a:fld id="{93E5596D-A97F-4FB3-8416-3BBAD28DF658}" type="datetimeFigureOut">
              <a:rPr lang="en-US" smtClean="0"/>
              <a:t>2/24/2024</a:t>
            </a:fld>
            <a:endParaRPr lang="en-US"/>
          </a:p>
        </p:txBody>
      </p:sp>
      <p:sp>
        <p:nvSpPr>
          <p:cNvPr id="6" name="Footer Placeholder 5">
            <a:extLst>
              <a:ext uri="{FF2B5EF4-FFF2-40B4-BE49-F238E27FC236}">
                <a16:creationId xmlns:a16="http://schemas.microsoft.com/office/drawing/2014/main" id="{5850D72D-73DE-D3AF-AF9C-FC19465CA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D1F6B7-583A-CABD-5A73-9DA6EEA16594}"/>
              </a:ext>
            </a:extLst>
          </p:cNvPr>
          <p:cNvSpPr>
            <a:spLocks noGrp="1"/>
          </p:cNvSpPr>
          <p:nvPr>
            <p:ph type="sldNum" sz="quarter" idx="12"/>
          </p:nvPr>
        </p:nvSpPr>
        <p:spPr/>
        <p:txBody>
          <a:bodyPr/>
          <a:lstStyle/>
          <a:p>
            <a:fld id="{CB72F31E-D596-48F6-97B5-91D92DDBE7D7}" type="slidenum">
              <a:rPr lang="en-US" smtClean="0"/>
              <a:t>‹#›</a:t>
            </a:fld>
            <a:endParaRPr lang="en-US"/>
          </a:p>
        </p:txBody>
      </p:sp>
    </p:spTree>
    <p:extLst>
      <p:ext uri="{BB962C8B-B14F-4D97-AF65-F5344CB8AC3E}">
        <p14:creationId xmlns:p14="http://schemas.microsoft.com/office/powerpoint/2010/main" val="2464675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9D4-84C2-40FF-A99E-8CF59B1B33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E1B900-7548-CD29-3524-31060E859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9B7E5C-4CC8-1D7C-B2EF-FB6EF5C358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C860A6-D5A9-3857-33DA-B04EC833EF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2F9B13-8A94-B34B-3391-DFA41CE4DD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B80911-C109-E64B-6061-D5B81F46F83A}"/>
              </a:ext>
            </a:extLst>
          </p:cNvPr>
          <p:cNvSpPr>
            <a:spLocks noGrp="1"/>
          </p:cNvSpPr>
          <p:nvPr>
            <p:ph type="dt" sz="half" idx="10"/>
          </p:nvPr>
        </p:nvSpPr>
        <p:spPr/>
        <p:txBody>
          <a:bodyPr/>
          <a:lstStyle/>
          <a:p>
            <a:fld id="{93E5596D-A97F-4FB3-8416-3BBAD28DF658}" type="datetimeFigureOut">
              <a:rPr lang="en-US" smtClean="0"/>
              <a:t>2/24/2024</a:t>
            </a:fld>
            <a:endParaRPr lang="en-US"/>
          </a:p>
        </p:txBody>
      </p:sp>
      <p:sp>
        <p:nvSpPr>
          <p:cNvPr id="8" name="Footer Placeholder 7">
            <a:extLst>
              <a:ext uri="{FF2B5EF4-FFF2-40B4-BE49-F238E27FC236}">
                <a16:creationId xmlns:a16="http://schemas.microsoft.com/office/drawing/2014/main" id="{6B432D57-311C-69F8-4229-09BA4352A2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9EE0E2-B874-AB7A-54E2-59C9C2574ED9}"/>
              </a:ext>
            </a:extLst>
          </p:cNvPr>
          <p:cNvSpPr>
            <a:spLocks noGrp="1"/>
          </p:cNvSpPr>
          <p:nvPr>
            <p:ph type="sldNum" sz="quarter" idx="12"/>
          </p:nvPr>
        </p:nvSpPr>
        <p:spPr/>
        <p:txBody>
          <a:bodyPr/>
          <a:lstStyle/>
          <a:p>
            <a:fld id="{CB72F31E-D596-48F6-97B5-91D92DDBE7D7}" type="slidenum">
              <a:rPr lang="en-US" smtClean="0"/>
              <a:t>‹#›</a:t>
            </a:fld>
            <a:endParaRPr lang="en-US"/>
          </a:p>
        </p:txBody>
      </p:sp>
    </p:spTree>
    <p:extLst>
      <p:ext uri="{BB962C8B-B14F-4D97-AF65-F5344CB8AC3E}">
        <p14:creationId xmlns:p14="http://schemas.microsoft.com/office/powerpoint/2010/main" val="188101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5B8A-3B19-6BDD-F569-F8F72BE1CB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8AA7C0-18AF-1AD0-E0BA-7E75A5FEC308}"/>
              </a:ext>
            </a:extLst>
          </p:cNvPr>
          <p:cNvSpPr>
            <a:spLocks noGrp="1"/>
          </p:cNvSpPr>
          <p:nvPr>
            <p:ph type="dt" sz="half" idx="10"/>
          </p:nvPr>
        </p:nvSpPr>
        <p:spPr/>
        <p:txBody>
          <a:bodyPr/>
          <a:lstStyle/>
          <a:p>
            <a:fld id="{93E5596D-A97F-4FB3-8416-3BBAD28DF658}" type="datetimeFigureOut">
              <a:rPr lang="en-US" smtClean="0"/>
              <a:t>2/24/2024</a:t>
            </a:fld>
            <a:endParaRPr lang="en-US"/>
          </a:p>
        </p:txBody>
      </p:sp>
      <p:sp>
        <p:nvSpPr>
          <p:cNvPr id="4" name="Footer Placeholder 3">
            <a:extLst>
              <a:ext uri="{FF2B5EF4-FFF2-40B4-BE49-F238E27FC236}">
                <a16:creationId xmlns:a16="http://schemas.microsoft.com/office/drawing/2014/main" id="{717D6BD9-87EB-9866-8C78-01D198C120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914B14-BC2E-4A46-F9BC-96B6062BC476}"/>
              </a:ext>
            </a:extLst>
          </p:cNvPr>
          <p:cNvSpPr>
            <a:spLocks noGrp="1"/>
          </p:cNvSpPr>
          <p:nvPr>
            <p:ph type="sldNum" sz="quarter" idx="12"/>
          </p:nvPr>
        </p:nvSpPr>
        <p:spPr/>
        <p:txBody>
          <a:bodyPr/>
          <a:lstStyle/>
          <a:p>
            <a:fld id="{CB72F31E-D596-48F6-97B5-91D92DDBE7D7}" type="slidenum">
              <a:rPr lang="en-US" smtClean="0"/>
              <a:t>‹#›</a:t>
            </a:fld>
            <a:endParaRPr lang="en-US"/>
          </a:p>
        </p:txBody>
      </p:sp>
    </p:spTree>
    <p:extLst>
      <p:ext uri="{BB962C8B-B14F-4D97-AF65-F5344CB8AC3E}">
        <p14:creationId xmlns:p14="http://schemas.microsoft.com/office/powerpoint/2010/main" val="536606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6068D3-14F7-2118-EA4C-51DA9B658D76}"/>
              </a:ext>
            </a:extLst>
          </p:cNvPr>
          <p:cNvSpPr>
            <a:spLocks noGrp="1"/>
          </p:cNvSpPr>
          <p:nvPr>
            <p:ph type="dt" sz="half" idx="10"/>
          </p:nvPr>
        </p:nvSpPr>
        <p:spPr/>
        <p:txBody>
          <a:bodyPr/>
          <a:lstStyle/>
          <a:p>
            <a:fld id="{93E5596D-A97F-4FB3-8416-3BBAD28DF658}" type="datetimeFigureOut">
              <a:rPr lang="en-US" smtClean="0"/>
              <a:t>2/24/2024</a:t>
            </a:fld>
            <a:endParaRPr lang="en-US"/>
          </a:p>
        </p:txBody>
      </p:sp>
      <p:sp>
        <p:nvSpPr>
          <p:cNvPr id="3" name="Footer Placeholder 2">
            <a:extLst>
              <a:ext uri="{FF2B5EF4-FFF2-40B4-BE49-F238E27FC236}">
                <a16:creationId xmlns:a16="http://schemas.microsoft.com/office/drawing/2014/main" id="{2472D583-356B-0BAC-312C-1FCB78E7D9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BF35C7-F6BF-2DDE-C866-BEEA0E48336E}"/>
              </a:ext>
            </a:extLst>
          </p:cNvPr>
          <p:cNvSpPr>
            <a:spLocks noGrp="1"/>
          </p:cNvSpPr>
          <p:nvPr>
            <p:ph type="sldNum" sz="quarter" idx="12"/>
          </p:nvPr>
        </p:nvSpPr>
        <p:spPr/>
        <p:txBody>
          <a:bodyPr/>
          <a:lstStyle/>
          <a:p>
            <a:fld id="{CB72F31E-D596-48F6-97B5-91D92DDBE7D7}" type="slidenum">
              <a:rPr lang="en-US" smtClean="0"/>
              <a:t>‹#›</a:t>
            </a:fld>
            <a:endParaRPr lang="en-US"/>
          </a:p>
        </p:txBody>
      </p:sp>
    </p:spTree>
    <p:extLst>
      <p:ext uri="{BB962C8B-B14F-4D97-AF65-F5344CB8AC3E}">
        <p14:creationId xmlns:p14="http://schemas.microsoft.com/office/powerpoint/2010/main" val="504167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3C4C-DFB4-04DD-3CF6-E68A3A3FC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94F053-89AF-B742-8DDF-5AFD697B8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5C9C67-67BB-26D7-B5EB-7A676ADA4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DFA5CC-E427-B16A-E94D-59AD4AC74856}"/>
              </a:ext>
            </a:extLst>
          </p:cNvPr>
          <p:cNvSpPr>
            <a:spLocks noGrp="1"/>
          </p:cNvSpPr>
          <p:nvPr>
            <p:ph type="dt" sz="half" idx="10"/>
          </p:nvPr>
        </p:nvSpPr>
        <p:spPr/>
        <p:txBody>
          <a:bodyPr/>
          <a:lstStyle/>
          <a:p>
            <a:fld id="{93E5596D-A97F-4FB3-8416-3BBAD28DF658}" type="datetimeFigureOut">
              <a:rPr lang="en-US" smtClean="0"/>
              <a:t>2/24/2024</a:t>
            </a:fld>
            <a:endParaRPr lang="en-US"/>
          </a:p>
        </p:txBody>
      </p:sp>
      <p:sp>
        <p:nvSpPr>
          <p:cNvPr id="6" name="Footer Placeholder 5">
            <a:extLst>
              <a:ext uri="{FF2B5EF4-FFF2-40B4-BE49-F238E27FC236}">
                <a16:creationId xmlns:a16="http://schemas.microsoft.com/office/drawing/2014/main" id="{99915617-4392-70D9-708C-6F69E83D0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6990-A822-9252-8701-306CBD929652}"/>
              </a:ext>
            </a:extLst>
          </p:cNvPr>
          <p:cNvSpPr>
            <a:spLocks noGrp="1"/>
          </p:cNvSpPr>
          <p:nvPr>
            <p:ph type="sldNum" sz="quarter" idx="12"/>
          </p:nvPr>
        </p:nvSpPr>
        <p:spPr/>
        <p:txBody>
          <a:bodyPr/>
          <a:lstStyle/>
          <a:p>
            <a:fld id="{CB72F31E-D596-48F6-97B5-91D92DDBE7D7}" type="slidenum">
              <a:rPr lang="en-US" smtClean="0"/>
              <a:t>‹#›</a:t>
            </a:fld>
            <a:endParaRPr lang="en-US"/>
          </a:p>
        </p:txBody>
      </p:sp>
    </p:spTree>
    <p:extLst>
      <p:ext uri="{BB962C8B-B14F-4D97-AF65-F5344CB8AC3E}">
        <p14:creationId xmlns:p14="http://schemas.microsoft.com/office/powerpoint/2010/main" val="1785938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CBA29-076D-5ECB-DBB6-0990C4BD4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2D2661-5AA5-4E53-0CA8-EFB37EF4CA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FD91D9-4F7B-481F-1C21-97E6EFB36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E206B-329C-147D-E366-E03E152F923E}"/>
              </a:ext>
            </a:extLst>
          </p:cNvPr>
          <p:cNvSpPr>
            <a:spLocks noGrp="1"/>
          </p:cNvSpPr>
          <p:nvPr>
            <p:ph type="dt" sz="half" idx="10"/>
          </p:nvPr>
        </p:nvSpPr>
        <p:spPr/>
        <p:txBody>
          <a:bodyPr/>
          <a:lstStyle/>
          <a:p>
            <a:fld id="{93E5596D-A97F-4FB3-8416-3BBAD28DF658}" type="datetimeFigureOut">
              <a:rPr lang="en-US" smtClean="0"/>
              <a:t>2/24/2024</a:t>
            </a:fld>
            <a:endParaRPr lang="en-US"/>
          </a:p>
        </p:txBody>
      </p:sp>
      <p:sp>
        <p:nvSpPr>
          <p:cNvPr id="6" name="Footer Placeholder 5">
            <a:extLst>
              <a:ext uri="{FF2B5EF4-FFF2-40B4-BE49-F238E27FC236}">
                <a16:creationId xmlns:a16="http://schemas.microsoft.com/office/drawing/2014/main" id="{06AA3F49-5888-FAEF-B17E-FAA5DE53A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C5B03-B4BE-D802-7C53-AF9B75CBB648}"/>
              </a:ext>
            </a:extLst>
          </p:cNvPr>
          <p:cNvSpPr>
            <a:spLocks noGrp="1"/>
          </p:cNvSpPr>
          <p:nvPr>
            <p:ph type="sldNum" sz="quarter" idx="12"/>
          </p:nvPr>
        </p:nvSpPr>
        <p:spPr/>
        <p:txBody>
          <a:bodyPr/>
          <a:lstStyle/>
          <a:p>
            <a:fld id="{CB72F31E-D596-48F6-97B5-91D92DDBE7D7}" type="slidenum">
              <a:rPr lang="en-US" smtClean="0"/>
              <a:t>‹#›</a:t>
            </a:fld>
            <a:endParaRPr lang="en-US"/>
          </a:p>
        </p:txBody>
      </p:sp>
    </p:spTree>
    <p:extLst>
      <p:ext uri="{BB962C8B-B14F-4D97-AF65-F5344CB8AC3E}">
        <p14:creationId xmlns:p14="http://schemas.microsoft.com/office/powerpoint/2010/main" val="152534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6E780E-BF37-E591-C831-EDFE1A0F25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F69249-DAF6-2083-7BF9-BA732D813E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1C54F-93CE-68ED-CB62-73D44113E4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5596D-A97F-4FB3-8416-3BBAD28DF658}" type="datetimeFigureOut">
              <a:rPr lang="en-US" smtClean="0"/>
              <a:t>2/24/2024</a:t>
            </a:fld>
            <a:endParaRPr lang="en-US"/>
          </a:p>
        </p:txBody>
      </p:sp>
      <p:sp>
        <p:nvSpPr>
          <p:cNvPr id="5" name="Footer Placeholder 4">
            <a:extLst>
              <a:ext uri="{FF2B5EF4-FFF2-40B4-BE49-F238E27FC236}">
                <a16:creationId xmlns:a16="http://schemas.microsoft.com/office/drawing/2014/main" id="{B23DA3DF-0BD6-23E1-1CDB-EEBB5892BA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B78B1F-9312-3175-139F-4B915CFA1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2F31E-D596-48F6-97B5-91D92DDBE7D7}" type="slidenum">
              <a:rPr lang="en-US" smtClean="0"/>
              <a:t>‹#›</a:t>
            </a:fld>
            <a:endParaRPr lang="en-US"/>
          </a:p>
        </p:txBody>
      </p:sp>
    </p:spTree>
    <p:extLst>
      <p:ext uri="{BB962C8B-B14F-4D97-AF65-F5344CB8AC3E}">
        <p14:creationId xmlns:p14="http://schemas.microsoft.com/office/powerpoint/2010/main" val="1964332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C09AD-5FC2-3AF8-71AD-12E30C8C3B22}"/>
              </a:ext>
            </a:extLst>
          </p:cNvPr>
          <p:cNvSpPr>
            <a:spLocks noGrp="1"/>
          </p:cNvSpPr>
          <p:nvPr>
            <p:ph type="ctrTitle"/>
          </p:nvPr>
        </p:nvSpPr>
        <p:spPr/>
        <p:txBody>
          <a:bodyPr/>
          <a:lstStyle/>
          <a:p>
            <a:r>
              <a:rPr lang="en-US" dirty="0"/>
              <a:t>Sprint Retrospective</a:t>
            </a:r>
          </a:p>
        </p:txBody>
      </p:sp>
      <p:sp>
        <p:nvSpPr>
          <p:cNvPr id="3" name="Subtitle 2">
            <a:extLst>
              <a:ext uri="{FF2B5EF4-FFF2-40B4-BE49-F238E27FC236}">
                <a16:creationId xmlns:a16="http://schemas.microsoft.com/office/drawing/2014/main" id="{146134BB-00BA-B8CD-D8F9-BA5105B9DBE1}"/>
              </a:ext>
            </a:extLst>
          </p:cNvPr>
          <p:cNvSpPr>
            <a:spLocks noGrp="1"/>
          </p:cNvSpPr>
          <p:nvPr>
            <p:ph type="subTitle" idx="1"/>
          </p:nvPr>
        </p:nvSpPr>
        <p:spPr/>
        <p:txBody>
          <a:bodyPr/>
          <a:lstStyle/>
          <a:p>
            <a:r>
              <a:rPr lang="en-US" dirty="0"/>
              <a:t>Agile versus Waterfall Methodologies</a:t>
            </a:r>
          </a:p>
        </p:txBody>
      </p:sp>
    </p:spTree>
    <p:extLst>
      <p:ext uri="{BB962C8B-B14F-4D97-AF65-F5344CB8AC3E}">
        <p14:creationId xmlns:p14="http://schemas.microsoft.com/office/powerpoint/2010/main" val="64583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1F25-88AB-794B-F0F4-6F0CB23BA441}"/>
              </a:ext>
            </a:extLst>
          </p:cNvPr>
          <p:cNvSpPr>
            <a:spLocks noGrp="1"/>
          </p:cNvSpPr>
          <p:nvPr>
            <p:ph type="title"/>
          </p:nvPr>
        </p:nvSpPr>
        <p:spPr/>
        <p:txBody>
          <a:bodyPr/>
          <a:lstStyle/>
          <a:p>
            <a:r>
              <a:rPr lang="en-US" dirty="0"/>
              <a:t>Scrum Roles</a:t>
            </a:r>
          </a:p>
        </p:txBody>
      </p:sp>
      <p:sp>
        <p:nvSpPr>
          <p:cNvPr id="3" name="Content Placeholder 2">
            <a:extLst>
              <a:ext uri="{FF2B5EF4-FFF2-40B4-BE49-F238E27FC236}">
                <a16:creationId xmlns:a16="http://schemas.microsoft.com/office/drawing/2014/main" id="{965C1F3D-96F4-F0D6-47AD-F232BFB5F37B}"/>
              </a:ext>
            </a:extLst>
          </p:cNvPr>
          <p:cNvSpPr>
            <a:spLocks noGrp="1"/>
          </p:cNvSpPr>
          <p:nvPr>
            <p:ph idx="1"/>
          </p:nvPr>
        </p:nvSpPr>
        <p:spPr/>
        <p:txBody>
          <a:bodyPr/>
          <a:lstStyle/>
          <a:p>
            <a:r>
              <a:rPr lang="en-US" dirty="0"/>
              <a:t>Product Owner</a:t>
            </a:r>
          </a:p>
          <a:p>
            <a:pPr lvl="1"/>
            <a:r>
              <a:rPr lang="en-US" dirty="0"/>
              <a:t>Similar to a Project Manager</a:t>
            </a:r>
          </a:p>
          <a:p>
            <a:r>
              <a:rPr lang="en-US" dirty="0"/>
              <a:t>Scrum Master</a:t>
            </a:r>
          </a:p>
          <a:p>
            <a:pPr lvl="1"/>
            <a:r>
              <a:rPr lang="en-US" dirty="0"/>
              <a:t>Similar to a Team lead</a:t>
            </a:r>
          </a:p>
          <a:p>
            <a:r>
              <a:rPr lang="en-US" dirty="0"/>
              <a:t>Developers</a:t>
            </a:r>
          </a:p>
          <a:p>
            <a:pPr lvl="1"/>
            <a:r>
              <a:rPr lang="en-US" dirty="0"/>
              <a:t>The people that do the hard work</a:t>
            </a:r>
          </a:p>
          <a:p>
            <a:r>
              <a:rPr lang="en-US" dirty="0"/>
              <a:t>Testers</a:t>
            </a:r>
          </a:p>
          <a:p>
            <a:pPr lvl="1"/>
            <a:r>
              <a:rPr lang="en-US" dirty="0"/>
              <a:t>The people that test the success of that hard work</a:t>
            </a:r>
          </a:p>
        </p:txBody>
      </p:sp>
    </p:spTree>
    <p:extLst>
      <p:ext uri="{BB962C8B-B14F-4D97-AF65-F5344CB8AC3E}">
        <p14:creationId xmlns:p14="http://schemas.microsoft.com/office/powerpoint/2010/main" val="226059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9D54-EBED-D5E8-4BF3-B7A2F954DA18}"/>
              </a:ext>
            </a:extLst>
          </p:cNvPr>
          <p:cNvSpPr>
            <a:spLocks noGrp="1"/>
          </p:cNvSpPr>
          <p:nvPr>
            <p:ph type="title"/>
          </p:nvPr>
        </p:nvSpPr>
        <p:spPr/>
        <p:txBody>
          <a:bodyPr/>
          <a:lstStyle/>
          <a:p>
            <a:pPr algn="ctr"/>
            <a:r>
              <a:rPr lang="en-US" dirty="0"/>
              <a:t>Agile vs Waterfall</a:t>
            </a:r>
          </a:p>
        </p:txBody>
      </p:sp>
      <p:sp>
        <p:nvSpPr>
          <p:cNvPr id="3" name="Text Placeholder 2">
            <a:extLst>
              <a:ext uri="{FF2B5EF4-FFF2-40B4-BE49-F238E27FC236}">
                <a16:creationId xmlns:a16="http://schemas.microsoft.com/office/drawing/2014/main" id="{F07B8096-8A1B-D7C5-A50C-700AA7582726}"/>
              </a:ext>
            </a:extLst>
          </p:cNvPr>
          <p:cNvSpPr>
            <a:spLocks noGrp="1"/>
          </p:cNvSpPr>
          <p:nvPr>
            <p:ph type="body" idx="1"/>
          </p:nvPr>
        </p:nvSpPr>
        <p:spPr/>
        <p:txBody>
          <a:bodyPr/>
          <a:lstStyle/>
          <a:p>
            <a:pPr algn="ctr"/>
            <a:r>
              <a:rPr lang="en-US" dirty="0"/>
              <a:t>Agile</a:t>
            </a:r>
          </a:p>
        </p:txBody>
      </p:sp>
      <p:sp>
        <p:nvSpPr>
          <p:cNvPr id="4" name="Content Placeholder 3">
            <a:extLst>
              <a:ext uri="{FF2B5EF4-FFF2-40B4-BE49-F238E27FC236}">
                <a16:creationId xmlns:a16="http://schemas.microsoft.com/office/drawing/2014/main" id="{7BFED5AB-8841-DEDD-9CAE-A2504C5A55A6}"/>
              </a:ext>
            </a:extLst>
          </p:cNvPr>
          <p:cNvSpPr>
            <a:spLocks noGrp="1"/>
          </p:cNvSpPr>
          <p:nvPr>
            <p:ph sz="half" idx="2"/>
          </p:nvPr>
        </p:nvSpPr>
        <p:spPr/>
        <p:txBody>
          <a:bodyPr/>
          <a:lstStyle/>
          <a:p>
            <a:r>
              <a:rPr lang="en-US" dirty="0"/>
              <a:t>Flexible</a:t>
            </a:r>
          </a:p>
          <a:p>
            <a:r>
              <a:rPr lang="en-US" dirty="0"/>
              <a:t>Iterative</a:t>
            </a:r>
          </a:p>
          <a:p>
            <a:r>
              <a:rPr lang="en-US" dirty="0"/>
              <a:t>Shared responsibilities</a:t>
            </a:r>
          </a:p>
          <a:p>
            <a:r>
              <a:rPr lang="en-US" dirty="0"/>
              <a:t>End state can change with minimal organization shift</a:t>
            </a:r>
          </a:p>
          <a:p>
            <a:endParaRPr lang="en-US" dirty="0"/>
          </a:p>
        </p:txBody>
      </p:sp>
      <p:sp>
        <p:nvSpPr>
          <p:cNvPr id="5" name="Text Placeholder 4">
            <a:extLst>
              <a:ext uri="{FF2B5EF4-FFF2-40B4-BE49-F238E27FC236}">
                <a16:creationId xmlns:a16="http://schemas.microsoft.com/office/drawing/2014/main" id="{07BCAFDB-5614-C6CE-764A-14867A1809A3}"/>
              </a:ext>
            </a:extLst>
          </p:cNvPr>
          <p:cNvSpPr>
            <a:spLocks noGrp="1"/>
          </p:cNvSpPr>
          <p:nvPr>
            <p:ph type="body" sz="quarter" idx="3"/>
          </p:nvPr>
        </p:nvSpPr>
        <p:spPr/>
        <p:txBody>
          <a:bodyPr/>
          <a:lstStyle/>
          <a:p>
            <a:pPr algn="ctr"/>
            <a:r>
              <a:rPr lang="en-US" dirty="0"/>
              <a:t>Waterfall</a:t>
            </a:r>
          </a:p>
        </p:txBody>
      </p:sp>
      <p:sp>
        <p:nvSpPr>
          <p:cNvPr id="6" name="Content Placeholder 5">
            <a:extLst>
              <a:ext uri="{FF2B5EF4-FFF2-40B4-BE49-F238E27FC236}">
                <a16:creationId xmlns:a16="http://schemas.microsoft.com/office/drawing/2014/main" id="{505504E1-4E7B-F6F3-C9A5-54788F916FAD}"/>
              </a:ext>
            </a:extLst>
          </p:cNvPr>
          <p:cNvSpPr>
            <a:spLocks noGrp="1"/>
          </p:cNvSpPr>
          <p:nvPr>
            <p:ph sz="quarter" idx="4"/>
          </p:nvPr>
        </p:nvSpPr>
        <p:spPr/>
        <p:txBody>
          <a:bodyPr/>
          <a:lstStyle/>
          <a:p>
            <a:r>
              <a:rPr lang="en-US" dirty="0"/>
              <a:t>Structured</a:t>
            </a:r>
          </a:p>
          <a:p>
            <a:r>
              <a:rPr lang="en-US" dirty="0"/>
              <a:t>One run and done</a:t>
            </a:r>
          </a:p>
          <a:p>
            <a:r>
              <a:rPr lang="en-US" dirty="0"/>
              <a:t>Specific responsibilities</a:t>
            </a:r>
          </a:p>
          <a:p>
            <a:r>
              <a:rPr lang="en-US" dirty="0"/>
              <a:t>End state change can require serious shifts in both time and cost requirements</a:t>
            </a:r>
          </a:p>
        </p:txBody>
      </p:sp>
    </p:spTree>
    <p:extLst>
      <p:ext uri="{BB962C8B-B14F-4D97-AF65-F5344CB8AC3E}">
        <p14:creationId xmlns:p14="http://schemas.microsoft.com/office/powerpoint/2010/main" val="686088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6327-6851-718B-9D22-6E523650F843}"/>
              </a:ext>
            </a:extLst>
          </p:cNvPr>
          <p:cNvSpPr>
            <a:spLocks noGrp="1"/>
          </p:cNvSpPr>
          <p:nvPr>
            <p:ph type="title"/>
          </p:nvPr>
        </p:nvSpPr>
        <p:spPr/>
        <p:txBody>
          <a:bodyPr/>
          <a:lstStyle/>
          <a:p>
            <a:pPr algn="ctr"/>
            <a:r>
              <a:rPr lang="en-US" dirty="0"/>
              <a:t>Factors to consider</a:t>
            </a:r>
          </a:p>
        </p:txBody>
      </p:sp>
      <p:sp>
        <p:nvSpPr>
          <p:cNvPr id="3" name="Content Placeholder 2">
            <a:extLst>
              <a:ext uri="{FF2B5EF4-FFF2-40B4-BE49-F238E27FC236}">
                <a16:creationId xmlns:a16="http://schemas.microsoft.com/office/drawing/2014/main" id="{C3076AB0-70F7-65B8-0A99-A2AC1AC5FFB7}"/>
              </a:ext>
            </a:extLst>
          </p:cNvPr>
          <p:cNvSpPr>
            <a:spLocks noGrp="1"/>
          </p:cNvSpPr>
          <p:nvPr>
            <p:ph idx="1"/>
          </p:nvPr>
        </p:nvSpPr>
        <p:spPr/>
        <p:txBody>
          <a:bodyPr/>
          <a:lstStyle/>
          <a:p>
            <a:r>
              <a:rPr lang="en-US" dirty="0"/>
              <a:t>Length of support</a:t>
            </a:r>
          </a:p>
          <a:p>
            <a:r>
              <a:rPr lang="en-US" dirty="0"/>
              <a:t>Potential ambiguity of requirements</a:t>
            </a:r>
          </a:p>
          <a:p>
            <a:r>
              <a:rPr lang="en-US" dirty="0"/>
              <a:t>Available time for development</a:t>
            </a:r>
          </a:p>
          <a:p>
            <a:pPr lvl="1"/>
            <a:r>
              <a:rPr lang="en-US" dirty="0"/>
              <a:t>Includes lead time for planning and actual development</a:t>
            </a:r>
          </a:p>
          <a:p>
            <a:r>
              <a:rPr lang="en-US" dirty="0"/>
              <a:t>Team composition</a:t>
            </a:r>
          </a:p>
        </p:txBody>
      </p:sp>
    </p:spTree>
    <p:extLst>
      <p:ext uri="{BB962C8B-B14F-4D97-AF65-F5344CB8AC3E}">
        <p14:creationId xmlns:p14="http://schemas.microsoft.com/office/powerpoint/2010/main" val="369844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7678-CFFD-6DF9-C177-A81D37A50FE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54DD522-FD92-5081-A7D2-72FD5DF25ED9}"/>
              </a:ext>
            </a:extLst>
          </p:cNvPr>
          <p:cNvSpPr>
            <a:spLocks noGrp="1"/>
          </p:cNvSpPr>
          <p:nvPr>
            <p:ph idx="1"/>
          </p:nvPr>
        </p:nvSpPr>
        <p:spPr/>
        <p:txBody>
          <a:bodyPr/>
          <a:lstStyle/>
          <a:p>
            <a:r>
              <a:rPr lang="en-US" b="0" i="0" dirty="0">
                <a:solidFill>
                  <a:srgbClr val="595959"/>
                </a:solidFill>
                <a:effectLst/>
                <a:latin typeface="Helvetica" panose="020B0604020202020204" pitchFamily="34" charset="0"/>
              </a:rPr>
              <a:t>Charles G. Cobb. (2015). </a:t>
            </a:r>
            <a:r>
              <a:rPr lang="en-US" b="0" i="1" dirty="0">
                <a:solidFill>
                  <a:srgbClr val="595959"/>
                </a:solidFill>
                <a:effectLst/>
                <a:latin typeface="Helvetica" panose="020B0604020202020204" pitchFamily="34" charset="0"/>
              </a:rPr>
              <a:t>The Project Manager’s Guide to Mastering Agile : Principles and Practices for an Adaptive Approach</a:t>
            </a:r>
            <a:r>
              <a:rPr lang="en-US" b="0" i="0" dirty="0">
                <a:solidFill>
                  <a:srgbClr val="595959"/>
                </a:solidFill>
                <a:effectLst/>
                <a:latin typeface="Helvetica" panose="020B0604020202020204" pitchFamily="34" charset="0"/>
              </a:rPr>
              <a:t>. Wiley.</a:t>
            </a:r>
            <a:endParaRPr lang="en-US" dirty="0"/>
          </a:p>
        </p:txBody>
      </p:sp>
    </p:spTree>
    <p:extLst>
      <p:ext uri="{BB962C8B-B14F-4D97-AF65-F5344CB8AC3E}">
        <p14:creationId xmlns:p14="http://schemas.microsoft.com/office/powerpoint/2010/main" val="3886395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TotalTime>
  <Words>880</Words>
  <Application>Microsoft Office PowerPoint</Application>
  <PresentationFormat>Widescreen</PresentationFormat>
  <Paragraphs>42</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vt:lpstr>
      <vt:lpstr>Office Theme</vt:lpstr>
      <vt:lpstr>Sprint Retrospective</vt:lpstr>
      <vt:lpstr>Scrum Roles</vt:lpstr>
      <vt:lpstr>Agile vs Waterfall</vt:lpstr>
      <vt:lpstr>Factors to consider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Retrospective</dc:title>
  <dc:creator>ben c</dc:creator>
  <cp:lastModifiedBy>ben c</cp:lastModifiedBy>
  <cp:revision>7</cp:revision>
  <dcterms:created xsi:type="dcterms:W3CDTF">2024-02-24T21:41:07Z</dcterms:created>
  <dcterms:modified xsi:type="dcterms:W3CDTF">2024-02-25T18:59:41Z</dcterms:modified>
</cp:coreProperties>
</file>