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6" r:id="rId4"/>
    <p:sldId id="265" r:id="rId5"/>
    <p:sldId id="266" r:id="rId6"/>
    <p:sldId id="267" r:id="rId7"/>
    <p:sldId id="268" r:id="rId8"/>
    <p:sldId id="269" r:id="rId9"/>
    <p:sldId id="270" r:id="rId10"/>
    <p:sldId id="260" r:id="rId11"/>
    <p:sldId id="26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7100" y="54603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1" i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Algoritmos de Metaheurísticas para Problema de Roteamento de Veículos</a:t>
            </a:r>
            <a:br>
              <a:rPr lang="pt-BR" sz="1800" i="1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</a:b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38291" y="2186866"/>
            <a:ext cx="8915400" cy="4054136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b="1" i="1" dirty="0"/>
              <a:t>INTEGRANTES</a:t>
            </a:r>
            <a:endParaRPr lang="pt-BR" sz="2400" b="1" i="1" dirty="0"/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540385" algn="l"/>
              </a:tabLst>
            </a:pPr>
            <a:r>
              <a:rPr lang="pt-BR" sz="180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Caio </a:t>
            </a:r>
            <a:r>
              <a:rPr lang="en-US" altLang="pt-BR" sz="180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S</a:t>
            </a:r>
            <a:r>
              <a:rPr lang="pt-BR" sz="180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ilva </a:t>
            </a:r>
            <a:r>
              <a:rPr lang="en-US" altLang="pt-BR" sz="180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B</a:t>
            </a:r>
            <a:r>
              <a:rPr lang="pt-BR" sz="180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arbara</a:t>
            </a:r>
            <a:endParaRPr lang="pt-BR" sz="18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540385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Cleber </a:t>
            </a:r>
            <a:r>
              <a:rPr lang="en-US" altLang="pt-BR" sz="1800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da Silva Melo</a:t>
            </a:r>
            <a:endParaRPr lang="pt-BR" sz="18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540385" algn="l"/>
              </a:tabLst>
            </a:pPr>
            <a:r>
              <a:rPr lang="pt-BR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Edinildo</a:t>
            </a:r>
            <a:r>
              <a:rPr lang="pt-BR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de Sousa Laranjeira</a:t>
            </a:r>
            <a:endParaRPr lang="pt-BR" dirty="0"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540385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Nicolas Barbosa Correia</a:t>
            </a:r>
            <a:endParaRPr lang="pt-BR" sz="18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Ryan Wilson Costa Pereira</a:t>
            </a:r>
            <a:endParaRPr lang="pt-BR" dirty="0">
              <a:latin typeface="Times New Roman" panose="02020603050405020304" pitchFamily="18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Veículos Capacitados</a:t>
            </a:r>
            <a:br>
              <a:rPr lang="pt-BR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</a:br>
            <a:endParaRPr lang="pt-BR" dirty="0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2474152" y="2133600"/>
          <a:ext cx="3467024" cy="377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619500" imgH="3943350" progId="Paint.Picture">
                  <p:embed/>
                </p:oleObj>
              </mc:Choice>
              <mc:Fallback>
                <p:oleObj name="" r:id="rId1" imgW="3619500" imgH="39433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4152" y="2133600"/>
                        <a:ext cx="3467024" cy="3777622"/>
                      </a:xfrm>
                      <a:prstGeom prst="rect">
                        <a:avLst/>
                      </a:prstGeom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ço Reservado para Conteúdo 2"/>
          <p:cNvSpPr>
            <a:spLocks noGrp="1"/>
          </p:cNvSpPr>
          <p:nvPr/>
        </p:nvSpPr>
        <p:spPr>
          <a:xfrm>
            <a:off x="3230880" y="5945505"/>
            <a:ext cx="1753870" cy="25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pt-BR" sz="900" dirty="0"/>
              <a:t>Fonte: elaborada pelo autor.</a:t>
            </a:r>
            <a:endParaRPr lang="en-US" altLang="pt-BR" sz="900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2260" y="2694940"/>
            <a:ext cx="3661410" cy="2240280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  <p:sp>
        <p:nvSpPr>
          <p:cNvPr id="4" name="Espaço Reservado para Conteúdo 2"/>
          <p:cNvSpPr>
            <a:spLocks noGrp="1"/>
          </p:cNvSpPr>
          <p:nvPr/>
        </p:nvSpPr>
        <p:spPr>
          <a:xfrm>
            <a:off x="7606030" y="5027930"/>
            <a:ext cx="1753870" cy="25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pt-BR" sz="900" dirty="0"/>
              <a:t>Fonte: elaborada pelo autor.</a:t>
            </a:r>
            <a:endParaRPr lang="en-US" altLang="pt-BR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pt-BR" b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Conclusão</a:t>
            </a:r>
            <a:endParaRPr lang="en-US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9481" y="533853"/>
            <a:ext cx="8921210" cy="3407833"/>
          </a:xfrm>
        </p:spPr>
        <p:txBody>
          <a:bodyPr>
            <a:normAutofit/>
          </a:bodyPr>
          <a:lstStyle/>
          <a:p>
            <a:pPr algn="ctr"/>
            <a:r>
              <a:rPr lang="pt-BR" sz="3600" b="1" i="1" dirty="0"/>
              <a:t>Introdução</a:t>
            </a:r>
            <a:endParaRPr lang="pt-BR" sz="3600" b="1" i="1" dirty="0"/>
          </a:p>
          <a:p>
            <a:pPr algn="ctr"/>
            <a:endParaRPr lang="pt-BR" sz="2400" dirty="0"/>
          </a:p>
          <a:p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31192" y="1820519"/>
            <a:ext cx="7838982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pt-BR" sz="2800" dirty="0"/>
              <a:t> </a:t>
            </a:r>
            <a:r>
              <a:rPr lang="pt-BR" sz="2800" dirty="0"/>
              <a:t>Meios de Transportes </a:t>
            </a: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/>
              <a:t> Problema de Roteamento de Veículos</a:t>
            </a: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/>
              <a:t> Algoritmos de Metaheurísticas</a:t>
            </a:r>
            <a:endParaRPr lang="pt-BR" sz="2800" dirty="0"/>
          </a:p>
          <a:p>
            <a:r>
              <a:rPr lang="pt-BR" sz="2800" dirty="0"/>
              <a:t> </a:t>
            </a: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Algoritmos de Otimização de Colônia de Formiga</a:t>
            </a:r>
            <a:br>
              <a:rPr lang="pt-BR" sz="18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190" y="1654175"/>
            <a:ext cx="2665730" cy="1572895"/>
          </a:xfrm>
        </p:spPr>
        <p:txBody>
          <a:bodyPr/>
          <a:lstStyle/>
          <a:p>
            <a:r>
              <a:rPr lang="pt-BR" sz="2400" b="1" dirty="0"/>
              <a:t>Definição</a:t>
            </a:r>
            <a:endParaRPr lang="pt-BR" b="1" dirty="0"/>
          </a:p>
        </p:txBody>
      </p:sp>
      <p:pic>
        <p:nvPicPr>
          <p:cNvPr id="4" name="Picture 3" descr="01-AntColonyOptimiz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6110" y="1868170"/>
            <a:ext cx="5578475" cy="4184015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  <p:sp>
        <p:nvSpPr>
          <p:cNvPr id="5" name="Espaço Reservado para Conteúdo 2"/>
          <p:cNvSpPr>
            <a:spLocks noGrp="1"/>
          </p:cNvSpPr>
          <p:nvPr/>
        </p:nvSpPr>
        <p:spPr>
          <a:xfrm>
            <a:off x="4436110" y="6080760"/>
            <a:ext cx="5578475" cy="157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pt-BR" sz="900" dirty="0"/>
              <a:t>Fonte: &lt;https://commons.wikimedia.org/wiki/File:Aco_branches.svg&gt;. Acesso em: 7 Dezembro 2020</a:t>
            </a:r>
            <a:endParaRPr lang="en-US" altLang="pt-BR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Algoritmos de Otimização de Colônia de Formiga</a:t>
            </a:r>
            <a:br>
              <a:rPr lang="pt-BR" sz="18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190" y="1654175"/>
            <a:ext cx="2665730" cy="1572895"/>
          </a:xfrm>
        </p:spPr>
        <p:txBody>
          <a:bodyPr/>
          <a:lstStyle/>
          <a:p>
            <a:r>
              <a:rPr lang="pt-BR" sz="2400" b="1" dirty="0"/>
              <a:t>Definição</a:t>
            </a:r>
            <a:endParaRPr lang="pt-BR" sz="2400" b="1" dirty="0"/>
          </a:p>
          <a:p>
            <a:endParaRPr lang="pt-BR" sz="2400" b="1" dirty="0"/>
          </a:p>
        </p:txBody>
      </p:sp>
      <p:sp>
        <p:nvSpPr>
          <p:cNvPr id="5" name="Espaço Reservado para Conteúdo 2"/>
          <p:cNvSpPr>
            <a:spLocks noGrp="1"/>
          </p:cNvSpPr>
          <p:nvPr/>
        </p:nvSpPr>
        <p:spPr>
          <a:xfrm>
            <a:off x="3202940" y="5955030"/>
            <a:ext cx="5578475" cy="157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pt-BR" sz="900" dirty="0"/>
              <a:t>Fonte: &lt;https://commons.wikimedia.org/wiki/File:Aco_TSP.svg&gt;. Acesso em: 7 Dezembro 2020</a:t>
            </a:r>
            <a:endParaRPr lang="en-US" altLang="pt-BR" sz="900" dirty="0"/>
          </a:p>
        </p:txBody>
      </p:sp>
      <p:pic>
        <p:nvPicPr>
          <p:cNvPr id="7" name="Picture 6" descr="02-AntColonyOptimization - Cop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2940" y="2076450"/>
            <a:ext cx="7691120" cy="3810000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Algoritmos de Otimização de Colônia de Formiga</a:t>
            </a:r>
            <a:br>
              <a:rPr lang="pt-BR" sz="18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190" y="1654175"/>
            <a:ext cx="2665730" cy="1572895"/>
          </a:xfrm>
        </p:spPr>
        <p:txBody>
          <a:bodyPr>
            <a:normAutofit/>
          </a:bodyPr>
          <a:lstStyle/>
          <a:p>
            <a:r>
              <a:rPr sz="2000" b="1" dirty="0">
                <a:sym typeface="+mn-ea"/>
              </a:rPr>
              <a:t>Wang e Yu (2010)</a:t>
            </a:r>
            <a:endParaRPr lang="pt-BR" sz="2000" b="1" dirty="0">
              <a:sym typeface="+mn-ea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/>
        </p:nvSpPr>
        <p:spPr>
          <a:xfrm>
            <a:off x="4313555" y="5869305"/>
            <a:ext cx="5578475" cy="157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pt-BR" sz="900" dirty="0"/>
              <a:t>Fonte: &lt;https://commons.wikimedia.org/wiki/File:</a:t>
            </a:r>
            <a:r>
              <a:rPr lang="en-US" altLang="pt-BR" sz="900" dirty="0">
                <a:sym typeface="+mn-ea"/>
              </a:rPr>
              <a:t>Aco_branches.svg</a:t>
            </a:r>
            <a:r>
              <a:rPr lang="en-US" altLang="pt-BR" sz="900" dirty="0"/>
              <a:t>&gt;. Acesso em: 7 Dezembro 2020</a:t>
            </a:r>
            <a:endParaRPr lang="en-US" altLang="pt-BR" sz="900" dirty="0"/>
          </a:p>
        </p:txBody>
      </p:sp>
      <p:pic>
        <p:nvPicPr>
          <p:cNvPr id="8" name="Picture 7" descr="03-AntColonyOptimiz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1395" y="1637665"/>
            <a:ext cx="2000885" cy="4098925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Algoritmos de Otimização de Colônia de Formiga</a:t>
            </a:r>
            <a:br>
              <a:rPr lang="pt-BR" sz="18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190" y="1654175"/>
            <a:ext cx="2665730" cy="1572895"/>
          </a:xfrm>
        </p:spPr>
        <p:txBody>
          <a:bodyPr>
            <a:normAutofit/>
          </a:bodyPr>
          <a:lstStyle/>
          <a:p>
            <a:r>
              <a:rPr sz="2000" b="1" dirty="0">
                <a:sym typeface="+mn-ea"/>
              </a:rPr>
              <a:t>Miao Wang (201</a:t>
            </a:r>
            <a:r>
              <a:rPr lang="en-US" sz="2000" b="1" dirty="0">
                <a:sym typeface="+mn-ea"/>
              </a:rPr>
              <a:t>2</a:t>
            </a:r>
            <a:r>
              <a:rPr sz="2000" b="1" dirty="0">
                <a:sym typeface="+mn-ea"/>
              </a:rPr>
              <a:t>)</a:t>
            </a:r>
            <a:endParaRPr lang="pt-BR" sz="2000" b="1" dirty="0">
              <a:sym typeface="+mn-ea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/>
        </p:nvSpPr>
        <p:spPr>
          <a:xfrm>
            <a:off x="4313555" y="5869305"/>
            <a:ext cx="5578475" cy="157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pt-BR" sz="900" dirty="0"/>
              <a:t>Fonte: &lt;https://commons.wikimedia.org/wiki/File:</a:t>
            </a:r>
            <a:r>
              <a:rPr lang="en-US" altLang="pt-BR" sz="900" dirty="0">
                <a:sym typeface="+mn-ea"/>
              </a:rPr>
              <a:t>Aco_branches.svg</a:t>
            </a:r>
            <a:r>
              <a:rPr lang="en-US" altLang="pt-BR" sz="900" dirty="0"/>
              <a:t>&gt;. Acesso em: 7 Dezembro 2020</a:t>
            </a:r>
            <a:endParaRPr lang="en-US" altLang="pt-BR" sz="900" dirty="0"/>
          </a:p>
        </p:txBody>
      </p:sp>
      <p:pic>
        <p:nvPicPr>
          <p:cNvPr id="12" name="Picture 11" descr="04-AntColonyOptimiz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2070" y="1654175"/>
            <a:ext cx="3941445" cy="4112895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Algoritmos de Otimização de Colônia de Formiga</a:t>
            </a:r>
            <a:br>
              <a:rPr lang="pt-BR" sz="18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190" y="1654175"/>
            <a:ext cx="2894965" cy="1572895"/>
          </a:xfrm>
        </p:spPr>
        <p:txBody>
          <a:bodyPr>
            <a:normAutofit/>
          </a:bodyPr>
          <a:lstStyle/>
          <a:p>
            <a:r>
              <a:rPr sz="2000" b="1" dirty="0">
                <a:sym typeface="+mn-ea"/>
              </a:rPr>
              <a:t>Ping et al.(2014)</a:t>
            </a:r>
            <a:endParaRPr lang="pt-BR" sz="2000" b="1" dirty="0">
              <a:sym typeface="+mn-ea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/>
        </p:nvSpPr>
        <p:spPr>
          <a:xfrm>
            <a:off x="4313555" y="5869305"/>
            <a:ext cx="5578475" cy="157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pt-BR" sz="900" dirty="0"/>
              <a:t>Fonte: &lt;https://commons.wikimedia.org/wiki/File:</a:t>
            </a:r>
            <a:r>
              <a:rPr lang="en-US" altLang="pt-BR" sz="900" dirty="0">
                <a:sym typeface="+mn-ea"/>
              </a:rPr>
              <a:t>Aco_branches.svg</a:t>
            </a:r>
            <a:r>
              <a:rPr lang="en-US" altLang="pt-BR" sz="900" dirty="0"/>
              <a:t>&gt;. Acesso em: 7 Dezembro 2020</a:t>
            </a:r>
            <a:endParaRPr lang="en-US" altLang="pt-BR" sz="900" dirty="0"/>
          </a:p>
        </p:txBody>
      </p:sp>
      <p:pic>
        <p:nvPicPr>
          <p:cNvPr id="4" name="Picture 3" descr="05-AntColonyOptimiz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165" y="1654175"/>
            <a:ext cx="3945890" cy="4117340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71" y="14869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Janela de</a:t>
            </a:r>
            <a:br>
              <a:rPr lang="pt-BR" b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</a:br>
            <a:r>
              <a:rPr lang="pt-BR" b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Tempo</a:t>
            </a:r>
            <a:br>
              <a:rPr lang="pt-BR" sz="18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0806" y="1540189"/>
            <a:ext cx="2755675" cy="179862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sz="2000" b="1" dirty="0"/>
              <a:t>Definição</a:t>
            </a:r>
            <a:endParaRPr lang="pt-BR" sz="2000" b="1" dirty="0"/>
          </a:p>
          <a:p>
            <a:r>
              <a:rPr lang="pt-BR" sz="2000" b="1" dirty="0"/>
              <a:t>Busca Local</a:t>
            </a:r>
            <a:endParaRPr lang="pt-BR" sz="2000" b="1" dirty="0"/>
          </a:p>
          <a:p>
            <a:r>
              <a:rPr lang="pt-BR" sz="2000" b="1" dirty="0"/>
              <a:t>Busca em Grande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	Vizinhança</a:t>
            </a:r>
            <a:endParaRPr lang="pt-BR" sz="20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995" y="0"/>
            <a:ext cx="89970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  <a:latin typeface="Times New Roman" panose="02020603050405020304" pitchFamily="18" charset="0"/>
                <a:ea typeface="Yu Mincho" panose="020B0400000000000000" pitchFamily="18" charset="-128"/>
              </a:rPr>
              <a:t>Demanda estocástica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70697" y="1903095"/>
            <a:ext cx="8915400" cy="3777622"/>
          </a:xfrm>
        </p:spPr>
        <p:txBody>
          <a:bodyPr>
            <a:normAutofit fontScale="90000" lnSpcReduction="20000"/>
          </a:bodyPr>
          <a:lstStyle/>
          <a:p>
            <a:pPr marL="0" indent="0" fontAlgn="auto">
              <a:lnSpc>
                <a:spcPct val="200000"/>
              </a:lnSpc>
              <a:buNone/>
            </a:pPr>
            <a:r>
              <a:rPr lang="pt-BR" sz="2400" b="1" dirty="0"/>
              <a:t>O PRVDE consiste em projetar suas rotas em primeiro estágio,por exemplo, rotas de caminhões, rota do veículo e rota completa, satisfazendo todas restrições e se caso tiver alguma falha, um recurso de uma ação é aplicado. Cujo o objetivo é minimizar a soma das distancias total das rotas do primeiro estágio e o custo de seus recursos</a:t>
            </a:r>
            <a:r>
              <a:rPr lang="en-US" altLang="pt-BR" sz="2400" b="1" dirty="0"/>
              <a:t>.</a:t>
            </a:r>
            <a:endParaRPr lang="pt-BR" sz="2400" b="1" dirty="0"/>
          </a:p>
          <a:p>
            <a:endParaRPr lang="pt-B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1557</Words>
  <Application>WPS Presentation</Application>
  <PresentationFormat>Widescreen</PresentationFormat>
  <Paragraphs>73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Yu Mincho</vt:lpstr>
      <vt:lpstr>Yu Gothic UI Semilight</vt:lpstr>
      <vt:lpstr>Calibri</vt:lpstr>
      <vt:lpstr>Century Gothic</vt:lpstr>
      <vt:lpstr>Microsoft YaHei</vt:lpstr>
      <vt:lpstr/>
      <vt:lpstr>Arial Unicode MS</vt:lpstr>
      <vt:lpstr>Segoe Print</vt:lpstr>
      <vt:lpstr>Cacho</vt:lpstr>
      <vt:lpstr>Paint.Picture</vt:lpstr>
      <vt:lpstr>Algoritmos de Metaheurísticas para Problema de Roteamento de Veículos </vt:lpstr>
      <vt:lpstr>PowerPoint 演示文稿</vt:lpstr>
      <vt:lpstr>Algoritmos de Otimização de Colônia de Formiga </vt:lpstr>
      <vt:lpstr>Algoritmos de Otimização de Colônia de Formiga </vt:lpstr>
      <vt:lpstr>Algoritmos de Otimização de Colônia de Formiga </vt:lpstr>
      <vt:lpstr>Algoritmos de Otimização de Colônia de Formiga </vt:lpstr>
      <vt:lpstr>Algoritmos de Otimização de Colônia de Formiga </vt:lpstr>
      <vt:lpstr>Janela de  Tempo </vt:lpstr>
      <vt:lpstr>Demanda estocástica</vt:lpstr>
      <vt:lpstr>Veículos Capacitados </vt:lpstr>
      <vt:lpstr>Veículos Capacitados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Ryan Pereira</dc:creator>
  <cp:lastModifiedBy>Tonga</cp:lastModifiedBy>
  <cp:revision>11</cp:revision>
  <dcterms:created xsi:type="dcterms:W3CDTF">2020-12-05T02:10:00Z</dcterms:created>
  <dcterms:modified xsi:type="dcterms:W3CDTF">2020-12-07T23:09:36Z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