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sldIdLst>
    <p:sldId id="256" r:id="rId2"/>
    <p:sldId id="261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2"/>
    <p:restoredTop sz="96098"/>
  </p:normalViewPr>
  <p:slideViewPr>
    <p:cSldViewPr snapToGrid="0">
      <p:cViewPr varScale="1">
        <p:scale>
          <a:sx n="117" d="100"/>
          <a:sy n="117" d="100"/>
        </p:scale>
        <p:origin x="4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6/14/23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63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6/14/23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71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6/14/23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165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6/14/23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1108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6/14/23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493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6/14/23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391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6/14/23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003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6/14/23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296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6/14/23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53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6/14/23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951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6/14/23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0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6/14/23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465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6/14/23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577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6/14/23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269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6/14/23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145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6/14/23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895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6/14/23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045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6/14/23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5491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573BB-E6E4-9AA9-7AF9-564D6A6094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Storytelling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2959B9-8763-DE2A-731D-BEDEEB088D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3422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0ABC1-D3CE-68E9-1ABF-B5006582B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Objetivo/</a:t>
            </a:r>
            <a:r>
              <a:rPr lang="pt-BR" dirty="0" err="1"/>
              <a:t>Purpose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98E43B-FA72-7E49-46E1-443F4702C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Conduzir uma análise dos dados de entrega da empresa XXXX para </a:t>
            </a:r>
            <a:r>
              <a:rPr lang="pt-BR" dirty="0" err="1"/>
              <a:t>identicar</a:t>
            </a:r>
            <a:r>
              <a:rPr lang="pt-BR" dirty="0"/>
              <a:t> potenciais problemas do setor.</a:t>
            </a:r>
          </a:p>
          <a:p>
            <a:r>
              <a:rPr lang="pt-BR" dirty="0" err="1"/>
              <a:t>Conduct</a:t>
            </a:r>
            <a:r>
              <a:rPr lang="pt-BR" dirty="0"/>
              <a:t> </a:t>
            </a:r>
            <a:r>
              <a:rPr lang="pt-BR" dirty="0" err="1"/>
              <a:t>an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delivery data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company</a:t>
            </a:r>
            <a:r>
              <a:rPr lang="pt-BR" dirty="0"/>
              <a:t> XXXX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identify</a:t>
            </a:r>
            <a:r>
              <a:rPr lang="pt-BR" dirty="0"/>
              <a:t> </a:t>
            </a:r>
            <a:r>
              <a:rPr lang="pt-BR" dirty="0" err="1"/>
              <a:t>any</a:t>
            </a:r>
            <a:r>
              <a:rPr lang="pt-BR" dirty="0"/>
              <a:t> </a:t>
            </a:r>
            <a:r>
              <a:rPr lang="pt-BR" dirty="0" err="1"/>
              <a:t>potential</a:t>
            </a:r>
            <a:r>
              <a:rPr lang="pt-BR" dirty="0"/>
              <a:t> </a:t>
            </a:r>
            <a:r>
              <a:rPr lang="pt-BR" dirty="0" err="1"/>
              <a:t>sectoral</a:t>
            </a:r>
            <a:r>
              <a:rPr lang="pt-BR" dirty="0"/>
              <a:t> </a:t>
            </a:r>
            <a:r>
              <a:rPr lang="pt-BR" dirty="0" err="1"/>
              <a:t>issues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Observar a relação entre os pedidos entregues e atrasados e também pela relação entre as avaliações e o tempo de entrega</a:t>
            </a:r>
          </a:p>
          <a:p>
            <a:r>
              <a:rPr lang="pt-BR" dirty="0"/>
              <a:t>Examine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correlation</a:t>
            </a:r>
            <a:r>
              <a:rPr lang="pt-BR" dirty="0"/>
              <a:t> </a:t>
            </a:r>
            <a:r>
              <a:rPr lang="pt-BR" dirty="0" err="1"/>
              <a:t>between</a:t>
            </a:r>
            <a:r>
              <a:rPr lang="pt-BR" dirty="0"/>
              <a:t> </a:t>
            </a:r>
            <a:r>
              <a:rPr lang="pt-BR" dirty="0" err="1"/>
              <a:t>delivered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delayed</a:t>
            </a:r>
            <a:r>
              <a:rPr lang="pt-BR" dirty="0"/>
              <a:t> </a:t>
            </a:r>
            <a:r>
              <a:rPr lang="pt-BR" dirty="0" err="1"/>
              <a:t>orders</a:t>
            </a:r>
            <a:r>
              <a:rPr lang="pt-BR" dirty="0"/>
              <a:t>, as </a:t>
            </a:r>
            <a:r>
              <a:rPr lang="pt-BR" dirty="0" err="1"/>
              <a:t>well</a:t>
            </a:r>
            <a:r>
              <a:rPr lang="pt-BR" dirty="0"/>
              <a:t> as </a:t>
            </a:r>
            <a:r>
              <a:rPr lang="pt-BR" dirty="0" err="1"/>
              <a:t>the</a:t>
            </a:r>
            <a:r>
              <a:rPr lang="pt-BR" dirty="0"/>
              <a:t> connection </a:t>
            </a:r>
            <a:r>
              <a:rPr lang="pt-BR" dirty="0" err="1"/>
              <a:t>between</a:t>
            </a:r>
            <a:r>
              <a:rPr lang="pt-BR" dirty="0"/>
              <a:t> </a:t>
            </a:r>
            <a:r>
              <a:rPr lang="pt-BR" dirty="0" err="1"/>
              <a:t>customer</a:t>
            </a:r>
            <a:r>
              <a:rPr lang="pt-BR" dirty="0"/>
              <a:t> </a:t>
            </a:r>
            <a:r>
              <a:rPr lang="pt-BR" dirty="0" err="1"/>
              <a:t>evaluations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delivery times.</a:t>
            </a:r>
          </a:p>
          <a:p>
            <a:endParaRPr lang="pt-BR" dirty="0"/>
          </a:p>
          <a:p>
            <a:r>
              <a:rPr lang="pt-BR" dirty="0"/>
              <a:t>Apresentar um </a:t>
            </a:r>
            <a:r>
              <a:rPr lang="pt-BR" dirty="0" err="1"/>
              <a:t>WordCloud</a:t>
            </a:r>
            <a:r>
              <a:rPr lang="pt-BR" dirty="0"/>
              <a:t> com os principais comentários deixados pelos consumidores no site da empresa.</a:t>
            </a:r>
          </a:p>
          <a:p>
            <a:r>
              <a:rPr lang="pt-BR" dirty="0" err="1"/>
              <a:t>Generate</a:t>
            </a:r>
            <a:r>
              <a:rPr lang="pt-BR" dirty="0"/>
              <a:t> a </a:t>
            </a:r>
            <a:r>
              <a:rPr lang="pt-BR" dirty="0" err="1"/>
              <a:t>WordCloud</a:t>
            </a:r>
            <a:r>
              <a:rPr lang="pt-BR" dirty="0"/>
              <a:t> </a:t>
            </a:r>
            <a:r>
              <a:rPr lang="pt-BR" dirty="0" err="1"/>
              <a:t>featuring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primary</a:t>
            </a:r>
            <a:r>
              <a:rPr lang="pt-BR" dirty="0"/>
              <a:t> </a:t>
            </a:r>
            <a:r>
              <a:rPr lang="pt-BR" dirty="0" err="1"/>
              <a:t>comments</a:t>
            </a:r>
            <a:r>
              <a:rPr lang="pt-BR" dirty="0"/>
              <a:t> </a:t>
            </a:r>
            <a:r>
              <a:rPr lang="pt-BR" dirty="0" err="1"/>
              <a:t>written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consumers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company's</a:t>
            </a:r>
            <a:r>
              <a:rPr lang="pt-BR" dirty="0"/>
              <a:t> website</a:t>
            </a:r>
          </a:p>
        </p:txBody>
      </p:sp>
    </p:spTree>
    <p:extLst>
      <p:ext uri="{BB962C8B-B14F-4D97-AF65-F5344CB8AC3E}">
        <p14:creationId xmlns:p14="http://schemas.microsoft.com/office/powerpoint/2010/main" val="239183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34">
            <a:extLst>
              <a:ext uri="{FF2B5EF4-FFF2-40B4-BE49-F238E27FC236}">
                <a16:creationId xmlns:a16="http://schemas.microsoft.com/office/drawing/2014/main" id="{9B9C2B48-3899-4B1D-B526-C35DFD16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7" name="Picture 36">
            <a:extLst>
              <a:ext uri="{FF2B5EF4-FFF2-40B4-BE49-F238E27FC236}">
                <a16:creationId xmlns:a16="http://schemas.microsoft.com/office/drawing/2014/main" id="{1A89A43D-53DA-411B-94AD-DEEF9B654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58" name="Picture 38">
            <a:extLst>
              <a:ext uri="{FF2B5EF4-FFF2-40B4-BE49-F238E27FC236}">
                <a16:creationId xmlns:a16="http://schemas.microsoft.com/office/drawing/2014/main" id="{5D844A84-2EA4-4FF5-83FD-E14C9E8D7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59" name="Rectangle 40">
            <a:extLst>
              <a:ext uri="{FF2B5EF4-FFF2-40B4-BE49-F238E27FC236}">
                <a16:creationId xmlns:a16="http://schemas.microsoft.com/office/drawing/2014/main" id="{6A23D1B2-B408-4913-9A1D-051C9DB38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" name="Rectangle 42">
            <a:extLst>
              <a:ext uri="{FF2B5EF4-FFF2-40B4-BE49-F238E27FC236}">
                <a16:creationId xmlns:a16="http://schemas.microsoft.com/office/drawing/2014/main" id="{0189E329-C38B-4230-A181-B6B8BB9E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61" name="Rectangle 44">
            <a:extLst>
              <a:ext uri="{FF2B5EF4-FFF2-40B4-BE49-F238E27FC236}">
                <a16:creationId xmlns:a16="http://schemas.microsoft.com/office/drawing/2014/main" id="{1F679832-8E5F-4988-BBD4-0A420DCB3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46">
            <a:extLst>
              <a:ext uri="{FF2B5EF4-FFF2-40B4-BE49-F238E27FC236}">
                <a16:creationId xmlns:a16="http://schemas.microsoft.com/office/drawing/2014/main" id="{479CC6F2-1238-4FCB-AA29-A8FEB5D5C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63" name="Rectangle 48">
            <a:extLst>
              <a:ext uri="{FF2B5EF4-FFF2-40B4-BE49-F238E27FC236}">
                <a16:creationId xmlns:a16="http://schemas.microsoft.com/office/drawing/2014/main" id="{977EFBDA-465A-4C02-A5FE-379C64DE0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50">
            <a:extLst>
              <a:ext uri="{FF2B5EF4-FFF2-40B4-BE49-F238E27FC236}">
                <a16:creationId xmlns:a16="http://schemas.microsoft.com/office/drawing/2014/main" id="{EFC5F49F-DA32-48F5-8341-10EC931F5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65" name="Rectangle 52">
            <a:extLst>
              <a:ext uri="{FF2B5EF4-FFF2-40B4-BE49-F238E27FC236}">
                <a16:creationId xmlns:a16="http://schemas.microsoft.com/office/drawing/2014/main" id="{5D750453-C34A-4B4A-8328-5E301E3E0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35FBD9-1041-CC4A-88B2-B2969449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6" y="-65761"/>
            <a:ext cx="4822672" cy="18499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200" b="1" dirty="0">
                <a:solidFill>
                  <a:schemeClr val="bg2">
                    <a:lumMod val="50000"/>
                  </a:schemeClr>
                </a:solidFill>
                <a:latin typeface="Avenir Next Condensed" panose="020B0506020202020204" pitchFamily="34" charset="0"/>
                <a:cs typeface="APPLE CHANCERY" panose="03020702040506060504" pitchFamily="66" charset="-79"/>
              </a:rPr>
              <a:t>RELAÇÃO ENTRE PEDIDOS ATRASADOS </a:t>
            </a:r>
            <a:br>
              <a:rPr lang="en-US" sz="2200" b="1" dirty="0">
                <a:solidFill>
                  <a:schemeClr val="bg2">
                    <a:lumMod val="50000"/>
                  </a:schemeClr>
                </a:solidFill>
                <a:latin typeface="Avenir Next Condensed" panose="020B0506020202020204" pitchFamily="34" charset="0"/>
                <a:cs typeface="APPLE CHANCERY" panose="03020702040506060504" pitchFamily="66" charset="-79"/>
              </a:rPr>
            </a:br>
            <a:r>
              <a:rPr lang="en-US" sz="2200" b="1" dirty="0">
                <a:solidFill>
                  <a:schemeClr val="bg2">
                    <a:lumMod val="50000"/>
                  </a:schemeClr>
                </a:solidFill>
                <a:latin typeface="Avenir Next Condensed" panose="020B0506020202020204" pitchFamily="34" charset="0"/>
                <a:cs typeface="APPLE CHANCERY" panose="03020702040506060504" pitchFamily="66" charset="-79"/>
              </a:rPr>
              <a:t>E TOTAIS</a:t>
            </a:r>
            <a:br>
              <a:rPr lang="en-US" sz="2200" b="1" dirty="0">
                <a:solidFill>
                  <a:schemeClr val="bg2">
                    <a:lumMod val="50000"/>
                  </a:schemeClr>
                </a:solidFill>
                <a:latin typeface="Avenir Next Condensed" panose="020B0506020202020204" pitchFamily="34" charset="0"/>
                <a:cs typeface="APPLE CHANCERY" panose="03020702040506060504" pitchFamily="66" charset="-79"/>
              </a:rPr>
            </a:br>
            <a:br>
              <a:rPr lang="en-US" sz="2200" b="1" dirty="0">
                <a:solidFill>
                  <a:schemeClr val="bg2">
                    <a:lumMod val="50000"/>
                  </a:schemeClr>
                </a:solidFill>
                <a:latin typeface="Avenir Next Condensed" panose="020B0506020202020204" pitchFamily="34" charset="0"/>
                <a:cs typeface="APPLE CHANCERY" panose="03020702040506060504" pitchFamily="66" charset="-79"/>
              </a:rPr>
            </a:br>
            <a:r>
              <a:rPr lang="en-US" sz="2200" b="1" dirty="0">
                <a:solidFill>
                  <a:schemeClr val="bg2">
                    <a:lumMod val="50000"/>
                  </a:schemeClr>
                </a:solidFill>
                <a:latin typeface="Avenir Next Condensed" panose="020B0506020202020204" pitchFamily="34" charset="0"/>
                <a:cs typeface="APPLE CHANCERY" panose="03020702040506060504" pitchFamily="66" charset="-79"/>
              </a:rPr>
              <a:t>RELATIONSHIP BETWEEN DELAYED AND TOTAL ORDERS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EA711C0-8B99-4EEA-B366-8E80E5ABC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11B39B9-E63C-7C93-D985-DAFA4BF271D8}"/>
              </a:ext>
            </a:extLst>
          </p:cNvPr>
          <p:cNvSpPr txBox="1"/>
          <p:nvPr/>
        </p:nvSpPr>
        <p:spPr>
          <a:xfrm>
            <a:off x="11305309" y="11083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5D225BD-7B89-B407-DD56-6A9768305BEC}"/>
              </a:ext>
            </a:extLst>
          </p:cNvPr>
          <p:cNvSpPr txBox="1"/>
          <p:nvPr/>
        </p:nvSpPr>
        <p:spPr>
          <a:xfrm>
            <a:off x="320643" y="2680569"/>
            <a:ext cx="41081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No último mês, a porcentagem de atraso foi de </a:t>
            </a:r>
            <a:r>
              <a:rPr lang="pt-BR" sz="1600" b="1" dirty="0">
                <a:solidFill>
                  <a:srgbClr val="FF0000"/>
                </a:solidFill>
              </a:rPr>
              <a:t>6,2%</a:t>
            </a:r>
            <a:r>
              <a:rPr lang="pt-BR" sz="1600" dirty="0"/>
              <a:t>.</a:t>
            </a:r>
          </a:p>
          <a:p>
            <a:endParaRPr lang="pt-BR" sz="1600" dirty="0"/>
          </a:p>
          <a:p>
            <a:r>
              <a:rPr lang="pt-BR" sz="1600" dirty="0" err="1"/>
              <a:t>Last</a:t>
            </a:r>
            <a:r>
              <a:rPr lang="pt-BR" sz="1600" dirty="0"/>
              <a:t> </a:t>
            </a:r>
            <a:r>
              <a:rPr lang="pt-BR" sz="1600" dirty="0" err="1"/>
              <a:t>month</a:t>
            </a:r>
            <a:r>
              <a:rPr lang="pt-BR" sz="1600" dirty="0"/>
              <a:t>, </a:t>
            </a:r>
            <a:r>
              <a:rPr lang="pt-BR" sz="1600" dirty="0" err="1"/>
              <a:t>the</a:t>
            </a:r>
            <a:r>
              <a:rPr lang="pt-BR" sz="1600" dirty="0"/>
              <a:t> </a:t>
            </a:r>
            <a:r>
              <a:rPr lang="pt-BR" sz="1600" dirty="0" err="1"/>
              <a:t>percentage</a:t>
            </a:r>
            <a:r>
              <a:rPr lang="pt-BR" sz="1600" dirty="0"/>
              <a:t> </a:t>
            </a:r>
            <a:r>
              <a:rPr lang="pt-BR" sz="1600" dirty="0" err="1"/>
              <a:t>of</a:t>
            </a:r>
            <a:r>
              <a:rPr lang="pt-BR" sz="1600" dirty="0"/>
              <a:t> </a:t>
            </a:r>
            <a:r>
              <a:rPr lang="pt-BR" sz="1600" dirty="0" err="1"/>
              <a:t>delayed</a:t>
            </a:r>
            <a:r>
              <a:rPr lang="pt-BR" sz="1600" dirty="0"/>
              <a:t> </a:t>
            </a:r>
            <a:r>
              <a:rPr lang="pt-BR" sz="1600" dirty="0" err="1"/>
              <a:t>orders</a:t>
            </a:r>
            <a:r>
              <a:rPr lang="pt-BR" sz="1600" dirty="0"/>
              <a:t> </a:t>
            </a:r>
            <a:r>
              <a:rPr lang="pt-BR" sz="1600" dirty="0" err="1"/>
              <a:t>was</a:t>
            </a:r>
            <a:r>
              <a:rPr lang="pt-BR" sz="1600" dirty="0"/>
              <a:t> </a:t>
            </a:r>
            <a:r>
              <a:rPr lang="pt-BR" sz="1600" b="1" dirty="0">
                <a:solidFill>
                  <a:srgbClr val="FF0000"/>
                </a:solidFill>
              </a:rPr>
              <a:t>6.2%</a:t>
            </a:r>
            <a:r>
              <a:rPr lang="pt-BR" sz="1600" dirty="0"/>
              <a:t>.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F2FF636-9979-483F-37B1-82BC0C67884A}"/>
              </a:ext>
            </a:extLst>
          </p:cNvPr>
          <p:cNvSpPr txBox="1"/>
          <p:nvPr/>
        </p:nvSpPr>
        <p:spPr>
          <a:xfrm>
            <a:off x="137637" y="5386924"/>
            <a:ext cx="42911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Porcentagem da média de atrasos: 6,78%</a:t>
            </a:r>
          </a:p>
          <a:p>
            <a:endParaRPr lang="pt-BR" sz="1600" dirty="0"/>
          </a:p>
          <a:p>
            <a:r>
              <a:rPr lang="pt-BR" sz="1600" dirty="0" err="1"/>
              <a:t>Mean</a:t>
            </a:r>
            <a:r>
              <a:rPr lang="pt-BR" sz="1600" dirty="0"/>
              <a:t> </a:t>
            </a:r>
            <a:r>
              <a:rPr lang="pt-BR" sz="1600" dirty="0" err="1"/>
              <a:t>percentage</a:t>
            </a:r>
            <a:r>
              <a:rPr lang="pt-BR" sz="1600" dirty="0"/>
              <a:t> </a:t>
            </a:r>
            <a:r>
              <a:rPr lang="pt-BR" sz="1600" dirty="0" err="1"/>
              <a:t>of</a:t>
            </a:r>
            <a:r>
              <a:rPr lang="pt-BR" sz="1600" dirty="0"/>
              <a:t> </a:t>
            </a:r>
            <a:r>
              <a:rPr lang="pt-BR" sz="1600" dirty="0" err="1"/>
              <a:t>delayed</a:t>
            </a:r>
            <a:r>
              <a:rPr lang="pt-BR" sz="1600" dirty="0"/>
              <a:t> </a:t>
            </a:r>
            <a:r>
              <a:rPr lang="pt-BR" sz="1600" dirty="0" err="1"/>
              <a:t>orders</a:t>
            </a:r>
            <a:r>
              <a:rPr lang="pt-BR" sz="1600" dirty="0"/>
              <a:t>: 6.78%</a:t>
            </a:r>
          </a:p>
        </p:txBody>
      </p:sp>
      <p:pic>
        <p:nvPicPr>
          <p:cNvPr id="31" name="Imagem 30" descr="Gráfico, Gráfico de barras, Histograma&#10;&#10;Descrição gerada automaticamente">
            <a:extLst>
              <a:ext uri="{FF2B5EF4-FFF2-40B4-BE49-F238E27FC236}">
                <a16:creationId xmlns:a16="http://schemas.microsoft.com/office/drawing/2014/main" id="{ACEEFF0D-694D-A54C-A2F2-EA842C8FE6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9849" y="1579331"/>
            <a:ext cx="6208896" cy="391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027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395ACAC-577D-4FAD-955D-280C3D104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228037F-2EF2-4A1A-8D1D-D08F2C98A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0AB11C2E-6CA2-4822-BF14-C1C9A6BC6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8B3A2B2-7BBB-4E52-8C30-BE2A6F34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35FBD9-1041-CC4A-88B2-B2969449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300" b="1" dirty="0"/>
              <a:t>RELAÇÃO ENTRE AVALIAÇÃO E ENTREGA</a:t>
            </a:r>
            <a:br>
              <a:rPr lang="en-US" sz="1300" b="1" dirty="0"/>
            </a:br>
            <a:br>
              <a:rPr lang="en-US" sz="1300" b="1" dirty="0"/>
            </a:br>
            <a:r>
              <a:rPr lang="en-US" sz="1300" b="1" dirty="0"/>
              <a:t>RELATIONSHIP BETWEEN EVALUATION AND DELIVERY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FF756FE-278B-4106-BB2E-DB87CF02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85D225BD-7B89-B407-DD56-6A9768305BEC}"/>
              </a:ext>
            </a:extLst>
          </p:cNvPr>
          <p:cNvSpPr txBox="1"/>
          <p:nvPr/>
        </p:nvSpPr>
        <p:spPr>
          <a:xfrm>
            <a:off x="137415" y="2045458"/>
            <a:ext cx="4388396" cy="220791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indent="-228600" algn="just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Podemos </a:t>
            </a:r>
            <a:r>
              <a:rPr lang="en-US" sz="1400" dirty="0" err="1"/>
              <a:t>observar</a:t>
            </a:r>
            <a:r>
              <a:rPr lang="en-US" sz="1400" dirty="0"/>
              <a:t> </a:t>
            </a:r>
            <a:r>
              <a:rPr lang="en-US" sz="1400" dirty="0" err="1"/>
              <a:t>uma</a:t>
            </a:r>
            <a:r>
              <a:rPr lang="en-US" sz="1400" dirty="0"/>
              <a:t> </a:t>
            </a:r>
            <a:r>
              <a:rPr lang="en-US" sz="1400" dirty="0" err="1"/>
              <a:t>relação</a:t>
            </a:r>
            <a:r>
              <a:rPr lang="en-US" sz="1400" dirty="0"/>
              <a:t> entre as </a:t>
            </a:r>
            <a:r>
              <a:rPr lang="en-US" sz="1400" dirty="0" err="1"/>
              <a:t>notas</a:t>
            </a:r>
            <a:r>
              <a:rPr lang="en-US" sz="1400" dirty="0"/>
              <a:t> da </a:t>
            </a:r>
            <a:r>
              <a:rPr lang="en-US" sz="1400" dirty="0" err="1"/>
              <a:t>avaliação</a:t>
            </a:r>
            <a:r>
              <a:rPr lang="en-US" sz="1400" dirty="0"/>
              <a:t> e o </a:t>
            </a:r>
            <a:r>
              <a:rPr lang="en-US" sz="1400" dirty="0" err="1"/>
              <a:t>prazo</a:t>
            </a:r>
            <a:r>
              <a:rPr lang="en-US" sz="1400" dirty="0"/>
              <a:t> de </a:t>
            </a:r>
            <a:r>
              <a:rPr lang="en-US" sz="1400" dirty="0" err="1"/>
              <a:t>entrega</a:t>
            </a:r>
            <a:r>
              <a:rPr lang="en-US" sz="1400" dirty="0"/>
              <a:t>.</a:t>
            </a:r>
          </a:p>
          <a:p>
            <a:pPr indent="-228600" algn="just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We can observe a relationship between the evaluation score and deadline</a:t>
            </a:r>
          </a:p>
          <a:p>
            <a:pPr indent="-228600" algn="just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 algn="just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/>
              <a:t>Quando</a:t>
            </a:r>
            <a:r>
              <a:rPr lang="en-US" sz="1400" dirty="0"/>
              <a:t> </a:t>
            </a:r>
            <a:r>
              <a:rPr lang="en-US" sz="1400" dirty="0" err="1"/>
              <a:t>olhamos</a:t>
            </a:r>
            <a:r>
              <a:rPr lang="en-US" sz="1400" dirty="0"/>
              <a:t> o </a:t>
            </a:r>
            <a:r>
              <a:rPr lang="en-US" sz="1400" dirty="0" err="1"/>
              <a:t>WordCloud</a:t>
            </a:r>
            <a:r>
              <a:rPr lang="en-US" sz="1400" dirty="0"/>
              <a:t> dos </a:t>
            </a:r>
            <a:r>
              <a:rPr lang="en-US" sz="1400" dirty="0" err="1"/>
              <a:t>comentários</a:t>
            </a:r>
            <a:r>
              <a:rPr lang="en-US" sz="1400" dirty="0"/>
              <a:t> </a:t>
            </a:r>
            <a:r>
              <a:rPr lang="en-US" sz="1400" dirty="0" err="1"/>
              <a:t>podemos</a:t>
            </a:r>
            <a:r>
              <a:rPr lang="en-US" sz="1400" dirty="0"/>
              <a:t> </a:t>
            </a:r>
            <a:r>
              <a:rPr lang="en-US" sz="1400" dirty="0" err="1"/>
              <a:t>observar</a:t>
            </a:r>
            <a:r>
              <a:rPr lang="en-US" sz="1400" dirty="0"/>
              <a:t> a </a:t>
            </a:r>
            <a:r>
              <a:rPr lang="en-US" sz="1400" dirty="0" err="1"/>
              <a:t>insatisfação</a:t>
            </a:r>
            <a:r>
              <a:rPr lang="en-US" sz="1400" dirty="0"/>
              <a:t> dos </a:t>
            </a:r>
            <a:r>
              <a:rPr lang="en-US" sz="1400" dirty="0" err="1"/>
              <a:t>clientes</a:t>
            </a:r>
            <a:r>
              <a:rPr lang="en-US" sz="1400" dirty="0"/>
              <a:t> </a:t>
            </a:r>
            <a:r>
              <a:rPr lang="en-US" sz="1400" dirty="0" err="1"/>
              <a:t>quando</a:t>
            </a:r>
            <a:r>
              <a:rPr lang="en-US" sz="1400" dirty="0"/>
              <a:t> a </a:t>
            </a:r>
            <a:r>
              <a:rPr lang="en-US" sz="1400" dirty="0" err="1"/>
              <a:t>entrega</a:t>
            </a:r>
            <a:r>
              <a:rPr lang="en-US" sz="1400" dirty="0"/>
              <a:t> </a:t>
            </a:r>
            <a:r>
              <a:rPr lang="en-US" sz="1400" dirty="0" err="1"/>
              <a:t>atrasa</a:t>
            </a:r>
            <a:r>
              <a:rPr lang="en-US" sz="1400" dirty="0"/>
              <a:t>.</a:t>
            </a:r>
          </a:p>
          <a:p>
            <a:pPr indent="-228600" algn="just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When we look to the </a:t>
            </a:r>
            <a:r>
              <a:rPr lang="en-US" sz="1400" dirty="0" err="1"/>
              <a:t>Wordloud</a:t>
            </a:r>
            <a:r>
              <a:rPr lang="en-US" sz="1400" dirty="0"/>
              <a:t> of the comments we can notice the consumers dissatisfaction when there is a delay.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9D6A950-3339-40EB-8972-64F44542D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Gráfico, Gráfico de barras, Histograma&#10;&#10;Descrição gerada automaticamente">
            <a:extLst>
              <a:ext uri="{FF2B5EF4-FFF2-40B4-BE49-F238E27FC236}">
                <a16:creationId xmlns:a16="http://schemas.microsoft.com/office/drawing/2014/main" id="{A3DC6C49-BD8B-9E97-58D0-F5B89E2B1D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9172" y="2144945"/>
            <a:ext cx="6156327" cy="2801128"/>
          </a:xfrm>
          <a:prstGeom prst="rect">
            <a:avLst/>
          </a:prstGeom>
          <a:ln>
            <a:noFill/>
          </a:ln>
          <a:effectLst/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D11B39B9-E63C-7C93-D985-DAFA4BF271D8}"/>
              </a:ext>
            </a:extLst>
          </p:cNvPr>
          <p:cNvSpPr txBox="1"/>
          <p:nvPr/>
        </p:nvSpPr>
        <p:spPr>
          <a:xfrm>
            <a:off x="11305309" y="11083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9F46F90C-8F7F-0EAF-E8BD-DB9E1B16F9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0082" y="4253370"/>
            <a:ext cx="4699000" cy="2438400"/>
          </a:xfrm>
          <a:prstGeom prst="rect">
            <a:avLst/>
          </a:prstGeom>
        </p:spPr>
      </p:pic>
      <p:sp>
        <p:nvSpPr>
          <p:cNvPr id="7" name="Seta Dobrada 6">
            <a:extLst>
              <a:ext uri="{FF2B5EF4-FFF2-40B4-BE49-F238E27FC236}">
                <a16:creationId xmlns:a16="http://schemas.microsoft.com/office/drawing/2014/main" id="{40077868-D1E7-710F-6AB1-D8E300C5EA7C}"/>
              </a:ext>
            </a:extLst>
          </p:cNvPr>
          <p:cNvSpPr/>
          <p:nvPr/>
        </p:nvSpPr>
        <p:spPr>
          <a:xfrm rot="10800000">
            <a:off x="4636010" y="4826602"/>
            <a:ext cx="2285785" cy="476532"/>
          </a:xfrm>
          <a:prstGeom prst="bentArrow">
            <a:avLst>
              <a:gd name="adj1" fmla="val 25000"/>
              <a:gd name="adj2" fmla="val 23663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Retângulo Arredondado 7">
            <a:extLst>
              <a:ext uri="{FF2B5EF4-FFF2-40B4-BE49-F238E27FC236}">
                <a16:creationId xmlns:a16="http://schemas.microsoft.com/office/drawing/2014/main" id="{ED423A6E-5948-CAE7-0295-3A715DAB13CB}"/>
              </a:ext>
            </a:extLst>
          </p:cNvPr>
          <p:cNvSpPr/>
          <p:nvPr/>
        </p:nvSpPr>
        <p:spPr>
          <a:xfrm>
            <a:off x="6507126" y="3327991"/>
            <a:ext cx="1020725" cy="150840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416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210EA9-3C72-8DAA-FA6F-3A248AD54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01A2A3-F40D-DE6A-1A9D-9172F1548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Desta forma, vemos a necessidade de investimentos no setor de entrega para realizarmos uma melhoria na experiência completa do cliente.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In </a:t>
            </a:r>
            <a:r>
              <a:rPr lang="pt-BR" dirty="0" err="1"/>
              <a:t>conclusion</a:t>
            </a:r>
            <a:r>
              <a:rPr lang="pt-BR" dirty="0"/>
              <a:t>, </a:t>
            </a:r>
            <a:r>
              <a:rPr lang="pt-BR" dirty="0" err="1"/>
              <a:t>we</a:t>
            </a:r>
            <a:r>
              <a:rPr lang="pt-BR" dirty="0"/>
              <a:t> </a:t>
            </a:r>
            <a:r>
              <a:rPr lang="pt-BR" dirty="0" err="1"/>
              <a:t>can</a:t>
            </a:r>
            <a:r>
              <a:rPr lang="pt-BR" dirty="0"/>
              <a:t> </a:t>
            </a:r>
            <a:r>
              <a:rPr lang="pt-BR" dirty="0" err="1"/>
              <a:t>perceive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need</a:t>
            </a:r>
            <a:r>
              <a:rPr lang="pt-BR" dirty="0"/>
              <a:t> for </a:t>
            </a:r>
            <a:r>
              <a:rPr lang="pt-BR" dirty="0" err="1"/>
              <a:t>investments</a:t>
            </a:r>
            <a:r>
              <a:rPr lang="pt-BR" dirty="0"/>
              <a:t> in </a:t>
            </a:r>
            <a:r>
              <a:rPr lang="pt-BR" dirty="0" err="1"/>
              <a:t>the</a:t>
            </a:r>
            <a:r>
              <a:rPr lang="pt-BR" dirty="0"/>
              <a:t> delivery sector in </a:t>
            </a:r>
            <a:r>
              <a:rPr lang="pt-BR" dirty="0" err="1"/>
              <a:t>order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enhance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overall </a:t>
            </a:r>
            <a:r>
              <a:rPr lang="pt-BR" dirty="0" err="1"/>
              <a:t>customer</a:t>
            </a:r>
            <a:r>
              <a:rPr lang="pt-BR" dirty="0"/>
              <a:t> </a:t>
            </a:r>
            <a:r>
              <a:rPr lang="pt-BR" dirty="0" err="1"/>
              <a:t>experience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837805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m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m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m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{2245C11F-674E-1A40-9158-405E1904F051}tf16401378</Template>
  <TotalTime>186</TotalTime>
  <Words>285</Words>
  <Application>Microsoft Macintosh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Avenir Next Condensed</vt:lpstr>
      <vt:lpstr>Trebuchet MS</vt:lpstr>
      <vt:lpstr>Berlim</vt:lpstr>
      <vt:lpstr>Storytelling</vt:lpstr>
      <vt:lpstr>Objetivo/Purpose</vt:lpstr>
      <vt:lpstr>RELAÇÃO ENTRE PEDIDOS ATRASADOS  E TOTAIS  RELATIONSHIP BETWEEN DELAYED AND TOTAL ORDERS</vt:lpstr>
      <vt:lpstr>RELAÇÃO ENTRE AVALIAÇÃO E ENTREGA  RELATIONSHIP BETWEEN EVALUATION AND DELIVERY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Storytelling</dc:title>
  <dc:creator>Dr Clécio Vier - DescomplicaDOR</dc:creator>
  <cp:lastModifiedBy>Dr Clécio Vier - DescomplicaDOR</cp:lastModifiedBy>
  <cp:revision>3</cp:revision>
  <dcterms:created xsi:type="dcterms:W3CDTF">2023-06-13T17:51:23Z</dcterms:created>
  <dcterms:modified xsi:type="dcterms:W3CDTF">2023-06-14T12:59:55Z</dcterms:modified>
</cp:coreProperties>
</file>