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57" r:id="rId5"/>
    <p:sldId id="266" r:id="rId6"/>
    <p:sldId id="269" r:id="rId7"/>
    <p:sldId id="273" r:id="rId8"/>
    <p:sldId id="260" r:id="rId9"/>
    <p:sldId id="264" r:id="rId10"/>
    <p:sldId id="270" r:id="rId11"/>
    <p:sldId id="262" r:id="rId12"/>
    <p:sldId id="268" r:id="rId13"/>
    <p:sldId id="263" r:id="rId14"/>
    <p:sldId id="267" r:id="rId15"/>
    <p:sldId id="272" r:id="rId16"/>
    <p:sldId id="271" r:id="rId17"/>
    <p:sldId id="26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6546"/>
    <a:srgbClr val="14C97A"/>
    <a:srgbClr val="079066"/>
    <a:srgbClr val="9FE698"/>
    <a:srgbClr val="70A44F"/>
    <a:srgbClr val="FFD302"/>
    <a:srgbClr val="02C978"/>
    <a:srgbClr val="F7BD01"/>
    <a:srgbClr val="088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74" autoAdjust="0"/>
  </p:normalViewPr>
  <p:slideViewPr>
    <p:cSldViewPr snapToGrid="0">
      <p:cViewPr varScale="1">
        <p:scale>
          <a:sx n="69" d="100"/>
          <a:sy n="69" d="100"/>
        </p:scale>
        <p:origin x="780" y="42"/>
      </p:cViewPr>
      <p:guideLst>
        <p:guide orient="horz" pos="799"/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7F082-C45D-44A1-A6F9-81184D6DA40E}" type="datetimeFigureOut">
              <a:rPr lang="zh-CN" altLang="en-US" smtClean="0"/>
              <a:t>2017/5/26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58692-A523-4044-82AE-C8DE10F0E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696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8692-A523-4044-82AE-C8DE10F0E72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628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8692-A523-4044-82AE-C8DE10F0E72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607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8692-A523-4044-82AE-C8DE10F0E72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370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8692-A523-4044-82AE-C8DE10F0E72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259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8692-A523-4044-82AE-C8DE10F0E72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449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8692-A523-4044-82AE-C8DE10F0E72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367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8692-A523-4044-82AE-C8DE10F0E72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966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8692-A523-4044-82AE-C8DE10F0E72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082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8692-A523-4044-82AE-C8DE10F0E72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816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8692-A523-4044-82AE-C8DE10F0E72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25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8692-A523-4044-82AE-C8DE10F0E72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501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8692-A523-4044-82AE-C8DE10F0E72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193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8692-A523-4044-82AE-C8DE10F0E72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268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8692-A523-4044-82AE-C8DE10F0E72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34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8692-A523-4044-82AE-C8DE10F0E72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431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8692-A523-4044-82AE-C8DE10F0E72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668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8692-A523-4044-82AE-C8DE10F0E72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280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3C74-ED99-4BB9-801B-11B096D3DBE5}" type="datetime1">
              <a:rPr lang="zh-CN" altLang="en-US" smtClean="0"/>
              <a:t>2017/5/26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80444" y="6343101"/>
            <a:ext cx="2743200" cy="365125"/>
          </a:xfrm>
        </p:spPr>
        <p:txBody>
          <a:bodyPr/>
          <a:lstStyle>
            <a:lvl1pPr>
              <a:defRPr sz="24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FB7A3ED1-8A86-444E-A5FA-8BBDB1966EA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97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0107-EE8C-4D97-8957-14295AECB027}" type="datetime1">
              <a:rPr lang="zh-CN" altLang="en-US" smtClean="0"/>
              <a:t>2017/5/26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3ED1-8A86-444E-A5FA-8BBDB1966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69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0A5C-6652-4EEA-A1EB-AEDA741DD316}" type="datetime1">
              <a:rPr lang="zh-CN" altLang="en-US" smtClean="0"/>
              <a:t>2017/5/26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3ED1-8A86-444E-A5FA-8BBDB1966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12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D600-50CE-4401-AA4A-563147471833}" type="datetime1">
              <a:rPr lang="zh-CN" altLang="en-US" smtClean="0"/>
              <a:t>2017/5/26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14045" y="6356354"/>
            <a:ext cx="692427" cy="365125"/>
          </a:xfrm>
        </p:spPr>
        <p:txBody>
          <a:bodyPr/>
          <a:lstStyle>
            <a:lvl1pPr algn="ctr">
              <a:defRPr/>
            </a:lvl1pPr>
          </a:lstStyle>
          <a:p>
            <a:fld id="{FB7A3ED1-8A86-444E-A5FA-8BBDB1966EA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0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01EC-9F3D-470C-AD5F-2B9ECA22A2FB}" type="datetime1">
              <a:rPr lang="zh-CN" altLang="en-US" smtClean="0"/>
              <a:t>2017/5/26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3ED1-8A86-444E-A5FA-8BBDB1966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9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BE86-2B54-4382-BA4C-835C3A32C91F}" type="datetime1">
              <a:rPr lang="zh-CN" altLang="en-US" smtClean="0"/>
              <a:t>2017/5/26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3ED1-8A86-444E-A5FA-8BBDB1966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40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7CCE-D779-432F-8FC5-4130B1201ED2}" type="datetime1">
              <a:rPr lang="zh-CN" altLang="en-US" smtClean="0"/>
              <a:t>2017/5/26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3ED1-8A86-444E-A5FA-8BBDB1966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49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ED65-25AC-441A-B357-14785A1BA783}" type="datetime1">
              <a:rPr lang="zh-CN" altLang="en-US" smtClean="0"/>
              <a:t>2017/5/26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3ED1-8A86-444E-A5FA-8BBDB1966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16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0701-3FB5-446A-A38D-DB96D82F9E97}" type="datetime1">
              <a:rPr lang="zh-CN" altLang="en-US" smtClean="0"/>
              <a:t>2017/5/26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3ED1-8A86-444E-A5FA-8BBDB1966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93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C2FD-24C2-45B7-B72E-D58BF22E2223}" type="datetime1">
              <a:rPr lang="zh-CN" altLang="en-US" smtClean="0"/>
              <a:t>2017/5/26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3ED1-8A86-444E-A5FA-8BBDB1966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99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1240-9B7E-4761-9FE6-C82EECC08883}" type="datetime1">
              <a:rPr lang="zh-CN" altLang="en-US" smtClean="0"/>
              <a:t>2017/5/26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3ED1-8A86-444E-A5FA-8BBDB1966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07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44549-2AC9-477A-A22E-49B00DC4E0A1}" type="datetime1">
              <a:rPr lang="zh-CN" altLang="en-US" smtClean="0"/>
              <a:t>2017/5/26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11887201" y="6294787"/>
            <a:ext cx="79515" cy="470453"/>
          </a:xfrm>
          <a:prstGeom prst="roundRect">
            <a:avLst>
              <a:gd name="adj" fmla="val 0"/>
            </a:avLst>
          </a:prstGeom>
          <a:solidFill>
            <a:srgbClr val="14C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224588" y="6343102"/>
            <a:ext cx="7023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FB7A3ED1-8A86-444E-A5FA-8BBDB1966EA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6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642157" y="1"/>
            <a:ext cx="7596164" cy="5942260"/>
            <a:chOff x="4114801" y="0"/>
            <a:chExt cx="3886199" cy="3039034"/>
          </a:xfrm>
        </p:grpSpPr>
        <p:sp>
          <p:nvSpPr>
            <p:cNvPr id="5" name="任意多边形 4"/>
            <p:cNvSpPr/>
            <p:nvPr/>
          </p:nvSpPr>
          <p:spPr>
            <a:xfrm>
              <a:off x="4625789" y="0"/>
              <a:ext cx="3375211" cy="1223682"/>
            </a:xfrm>
            <a:custGeom>
              <a:avLst/>
              <a:gdLst>
                <a:gd name="connsiteX0" fmla="*/ 2581835 w 3375211"/>
                <a:gd name="connsiteY0" fmla="*/ 0 h 1223682"/>
                <a:gd name="connsiteX1" fmla="*/ 3375211 w 3375211"/>
                <a:gd name="connsiteY1" fmla="*/ 1223682 h 1223682"/>
                <a:gd name="connsiteX2" fmla="*/ 0 w 3375211"/>
                <a:gd name="connsiteY2" fmla="*/ 295835 h 1223682"/>
                <a:gd name="connsiteX3" fmla="*/ 2581835 w 3375211"/>
                <a:gd name="connsiteY3" fmla="*/ 0 h 1223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211" h="1223682">
                  <a:moveTo>
                    <a:pt x="2581835" y="0"/>
                  </a:moveTo>
                  <a:lnTo>
                    <a:pt x="3375211" y="1223682"/>
                  </a:lnTo>
                  <a:lnTo>
                    <a:pt x="0" y="295835"/>
                  </a:lnTo>
                  <a:lnTo>
                    <a:pt x="2581835" y="0"/>
                  </a:lnTo>
                  <a:close/>
                </a:path>
              </a:pathLst>
            </a:custGeom>
            <a:solidFill>
              <a:srgbClr val="FFD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 rot="209270">
              <a:off x="4114801" y="255493"/>
              <a:ext cx="3872753" cy="2783541"/>
            </a:xfrm>
            <a:custGeom>
              <a:avLst/>
              <a:gdLst>
                <a:gd name="connsiteX0" fmla="*/ 3872753 w 3872753"/>
                <a:gd name="connsiteY0" fmla="*/ 847165 h 2783541"/>
                <a:gd name="connsiteX1" fmla="*/ 1492624 w 3872753"/>
                <a:gd name="connsiteY1" fmla="*/ 2783541 h 2783541"/>
                <a:gd name="connsiteX2" fmla="*/ 0 w 3872753"/>
                <a:gd name="connsiteY2" fmla="*/ 0 h 2783541"/>
                <a:gd name="connsiteX3" fmla="*/ 3872753 w 3872753"/>
                <a:gd name="connsiteY3" fmla="*/ 847165 h 278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72753" h="2783541">
                  <a:moveTo>
                    <a:pt x="3872753" y="847165"/>
                  </a:moveTo>
                  <a:lnTo>
                    <a:pt x="1492624" y="2783541"/>
                  </a:lnTo>
                  <a:lnTo>
                    <a:pt x="0" y="0"/>
                  </a:lnTo>
                  <a:lnTo>
                    <a:pt x="3872753" y="847165"/>
                  </a:lnTo>
                  <a:close/>
                </a:path>
              </a:pathLst>
            </a:custGeom>
            <a:solidFill>
              <a:srgbClr val="F7B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 rot="21193172">
            <a:off x="1660532" y="911336"/>
            <a:ext cx="3896712" cy="3853175"/>
            <a:chOff x="1237130" y="2286000"/>
            <a:chExt cx="2407024" cy="2380129"/>
          </a:xfrm>
        </p:grpSpPr>
        <p:sp>
          <p:nvSpPr>
            <p:cNvPr id="8" name="任意多边形 7"/>
            <p:cNvSpPr/>
            <p:nvPr/>
          </p:nvSpPr>
          <p:spPr>
            <a:xfrm>
              <a:off x="1237130" y="2286000"/>
              <a:ext cx="2407024" cy="2380129"/>
            </a:xfrm>
            <a:custGeom>
              <a:avLst/>
              <a:gdLst>
                <a:gd name="connsiteX0" fmla="*/ 309283 w 2407024"/>
                <a:gd name="connsiteY0" fmla="*/ 0 h 2380129"/>
                <a:gd name="connsiteX1" fmla="*/ 0 w 2407024"/>
                <a:gd name="connsiteY1" fmla="*/ 1411941 h 2380129"/>
                <a:gd name="connsiteX2" fmla="*/ 1250577 w 2407024"/>
                <a:gd name="connsiteY2" fmla="*/ 2380129 h 2380129"/>
                <a:gd name="connsiteX3" fmla="*/ 2407024 w 2407024"/>
                <a:gd name="connsiteY3" fmla="*/ 1869141 h 2380129"/>
                <a:gd name="connsiteX4" fmla="*/ 1264024 w 2407024"/>
                <a:gd name="connsiteY4" fmla="*/ 268941 h 2380129"/>
                <a:gd name="connsiteX5" fmla="*/ 309283 w 2407024"/>
                <a:gd name="connsiteY5" fmla="*/ 0 h 2380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07024" h="2380129">
                  <a:moveTo>
                    <a:pt x="309283" y="0"/>
                  </a:moveTo>
                  <a:lnTo>
                    <a:pt x="0" y="1411941"/>
                  </a:lnTo>
                  <a:lnTo>
                    <a:pt x="1250577" y="2380129"/>
                  </a:lnTo>
                  <a:lnTo>
                    <a:pt x="2407024" y="1869141"/>
                  </a:lnTo>
                  <a:lnTo>
                    <a:pt x="1264024" y="268941"/>
                  </a:lnTo>
                  <a:lnTo>
                    <a:pt x="309283" y="0"/>
                  </a:lnTo>
                  <a:close/>
                </a:path>
              </a:pathLst>
            </a:custGeom>
            <a:solidFill>
              <a:srgbClr val="259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425388" y="2299447"/>
              <a:ext cx="1828800" cy="1976718"/>
            </a:xfrm>
            <a:custGeom>
              <a:avLst/>
              <a:gdLst>
                <a:gd name="connsiteX0" fmla="*/ 147918 w 1828800"/>
                <a:gd name="connsiteY0" fmla="*/ 0 h 1976718"/>
                <a:gd name="connsiteX1" fmla="*/ 0 w 1828800"/>
                <a:gd name="connsiteY1" fmla="*/ 1264024 h 1976718"/>
                <a:gd name="connsiteX2" fmla="*/ 1008529 w 1828800"/>
                <a:gd name="connsiteY2" fmla="*/ 1976718 h 1976718"/>
                <a:gd name="connsiteX3" fmla="*/ 1828800 w 1828800"/>
                <a:gd name="connsiteY3" fmla="*/ 1613647 h 1976718"/>
                <a:gd name="connsiteX4" fmla="*/ 726141 w 1828800"/>
                <a:gd name="connsiteY4" fmla="*/ 161365 h 1976718"/>
                <a:gd name="connsiteX5" fmla="*/ 147918 w 1828800"/>
                <a:gd name="connsiteY5" fmla="*/ 0 h 197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1976718">
                  <a:moveTo>
                    <a:pt x="147918" y="0"/>
                  </a:moveTo>
                  <a:lnTo>
                    <a:pt x="0" y="1264024"/>
                  </a:lnTo>
                  <a:lnTo>
                    <a:pt x="1008529" y="1976718"/>
                  </a:lnTo>
                  <a:lnTo>
                    <a:pt x="1828800" y="1613647"/>
                  </a:lnTo>
                  <a:lnTo>
                    <a:pt x="726141" y="161365"/>
                  </a:lnTo>
                  <a:lnTo>
                    <a:pt x="147918" y="0"/>
                  </a:lnTo>
                  <a:close/>
                </a:path>
              </a:pathLst>
            </a:custGeom>
            <a:solidFill>
              <a:srgbClr val="549E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1613647" y="2420471"/>
              <a:ext cx="1411941" cy="1667435"/>
            </a:xfrm>
            <a:custGeom>
              <a:avLst/>
              <a:gdLst>
                <a:gd name="connsiteX0" fmla="*/ 0 w 1411941"/>
                <a:gd name="connsiteY0" fmla="*/ 13447 h 1667435"/>
                <a:gd name="connsiteX1" fmla="*/ 322729 w 1411941"/>
                <a:gd name="connsiteY1" fmla="*/ 0 h 1667435"/>
                <a:gd name="connsiteX2" fmla="*/ 1411941 w 1411941"/>
                <a:gd name="connsiteY2" fmla="*/ 1546411 h 1667435"/>
                <a:gd name="connsiteX3" fmla="*/ 685800 w 1411941"/>
                <a:gd name="connsiteY3" fmla="*/ 1667435 h 1667435"/>
                <a:gd name="connsiteX4" fmla="*/ 94129 w 1411941"/>
                <a:gd name="connsiteY4" fmla="*/ 941294 h 1667435"/>
                <a:gd name="connsiteX5" fmla="*/ 0 w 1411941"/>
                <a:gd name="connsiteY5" fmla="*/ 13447 h 166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1941" h="1667435">
                  <a:moveTo>
                    <a:pt x="0" y="13447"/>
                  </a:moveTo>
                  <a:lnTo>
                    <a:pt x="322729" y="0"/>
                  </a:lnTo>
                  <a:lnTo>
                    <a:pt x="1411941" y="1546411"/>
                  </a:lnTo>
                  <a:lnTo>
                    <a:pt x="685800" y="1667435"/>
                  </a:lnTo>
                  <a:lnTo>
                    <a:pt x="94129" y="941294"/>
                  </a:lnTo>
                  <a:lnTo>
                    <a:pt x="0" y="13447"/>
                  </a:lnTo>
                  <a:close/>
                </a:path>
              </a:pathLst>
            </a:custGeom>
            <a:solidFill>
              <a:srgbClr val="9FE6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任意多边形 11"/>
          <p:cNvSpPr/>
          <p:nvPr/>
        </p:nvSpPr>
        <p:spPr>
          <a:xfrm>
            <a:off x="2597711" y="1"/>
            <a:ext cx="2308036" cy="1191244"/>
          </a:xfrm>
          <a:custGeom>
            <a:avLst/>
            <a:gdLst>
              <a:gd name="connsiteX0" fmla="*/ 0 w 1667435"/>
              <a:gd name="connsiteY0" fmla="*/ 0 h 860611"/>
              <a:gd name="connsiteX1" fmla="*/ 1667435 w 1667435"/>
              <a:gd name="connsiteY1" fmla="*/ 0 h 860611"/>
              <a:gd name="connsiteX2" fmla="*/ 739588 w 1667435"/>
              <a:gd name="connsiteY2" fmla="*/ 860611 h 860611"/>
              <a:gd name="connsiteX3" fmla="*/ 0 w 1667435"/>
              <a:gd name="connsiteY3" fmla="*/ 0 h 86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435" h="860611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rgbClr val="14C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400927" y="-609598"/>
            <a:ext cx="5277852" cy="5277852"/>
          </a:xfrm>
          <a:prstGeom prst="ellipse">
            <a:avLst/>
          </a:prstGeom>
          <a:solidFill>
            <a:srgbClr val="088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272589" y="-753978"/>
            <a:ext cx="5518487" cy="5518487"/>
          </a:xfrm>
          <a:prstGeom prst="ellipse">
            <a:avLst/>
          </a:prstGeom>
          <a:noFill/>
          <a:ln w="1174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 rot="961210">
            <a:off x="1042129" y="3625515"/>
            <a:ext cx="847204" cy="437267"/>
          </a:xfrm>
          <a:custGeom>
            <a:avLst/>
            <a:gdLst>
              <a:gd name="connsiteX0" fmla="*/ 0 w 1667435"/>
              <a:gd name="connsiteY0" fmla="*/ 0 h 860611"/>
              <a:gd name="connsiteX1" fmla="*/ 1667435 w 1667435"/>
              <a:gd name="connsiteY1" fmla="*/ 0 h 860611"/>
              <a:gd name="connsiteX2" fmla="*/ 739588 w 1667435"/>
              <a:gd name="connsiteY2" fmla="*/ 860611 h 860611"/>
              <a:gd name="connsiteX3" fmla="*/ 0 w 1667435"/>
              <a:gd name="connsiteY3" fmla="*/ 0 h 86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435" h="860611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rgbClr val="14C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12672593">
            <a:off x="1723919" y="4195011"/>
            <a:ext cx="847204" cy="437267"/>
          </a:xfrm>
          <a:custGeom>
            <a:avLst/>
            <a:gdLst>
              <a:gd name="connsiteX0" fmla="*/ 0 w 1667435"/>
              <a:gd name="connsiteY0" fmla="*/ 0 h 860611"/>
              <a:gd name="connsiteX1" fmla="*/ 1667435 w 1667435"/>
              <a:gd name="connsiteY1" fmla="*/ 0 h 860611"/>
              <a:gd name="connsiteX2" fmla="*/ 739588 w 1667435"/>
              <a:gd name="connsiteY2" fmla="*/ 860611 h 860611"/>
              <a:gd name="connsiteX3" fmla="*/ 0 w 1667435"/>
              <a:gd name="connsiteY3" fmla="*/ 0 h 86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435" h="860611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850233" y="4379494"/>
            <a:ext cx="561473" cy="593559"/>
          </a:xfrm>
          <a:custGeom>
            <a:avLst/>
            <a:gdLst>
              <a:gd name="connsiteX0" fmla="*/ 0 w 561473"/>
              <a:gd name="connsiteY0" fmla="*/ 0 h 593558"/>
              <a:gd name="connsiteX1" fmla="*/ 561473 w 561473"/>
              <a:gd name="connsiteY1" fmla="*/ 272716 h 593558"/>
              <a:gd name="connsiteX2" fmla="*/ 32084 w 561473"/>
              <a:gd name="connsiteY2" fmla="*/ 593558 h 593558"/>
              <a:gd name="connsiteX3" fmla="*/ 0 w 561473"/>
              <a:gd name="connsiteY3" fmla="*/ 0 h 59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3" h="593558">
                <a:moveTo>
                  <a:pt x="0" y="0"/>
                </a:moveTo>
                <a:lnTo>
                  <a:pt x="561473" y="272716"/>
                </a:lnTo>
                <a:lnTo>
                  <a:pt x="32084" y="593558"/>
                </a:lnTo>
                <a:lnTo>
                  <a:pt x="0" y="0"/>
                </a:lnTo>
                <a:close/>
              </a:path>
            </a:pathLst>
          </a:custGeom>
          <a:solidFill>
            <a:srgbClr val="FFD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256675" y="3801979"/>
            <a:ext cx="336884" cy="304800"/>
          </a:xfrm>
          <a:custGeom>
            <a:avLst/>
            <a:gdLst>
              <a:gd name="connsiteX0" fmla="*/ 0 w 336884"/>
              <a:gd name="connsiteY0" fmla="*/ 0 h 304800"/>
              <a:gd name="connsiteX1" fmla="*/ 80210 w 336884"/>
              <a:gd name="connsiteY1" fmla="*/ 304800 h 304800"/>
              <a:gd name="connsiteX2" fmla="*/ 336884 w 336884"/>
              <a:gd name="connsiteY2" fmla="*/ 192505 h 304800"/>
              <a:gd name="connsiteX3" fmla="*/ 0 w 336884"/>
              <a:gd name="connsiteY3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884" h="304800">
                <a:moveTo>
                  <a:pt x="0" y="0"/>
                </a:moveTo>
                <a:lnTo>
                  <a:pt x="80210" y="304800"/>
                </a:lnTo>
                <a:lnTo>
                  <a:pt x="336884" y="192505"/>
                </a:lnTo>
                <a:lnTo>
                  <a:pt x="0" y="0"/>
                </a:lnTo>
                <a:close/>
              </a:path>
            </a:pathLst>
          </a:custGeom>
          <a:solidFill>
            <a:srgbClr val="9FE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267327" y="4924927"/>
            <a:ext cx="481263" cy="401053"/>
          </a:xfrm>
          <a:custGeom>
            <a:avLst/>
            <a:gdLst>
              <a:gd name="connsiteX0" fmla="*/ 176463 w 481263"/>
              <a:gd name="connsiteY0" fmla="*/ 96253 h 401053"/>
              <a:gd name="connsiteX1" fmla="*/ 0 w 481263"/>
              <a:gd name="connsiteY1" fmla="*/ 401053 h 401053"/>
              <a:gd name="connsiteX2" fmla="*/ 481263 w 481263"/>
              <a:gd name="connsiteY2" fmla="*/ 0 h 401053"/>
              <a:gd name="connsiteX3" fmla="*/ 176463 w 481263"/>
              <a:gd name="connsiteY3" fmla="*/ 96253 h 40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263" h="401053">
                <a:moveTo>
                  <a:pt x="176463" y="96253"/>
                </a:moveTo>
                <a:lnTo>
                  <a:pt x="0" y="401053"/>
                </a:lnTo>
                <a:lnTo>
                  <a:pt x="481263" y="0"/>
                </a:lnTo>
                <a:lnTo>
                  <a:pt x="176463" y="96253"/>
                </a:lnTo>
                <a:close/>
              </a:path>
            </a:pathLst>
          </a:custGeom>
          <a:solidFill>
            <a:srgbClr val="088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10170695" y="336888"/>
            <a:ext cx="401052" cy="481263"/>
          </a:xfrm>
          <a:custGeom>
            <a:avLst/>
            <a:gdLst>
              <a:gd name="connsiteX0" fmla="*/ 0 w 401052"/>
              <a:gd name="connsiteY0" fmla="*/ 0 h 481263"/>
              <a:gd name="connsiteX1" fmla="*/ 401052 w 401052"/>
              <a:gd name="connsiteY1" fmla="*/ 96253 h 481263"/>
              <a:gd name="connsiteX2" fmla="*/ 16042 w 401052"/>
              <a:gd name="connsiteY2" fmla="*/ 481263 h 481263"/>
              <a:gd name="connsiteX3" fmla="*/ 0 w 401052"/>
              <a:gd name="connsiteY3" fmla="*/ 0 h 48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052" h="481263">
                <a:moveTo>
                  <a:pt x="0" y="0"/>
                </a:moveTo>
                <a:lnTo>
                  <a:pt x="401052" y="96253"/>
                </a:lnTo>
                <a:lnTo>
                  <a:pt x="16042" y="481263"/>
                </a:lnTo>
                <a:lnTo>
                  <a:pt x="0" y="0"/>
                </a:lnTo>
                <a:close/>
              </a:path>
            </a:pathLst>
          </a:custGeom>
          <a:solidFill>
            <a:srgbClr val="569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0491540" y="1122949"/>
            <a:ext cx="866273" cy="577516"/>
          </a:xfrm>
          <a:custGeom>
            <a:avLst/>
            <a:gdLst>
              <a:gd name="connsiteX0" fmla="*/ 0 w 866273"/>
              <a:gd name="connsiteY0" fmla="*/ 64168 h 577516"/>
              <a:gd name="connsiteX1" fmla="*/ 866273 w 866273"/>
              <a:gd name="connsiteY1" fmla="*/ 0 h 577516"/>
              <a:gd name="connsiteX2" fmla="*/ 401052 w 866273"/>
              <a:gd name="connsiteY2" fmla="*/ 577516 h 577516"/>
              <a:gd name="connsiteX3" fmla="*/ 0 w 866273"/>
              <a:gd name="connsiteY3" fmla="*/ 64168 h 5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577516">
                <a:moveTo>
                  <a:pt x="0" y="64168"/>
                </a:moveTo>
                <a:lnTo>
                  <a:pt x="866273" y="0"/>
                </a:lnTo>
                <a:lnTo>
                  <a:pt x="401052" y="577516"/>
                </a:lnTo>
                <a:lnTo>
                  <a:pt x="0" y="64168"/>
                </a:lnTo>
                <a:close/>
              </a:path>
            </a:pathLst>
          </a:custGeom>
          <a:solidFill>
            <a:srgbClr val="FFD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10571751" y="2053392"/>
            <a:ext cx="368969" cy="352927"/>
          </a:xfrm>
          <a:custGeom>
            <a:avLst/>
            <a:gdLst>
              <a:gd name="connsiteX0" fmla="*/ 0 w 368969"/>
              <a:gd name="connsiteY0" fmla="*/ 0 h 352927"/>
              <a:gd name="connsiteX1" fmla="*/ 368969 w 368969"/>
              <a:gd name="connsiteY1" fmla="*/ 48127 h 352927"/>
              <a:gd name="connsiteX2" fmla="*/ 112295 w 368969"/>
              <a:gd name="connsiteY2" fmla="*/ 352927 h 352927"/>
              <a:gd name="connsiteX3" fmla="*/ 0 w 368969"/>
              <a:gd name="connsiteY3" fmla="*/ 0 h 35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969" h="352927">
                <a:moveTo>
                  <a:pt x="0" y="0"/>
                </a:moveTo>
                <a:lnTo>
                  <a:pt x="368969" y="48127"/>
                </a:lnTo>
                <a:lnTo>
                  <a:pt x="112295" y="352927"/>
                </a:lnTo>
                <a:lnTo>
                  <a:pt x="0" y="0"/>
                </a:lnTo>
                <a:close/>
              </a:path>
            </a:pathLst>
          </a:custGeom>
          <a:solidFill>
            <a:srgbClr val="569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10154655" y="2598825"/>
            <a:ext cx="753979" cy="577515"/>
          </a:xfrm>
          <a:custGeom>
            <a:avLst/>
            <a:gdLst>
              <a:gd name="connsiteX0" fmla="*/ 0 w 753979"/>
              <a:gd name="connsiteY0" fmla="*/ 0 h 577515"/>
              <a:gd name="connsiteX1" fmla="*/ 48126 w 753979"/>
              <a:gd name="connsiteY1" fmla="*/ 577515 h 577515"/>
              <a:gd name="connsiteX2" fmla="*/ 753979 w 753979"/>
              <a:gd name="connsiteY2" fmla="*/ 513347 h 577515"/>
              <a:gd name="connsiteX3" fmla="*/ 0 w 753979"/>
              <a:gd name="connsiteY3" fmla="*/ 0 h 57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79" h="577515">
                <a:moveTo>
                  <a:pt x="0" y="0"/>
                </a:moveTo>
                <a:lnTo>
                  <a:pt x="48126" y="577515"/>
                </a:lnTo>
                <a:lnTo>
                  <a:pt x="753979" y="513347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10908634" y="2935705"/>
            <a:ext cx="1090863" cy="561475"/>
          </a:xfrm>
          <a:custGeom>
            <a:avLst/>
            <a:gdLst>
              <a:gd name="connsiteX0" fmla="*/ 433136 w 1090863"/>
              <a:gd name="connsiteY0" fmla="*/ 0 h 561474"/>
              <a:gd name="connsiteX1" fmla="*/ 0 w 1090863"/>
              <a:gd name="connsiteY1" fmla="*/ 561474 h 561474"/>
              <a:gd name="connsiteX2" fmla="*/ 1090863 w 1090863"/>
              <a:gd name="connsiteY2" fmla="*/ 256674 h 561474"/>
              <a:gd name="connsiteX3" fmla="*/ 481263 w 1090863"/>
              <a:gd name="connsiteY3" fmla="*/ 16042 h 561474"/>
              <a:gd name="connsiteX4" fmla="*/ 433136 w 1090863"/>
              <a:gd name="connsiteY4" fmla="*/ 0 h 56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0863" h="561474">
                <a:moveTo>
                  <a:pt x="433136" y="0"/>
                </a:moveTo>
                <a:lnTo>
                  <a:pt x="0" y="561474"/>
                </a:lnTo>
                <a:lnTo>
                  <a:pt x="1090863" y="256674"/>
                </a:lnTo>
                <a:lnTo>
                  <a:pt x="481263" y="16042"/>
                </a:lnTo>
                <a:lnTo>
                  <a:pt x="433136" y="0"/>
                </a:lnTo>
                <a:close/>
              </a:path>
            </a:pathLst>
          </a:custGeom>
          <a:solidFill>
            <a:srgbClr val="00C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9817771" y="4283244"/>
            <a:ext cx="689811" cy="834191"/>
          </a:xfrm>
          <a:custGeom>
            <a:avLst/>
            <a:gdLst>
              <a:gd name="connsiteX0" fmla="*/ 0 w 689811"/>
              <a:gd name="connsiteY0" fmla="*/ 304800 h 834190"/>
              <a:gd name="connsiteX1" fmla="*/ 545432 w 689811"/>
              <a:gd name="connsiteY1" fmla="*/ 0 h 834190"/>
              <a:gd name="connsiteX2" fmla="*/ 689811 w 689811"/>
              <a:gd name="connsiteY2" fmla="*/ 834190 h 834190"/>
              <a:gd name="connsiteX3" fmla="*/ 0 w 689811"/>
              <a:gd name="connsiteY3" fmla="*/ 304800 h 83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811" h="834190">
                <a:moveTo>
                  <a:pt x="0" y="304800"/>
                </a:moveTo>
                <a:lnTo>
                  <a:pt x="545432" y="0"/>
                </a:lnTo>
                <a:lnTo>
                  <a:pt x="689811" y="834190"/>
                </a:lnTo>
                <a:lnTo>
                  <a:pt x="0" y="30480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7924802" y="4491789"/>
            <a:ext cx="1074821" cy="1090864"/>
          </a:xfrm>
          <a:custGeom>
            <a:avLst/>
            <a:gdLst>
              <a:gd name="connsiteX0" fmla="*/ 0 w 1074821"/>
              <a:gd name="connsiteY0" fmla="*/ 561474 h 1090864"/>
              <a:gd name="connsiteX1" fmla="*/ 1074821 w 1074821"/>
              <a:gd name="connsiteY1" fmla="*/ 0 h 1090864"/>
              <a:gd name="connsiteX2" fmla="*/ 914400 w 1074821"/>
              <a:gd name="connsiteY2" fmla="*/ 850232 h 1090864"/>
              <a:gd name="connsiteX3" fmla="*/ 32084 w 1074821"/>
              <a:gd name="connsiteY3" fmla="*/ 1090864 h 1090864"/>
              <a:gd name="connsiteX4" fmla="*/ 0 w 1074821"/>
              <a:gd name="connsiteY4" fmla="*/ 561474 h 1090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4821" h="1090864">
                <a:moveTo>
                  <a:pt x="0" y="561474"/>
                </a:moveTo>
                <a:lnTo>
                  <a:pt x="1074821" y="0"/>
                </a:lnTo>
                <a:lnTo>
                  <a:pt x="914400" y="850232"/>
                </a:lnTo>
                <a:lnTo>
                  <a:pt x="32084" y="1090864"/>
                </a:lnTo>
                <a:lnTo>
                  <a:pt x="0" y="561474"/>
                </a:lnTo>
                <a:close/>
              </a:path>
            </a:pathLst>
          </a:custGeom>
          <a:solidFill>
            <a:srgbClr val="14C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8133350" y="4780551"/>
            <a:ext cx="753979" cy="673769"/>
          </a:xfrm>
          <a:custGeom>
            <a:avLst/>
            <a:gdLst>
              <a:gd name="connsiteX0" fmla="*/ 0 w 753979"/>
              <a:gd name="connsiteY0" fmla="*/ 673769 h 673769"/>
              <a:gd name="connsiteX1" fmla="*/ 593558 w 753979"/>
              <a:gd name="connsiteY1" fmla="*/ 465221 h 673769"/>
              <a:gd name="connsiteX2" fmla="*/ 753979 w 753979"/>
              <a:gd name="connsiteY2" fmla="*/ 0 h 673769"/>
              <a:gd name="connsiteX3" fmla="*/ 465221 w 753979"/>
              <a:gd name="connsiteY3" fmla="*/ 449179 h 673769"/>
              <a:gd name="connsiteX4" fmla="*/ 0 w 753979"/>
              <a:gd name="connsiteY4" fmla="*/ 673769 h 67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979" h="673769">
                <a:moveTo>
                  <a:pt x="0" y="673769"/>
                </a:moveTo>
                <a:lnTo>
                  <a:pt x="593558" y="465221"/>
                </a:lnTo>
                <a:lnTo>
                  <a:pt x="753979" y="0"/>
                </a:lnTo>
                <a:lnTo>
                  <a:pt x="465221" y="449179"/>
                </a:lnTo>
                <a:lnTo>
                  <a:pt x="0" y="673769"/>
                </a:lnTo>
                <a:close/>
              </a:path>
            </a:pathLst>
          </a:custGeom>
          <a:solidFill>
            <a:srgbClr val="088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55870" y="1869042"/>
            <a:ext cx="44047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生物序列数据的统计软件分析（理论方法）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610736" y="304786"/>
            <a:ext cx="4935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毕业论文报告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936379" y="5589590"/>
            <a:ext cx="2584821" cy="497541"/>
          </a:xfrm>
          <a:prstGeom prst="roundRect">
            <a:avLst/>
          </a:prstGeom>
          <a:solidFill>
            <a:srgbClr val="14C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报告人：秦臻</a:t>
            </a:r>
            <a:endParaRPr lang="zh-CN" altLang="en-US" b="1" dirty="0"/>
          </a:p>
        </p:txBody>
      </p:sp>
      <p:sp>
        <p:nvSpPr>
          <p:cNvPr id="31" name="圆角矩形 30"/>
          <p:cNvSpPr/>
          <p:nvPr/>
        </p:nvSpPr>
        <p:spPr>
          <a:xfrm>
            <a:off x="8113062" y="5589590"/>
            <a:ext cx="2795572" cy="497541"/>
          </a:xfrm>
          <a:prstGeom prst="roundRect">
            <a:avLst/>
          </a:prstGeom>
          <a:solidFill>
            <a:srgbClr val="088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指导老师</a:t>
            </a:r>
            <a:r>
              <a:rPr lang="zh-CN" altLang="en-US" b="1" dirty="0" smtClean="0"/>
              <a:t>：张南松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70342" y="6356544"/>
            <a:ext cx="359175" cy="365125"/>
          </a:xfrm>
        </p:spPr>
        <p:txBody>
          <a:bodyPr/>
          <a:lstStyle/>
          <a:p>
            <a:fld id="{FB7A3ED1-8A86-444E-A5FA-8BBDB1966EAF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6604719" y="1883494"/>
            <a:ext cx="44047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大疾病相关的蛋白质组学的模式识别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164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3ED1-8A86-444E-A5FA-8BBDB1966EAF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53243" y="730032"/>
            <a:ext cx="431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FC000"/>
                </a:solidFill>
              </a:rPr>
              <a:t>研究的方法</a:t>
            </a:r>
          </a:p>
        </p:txBody>
      </p:sp>
      <p:sp>
        <p:nvSpPr>
          <p:cNvPr id="44" name="任意多边形 43"/>
          <p:cNvSpPr/>
          <p:nvPr/>
        </p:nvSpPr>
        <p:spPr>
          <a:xfrm rot="10800000">
            <a:off x="3547930" y="1599433"/>
            <a:ext cx="5096140" cy="4268733"/>
          </a:xfrm>
          <a:custGeom>
            <a:avLst/>
            <a:gdLst>
              <a:gd name="connsiteX0" fmla="*/ 0 w 4370425"/>
              <a:gd name="connsiteY0" fmla="*/ 4370331 h 4370331"/>
              <a:gd name="connsiteX1" fmla="*/ 2185213 w 4370425"/>
              <a:gd name="connsiteY1" fmla="*/ 0 h 4370331"/>
              <a:gd name="connsiteX2" fmla="*/ 4370425 w 4370425"/>
              <a:gd name="connsiteY2" fmla="*/ 4370331 h 4370331"/>
              <a:gd name="connsiteX3" fmla="*/ 0 w 4370425"/>
              <a:gd name="connsiteY3" fmla="*/ 4370331 h 4370331"/>
              <a:gd name="connsiteX0" fmla="*/ 0 w 5038082"/>
              <a:gd name="connsiteY0" fmla="*/ 4370331 h 4370331"/>
              <a:gd name="connsiteX1" fmla="*/ 2852870 w 5038082"/>
              <a:gd name="connsiteY1" fmla="*/ 0 h 4370331"/>
              <a:gd name="connsiteX2" fmla="*/ 5038082 w 5038082"/>
              <a:gd name="connsiteY2" fmla="*/ 4370331 h 4370331"/>
              <a:gd name="connsiteX3" fmla="*/ 0 w 5038082"/>
              <a:gd name="connsiteY3" fmla="*/ 4370331 h 4370331"/>
              <a:gd name="connsiteX0" fmla="*/ 0 w 5038082"/>
              <a:gd name="connsiteY0" fmla="*/ 4225188 h 4225188"/>
              <a:gd name="connsiteX1" fmla="*/ 2794813 w 5038082"/>
              <a:gd name="connsiteY1" fmla="*/ 0 h 4225188"/>
              <a:gd name="connsiteX2" fmla="*/ 5038082 w 5038082"/>
              <a:gd name="connsiteY2" fmla="*/ 4225188 h 4225188"/>
              <a:gd name="connsiteX3" fmla="*/ 0 w 5038082"/>
              <a:gd name="connsiteY3" fmla="*/ 4225188 h 4225188"/>
              <a:gd name="connsiteX0" fmla="*/ 0 w 5038082"/>
              <a:gd name="connsiteY0" fmla="*/ 4312274 h 4312274"/>
              <a:gd name="connsiteX1" fmla="*/ 2577098 w 5038082"/>
              <a:gd name="connsiteY1" fmla="*/ 0 h 4312274"/>
              <a:gd name="connsiteX2" fmla="*/ 5038082 w 5038082"/>
              <a:gd name="connsiteY2" fmla="*/ 4312274 h 4312274"/>
              <a:gd name="connsiteX3" fmla="*/ 0 w 5038082"/>
              <a:gd name="connsiteY3" fmla="*/ 4312274 h 4312274"/>
              <a:gd name="connsiteX0" fmla="*/ 0 w 5807339"/>
              <a:gd name="connsiteY0" fmla="*/ 4312274 h 4312274"/>
              <a:gd name="connsiteX1" fmla="*/ 2577098 w 5807339"/>
              <a:gd name="connsiteY1" fmla="*/ 0 h 4312274"/>
              <a:gd name="connsiteX2" fmla="*/ 5807339 w 5807339"/>
              <a:gd name="connsiteY2" fmla="*/ 3673646 h 4312274"/>
              <a:gd name="connsiteX3" fmla="*/ 0 w 5807339"/>
              <a:gd name="connsiteY3" fmla="*/ 4312274 h 4312274"/>
              <a:gd name="connsiteX0" fmla="*/ 0 w 5734767"/>
              <a:gd name="connsiteY0" fmla="*/ 3252731 h 3673646"/>
              <a:gd name="connsiteX1" fmla="*/ 2504526 w 5734767"/>
              <a:gd name="connsiteY1" fmla="*/ 0 h 3673646"/>
              <a:gd name="connsiteX2" fmla="*/ 5734767 w 5734767"/>
              <a:gd name="connsiteY2" fmla="*/ 3673646 h 3673646"/>
              <a:gd name="connsiteX3" fmla="*/ 0 w 5734767"/>
              <a:gd name="connsiteY3" fmla="*/ 3252731 h 3673646"/>
              <a:gd name="connsiteX0" fmla="*/ 0 w 5255796"/>
              <a:gd name="connsiteY0" fmla="*/ 3252731 h 4384846"/>
              <a:gd name="connsiteX1" fmla="*/ 2504526 w 5255796"/>
              <a:gd name="connsiteY1" fmla="*/ 0 h 4384846"/>
              <a:gd name="connsiteX2" fmla="*/ 5255796 w 5255796"/>
              <a:gd name="connsiteY2" fmla="*/ 4384846 h 4384846"/>
              <a:gd name="connsiteX3" fmla="*/ 0 w 5255796"/>
              <a:gd name="connsiteY3" fmla="*/ 3252731 h 4384846"/>
              <a:gd name="connsiteX0" fmla="*/ 0 w 4936482"/>
              <a:gd name="connsiteY0" fmla="*/ 3528503 h 4384846"/>
              <a:gd name="connsiteX1" fmla="*/ 2185212 w 4936482"/>
              <a:gd name="connsiteY1" fmla="*/ 0 h 4384846"/>
              <a:gd name="connsiteX2" fmla="*/ 4936482 w 4936482"/>
              <a:gd name="connsiteY2" fmla="*/ 4384846 h 4384846"/>
              <a:gd name="connsiteX3" fmla="*/ 0 w 4936482"/>
              <a:gd name="connsiteY3" fmla="*/ 3528503 h 4384846"/>
              <a:gd name="connsiteX0" fmla="*/ 0 w 4733282"/>
              <a:gd name="connsiteY0" fmla="*/ 3528503 h 4500961"/>
              <a:gd name="connsiteX1" fmla="*/ 2185212 w 4733282"/>
              <a:gd name="connsiteY1" fmla="*/ 0 h 4500961"/>
              <a:gd name="connsiteX2" fmla="*/ 4733282 w 4733282"/>
              <a:gd name="connsiteY2" fmla="*/ 4500961 h 4500961"/>
              <a:gd name="connsiteX3" fmla="*/ 0 w 4733282"/>
              <a:gd name="connsiteY3" fmla="*/ 3528503 h 4500961"/>
              <a:gd name="connsiteX0" fmla="*/ 0 w 5096140"/>
              <a:gd name="connsiteY0" fmla="*/ 3702674 h 4500961"/>
              <a:gd name="connsiteX1" fmla="*/ 2548070 w 5096140"/>
              <a:gd name="connsiteY1" fmla="*/ 0 h 4500961"/>
              <a:gd name="connsiteX2" fmla="*/ 5096140 w 5096140"/>
              <a:gd name="connsiteY2" fmla="*/ 4500961 h 4500961"/>
              <a:gd name="connsiteX3" fmla="*/ 0 w 5096140"/>
              <a:gd name="connsiteY3" fmla="*/ 3702674 h 4500961"/>
              <a:gd name="connsiteX0" fmla="*/ 0 w 5096140"/>
              <a:gd name="connsiteY0" fmla="*/ 3702674 h 4268733"/>
              <a:gd name="connsiteX1" fmla="*/ 2548070 w 5096140"/>
              <a:gd name="connsiteY1" fmla="*/ 0 h 4268733"/>
              <a:gd name="connsiteX2" fmla="*/ 5096140 w 5096140"/>
              <a:gd name="connsiteY2" fmla="*/ 4268733 h 4268733"/>
              <a:gd name="connsiteX3" fmla="*/ 0 w 5096140"/>
              <a:gd name="connsiteY3" fmla="*/ 3702674 h 4268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6140" h="4268733">
                <a:moveTo>
                  <a:pt x="0" y="3702674"/>
                </a:moveTo>
                <a:lnTo>
                  <a:pt x="2548070" y="0"/>
                </a:lnTo>
                <a:lnTo>
                  <a:pt x="5096140" y="4268733"/>
                </a:lnTo>
                <a:lnTo>
                  <a:pt x="0" y="3702674"/>
                </a:lnTo>
                <a:close/>
              </a:path>
            </a:pathLst>
          </a:custGeom>
          <a:solidFill>
            <a:srgbClr val="0A65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7684" tIns="887670" rIns="887684" bIns="887670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grpSp>
        <p:nvGrpSpPr>
          <p:cNvPr id="61" name="组合 60"/>
          <p:cNvGrpSpPr/>
          <p:nvPr/>
        </p:nvGrpSpPr>
        <p:grpSpPr>
          <a:xfrm>
            <a:off x="6299201" y="4223100"/>
            <a:ext cx="1748970" cy="1529470"/>
            <a:chOff x="7765144" y="1349271"/>
            <a:chExt cx="1748970" cy="1529470"/>
          </a:xfrm>
        </p:grpSpPr>
        <p:sp>
          <p:nvSpPr>
            <p:cNvPr id="54" name="任意多边形 53"/>
            <p:cNvSpPr/>
            <p:nvPr/>
          </p:nvSpPr>
          <p:spPr>
            <a:xfrm>
              <a:off x="7955048" y="1349271"/>
              <a:ext cx="1559066" cy="1529470"/>
            </a:xfrm>
            <a:custGeom>
              <a:avLst/>
              <a:gdLst>
                <a:gd name="connsiteX0" fmla="*/ 0 w 1776780"/>
                <a:gd name="connsiteY0" fmla="*/ 1776213 h 1776213"/>
                <a:gd name="connsiteX1" fmla="*/ 888390 w 1776780"/>
                <a:gd name="connsiteY1" fmla="*/ 0 h 1776213"/>
                <a:gd name="connsiteX2" fmla="*/ 1776780 w 1776780"/>
                <a:gd name="connsiteY2" fmla="*/ 1776213 h 1776213"/>
                <a:gd name="connsiteX3" fmla="*/ 0 w 1776780"/>
                <a:gd name="connsiteY3" fmla="*/ 1776213 h 1776213"/>
                <a:gd name="connsiteX0" fmla="*/ 0 w 1776780"/>
                <a:gd name="connsiteY0" fmla="*/ 1529470 h 1529470"/>
                <a:gd name="connsiteX1" fmla="*/ 46562 w 1776780"/>
                <a:gd name="connsiteY1" fmla="*/ 0 h 1529470"/>
                <a:gd name="connsiteX2" fmla="*/ 1776780 w 1776780"/>
                <a:gd name="connsiteY2" fmla="*/ 1529470 h 1529470"/>
                <a:gd name="connsiteX3" fmla="*/ 0 w 1776780"/>
                <a:gd name="connsiteY3" fmla="*/ 1529470 h 1529470"/>
                <a:gd name="connsiteX0" fmla="*/ 0 w 1559066"/>
                <a:gd name="connsiteY0" fmla="*/ 1529470 h 1529470"/>
                <a:gd name="connsiteX1" fmla="*/ 46562 w 1559066"/>
                <a:gd name="connsiteY1" fmla="*/ 0 h 1529470"/>
                <a:gd name="connsiteX2" fmla="*/ 1559066 w 1559066"/>
                <a:gd name="connsiteY2" fmla="*/ 832784 h 1529470"/>
                <a:gd name="connsiteX3" fmla="*/ 0 w 1559066"/>
                <a:gd name="connsiteY3" fmla="*/ 1529470 h 152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9066" h="1529470">
                  <a:moveTo>
                    <a:pt x="0" y="1529470"/>
                  </a:moveTo>
                  <a:lnTo>
                    <a:pt x="46562" y="0"/>
                  </a:lnTo>
                  <a:lnTo>
                    <a:pt x="1559066" y="832784"/>
                  </a:lnTo>
                  <a:lnTo>
                    <a:pt x="0" y="1529470"/>
                  </a:lnTo>
                  <a:close/>
                </a:path>
              </a:pathLst>
            </a:custGeom>
            <a:solidFill>
              <a:srgbClr val="02C978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9743" tIns="389660" rIns="389743" bIns="38966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400" kern="12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765144" y="1698172"/>
              <a:ext cx="134982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</a:rPr>
                <a:t>方法</a:t>
              </a:r>
              <a:endParaRPr lang="en-US" altLang="zh-CN" sz="2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</a:rPr>
                <a:t>04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任意多边形 50"/>
          <p:cNvSpPr/>
          <p:nvPr/>
        </p:nvSpPr>
        <p:spPr>
          <a:xfrm>
            <a:off x="2801779" y="1473846"/>
            <a:ext cx="1413923" cy="1514955"/>
          </a:xfrm>
          <a:custGeom>
            <a:avLst/>
            <a:gdLst>
              <a:gd name="connsiteX0" fmla="*/ 0 w 1776780"/>
              <a:gd name="connsiteY0" fmla="*/ 1776213 h 1776213"/>
              <a:gd name="connsiteX1" fmla="*/ 888390 w 1776780"/>
              <a:gd name="connsiteY1" fmla="*/ 0 h 1776213"/>
              <a:gd name="connsiteX2" fmla="*/ 1776780 w 1776780"/>
              <a:gd name="connsiteY2" fmla="*/ 1776213 h 1776213"/>
              <a:gd name="connsiteX3" fmla="*/ 0 w 1776780"/>
              <a:gd name="connsiteY3" fmla="*/ 1776213 h 1776213"/>
              <a:gd name="connsiteX0" fmla="*/ 0 w 1776780"/>
              <a:gd name="connsiteY0" fmla="*/ 1805241 h 1805241"/>
              <a:gd name="connsiteX1" fmla="*/ 1570561 w 1776780"/>
              <a:gd name="connsiteY1" fmla="*/ 0 h 1805241"/>
              <a:gd name="connsiteX2" fmla="*/ 1776780 w 1776780"/>
              <a:gd name="connsiteY2" fmla="*/ 1805241 h 1805241"/>
              <a:gd name="connsiteX3" fmla="*/ 0 w 1776780"/>
              <a:gd name="connsiteY3" fmla="*/ 1805241 h 1805241"/>
              <a:gd name="connsiteX0" fmla="*/ 0 w 1530037"/>
              <a:gd name="connsiteY0" fmla="*/ 861812 h 1805241"/>
              <a:gd name="connsiteX1" fmla="*/ 1323818 w 1530037"/>
              <a:gd name="connsiteY1" fmla="*/ 0 h 1805241"/>
              <a:gd name="connsiteX2" fmla="*/ 1530037 w 1530037"/>
              <a:gd name="connsiteY2" fmla="*/ 1805241 h 1805241"/>
              <a:gd name="connsiteX3" fmla="*/ 0 w 1530037"/>
              <a:gd name="connsiteY3" fmla="*/ 861812 h 1805241"/>
              <a:gd name="connsiteX0" fmla="*/ 0 w 1820323"/>
              <a:gd name="connsiteY0" fmla="*/ 861812 h 1573012"/>
              <a:gd name="connsiteX1" fmla="*/ 1323818 w 1820323"/>
              <a:gd name="connsiteY1" fmla="*/ 0 h 1573012"/>
              <a:gd name="connsiteX2" fmla="*/ 1820323 w 1820323"/>
              <a:gd name="connsiteY2" fmla="*/ 1573012 h 1573012"/>
              <a:gd name="connsiteX3" fmla="*/ 0 w 1820323"/>
              <a:gd name="connsiteY3" fmla="*/ 861812 h 1573012"/>
              <a:gd name="connsiteX0" fmla="*/ 0 w 1413923"/>
              <a:gd name="connsiteY0" fmla="*/ 861812 h 1514955"/>
              <a:gd name="connsiteX1" fmla="*/ 1323818 w 1413923"/>
              <a:gd name="connsiteY1" fmla="*/ 0 h 1514955"/>
              <a:gd name="connsiteX2" fmla="*/ 1413923 w 1413923"/>
              <a:gd name="connsiteY2" fmla="*/ 1514955 h 1514955"/>
              <a:gd name="connsiteX3" fmla="*/ 0 w 1413923"/>
              <a:gd name="connsiteY3" fmla="*/ 861812 h 151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3923" h="1514955">
                <a:moveTo>
                  <a:pt x="0" y="861812"/>
                </a:moveTo>
                <a:lnTo>
                  <a:pt x="1323818" y="0"/>
                </a:lnTo>
                <a:lnTo>
                  <a:pt x="1413923" y="1514955"/>
                </a:lnTo>
                <a:lnTo>
                  <a:pt x="0" y="86181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9743" tIns="389660" rIns="389743" bIns="389660" numCol="1" spcCol="1270" anchor="ctr" anchorCtr="0">
            <a:noAutofit/>
          </a:bodyPr>
          <a:lstStyle/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400" kern="1200"/>
          </a:p>
        </p:txBody>
      </p:sp>
      <p:sp>
        <p:nvSpPr>
          <p:cNvPr id="59" name="文本框 58"/>
          <p:cNvSpPr txBox="1"/>
          <p:nvPr/>
        </p:nvSpPr>
        <p:spPr>
          <a:xfrm>
            <a:off x="3011715" y="1850572"/>
            <a:ext cx="1349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方法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03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978442" y="834189"/>
            <a:ext cx="859340" cy="434224"/>
            <a:chOff x="3064042" y="834189"/>
            <a:chExt cx="859340" cy="434224"/>
          </a:xfrm>
        </p:grpSpPr>
        <p:sp>
          <p:nvSpPr>
            <p:cNvPr id="14" name="燕尾形 13"/>
            <p:cNvSpPr/>
            <p:nvPr/>
          </p:nvSpPr>
          <p:spPr>
            <a:xfrm>
              <a:off x="3064042" y="834189"/>
              <a:ext cx="434224" cy="434224"/>
            </a:xfrm>
            <a:prstGeom prst="chevron">
              <a:avLst>
                <a:gd name="adj" fmla="val 47829"/>
              </a:avLst>
            </a:prstGeom>
            <a:solidFill>
              <a:srgbClr val="0A65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3489158" y="834189"/>
              <a:ext cx="434224" cy="434224"/>
            </a:xfrm>
            <a:prstGeom prst="chevron">
              <a:avLst>
                <a:gd name="adj" fmla="val 47829"/>
              </a:avLst>
            </a:prstGeom>
            <a:solidFill>
              <a:srgbClr val="9FE6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 flipH="1">
            <a:off x="5411290" y="2633766"/>
            <a:ext cx="1369419" cy="1590467"/>
            <a:chOff x="7651750" y="1706563"/>
            <a:chExt cx="806450" cy="936625"/>
          </a:xfrm>
          <a:solidFill>
            <a:schemeClr val="bg1"/>
          </a:solidFill>
        </p:grpSpPr>
        <p:sp>
          <p:nvSpPr>
            <p:cNvPr id="18" name="Freeform 24"/>
            <p:cNvSpPr>
              <a:spLocks/>
            </p:cNvSpPr>
            <p:nvPr/>
          </p:nvSpPr>
          <p:spPr bwMode="auto">
            <a:xfrm>
              <a:off x="8159750" y="2054226"/>
              <a:ext cx="50800" cy="52388"/>
            </a:xfrm>
            <a:custGeom>
              <a:avLst/>
              <a:gdLst>
                <a:gd name="T0" fmla="*/ 28 w 65"/>
                <a:gd name="T1" fmla="*/ 0 h 65"/>
                <a:gd name="T2" fmla="*/ 41 w 65"/>
                <a:gd name="T3" fmla="*/ 0 h 65"/>
                <a:gd name="T4" fmla="*/ 53 w 65"/>
                <a:gd name="T5" fmla="*/ 5 h 65"/>
                <a:gd name="T6" fmla="*/ 61 w 65"/>
                <a:gd name="T7" fmla="*/ 15 h 65"/>
                <a:gd name="T8" fmla="*/ 65 w 65"/>
                <a:gd name="T9" fmla="*/ 27 h 65"/>
                <a:gd name="T10" fmla="*/ 65 w 65"/>
                <a:gd name="T11" fmla="*/ 40 h 65"/>
                <a:gd name="T12" fmla="*/ 59 w 65"/>
                <a:gd name="T13" fmla="*/ 52 h 65"/>
                <a:gd name="T14" fmla="*/ 50 w 65"/>
                <a:gd name="T15" fmla="*/ 61 h 65"/>
                <a:gd name="T16" fmla="*/ 38 w 65"/>
                <a:gd name="T17" fmla="*/ 65 h 65"/>
                <a:gd name="T18" fmla="*/ 26 w 65"/>
                <a:gd name="T19" fmla="*/ 65 h 65"/>
                <a:gd name="T20" fmla="*/ 14 w 65"/>
                <a:gd name="T21" fmla="*/ 59 h 65"/>
                <a:gd name="T22" fmla="*/ 5 w 65"/>
                <a:gd name="T23" fmla="*/ 50 h 65"/>
                <a:gd name="T24" fmla="*/ 0 w 65"/>
                <a:gd name="T25" fmla="*/ 38 h 65"/>
                <a:gd name="T26" fmla="*/ 2 w 65"/>
                <a:gd name="T27" fmla="*/ 25 h 65"/>
                <a:gd name="T28" fmla="*/ 6 w 65"/>
                <a:gd name="T29" fmla="*/ 13 h 65"/>
                <a:gd name="T30" fmla="*/ 16 w 65"/>
                <a:gd name="T31" fmla="*/ 3 h 65"/>
                <a:gd name="T32" fmla="*/ 28 w 65"/>
                <a:gd name="T3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" h="65">
                  <a:moveTo>
                    <a:pt x="28" y="0"/>
                  </a:moveTo>
                  <a:lnTo>
                    <a:pt x="41" y="0"/>
                  </a:lnTo>
                  <a:lnTo>
                    <a:pt x="53" y="5"/>
                  </a:lnTo>
                  <a:lnTo>
                    <a:pt x="61" y="15"/>
                  </a:lnTo>
                  <a:lnTo>
                    <a:pt x="65" y="27"/>
                  </a:lnTo>
                  <a:lnTo>
                    <a:pt x="65" y="40"/>
                  </a:lnTo>
                  <a:lnTo>
                    <a:pt x="59" y="52"/>
                  </a:lnTo>
                  <a:lnTo>
                    <a:pt x="50" y="61"/>
                  </a:lnTo>
                  <a:lnTo>
                    <a:pt x="38" y="65"/>
                  </a:lnTo>
                  <a:lnTo>
                    <a:pt x="26" y="65"/>
                  </a:lnTo>
                  <a:lnTo>
                    <a:pt x="14" y="59"/>
                  </a:lnTo>
                  <a:lnTo>
                    <a:pt x="5" y="50"/>
                  </a:lnTo>
                  <a:lnTo>
                    <a:pt x="0" y="38"/>
                  </a:lnTo>
                  <a:lnTo>
                    <a:pt x="2" y="25"/>
                  </a:lnTo>
                  <a:lnTo>
                    <a:pt x="6" y="13"/>
                  </a:lnTo>
                  <a:lnTo>
                    <a:pt x="16" y="3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5"/>
            <p:cNvSpPr>
              <a:spLocks noEditPoints="1"/>
            </p:cNvSpPr>
            <p:nvPr/>
          </p:nvSpPr>
          <p:spPr bwMode="auto">
            <a:xfrm>
              <a:off x="7651750" y="1706563"/>
              <a:ext cx="806450" cy="936625"/>
            </a:xfrm>
            <a:custGeom>
              <a:avLst/>
              <a:gdLst>
                <a:gd name="T0" fmla="*/ 668 w 1017"/>
                <a:gd name="T1" fmla="*/ 393 h 1180"/>
                <a:gd name="T2" fmla="*/ 630 w 1017"/>
                <a:gd name="T3" fmla="*/ 377 h 1180"/>
                <a:gd name="T4" fmla="*/ 607 w 1017"/>
                <a:gd name="T5" fmla="*/ 431 h 1180"/>
                <a:gd name="T6" fmla="*/ 572 w 1017"/>
                <a:gd name="T7" fmla="*/ 461 h 1180"/>
                <a:gd name="T8" fmla="*/ 596 w 1017"/>
                <a:gd name="T9" fmla="*/ 493 h 1180"/>
                <a:gd name="T10" fmla="*/ 595 w 1017"/>
                <a:gd name="T11" fmla="*/ 538 h 1180"/>
                <a:gd name="T12" fmla="*/ 633 w 1017"/>
                <a:gd name="T13" fmla="*/ 551 h 1180"/>
                <a:gd name="T14" fmla="*/ 669 w 1017"/>
                <a:gd name="T15" fmla="*/ 564 h 1180"/>
                <a:gd name="T16" fmla="*/ 704 w 1017"/>
                <a:gd name="T17" fmla="*/ 559 h 1180"/>
                <a:gd name="T18" fmla="*/ 734 w 1017"/>
                <a:gd name="T19" fmla="*/ 535 h 1180"/>
                <a:gd name="T20" fmla="*/ 767 w 1017"/>
                <a:gd name="T21" fmla="*/ 509 h 1180"/>
                <a:gd name="T22" fmla="*/ 753 w 1017"/>
                <a:gd name="T23" fmla="*/ 468 h 1180"/>
                <a:gd name="T24" fmla="*/ 766 w 1017"/>
                <a:gd name="T25" fmla="*/ 430 h 1180"/>
                <a:gd name="T26" fmla="*/ 725 w 1017"/>
                <a:gd name="T27" fmla="*/ 412 h 1180"/>
                <a:gd name="T28" fmla="*/ 687 w 1017"/>
                <a:gd name="T29" fmla="*/ 368 h 1180"/>
                <a:gd name="T30" fmla="*/ 331 w 1017"/>
                <a:gd name="T31" fmla="*/ 203 h 1180"/>
                <a:gd name="T32" fmla="*/ 270 w 1017"/>
                <a:gd name="T33" fmla="*/ 210 h 1180"/>
                <a:gd name="T34" fmla="*/ 207 w 1017"/>
                <a:gd name="T35" fmla="*/ 243 h 1180"/>
                <a:gd name="T36" fmla="*/ 218 w 1017"/>
                <a:gd name="T37" fmla="*/ 319 h 1180"/>
                <a:gd name="T38" fmla="*/ 161 w 1017"/>
                <a:gd name="T39" fmla="*/ 343 h 1180"/>
                <a:gd name="T40" fmla="*/ 199 w 1017"/>
                <a:gd name="T41" fmla="*/ 410 h 1180"/>
                <a:gd name="T42" fmla="*/ 222 w 1017"/>
                <a:gd name="T43" fmla="*/ 462 h 1180"/>
                <a:gd name="T44" fmla="*/ 243 w 1017"/>
                <a:gd name="T45" fmla="*/ 536 h 1180"/>
                <a:gd name="T46" fmla="*/ 301 w 1017"/>
                <a:gd name="T47" fmla="*/ 512 h 1180"/>
                <a:gd name="T48" fmla="*/ 348 w 1017"/>
                <a:gd name="T49" fmla="*/ 574 h 1180"/>
                <a:gd name="T50" fmla="*/ 417 w 1017"/>
                <a:gd name="T51" fmla="*/ 553 h 1180"/>
                <a:gd name="T52" fmla="*/ 465 w 1017"/>
                <a:gd name="T53" fmla="*/ 516 h 1180"/>
                <a:gd name="T54" fmla="*/ 551 w 1017"/>
                <a:gd name="T55" fmla="*/ 503 h 1180"/>
                <a:gd name="T56" fmla="*/ 527 w 1017"/>
                <a:gd name="T57" fmla="*/ 445 h 1180"/>
                <a:gd name="T58" fmla="*/ 578 w 1017"/>
                <a:gd name="T59" fmla="*/ 400 h 1180"/>
                <a:gd name="T60" fmla="*/ 578 w 1017"/>
                <a:gd name="T61" fmla="*/ 334 h 1180"/>
                <a:gd name="T62" fmla="*/ 527 w 1017"/>
                <a:gd name="T63" fmla="*/ 290 h 1180"/>
                <a:gd name="T64" fmla="*/ 550 w 1017"/>
                <a:gd name="T65" fmla="*/ 231 h 1180"/>
                <a:gd name="T66" fmla="*/ 463 w 1017"/>
                <a:gd name="T67" fmla="*/ 218 h 1180"/>
                <a:gd name="T68" fmla="*/ 416 w 1017"/>
                <a:gd name="T69" fmla="*/ 182 h 1180"/>
                <a:gd name="T70" fmla="*/ 539 w 1017"/>
                <a:gd name="T71" fmla="*/ 2 h 1180"/>
                <a:gd name="T72" fmla="*/ 664 w 1017"/>
                <a:gd name="T73" fmla="*/ 17 h 1180"/>
                <a:gd name="T74" fmla="*/ 776 w 1017"/>
                <a:gd name="T75" fmla="*/ 55 h 1180"/>
                <a:gd name="T76" fmla="*/ 828 w 1017"/>
                <a:gd name="T77" fmla="*/ 112 h 1180"/>
                <a:gd name="T78" fmla="*/ 903 w 1017"/>
                <a:gd name="T79" fmla="*/ 197 h 1180"/>
                <a:gd name="T80" fmla="*/ 929 w 1017"/>
                <a:gd name="T81" fmla="*/ 315 h 1180"/>
                <a:gd name="T82" fmla="*/ 968 w 1017"/>
                <a:gd name="T83" fmla="*/ 447 h 1180"/>
                <a:gd name="T84" fmla="*/ 977 w 1017"/>
                <a:gd name="T85" fmla="*/ 550 h 1180"/>
                <a:gd name="T86" fmla="*/ 1015 w 1017"/>
                <a:gd name="T87" fmla="*/ 673 h 1180"/>
                <a:gd name="T88" fmla="*/ 974 w 1017"/>
                <a:gd name="T89" fmla="*/ 717 h 1180"/>
                <a:gd name="T90" fmla="*/ 982 w 1017"/>
                <a:gd name="T91" fmla="*/ 796 h 1180"/>
                <a:gd name="T92" fmla="*/ 973 w 1017"/>
                <a:gd name="T93" fmla="*/ 827 h 1180"/>
                <a:gd name="T94" fmla="*/ 980 w 1017"/>
                <a:gd name="T95" fmla="*/ 867 h 1180"/>
                <a:gd name="T96" fmla="*/ 964 w 1017"/>
                <a:gd name="T97" fmla="*/ 912 h 1180"/>
                <a:gd name="T98" fmla="*/ 942 w 1017"/>
                <a:gd name="T99" fmla="*/ 974 h 1180"/>
                <a:gd name="T100" fmla="*/ 879 w 1017"/>
                <a:gd name="T101" fmla="*/ 980 h 1180"/>
                <a:gd name="T102" fmla="*/ 845 w 1017"/>
                <a:gd name="T103" fmla="*/ 974 h 1180"/>
                <a:gd name="T104" fmla="*/ 792 w 1017"/>
                <a:gd name="T105" fmla="*/ 985 h 1180"/>
                <a:gd name="T106" fmla="*/ 773 w 1017"/>
                <a:gd name="T107" fmla="*/ 1141 h 1180"/>
                <a:gd name="T108" fmla="*/ 261 w 1017"/>
                <a:gd name="T109" fmla="*/ 1042 h 1180"/>
                <a:gd name="T110" fmla="*/ 186 w 1017"/>
                <a:gd name="T111" fmla="*/ 832 h 1180"/>
                <a:gd name="T112" fmla="*/ 0 w 1017"/>
                <a:gd name="T113" fmla="*/ 469 h 1180"/>
                <a:gd name="T114" fmla="*/ 25 w 1017"/>
                <a:gd name="T115" fmla="*/ 294 h 1180"/>
                <a:gd name="T116" fmla="*/ 88 w 1017"/>
                <a:gd name="T117" fmla="*/ 183 h 1180"/>
                <a:gd name="T118" fmla="*/ 179 w 1017"/>
                <a:gd name="T119" fmla="*/ 96 h 1180"/>
                <a:gd name="T120" fmla="*/ 298 w 1017"/>
                <a:gd name="T121" fmla="*/ 38 h 1180"/>
                <a:gd name="T122" fmla="*/ 430 w 1017"/>
                <a:gd name="T123" fmla="*/ 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17" h="1180">
                  <a:moveTo>
                    <a:pt x="687" y="368"/>
                  </a:moveTo>
                  <a:lnTo>
                    <a:pt x="685" y="369"/>
                  </a:lnTo>
                  <a:lnTo>
                    <a:pt x="681" y="374"/>
                  </a:lnTo>
                  <a:lnTo>
                    <a:pt x="678" y="380"/>
                  </a:lnTo>
                  <a:lnTo>
                    <a:pt x="673" y="386"/>
                  </a:lnTo>
                  <a:lnTo>
                    <a:pt x="669" y="390"/>
                  </a:lnTo>
                  <a:lnTo>
                    <a:pt x="668" y="393"/>
                  </a:lnTo>
                  <a:lnTo>
                    <a:pt x="655" y="395"/>
                  </a:lnTo>
                  <a:lnTo>
                    <a:pt x="654" y="394"/>
                  </a:lnTo>
                  <a:lnTo>
                    <a:pt x="649" y="390"/>
                  </a:lnTo>
                  <a:lnTo>
                    <a:pt x="643" y="386"/>
                  </a:lnTo>
                  <a:lnTo>
                    <a:pt x="637" y="381"/>
                  </a:lnTo>
                  <a:lnTo>
                    <a:pt x="632" y="378"/>
                  </a:lnTo>
                  <a:lnTo>
                    <a:pt x="630" y="377"/>
                  </a:lnTo>
                  <a:lnTo>
                    <a:pt x="611" y="389"/>
                  </a:lnTo>
                  <a:lnTo>
                    <a:pt x="611" y="393"/>
                  </a:lnTo>
                  <a:lnTo>
                    <a:pt x="612" y="400"/>
                  </a:lnTo>
                  <a:lnTo>
                    <a:pt x="613" y="410"/>
                  </a:lnTo>
                  <a:lnTo>
                    <a:pt x="614" y="417"/>
                  </a:lnTo>
                  <a:lnTo>
                    <a:pt x="614" y="420"/>
                  </a:lnTo>
                  <a:lnTo>
                    <a:pt x="607" y="431"/>
                  </a:lnTo>
                  <a:lnTo>
                    <a:pt x="603" y="431"/>
                  </a:lnTo>
                  <a:lnTo>
                    <a:pt x="596" y="432"/>
                  </a:lnTo>
                  <a:lnTo>
                    <a:pt x="587" y="435"/>
                  </a:lnTo>
                  <a:lnTo>
                    <a:pt x="579" y="436"/>
                  </a:lnTo>
                  <a:lnTo>
                    <a:pt x="576" y="437"/>
                  </a:lnTo>
                  <a:lnTo>
                    <a:pt x="571" y="460"/>
                  </a:lnTo>
                  <a:lnTo>
                    <a:pt x="572" y="461"/>
                  </a:lnTo>
                  <a:lnTo>
                    <a:pt x="577" y="465"/>
                  </a:lnTo>
                  <a:lnTo>
                    <a:pt x="583" y="469"/>
                  </a:lnTo>
                  <a:lnTo>
                    <a:pt x="589" y="473"/>
                  </a:lnTo>
                  <a:lnTo>
                    <a:pt x="594" y="477"/>
                  </a:lnTo>
                  <a:lnTo>
                    <a:pt x="595" y="478"/>
                  </a:lnTo>
                  <a:lnTo>
                    <a:pt x="597" y="491"/>
                  </a:lnTo>
                  <a:lnTo>
                    <a:pt x="596" y="493"/>
                  </a:lnTo>
                  <a:lnTo>
                    <a:pt x="593" y="498"/>
                  </a:lnTo>
                  <a:lnTo>
                    <a:pt x="588" y="504"/>
                  </a:lnTo>
                  <a:lnTo>
                    <a:pt x="583" y="510"/>
                  </a:lnTo>
                  <a:lnTo>
                    <a:pt x="581" y="515"/>
                  </a:lnTo>
                  <a:lnTo>
                    <a:pt x="579" y="517"/>
                  </a:lnTo>
                  <a:lnTo>
                    <a:pt x="591" y="536"/>
                  </a:lnTo>
                  <a:lnTo>
                    <a:pt x="595" y="538"/>
                  </a:lnTo>
                  <a:lnTo>
                    <a:pt x="602" y="536"/>
                  </a:lnTo>
                  <a:lnTo>
                    <a:pt x="611" y="534"/>
                  </a:lnTo>
                  <a:lnTo>
                    <a:pt x="618" y="533"/>
                  </a:lnTo>
                  <a:lnTo>
                    <a:pt x="621" y="533"/>
                  </a:lnTo>
                  <a:lnTo>
                    <a:pt x="632" y="540"/>
                  </a:lnTo>
                  <a:lnTo>
                    <a:pt x="632" y="544"/>
                  </a:lnTo>
                  <a:lnTo>
                    <a:pt x="633" y="551"/>
                  </a:lnTo>
                  <a:lnTo>
                    <a:pt x="634" y="560"/>
                  </a:lnTo>
                  <a:lnTo>
                    <a:pt x="637" y="568"/>
                  </a:lnTo>
                  <a:lnTo>
                    <a:pt x="638" y="571"/>
                  </a:lnTo>
                  <a:lnTo>
                    <a:pt x="660" y="577"/>
                  </a:lnTo>
                  <a:lnTo>
                    <a:pt x="661" y="575"/>
                  </a:lnTo>
                  <a:lnTo>
                    <a:pt x="664" y="570"/>
                  </a:lnTo>
                  <a:lnTo>
                    <a:pt x="669" y="564"/>
                  </a:lnTo>
                  <a:lnTo>
                    <a:pt x="673" y="558"/>
                  </a:lnTo>
                  <a:lnTo>
                    <a:pt x="676" y="553"/>
                  </a:lnTo>
                  <a:lnTo>
                    <a:pt x="678" y="552"/>
                  </a:lnTo>
                  <a:lnTo>
                    <a:pt x="691" y="550"/>
                  </a:lnTo>
                  <a:lnTo>
                    <a:pt x="693" y="551"/>
                  </a:lnTo>
                  <a:lnTo>
                    <a:pt x="698" y="554"/>
                  </a:lnTo>
                  <a:lnTo>
                    <a:pt x="704" y="559"/>
                  </a:lnTo>
                  <a:lnTo>
                    <a:pt x="710" y="563"/>
                  </a:lnTo>
                  <a:lnTo>
                    <a:pt x="715" y="566"/>
                  </a:lnTo>
                  <a:lnTo>
                    <a:pt x="717" y="568"/>
                  </a:lnTo>
                  <a:lnTo>
                    <a:pt x="736" y="556"/>
                  </a:lnTo>
                  <a:lnTo>
                    <a:pt x="736" y="552"/>
                  </a:lnTo>
                  <a:lnTo>
                    <a:pt x="735" y="544"/>
                  </a:lnTo>
                  <a:lnTo>
                    <a:pt x="734" y="535"/>
                  </a:lnTo>
                  <a:lnTo>
                    <a:pt x="733" y="528"/>
                  </a:lnTo>
                  <a:lnTo>
                    <a:pt x="731" y="524"/>
                  </a:lnTo>
                  <a:lnTo>
                    <a:pt x="740" y="514"/>
                  </a:lnTo>
                  <a:lnTo>
                    <a:pt x="743" y="512"/>
                  </a:lnTo>
                  <a:lnTo>
                    <a:pt x="751" y="511"/>
                  </a:lnTo>
                  <a:lnTo>
                    <a:pt x="759" y="510"/>
                  </a:lnTo>
                  <a:lnTo>
                    <a:pt x="767" y="509"/>
                  </a:lnTo>
                  <a:lnTo>
                    <a:pt x="770" y="508"/>
                  </a:lnTo>
                  <a:lnTo>
                    <a:pt x="776" y="485"/>
                  </a:lnTo>
                  <a:lnTo>
                    <a:pt x="774" y="484"/>
                  </a:lnTo>
                  <a:lnTo>
                    <a:pt x="770" y="480"/>
                  </a:lnTo>
                  <a:lnTo>
                    <a:pt x="764" y="475"/>
                  </a:lnTo>
                  <a:lnTo>
                    <a:pt x="758" y="471"/>
                  </a:lnTo>
                  <a:lnTo>
                    <a:pt x="753" y="468"/>
                  </a:lnTo>
                  <a:lnTo>
                    <a:pt x="751" y="467"/>
                  </a:lnTo>
                  <a:lnTo>
                    <a:pt x="749" y="453"/>
                  </a:lnTo>
                  <a:lnTo>
                    <a:pt x="751" y="451"/>
                  </a:lnTo>
                  <a:lnTo>
                    <a:pt x="754" y="447"/>
                  </a:lnTo>
                  <a:lnTo>
                    <a:pt x="759" y="441"/>
                  </a:lnTo>
                  <a:lnTo>
                    <a:pt x="763" y="435"/>
                  </a:lnTo>
                  <a:lnTo>
                    <a:pt x="766" y="430"/>
                  </a:lnTo>
                  <a:lnTo>
                    <a:pt x="767" y="428"/>
                  </a:lnTo>
                  <a:lnTo>
                    <a:pt x="755" y="407"/>
                  </a:lnTo>
                  <a:lnTo>
                    <a:pt x="752" y="407"/>
                  </a:lnTo>
                  <a:lnTo>
                    <a:pt x="745" y="408"/>
                  </a:lnTo>
                  <a:lnTo>
                    <a:pt x="735" y="410"/>
                  </a:lnTo>
                  <a:lnTo>
                    <a:pt x="728" y="412"/>
                  </a:lnTo>
                  <a:lnTo>
                    <a:pt x="725" y="412"/>
                  </a:lnTo>
                  <a:lnTo>
                    <a:pt x="715" y="404"/>
                  </a:lnTo>
                  <a:lnTo>
                    <a:pt x="713" y="401"/>
                  </a:lnTo>
                  <a:lnTo>
                    <a:pt x="712" y="393"/>
                  </a:lnTo>
                  <a:lnTo>
                    <a:pt x="711" y="384"/>
                  </a:lnTo>
                  <a:lnTo>
                    <a:pt x="710" y="376"/>
                  </a:lnTo>
                  <a:lnTo>
                    <a:pt x="709" y="373"/>
                  </a:lnTo>
                  <a:lnTo>
                    <a:pt x="687" y="368"/>
                  </a:lnTo>
                  <a:close/>
                  <a:moveTo>
                    <a:pt x="352" y="152"/>
                  </a:moveTo>
                  <a:lnTo>
                    <a:pt x="350" y="155"/>
                  </a:lnTo>
                  <a:lnTo>
                    <a:pt x="347" y="162"/>
                  </a:lnTo>
                  <a:lnTo>
                    <a:pt x="343" y="172"/>
                  </a:lnTo>
                  <a:lnTo>
                    <a:pt x="339" y="182"/>
                  </a:lnTo>
                  <a:lnTo>
                    <a:pt x="334" y="193"/>
                  </a:lnTo>
                  <a:lnTo>
                    <a:pt x="331" y="203"/>
                  </a:lnTo>
                  <a:lnTo>
                    <a:pt x="328" y="209"/>
                  </a:lnTo>
                  <a:lnTo>
                    <a:pt x="327" y="212"/>
                  </a:lnTo>
                  <a:lnTo>
                    <a:pt x="301" y="223"/>
                  </a:lnTo>
                  <a:lnTo>
                    <a:pt x="297" y="222"/>
                  </a:lnTo>
                  <a:lnTo>
                    <a:pt x="291" y="218"/>
                  </a:lnTo>
                  <a:lnTo>
                    <a:pt x="281" y="215"/>
                  </a:lnTo>
                  <a:lnTo>
                    <a:pt x="270" y="210"/>
                  </a:lnTo>
                  <a:lnTo>
                    <a:pt x="259" y="206"/>
                  </a:lnTo>
                  <a:lnTo>
                    <a:pt x="249" y="203"/>
                  </a:lnTo>
                  <a:lnTo>
                    <a:pt x="242" y="200"/>
                  </a:lnTo>
                  <a:lnTo>
                    <a:pt x="238" y="199"/>
                  </a:lnTo>
                  <a:lnTo>
                    <a:pt x="204" y="233"/>
                  </a:lnTo>
                  <a:lnTo>
                    <a:pt x="205" y="236"/>
                  </a:lnTo>
                  <a:lnTo>
                    <a:pt x="207" y="243"/>
                  </a:lnTo>
                  <a:lnTo>
                    <a:pt x="211" y="253"/>
                  </a:lnTo>
                  <a:lnTo>
                    <a:pt x="216" y="264"/>
                  </a:lnTo>
                  <a:lnTo>
                    <a:pt x="220" y="274"/>
                  </a:lnTo>
                  <a:lnTo>
                    <a:pt x="225" y="283"/>
                  </a:lnTo>
                  <a:lnTo>
                    <a:pt x="228" y="290"/>
                  </a:lnTo>
                  <a:lnTo>
                    <a:pt x="229" y="292"/>
                  </a:lnTo>
                  <a:lnTo>
                    <a:pt x="218" y="319"/>
                  </a:lnTo>
                  <a:lnTo>
                    <a:pt x="216" y="320"/>
                  </a:lnTo>
                  <a:lnTo>
                    <a:pt x="208" y="322"/>
                  </a:lnTo>
                  <a:lnTo>
                    <a:pt x="199" y="326"/>
                  </a:lnTo>
                  <a:lnTo>
                    <a:pt x="188" y="331"/>
                  </a:lnTo>
                  <a:lnTo>
                    <a:pt x="177" y="335"/>
                  </a:lnTo>
                  <a:lnTo>
                    <a:pt x="167" y="339"/>
                  </a:lnTo>
                  <a:lnTo>
                    <a:pt x="161" y="343"/>
                  </a:lnTo>
                  <a:lnTo>
                    <a:pt x="158" y="345"/>
                  </a:lnTo>
                  <a:lnTo>
                    <a:pt x="158" y="392"/>
                  </a:lnTo>
                  <a:lnTo>
                    <a:pt x="161" y="394"/>
                  </a:lnTo>
                  <a:lnTo>
                    <a:pt x="167" y="398"/>
                  </a:lnTo>
                  <a:lnTo>
                    <a:pt x="177" y="401"/>
                  </a:lnTo>
                  <a:lnTo>
                    <a:pt x="188" y="406"/>
                  </a:lnTo>
                  <a:lnTo>
                    <a:pt x="199" y="410"/>
                  </a:lnTo>
                  <a:lnTo>
                    <a:pt x="208" y="413"/>
                  </a:lnTo>
                  <a:lnTo>
                    <a:pt x="216" y="416"/>
                  </a:lnTo>
                  <a:lnTo>
                    <a:pt x="218" y="417"/>
                  </a:lnTo>
                  <a:lnTo>
                    <a:pt x="229" y="443"/>
                  </a:lnTo>
                  <a:lnTo>
                    <a:pt x="228" y="445"/>
                  </a:lnTo>
                  <a:lnTo>
                    <a:pt x="225" y="453"/>
                  </a:lnTo>
                  <a:lnTo>
                    <a:pt x="222" y="462"/>
                  </a:lnTo>
                  <a:lnTo>
                    <a:pt x="217" y="473"/>
                  </a:lnTo>
                  <a:lnTo>
                    <a:pt x="212" y="484"/>
                  </a:lnTo>
                  <a:lnTo>
                    <a:pt x="208" y="493"/>
                  </a:lnTo>
                  <a:lnTo>
                    <a:pt x="206" y="501"/>
                  </a:lnTo>
                  <a:lnTo>
                    <a:pt x="206" y="504"/>
                  </a:lnTo>
                  <a:lnTo>
                    <a:pt x="240" y="538"/>
                  </a:lnTo>
                  <a:lnTo>
                    <a:pt x="243" y="536"/>
                  </a:lnTo>
                  <a:lnTo>
                    <a:pt x="250" y="534"/>
                  </a:lnTo>
                  <a:lnTo>
                    <a:pt x="260" y="530"/>
                  </a:lnTo>
                  <a:lnTo>
                    <a:pt x="271" y="526"/>
                  </a:lnTo>
                  <a:lnTo>
                    <a:pt x="281" y="521"/>
                  </a:lnTo>
                  <a:lnTo>
                    <a:pt x="291" y="517"/>
                  </a:lnTo>
                  <a:lnTo>
                    <a:pt x="298" y="514"/>
                  </a:lnTo>
                  <a:lnTo>
                    <a:pt x="301" y="512"/>
                  </a:lnTo>
                  <a:lnTo>
                    <a:pt x="327" y="523"/>
                  </a:lnTo>
                  <a:lnTo>
                    <a:pt x="328" y="527"/>
                  </a:lnTo>
                  <a:lnTo>
                    <a:pt x="331" y="533"/>
                  </a:lnTo>
                  <a:lnTo>
                    <a:pt x="335" y="542"/>
                  </a:lnTo>
                  <a:lnTo>
                    <a:pt x="340" y="553"/>
                  </a:lnTo>
                  <a:lnTo>
                    <a:pt x="345" y="564"/>
                  </a:lnTo>
                  <a:lnTo>
                    <a:pt x="348" y="574"/>
                  </a:lnTo>
                  <a:lnTo>
                    <a:pt x="352" y="581"/>
                  </a:lnTo>
                  <a:lnTo>
                    <a:pt x="354" y="583"/>
                  </a:lnTo>
                  <a:lnTo>
                    <a:pt x="402" y="583"/>
                  </a:lnTo>
                  <a:lnTo>
                    <a:pt x="405" y="581"/>
                  </a:lnTo>
                  <a:lnTo>
                    <a:pt x="408" y="574"/>
                  </a:lnTo>
                  <a:lnTo>
                    <a:pt x="412" y="564"/>
                  </a:lnTo>
                  <a:lnTo>
                    <a:pt x="417" y="553"/>
                  </a:lnTo>
                  <a:lnTo>
                    <a:pt x="420" y="542"/>
                  </a:lnTo>
                  <a:lnTo>
                    <a:pt x="424" y="533"/>
                  </a:lnTo>
                  <a:lnTo>
                    <a:pt x="427" y="526"/>
                  </a:lnTo>
                  <a:lnTo>
                    <a:pt x="427" y="523"/>
                  </a:lnTo>
                  <a:lnTo>
                    <a:pt x="455" y="512"/>
                  </a:lnTo>
                  <a:lnTo>
                    <a:pt x="457" y="514"/>
                  </a:lnTo>
                  <a:lnTo>
                    <a:pt x="465" y="516"/>
                  </a:lnTo>
                  <a:lnTo>
                    <a:pt x="474" y="521"/>
                  </a:lnTo>
                  <a:lnTo>
                    <a:pt x="485" y="524"/>
                  </a:lnTo>
                  <a:lnTo>
                    <a:pt x="496" y="529"/>
                  </a:lnTo>
                  <a:lnTo>
                    <a:pt x="506" y="533"/>
                  </a:lnTo>
                  <a:lnTo>
                    <a:pt x="514" y="535"/>
                  </a:lnTo>
                  <a:lnTo>
                    <a:pt x="516" y="535"/>
                  </a:lnTo>
                  <a:lnTo>
                    <a:pt x="551" y="503"/>
                  </a:lnTo>
                  <a:lnTo>
                    <a:pt x="551" y="499"/>
                  </a:lnTo>
                  <a:lnTo>
                    <a:pt x="548" y="492"/>
                  </a:lnTo>
                  <a:lnTo>
                    <a:pt x="544" y="483"/>
                  </a:lnTo>
                  <a:lnTo>
                    <a:pt x="539" y="472"/>
                  </a:lnTo>
                  <a:lnTo>
                    <a:pt x="534" y="461"/>
                  </a:lnTo>
                  <a:lnTo>
                    <a:pt x="530" y="451"/>
                  </a:lnTo>
                  <a:lnTo>
                    <a:pt x="527" y="445"/>
                  </a:lnTo>
                  <a:lnTo>
                    <a:pt x="526" y="443"/>
                  </a:lnTo>
                  <a:lnTo>
                    <a:pt x="538" y="417"/>
                  </a:lnTo>
                  <a:lnTo>
                    <a:pt x="540" y="416"/>
                  </a:lnTo>
                  <a:lnTo>
                    <a:pt x="546" y="413"/>
                  </a:lnTo>
                  <a:lnTo>
                    <a:pt x="556" y="410"/>
                  </a:lnTo>
                  <a:lnTo>
                    <a:pt x="567" y="405"/>
                  </a:lnTo>
                  <a:lnTo>
                    <a:pt x="578" y="400"/>
                  </a:lnTo>
                  <a:lnTo>
                    <a:pt x="588" y="395"/>
                  </a:lnTo>
                  <a:lnTo>
                    <a:pt x="595" y="393"/>
                  </a:lnTo>
                  <a:lnTo>
                    <a:pt x="597" y="390"/>
                  </a:lnTo>
                  <a:lnTo>
                    <a:pt x="597" y="343"/>
                  </a:lnTo>
                  <a:lnTo>
                    <a:pt x="595" y="341"/>
                  </a:lnTo>
                  <a:lnTo>
                    <a:pt x="588" y="338"/>
                  </a:lnTo>
                  <a:lnTo>
                    <a:pt x="578" y="334"/>
                  </a:lnTo>
                  <a:lnTo>
                    <a:pt x="567" y="329"/>
                  </a:lnTo>
                  <a:lnTo>
                    <a:pt x="556" y="325"/>
                  </a:lnTo>
                  <a:lnTo>
                    <a:pt x="546" y="322"/>
                  </a:lnTo>
                  <a:lnTo>
                    <a:pt x="540" y="319"/>
                  </a:lnTo>
                  <a:lnTo>
                    <a:pt x="536" y="319"/>
                  </a:lnTo>
                  <a:lnTo>
                    <a:pt x="526" y="292"/>
                  </a:lnTo>
                  <a:lnTo>
                    <a:pt x="527" y="290"/>
                  </a:lnTo>
                  <a:lnTo>
                    <a:pt x="529" y="283"/>
                  </a:lnTo>
                  <a:lnTo>
                    <a:pt x="534" y="273"/>
                  </a:lnTo>
                  <a:lnTo>
                    <a:pt x="539" y="262"/>
                  </a:lnTo>
                  <a:lnTo>
                    <a:pt x="542" y="252"/>
                  </a:lnTo>
                  <a:lnTo>
                    <a:pt x="546" y="242"/>
                  </a:lnTo>
                  <a:lnTo>
                    <a:pt x="548" y="235"/>
                  </a:lnTo>
                  <a:lnTo>
                    <a:pt x="550" y="231"/>
                  </a:lnTo>
                  <a:lnTo>
                    <a:pt x="515" y="198"/>
                  </a:lnTo>
                  <a:lnTo>
                    <a:pt x="511" y="199"/>
                  </a:lnTo>
                  <a:lnTo>
                    <a:pt x="504" y="201"/>
                  </a:lnTo>
                  <a:lnTo>
                    <a:pt x="494" y="205"/>
                  </a:lnTo>
                  <a:lnTo>
                    <a:pt x="484" y="210"/>
                  </a:lnTo>
                  <a:lnTo>
                    <a:pt x="473" y="215"/>
                  </a:lnTo>
                  <a:lnTo>
                    <a:pt x="463" y="218"/>
                  </a:lnTo>
                  <a:lnTo>
                    <a:pt x="457" y="222"/>
                  </a:lnTo>
                  <a:lnTo>
                    <a:pt x="455" y="223"/>
                  </a:lnTo>
                  <a:lnTo>
                    <a:pt x="427" y="211"/>
                  </a:lnTo>
                  <a:lnTo>
                    <a:pt x="426" y="209"/>
                  </a:lnTo>
                  <a:lnTo>
                    <a:pt x="424" y="203"/>
                  </a:lnTo>
                  <a:lnTo>
                    <a:pt x="420" y="193"/>
                  </a:lnTo>
                  <a:lnTo>
                    <a:pt x="416" y="182"/>
                  </a:lnTo>
                  <a:lnTo>
                    <a:pt x="411" y="172"/>
                  </a:lnTo>
                  <a:lnTo>
                    <a:pt x="406" y="162"/>
                  </a:lnTo>
                  <a:lnTo>
                    <a:pt x="402" y="155"/>
                  </a:lnTo>
                  <a:lnTo>
                    <a:pt x="401" y="152"/>
                  </a:lnTo>
                  <a:lnTo>
                    <a:pt x="352" y="152"/>
                  </a:lnTo>
                  <a:close/>
                  <a:moveTo>
                    <a:pt x="521" y="0"/>
                  </a:moveTo>
                  <a:lnTo>
                    <a:pt x="539" y="2"/>
                  </a:lnTo>
                  <a:lnTo>
                    <a:pt x="557" y="2"/>
                  </a:lnTo>
                  <a:lnTo>
                    <a:pt x="575" y="3"/>
                  </a:lnTo>
                  <a:lnTo>
                    <a:pt x="593" y="4"/>
                  </a:lnTo>
                  <a:lnTo>
                    <a:pt x="612" y="6"/>
                  </a:lnTo>
                  <a:lnTo>
                    <a:pt x="630" y="10"/>
                  </a:lnTo>
                  <a:lnTo>
                    <a:pt x="648" y="14"/>
                  </a:lnTo>
                  <a:lnTo>
                    <a:pt x="664" y="17"/>
                  </a:lnTo>
                  <a:lnTo>
                    <a:pt x="682" y="22"/>
                  </a:lnTo>
                  <a:lnTo>
                    <a:pt x="700" y="27"/>
                  </a:lnTo>
                  <a:lnTo>
                    <a:pt x="718" y="33"/>
                  </a:lnTo>
                  <a:lnTo>
                    <a:pt x="733" y="38"/>
                  </a:lnTo>
                  <a:lnTo>
                    <a:pt x="747" y="44"/>
                  </a:lnTo>
                  <a:lnTo>
                    <a:pt x="761" y="49"/>
                  </a:lnTo>
                  <a:lnTo>
                    <a:pt x="776" y="55"/>
                  </a:lnTo>
                  <a:lnTo>
                    <a:pt x="789" y="63"/>
                  </a:lnTo>
                  <a:lnTo>
                    <a:pt x="802" y="70"/>
                  </a:lnTo>
                  <a:lnTo>
                    <a:pt x="815" y="77"/>
                  </a:lnTo>
                  <a:lnTo>
                    <a:pt x="828" y="84"/>
                  </a:lnTo>
                  <a:lnTo>
                    <a:pt x="840" y="94"/>
                  </a:lnTo>
                  <a:lnTo>
                    <a:pt x="853" y="102"/>
                  </a:lnTo>
                  <a:lnTo>
                    <a:pt x="828" y="112"/>
                  </a:lnTo>
                  <a:lnTo>
                    <a:pt x="839" y="121"/>
                  </a:lnTo>
                  <a:lnTo>
                    <a:pt x="850" y="132"/>
                  </a:lnTo>
                  <a:lnTo>
                    <a:pt x="861" y="143"/>
                  </a:lnTo>
                  <a:lnTo>
                    <a:pt x="871" y="154"/>
                  </a:lnTo>
                  <a:lnTo>
                    <a:pt x="881" y="167"/>
                  </a:lnTo>
                  <a:lnTo>
                    <a:pt x="892" y="181"/>
                  </a:lnTo>
                  <a:lnTo>
                    <a:pt x="903" y="197"/>
                  </a:lnTo>
                  <a:lnTo>
                    <a:pt x="913" y="211"/>
                  </a:lnTo>
                  <a:lnTo>
                    <a:pt x="923" y="228"/>
                  </a:lnTo>
                  <a:lnTo>
                    <a:pt x="895" y="245"/>
                  </a:lnTo>
                  <a:lnTo>
                    <a:pt x="904" y="261"/>
                  </a:lnTo>
                  <a:lnTo>
                    <a:pt x="913" y="279"/>
                  </a:lnTo>
                  <a:lnTo>
                    <a:pt x="922" y="296"/>
                  </a:lnTo>
                  <a:lnTo>
                    <a:pt x="929" y="315"/>
                  </a:lnTo>
                  <a:lnTo>
                    <a:pt x="936" y="334"/>
                  </a:lnTo>
                  <a:lnTo>
                    <a:pt x="942" y="352"/>
                  </a:lnTo>
                  <a:lnTo>
                    <a:pt x="949" y="371"/>
                  </a:lnTo>
                  <a:lnTo>
                    <a:pt x="955" y="389"/>
                  </a:lnTo>
                  <a:lnTo>
                    <a:pt x="960" y="408"/>
                  </a:lnTo>
                  <a:lnTo>
                    <a:pt x="965" y="428"/>
                  </a:lnTo>
                  <a:lnTo>
                    <a:pt x="968" y="447"/>
                  </a:lnTo>
                  <a:lnTo>
                    <a:pt x="967" y="456"/>
                  </a:lnTo>
                  <a:lnTo>
                    <a:pt x="962" y="466"/>
                  </a:lnTo>
                  <a:lnTo>
                    <a:pt x="958" y="475"/>
                  </a:lnTo>
                  <a:lnTo>
                    <a:pt x="958" y="485"/>
                  </a:lnTo>
                  <a:lnTo>
                    <a:pt x="962" y="508"/>
                  </a:lnTo>
                  <a:lnTo>
                    <a:pt x="968" y="529"/>
                  </a:lnTo>
                  <a:lnTo>
                    <a:pt x="977" y="550"/>
                  </a:lnTo>
                  <a:lnTo>
                    <a:pt x="985" y="571"/>
                  </a:lnTo>
                  <a:lnTo>
                    <a:pt x="993" y="593"/>
                  </a:lnTo>
                  <a:lnTo>
                    <a:pt x="1002" y="614"/>
                  </a:lnTo>
                  <a:lnTo>
                    <a:pt x="1009" y="637"/>
                  </a:lnTo>
                  <a:lnTo>
                    <a:pt x="1016" y="661"/>
                  </a:lnTo>
                  <a:lnTo>
                    <a:pt x="1017" y="667"/>
                  </a:lnTo>
                  <a:lnTo>
                    <a:pt x="1015" y="673"/>
                  </a:lnTo>
                  <a:lnTo>
                    <a:pt x="1013" y="679"/>
                  </a:lnTo>
                  <a:lnTo>
                    <a:pt x="1008" y="684"/>
                  </a:lnTo>
                  <a:lnTo>
                    <a:pt x="1002" y="688"/>
                  </a:lnTo>
                  <a:lnTo>
                    <a:pt x="993" y="692"/>
                  </a:lnTo>
                  <a:lnTo>
                    <a:pt x="985" y="697"/>
                  </a:lnTo>
                  <a:lnTo>
                    <a:pt x="974" y="700"/>
                  </a:lnTo>
                  <a:lnTo>
                    <a:pt x="974" y="717"/>
                  </a:lnTo>
                  <a:lnTo>
                    <a:pt x="978" y="735"/>
                  </a:lnTo>
                  <a:lnTo>
                    <a:pt x="982" y="754"/>
                  </a:lnTo>
                  <a:lnTo>
                    <a:pt x="987" y="774"/>
                  </a:lnTo>
                  <a:lnTo>
                    <a:pt x="989" y="780"/>
                  </a:lnTo>
                  <a:lnTo>
                    <a:pt x="987" y="785"/>
                  </a:lnTo>
                  <a:lnTo>
                    <a:pt x="985" y="791"/>
                  </a:lnTo>
                  <a:lnTo>
                    <a:pt x="982" y="796"/>
                  </a:lnTo>
                  <a:lnTo>
                    <a:pt x="977" y="801"/>
                  </a:lnTo>
                  <a:lnTo>
                    <a:pt x="971" y="806"/>
                  </a:lnTo>
                  <a:lnTo>
                    <a:pt x="964" y="810"/>
                  </a:lnTo>
                  <a:lnTo>
                    <a:pt x="958" y="813"/>
                  </a:lnTo>
                  <a:lnTo>
                    <a:pt x="964" y="818"/>
                  </a:lnTo>
                  <a:lnTo>
                    <a:pt x="968" y="821"/>
                  </a:lnTo>
                  <a:lnTo>
                    <a:pt x="973" y="827"/>
                  </a:lnTo>
                  <a:lnTo>
                    <a:pt x="978" y="832"/>
                  </a:lnTo>
                  <a:lnTo>
                    <a:pt x="980" y="838"/>
                  </a:lnTo>
                  <a:lnTo>
                    <a:pt x="982" y="844"/>
                  </a:lnTo>
                  <a:lnTo>
                    <a:pt x="983" y="850"/>
                  </a:lnTo>
                  <a:lnTo>
                    <a:pt x="984" y="856"/>
                  </a:lnTo>
                  <a:lnTo>
                    <a:pt x="983" y="862"/>
                  </a:lnTo>
                  <a:lnTo>
                    <a:pt x="980" y="867"/>
                  </a:lnTo>
                  <a:lnTo>
                    <a:pt x="978" y="873"/>
                  </a:lnTo>
                  <a:lnTo>
                    <a:pt x="974" y="877"/>
                  </a:lnTo>
                  <a:lnTo>
                    <a:pt x="971" y="882"/>
                  </a:lnTo>
                  <a:lnTo>
                    <a:pt x="968" y="887"/>
                  </a:lnTo>
                  <a:lnTo>
                    <a:pt x="965" y="892"/>
                  </a:lnTo>
                  <a:lnTo>
                    <a:pt x="964" y="898"/>
                  </a:lnTo>
                  <a:lnTo>
                    <a:pt x="964" y="912"/>
                  </a:lnTo>
                  <a:lnTo>
                    <a:pt x="966" y="925"/>
                  </a:lnTo>
                  <a:lnTo>
                    <a:pt x="967" y="940"/>
                  </a:lnTo>
                  <a:lnTo>
                    <a:pt x="965" y="953"/>
                  </a:lnTo>
                  <a:lnTo>
                    <a:pt x="960" y="959"/>
                  </a:lnTo>
                  <a:lnTo>
                    <a:pt x="955" y="964"/>
                  </a:lnTo>
                  <a:lnTo>
                    <a:pt x="949" y="969"/>
                  </a:lnTo>
                  <a:lnTo>
                    <a:pt x="942" y="974"/>
                  </a:lnTo>
                  <a:lnTo>
                    <a:pt x="935" y="978"/>
                  </a:lnTo>
                  <a:lnTo>
                    <a:pt x="928" y="980"/>
                  </a:lnTo>
                  <a:lnTo>
                    <a:pt x="920" y="983"/>
                  </a:lnTo>
                  <a:lnTo>
                    <a:pt x="913" y="983"/>
                  </a:lnTo>
                  <a:lnTo>
                    <a:pt x="901" y="983"/>
                  </a:lnTo>
                  <a:lnTo>
                    <a:pt x="889" y="981"/>
                  </a:lnTo>
                  <a:lnTo>
                    <a:pt x="879" y="980"/>
                  </a:lnTo>
                  <a:lnTo>
                    <a:pt x="904" y="980"/>
                  </a:lnTo>
                  <a:lnTo>
                    <a:pt x="894" y="979"/>
                  </a:lnTo>
                  <a:lnTo>
                    <a:pt x="883" y="978"/>
                  </a:lnTo>
                  <a:lnTo>
                    <a:pt x="874" y="977"/>
                  </a:lnTo>
                  <a:lnTo>
                    <a:pt x="864" y="975"/>
                  </a:lnTo>
                  <a:lnTo>
                    <a:pt x="855" y="975"/>
                  </a:lnTo>
                  <a:lnTo>
                    <a:pt x="845" y="974"/>
                  </a:lnTo>
                  <a:lnTo>
                    <a:pt x="843" y="974"/>
                  </a:lnTo>
                  <a:lnTo>
                    <a:pt x="832" y="974"/>
                  </a:lnTo>
                  <a:lnTo>
                    <a:pt x="821" y="975"/>
                  </a:lnTo>
                  <a:lnTo>
                    <a:pt x="814" y="977"/>
                  </a:lnTo>
                  <a:lnTo>
                    <a:pt x="806" y="979"/>
                  </a:lnTo>
                  <a:lnTo>
                    <a:pt x="798" y="981"/>
                  </a:lnTo>
                  <a:lnTo>
                    <a:pt x="792" y="985"/>
                  </a:lnTo>
                  <a:lnTo>
                    <a:pt x="789" y="990"/>
                  </a:lnTo>
                  <a:lnTo>
                    <a:pt x="785" y="996"/>
                  </a:lnTo>
                  <a:lnTo>
                    <a:pt x="782" y="1002"/>
                  </a:lnTo>
                  <a:lnTo>
                    <a:pt x="780" y="1010"/>
                  </a:lnTo>
                  <a:lnTo>
                    <a:pt x="777" y="1044"/>
                  </a:lnTo>
                  <a:lnTo>
                    <a:pt x="774" y="1111"/>
                  </a:lnTo>
                  <a:lnTo>
                    <a:pt x="773" y="1141"/>
                  </a:lnTo>
                  <a:lnTo>
                    <a:pt x="773" y="1170"/>
                  </a:lnTo>
                  <a:lnTo>
                    <a:pt x="771" y="1180"/>
                  </a:lnTo>
                  <a:lnTo>
                    <a:pt x="260" y="1168"/>
                  </a:lnTo>
                  <a:lnTo>
                    <a:pt x="258" y="1087"/>
                  </a:lnTo>
                  <a:lnTo>
                    <a:pt x="261" y="1057"/>
                  </a:lnTo>
                  <a:lnTo>
                    <a:pt x="261" y="1053"/>
                  </a:lnTo>
                  <a:lnTo>
                    <a:pt x="261" y="1042"/>
                  </a:lnTo>
                  <a:lnTo>
                    <a:pt x="260" y="1026"/>
                  </a:lnTo>
                  <a:lnTo>
                    <a:pt x="256" y="1003"/>
                  </a:lnTo>
                  <a:lnTo>
                    <a:pt x="250" y="975"/>
                  </a:lnTo>
                  <a:lnTo>
                    <a:pt x="241" y="944"/>
                  </a:lnTo>
                  <a:lnTo>
                    <a:pt x="228" y="910"/>
                  </a:lnTo>
                  <a:lnTo>
                    <a:pt x="210" y="873"/>
                  </a:lnTo>
                  <a:lnTo>
                    <a:pt x="186" y="832"/>
                  </a:lnTo>
                  <a:lnTo>
                    <a:pt x="156" y="791"/>
                  </a:lnTo>
                  <a:lnTo>
                    <a:pt x="119" y="749"/>
                  </a:lnTo>
                  <a:lnTo>
                    <a:pt x="30" y="607"/>
                  </a:lnTo>
                  <a:lnTo>
                    <a:pt x="19" y="574"/>
                  </a:lnTo>
                  <a:lnTo>
                    <a:pt x="10" y="539"/>
                  </a:lnTo>
                  <a:lnTo>
                    <a:pt x="4" y="504"/>
                  </a:lnTo>
                  <a:lnTo>
                    <a:pt x="0" y="469"/>
                  </a:lnTo>
                  <a:lnTo>
                    <a:pt x="0" y="434"/>
                  </a:lnTo>
                  <a:lnTo>
                    <a:pt x="1" y="398"/>
                  </a:lnTo>
                  <a:lnTo>
                    <a:pt x="6" y="362"/>
                  </a:lnTo>
                  <a:lnTo>
                    <a:pt x="10" y="345"/>
                  </a:lnTo>
                  <a:lnTo>
                    <a:pt x="15" y="327"/>
                  </a:lnTo>
                  <a:lnTo>
                    <a:pt x="19" y="310"/>
                  </a:lnTo>
                  <a:lnTo>
                    <a:pt x="25" y="294"/>
                  </a:lnTo>
                  <a:lnTo>
                    <a:pt x="33" y="277"/>
                  </a:lnTo>
                  <a:lnTo>
                    <a:pt x="40" y="260"/>
                  </a:lnTo>
                  <a:lnTo>
                    <a:pt x="48" y="245"/>
                  </a:lnTo>
                  <a:lnTo>
                    <a:pt x="57" y="228"/>
                  </a:lnTo>
                  <a:lnTo>
                    <a:pt x="66" y="212"/>
                  </a:lnTo>
                  <a:lnTo>
                    <a:pt x="77" y="198"/>
                  </a:lnTo>
                  <a:lnTo>
                    <a:pt x="88" y="183"/>
                  </a:lnTo>
                  <a:lnTo>
                    <a:pt x="98" y="169"/>
                  </a:lnTo>
                  <a:lnTo>
                    <a:pt x="110" y="155"/>
                  </a:lnTo>
                  <a:lnTo>
                    <a:pt x="122" y="143"/>
                  </a:lnTo>
                  <a:lnTo>
                    <a:pt x="135" y="130"/>
                  </a:lnTo>
                  <a:lnTo>
                    <a:pt x="149" y="119"/>
                  </a:lnTo>
                  <a:lnTo>
                    <a:pt x="163" y="107"/>
                  </a:lnTo>
                  <a:lnTo>
                    <a:pt x="179" y="96"/>
                  </a:lnTo>
                  <a:lnTo>
                    <a:pt x="194" y="85"/>
                  </a:lnTo>
                  <a:lnTo>
                    <a:pt x="211" y="76"/>
                  </a:lnTo>
                  <a:lnTo>
                    <a:pt x="228" y="67"/>
                  </a:lnTo>
                  <a:lnTo>
                    <a:pt x="246" y="59"/>
                  </a:lnTo>
                  <a:lnTo>
                    <a:pt x="262" y="51"/>
                  </a:lnTo>
                  <a:lnTo>
                    <a:pt x="280" y="44"/>
                  </a:lnTo>
                  <a:lnTo>
                    <a:pt x="298" y="38"/>
                  </a:lnTo>
                  <a:lnTo>
                    <a:pt x="317" y="32"/>
                  </a:lnTo>
                  <a:lnTo>
                    <a:pt x="337" y="26"/>
                  </a:lnTo>
                  <a:lnTo>
                    <a:pt x="354" y="21"/>
                  </a:lnTo>
                  <a:lnTo>
                    <a:pt x="374" y="17"/>
                  </a:lnTo>
                  <a:lnTo>
                    <a:pt x="392" y="14"/>
                  </a:lnTo>
                  <a:lnTo>
                    <a:pt x="411" y="10"/>
                  </a:lnTo>
                  <a:lnTo>
                    <a:pt x="430" y="6"/>
                  </a:lnTo>
                  <a:lnTo>
                    <a:pt x="448" y="4"/>
                  </a:lnTo>
                  <a:lnTo>
                    <a:pt x="466" y="3"/>
                  </a:lnTo>
                  <a:lnTo>
                    <a:pt x="484" y="2"/>
                  </a:lnTo>
                  <a:lnTo>
                    <a:pt x="502" y="2"/>
                  </a:lnTo>
                  <a:lnTo>
                    <a:pt x="5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auto">
            <a:xfrm>
              <a:off x="7894638" y="1943101"/>
              <a:ext cx="111125" cy="109538"/>
            </a:xfrm>
            <a:custGeom>
              <a:avLst/>
              <a:gdLst>
                <a:gd name="T0" fmla="*/ 70 w 141"/>
                <a:gd name="T1" fmla="*/ 0 h 139"/>
                <a:gd name="T2" fmla="*/ 93 w 141"/>
                <a:gd name="T3" fmla="*/ 4 h 139"/>
                <a:gd name="T4" fmla="*/ 112 w 141"/>
                <a:gd name="T5" fmla="*/ 13 h 139"/>
                <a:gd name="T6" fmla="*/ 128 w 141"/>
                <a:gd name="T7" fmla="*/ 29 h 139"/>
                <a:gd name="T8" fmla="*/ 137 w 141"/>
                <a:gd name="T9" fmla="*/ 48 h 139"/>
                <a:gd name="T10" fmla="*/ 141 w 141"/>
                <a:gd name="T11" fmla="*/ 70 h 139"/>
                <a:gd name="T12" fmla="*/ 137 w 141"/>
                <a:gd name="T13" fmla="*/ 91 h 139"/>
                <a:gd name="T14" fmla="*/ 128 w 141"/>
                <a:gd name="T15" fmla="*/ 110 h 139"/>
                <a:gd name="T16" fmla="*/ 112 w 141"/>
                <a:gd name="T17" fmla="*/ 125 h 139"/>
                <a:gd name="T18" fmla="*/ 93 w 141"/>
                <a:gd name="T19" fmla="*/ 136 h 139"/>
                <a:gd name="T20" fmla="*/ 70 w 141"/>
                <a:gd name="T21" fmla="*/ 139 h 139"/>
                <a:gd name="T22" fmla="*/ 49 w 141"/>
                <a:gd name="T23" fmla="*/ 136 h 139"/>
                <a:gd name="T24" fmla="*/ 28 w 141"/>
                <a:gd name="T25" fmla="*/ 125 h 139"/>
                <a:gd name="T26" fmla="*/ 14 w 141"/>
                <a:gd name="T27" fmla="*/ 110 h 139"/>
                <a:gd name="T28" fmla="*/ 3 w 141"/>
                <a:gd name="T29" fmla="*/ 91 h 139"/>
                <a:gd name="T30" fmla="*/ 0 w 141"/>
                <a:gd name="T31" fmla="*/ 70 h 139"/>
                <a:gd name="T32" fmla="*/ 3 w 141"/>
                <a:gd name="T33" fmla="*/ 48 h 139"/>
                <a:gd name="T34" fmla="*/ 14 w 141"/>
                <a:gd name="T35" fmla="*/ 29 h 139"/>
                <a:gd name="T36" fmla="*/ 28 w 141"/>
                <a:gd name="T37" fmla="*/ 13 h 139"/>
                <a:gd name="T38" fmla="*/ 49 w 141"/>
                <a:gd name="T39" fmla="*/ 4 h 139"/>
                <a:gd name="T40" fmla="*/ 70 w 141"/>
                <a:gd name="T4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1" h="139">
                  <a:moveTo>
                    <a:pt x="70" y="0"/>
                  </a:moveTo>
                  <a:lnTo>
                    <a:pt x="93" y="4"/>
                  </a:lnTo>
                  <a:lnTo>
                    <a:pt x="112" y="13"/>
                  </a:lnTo>
                  <a:lnTo>
                    <a:pt x="128" y="29"/>
                  </a:lnTo>
                  <a:lnTo>
                    <a:pt x="137" y="48"/>
                  </a:lnTo>
                  <a:lnTo>
                    <a:pt x="141" y="70"/>
                  </a:lnTo>
                  <a:lnTo>
                    <a:pt x="137" y="91"/>
                  </a:lnTo>
                  <a:lnTo>
                    <a:pt x="128" y="110"/>
                  </a:lnTo>
                  <a:lnTo>
                    <a:pt x="112" y="125"/>
                  </a:lnTo>
                  <a:lnTo>
                    <a:pt x="93" y="136"/>
                  </a:lnTo>
                  <a:lnTo>
                    <a:pt x="70" y="139"/>
                  </a:lnTo>
                  <a:lnTo>
                    <a:pt x="49" y="136"/>
                  </a:lnTo>
                  <a:lnTo>
                    <a:pt x="28" y="125"/>
                  </a:lnTo>
                  <a:lnTo>
                    <a:pt x="14" y="110"/>
                  </a:lnTo>
                  <a:lnTo>
                    <a:pt x="3" y="91"/>
                  </a:lnTo>
                  <a:lnTo>
                    <a:pt x="0" y="70"/>
                  </a:lnTo>
                  <a:lnTo>
                    <a:pt x="3" y="48"/>
                  </a:lnTo>
                  <a:lnTo>
                    <a:pt x="14" y="29"/>
                  </a:lnTo>
                  <a:lnTo>
                    <a:pt x="28" y="13"/>
                  </a:lnTo>
                  <a:lnTo>
                    <a:pt x="49" y="4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555954" y="2148749"/>
            <a:ext cx="3992710" cy="3293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C000"/>
                </a:solidFill>
              </a:rPr>
              <a:t>神经网络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人工神经网络的基本构成单元就是神经元，它是一种有多个输入和一个输出的非线性单元，可以有反馈输入和阈值参数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普遍性定理保证了神经网络具有高度的适应</a:t>
            </a:r>
            <a:r>
              <a:rPr lang="zh-CN" altLang="en-US" dirty="0" smtClean="0"/>
              <a:t>性。</a:t>
            </a:r>
            <a:endParaRPr lang="en-US" altLang="zh-CN" dirty="0" smtClean="0"/>
          </a:p>
          <a:p>
            <a:r>
              <a:rPr lang="zh-CN" altLang="en-US" dirty="0" smtClean="0"/>
              <a:t>本文选取多种神经网络拓扑结构进行实验，最终选择了前馈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BP/RBF</a:t>
            </a:r>
            <a:r>
              <a:rPr lang="zh-CN" altLang="en-US" dirty="0" smtClean="0"/>
              <a:t>神经网络。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668620" y="2232645"/>
            <a:ext cx="3992710" cy="27392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0A6546"/>
                </a:solidFill>
              </a:rPr>
              <a:t>学习算法</a:t>
            </a:r>
            <a:endParaRPr lang="en-US" altLang="zh-CN" sz="2800" b="1" dirty="0" smtClean="0">
              <a:solidFill>
                <a:srgbClr val="0A6546"/>
              </a:solidFill>
            </a:endParaRPr>
          </a:p>
          <a:p>
            <a:pPr algn="r"/>
            <a:endParaRPr lang="en-US" altLang="zh-CN" dirty="0" smtClean="0"/>
          </a:p>
          <a:p>
            <a:pPr algn="r"/>
            <a:endParaRPr lang="en-US" altLang="zh-CN" dirty="0"/>
          </a:p>
          <a:p>
            <a:pPr algn="r"/>
            <a:endParaRPr lang="en-US" altLang="zh-CN" dirty="0" smtClean="0"/>
          </a:p>
          <a:p>
            <a:pPr algn="r"/>
            <a:r>
              <a:rPr lang="zh-CN" altLang="en-US" dirty="0" smtClean="0"/>
              <a:t>本文综合利用梯</a:t>
            </a:r>
            <a:r>
              <a:rPr lang="zh-CN" altLang="en-US" dirty="0"/>
              <a:t>度下</a:t>
            </a:r>
            <a:r>
              <a:rPr lang="zh-CN" altLang="en-US" dirty="0" smtClean="0"/>
              <a:t>降算法和反向传播算法用于计算神经网络的权重和激活值。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同时也可以利用其他学习算</a:t>
            </a:r>
            <a:r>
              <a:rPr lang="zh-CN" altLang="en-US" dirty="0" smtClean="0"/>
              <a:t>法，如批量下降法，带衰减的梯度下降法等。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234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091973" y="1816847"/>
            <a:ext cx="2838183" cy="939800"/>
            <a:chOff x="3118863" y="1494119"/>
            <a:chExt cx="2838183" cy="939800"/>
          </a:xfrm>
        </p:grpSpPr>
        <p:grpSp>
          <p:nvGrpSpPr>
            <p:cNvPr id="2" name="组合 1"/>
            <p:cNvGrpSpPr/>
            <p:nvPr/>
          </p:nvGrpSpPr>
          <p:grpSpPr>
            <a:xfrm>
              <a:off x="3118863" y="1494119"/>
              <a:ext cx="2838183" cy="939800"/>
              <a:chOff x="5109029" y="1574801"/>
              <a:chExt cx="3904342" cy="1168399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6381247" y="1582057"/>
                <a:ext cx="2632124" cy="1161143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109029" y="1574801"/>
                <a:ext cx="1270000" cy="116114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solidFill>
                      <a:schemeClr val="bg2">
                        <a:lumMod val="25000"/>
                      </a:schemeClr>
                    </a:solidFill>
                  </a:rPr>
                  <a:t>01</a:t>
                </a:r>
                <a:endParaRPr lang="zh-CN" altLang="en-US" sz="48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4316504" y="1667435"/>
              <a:ext cx="1385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背景</a:t>
              </a:r>
              <a:endParaRPr lang="en-US" altLang="zh-CN" dirty="0" smtClean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606138" y="1814653"/>
            <a:ext cx="2838183" cy="939800"/>
            <a:chOff x="3118863" y="1494119"/>
            <a:chExt cx="2838183" cy="939800"/>
          </a:xfrm>
        </p:grpSpPr>
        <p:grpSp>
          <p:nvGrpSpPr>
            <p:cNvPr id="19" name="组合 18"/>
            <p:cNvGrpSpPr/>
            <p:nvPr/>
          </p:nvGrpSpPr>
          <p:grpSpPr>
            <a:xfrm>
              <a:off x="3118863" y="1494119"/>
              <a:ext cx="2838183" cy="939800"/>
              <a:chOff x="5109029" y="1574801"/>
              <a:chExt cx="3904342" cy="1168399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6381247" y="1582057"/>
                <a:ext cx="2632124" cy="1161143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5109029" y="1574801"/>
                <a:ext cx="1270000" cy="11611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solidFill>
                      <a:schemeClr val="bg2">
                        <a:lumMod val="25000"/>
                      </a:schemeClr>
                    </a:solidFill>
                  </a:rPr>
                  <a:t>02</a:t>
                </a:r>
                <a:endParaRPr lang="zh-CN" altLang="en-US" sz="48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4303056" y="1775012"/>
              <a:ext cx="1385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系统</a:t>
              </a:r>
              <a:endParaRPr lang="en-US" altLang="zh-CN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081434" y="4462789"/>
            <a:ext cx="2838183" cy="941574"/>
            <a:chOff x="3118863" y="1486508"/>
            <a:chExt cx="2838183" cy="941574"/>
          </a:xfrm>
        </p:grpSpPr>
        <p:grpSp>
          <p:nvGrpSpPr>
            <p:cNvPr id="24" name="组合 23"/>
            <p:cNvGrpSpPr/>
            <p:nvPr/>
          </p:nvGrpSpPr>
          <p:grpSpPr>
            <a:xfrm>
              <a:off x="3118863" y="1486508"/>
              <a:ext cx="2838183" cy="941574"/>
              <a:chOff x="5109029" y="1565339"/>
              <a:chExt cx="3904342" cy="1170605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6381247" y="1565339"/>
                <a:ext cx="2632124" cy="1161143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5109029" y="1574801"/>
                <a:ext cx="1270000" cy="116114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solidFill>
                      <a:schemeClr val="bg2">
                        <a:lumMod val="25000"/>
                      </a:schemeClr>
                    </a:solidFill>
                  </a:rPr>
                  <a:t>03</a:t>
                </a:r>
                <a:endParaRPr lang="zh-CN" altLang="en-US" sz="48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4316504" y="1667435"/>
              <a:ext cx="1385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应用</a:t>
              </a:r>
              <a:endParaRPr lang="en-US" altLang="zh-CN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608859" y="4480064"/>
            <a:ext cx="2838183" cy="939800"/>
            <a:chOff x="3118863" y="1494119"/>
            <a:chExt cx="2838183" cy="939800"/>
          </a:xfrm>
        </p:grpSpPr>
        <p:grpSp>
          <p:nvGrpSpPr>
            <p:cNvPr id="29" name="组合 28"/>
            <p:cNvGrpSpPr/>
            <p:nvPr/>
          </p:nvGrpSpPr>
          <p:grpSpPr>
            <a:xfrm>
              <a:off x="3118863" y="1494119"/>
              <a:ext cx="2838183" cy="939800"/>
              <a:chOff x="5109029" y="1574801"/>
              <a:chExt cx="3904342" cy="1168399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6381247" y="1582057"/>
                <a:ext cx="2632124" cy="1161143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5109029" y="1574801"/>
                <a:ext cx="1270000" cy="11611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solidFill>
                      <a:schemeClr val="bg2">
                        <a:lumMod val="25000"/>
                      </a:schemeClr>
                    </a:solidFill>
                  </a:rPr>
                  <a:t>04</a:t>
                </a:r>
                <a:endParaRPr lang="zh-CN" altLang="en-US" sz="48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4276164" y="1828800"/>
              <a:ext cx="1385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总</a:t>
              </a:r>
              <a:r>
                <a:rPr lang="zh-CN" altLang="en-US" dirty="0"/>
                <a:t>结</a:t>
              </a:r>
              <a:endParaRPr lang="en-US" altLang="zh-CN" dirty="0"/>
            </a:p>
          </p:txBody>
        </p:sp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3ED1-8A86-444E-A5FA-8BBDB1966EAF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3" name="直角三角形 2"/>
          <p:cNvSpPr/>
          <p:nvPr/>
        </p:nvSpPr>
        <p:spPr>
          <a:xfrm>
            <a:off x="0" y="5589587"/>
            <a:ext cx="1771650" cy="1268413"/>
          </a:xfrm>
          <a:prstGeom prst="rtTriangle">
            <a:avLst/>
          </a:prstGeom>
          <a:solidFill>
            <a:srgbClr val="079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直角三角形 33"/>
          <p:cNvSpPr/>
          <p:nvPr/>
        </p:nvSpPr>
        <p:spPr>
          <a:xfrm rot="10800000">
            <a:off x="10420350" y="0"/>
            <a:ext cx="1771650" cy="1268413"/>
          </a:xfrm>
          <a:prstGeom prst="rtTriangle">
            <a:avLst/>
          </a:prstGeom>
          <a:solidFill>
            <a:srgbClr val="14C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10418968" y="2646949"/>
            <a:ext cx="866273" cy="577516"/>
          </a:xfrm>
          <a:custGeom>
            <a:avLst/>
            <a:gdLst>
              <a:gd name="connsiteX0" fmla="*/ 0 w 866273"/>
              <a:gd name="connsiteY0" fmla="*/ 64168 h 577516"/>
              <a:gd name="connsiteX1" fmla="*/ 866273 w 866273"/>
              <a:gd name="connsiteY1" fmla="*/ 0 h 577516"/>
              <a:gd name="connsiteX2" fmla="*/ 401052 w 866273"/>
              <a:gd name="connsiteY2" fmla="*/ 577516 h 577516"/>
              <a:gd name="connsiteX3" fmla="*/ 0 w 866273"/>
              <a:gd name="connsiteY3" fmla="*/ 64168 h 5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577516">
                <a:moveTo>
                  <a:pt x="0" y="64168"/>
                </a:moveTo>
                <a:lnTo>
                  <a:pt x="866273" y="0"/>
                </a:lnTo>
                <a:lnTo>
                  <a:pt x="401052" y="577516"/>
                </a:lnTo>
                <a:lnTo>
                  <a:pt x="0" y="64168"/>
                </a:lnTo>
                <a:close/>
              </a:path>
            </a:pathLst>
          </a:custGeom>
          <a:solidFill>
            <a:srgbClr val="FFD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10499179" y="3577392"/>
            <a:ext cx="368969" cy="352927"/>
          </a:xfrm>
          <a:custGeom>
            <a:avLst/>
            <a:gdLst>
              <a:gd name="connsiteX0" fmla="*/ 0 w 368969"/>
              <a:gd name="connsiteY0" fmla="*/ 0 h 352927"/>
              <a:gd name="connsiteX1" fmla="*/ 368969 w 368969"/>
              <a:gd name="connsiteY1" fmla="*/ 48127 h 352927"/>
              <a:gd name="connsiteX2" fmla="*/ 112295 w 368969"/>
              <a:gd name="connsiteY2" fmla="*/ 352927 h 352927"/>
              <a:gd name="connsiteX3" fmla="*/ 0 w 368969"/>
              <a:gd name="connsiteY3" fmla="*/ 0 h 35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969" h="352927">
                <a:moveTo>
                  <a:pt x="0" y="0"/>
                </a:moveTo>
                <a:lnTo>
                  <a:pt x="368969" y="48127"/>
                </a:lnTo>
                <a:lnTo>
                  <a:pt x="112295" y="352927"/>
                </a:lnTo>
                <a:lnTo>
                  <a:pt x="0" y="0"/>
                </a:lnTo>
                <a:close/>
              </a:path>
            </a:pathLst>
          </a:custGeom>
          <a:solidFill>
            <a:srgbClr val="569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10082083" y="4122825"/>
            <a:ext cx="753979" cy="577515"/>
          </a:xfrm>
          <a:custGeom>
            <a:avLst/>
            <a:gdLst>
              <a:gd name="connsiteX0" fmla="*/ 0 w 753979"/>
              <a:gd name="connsiteY0" fmla="*/ 0 h 577515"/>
              <a:gd name="connsiteX1" fmla="*/ 48126 w 753979"/>
              <a:gd name="connsiteY1" fmla="*/ 577515 h 577515"/>
              <a:gd name="connsiteX2" fmla="*/ 753979 w 753979"/>
              <a:gd name="connsiteY2" fmla="*/ 513347 h 577515"/>
              <a:gd name="connsiteX3" fmla="*/ 0 w 753979"/>
              <a:gd name="connsiteY3" fmla="*/ 0 h 57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79" h="577515">
                <a:moveTo>
                  <a:pt x="0" y="0"/>
                </a:moveTo>
                <a:lnTo>
                  <a:pt x="48126" y="577515"/>
                </a:lnTo>
                <a:lnTo>
                  <a:pt x="753979" y="513347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10836062" y="4459705"/>
            <a:ext cx="1090863" cy="561475"/>
          </a:xfrm>
          <a:custGeom>
            <a:avLst/>
            <a:gdLst>
              <a:gd name="connsiteX0" fmla="*/ 433136 w 1090863"/>
              <a:gd name="connsiteY0" fmla="*/ 0 h 561474"/>
              <a:gd name="connsiteX1" fmla="*/ 0 w 1090863"/>
              <a:gd name="connsiteY1" fmla="*/ 561474 h 561474"/>
              <a:gd name="connsiteX2" fmla="*/ 1090863 w 1090863"/>
              <a:gd name="connsiteY2" fmla="*/ 256674 h 561474"/>
              <a:gd name="connsiteX3" fmla="*/ 481263 w 1090863"/>
              <a:gd name="connsiteY3" fmla="*/ 16042 h 561474"/>
              <a:gd name="connsiteX4" fmla="*/ 433136 w 1090863"/>
              <a:gd name="connsiteY4" fmla="*/ 0 h 56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0863" h="561474">
                <a:moveTo>
                  <a:pt x="433136" y="0"/>
                </a:moveTo>
                <a:lnTo>
                  <a:pt x="0" y="561474"/>
                </a:lnTo>
                <a:lnTo>
                  <a:pt x="1090863" y="256674"/>
                </a:lnTo>
                <a:lnTo>
                  <a:pt x="481263" y="16042"/>
                </a:lnTo>
                <a:lnTo>
                  <a:pt x="433136" y="0"/>
                </a:lnTo>
                <a:close/>
              </a:path>
            </a:pathLst>
          </a:custGeom>
          <a:solidFill>
            <a:srgbClr val="00C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36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3ED1-8A86-444E-A5FA-8BBDB1966EAF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6" name="任意多边形 5"/>
          <p:cNvSpPr/>
          <p:nvPr/>
        </p:nvSpPr>
        <p:spPr bwMode="auto">
          <a:xfrm>
            <a:off x="1803213" y="1764819"/>
            <a:ext cx="7927510" cy="4517515"/>
          </a:xfrm>
          <a:custGeom>
            <a:avLst/>
            <a:gdLst>
              <a:gd name="connsiteX0" fmla="*/ 371061 w 7209182"/>
              <a:gd name="connsiteY0" fmla="*/ 26504 h 4108174"/>
              <a:gd name="connsiteX1" fmla="*/ 0 w 7209182"/>
              <a:gd name="connsiteY1" fmla="*/ 1537252 h 4108174"/>
              <a:gd name="connsiteX2" fmla="*/ 1616765 w 7209182"/>
              <a:gd name="connsiteY2" fmla="*/ 2941983 h 4108174"/>
              <a:gd name="connsiteX3" fmla="*/ 3114261 w 7209182"/>
              <a:gd name="connsiteY3" fmla="*/ 2080591 h 4108174"/>
              <a:gd name="connsiteX4" fmla="*/ 3432313 w 7209182"/>
              <a:gd name="connsiteY4" fmla="*/ 304800 h 4108174"/>
              <a:gd name="connsiteX5" fmla="*/ 5830956 w 7209182"/>
              <a:gd name="connsiteY5" fmla="*/ 0 h 4108174"/>
              <a:gd name="connsiteX6" fmla="*/ 7209182 w 7209182"/>
              <a:gd name="connsiteY6" fmla="*/ 2014331 h 4108174"/>
              <a:gd name="connsiteX7" fmla="*/ 5751443 w 7209182"/>
              <a:gd name="connsiteY7" fmla="*/ 4108174 h 4108174"/>
              <a:gd name="connsiteX8" fmla="*/ 5751443 w 7209182"/>
              <a:gd name="connsiteY8" fmla="*/ 4108174 h 4108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09182" h="4108174">
                <a:moveTo>
                  <a:pt x="371061" y="26504"/>
                </a:moveTo>
                <a:lnTo>
                  <a:pt x="0" y="1537252"/>
                </a:lnTo>
                <a:lnTo>
                  <a:pt x="1616765" y="2941983"/>
                </a:lnTo>
                <a:lnTo>
                  <a:pt x="3114261" y="2080591"/>
                </a:lnTo>
                <a:lnTo>
                  <a:pt x="3432313" y="304800"/>
                </a:lnTo>
                <a:lnTo>
                  <a:pt x="5830956" y="0"/>
                </a:lnTo>
                <a:lnTo>
                  <a:pt x="7209182" y="2014331"/>
                </a:lnTo>
                <a:lnTo>
                  <a:pt x="5751443" y="4108174"/>
                </a:lnTo>
                <a:lnTo>
                  <a:pt x="5751443" y="4108174"/>
                </a:lnTo>
              </a:path>
            </a:pathLst>
          </a:cu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238804" y="4420084"/>
            <a:ext cx="2438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A6546"/>
                </a:solidFill>
              </a:rPr>
              <a:t>02KNN</a:t>
            </a:r>
            <a:r>
              <a:rPr lang="zh-CN" altLang="en-US" sz="2800" b="1" dirty="0" smtClean="0">
                <a:solidFill>
                  <a:srgbClr val="0A6546"/>
                </a:solidFill>
              </a:rPr>
              <a:t>方法</a:t>
            </a:r>
            <a:endParaRPr lang="en-US" altLang="zh-CN" dirty="0"/>
          </a:p>
          <a:p>
            <a:r>
              <a:rPr lang="zh-CN" altLang="en-US" sz="1600" dirty="0" smtClean="0"/>
              <a:t>选出与被测样本最相似的</a:t>
            </a:r>
            <a:r>
              <a:rPr lang="en-US" altLang="zh-CN" sz="1600" dirty="0" smtClean="0"/>
              <a:t>K</a:t>
            </a:r>
            <a:r>
              <a:rPr lang="zh-CN" altLang="en-US" sz="1600" dirty="0" smtClean="0"/>
              <a:t>个样本</a:t>
            </a:r>
            <a:endParaRPr lang="en-US" altLang="zh-CN" sz="1600" dirty="0"/>
          </a:p>
        </p:txBody>
      </p:sp>
      <p:sp>
        <p:nvSpPr>
          <p:cNvPr id="30" name="文本框 29"/>
          <p:cNvSpPr txBox="1"/>
          <p:nvPr/>
        </p:nvSpPr>
        <p:spPr>
          <a:xfrm>
            <a:off x="3953243" y="730032"/>
            <a:ext cx="431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FC000"/>
                </a:solidFill>
              </a:rPr>
              <a:t>研究的过程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3978442" y="834189"/>
            <a:ext cx="859340" cy="434224"/>
            <a:chOff x="3064042" y="834189"/>
            <a:chExt cx="859340" cy="434224"/>
          </a:xfrm>
        </p:grpSpPr>
        <p:sp>
          <p:nvSpPr>
            <p:cNvPr id="32" name="燕尾形 31"/>
            <p:cNvSpPr/>
            <p:nvPr/>
          </p:nvSpPr>
          <p:spPr>
            <a:xfrm>
              <a:off x="3064042" y="834189"/>
              <a:ext cx="434224" cy="434224"/>
            </a:xfrm>
            <a:prstGeom prst="chevron">
              <a:avLst>
                <a:gd name="adj" fmla="val 47829"/>
              </a:avLst>
            </a:prstGeom>
            <a:solidFill>
              <a:srgbClr val="0A65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489158" y="834189"/>
              <a:ext cx="434224" cy="434224"/>
            </a:xfrm>
            <a:prstGeom prst="chevron">
              <a:avLst>
                <a:gd name="adj" fmla="val 47829"/>
              </a:avLst>
            </a:prstGeom>
            <a:solidFill>
              <a:srgbClr val="9FE6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934367" y="1565356"/>
            <a:ext cx="510042" cy="510042"/>
            <a:chOff x="1934367" y="1565356"/>
            <a:chExt cx="510042" cy="510042"/>
          </a:xfrm>
        </p:grpSpPr>
        <p:sp>
          <p:nvSpPr>
            <p:cNvPr id="7" name="椭圆 6"/>
            <p:cNvSpPr/>
            <p:nvPr/>
          </p:nvSpPr>
          <p:spPr>
            <a:xfrm>
              <a:off x="1934367" y="1565356"/>
              <a:ext cx="510042" cy="510042"/>
            </a:xfrm>
            <a:prstGeom prst="ellipse">
              <a:avLst/>
            </a:prstGeom>
            <a:solidFill>
              <a:srgbClr val="9FE698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2022999" y="1640541"/>
              <a:ext cx="341742" cy="341742"/>
            </a:xfrm>
            <a:prstGeom prst="ellipse">
              <a:avLst/>
            </a:prstGeom>
            <a:solidFill>
              <a:srgbClr val="70A44F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335257" y="2933458"/>
            <a:ext cx="991084" cy="991084"/>
            <a:chOff x="1934367" y="1565356"/>
            <a:chExt cx="510042" cy="510042"/>
          </a:xfrm>
        </p:grpSpPr>
        <p:sp>
          <p:nvSpPr>
            <p:cNvPr id="37" name="椭圆 36"/>
            <p:cNvSpPr/>
            <p:nvPr/>
          </p:nvSpPr>
          <p:spPr>
            <a:xfrm>
              <a:off x="1934367" y="1565356"/>
              <a:ext cx="510042" cy="510042"/>
            </a:xfrm>
            <a:prstGeom prst="ellipse">
              <a:avLst/>
            </a:prstGeom>
            <a:solidFill>
              <a:srgbClr val="9FE698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022999" y="1640541"/>
              <a:ext cx="341742" cy="341742"/>
            </a:xfrm>
            <a:prstGeom prst="ellipse">
              <a:avLst/>
            </a:prstGeom>
            <a:solidFill>
              <a:srgbClr val="70A44F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337343" y="4743344"/>
            <a:ext cx="510042" cy="510042"/>
            <a:chOff x="1934367" y="1565356"/>
            <a:chExt cx="510042" cy="510042"/>
          </a:xfrm>
        </p:grpSpPr>
        <p:sp>
          <p:nvSpPr>
            <p:cNvPr id="40" name="椭圆 39"/>
            <p:cNvSpPr/>
            <p:nvPr/>
          </p:nvSpPr>
          <p:spPr>
            <a:xfrm>
              <a:off x="1934367" y="1565356"/>
              <a:ext cx="510042" cy="510042"/>
            </a:xfrm>
            <a:prstGeom prst="ellipse">
              <a:avLst/>
            </a:prstGeom>
            <a:solidFill>
              <a:srgbClr val="9FE698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2022999" y="1640541"/>
              <a:ext cx="341742" cy="341742"/>
            </a:xfrm>
            <a:prstGeom prst="ellipse">
              <a:avLst/>
            </a:prstGeom>
            <a:solidFill>
              <a:srgbClr val="70A44F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385778" y="1816368"/>
            <a:ext cx="510042" cy="510042"/>
            <a:chOff x="1934367" y="1565356"/>
            <a:chExt cx="510042" cy="510042"/>
          </a:xfrm>
        </p:grpSpPr>
        <p:sp>
          <p:nvSpPr>
            <p:cNvPr id="43" name="椭圆 42"/>
            <p:cNvSpPr/>
            <p:nvPr/>
          </p:nvSpPr>
          <p:spPr>
            <a:xfrm>
              <a:off x="1934367" y="1565356"/>
              <a:ext cx="510042" cy="510042"/>
            </a:xfrm>
            <a:prstGeom prst="ellipse">
              <a:avLst/>
            </a:prstGeom>
            <a:solidFill>
              <a:srgbClr val="9FE698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022999" y="1640541"/>
              <a:ext cx="341742" cy="341742"/>
            </a:xfrm>
            <a:prstGeom prst="ellipse">
              <a:avLst/>
            </a:prstGeom>
            <a:solidFill>
              <a:srgbClr val="70A44F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940720" y="5998402"/>
            <a:ext cx="510042" cy="510042"/>
            <a:chOff x="1934367" y="1565356"/>
            <a:chExt cx="510042" cy="510042"/>
          </a:xfrm>
        </p:grpSpPr>
        <p:sp>
          <p:nvSpPr>
            <p:cNvPr id="46" name="椭圆 45"/>
            <p:cNvSpPr/>
            <p:nvPr/>
          </p:nvSpPr>
          <p:spPr>
            <a:xfrm>
              <a:off x="1934367" y="1565356"/>
              <a:ext cx="510042" cy="510042"/>
            </a:xfrm>
            <a:prstGeom prst="ellipse">
              <a:avLst/>
            </a:prstGeom>
            <a:solidFill>
              <a:srgbClr val="9FE698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2022999" y="1640541"/>
              <a:ext cx="341742" cy="341742"/>
            </a:xfrm>
            <a:prstGeom prst="ellipse">
              <a:avLst/>
            </a:prstGeom>
            <a:solidFill>
              <a:srgbClr val="70A44F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647716" y="3429000"/>
            <a:ext cx="991084" cy="991084"/>
            <a:chOff x="1934367" y="1565356"/>
            <a:chExt cx="510042" cy="510042"/>
          </a:xfrm>
        </p:grpSpPr>
        <p:sp>
          <p:nvSpPr>
            <p:cNvPr id="49" name="椭圆 48"/>
            <p:cNvSpPr/>
            <p:nvPr/>
          </p:nvSpPr>
          <p:spPr>
            <a:xfrm>
              <a:off x="1934367" y="1565356"/>
              <a:ext cx="510042" cy="510042"/>
            </a:xfrm>
            <a:prstGeom prst="ellipse">
              <a:avLst/>
            </a:prstGeom>
            <a:solidFill>
              <a:srgbClr val="9FE698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022999" y="1640541"/>
              <a:ext cx="341742" cy="341742"/>
            </a:xfrm>
            <a:prstGeom prst="ellipse">
              <a:avLst/>
            </a:prstGeom>
            <a:solidFill>
              <a:srgbClr val="70A44F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664339" y="1268413"/>
            <a:ext cx="991084" cy="991084"/>
            <a:chOff x="1934367" y="1565356"/>
            <a:chExt cx="510042" cy="510042"/>
          </a:xfrm>
        </p:grpSpPr>
        <p:sp>
          <p:nvSpPr>
            <p:cNvPr id="52" name="椭圆 51"/>
            <p:cNvSpPr/>
            <p:nvPr/>
          </p:nvSpPr>
          <p:spPr>
            <a:xfrm>
              <a:off x="1934367" y="1565356"/>
              <a:ext cx="510042" cy="510042"/>
            </a:xfrm>
            <a:prstGeom prst="ellipse">
              <a:avLst/>
            </a:prstGeom>
            <a:solidFill>
              <a:srgbClr val="9FE698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2022999" y="1640541"/>
              <a:ext cx="341742" cy="341742"/>
            </a:xfrm>
            <a:prstGeom prst="ellipse">
              <a:avLst/>
            </a:prstGeom>
            <a:solidFill>
              <a:srgbClr val="70A44F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9215233" y="3545448"/>
            <a:ext cx="991084" cy="991084"/>
            <a:chOff x="1934367" y="1565356"/>
            <a:chExt cx="510042" cy="510042"/>
          </a:xfrm>
        </p:grpSpPr>
        <p:sp>
          <p:nvSpPr>
            <p:cNvPr id="55" name="椭圆 54"/>
            <p:cNvSpPr/>
            <p:nvPr/>
          </p:nvSpPr>
          <p:spPr>
            <a:xfrm>
              <a:off x="1934367" y="1565356"/>
              <a:ext cx="510042" cy="510042"/>
            </a:xfrm>
            <a:prstGeom prst="ellipse">
              <a:avLst/>
            </a:prstGeom>
            <a:solidFill>
              <a:srgbClr val="9FE698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016079" y="1647461"/>
              <a:ext cx="341742" cy="341742"/>
            </a:xfrm>
            <a:prstGeom prst="ellipse">
              <a:avLst/>
            </a:prstGeom>
            <a:solidFill>
              <a:srgbClr val="70A44F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477862" y="4050656"/>
            <a:ext cx="24384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A6546"/>
                </a:solidFill>
              </a:rPr>
              <a:t>01</a:t>
            </a:r>
            <a:r>
              <a:rPr lang="zh-CN" altLang="en-US" sz="2800" b="1" dirty="0" smtClean="0">
                <a:solidFill>
                  <a:srgbClr val="0A6546"/>
                </a:solidFill>
              </a:rPr>
              <a:t>输入数据</a:t>
            </a:r>
            <a:endParaRPr lang="en-US" altLang="zh-CN" sz="2800" b="1" dirty="0">
              <a:solidFill>
                <a:srgbClr val="0A6546"/>
              </a:solidFill>
            </a:endParaRPr>
          </a:p>
          <a:p>
            <a:endParaRPr lang="en-US" altLang="zh-CN" dirty="0"/>
          </a:p>
          <a:p>
            <a:r>
              <a:rPr lang="zh-CN" altLang="en-US" sz="1600" dirty="0" smtClean="0"/>
              <a:t>利用</a:t>
            </a:r>
            <a:r>
              <a:rPr lang="en-US" altLang="zh-CN" sz="1600" dirty="0" smtClean="0"/>
              <a:t>DNA</a:t>
            </a:r>
            <a:r>
              <a:rPr lang="zh-CN" altLang="en-US" sz="1600" dirty="0" smtClean="0"/>
              <a:t>芯片检测数据</a:t>
            </a:r>
            <a:endParaRPr lang="en-US" altLang="zh-CN" sz="1600" dirty="0"/>
          </a:p>
        </p:txBody>
      </p:sp>
      <p:sp>
        <p:nvSpPr>
          <p:cNvPr id="58" name="矩形 57"/>
          <p:cNvSpPr/>
          <p:nvPr/>
        </p:nvSpPr>
        <p:spPr>
          <a:xfrm>
            <a:off x="6600755" y="2238525"/>
            <a:ext cx="243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A6546"/>
                </a:solidFill>
              </a:rPr>
              <a:t>03ANNS</a:t>
            </a:r>
            <a:r>
              <a:rPr lang="zh-CN" altLang="en-US" sz="2800" b="1" dirty="0" smtClean="0">
                <a:solidFill>
                  <a:srgbClr val="0A6546"/>
                </a:solidFill>
              </a:rPr>
              <a:t>方法</a:t>
            </a:r>
            <a:endParaRPr lang="en-US" altLang="zh-CN" sz="2800" b="1" dirty="0">
              <a:solidFill>
                <a:srgbClr val="0A6546"/>
              </a:solidFill>
            </a:endParaRPr>
          </a:p>
          <a:p>
            <a:endParaRPr lang="en-US" altLang="zh-CN" dirty="0"/>
          </a:p>
          <a:p>
            <a:r>
              <a:rPr lang="zh-CN" altLang="en-US" sz="1600" dirty="0" smtClean="0"/>
              <a:t>利用这</a:t>
            </a:r>
            <a:r>
              <a:rPr lang="en-US" altLang="zh-CN" sz="1600" dirty="0" smtClean="0"/>
              <a:t>K</a:t>
            </a:r>
            <a:r>
              <a:rPr lang="zh-CN" altLang="en-US" sz="1600" dirty="0" smtClean="0"/>
              <a:t>个样本数据加强训练神经网络分类器，然后输出结果</a:t>
            </a:r>
            <a:endParaRPr lang="en-US" altLang="zh-CN" sz="1600" dirty="0"/>
          </a:p>
        </p:txBody>
      </p:sp>
      <p:sp>
        <p:nvSpPr>
          <p:cNvPr id="59" name="矩形 58"/>
          <p:cNvSpPr/>
          <p:nvPr/>
        </p:nvSpPr>
        <p:spPr>
          <a:xfrm>
            <a:off x="8891238" y="4488667"/>
            <a:ext cx="243840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A6546"/>
                </a:solidFill>
              </a:rPr>
              <a:t>04</a:t>
            </a:r>
            <a:r>
              <a:rPr lang="zh-CN" altLang="en-US" sz="2800" b="1" dirty="0" smtClean="0">
                <a:solidFill>
                  <a:srgbClr val="0A6546"/>
                </a:solidFill>
              </a:rPr>
              <a:t>给出治疗方案</a:t>
            </a:r>
            <a:endParaRPr lang="en-US" altLang="zh-CN" sz="2800" b="1" dirty="0" smtClean="0">
              <a:solidFill>
                <a:srgbClr val="0A6546"/>
              </a:solidFill>
            </a:endParaRPr>
          </a:p>
          <a:p>
            <a:endParaRPr lang="en-US" altLang="zh-CN" dirty="0"/>
          </a:p>
          <a:p>
            <a:r>
              <a:rPr lang="zh-CN" altLang="en-US" sz="1600" dirty="0" smtClean="0"/>
              <a:t>利用这些样本数据，具体分析被测样本的特点，给出治疗方案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888508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091973" y="1816847"/>
            <a:ext cx="2838183" cy="939800"/>
            <a:chOff x="3118863" y="1494119"/>
            <a:chExt cx="2838183" cy="939800"/>
          </a:xfrm>
        </p:grpSpPr>
        <p:grpSp>
          <p:nvGrpSpPr>
            <p:cNvPr id="2" name="组合 1"/>
            <p:cNvGrpSpPr/>
            <p:nvPr/>
          </p:nvGrpSpPr>
          <p:grpSpPr>
            <a:xfrm>
              <a:off x="3118863" y="1494119"/>
              <a:ext cx="2838183" cy="939800"/>
              <a:chOff x="5109029" y="1574801"/>
              <a:chExt cx="3904342" cy="1168399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6381247" y="1582057"/>
                <a:ext cx="2632124" cy="1161143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109029" y="1574801"/>
                <a:ext cx="1270000" cy="11611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solidFill>
                      <a:schemeClr val="bg2">
                        <a:lumMod val="25000"/>
                      </a:schemeClr>
                    </a:solidFill>
                  </a:rPr>
                  <a:t>01</a:t>
                </a:r>
                <a:endParaRPr lang="zh-CN" altLang="en-US" sz="48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4316504" y="1667435"/>
              <a:ext cx="1385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背景</a:t>
              </a:r>
              <a:endParaRPr lang="zh-CN" alt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606138" y="1814653"/>
            <a:ext cx="2838183" cy="939800"/>
            <a:chOff x="3118863" y="1494119"/>
            <a:chExt cx="2838183" cy="939800"/>
          </a:xfrm>
        </p:grpSpPr>
        <p:grpSp>
          <p:nvGrpSpPr>
            <p:cNvPr id="19" name="组合 18"/>
            <p:cNvGrpSpPr/>
            <p:nvPr/>
          </p:nvGrpSpPr>
          <p:grpSpPr>
            <a:xfrm>
              <a:off x="3118863" y="1494119"/>
              <a:ext cx="2838183" cy="939800"/>
              <a:chOff x="5109029" y="1574801"/>
              <a:chExt cx="3904342" cy="1168399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6381247" y="1582057"/>
                <a:ext cx="2632124" cy="1161143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5109029" y="1574801"/>
                <a:ext cx="1270000" cy="11611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solidFill>
                      <a:schemeClr val="bg2">
                        <a:lumMod val="25000"/>
                      </a:schemeClr>
                    </a:solidFill>
                  </a:rPr>
                  <a:t>02</a:t>
                </a:r>
                <a:endParaRPr lang="zh-CN" altLang="en-US" sz="48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4303056" y="1775012"/>
              <a:ext cx="1385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系统</a:t>
              </a:r>
              <a:endParaRPr lang="en-US" altLang="zh-CN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081434" y="4462789"/>
            <a:ext cx="2838183" cy="941574"/>
            <a:chOff x="3118863" y="1486508"/>
            <a:chExt cx="2838183" cy="941574"/>
          </a:xfrm>
        </p:grpSpPr>
        <p:grpSp>
          <p:nvGrpSpPr>
            <p:cNvPr id="24" name="组合 23"/>
            <p:cNvGrpSpPr/>
            <p:nvPr/>
          </p:nvGrpSpPr>
          <p:grpSpPr>
            <a:xfrm>
              <a:off x="3118863" y="1486508"/>
              <a:ext cx="2838183" cy="941574"/>
              <a:chOff x="5109029" y="1565339"/>
              <a:chExt cx="3904342" cy="1170605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6381247" y="1565339"/>
                <a:ext cx="2632124" cy="1161143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5109029" y="1574801"/>
                <a:ext cx="1270000" cy="11611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solidFill>
                      <a:schemeClr val="bg2">
                        <a:lumMod val="25000"/>
                      </a:schemeClr>
                    </a:solidFill>
                  </a:rPr>
                  <a:t>03</a:t>
                </a:r>
                <a:endParaRPr lang="zh-CN" altLang="en-US" sz="48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4316504" y="1667435"/>
              <a:ext cx="1385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应用</a:t>
              </a:r>
              <a:endParaRPr lang="en-US" altLang="zh-CN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608859" y="4480064"/>
            <a:ext cx="2838183" cy="939800"/>
            <a:chOff x="3118863" y="1494119"/>
            <a:chExt cx="2838183" cy="939800"/>
          </a:xfrm>
        </p:grpSpPr>
        <p:grpSp>
          <p:nvGrpSpPr>
            <p:cNvPr id="29" name="组合 28"/>
            <p:cNvGrpSpPr/>
            <p:nvPr/>
          </p:nvGrpSpPr>
          <p:grpSpPr>
            <a:xfrm>
              <a:off x="3118863" y="1494119"/>
              <a:ext cx="2838183" cy="939800"/>
              <a:chOff x="5109029" y="1574801"/>
              <a:chExt cx="3904342" cy="1168399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6381247" y="1582057"/>
                <a:ext cx="2632124" cy="1161143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5109029" y="1574801"/>
                <a:ext cx="1270000" cy="116114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solidFill>
                      <a:schemeClr val="bg2">
                        <a:lumMod val="25000"/>
                      </a:schemeClr>
                    </a:solidFill>
                  </a:rPr>
                  <a:t>04</a:t>
                </a:r>
                <a:endParaRPr lang="zh-CN" altLang="en-US" sz="48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4276164" y="1828800"/>
              <a:ext cx="1385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总</a:t>
              </a:r>
              <a:r>
                <a:rPr lang="zh-CN" altLang="en-US" dirty="0"/>
                <a:t>结</a:t>
              </a:r>
              <a:endParaRPr lang="en-US" altLang="zh-CN" dirty="0"/>
            </a:p>
          </p:txBody>
        </p:sp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3ED1-8A86-444E-A5FA-8BBDB1966EAF}" type="slidenum">
              <a:rPr lang="zh-CN" altLang="en-US" smtClean="0"/>
              <a:t>13</a:t>
            </a:fld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 rot="20927943" flipH="1">
            <a:off x="34781" y="875283"/>
            <a:ext cx="2435094" cy="2725052"/>
            <a:chOff x="1118017" y="1286242"/>
            <a:chExt cx="2302177" cy="2576310"/>
          </a:xfrm>
        </p:grpSpPr>
        <p:sp>
          <p:nvSpPr>
            <p:cNvPr id="36" name="任意多边形 35"/>
            <p:cNvSpPr/>
            <p:nvPr/>
          </p:nvSpPr>
          <p:spPr>
            <a:xfrm rot="251092">
              <a:off x="1118017" y="2971800"/>
              <a:ext cx="1545020" cy="614855"/>
            </a:xfrm>
            <a:custGeom>
              <a:avLst/>
              <a:gdLst>
                <a:gd name="connsiteX0" fmla="*/ 0 w 1545020"/>
                <a:gd name="connsiteY0" fmla="*/ 0 h 614855"/>
                <a:gd name="connsiteX1" fmla="*/ 1545020 w 1545020"/>
                <a:gd name="connsiteY1" fmla="*/ 614855 h 614855"/>
                <a:gd name="connsiteX2" fmla="*/ 1277007 w 1545020"/>
                <a:gd name="connsiteY2" fmla="*/ 78828 h 614855"/>
                <a:gd name="connsiteX3" fmla="*/ 0 w 1545020"/>
                <a:gd name="connsiteY3" fmla="*/ 0 h 61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5020" h="614855">
                  <a:moveTo>
                    <a:pt x="0" y="0"/>
                  </a:moveTo>
                  <a:lnTo>
                    <a:pt x="1545020" y="614855"/>
                  </a:lnTo>
                  <a:lnTo>
                    <a:pt x="1277007" y="78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C9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1127752" y="1286242"/>
              <a:ext cx="2270235" cy="1860331"/>
            </a:xfrm>
            <a:custGeom>
              <a:avLst/>
              <a:gdLst>
                <a:gd name="connsiteX0" fmla="*/ 0 w 2270235"/>
                <a:gd name="connsiteY0" fmla="*/ 1639614 h 1860331"/>
                <a:gd name="connsiteX1" fmla="*/ 1797269 w 2270235"/>
                <a:gd name="connsiteY1" fmla="*/ 1860331 h 1860331"/>
                <a:gd name="connsiteX2" fmla="*/ 2270235 w 2270235"/>
                <a:gd name="connsiteY2" fmla="*/ 851338 h 1860331"/>
                <a:gd name="connsiteX3" fmla="*/ 1923393 w 2270235"/>
                <a:gd name="connsiteY3" fmla="*/ 0 h 1860331"/>
                <a:gd name="connsiteX4" fmla="*/ 1686911 w 2270235"/>
                <a:gd name="connsiteY4" fmla="*/ 1150883 h 1860331"/>
                <a:gd name="connsiteX5" fmla="*/ 0 w 2270235"/>
                <a:gd name="connsiteY5" fmla="*/ 1639614 h 186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70235" h="1860331">
                  <a:moveTo>
                    <a:pt x="0" y="1639614"/>
                  </a:moveTo>
                  <a:lnTo>
                    <a:pt x="1797269" y="1860331"/>
                  </a:lnTo>
                  <a:lnTo>
                    <a:pt x="2270235" y="851338"/>
                  </a:lnTo>
                  <a:lnTo>
                    <a:pt x="1923393" y="0"/>
                  </a:lnTo>
                  <a:lnTo>
                    <a:pt x="1686911" y="1150883"/>
                  </a:lnTo>
                  <a:lnTo>
                    <a:pt x="0" y="1639614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 rot="21416211">
              <a:off x="1324303" y="3310759"/>
              <a:ext cx="1277007" cy="551793"/>
            </a:xfrm>
            <a:custGeom>
              <a:avLst/>
              <a:gdLst>
                <a:gd name="connsiteX0" fmla="*/ 1277007 w 1277007"/>
                <a:gd name="connsiteY0" fmla="*/ 346841 h 551793"/>
                <a:gd name="connsiteX1" fmla="*/ 0 w 1277007"/>
                <a:gd name="connsiteY1" fmla="*/ 551793 h 551793"/>
                <a:gd name="connsiteX2" fmla="*/ 677918 w 1277007"/>
                <a:gd name="connsiteY2" fmla="*/ 0 h 551793"/>
                <a:gd name="connsiteX3" fmla="*/ 1277007 w 1277007"/>
                <a:gd name="connsiteY3" fmla="*/ 346841 h 551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007" h="551793">
                  <a:moveTo>
                    <a:pt x="1277007" y="346841"/>
                  </a:moveTo>
                  <a:lnTo>
                    <a:pt x="0" y="551793"/>
                  </a:lnTo>
                  <a:lnTo>
                    <a:pt x="677918" y="0"/>
                  </a:lnTo>
                  <a:lnTo>
                    <a:pt x="1277007" y="346841"/>
                  </a:lnTo>
                  <a:close/>
                </a:path>
              </a:pathLst>
            </a:custGeom>
            <a:solidFill>
              <a:srgbClr val="079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2868401" y="2083186"/>
              <a:ext cx="551793" cy="1056290"/>
            </a:xfrm>
            <a:custGeom>
              <a:avLst/>
              <a:gdLst>
                <a:gd name="connsiteX0" fmla="*/ 0 w 551793"/>
                <a:gd name="connsiteY0" fmla="*/ 331076 h 1056290"/>
                <a:gd name="connsiteX1" fmla="*/ 94593 w 551793"/>
                <a:gd name="connsiteY1" fmla="*/ 1056290 h 1056290"/>
                <a:gd name="connsiteX2" fmla="*/ 551793 w 551793"/>
                <a:gd name="connsiteY2" fmla="*/ 0 h 1056290"/>
                <a:gd name="connsiteX3" fmla="*/ 0 w 551793"/>
                <a:gd name="connsiteY3" fmla="*/ 331076 h 105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793" h="1056290">
                  <a:moveTo>
                    <a:pt x="0" y="331076"/>
                  </a:moveTo>
                  <a:lnTo>
                    <a:pt x="94593" y="1056290"/>
                  </a:lnTo>
                  <a:lnTo>
                    <a:pt x="551793" y="0"/>
                  </a:lnTo>
                  <a:lnTo>
                    <a:pt x="0" y="3310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440661" y="2409372"/>
            <a:ext cx="2607560" cy="2997196"/>
            <a:chOff x="4091093" y="719665"/>
            <a:chExt cx="4714239" cy="5418667"/>
          </a:xfrm>
        </p:grpSpPr>
        <p:sp>
          <p:nvSpPr>
            <p:cNvPr id="7" name="任意多边形 6"/>
            <p:cNvSpPr/>
            <p:nvPr/>
          </p:nvSpPr>
          <p:spPr>
            <a:xfrm>
              <a:off x="5825066" y="3158066"/>
              <a:ext cx="2980266" cy="2980266"/>
            </a:xfrm>
            <a:custGeom>
              <a:avLst/>
              <a:gdLst>
                <a:gd name="connsiteX0" fmla="*/ 2115406 w 2980266"/>
                <a:gd name="connsiteY0" fmla="*/ 475169 h 2980266"/>
                <a:gd name="connsiteX1" fmla="*/ 2347223 w 2980266"/>
                <a:gd name="connsiteY1" fmla="*/ 280641 h 2980266"/>
                <a:gd name="connsiteX2" fmla="*/ 2532418 w 2980266"/>
                <a:gd name="connsiteY2" fmla="*/ 436038 h 2980266"/>
                <a:gd name="connsiteX3" fmla="*/ 2381100 w 2980266"/>
                <a:gd name="connsiteY3" fmla="*/ 698113 h 2980266"/>
                <a:gd name="connsiteX4" fmla="*/ 2621526 w 2980266"/>
                <a:gd name="connsiteY4" fmla="*/ 1114543 h 2980266"/>
                <a:gd name="connsiteX5" fmla="*/ 2924149 w 2980266"/>
                <a:gd name="connsiteY5" fmla="*/ 1114535 h 2980266"/>
                <a:gd name="connsiteX6" fmla="*/ 2966129 w 2980266"/>
                <a:gd name="connsiteY6" fmla="*/ 1352617 h 2980266"/>
                <a:gd name="connsiteX7" fmla="*/ 2681754 w 2980266"/>
                <a:gd name="connsiteY7" fmla="*/ 1456113 h 2980266"/>
                <a:gd name="connsiteX8" fmla="*/ 2598255 w 2980266"/>
                <a:gd name="connsiteY8" fmla="*/ 1929659 h 2980266"/>
                <a:gd name="connsiteX9" fmla="*/ 2830082 w 2980266"/>
                <a:gd name="connsiteY9" fmla="*/ 2124176 h 2980266"/>
                <a:gd name="connsiteX10" fmla="*/ 2709205 w 2980266"/>
                <a:gd name="connsiteY10" fmla="*/ 2333542 h 2980266"/>
                <a:gd name="connsiteX11" fmla="*/ 2424835 w 2980266"/>
                <a:gd name="connsiteY11" fmla="*/ 2230031 h 2980266"/>
                <a:gd name="connsiteX12" fmla="*/ 2056481 w 2980266"/>
                <a:gd name="connsiteY12" fmla="*/ 2539116 h 2980266"/>
                <a:gd name="connsiteX13" fmla="*/ 2109039 w 2980266"/>
                <a:gd name="connsiteY13" fmla="*/ 2837141 h 2980266"/>
                <a:gd name="connsiteX14" fmla="*/ 1881863 w 2980266"/>
                <a:gd name="connsiteY14" fmla="*/ 2919826 h 2980266"/>
                <a:gd name="connsiteX15" fmla="*/ 1730559 w 2980266"/>
                <a:gd name="connsiteY15" fmla="*/ 2657743 h 2980266"/>
                <a:gd name="connsiteX16" fmla="*/ 1249707 w 2980266"/>
                <a:gd name="connsiteY16" fmla="*/ 2657743 h 2980266"/>
                <a:gd name="connsiteX17" fmla="*/ 1098403 w 2980266"/>
                <a:gd name="connsiteY17" fmla="*/ 2919826 h 2980266"/>
                <a:gd name="connsiteX18" fmla="*/ 871227 w 2980266"/>
                <a:gd name="connsiteY18" fmla="*/ 2837141 h 2980266"/>
                <a:gd name="connsiteX19" fmla="*/ 923785 w 2980266"/>
                <a:gd name="connsiteY19" fmla="*/ 2539117 h 2980266"/>
                <a:gd name="connsiteX20" fmla="*/ 555431 w 2980266"/>
                <a:gd name="connsiteY20" fmla="*/ 2230032 h 2980266"/>
                <a:gd name="connsiteX21" fmla="*/ 271061 w 2980266"/>
                <a:gd name="connsiteY21" fmla="*/ 2333542 h 2980266"/>
                <a:gd name="connsiteX22" fmla="*/ 150184 w 2980266"/>
                <a:gd name="connsiteY22" fmla="*/ 2124176 h 2980266"/>
                <a:gd name="connsiteX23" fmla="*/ 382011 w 2980266"/>
                <a:gd name="connsiteY23" fmla="*/ 1929660 h 2980266"/>
                <a:gd name="connsiteX24" fmla="*/ 298512 w 2980266"/>
                <a:gd name="connsiteY24" fmla="*/ 1456114 h 2980266"/>
                <a:gd name="connsiteX25" fmla="*/ 14137 w 2980266"/>
                <a:gd name="connsiteY25" fmla="*/ 1352617 h 2980266"/>
                <a:gd name="connsiteX26" fmla="*/ 56117 w 2980266"/>
                <a:gd name="connsiteY26" fmla="*/ 1114535 h 2980266"/>
                <a:gd name="connsiteX27" fmla="*/ 358740 w 2980266"/>
                <a:gd name="connsiteY27" fmla="*/ 1114543 h 2980266"/>
                <a:gd name="connsiteX28" fmla="*/ 599166 w 2980266"/>
                <a:gd name="connsiteY28" fmla="*/ 698113 h 2980266"/>
                <a:gd name="connsiteX29" fmla="*/ 447848 w 2980266"/>
                <a:gd name="connsiteY29" fmla="*/ 436038 h 2980266"/>
                <a:gd name="connsiteX30" fmla="*/ 633043 w 2980266"/>
                <a:gd name="connsiteY30" fmla="*/ 280641 h 2980266"/>
                <a:gd name="connsiteX31" fmla="*/ 864860 w 2980266"/>
                <a:gd name="connsiteY31" fmla="*/ 475169 h 2980266"/>
                <a:gd name="connsiteX32" fmla="*/ 1316713 w 2980266"/>
                <a:gd name="connsiteY32" fmla="*/ 310708 h 2980266"/>
                <a:gd name="connsiteX33" fmla="*/ 1369255 w 2980266"/>
                <a:gd name="connsiteY33" fmla="*/ 12681 h 2980266"/>
                <a:gd name="connsiteX34" fmla="*/ 1611011 w 2980266"/>
                <a:gd name="connsiteY34" fmla="*/ 12681 h 2980266"/>
                <a:gd name="connsiteX35" fmla="*/ 1663553 w 2980266"/>
                <a:gd name="connsiteY35" fmla="*/ 310708 h 2980266"/>
                <a:gd name="connsiteX36" fmla="*/ 2115406 w 2980266"/>
                <a:gd name="connsiteY36" fmla="*/ 475169 h 298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980266" h="2980266">
                  <a:moveTo>
                    <a:pt x="2115406" y="475169"/>
                  </a:moveTo>
                  <a:lnTo>
                    <a:pt x="2347223" y="280641"/>
                  </a:lnTo>
                  <a:lnTo>
                    <a:pt x="2532418" y="436038"/>
                  </a:lnTo>
                  <a:lnTo>
                    <a:pt x="2381100" y="698113"/>
                  </a:lnTo>
                  <a:cubicBezTo>
                    <a:pt x="2488696" y="819151"/>
                    <a:pt x="2570502" y="960843"/>
                    <a:pt x="2621526" y="1114543"/>
                  </a:cubicBezTo>
                  <a:lnTo>
                    <a:pt x="2924149" y="1114535"/>
                  </a:lnTo>
                  <a:lnTo>
                    <a:pt x="2966129" y="1352617"/>
                  </a:lnTo>
                  <a:lnTo>
                    <a:pt x="2681754" y="1456113"/>
                  </a:lnTo>
                  <a:cubicBezTo>
                    <a:pt x="2686376" y="1617995"/>
                    <a:pt x="2657965" y="1779121"/>
                    <a:pt x="2598255" y="1929659"/>
                  </a:cubicBezTo>
                  <a:lnTo>
                    <a:pt x="2830082" y="2124176"/>
                  </a:lnTo>
                  <a:lnTo>
                    <a:pt x="2709205" y="2333542"/>
                  </a:lnTo>
                  <a:lnTo>
                    <a:pt x="2424835" y="2230031"/>
                  </a:lnTo>
                  <a:cubicBezTo>
                    <a:pt x="2324320" y="2357010"/>
                    <a:pt x="2198986" y="2462178"/>
                    <a:pt x="2056481" y="2539116"/>
                  </a:cubicBezTo>
                  <a:lnTo>
                    <a:pt x="2109039" y="2837141"/>
                  </a:lnTo>
                  <a:lnTo>
                    <a:pt x="1881863" y="2919826"/>
                  </a:lnTo>
                  <a:lnTo>
                    <a:pt x="1730559" y="2657743"/>
                  </a:lnTo>
                  <a:cubicBezTo>
                    <a:pt x="1571939" y="2690405"/>
                    <a:pt x="1408327" y="2690405"/>
                    <a:pt x="1249707" y="2657743"/>
                  </a:cubicBezTo>
                  <a:lnTo>
                    <a:pt x="1098403" y="2919826"/>
                  </a:lnTo>
                  <a:lnTo>
                    <a:pt x="871227" y="2837141"/>
                  </a:lnTo>
                  <a:lnTo>
                    <a:pt x="923785" y="2539117"/>
                  </a:lnTo>
                  <a:cubicBezTo>
                    <a:pt x="781280" y="2462179"/>
                    <a:pt x="655947" y="2357011"/>
                    <a:pt x="555431" y="2230032"/>
                  </a:cubicBezTo>
                  <a:lnTo>
                    <a:pt x="271061" y="2333542"/>
                  </a:lnTo>
                  <a:lnTo>
                    <a:pt x="150184" y="2124176"/>
                  </a:lnTo>
                  <a:lnTo>
                    <a:pt x="382011" y="1929660"/>
                  </a:lnTo>
                  <a:cubicBezTo>
                    <a:pt x="322301" y="1779122"/>
                    <a:pt x="293890" y="1617995"/>
                    <a:pt x="298512" y="1456114"/>
                  </a:cubicBezTo>
                  <a:lnTo>
                    <a:pt x="14137" y="1352617"/>
                  </a:lnTo>
                  <a:lnTo>
                    <a:pt x="56117" y="1114535"/>
                  </a:lnTo>
                  <a:lnTo>
                    <a:pt x="358740" y="1114543"/>
                  </a:lnTo>
                  <a:cubicBezTo>
                    <a:pt x="409764" y="960843"/>
                    <a:pt x="491570" y="819151"/>
                    <a:pt x="599166" y="698113"/>
                  </a:cubicBezTo>
                  <a:lnTo>
                    <a:pt x="447848" y="436038"/>
                  </a:lnTo>
                  <a:lnTo>
                    <a:pt x="633043" y="280641"/>
                  </a:lnTo>
                  <a:lnTo>
                    <a:pt x="864860" y="475169"/>
                  </a:lnTo>
                  <a:cubicBezTo>
                    <a:pt x="1002743" y="390226"/>
                    <a:pt x="1156488" y="334267"/>
                    <a:pt x="1316713" y="310708"/>
                  </a:cubicBezTo>
                  <a:lnTo>
                    <a:pt x="1369255" y="12681"/>
                  </a:lnTo>
                  <a:lnTo>
                    <a:pt x="1611011" y="12681"/>
                  </a:lnTo>
                  <a:lnTo>
                    <a:pt x="1663553" y="310708"/>
                  </a:lnTo>
                  <a:cubicBezTo>
                    <a:pt x="1823778" y="334267"/>
                    <a:pt x="1977523" y="390226"/>
                    <a:pt x="2115406" y="475169"/>
                  </a:cubicBezTo>
                  <a:close/>
                </a:path>
              </a:pathLst>
            </a:custGeom>
            <a:solidFill>
              <a:srgbClr val="0A654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0286" tIns="769233" rIns="670286" bIns="821355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600" kern="120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4091093" y="2453639"/>
              <a:ext cx="2167466" cy="2167466"/>
            </a:xfrm>
            <a:custGeom>
              <a:avLst/>
              <a:gdLst>
                <a:gd name="connsiteX0" fmla="*/ 1621800 w 2167466"/>
                <a:gd name="connsiteY0" fmla="*/ 548964 h 2167466"/>
                <a:gd name="connsiteX1" fmla="*/ 1941574 w 2167466"/>
                <a:gd name="connsiteY1" fmla="*/ 452590 h 2167466"/>
                <a:gd name="connsiteX2" fmla="*/ 2059240 w 2167466"/>
                <a:gd name="connsiteY2" fmla="*/ 656392 h 2167466"/>
                <a:gd name="connsiteX3" fmla="*/ 1815890 w 2167466"/>
                <a:gd name="connsiteY3" fmla="*/ 885138 h 2167466"/>
                <a:gd name="connsiteX4" fmla="*/ 1815890 w 2167466"/>
                <a:gd name="connsiteY4" fmla="*/ 1282328 h 2167466"/>
                <a:gd name="connsiteX5" fmla="*/ 2059240 w 2167466"/>
                <a:gd name="connsiteY5" fmla="*/ 1511074 h 2167466"/>
                <a:gd name="connsiteX6" fmla="*/ 1941574 w 2167466"/>
                <a:gd name="connsiteY6" fmla="*/ 1714876 h 2167466"/>
                <a:gd name="connsiteX7" fmla="*/ 1621800 w 2167466"/>
                <a:gd name="connsiteY7" fmla="*/ 1618502 h 2167466"/>
                <a:gd name="connsiteX8" fmla="*/ 1277823 w 2167466"/>
                <a:gd name="connsiteY8" fmla="*/ 1817097 h 2167466"/>
                <a:gd name="connsiteX9" fmla="*/ 1201398 w 2167466"/>
                <a:gd name="connsiteY9" fmla="*/ 2142217 h 2167466"/>
                <a:gd name="connsiteX10" fmla="*/ 966068 w 2167466"/>
                <a:gd name="connsiteY10" fmla="*/ 2142217 h 2167466"/>
                <a:gd name="connsiteX11" fmla="*/ 889643 w 2167466"/>
                <a:gd name="connsiteY11" fmla="*/ 1817097 h 2167466"/>
                <a:gd name="connsiteX12" fmla="*/ 545666 w 2167466"/>
                <a:gd name="connsiteY12" fmla="*/ 1618502 h 2167466"/>
                <a:gd name="connsiteX13" fmla="*/ 225892 w 2167466"/>
                <a:gd name="connsiteY13" fmla="*/ 1714876 h 2167466"/>
                <a:gd name="connsiteX14" fmla="*/ 108226 w 2167466"/>
                <a:gd name="connsiteY14" fmla="*/ 1511074 h 2167466"/>
                <a:gd name="connsiteX15" fmla="*/ 351576 w 2167466"/>
                <a:gd name="connsiteY15" fmla="*/ 1282328 h 2167466"/>
                <a:gd name="connsiteX16" fmla="*/ 351576 w 2167466"/>
                <a:gd name="connsiteY16" fmla="*/ 885138 h 2167466"/>
                <a:gd name="connsiteX17" fmla="*/ 108226 w 2167466"/>
                <a:gd name="connsiteY17" fmla="*/ 656392 h 2167466"/>
                <a:gd name="connsiteX18" fmla="*/ 225892 w 2167466"/>
                <a:gd name="connsiteY18" fmla="*/ 452590 h 2167466"/>
                <a:gd name="connsiteX19" fmla="*/ 545666 w 2167466"/>
                <a:gd name="connsiteY19" fmla="*/ 548964 h 2167466"/>
                <a:gd name="connsiteX20" fmla="*/ 889643 w 2167466"/>
                <a:gd name="connsiteY20" fmla="*/ 350369 h 2167466"/>
                <a:gd name="connsiteX21" fmla="*/ 966068 w 2167466"/>
                <a:gd name="connsiteY21" fmla="*/ 25249 h 2167466"/>
                <a:gd name="connsiteX22" fmla="*/ 1201398 w 2167466"/>
                <a:gd name="connsiteY22" fmla="*/ 25249 h 2167466"/>
                <a:gd name="connsiteX23" fmla="*/ 1277823 w 2167466"/>
                <a:gd name="connsiteY23" fmla="*/ 350369 h 2167466"/>
                <a:gd name="connsiteX24" fmla="*/ 1621800 w 2167466"/>
                <a:gd name="connsiteY24" fmla="*/ 548964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67466" h="2167466">
                  <a:moveTo>
                    <a:pt x="1621800" y="548964"/>
                  </a:moveTo>
                  <a:lnTo>
                    <a:pt x="1941574" y="452590"/>
                  </a:lnTo>
                  <a:lnTo>
                    <a:pt x="2059240" y="656392"/>
                  </a:lnTo>
                  <a:lnTo>
                    <a:pt x="1815890" y="885138"/>
                  </a:lnTo>
                  <a:cubicBezTo>
                    <a:pt x="1851165" y="1015185"/>
                    <a:pt x="1851165" y="1152281"/>
                    <a:pt x="1815890" y="1282328"/>
                  </a:cubicBezTo>
                  <a:lnTo>
                    <a:pt x="2059240" y="1511074"/>
                  </a:lnTo>
                  <a:lnTo>
                    <a:pt x="1941574" y="1714876"/>
                  </a:lnTo>
                  <a:lnTo>
                    <a:pt x="1621800" y="1618502"/>
                  </a:lnTo>
                  <a:cubicBezTo>
                    <a:pt x="1526813" y="1714075"/>
                    <a:pt x="1408085" y="1782623"/>
                    <a:pt x="1277823" y="1817097"/>
                  </a:cubicBezTo>
                  <a:lnTo>
                    <a:pt x="1201398" y="2142217"/>
                  </a:lnTo>
                  <a:lnTo>
                    <a:pt x="966068" y="2142217"/>
                  </a:lnTo>
                  <a:lnTo>
                    <a:pt x="889643" y="1817097"/>
                  </a:lnTo>
                  <a:cubicBezTo>
                    <a:pt x="759381" y="1782622"/>
                    <a:pt x="640653" y="1714074"/>
                    <a:pt x="545666" y="1618502"/>
                  </a:cubicBezTo>
                  <a:lnTo>
                    <a:pt x="225892" y="1714876"/>
                  </a:lnTo>
                  <a:lnTo>
                    <a:pt x="108226" y="1511074"/>
                  </a:lnTo>
                  <a:lnTo>
                    <a:pt x="351576" y="1282328"/>
                  </a:lnTo>
                  <a:cubicBezTo>
                    <a:pt x="316301" y="1152281"/>
                    <a:pt x="316301" y="1015185"/>
                    <a:pt x="351576" y="885138"/>
                  </a:cubicBezTo>
                  <a:lnTo>
                    <a:pt x="108226" y="656392"/>
                  </a:lnTo>
                  <a:lnTo>
                    <a:pt x="225892" y="452590"/>
                  </a:lnTo>
                  <a:lnTo>
                    <a:pt x="545666" y="548964"/>
                  </a:lnTo>
                  <a:cubicBezTo>
                    <a:pt x="640653" y="453391"/>
                    <a:pt x="759381" y="384843"/>
                    <a:pt x="889643" y="350369"/>
                  </a:cubicBezTo>
                  <a:lnTo>
                    <a:pt x="966068" y="25249"/>
                  </a:lnTo>
                  <a:lnTo>
                    <a:pt x="1201398" y="25249"/>
                  </a:lnTo>
                  <a:lnTo>
                    <a:pt x="1277823" y="350369"/>
                  </a:lnTo>
                  <a:cubicBezTo>
                    <a:pt x="1408085" y="384844"/>
                    <a:pt x="1526813" y="453392"/>
                    <a:pt x="1621800" y="548964"/>
                  </a:cubicBezTo>
                  <a:close/>
                </a:path>
              </a:pathLst>
            </a:custGeom>
            <a:solidFill>
              <a:srgbClr val="14C97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8846" tIns="592144" rIns="588846" bIns="592144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400" kern="1200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5066452" y="719665"/>
              <a:ext cx="2600961" cy="2600961"/>
            </a:xfrm>
            <a:custGeom>
              <a:avLst/>
              <a:gdLst>
                <a:gd name="connsiteX0" fmla="*/ 1589033 w 2123675"/>
                <a:gd name="connsiteY0" fmla="*/ 537873 h 2123675"/>
                <a:gd name="connsiteX1" fmla="*/ 1902347 w 2123675"/>
                <a:gd name="connsiteY1" fmla="*/ 443446 h 2123675"/>
                <a:gd name="connsiteX2" fmla="*/ 2017635 w 2123675"/>
                <a:gd name="connsiteY2" fmla="*/ 643130 h 2123675"/>
                <a:gd name="connsiteX3" fmla="*/ 1779202 w 2123675"/>
                <a:gd name="connsiteY3" fmla="*/ 867255 h 2123675"/>
                <a:gd name="connsiteX4" fmla="*/ 1779202 w 2123675"/>
                <a:gd name="connsiteY4" fmla="*/ 1256420 h 2123675"/>
                <a:gd name="connsiteX5" fmla="*/ 2017635 w 2123675"/>
                <a:gd name="connsiteY5" fmla="*/ 1480545 h 2123675"/>
                <a:gd name="connsiteX6" fmla="*/ 1902347 w 2123675"/>
                <a:gd name="connsiteY6" fmla="*/ 1680229 h 2123675"/>
                <a:gd name="connsiteX7" fmla="*/ 1589033 w 2123675"/>
                <a:gd name="connsiteY7" fmla="*/ 1585802 h 2123675"/>
                <a:gd name="connsiteX8" fmla="*/ 1252006 w 2123675"/>
                <a:gd name="connsiteY8" fmla="*/ 1780385 h 2123675"/>
                <a:gd name="connsiteX9" fmla="*/ 1177125 w 2123675"/>
                <a:gd name="connsiteY9" fmla="*/ 2098936 h 2123675"/>
                <a:gd name="connsiteX10" fmla="*/ 946550 w 2123675"/>
                <a:gd name="connsiteY10" fmla="*/ 2098936 h 2123675"/>
                <a:gd name="connsiteX11" fmla="*/ 871669 w 2123675"/>
                <a:gd name="connsiteY11" fmla="*/ 1780385 h 2123675"/>
                <a:gd name="connsiteX12" fmla="*/ 534642 w 2123675"/>
                <a:gd name="connsiteY12" fmla="*/ 1585802 h 2123675"/>
                <a:gd name="connsiteX13" fmla="*/ 221328 w 2123675"/>
                <a:gd name="connsiteY13" fmla="*/ 1680229 h 2123675"/>
                <a:gd name="connsiteX14" fmla="*/ 106040 w 2123675"/>
                <a:gd name="connsiteY14" fmla="*/ 1480545 h 2123675"/>
                <a:gd name="connsiteX15" fmla="*/ 344473 w 2123675"/>
                <a:gd name="connsiteY15" fmla="*/ 1256420 h 2123675"/>
                <a:gd name="connsiteX16" fmla="*/ 344473 w 2123675"/>
                <a:gd name="connsiteY16" fmla="*/ 867255 h 2123675"/>
                <a:gd name="connsiteX17" fmla="*/ 106040 w 2123675"/>
                <a:gd name="connsiteY17" fmla="*/ 643130 h 2123675"/>
                <a:gd name="connsiteX18" fmla="*/ 221328 w 2123675"/>
                <a:gd name="connsiteY18" fmla="*/ 443446 h 2123675"/>
                <a:gd name="connsiteX19" fmla="*/ 534642 w 2123675"/>
                <a:gd name="connsiteY19" fmla="*/ 537873 h 2123675"/>
                <a:gd name="connsiteX20" fmla="*/ 871669 w 2123675"/>
                <a:gd name="connsiteY20" fmla="*/ 343290 h 2123675"/>
                <a:gd name="connsiteX21" fmla="*/ 946550 w 2123675"/>
                <a:gd name="connsiteY21" fmla="*/ 24739 h 2123675"/>
                <a:gd name="connsiteX22" fmla="*/ 1177125 w 2123675"/>
                <a:gd name="connsiteY22" fmla="*/ 24739 h 2123675"/>
                <a:gd name="connsiteX23" fmla="*/ 1252006 w 2123675"/>
                <a:gd name="connsiteY23" fmla="*/ 343290 h 2123675"/>
                <a:gd name="connsiteX24" fmla="*/ 1589033 w 2123675"/>
                <a:gd name="connsiteY24" fmla="*/ 537873 h 2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23675" h="2123675">
                  <a:moveTo>
                    <a:pt x="1366897" y="537190"/>
                  </a:moveTo>
                  <a:lnTo>
                    <a:pt x="1594045" y="396507"/>
                  </a:lnTo>
                  <a:lnTo>
                    <a:pt x="1727168" y="529630"/>
                  </a:lnTo>
                  <a:lnTo>
                    <a:pt x="1586485" y="756778"/>
                  </a:lnTo>
                  <a:cubicBezTo>
                    <a:pt x="1640670" y="849967"/>
                    <a:pt x="1669056" y="955907"/>
                    <a:pt x="1668725" y="1063703"/>
                  </a:cubicBezTo>
                  <a:lnTo>
                    <a:pt x="1904134" y="1190078"/>
                  </a:lnTo>
                  <a:lnTo>
                    <a:pt x="1855408" y="1371927"/>
                  </a:lnTo>
                  <a:lnTo>
                    <a:pt x="1588350" y="1363666"/>
                  </a:lnTo>
                  <a:cubicBezTo>
                    <a:pt x="1534739" y="1457186"/>
                    <a:pt x="1457186" y="1534739"/>
                    <a:pt x="1363666" y="1588351"/>
                  </a:cubicBezTo>
                  <a:lnTo>
                    <a:pt x="1371926" y="1855408"/>
                  </a:lnTo>
                  <a:lnTo>
                    <a:pt x="1190078" y="1904134"/>
                  </a:lnTo>
                  <a:lnTo>
                    <a:pt x="1063703" y="1668725"/>
                  </a:lnTo>
                  <a:cubicBezTo>
                    <a:pt x="955907" y="1669057"/>
                    <a:pt x="849967" y="1640670"/>
                    <a:pt x="756778" y="1586485"/>
                  </a:cubicBezTo>
                  <a:lnTo>
                    <a:pt x="529630" y="1727168"/>
                  </a:lnTo>
                  <a:lnTo>
                    <a:pt x="396507" y="1594045"/>
                  </a:lnTo>
                  <a:lnTo>
                    <a:pt x="537190" y="1366897"/>
                  </a:lnTo>
                  <a:cubicBezTo>
                    <a:pt x="483005" y="1273708"/>
                    <a:pt x="454619" y="1167768"/>
                    <a:pt x="454950" y="1059972"/>
                  </a:cubicBezTo>
                  <a:lnTo>
                    <a:pt x="219541" y="933597"/>
                  </a:lnTo>
                  <a:lnTo>
                    <a:pt x="268267" y="751748"/>
                  </a:lnTo>
                  <a:lnTo>
                    <a:pt x="535325" y="760009"/>
                  </a:lnTo>
                  <a:cubicBezTo>
                    <a:pt x="588936" y="666489"/>
                    <a:pt x="666489" y="588936"/>
                    <a:pt x="760009" y="535324"/>
                  </a:cubicBezTo>
                  <a:lnTo>
                    <a:pt x="751749" y="268267"/>
                  </a:lnTo>
                  <a:lnTo>
                    <a:pt x="933597" y="219541"/>
                  </a:lnTo>
                  <a:lnTo>
                    <a:pt x="1059972" y="454950"/>
                  </a:lnTo>
                  <a:cubicBezTo>
                    <a:pt x="1167768" y="454618"/>
                    <a:pt x="1273708" y="483005"/>
                    <a:pt x="1366897" y="537190"/>
                  </a:cubicBezTo>
                  <a:close/>
                </a:path>
              </a:pathLst>
            </a:custGeom>
            <a:solidFill>
              <a:srgbClr val="9FE69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1417" tIns="751417" rIns="751418" bIns="751418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7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291265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2C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3ED1-8A86-444E-A5FA-8BBDB1966EAF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953243" y="730032"/>
            <a:ext cx="431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FFC000"/>
                </a:solidFill>
              </a:rPr>
              <a:t>总</a:t>
            </a:r>
            <a:r>
              <a:rPr lang="zh-CN" altLang="en-US" sz="3600" b="1" dirty="0">
                <a:solidFill>
                  <a:srgbClr val="FFC000"/>
                </a:solidFill>
              </a:rPr>
              <a:t>结</a:t>
            </a:r>
          </a:p>
        </p:txBody>
      </p:sp>
      <p:grpSp>
        <p:nvGrpSpPr>
          <p:cNvPr id="14" name="组合 13"/>
          <p:cNvGrpSpPr/>
          <p:nvPr/>
        </p:nvGrpSpPr>
        <p:grpSpPr>
          <a:xfrm rot="10800000" flipH="1">
            <a:off x="5497939" y="2007265"/>
            <a:ext cx="1196121" cy="2717182"/>
            <a:chOff x="5494551" y="2451017"/>
            <a:chExt cx="1196121" cy="2717182"/>
          </a:xfrm>
        </p:grpSpPr>
        <p:sp>
          <p:nvSpPr>
            <p:cNvPr id="11" name="任意多边形 10"/>
            <p:cNvSpPr/>
            <p:nvPr/>
          </p:nvSpPr>
          <p:spPr>
            <a:xfrm rot="14778804">
              <a:off x="5215070" y="2730498"/>
              <a:ext cx="1381440" cy="822477"/>
            </a:xfrm>
            <a:custGeom>
              <a:avLst/>
              <a:gdLst>
                <a:gd name="connsiteX0" fmla="*/ 1371719 w 1381440"/>
                <a:gd name="connsiteY0" fmla="*/ 553857 h 822477"/>
                <a:gd name="connsiteX1" fmla="*/ 1284086 w 1381440"/>
                <a:gd name="connsiteY1" fmla="*/ 753619 h 822477"/>
                <a:gd name="connsiteX2" fmla="*/ 1132511 w 1381440"/>
                <a:gd name="connsiteY2" fmla="*/ 812756 h 822477"/>
                <a:gd name="connsiteX3" fmla="*/ 971 w 1381440"/>
                <a:gd name="connsiteY3" fmla="*/ 316360 h 822477"/>
                <a:gd name="connsiteX4" fmla="*/ 0 w 1381440"/>
                <a:gd name="connsiteY4" fmla="*/ 315678 h 822477"/>
                <a:gd name="connsiteX5" fmla="*/ 4695 w 1381440"/>
                <a:gd name="connsiteY5" fmla="*/ 316407 h 822477"/>
                <a:gd name="connsiteX6" fmla="*/ 387241 w 1381440"/>
                <a:gd name="connsiteY6" fmla="*/ 45344 h 822477"/>
                <a:gd name="connsiteX7" fmla="*/ 395576 w 1381440"/>
                <a:gd name="connsiteY7" fmla="*/ 0 h 822477"/>
                <a:gd name="connsiteX8" fmla="*/ 1312582 w 1381440"/>
                <a:gd name="connsiteY8" fmla="*/ 402282 h 822477"/>
                <a:gd name="connsiteX9" fmla="*/ 1371719 w 1381440"/>
                <a:gd name="connsiteY9" fmla="*/ 553857 h 82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1440" h="822477">
                  <a:moveTo>
                    <a:pt x="1371719" y="553857"/>
                  </a:moveTo>
                  <a:lnTo>
                    <a:pt x="1284086" y="753619"/>
                  </a:lnTo>
                  <a:cubicBezTo>
                    <a:pt x="1258560" y="811805"/>
                    <a:pt x="1190697" y="838282"/>
                    <a:pt x="1132511" y="812756"/>
                  </a:cubicBezTo>
                  <a:lnTo>
                    <a:pt x="971" y="316360"/>
                  </a:lnTo>
                  <a:lnTo>
                    <a:pt x="0" y="315678"/>
                  </a:lnTo>
                  <a:lnTo>
                    <a:pt x="4695" y="316407"/>
                  </a:lnTo>
                  <a:cubicBezTo>
                    <a:pt x="182818" y="326290"/>
                    <a:pt x="339509" y="210547"/>
                    <a:pt x="387241" y="45344"/>
                  </a:cubicBezTo>
                  <a:lnTo>
                    <a:pt x="395576" y="0"/>
                  </a:lnTo>
                  <a:lnTo>
                    <a:pt x="1312582" y="402282"/>
                  </a:lnTo>
                  <a:cubicBezTo>
                    <a:pt x="1370768" y="427808"/>
                    <a:pt x="1397245" y="495670"/>
                    <a:pt x="1371719" y="553857"/>
                  </a:cubicBezTo>
                  <a:close/>
                </a:path>
              </a:pathLst>
            </a:custGeom>
            <a:solidFill>
              <a:srgbClr val="FFD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rot="3938353">
              <a:off x="5588714" y="4066240"/>
              <a:ext cx="1381440" cy="822477"/>
            </a:xfrm>
            <a:custGeom>
              <a:avLst/>
              <a:gdLst>
                <a:gd name="connsiteX0" fmla="*/ 1371719 w 1381440"/>
                <a:gd name="connsiteY0" fmla="*/ 553857 h 822477"/>
                <a:gd name="connsiteX1" fmla="*/ 1284086 w 1381440"/>
                <a:gd name="connsiteY1" fmla="*/ 753619 h 822477"/>
                <a:gd name="connsiteX2" fmla="*/ 1132511 w 1381440"/>
                <a:gd name="connsiteY2" fmla="*/ 812756 h 822477"/>
                <a:gd name="connsiteX3" fmla="*/ 971 w 1381440"/>
                <a:gd name="connsiteY3" fmla="*/ 316360 h 822477"/>
                <a:gd name="connsiteX4" fmla="*/ 0 w 1381440"/>
                <a:gd name="connsiteY4" fmla="*/ 315678 h 822477"/>
                <a:gd name="connsiteX5" fmla="*/ 4695 w 1381440"/>
                <a:gd name="connsiteY5" fmla="*/ 316407 h 822477"/>
                <a:gd name="connsiteX6" fmla="*/ 387241 w 1381440"/>
                <a:gd name="connsiteY6" fmla="*/ 45344 h 822477"/>
                <a:gd name="connsiteX7" fmla="*/ 395576 w 1381440"/>
                <a:gd name="connsiteY7" fmla="*/ 0 h 822477"/>
                <a:gd name="connsiteX8" fmla="*/ 1312582 w 1381440"/>
                <a:gd name="connsiteY8" fmla="*/ 402282 h 822477"/>
                <a:gd name="connsiteX9" fmla="*/ 1371719 w 1381440"/>
                <a:gd name="connsiteY9" fmla="*/ 553857 h 82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1440" h="822477">
                  <a:moveTo>
                    <a:pt x="1371719" y="553857"/>
                  </a:moveTo>
                  <a:lnTo>
                    <a:pt x="1284086" y="753619"/>
                  </a:lnTo>
                  <a:cubicBezTo>
                    <a:pt x="1258560" y="811805"/>
                    <a:pt x="1190697" y="838282"/>
                    <a:pt x="1132511" y="812756"/>
                  </a:cubicBezTo>
                  <a:lnTo>
                    <a:pt x="971" y="316360"/>
                  </a:lnTo>
                  <a:lnTo>
                    <a:pt x="0" y="315678"/>
                  </a:lnTo>
                  <a:lnTo>
                    <a:pt x="4695" y="316407"/>
                  </a:lnTo>
                  <a:cubicBezTo>
                    <a:pt x="182818" y="326290"/>
                    <a:pt x="339509" y="210547"/>
                    <a:pt x="387241" y="45344"/>
                  </a:cubicBezTo>
                  <a:lnTo>
                    <a:pt x="395576" y="0"/>
                  </a:lnTo>
                  <a:lnTo>
                    <a:pt x="1312582" y="402282"/>
                  </a:lnTo>
                  <a:cubicBezTo>
                    <a:pt x="1370768" y="427808"/>
                    <a:pt x="1397245" y="495670"/>
                    <a:pt x="1371719" y="553857"/>
                  </a:cubicBezTo>
                  <a:close/>
                </a:path>
              </a:pathLst>
            </a:custGeom>
            <a:solidFill>
              <a:srgbClr val="079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219234" y="1565353"/>
            <a:ext cx="3658636" cy="3484408"/>
            <a:chOff x="7082152" y="1565353"/>
            <a:chExt cx="3658636" cy="3484408"/>
          </a:xfrm>
        </p:grpSpPr>
        <p:grpSp>
          <p:nvGrpSpPr>
            <p:cNvPr id="39" name="组合 38"/>
            <p:cNvGrpSpPr/>
            <p:nvPr/>
          </p:nvGrpSpPr>
          <p:grpSpPr>
            <a:xfrm>
              <a:off x="7082152" y="1565353"/>
              <a:ext cx="3658636" cy="3484408"/>
              <a:chOff x="7082152" y="1565353"/>
              <a:chExt cx="3658636" cy="3484408"/>
            </a:xfrm>
          </p:grpSpPr>
          <p:sp>
            <p:nvSpPr>
              <p:cNvPr id="40" name="正五边形 39"/>
              <p:cNvSpPr/>
              <p:nvPr/>
            </p:nvSpPr>
            <p:spPr>
              <a:xfrm>
                <a:off x="8343900" y="2767013"/>
                <a:ext cx="1135141" cy="1081087"/>
              </a:xfrm>
              <a:prstGeom prst="pentagon">
                <a:avLst/>
              </a:prstGeom>
              <a:noFill/>
              <a:ln>
                <a:solidFill>
                  <a:srgbClr val="9FE6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正五边形 40"/>
              <p:cNvSpPr/>
              <p:nvPr/>
            </p:nvSpPr>
            <p:spPr>
              <a:xfrm>
                <a:off x="7955608" y="2397214"/>
                <a:ext cx="1911724" cy="1820686"/>
              </a:xfrm>
              <a:prstGeom prst="pentagon">
                <a:avLst/>
              </a:prstGeom>
              <a:noFill/>
              <a:ln>
                <a:solidFill>
                  <a:srgbClr val="9FE6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正五边形 41"/>
              <p:cNvSpPr/>
              <p:nvPr/>
            </p:nvSpPr>
            <p:spPr>
              <a:xfrm>
                <a:off x="7614415" y="2072269"/>
                <a:ext cx="2594110" cy="2470576"/>
              </a:xfrm>
              <a:prstGeom prst="pentagon">
                <a:avLst/>
              </a:prstGeom>
              <a:noFill/>
              <a:ln>
                <a:solidFill>
                  <a:srgbClr val="9FE6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正五边形 42"/>
              <p:cNvSpPr/>
              <p:nvPr/>
            </p:nvSpPr>
            <p:spPr>
              <a:xfrm>
                <a:off x="7082152" y="1565353"/>
                <a:ext cx="3658636" cy="3484408"/>
              </a:xfrm>
              <a:prstGeom prst="pentagon">
                <a:avLst/>
              </a:prstGeom>
              <a:noFill/>
              <a:ln>
                <a:solidFill>
                  <a:srgbClr val="9FE6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任意多边形 43"/>
            <p:cNvSpPr/>
            <p:nvPr/>
          </p:nvSpPr>
          <p:spPr>
            <a:xfrm>
              <a:off x="8297839" y="2238233"/>
              <a:ext cx="2197289" cy="1815152"/>
            </a:xfrm>
            <a:custGeom>
              <a:avLst/>
              <a:gdLst>
                <a:gd name="connsiteX0" fmla="*/ 54591 w 2197289"/>
                <a:gd name="connsiteY0" fmla="*/ 955343 h 1815152"/>
                <a:gd name="connsiteX1" fmla="*/ 0 w 2197289"/>
                <a:gd name="connsiteY1" fmla="*/ 600501 h 1815152"/>
                <a:gd name="connsiteX2" fmla="*/ 409433 w 2197289"/>
                <a:gd name="connsiteY2" fmla="*/ 0 h 1815152"/>
                <a:gd name="connsiteX3" fmla="*/ 1514901 w 2197289"/>
                <a:gd name="connsiteY3" fmla="*/ 0 h 1815152"/>
                <a:gd name="connsiteX4" fmla="*/ 2197289 w 2197289"/>
                <a:gd name="connsiteY4" fmla="*/ 1596788 h 1815152"/>
                <a:gd name="connsiteX5" fmla="*/ 1528549 w 2197289"/>
                <a:gd name="connsiteY5" fmla="*/ 1815152 h 1815152"/>
                <a:gd name="connsiteX6" fmla="*/ 1296537 w 2197289"/>
                <a:gd name="connsiteY6" fmla="*/ 1733266 h 1815152"/>
                <a:gd name="connsiteX7" fmla="*/ 1023582 w 2197289"/>
                <a:gd name="connsiteY7" fmla="*/ 1405719 h 1815152"/>
                <a:gd name="connsiteX8" fmla="*/ 54591 w 2197289"/>
                <a:gd name="connsiteY8" fmla="*/ 955343 h 181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7289" h="1815152">
                  <a:moveTo>
                    <a:pt x="54591" y="955343"/>
                  </a:moveTo>
                  <a:lnTo>
                    <a:pt x="0" y="600501"/>
                  </a:lnTo>
                  <a:lnTo>
                    <a:pt x="409433" y="0"/>
                  </a:lnTo>
                  <a:lnTo>
                    <a:pt x="1514901" y="0"/>
                  </a:lnTo>
                  <a:lnTo>
                    <a:pt x="2197289" y="1596788"/>
                  </a:lnTo>
                  <a:lnTo>
                    <a:pt x="1528549" y="1815152"/>
                  </a:lnTo>
                  <a:lnTo>
                    <a:pt x="1296537" y="1733266"/>
                  </a:lnTo>
                  <a:lnTo>
                    <a:pt x="1023582" y="1405719"/>
                  </a:lnTo>
                  <a:lnTo>
                    <a:pt x="54591" y="955343"/>
                  </a:lnTo>
                  <a:close/>
                </a:path>
              </a:pathLst>
            </a:custGeom>
            <a:solidFill>
              <a:srgbClr val="079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7274257" y="2674961"/>
              <a:ext cx="2579427" cy="1910687"/>
            </a:xfrm>
            <a:custGeom>
              <a:avLst/>
              <a:gdLst>
                <a:gd name="connsiteX0" fmla="*/ 1351128 w 2579427"/>
                <a:gd name="connsiteY0" fmla="*/ 259308 h 1910687"/>
                <a:gd name="connsiteX1" fmla="*/ 859809 w 2579427"/>
                <a:gd name="connsiteY1" fmla="*/ 0 h 1910687"/>
                <a:gd name="connsiteX2" fmla="*/ 0 w 2579427"/>
                <a:gd name="connsiteY2" fmla="*/ 68239 h 1910687"/>
                <a:gd name="connsiteX3" fmla="*/ 232012 w 2579427"/>
                <a:gd name="connsiteY3" fmla="*/ 1583140 h 1910687"/>
                <a:gd name="connsiteX4" fmla="*/ 1596788 w 2579427"/>
                <a:gd name="connsiteY4" fmla="*/ 1910687 h 1910687"/>
                <a:gd name="connsiteX5" fmla="*/ 2579427 w 2579427"/>
                <a:gd name="connsiteY5" fmla="*/ 1542197 h 1910687"/>
                <a:gd name="connsiteX6" fmla="*/ 2279176 w 2579427"/>
                <a:gd name="connsiteY6" fmla="*/ 696036 h 1910687"/>
                <a:gd name="connsiteX7" fmla="*/ 1351128 w 2579427"/>
                <a:gd name="connsiteY7" fmla="*/ 259308 h 191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79427" h="1910687">
                  <a:moveTo>
                    <a:pt x="1351128" y="259308"/>
                  </a:moveTo>
                  <a:lnTo>
                    <a:pt x="859809" y="0"/>
                  </a:lnTo>
                  <a:lnTo>
                    <a:pt x="0" y="68239"/>
                  </a:lnTo>
                  <a:lnTo>
                    <a:pt x="232012" y="1583140"/>
                  </a:lnTo>
                  <a:lnTo>
                    <a:pt x="1596788" y="1910687"/>
                  </a:lnTo>
                  <a:lnTo>
                    <a:pt x="2579427" y="1542197"/>
                  </a:lnTo>
                  <a:lnTo>
                    <a:pt x="2279176" y="696036"/>
                  </a:lnTo>
                  <a:lnTo>
                    <a:pt x="1351128" y="259308"/>
                  </a:lnTo>
                  <a:close/>
                </a:path>
              </a:pathLst>
            </a:custGeom>
            <a:solidFill>
              <a:srgbClr val="FFC00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6779424" y="1787772"/>
            <a:ext cx="5515428" cy="24929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A6546"/>
                </a:solidFill>
              </a:rPr>
              <a:t>生物序列数据的统计软件分析（理论方法）</a:t>
            </a:r>
          </a:p>
          <a:p>
            <a:endParaRPr lang="en-US" altLang="zh-CN" sz="2800" b="1" dirty="0">
              <a:solidFill>
                <a:srgbClr val="0A6546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/>
              <a:t>同时这些基因从另一个角度验证了论文中的观点，也就是这些基因表达强度对于达沙替尼的作用效果是有紧密联系</a:t>
            </a:r>
            <a:r>
              <a:rPr lang="zh-CN" altLang="en-US" dirty="0" smtClean="0"/>
              <a:t>的。</a:t>
            </a:r>
            <a:r>
              <a:rPr lang="zh-CN" altLang="en-US" dirty="0"/>
              <a:t>所以这</a:t>
            </a:r>
            <a:r>
              <a:rPr lang="zh-CN" altLang="en-US" dirty="0" smtClean="0"/>
              <a:t>个系统的应用效</a:t>
            </a:r>
            <a:r>
              <a:rPr lang="zh-CN" altLang="en-US" dirty="0"/>
              <a:t>果是非常理想</a:t>
            </a:r>
            <a:r>
              <a:rPr lang="zh-CN" altLang="en-US" dirty="0" smtClean="0"/>
              <a:t>的。</a:t>
            </a:r>
            <a:endParaRPr lang="en-US" altLang="zh-CN" dirty="0" smtClean="0"/>
          </a:p>
        </p:txBody>
      </p:sp>
      <p:grpSp>
        <p:nvGrpSpPr>
          <p:cNvPr id="54" name="组合 53"/>
          <p:cNvGrpSpPr/>
          <p:nvPr/>
        </p:nvGrpSpPr>
        <p:grpSpPr>
          <a:xfrm>
            <a:off x="3978442" y="834189"/>
            <a:ext cx="859340" cy="434224"/>
            <a:chOff x="3064042" y="834189"/>
            <a:chExt cx="859340" cy="434224"/>
          </a:xfrm>
        </p:grpSpPr>
        <p:sp>
          <p:nvSpPr>
            <p:cNvPr id="55" name="燕尾形 54"/>
            <p:cNvSpPr/>
            <p:nvPr/>
          </p:nvSpPr>
          <p:spPr>
            <a:xfrm>
              <a:off x="3064042" y="834189"/>
              <a:ext cx="434224" cy="434224"/>
            </a:xfrm>
            <a:prstGeom prst="chevron">
              <a:avLst>
                <a:gd name="adj" fmla="val 47829"/>
              </a:avLst>
            </a:prstGeom>
            <a:solidFill>
              <a:srgbClr val="0A65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燕尾形 55"/>
            <p:cNvSpPr/>
            <p:nvPr/>
          </p:nvSpPr>
          <p:spPr>
            <a:xfrm>
              <a:off x="3489158" y="834189"/>
              <a:ext cx="434224" cy="434224"/>
            </a:xfrm>
            <a:prstGeom prst="chevron">
              <a:avLst>
                <a:gd name="adj" fmla="val 47829"/>
              </a:avLst>
            </a:prstGeom>
            <a:solidFill>
              <a:srgbClr val="9FE6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45620"/>
              </p:ext>
            </p:extLst>
          </p:nvPr>
        </p:nvGraphicFramePr>
        <p:xfrm>
          <a:off x="421005" y="2972554"/>
          <a:ext cx="5253990" cy="14458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1330">
                  <a:extLst>
                    <a:ext uri="{9D8B030D-6E8A-4147-A177-3AD203B41FA5}">
                      <a16:colId xmlns:a16="http://schemas.microsoft.com/office/drawing/2014/main" val="26039283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36028681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868295504"/>
                    </a:ext>
                  </a:extLst>
                </a:gridCol>
              </a:tblGrid>
              <a:tr h="429895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classification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First group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Second group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4346941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Dasatinib-sensitive cell line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0221375"/>
                  </a:ext>
                </a:extLst>
              </a:tr>
              <a:tr h="429895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Dasatinib-rejective cell line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3265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53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2C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3ED1-8A86-444E-A5FA-8BBDB1966EAF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 rot="10800000" flipH="1">
            <a:off x="5497939" y="2007265"/>
            <a:ext cx="1196121" cy="2717182"/>
            <a:chOff x="5494551" y="2451017"/>
            <a:chExt cx="1196121" cy="2717182"/>
          </a:xfrm>
        </p:grpSpPr>
        <p:sp>
          <p:nvSpPr>
            <p:cNvPr id="11" name="任意多边形 10"/>
            <p:cNvSpPr/>
            <p:nvPr/>
          </p:nvSpPr>
          <p:spPr>
            <a:xfrm rot="14778804">
              <a:off x="5215070" y="2730498"/>
              <a:ext cx="1381440" cy="822477"/>
            </a:xfrm>
            <a:custGeom>
              <a:avLst/>
              <a:gdLst>
                <a:gd name="connsiteX0" fmla="*/ 1371719 w 1381440"/>
                <a:gd name="connsiteY0" fmla="*/ 553857 h 822477"/>
                <a:gd name="connsiteX1" fmla="*/ 1284086 w 1381440"/>
                <a:gd name="connsiteY1" fmla="*/ 753619 h 822477"/>
                <a:gd name="connsiteX2" fmla="*/ 1132511 w 1381440"/>
                <a:gd name="connsiteY2" fmla="*/ 812756 h 822477"/>
                <a:gd name="connsiteX3" fmla="*/ 971 w 1381440"/>
                <a:gd name="connsiteY3" fmla="*/ 316360 h 822477"/>
                <a:gd name="connsiteX4" fmla="*/ 0 w 1381440"/>
                <a:gd name="connsiteY4" fmla="*/ 315678 h 822477"/>
                <a:gd name="connsiteX5" fmla="*/ 4695 w 1381440"/>
                <a:gd name="connsiteY5" fmla="*/ 316407 h 822477"/>
                <a:gd name="connsiteX6" fmla="*/ 387241 w 1381440"/>
                <a:gd name="connsiteY6" fmla="*/ 45344 h 822477"/>
                <a:gd name="connsiteX7" fmla="*/ 395576 w 1381440"/>
                <a:gd name="connsiteY7" fmla="*/ 0 h 822477"/>
                <a:gd name="connsiteX8" fmla="*/ 1312582 w 1381440"/>
                <a:gd name="connsiteY8" fmla="*/ 402282 h 822477"/>
                <a:gd name="connsiteX9" fmla="*/ 1371719 w 1381440"/>
                <a:gd name="connsiteY9" fmla="*/ 553857 h 82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1440" h="822477">
                  <a:moveTo>
                    <a:pt x="1371719" y="553857"/>
                  </a:moveTo>
                  <a:lnTo>
                    <a:pt x="1284086" y="753619"/>
                  </a:lnTo>
                  <a:cubicBezTo>
                    <a:pt x="1258560" y="811805"/>
                    <a:pt x="1190697" y="838282"/>
                    <a:pt x="1132511" y="812756"/>
                  </a:cubicBezTo>
                  <a:lnTo>
                    <a:pt x="971" y="316360"/>
                  </a:lnTo>
                  <a:lnTo>
                    <a:pt x="0" y="315678"/>
                  </a:lnTo>
                  <a:lnTo>
                    <a:pt x="4695" y="316407"/>
                  </a:lnTo>
                  <a:cubicBezTo>
                    <a:pt x="182818" y="326290"/>
                    <a:pt x="339509" y="210547"/>
                    <a:pt x="387241" y="45344"/>
                  </a:cubicBezTo>
                  <a:lnTo>
                    <a:pt x="395576" y="0"/>
                  </a:lnTo>
                  <a:lnTo>
                    <a:pt x="1312582" y="402282"/>
                  </a:lnTo>
                  <a:cubicBezTo>
                    <a:pt x="1370768" y="427808"/>
                    <a:pt x="1397245" y="495670"/>
                    <a:pt x="1371719" y="553857"/>
                  </a:cubicBezTo>
                  <a:close/>
                </a:path>
              </a:pathLst>
            </a:custGeom>
            <a:solidFill>
              <a:srgbClr val="FFD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rot="3938353">
              <a:off x="5588714" y="4066240"/>
              <a:ext cx="1381440" cy="822477"/>
            </a:xfrm>
            <a:custGeom>
              <a:avLst/>
              <a:gdLst>
                <a:gd name="connsiteX0" fmla="*/ 1371719 w 1381440"/>
                <a:gd name="connsiteY0" fmla="*/ 553857 h 822477"/>
                <a:gd name="connsiteX1" fmla="*/ 1284086 w 1381440"/>
                <a:gd name="connsiteY1" fmla="*/ 753619 h 822477"/>
                <a:gd name="connsiteX2" fmla="*/ 1132511 w 1381440"/>
                <a:gd name="connsiteY2" fmla="*/ 812756 h 822477"/>
                <a:gd name="connsiteX3" fmla="*/ 971 w 1381440"/>
                <a:gd name="connsiteY3" fmla="*/ 316360 h 822477"/>
                <a:gd name="connsiteX4" fmla="*/ 0 w 1381440"/>
                <a:gd name="connsiteY4" fmla="*/ 315678 h 822477"/>
                <a:gd name="connsiteX5" fmla="*/ 4695 w 1381440"/>
                <a:gd name="connsiteY5" fmla="*/ 316407 h 822477"/>
                <a:gd name="connsiteX6" fmla="*/ 387241 w 1381440"/>
                <a:gd name="connsiteY6" fmla="*/ 45344 h 822477"/>
                <a:gd name="connsiteX7" fmla="*/ 395576 w 1381440"/>
                <a:gd name="connsiteY7" fmla="*/ 0 h 822477"/>
                <a:gd name="connsiteX8" fmla="*/ 1312582 w 1381440"/>
                <a:gd name="connsiteY8" fmla="*/ 402282 h 822477"/>
                <a:gd name="connsiteX9" fmla="*/ 1371719 w 1381440"/>
                <a:gd name="connsiteY9" fmla="*/ 553857 h 82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1440" h="822477">
                  <a:moveTo>
                    <a:pt x="1371719" y="553857"/>
                  </a:moveTo>
                  <a:lnTo>
                    <a:pt x="1284086" y="753619"/>
                  </a:lnTo>
                  <a:cubicBezTo>
                    <a:pt x="1258560" y="811805"/>
                    <a:pt x="1190697" y="838282"/>
                    <a:pt x="1132511" y="812756"/>
                  </a:cubicBezTo>
                  <a:lnTo>
                    <a:pt x="971" y="316360"/>
                  </a:lnTo>
                  <a:lnTo>
                    <a:pt x="0" y="315678"/>
                  </a:lnTo>
                  <a:lnTo>
                    <a:pt x="4695" y="316407"/>
                  </a:lnTo>
                  <a:cubicBezTo>
                    <a:pt x="182818" y="326290"/>
                    <a:pt x="339509" y="210547"/>
                    <a:pt x="387241" y="45344"/>
                  </a:cubicBezTo>
                  <a:lnTo>
                    <a:pt x="395576" y="0"/>
                  </a:lnTo>
                  <a:lnTo>
                    <a:pt x="1312582" y="402282"/>
                  </a:lnTo>
                  <a:cubicBezTo>
                    <a:pt x="1370768" y="427808"/>
                    <a:pt x="1397245" y="495670"/>
                    <a:pt x="1371719" y="553857"/>
                  </a:cubicBezTo>
                  <a:close/>
                </a:path>
              </a:pathLst>
            </a:custGeom>
            <a:solidFill>
              <a:srgbClr val="079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219234" y="1565353"/>
            <a:ext cx="3658636" cy="3484408"/>
            <a:chOff x="7082152" y="1565353"/>
            <a:chExt cx="3658636" cy="3484408"/>
          </a:xfrm>
        </p:grpSpPr>
        <p:grpSp>
          <p:nvGrpSpPr>
            <p:cNvPr id="39" name="组合 38"/>
            <p:cNvGrpSpPr/>
            <p:nvPr/>
          </p:nvGrpSpPr>
          <p:grpSpPr>
            <a:xfrm>
              <a:off x="7082152" y="1565353"/>
              <a:ext cx="3658636" cy="3484408"/>
              <a:chOff x="7082152" y="1565353"/>
              <a:chExt cx="3658636" cy="3484408"/>
            </a:xfrm>
          </p:grpSpPr>
          <p:sp>
            <p:nvSpPr>
              <p:cNvPr id="40" name="正五边形 39"/>
              <p:cNvSpPr/>
              <p:nvPr/>
            </p:nvSpPr>
            <p:spPr>
              <a:xfrm>
                <a:off x="8343900" y="2767013"/>
                <a:ext cx="1135141" cy="1081087"/>
              </a:xfrm>
              <a:prstGeom prst="pentagon">
                <a:avLst/>
              </a:prstGeom>
              <a:noFill/>
              <a:ln>
                <a:solidFill>
                  <a:srgbClr val="9FE6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正五边形 40"/>
              <p:cNvSpPr/>
              <p:nvPr/>
            </p:nvSpPr>
            <p:spPr>
              <a:xfrm>
                <a:off x="7955608" y="2397214"/>
                <a:ext cx="1911724" cy="1820686"/>
              </a:xfrm>
              <a:prstGeom prst="pentagon">
                <a:avLst/>
              </a:prstGeom>
              <a:noFill/>
              <a:ln>
                <a:solidFill>
                  <a:srgbClr val="9FE6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正五边形 41"/>
              <p:cNvSpPr/>
              <p:nvPr/>
            </p:nvSpPr>
            <p:spPr>
              <a:xfrm>
                <a:off x="7614415" y="2072269"/>
                <a:ext cx="2594110" cy="2470576"/>
              </a:xfrm>
              <a:prstGeom prst="pentagon">
                <a:avLst/>
              </a:prstGeom>
              <a:noFill/>
              <a:ln>
                <a:solidFill>
                  <a:srgbClr val="9FE6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正五边形 42"/>
              <p:cNvSpPr/>
              <p:nvPr/>
            </p:nvSpPr>
            <p:spPr>
              <a:xfrm>
                <a:off x="7082152" y="1565353"/>
                <a:ext cx="3658636" cy="3484408"/>
              </a:xfrm>
              <a:prstGeom prst="pentagon">
                <a:avLst/>
              </a:prstGeom>
              <a:noFill/>
              <a:ln>
                <a:solidFill>
                  <a:srgbClr val="9FE6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任意多边形 43"/>
            <p:cNvSpPr/>
            <p:nvPr/>
          </p:nvSpPr>
          <p:spPr>
            <a:xfrm>
              <a:off x="8297839" y="2238233"/>
              <a:ext cx="2197289" cy="1815152"/>
            </a:xfrm>
            <a:custGeom>
              <a:avLst/>
              <a:gdLst>
                <a:gd name="connsiteX0" fmla="*/ 54591 w 2197289"/>
                <a:gd name="connsiteY0" fmla="*/ 955343 h 1815152"/>
                <a:gd name="connsiteX1" fmla="*/ 0 w 2197289"/>
                <a:gd name="connsiteY1" fmla="*/ 600501 h 1815152"/>
                <a:gd name="connsiteX2" fmla="*/ 409433 w 2197289"/>
                <a:gd name="connsiteY2" fmla="*/ 0 h 1815152"/>
                <a:gd name="connsiteX3" fmla="*/ 1514901 w 2197289"/>
                <a:gd name="connsiteY3" fmla="*/ 0 h 1815152"/>
                <a:gd name="connsiteX4" fmla="*/ 2197289 w 2197289"/>
                <a:gd name="connsiteY4" fmla="*/ 1596788 h 1815152"/>
                <a:gd name="connsiteX5" fmla="*/ 1528549 w 2197289"/>
                <a:gd name="connsiteY5" fmla="*/ 1815152 h 1815152"/>
                <a:gd name="connsiteX6" fmla="*/ 1296537 w 2197289"/>
                <a:gd name="connsiteY6" fmla="*/ 1733266 h 1815152"/>
                <a:gd name="connsiteX7" fmla="*/ 1023582 w 2197289"/>
                <a:gd name="connsiteY7" fmla="*/ 1405719 h 1815152"/>
                <a:gd name="connsiteX8" fmla="*/ 54591 w 2197289"/>
                <a:gd name="connsiteY8" fmla="*/ 955343 h 181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7289" h="1815152">
                  <a:moveTo>
                    <a:pt x="54591" y="955343"/>
                  </a:moveTo>
                  <a:lnTo>
                    <a:pt x="0" y="600501"/>
                  </a:lnTo>
                  <a:lnTo>
                    <a:pt x="409433" y="0"/>
                  </a:lnTo>
                  <a:lnTo>
                    <a:pt x="1514901" y="0"/>
                  </a:lnTo>
                  <a:lnTo>
                    <a:pt x="2197289" y="1596788"/>
                  </a:lnTo>
                  <a:lnTo>
                    <a:pt x="1528549" y="1815152"/>
                  </a:lnTo>
                  <a:lnTo>
                    <a:pt x="1296537" y="1733266"/>
                  </a:lnTo>
                  <a:lnTo>
                    <a:pt x="1023582" y="1405719"/>
                  </a:lnTo>
                  <a:lnTo>
                    <a:pt x="54591" y="955343"/>
                  </a:lnTo>
                  <a:close/>
                </a:path>
              </a:pathLst>
            </a:custGeom>
            <a:solidFill>
              <a:srgbClr val="079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7274257" y="2674961"/>
              <a:ext cx="2579427" cy="1910687"/>
            </a:xfrm>
            <a:custGeom>
              <a:avLst/>
              <a:gdLst>
                <a:gd name="connsiteX0" fmla="*/ 1351128 w 2579427"/>
                <a:gd name="connsiteY0" fmla="*/ 259308 h 1910687"/>
                <a:gd name="connsiteX1" fmla="*/ 859809 w 2579427"/>
                <a:gd name="connsiteY1" fmla="*/ 0 h 1910687"/>
                <a:gd name="connsiteX2" fmla="*/ 0 w 2579427"/>
                <a:gd name="connsiteY2" fmla="*/ 68239 h 1910687"/>
                <a:gd name="connsiteX3" fmla="*/ 232012 w 2579427"/>
                <a:gd name="connsiteY3" fmla="*/ 1583140 h 1910687"/>
                <a:gd name="connsiteX4" fmla="*/ 1596788 w 2579427"/>
                <a:gd name="connsiteY4" fmla="*/ 1910687 h 1910687"/>
                <a:gd name="connsiteX5" fmla="*/ 2579427 w 2579427"/>
                <a:gd name="connsiteY5" fmla="*/ 1542197 h 1910687"/>
                <a:gd name="connsiteX6" fmla="*/ 2279176 w 2579427"/>
                <a:gd name="connsiteY6" fmla="*/ 696036 h 1910687"/>
                <a:gd name="connsiteX7" fmla="*/ 1351128 w 2579427"/>
                <a:gd name="connsiteY7" fmla="*/ 259308 h 191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79427" h="1910687">
                  <a:moveTo>
                    <a:pt x="1351128" y="259308"/>
                  </a:moveTo>
                  <a:lnTo>
                    <a:pt x="859809" y="0"/>
                  </a:lnTo>
                  <a:lnTo>
                    <a:pt x="0" y="68239"/>
                  </a:lnTo>
                  <a:lnTo>
                    <a:pt x="232012" y="1583140"/>
                  </a:lnTo>
                  <a:lnTo>
                    <a:pt x="1596788" y="1910687"/>
                  </a:lnTo>
                  <a:lnTo>
                    <a:pt x="2579427" y="1542197"/>
                  </a:lnTo>
                  <a:lnTo>
                    <a:pt x="2279176" y="696036"/>
                  </a:lnTo>
                  <a:lnTo>
                    <a:pt x="1351128" y="259308"/>
                  </a:lnTo>
                  <a:close/>
                </a:path>
              </a:pathLst>
            </a:custGeom>
            <a:solidFill>
              <a:srgbClr val="FFC00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6779424" y="1735789"/>
            <a:ext cx="5515428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A6546"/>
                </a:solidFill>
              </a:rPr>
              <a:t>创新点</a:t>
            </a:r>
            <a:endParaRPr lang="en-US" altLang="zh-CN" sz="2800" b="1" dirty="0" smtClean="0">
              <a:solidFill>
                <a:srgbClr val="0A6546"/>
              </a:solidFill>
            </a:endParaRPr>
          </a:p>
          <a:p>
            <a:endParaRPr lang="en-US" altLang="zh-CN" sz="2800" b="1" dirty="0">
              <a:solidFill>
                <a:srgbClr val="0A6546"/>
              </a:solidFill>
            </a:endParaRP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反驳了一篇论文中的结论。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建立了诊断系统，对流程中的细节进行了分析。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系统应用综合了两种方法，提升了系统表现。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便于给出治疗方案。</a:t>
            </a:r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3978442" y="834189"/>
            <a:ext cx="859340" cy="434224"/>
            <a:chOff x="3064042" y="834189"/>
            <a:chExt cx="859340" cy="434224"/>
          </a:xfrm>
        </p:grpSpPr>
        <p:sp>
          <p:nvSpPr>
            <p:cNvPr id="55" name="燕尾形 54"/>
            <p:cNvSpPr/>
            <p:nvPr/>
          </p:nvSpPr>
          <p:spPr>
            <a:xfrm>
              <a:off x="3064042" y="834189"/>
              <a:ext cx="434224" cy="434224"/>
            </a:xfrm>
            <a:prstGeom prst="chevron">
              <a:avLst>
                <a:gd name="adj" fmla="val 47829"/>
              </a:avLst>
            </a:prstGeom>
            <a:solidFill>
              <a:srgbClr val="0A65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燕尾形 55"/>
            <p:cNvSpPr/>
            <p:nvPr/>
          </p:nvSpPr>
          <p:spPr>
            <a:xfrm>
              <a:off x="3489158" y="834189"/>
              <a:ext cx="434224" cy="434224"/>
            </a:xfrm>
            <a:prstGeom prst="chevron">
              <a:avLst>
                <a:gd name="adj" fmla="val 47829"/>
              </a:avLst>
            </a:prstGeom>
            <a:solidFill>
              <a:srgbClr val="9FE6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155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2C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3ED1-8A86-444E-A5FA-8BBDB1966EAF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 rot="10800000" flipH="1">
            <a:off x="5497939" y="2007265"/>
            <a:ext cx="1196121" cy="2717182"/>
            <a:chOff x="5494551" y="2451017"/>
            <a:chExt cx="1196121" cy="2717182"/>
          </a:xfrm>
        </p:grpSpPr>
        <p:sp>
          <p:nvSpPr>
            <p:cNvPr id="11" name="任意多边形 10"/>
            <p:cNvSpPr/>
            <p:nvPr/>
          </p:nvSpPr>
          <p:spPr>
            <a:xfrm rot="14778804">
              <a:off x="5215070" y="2730498"/>
              <a:ext cx="1381440" cy="822477"/>
            </a:xfrm>
            <a:custGeom>
              <a:avLst/>
              <a:gdLst>
                <a:gd name="connsiteX0" fmla="*/ 1371719 w 1381440"/>
                <a:gd name="connsiteY0" fmla="*/ 553857 h 822477"/>
                <a:gd name="connsiteX1" fmla="*/ 1284086 w 1381440"/>
                <a:gd name="connsiteY1" fmla="*/ 753619 h 822477"/>
                <a:gd name="connsiteX2" fmla="*/ 1132511 w 1381440"/>
                <a:gd name="connsiteY2" fmla="*/ 812756 h 822477"/>
                <a:gd name="connsiteX3" fmla="*/ 971 w 1381440"/>
                <a:gd name="connsiteY3" fmla="*/ 316360 h 822477"/>
                <a:gd name="connsiteX4" fmla="*/ 0 w 1381440"/>
                <a:gd name="connsiteY4" fmla="*/ 315678 h 822477"/>
                <a:gd name="connsiteX5" fmla="*/ 4695 w 1381440"/>
                <a:gd name="connsiteY5" fmla="*/ 316407 h 822477"/>
                <a:gd name="connsiteX6" fmla="*/ 387241 w 1381440"/>
                <a:gd name="connsiteY6" fmla="*/ 45344 h 822477"/>
                <a:gd name="connsiteX7" fmla="*/ 395576 w 1381440"/>
                <a:gd name="connsiteY7" fmla="*/ 0 h 822477"/>
                <a:gd name="connsiteX8" fmla="*/ 1312582 w 1381440"/>
                <a:gd name="connsiteY8" fmla="*/ 402282 h 822477"/>
                <a:gd name="connsiteX9" fmla="*/ 1371719 w 1381440"/>
                <a:gd name="connsiteY9" fmla="*/ 553857 h 82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1440" h="822477">
                  <a:moveTo>
                    <a:pt x="1371719" y="553857"/>
                  </a:moveTo>
                  <a:lnTo>
                    <a:pt x="1284086" y="753619"/>
                  </a:lnTo>
                  <a:cubicBezTo>
                    <a:pt x="1258560" y="811805"/>
                    <a:pt x="1190697" y="838282"/>
                    <a:pt x="1132511" y="812756"/>
                  </a:cubicBezTo>
                  <a:lnTo>
                    <a:pt x="971" y="316360"/>
                  </a:lnTo>
                  <a:lnTo>
                    <a:pt x="0" y="315678"/>
                  </a:lnTo>
                  <a:lnTo>
                    <a:pt x="4695" y="316407"/>
                  </a:lnTo>
                  <a:cubicBezTo>
                    <a:pt x="182818" y="326290"/>
                    <a:pt x="339509" y="210547"/>
                    <a:pt x="387241" y="45344"/>
                  </a:cubicBezTo>
                  <a:lnTo>
                    <a:pt x="395576" y="0"/>
                  </a:lnTo>
                  <a:lnTo>
                    <a:pt x="1312582" y="402282"/>
                  </a:lnTo>
                  <a:cubicBezTo>
                    <a:pt x="1370768" y="427808"/>
                    <a:pt x="1397245" y="495670"/>
                    <a:pt x="1371719" y="553857"/>
                  </a:cubicBezTo>
                  <a:close/>
                </a:path>
              </a:pathLst>
            </a:custGeom>
            <a:solidFill>
              <a:srgbClr val="FFD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rot="3938353">
              <a:off x="5588714" y="4066240"/>
              <a:ext cx="1381440" cy="822477"/>
            </a:xfrm>
            <a:custGeom>
              <a:avLst/>
              <a:gdLst>
                <a:gd name="connsiteX0" fmla="*/ 1371719 w 1381440"/>
                <a:gd name="connsiteY0" fmla="*/ 553857 h 822477"/>
                <a:gd name="connsiteX1" fmla="*/ 1284086 w 1381440"/>
                <a:gd name="connsiteY1" fmla="*/ 753619 h 822477"/>
                <a:gd name="connsiteX2" fmla="*/ 1132511 w 1381440"/>
                <a:gd name="connsiteY2" fmla="*/ 812756 h 822477"/>
                <a:gd name="connsiteX3" fmla="*/ 971 w 1381440"/>
                <a:gd name="connsiteY3" fmla="*/ 316360 h 822477"/>
                <a:gd name="connsiteX4" fmla="*/ 0 w 1381440"/>
                <a:gd name="connsiteY4" fmla="*/ 315678 h 822477"/>
                <a:gd name="connsiteX5" fmla="*/ 4695 w 1381440"/>
                <a:gd name="connsiteY5" fmla="*/ 316407 h 822477"/>
                <a:gd name="connsiteX6" fmla="*/ 387241 w 1381440"/>
                <a:gd name="connsiteY6" fmla="*/ 45344 h 822477"/>
                <a:gd name="connsiteX7" fmla="*/ 395576 w 1381440"/>
                <a:gd name="connsiteY7" fmla="*/ 0 h 822477"/>
                <a:gd name="connsiteX8" fmla="*/ 1312582 w 1381440"/>
                <a:gd name="connsiteY8" fmla="*/ 402282 h 822477"/>
                <a:gd name="connsiteX9" fmla="*/ 1371719 w 1381440"/>
                <a:gd name="connsiteY9" fmla="*/ 553857 h 82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1440" h="822477">
                  <a:moveTo>
                    <a:pt x="1371719" y="553857"/>
                  </a:moveTo>
                  <a:lnTo>
                    <a:pt x="1284086" y="753619"/>
                  </a:lnTo>
                  <a:cubicBezTo>
                    <a:pt x="1258560" y="811805"/>
                    <a:pt x="1190697" y="838282"/>
                    <a:pt x="1132511" y="812756"/>
                  </a:cubicBezTo>
                  <a:lnTo>
                    <a:pt x="971" y="316360"/>
                  </a:lnTo>
                  <a:lnTo>
                    <a:pt x="0" y="315678"/>
                  </a:lnTo>
                  <a:lnTo>
                    <a:pt x="4695" y="316407"/>
                  </a:lnTo>
                  <a:cubicBezTo>
                    <a:pt x="182818" y="326290"/>
                    <a:pt x="339509" y="210547"/>
                    <a:pt x="387241" y="45344"/>
                  </a:cubicBezTo>
                  <a:lnTo>
                    <a:pt x="395576" y="0"/>
                  </a:lnTo>
                  <a:lnTo>
                    <a:pt x="1312582" y="402282"/>
                  </a:lnTo>
                  <a:cubicBezTo>
                    <a:pt x="1370768" y="427808"/>
                    <a:pt x="1397245" y="495670"/>
                    <a:pt x="1371719" y="553857"/>
                  </a:cubicBezTo>
                  <a:close/>
                </a:path>
              </a:pathLst>
            </a:custGeom>
            <a:solidFill>
              <a:srgbClr val="079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219234" y="1565353"/>
            <a:ext cx="3658636" cy="3484408"/>
            <a:chOff x="7082152" y="1565353"/>
            <a:chExt cx="3658636" cy="3484408"/>
          </a:xfrm>
        </p:grpSpPr>
        <p:grpSp>
          <p:nvGrpSpPr>
            <p:cNvPr id="39" name="组合 38"/>
            <p:cNvGrpSpPr/>
            <p:nvPr/>
          </p:nvGrpSpPr>
          <p:grpSpPr>
            <a:xfrm>
              <a:off x="7082152" y="1565353"/>
              <a:ext cx="3658636" cy="3484408"/>
              <a:chOff x="7082152" y="1565353"/>
              <a:chExt cx="3658636" cy="3484408"/>
            </a:xfrm>
          </p:grpSpPr>
          <p:sp>
            <p:nvSpPr>
              <p:cNvPr id="40" name="正五边形 39"/>
              <p:cNvSpPr/>
              <p:nvPr/>
            </p:nvSpPr>
            <p:spPr>
              <a:xfrm>
                <a:off x="8343900" y="2767013"/>
                <a:ext cx="1135141" cy="1081087"/>
              </a:xfrm>
              <a:prstGeom prst="pentagon">
                <a:avLst/>
              </a:prstGeom>
              <a:noFill/>
              <a:ln>
                <a:solidFill>
                  <a:srgbClr val="9FE6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正五边形 40"/>
              <p:cNvSpPr/>
              <p:nvPr/>
            </p:nvSpPr>
            <p:spPr>
              <a:xfrm>
                <a:off x="7955608" y="2397214"/>
                <a:ext cx="1911724" cy="1820686"/>
              </a:xfrm>
              <a:prstGeom prst="pentagon">
                <a:avLst/>
              </a:prstGeom>
              <a:noFill/>
              <a:ln>
                <a:solidFill>
                  <a:srgbClr val="9FE6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正五边形 41"/>
              <p:cNvSpPr/>
              <p:nvPr/>
            </p:nvSpPr>
            <p:spPr>
              <a:xfrm>
                <a:off x="7614415" y="2072269"/>
                <a:ext cx="2594110" cy="2470576"/>
              </a:xfrm>
              <a:prstGeom prst="pentagon">
                <a:avLst/>
              </a:prstGeom>
              <a:noFill/>
              <a:ln>
                <a:solidFill>
                  <a:srgbClr val="9FE6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正五边形 42"/>
              <p:cNvSpPr/>
              <p:nvPr/>
            </p:nvSpPr>
            <p:spPr>
              <a:xfrm>
                <a:off x="7082152" y="1565353"/>
                <a:ext cx="3658636" cy="3484408"/>
              </a:xfrm>
              <a:prstGeom prst="pentagon">
                <a:avLst/>
              </a:prstGeom>
              <a:noFill/>
              <a:ln>
                <a:solidFill>
                  <a:srgbClr val="9FE6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任意多边形 43"/>
            <p:cNvSpPr/>
            <p:nvPr/>
          </p:nvSpPr>
          <p:spPr>
            <a:xfrm>
              <a:off x="8297839" y="2238233"/>
              <a:ext cx="2197289" cy="1815152"/>
            </a:xfrm>
            <a:custGeom>
              <a:avLst/>
              <a:gdLst>
                <a:gd name="connsiteX0" fmla="*/ 54591 w 2197289"/>
                <a:gd name="connsiteY0" fmla="*/ 955343 h 1815152"/>
                <a:gd name="connsiteX1" fmla="*/ 0 w 2197289"/>
                <a:gd name="connsiteY1" fmla="*/ 600501 h 1815152"/>
                <a:gd name="connsiteX2" fmla="*/ 409433 w 2197289"/>
                <a:gd name="connsiteY2" fmla="*/ 0 h 1815152"/>
                <a:gd name="connsiteX3" fmla="*/ 1514901 w 2197289"/>
                <a:gd name="connsiteY3" fmla="*/ 0 h 1815152"/>
                <a:gd name="connsiteX4" fmla="*/ 2197289 w 2197289"/>
                <a:gd name="connsiteY4" fmla="*/ 1596788 h 1815152"/>
                <a:gd name="connsiteX5" fmla="*/ 1528549 w 2197289"/>
                <a:gd name="connsiteY5" fmla="*/ 1815152 h 1815152"/>
                <a:gd name="connsiteX6" fmla="*/ 1296537 w 2197289"/>
                <a:gd name="connsiteY6" fmla="*/ 1733266 h 1815152"/>
                <a:gd name="connsiteX7" fmla="*/ 1023582 w 2197289"/>
                <a:gd name="connsiteY7" fmla="*/ 1405719 h 1815152"/>
                <a:gd name="connsiteX8" fmla="*/ 54591 w 2197289"/>
                <a:gd name="connsiteY8" fmla="*/ 955343 h 181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7289" h="1815152">
                  <a:moveTo>
                    <a:pt x="54591" y="955343"/>
                  </a:moveTo>
                  <a:lnTo>
                    <a:pt x="0" y="600501"/>
                  </a:lnTo>
                  <a:lnTo>
                    <a:pt x="409433" y="0"/>
                  </a:lnTo>
                  <a:lnTo>
                    <a:pt x="1514901" y="0"/>
                  </a:lnTo>
                  <a:lnTo>
                    <a:pt x="2197289" y="1596788"/>
                  </a:lnTo>
                  <a:lnTo>
                    <a:pt x="1528549" y="1815152"/>
                  </a:lnTo>
                  <a:lnTo>
                    <a:pt x="1296537" y="1733266"/>
                  </a:lnTo>
                  <a:lnTo>
                    <a:pt x="1023582" y="1405719"/>
                  </a:lnTo>
                  <a:lnTo>
                    <a:pt x="54591" y="955343"/>
                  </a:lnTo>
                  <a:close/>
                </a:path>
              </a:pathLst>
            </a:custGeom>
            <a:solidFill>
              <a:srgbClr val="079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7274257" y="2674961"/>
              <a:ext cx="2579427" cy="1910687"/>
            </a:xfrm>
            <a:custGeom>
              <a:avLst/>
              <a:gdLst>
                <a:gd name="connsiteX0" fmla="*/ 1351128 w 2579427"/>
                <a:gd name="connsiteY0" fmla="*/ 259308 h 1910687"/>
                <a:gd name="connsiteX1" fmla="*/ 859809 w 2579427"/>
                <a:gd name="connsiteY1" fmla="*/ 0 h 1910687"/>
                <a:gd name="connsiteX2" fmla="*/ 0 w 2579427"/>
                <a:gd name="connsiteY2" fmla="*/ 68239 h 1910687"/>
                <a:gd name="connsiteX3" fmla="*/ 232012 w 2579427"/>
                <a:gd name="connsiteY3" fmla="*/ 1583140 h 1910687"/>
                <a:gd name="connsiteX4" fmla="*/ 1596788 w 2579427"/>
                <a:gd name="connsiteY4" fmla="*/ 1910687 h 1910687"/>
                <a:gd name="connsiteX5" fmla="*/ 2579427 w 2579427"/>
                <a:gd name="connsiteY5" fmla="*/ 1542197 h 1910687"/>
                <a:gd name="connsiteX6" fmla="*/ 2279176 w 2579427"/>
                <a:gd name="connsiteY6" fmla="*/ 696036 h 1910687"/>
                <a:gd name="connsiteX7" fmla="*/ 1351128 w 2579427"/>
                <a:gd name="connsiteY7" fmla="*/ 259308 h 191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79427" h="1910687">
                  <a:moveTo>
                    <a:pt x="1351128" y="259308"/>
                  </a:moveTo>
                  <a:lnTo>
                    <a:pt x="859809" y="0"/>
                  </a:lnTo>
                  <a:lnTo>
                    <a:pt x="0" y="68239"/>
                  </a:lnTo>
                  <a:lnTo>
                    <a:pt x="232012" y="1583140"/>
                  </a:lnTo>
                  <a:lnTo>
                    <a:pt x="1596788" y="1910687"/>
                  </a:lnTo>
                  <a:lnTo>
                    <a:pt x="2579427" y="1542197"/>
                  </a:lnTo>
                  <a:lnTo>
                    <a:pt x="2279176" y="696036"/>
                  </a:lnTo>
                  <a:lnTo>
                    <a:pt x="1351128" y="259308"/>
                  </a:lnTo>
                  <a:close/>
                </a:path>
              </a:pathLst>
            </a:custGeom>
            <a:solidFill>
              <a:srgbClr val="FFC00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6779424" y="1735789"/>
            <a:ext cx="5515428" cy="19082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A6546"/>
                </a:solidFill>
              </a:rPr>
              <a:t>下一步</a:t>
            </a:r>
            <a:endParaRPr lang="en-US" altLang="zh-CN" sz="2800" b="1" dirty="0">
              <a:solidFill>
                <a:srgbClr val="0A6546"/>
              </a:solidFill>
            </a:endParaRP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使用更强的算法和软件提高系统性能。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采用大量的数据训练分类器。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可视化。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与数据库建立连接。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在实际应用中寻找问题。</a:t>
            </a:r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3978442" y="834189"/>
            <a:ext cx="859340" cy="434224"/>
            <a:chOff x="3064042" y="834189"/>
            <a:chExt cx="859340" cy="434224"/>
          </a:xfrm>
        </p:grpSpPr>
        <p:sp>
          <p:nvSpPr>
            <p:cNvPr id="55" name="燕尾形 54"/>
            <p:cNvSpPr/>
            <p:nvPr/>
          </p:nvSpPr>
          <p:spPr>
            <a:xfrm>
              <a:off x="3064042" y="834189"/>
              <a:ext cx="434224" cy="434224"/>
            </a:xfrm>
            <a:prstGeom prst="chevron">
              <a:avLst>
                <a:gd name="adj" fmla="val 47829"/>
              </a:avLst>
            </a:prstGeom>
            <a:solidFill>
              <a:srgbClr val="0A65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燕尾形 55"/>
            <p:cNvSpPr/>
            <p:nvPr/>
          </p:nvSpPr>
          <p:spPr>
            <a:xfrm>
              <a:off x="3489158" y="834189"/>
              <a:ext cx="434224" cy="434224"/>
            </a:xfrm>
            <a:prstGeom prst="chevron">
              <a:avLst>
                <a:gd name="adj" fmla="val 47829"/>
              </a:avLst>
            </a:prstGeom>
            <a:solidFill>
              <a:srgbClr val="9FE6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722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3431831" y="731095"/>
            <a:ext cx="6015789" cy="5823285"/>
          </a:xfrm>
          <a:custGeom>
            <a:avLst/>
            <a:gdLst>
              <a:gd name="connsiteX0" fmla="*/ 866274 w 6015789"/>
              <a:gd name="connsiteY0" fmla="*/ 673769 h 5823285"/>
              <a:gd name="connsiteX1" fmla="*/ 4620126 w 6015789"/>
              <a:gd name="connsiteY1" fmla="*/ 0 h 5823285"/>
              <a:gd name="connsiteX2" fmla="*/ 6015789 w 6015789"/>
              <a:gd name="connsiteY2" fmla="*/ 2671011 h 5823285"/>
              <a:gd name="connsiteX3" fmla="*/ 3465095 w 6015789"/>
              <a:gd name="connsiteY3" fmla="*/ 5823285 h 5823285"/>
              <a:gd name="connsiteX4" fmla="*/ 0 w 6015789"/>
              <a:gd name="connsiteY4" fmla="*/ 3777916 h 5823285"/>
              <a:gd name="connsiteX5" fmla="*/ 866274 w 6015789"/>
              <a:gd name="connsiteY5" fmla="*/ 673769 h 582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5789" h="5823285">
                <a:moveTo>
                  <a:pt x="866274" y="673769"/>
                </a:moveTo>
                <a:lnTo>
                  <a:pt x="4620126" y="0"/>
                </a:lnTo>
                <a:lnTo>
                  <a:pt x="6015789" y="2671011"/>
                </a:lnTo>
                <a:lnTo>
                  <a:pt x="3465095" y="5823285"/>
                </a:lnTo>
                <a:lnTo>
                  <a:pt x="0" y="3777916"/>
                </a:lnTo>
                <a:lnTo>
                  <a:pt x="866274" y="673769"/>
                </a:lnTo>
                <a:close/>
              </a:path>
            </a:pathLst>
          </a:custGeom>
          <a:solidFill>
            <a:srgbClr val="02C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3ED1-8A86-444E-A5FA-8BBDB1966EAF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9218820" y="1463181"/>
            <a:ext cx="1780484" cy="5288802"/>
            <a:chOff x="3159815" y="2613577"/>
            <a:chExt cx="1181100" cy="3508375"/>
          </a:xfrm>
        </p:grpSpPr>
        <p:sp>
          <p:nvSpPr>
            <p:cNvPr id="10" name="AutoShape 9"/>
            <p:cNvSpPr>
              <a:spLocks noChangeAspect="1" noChangeArrowheads="1" noTextEdit="1"/>
            </p:cNvSpPr>
            <p:nvPr/>
          </p:nvSpPr>
          <p:spPr bwMode="auto">
            <a:xfrm>
              <a:off x="3159815" y="2613577"/>
              <a:ext cx="1181100" cy="3486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3159815" y="2613577"/>
              <a:ext cx="1181100" cy="3508375"/>
            </a:xfrm>
            <a:custGeom>
              <a:avLst/>
              <a:gdLst>
                <a:gd name="T0" fmla="*/ 244 w 312"/>
                <a:gd name="T1" fmla="*/ 716 h 933"/>
                <a:gd name="T2" fmla="*/ 225 w 312"/>
                <a:gd name="T3" fmla="*/ 856 h 933"/>
                <a:gd name="T4" fmla="*/ 223 w 312"/>
                <a:gd name="T5" fmla="*/ 924 h 933"/>
                <a:gd name="T6" fmla="*/ 176 w 312"/>
                <a:gd name="T7" fmla="*/ 901 h 933"/>
                <a:gd name="T8" fmla="*/ 170 w 312"/>
                <a:gd name="T9" fmla="*/ 867 h 933"/>
                <a:gd name="T10" fmla="*/ 178 w 312"/>
                <a:gd name="T11" fmla="*/ 745 h 933"/>
                <a:gd name="T12" fmla="*/ 173 w 312"/>
                <a:gd name="T13" fmla="*/ 579 h 933"/>
                <a:gd name="T14" fmla="*/ 155 w 312"/>
                <a:gd name="T15" fmla="*/ 515 h 933"/>
                <a:gd name="T16" fmla="*/ 132 w 312"/>
                <a:gd name="T17" fmla="*/ 608 h 933"/>
                <a:gd name="T18" fmla="*/ 109 w 312"/>
                <a:gd name="T19" fmla="*/ 735 h 933"/>
                <a:gd name="T20" fmla="*/ 86 w 312"/>
                <a:gd name="T21" fmla="*/ 822 h 933"/>
                <a:gd name="T22" fmla="*/ 85 w 312"/>
                <a:gd name="T23" fmla="*/ 861 h 933"/>
                <a:gd name="T24" fmla="*/ 71 w 312"/>
                <a:gd name="T25" fmla="*/ 909 h 933"/>
                <a:gd name="T26" fmla="*/ 26 w 312"/>
                <a:gd name="T27" fmla="*/ 924 h 933"/>
                <a:gd name="T28" fmla="*/ 25 w 312"/>
                <a:gd name="T29" fmla="*/ 894 h 933"/>
                <a:gd name="T30" fmla="*/ 24 w 312"/>
                <a:gd name="T31" fmla="*/ 855 h 933"/>
                <a:gd name="T32" fmla="*/ 31 w 312"/>
                <a:gd name="T33" fmla="*/ 716 h 933"/>
                <a:gd name="T34" fmla="*/ 47 w 312"/>
                <a:gd name="T35" fmla="*/ 524 h 933"/>
                <a:gd name="T36" fmla="*/ 25 w 312"/>
                <a:gd name="T37" fmla="*/ 511 h 933"/>
                <a:gd name="T38" fmla="*/ 41 w 312"/>
                <a:gd name="T39" fmla="*/ 456 h 933"/>
                <a:gd name="T40" fmla="*/ 19 w 312"/>
                <a:gd name="T41" fmla="*/ 443 h 933"/>
                <a:gd name="T42" fmla="*/ 9 w 312"/>
                <a:gd name="T43" fmla="*/ 386 h 933"/>
                <a:gd name="T44" fmla="*/ 6 w 312"/>
                <a:gd name="T45" fmla="*/ 351 h 933"/>
                <a:gd name="T46" fmla="*/ 4 w 312"/>
                <a:gd name="T47" fmla="*/ 336 h 933"/>
                <a:gd name="T48" fmla="*/ 9 w 312"/>
                <a:gd name="T49" fmla="*/ 317 h 933"/>
                <a:gd name="T50" fmla="*/ 29 w 312"/>
                <a:gd name="T51" fmla="*/ 205 h 933"/>
                <a:gd name="T52" fmla="*/ 94 w 312"/>
                <a:gd name="T53" fmla="*/ 150 h 933"/>
                <a:gd name="T54" fmla="*/ 124 w 312"/>
                <a:gd name="T55" fmla="*/ 124 h 933"/>
                <a:gd name="T56" fmla="*/ 112 w 312"/>
                <a:gd name="T57" fmla="*/ 89 h 933"/>
                <a:gd name="T58" fmla="*/ 114 w 312"/>
                <a:gd name="T59" fmla="*/ 69 h 933"/>
                <a:gd name="T60" fmla="*/ 151 w 312"/>
                <a:gd name="T61" fmla="*/ 1 h 933"/>
                <a:gd name="T62" fmla="*/ 197 w 312"/>
                <a:gd name="T63" fmla="*/ 56 h 933"/>
                <a:gd name="T64" fmla="*/ 205 w 312"/>
                <a:gd name="T65" fmla="*/ 71 h 933"/>
                <a:gd name="T66" fmla="*/ 188 w 312"/>
                <a:gd name="T67" fmla="*/ 107 h 933"/>
                <a:gd name="T68" fmla="*/ 231 w 312"/>
                <a:gd name="T69" fmla="*/ 159 h 933"/>
                <a:gd name="T70" fmla="*/ 294 w 312"/>
                <a:gd name="T71" fmla="*/ 275 h 933"/>
                <a:gd name="T72" fmla="*/ 309 w 312"/>
                <a:gd name="T73" fmla="*/ 357 h 933"/>
                <a:gd name="T74" fmla="*/ 282 w 312"/>
                <a:gd name="T75" fmla="*/ 442 h 933"/>
                <a:gd name="T76" fmla="*/ 268 w 312"/>
                <a:gd name="T77" fmla="*/ 470 h 933"/>
                <a:gd name="T78" fmla="*/ 252 w 312"/>
                <a:gd name="T79" fmla="*/ 526 h 933"/>
                <a:gd name="T80" fmla="*/ 249 w 312"/>
                <a:gd name="T81" fmla="*/ 329 h 933"/>
                <a:gd name="T82" fmla="*/ 252 w 312"/>
                <a:gd name="T83" fmla="*/ 385 h 933"/>
                <a:gd name="T84" fmla="*/ 254 w 312"/>
                <a:gd name="T85" fmla="*/ 339 h 933"/>
                <a:gd name="T86" fmla="*/ 57 w 312"/>
                <a:gd name="T87" fmla="*/ 333 h 933"/>
                <a:gd name="T88" fmla="*/ 56 w 312"/>
                <a:gd name="T89" fmla="*/ 369 h 933"/>
                <a:gd name="T90" fmla="*/ 60 w 312"/>
                <a:gd name="T91" fmla="*/ 363 h 933"/>
                <a:gd name="T92" fmla="*/ 57 w 312"/>
                <a:gd name="T93" fmla="*/ 333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2" h="933">
                  <a:moveTo>
                    <a:pt x="248" y="629"/>
                  </a:moveTo>
                  <a:cubicBezTo>
                    <a:pt x="248" y="629"/>
                    <a:pt x="246" y="689"/>
                    <a:pt x="244" y="716"/>
                  </a:cubicBezTo>
                  <a:cubicBezTo>
                    <a:pt x="242" y="742"/>
                    <a:pt x="235" y="780"/>
                    <a:pt x="234" y="791"/>
                  </a:cubicBezTo>
                  <a:cubicBezTo>
                    <a:pt x="233" y="803"/>
                    <a:pt x="227" y="841"/>
                    <a:pt x="225" y="856"/>
                  </a:cubicBezTo>
                  <a:cubicBezTo>
                    <a:pt x="224" y="872"/>
                    <a:pt x="219" y="879"/>
                    <a:pt x="221" y="885"/>
                  </a:cubicBezTo>
                  <a:cubicBezTo>
                    <a:pt x="222" y="890"/>
                    <a:pt x="240" y="911"/>
                    <a:pt x="223" y="924"/>
                  </a:cubicBezTo>
                  <a:cubicBezTo>
                    <a:pt x="223" y="924"/>
                    <a:pt x="204" y="933"/>
                    <a:pt x="178" y="909"/>
                  </a:cubicBezTo>
                  <a:cubicBezTo>
                    <a:pt x="178" y="909"/>
                    <a:pt x="180" y="905"/>
                    <a:pt x="176" y="901"/>
                  </a:cubicBezTo>
                  <a:cubicBezTo>
                    <a:pt x="172" y="898"/>
                    <a:pt x="172" y="894"/>
                    <a:pt x="173" y="888"/>
                  </a:cubicBezTo>
                  <a:cubicBezTo>
                    <a:pt x="174" y="881"/>
                    <a:pt x="171" y="873"/>
                    <a:pt x="170" y="867"/>
                  </a:cubicBezTo>
                  <a:cubicBezTo>
                    <a:pt x="169" y="862"/>
                    <a:pt x="166" y="824"/>
                    <a:pt x="170" y="808"/>
                  </a:cubicBezTo>
                  <a:cubicBezTo>
                    <a:pt x="175" y="791"/>
                    <a:pt x="179" y="759"/>
                    <a:pt x="178" y="745"/>
                  </a:cubicBezTo>
                  <a:cubicBezTo>
                    <a:pt x="178" y="732"/>
                    <a:pt x="180" y="688"/>
                    <a:pt x="178" y="666"/>
                  </a:cubicBezTo>
                  <a:cubicBezTo>
                    <a:pt x="177" y="645"/>
                    <a:pt x="178" y="590"/>
                    <a:pt x="173" y="579"/>
                  </a:cubicBezTo>
                  <a:cubicBezTo>
                    <a:pt x="168" y="569"/>
                    <a:pt x="159" y="538"/>
                    <a:pt x="158" y="533"/>
                  </a:cubicBezTo>
                  <a:cubicBezTo>
                    <a:pt x="157" y="527"/>
                    <a:pt x="155" y="515"/>
                    <a:pt x="155" y="515"/>
                  </a:cubicBezTo>
                  <a:cubicBezTo>
                    <a:pt x="155" y="515"/>
                    <a:pt x="154" y="532"/>
                    <a:pt x="152" y="538"/>
                  </a:cubicBezTo>
                  <a:cubicBezTo>
                    <a:pt x="149" y="544"/>
                    <a:pt x="135" y="593"/>
                    <a:pt x="132" y="608"/>
                  </a:cubicBezTo>
                  <a:cubicBezTo>
                    <a:pt x="128" y="623"/>
                    <a:pt x="126" y="649"/>
                    <a:pt x="121" y="676"/>
                  </a:cubicBezTo>
                  <a:cubicBezTo>
                    <a:pt x="116" y="703"/>
                    <a:pt x="110" y="723"/>
                    <a:pt x="109" y="735"/>
                  </a:cubicBezTo>
                  <a:cubicBezTo>
                    <a:pt x="107" y="747"/>
                    <a:pt x="97" y="778"/>
                    <a:pt x="94" y="790"/>
                  </a:cubicBezTo>
                  <a:cubicBezTo>
                    <a:pt x="91" y="802"/>
                    <a:pt x="88" y="814"/>
                    <a:pt x="86" y="822"/>
                  </a:cubicBezTo>
                  <a:cubicBezTo>
                    <a:pt x="84" y="830"/>
                    <a:pt x="80" y="832"/>
                    <a:pt x="83" y="838"/>
                  </a:cubicBezTo>
                  <a:cubicBezTo>
                    <a:pt x="85" y="844"/>
                    <a:pt x="89" y="852"/>
                    <a:pt x="85" y="861"/>
                  </a:cubicBezTo>
                  <a:cubicBezTo>
                    <a:pt x="81" y="870"/>
                    <a:pt x="73" y="879"/>
                    <a:pt x="73" y="885"/>
                  </a:cubicBezTo>
                  <a:cubicBezTo>
                    <a:pt x="73" y="891"/>
                    <a:pt x="77" y="906"/>
                    <a:pt x="71" y="909"/>
                  </a:cubicBezTo>
                  <a:cubicBezTo>
                    <a:pt x="65" y="912"/>
                    <a:pt x="55" y="915"/>
                    <a:pt x="52" y="918"/>
                  </a:cubicBezTo>
                  <a:cubicBezTo>
                    <a:pt x="48" y="921"/>
                    <a:pt x="33" y="925"/>
                    <a:pt x="26" y="924"/>
                  </a:cubicBezTo>
                  <a:cubicBezTo>
                    <a:pt x="18" y="925"/>
                    <a:pt x="8" y="916"/>
                    <a:pt x="11" y="911"/>
                  </a:cubicBezTo>
                  <a:cubicBezTo>
                    <a:pt x="11" y="911"/>
                    <a:pt x="22" y="895"/>
                    <a:pt x="25" y="894"/>
                  </a:cubicBezTo>
                  <a:cubicBezTo>
                    <a:pt x="28" y="892"/>
                    <a:pt x="29" y="887"/>
                    <a:pt x="29" y="883"/>
                  </a:cubicBezTo>
                  <a:cubicBezTo>
                    <a:pt x="29" y="878"/>
                    <a:pt x="27" y="866"/>
                    <a:pt x="24" y="855"/>
                  </a:cubicBezTo>
                  <a:cubicBezTo>
                    <a:pt x="20" y="845"/>
                    <a:pt x="18" y="838"/>
                    <a:pt x="20" y="829"/>
                  </a:cubicBezTo>
                  <a:cubicBezTo>
                    <a:pt x="22" y="820"/>
                    <a:pt x="30" y="732"/>
                    <a:pt x="31" y="716"/>
                  </a:cubicBezTo>
                  <a:cubicBezTo>
                    <a:pt x="33" y="701"/>
                    <a:pt x="39" y="640"/>
                    <a:pt x="41" y="620"/>
                  </a:cubicBezTo>
                  <a:cubicBezTo>
                    <a:pt x="42" y="599"/>
                    <a:pt x="48" y="525"/>
                    <a:pt x="47" y="524"/>
                  </a:cubicBezTo>
                  <a:cubicBezTo>
                    <a:pt x="45" y="523"/>
                    <a:pt x="45" y="523"/>
                    <a:pt x="45" y="523"/>
                  </a:cubicBezTo>
                  <a:cubicBezTo>
                    <a:pt x="45" y="523"/>
                    <a:pt x="36" y="527"/>
                    <a:pt x="25" y="511"/>
                  </a:cubicBezTo>
                  <a:cubicBezTo>
                    <a:pt x="14" y="496"/>
                    <a:pt x="7" y="498"/>
                    <a:pt x="13" y="491"/>
                  </a:cubicBezTo>
                  <a:cubicBezTo>
                    <a:pt x="20" y="485"/>
                    <a:pt x="41" y="456"/>
                    <a:pt x="41" y="456"/>
                  </a:cubicBezTo>
                  <a:cubicBezTo>
                    <a:pt x="36" y="445"/>
                    <a:pt x="36" y="445"/>
                    <a:pt x="36" y="445"/>
                  </a:cubicBezTo>
                  <a:cubicBezTo>
                    <a:pt x="36" y="445"/>
                    <a:pt x="20" y="451"/>
                    <a:pt x="19" y="443"/>
                  </a:cubicBezTo>
                  <a:cubicBezTo>
                    <a:pt x="19" y="435"/>
                    <a:pt x="20" y="422"/>
                    <a:pt x="18" y="416"/>
                  </a:cubicBezTo>
                  <a:cubicBezTo>
                    <a:pt x="16" y="409"/>
                    <a:pt x="13" y="390"/>
                    <a:pt x="9" y="386"/>
                  </a:cubicBezTo>
                  <a:cubicBezTo>
                    <a:pt x="6" y="381"/>
                    <a:pt x="1" y="370"/>
                    <a:pt x="2" y="361"/>
                  </a:cubicBezTo>
                  <a:cubicBezTo>
                    <a:pt x="2" y="353"/>
                    <a:pt x="6" y="351"/>
                    <a:pt x="6" y="351"/>
                  </a:cubicBezTo>
                  <a:cubicBezTo>
                    <a:pt x="6" y="351"/>
                    <a:pt x="3" y="347"/>
                    <a:pt x="2" y="345"/>
                  </a:cubicBezTo>
                  <a:cubicBezTo>
                    <a:pt x="0" y="343"/>
                    <a:pt x="1" y="339"/>
                    <a:pt x="4" y="336"/>
                  </a:cubicBezTo>
                  <a:cubicBezTo>
                    <a:pt x="4" y="334"/>
                    <a:pt x="5" y="331"/>
                    <a:pt x="5" y="328"/>
                  </a:cubicBezTo>
                  <a:cubicBezTo>
                    <a:pt x="5" y="326"/>
                    <a:pt x="9" y="323"/>
                    <a:pt x="9" y="317"/>
                  </a:cubicBezTo>
                  <a:cubicBezTo>
                    <a:pt x="9" y="311"/>
                    <a:pt x="11" y="289"/>
                    <a:pt x="15" y="270"/>
                  </a:cubicBezTo>
                  <a:cubicBezTo>
                    <a:pt x="20" y="251"/>
                    <a:pt x="28" y="219"/>
                    <a:pt x="29" y="205"/>
                  </a:cubicBezTo>
                  <a:cubicBezTo>
                    <a:pt x="30" y="190"/>
                    <a:pt x="27" y="179"/>
                    <a:pt x="37" y="172"/>
                  </a:cubicBezTo>
                  <a:cubicBezTo>
                    <a:pt x="46" y="166"/>
                    <a:pt x="84" y="153"/>
                    <a:pt x="94" y="150"/>
                  </a:cubicBezTo>
                  <a:cubicBezTo>
                    <a:pt x="104" y="146"/>
                    <a:pt x="115" y="144"/>
                    <a:pt x="119" y="139"/>
                  </a:cubicBezTo>
                  <a:cubicBezTo>
                    <a:pt x="124" y="135"/>
                    <a:pt x="126" y="133"/>
                    <a:pt x="124" y="124"/>
                  </a:cubicBezTo>
                  <a:cubicBezTo>
                    <a:pt x="123" y="115"/>
                    <a:pt x="121" y="100"/>
                    <a:pt x="121" y="98"/>
                  </a:cubicBezTo>
                  <a:cubicBezTo>
                    <a:pt x="121" y="96"/>
                    <a:pt x="115" y="98"/>
                    <a:pt x="112" y="89"/>
                  </a:cubicBezTo>
                  <a:cubicBezTo>
                    <a:pt x="110" y="80"/>
                    <a:pt x="107" y="71"/>
                    <a:pt x="110" y="68"/>
                  </a:cubicBezTo>
                  <a:cubicBezTo>
                    <a:pt x="112" y="65"/>
                    <a:pt x="114" y="67"/>
                    <a:pt x="114" y="69"/>
                  </a:cubicBezTo>
                  <a:cubicBezTo>
                    <a:pt x="115" y="70"/>
                    <a:pt x="111" y="54"/>
                    <a:pt x="112" y="43"/>
                  </a:cubicBezTo>
                  <a:cubicBezTo>
                    <a:pt x="114" y="32"/>
                    <a:pt x="123" y="3"/>
                    <a:pt x="151" y="1"/>
                  </a:cubicBezTo>
                  <a:cubicBezTo>
                    <a:pt x="151" y="1"/>
                    <a:pt x="180" y="0"/>
                    <a:pt x="195" y="23"/>
                  </a:cubicBezTo>
                  <a:cubicBezTo>
                    <a:pt x="203" y="38"/>
                    <a:pt x="197" y="51"/>
                    <a:pt x="197" y="56"/>
                  </a:cubicBezTo>
                  <a:cubicBezTo>
                    <a:pt x="197" y="56"/>
                    <a:pt x="194" y="66"/>
                    <a:pt x="195" y="68"/>
                  </a:cubicBezTo>
                  <a:cubicBezTo>
                    <a:pt x="196" y="70"/>
                    <a:pt x="206" y="63"/>
                    <a:pt x="205" y="71"/>
                  </a:cubicBezTo>
                  <a:cubicBezTo>
                    <a:pt x="203" y="79"/>
                    <a:pt x="197" y="97"/>
                    <a:pt x="194" y="96"/>
                  </a:cubicBezTo>
                  <a:cubicBezTo>
                    <a:pt x="190" y="95"/>
                    <a:pt x="188" y="103"/>
                    <a:pt x="188" y="107"/>
                  </a:cubicBezTo>
                  <a:cubicBezTo>
                    <a:pt x="187" y="111"/>
                    <a:pt x="182" y="127"/>
                    <a:pt x="190" y="134"/>
                  </a:cubicBezTo>
                  <a:cubicBezTo>
                    <a:pt x="197" y="141"/>
                    <a:pt x="221" y="156"/>
                    <a:pt x="231" y="159"/>
                  </a:cubicBezTo>
                  <a:cubicBezTo>
                    <a:pt x="245" y="166"/>
                    <a:pt x="283" y="166"/>
                    <a:pt x="284" y="183"/>
                  </a:cubicBezTo>
                  <a:cubicBezTo>
                    <a:pt x="284" y="183"/>
                    <a:pt x="290" y="244"/>
                    <a:pt x="294" y="275"/>
                  </a:cubicBezTo>
                  <a:cubicBezTo>
                    <a:pt x="299" y="306"/>
                    <a:pt x="312" y="337"/>
                    <a:pt x="311" y="341"/>
                  </a:cubicBezTo>
                  <a:cubicBezTo>
                    <a:pt x="310" y="346"/>
                    <a:pt x="308" y="350"/>
                    <a:pt x="309" y="357"/>
                  </a:cubicBezTo>
                  <a:cubicBezTo>
                    <a:pt x="309" y="364"/>
                    <a:pt x="308" y="364"/>
                    <a:pt x="306" y="375"/>
                  </a:cubicBezTo>
                  <a:cubicBezTo>
                    <a:pt x="304" y="387"/>
                    <a:pt x="285" y="435"/>
                    <a:pt x="282" y="442"/>
                  </a:cubicBezTo>
                  <a:cubicBezTo>
                    <a:pt x="280" y="450"/>
                    <a:pt x="273" y="459"/>
                    <a:pt x="269" y="460"/>
                  </a:cubicBezTo>
                  <a:cubicBezTo>
                    <a:pt x="265" y="461"/>
                    <a:pt x="266" y="461"/>
                    <a:pt x="268" y="470"/>
                  </a:cubicBezTo>
                  <a:cubicBezTo>
                    <a:pt x="270" y="480"/>
                    <a:pt x="280" y="524"/>
                    <a:pt x="278" y="525"/>
                  </a:cubicBezTo>
                  <a:cubicBezTo>
                    <a:pt x="275" y="525"/>
                    <a:pt x="252" y="526"/>
                    <a:pt x="252" y="526"/>
                  </a:cubicBezTo>
                  <a:cubicBezTo>
                    <a:pt x="252" y="526"/>
                    <a:pt x="248" y="616"/>
                    <a:pt x="248" y="629"/>
                  </a:cubicBezTo>
                  <a:close/>
                  <a:moveTo>
                    <a:pt x="249" y="329"/>
                  </a:moveTo>
                  <a:cubicBezTo>
                    <a:pt x="249" y="329"/>
                    <a:pt x="248" y="377"/>
                    <a:pt x="248" y="384"/>
                  </a:cubicBezTo>
                  <a:cubicBezTo>
                    <a:pt x="248" y="391"/>
                    <a:pt x="249" y="396"/>
                    <a:pt x="252" y="385"/>
                  </a:cubicBezTo>
                  <a:cubicBezTo>
                    <a:pt x="255" y="374"/>
                    <a:pt x="256" y="360"/>
                    <a:pt x="256" y="354"/>
                  </a:cubicBezTo>
                  <a:cubicBezTo>
                    <a:pt x="255" y="348"/>
                    <a:pt x="257" y="345"/>
                    <a:pt x="254" y="339"/>
                  </a:cubicBezTo>
                  <a:cubicBezTo>
                    <a:pt x="252" y="332"/>
                    <a:pt x="249" y="329"/>
                    <a:pt x="249" y="329"/>
                  </a:cubicBezTo>
                  <a:close/>
                  <a:moveTo>
                    <a:pt x="57" y="333"/>
                  </a:moveTo>
                  <a:cubicBezTo>
                    <a:pt x="57" y="337"/>
                    <a:pt x="55" y="345"/>
                    <a:pt x="55" y="353"/>
                  </a:cubicBezTo>
                  <a:cubicBezTo>
                    <a:pt x="56" y="362"/>
                    <a:pt x="56" y="369"/>
                    <a:pt x="56" y="369"/>
                  </a:cubicBezTo>
                  <a:cubicBezTo>
                    <a:pt x="56" y="369"/>
                    <a:pt x="58" y="386"/>
                    <a:pt x="59" y="380"/>
                  </a:cubicBezTo>
                  <a:cubicBezTo>
                    <a:pt x="59" y="374"/>
                    <a:pt x="60" y="369"/>
                    <a:pt x="60" y="363"/>
                  </a:cubicBezTo>
                  <a:cubicBezTo>
                    <a:pt x="60" y="357"/>
                    <a:pt x="59" y="336"/>
                    <a:pt x="59" y="336"/>
                  </a:cubicBezTo>
                  <a:cubicBezTo>
                    <a:pt x="59" y="336"/>
                    <a:pt x="57" y="328"/>
                    <a:pt x="57" y="333"/>
                  </a:cubicBezTo>
                  <a:close/>
                </a:path>
              </a:pathLst>
            </a:custGeom>
            <a:solidFill>
              <a:srgbClr val="0A654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3613840" y="3105702"/>
              <a:ext cx="268288" cy="219075"/>
            </a:xfrm>
            <a:custGeom>
              <a:avLst/>
              <a:gdLst>
                <a:gd name="T0" fmla="*/ 0 w 71"/>
                <a:gd name="T1" fmla="*/ 27 h 58"/>
                <a:gd name="T2" fmla="*/ 7 w 71"/>
                <a:gd name="T3" fmla="*/ 53 h 58"/>
                <a:gd name="T4" fmla="*/ 33 w 71"/>
                <a:gd name="T5" fmla="*/ 25 h 58"/>
                <a:gd name="T6" fmla="*/ 55 w 71"/>
                <a:gd name="T7" fmla="*/ 55 h 58"/>
                <a:gd name="T8" fmla="*/ 71 w 71"/>
                <a:gd name="T9" fmla="*/ 28 h 58"/>
                <a:gd name="T10" fmla="*/ 70 w 71"/>
                <a:gd name="T11" fmla="*/ 3 h 58"/>
                <a:gd name="T12" fmla="*/ 68 w 71"/>
                <a:gd name="T13" fmla="*/ 0 h 58"/>
                <a:gd name="T14" fmla="*/ 33 w 71"/>
                <a:gd name="T15" fmla="*/ 25 h 58"/>
                <a:gd name="T16" fmla="*/ 4 w 71"/>
                <a:gd name="T17" fmla="*/ 2 h 58"/>
                <a:gd name="T18" fmla="*/ 1 w 71"/>
                <a:gd name="T19" fmla="*/ 5 h 58"/>
                <a:gd name="T20" fmla="*/ 0 w 71"/>
                <a:gd name="T21" fmla="*/ 2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58">
                  <a:moveTo>
                    <a:pt x="0" y="27"/>
                  </a:moveTo>
                  <a:cubicBezTo>
                    <a:pt x="7" y="53"/>
                    <a:pt x="7" y="53"/>
                    <a:pt x="7" y="53"/>
                  </a:cubicBezTo>
                  <a:cubicBezTo>
                    <a:pt x="9" y="47"/>
                    <a:pt x="23" y="26"/>
                    <a:pt x="33" y="25"/>
                  </a:cubicBezTo>
                  <a:cubicBezTo>
                    <a:pt x="43" y="24"/>
                    <a:pt x="54" y="58"/>
                    <a:pt x="55" y="55"/>
                  </a:cubicBezTo>
                  <a:cubicBezTo>
                    <a:pt x="55" y="51"/>
                    <a:pt x="71" y="28"/>
                    <a:pt x="71" y="28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45" y="26"/>
                    <a:pt x="33" y="25"/>
                  </a:cubicBezTo>
                  <a:cubicBezTo>
                    <a:pt x="19" y="24"/>
                    <a:pt x="6" y="7"/>
                    <a:pt x="4" y="2"/>
                  </a:cubicBezTo>
                  <a:cubicBezTo>
                    <a:pt x="1" y="5"/>
                    <a:pt x="1" y="5"/>
                    <a:pt x="1" y="5"/>
                  </a:cubicBez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3666228" y="3196190"/>
              <a:ext cx="177800" cy="796925"/>
            </a:xfrm>
            <a:custGeom>
              <a:avLst/>
              <a:gdLst>
                <a:gd name="T0" fmla="*/ 11 w 47"/>
                <a:gd name="T1" fmla="*/ 24 h 212"/>
                <a:gd name="T2" fmla="*/ 8 w 47"/>
                <a:gd name="T3" fmla="*/ 8 h 212"/>
                <a:gd name="T4" fmla="*/ 19 w 47"/>
                <a:gd name="T5" fmla="*/ 1 h 212"/>
                <a:gd name="T6" fmla="*/ 28 w 47"/>
                <a:gd name="T7" fmla="*/ 7 h 212"/>
                <a:gd name="T8" fmla="*/ 25 w 47"/>
                <a:gd name="T9" fmla="*/ 23 h 212"/>
                <a:gd name="T10" fmla="*/ 41 w 47"/>
                <a:gd name="T11" fmla="*/ 123 h 212"/>
                <a:gd name="T12" fmla="*/ 45 w 47"/>
                <a:gd name="T13" fmla="*/ 187 h 212"/>
                <a:gd name="T14" fmla="*/ 24 w 47"/>
                <a:gd name="T15" fmla="*/ 211 h 212"/>
                <a:gd name="T16" fmla="*/ 0 w 47"/>
                <a:gd name="T17" fmla="*/ 186 h 212"/>
                <a:gd name="T18" fmla="*/ 1 w 47"/>
                <a:gd name="T19" fmla="*/ 80 h 212"/>
                <a:gd name="T20" fmla="*/ 11 w 47"/>
                <a:gd name="T21" fmla="*/ 24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212">
                  <a:moveTo>
                    <a:pt x="11" y="24"/>
                  </a:moveTo>
                  <a:cubicBezTo>
                    <a:pt x="11" y="24"/>
                    <a:pt x="5" y="11"/>
                    <a:pt x="8" y="8"/>
                  </a:cubicBezTo>
                  <a:cubicBezTo>
                    <a:pt x="10" y="6"/>
                    <a:pt x="16" y="0"/>
                    <a:pt x="19" y="1"/>
                  </a:cubicBezTo>
                  <a:cubicBezTo>
                    <a:pt x="22" y="2"/>
                    <a:pt x="27" y="5"/>
                    <a:pt x="28" y="7"/>
                  </a:cubicBezTo>
                  <a:cubicBezTo>
                    <a:pt x="29" y="10"/>
                    <a:pt x="25" y="19"/>
                    <a:pt x="25" y="23"/>
                  </a:cubicBezTo>
                  <a:cubicBezTo>
                    <a:pt x="25" y="27"/>
                    <a:pt x="38" y="77"/>
                    <a:pt x="41" y="123"/>
                  </a:cubicBezTo>
                  <a:cubicBezTo>
                    <a:pt x="41" y="123"/>
                    <a:pt x="47" y="183"/>
                    <a:pt x="45" y="187"/>
                  </a:cubicBezTo>
                  <a:cubicBezTo>
                    <a:pt x="42" y="192"/>
                    <a:pt x="27" y="212"/>
                    <a:pt x="24" y="211"/>
                  </a:cubicBezTo>
                  <a:cubicBezTo>
                    <a:pt x="22" y="209"/>
                    <a:pt x="0" y="192"/>
                    <a:pt x="0" y="186"/>
                  </a:cubicBezTo>
                  <a:cubicBezTo>
                    <a:pt x="0" y="181"/>
                    <a:pt x="1" y="89"/>
                    <a:pt x="1" y="80"/>
                  </a:cubicBezTo>
                  <a:cubicBezTo>
                    <a:pt x="1" y="69"/>
                    <a:pt x="9" y="26"/>
                    <a:pt x="11" y="24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4470858" y="2572084"/>
            <a:ext cx="4316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FC000"/>
                </a:solidFill>
              </a:rPr>
              <a:t>谢谢观赏</a:t>
            </a:r>
            <a:endParaRPr lang="en-US" altLang="zh-CN" sz="3600" b="1" dirty="0">
              <a:solidFill>
                <a:srgbClr val="FFC000"/>
              </a:solidFill>
            </a:endParaRPr>
          </a:p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THANK YOU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50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3ED1-8A86-444E-A5FA-8BBDB1966EAF}" type="slidenum">
              <a:rPr lang="zh-CN" altLang="en-US" smtClean="0"/>
              <a:t>2</a:t>
            </a:fld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277469" y="201707"/>
            <a:ext cx="9345710" cy="6508378"/>
            <a:chOff x="1277469" y="201707"/>
            <a:chExt cx="9345710" cy="6508378"/>
          </a:xfrm>
        </p:grpSpPr>
        <p:sp>
          <p:nvSpPr>
            <p:cNvPr id="5" name="任意多边形 4"/>
            <p:cNvSpPr/>
            <p:nvPr/>
          </p:nvSpPr>
          <p:spPr>
            <a:xfrm>
              <a:off x="1277469" y="201707"/>
              <a:ext cx="9345707" cy="5217459"/>
            </a:xfrm>
            <a:custGeom>
              <a:avLst/>
              <a:gdLst>
                <a:gd name="connsiteX0" fmla="*/ 0 w 8780930"/>
                <a:gd name="connsiteY0" fmla="*/ 793377 h 5002306"/>
                <a:gd name="connsiteX1" fmla="*/ 8780930 w 8780930"/>
                <a:gd name="connsiteY1" fmla="*/ 0 h 5002306"/>
                <a:gd name="connsiteX2" fmla="*/ 8431306 w 8780930"/>
                <a:gd name="connsiteY2" fmla="*/ 5002306 h 5002306"/>
                <a:gd name="connsiteX3" fmla="*/ 174812 w 8780930"/>
                <a:gd name="connsiteY3" fmla="*/ 4760259 h 5002306"/>
                <a:gd name="connsiteX4" fmla="*/ 0 w 8780930"/>
                <a:gd name="connsiteY4" fmla="*/ 793377 h 5002306"/>
                <a:gd name="connsiteX0" fmla="*/ 0 w 9305365"/>
                <a:gd name="connsiteY0" fmla="*/ 753036 h 5002306"/>
                <a:gd name="connsiteX1" fmla="*/ 9305365 w 9305365"/>
                <a:gd name="connsiteY1" fmla="*/ 0 h 5002306"/>
                <a:gd name="connsiteX2" fmla="*/ 8955741 w 9305365"/>
                <a:gd name="connsiteY2" fmla="*/ 5002306 h 5002306"/>
                <a:gd name="connsiteX3" fmla="*/ 699247 w 9305365"/>
                <a:gd name="connsiteY3" fmla="*/ 4760259 h 5002306"/>
                <a:gd name="connsiteX4" fmla="*/ 0 w 9305365"/>
                <a:gd name="connsiteY4" fmla="*/ 753036 h 5002306"/>
                <a:gd name="connsiteX0" fmla="*/ 0 w 9305365"/>
                <a:gd name="connsiteY0" fmla="*/ 753036 h 5002306"/>
                <a:gd name="connsiteX1" fmla="*/ 9305365 w 9305365"/>
                <a:gd name="connsiteY1" fmla="*/ 0 h 5002306"/>
                <a:gd name="connsiteX2" fmla="*/ 8955741 w 9305365"/>
                <a:gd name="connsiteY2" fmla="*/ 5002306 h 5002306"/>
                <a:gd name="connsiteX3" fmla="*/ 13447 w 9305365"/>
                <a:gd name="connsiteY3" fmla="*/ 4719918 h 5002306"/>
                <a:gd name="connsiteX4" fmla="*/ 0 w 9305365"/>
                <a:gd name="connsiteY4" fmla="*/ 753036 h 5002306"/>
                <a:gd name="connsiteX0" fmla="*/ 0 w 9439835"/>
                <a:gd name="connsiteY0" fmla="*/ 753036 h 5217459"/>
                <a:gd name="connsiteX1" fmla="*/ 9305365 w 9439835"/>
                <a:gd name="connsiteY1" fmla="*/ 0 h 5217459"/>
                <a:gd name="connsiteX2" fmla="*/ 9439835 w 9439835"/>
                <a:gd name="connsiteY2" fmla="*/ 5217459 h 5217459"/>
                <a:gd name="connsiteX3" fmla="*/ 13447 w 9439835"/>
                <a:gd name="connsiteY3" fmla="*/ 4719918 h 5217459"/>
                <a:gd name="connsiteX4" fmla="*/ 0 w 9439835"/>
                <a:gd name="connsiteY4" fmla="*/ 753036 h 5217459"/>
                <a:gd name="connsiteX0" fmla="*/ 0 w 9345706"/>
                <a:gd name="connsiteY0" fmla="*/ 753036 h 5217459"/>
                <a:gd name="connsiteX1" fmla="*/ 9305365 w 9345706"/>
                <a:gd name="connsiteY1" fmla="*/ 0 h 5217459"/>
                <a:gd name="connsiteX2" fmla="*/ 9345706 w 9345706"/>
                <a:gd name="connsiteY2" fmla="*/ 5217459 h 5217459"/>
                <a:gd name="connsiteX3" fmla="*/ 13447 w 9345706"/>
                <a:gd name="connsiteY3" fmla="*/ 4719918 h 5217459"/>
                <a:gd name="connsiteX4" fmla="*/ 0 w 9345706"/>
                <a:gd name="connsiteY4" fmla="*/ 753036 h 521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5706" h="5217459">
                  <a:moveTo>
                    <a:pt x="0" y="753036"/>
                  </a:moveTo>
                  <a:lnTo>
                    <a:pt x="9305365" y="0"/>
                  </a:lnTo>
                  <a:lnTo>
                    <a:pt x="9345706" y="5217459"/>
                  </a:lnTo>
                  <a:lnTo>
                    <a:pt x="13447" y="4719918"/>
                  </a:lnTo>
                  <a:cubicBezTo>
                    <a:pt x="8965" y="3397624"/>
                    <a:pt x="4482" y="2075330"/>
                    <a:pt x="0" y="753036"/>
                  </a:cubicBezTo>
                  <a:close/>
                </a:path>
              </a:pathLst>
            </a:custGeom>
            <a:solidFill>
              <a:srgbClr val="088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9211238" y="5338487"/>
              <a:ext cx="1411941" cy="820271"/>
            </a:xfrm>
            <a:custGeom>
              <a:avLst/>
              <a:gdLst>
                <a:gd name="connsiteX0" fmla="*/ 188259 w 1371600"/>
                <a:gd name="connsiteY0" fmla="*/ 0 h 779929"/>
                <a:gd name="connsiteX1" fmla="*/ 1371600 w 1371600"/>
                <a:gd name="connsiteY1" fmla="*/ 40341 h 779929"/>
                <a:gd name="connsiteX2" fmla="*/ 927848 w 1371600"/>
                <a:gd name="connsiteY2" fmla="*/ 779929 h 779929"/>
                <a:gd name="connsiteX3" fmla="*/ 0 w 1371600"/>
                <a:gd name="connsiteY3" fmla="*/ 672352 h 779929"/>
                <a:gd name="connsiteX4" fmla="*/ 188259 w 1371600"/>
                <a:gd name="connsiteY4" fmla="*/ 0 h 779929"/>
                <a:gd name="connsiteX0" fmla="*/ 0 w 1398494"/>
                <a:gd name="connsiteY0" fmla="*/ 0 h 833718"/>
                <a:gd name="connsiteX1" fmla="*/ 1398494 w 1398494"/>
                <a:gd name="connsiteY1" fmla="*/ 94130 h 833718"/>
                <a:gd name="connsiteX2" fmla="*/ 954742 w 1398494"/>
                <a:gd name="connsiteY2" fmla="*/ 833718 h 833718"/>
                <a:gd name="connsiteX3" fmla="*/ 26894 w 1398494"/>
                <a:gd name="connsiteY3" fmla="*/ 726141 h 833718"/>
                <a:gd name="connsiteX4" fmla="*/ 0 w 1398494"/>
                <a:gd name="connsiteY4" fmla="*/ 0 h 833718"/>
                <a:gd name="connsiteX0" fmla="*/ 0 w 1411941"/>
                <a:gd name="connsiteY0" fmla="*/ 0 h 820271"/>
                <a:gd name="connsiteX1" fmla="*/ 1411941 w 1411941"/>
                <a:gd name="connsiteY1" fmla="*/ 80683 h 820271"/>
                <a:gd name="connsiteX2" fmla="*/ 968189 w 1411941"/>
                <a:gd name="connsiteY2" fmla="*/ 820271 h 820271"/>
                <a:gd name="connsiteX3" fmla="*/ 40341 w 1411941"/>
                <a:gd name="connsiteY3" fmla="*/ 712694 h 820271"/>
                <a:gd name="connsiteX4" fmla="*/ 0 w 1411941"/>
                <a:gd name="connsiteY4" fmla="*/ 0 h 820271"/>
                <a:gd name="connsiteX0" fmla="*/ 0 w 1438836"/>
                <a:gd name="connsiteY0" fmla="*/ 0 h 820271"/>
                <a:gd name="connsiteX1" fmla="*/ 1438836 w 1438836"/>
                <a:gd name="connsiteY1" fmla="*/ 80683 h 820271"/>
                <a:gd name="connsiteX2" fmla="*/ 968189 w 1438836"/>
                <a:gd name="connsiteY2" fmla="*/ 820271 h 820271"/>
                <a:gd name="connsiteX3" fmla="*/ 40341 w 1438836"/>
                <a:gd name="connsiteY3" fmla="*/ 712694 h 820271"/>
                <a:gd name="connsiteX4" fmla="*/ 0 w 1438836"/>
                <a:gd name="connsiteY4" fmla="*/ 0 h 820271"/>
                <a:gd name="connsiteX0" fmla="*/ 0 w 1411941"/>
                <a:gd name="connsiteY0" fmla="*/ 0 h 820271"/>
                <a:gd name="connsiteX1" fmla="*/ 1411941 w 1411941"/>
                <a:gd name="connsiteY1" fmla="*/ 134471 h 820271"/>
                <a:gd name="connsiteX2" fmla="*/ 968189 w 1411941"/>
                <a:gd name="connsiteY2" fmla="*/ 820271 h 820271"/>
                <a:gd name="connsiteX3" fmla="*/ 40341 w 1411941"/>
                <a:gd name="connsiteY3" fmla="*/ 712694 h 820271"/>
                <a:gd name="connsiteX4" fmla="*/ 0 w 1411941"/>
                <a:gd name="connsiteY4" fmla="*/ 0 h 820271"/>
                <a:gd name="connsiteX0" fmla="*/ 0 w 1465730"/>
                <a:gd name="connsiteY0" fmla="*/ 0 h 820271"/>
                <a:gd name="connsiteX1" fmla="*/ 1465730 w 1465730"/>
                <a:gd name="connsiteY1" fmla="*/ 67236 h 820271"/>
                <a:gd name="connsiteX2" fmla="*/ 968189 w 1465730"/>
                <a:gd name="connsiteY2" fmla="*/ 820271 h 820271"/>
                <a:gd name="connsiteX3" fmla="*/ 40341 w 1465730"/>
                <a:gd name="connsiteY3" fmla="*/ 712694 h 820271"/>
                <a:gd name="connsiteX4" fmla="*/ 0 w 1465730"/>
                <a:gd name="connsiteY4" fmla="*/ 0 h 820271"/>
                <a:gd name="connsiteX0" fmla="*/ 0 w 1411941"/>
                <a:gd name="connsiteY0" fmla="*/ 0 h 820271"/>
                <a:gd name="connsiteX1" fmla="*/ 1411941 w 1411941"/>
                <a:gd name="connsiteY1" fmla="*/ 67236 h 820271"/>
                <a:gd name="connsiteX2" fmla="*/ 968189 w 1411941"/>
                <a:gd name="connsiteY2" fmla="*/ 820271 h 820271"/>
                <a:gd name="connsiteX3" fmla="*/ 40341 w 1411941"/>
                <a:gd name="connsiteY3" fmla="*/ 712694 h 820271"/>
                <a:gd name="connsiteX4" fmla="*/ 0 w 1411941"/>
                <a:gd name="connsiteY4" fmla="*/ 0 h 82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1941" h="820271">
                  <a:moveTo>
                    <a:pt x="0" y="0"/>
                  </a:moveTo>
                  <a:lnTo>
                    <a:pt x="1411941" y="67236"/>
                  </a:lnTo>
                  <a:lnTo>
                    <a:pt x="968189" y="820271"/>
                  </a:lnTo>
                  <a:lnTo>
                    <a:pt x="40341" y="712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65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9251579" y="6037732"/>
              <a:ext cx="927849" cy="672353"/>
            </a:xfrm>
            <a:custGeom>
              <a:avLst/>
              <a:gdLst>
                <a:gd name="connsiteX0" fmla="*/ 0 w 968189"/>
                <a:gd name="connsiteY0" fmla="*/ 0 h 726141"/>
                <a:gd name="connsiteX1" fmla="*/ 968189 w 968189"/>
                <a:gd name="connsiteY1" fmla="*/ 94130 h 726141"/>
                <a:gd name="connsiteX2" fmla="*/ 551330 w 968189"/>
                <a:gd name="connsiteY2" fmla="*/ 726141 h 726141"/>
                <a:gd name="connsiteX3" fmla="*/ 0 w 968189"/>
                <a:gd name="connsiteY3" fmla="*/ 0 h 726141"/>
                <a:gd name="connsiteX0" fmla="*/ 0 w 981637"/>
                <a:gd name="connsiteY0" fmla="*/ 0 h 793377"/>
                <a:gd name="connsiteX1" fmla="*/ 981637 w 981637"/>
                <a:gd name="connsiteY1" fmla="*/ 161366 h 793377"/>
                <a:gd name="connsiteX2" fmla="*/ 564778 w 981637"/>
                <a:gd name="connsiteY2" fmla="*/ 793377 h 793377"/>
                <a:gd name="connsiteX3" fmla="*/ 0 w 981637"/>
                <a:gd name="connsiteY3" fmla="*/ 0 h 793377"/>
                <a:gd name="connsiteX0" fmla="*/ 0 w 927848"/>
                <a:gd name="connsiteY0" fmla="*/ 0 h 793377"/>
                <a:gd name="connsiteX1" fmla="*/ 927848 w 927848"/>
                <a:gd name="connsiteY1" fmla="*/ 107578 h 793377"/>
                <a:gd name="connsiteX2" fmla="*/ 564778 w 927848"/>
                <a:gd name="connsiteY2" fmla="*/ 793377 h 793377"/>
                <a:gd name="connsiteX3" fmla="*/ 0 w 927848"/>
                <a:gd name="connsiteY3" fmla="*/ 0 h 793377"/>
                <a:gd name="connsiteX0" fmla="*/ 0 w 927849"/>
                <a:gd name="connsiteY0" fmla="*/ 0 h 672353"/>
                <a:gd name="connsiteX1" fmla="*/ 927848 w 927849"/>
                <a:gd name="connsiteY1" fmla="*/ 107578 h 672353"/>
                <a:gd name="connsiteX2" fmla="*/ 927849 w 927849"/>
                <a:gd name="connsiteY2" fmla="*/ 672353 h 672353"/>
                <a:gd name="connsiteX3" fmla="*/ 0 w 927849"/>
                <a:gd name="connsiteY3" fmla="*/ 0 h 672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7849" h="672353">
                  <a:moveTo>
                    <a:pt x="0" y="0"/>
                  </a:moveTo>
                  <a:lnTo>
                    <a:pt x="927848" y="107578"/>
                  </a:lnTo>
                  <a:cubicBezTo>
                    <a:pt x="927848" y="295836"/>
                    <a:pt x="927849" y="484095"/>
                    <a:pt x="927849" y="6723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-163695" y="443724"/>
            <a:ext cx="3766899" cy="3120784"/>
            <a:chOff x="-163695" y="443724"/>
            <a:chExt cx="3766899" cy="3120784"/>
          </a:xfrm>
        </p:grpSpPr>
        <p:grpSp>
          <p:nvGrpSpPr>
            <p:cNvPr id="10" name="组合 9"/>
            <p:cNvGrpSpPr/>
            <p:nvPr/>
          </p:nvGrpSpPr>
          <p:grpSpPr>
            <a:xfrm rot="21289541">
              <a:off x="-163695" y="443724"/>
              <a:ext cx="3766899" cy="3120784"/>
              <a:chOff x="225665" y="2353180"/>
              <a:chExt cx="3766899" cy="3120784"/>
            </a:xfrm>
          </p:grpSpPr>
          <p:sp>
            <p:nvSpPr>
              <p:cNvPr id="2" name="等腰三角形 1"/>
              <p:cNvSpPr/>
              <p:nvPr/>
            </p:nvSpPr>
            <p:spPr>
              <a:xfrm rot="17921689">
                <a:off x="338309" y="4020842"/>
                <a:ext cx="1340478" cy="1565766"/>
              </a:xfrm>
              <a:prstGeom prst="triangle">
                <a:avLst/>
              </a:prstGeom>
              <a:solidFill>
                <a:srgbClr val="0A65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任意多边形 2"/>
              <p:cNvSpPr/>
              <p:nvPr/>
            </p:nvSpPr>
            <p:spPr>
              <a:xfrm>
                <a:off x="1129499" y="2677179"/>
                <a:ext cx="1479176" cy="1909482"/>
              </a:xfrm>
              <a:custGeom>
                <a:avLst/>
                <a:gdLst>
                  <a:gd name="connsiteX0" fmla="*/ 0 w 1990165"/>
                  <a:gd name="connsiteY0" fmla="*/ 1815353 h 1922929"/>
                  <a:gd name="connsiteX1" fmla="*/ 900953 w 1990165"/>
                  <a:gd name="connsiteY1" fmla="*/ 1922929 h 1922929"/>
                  <a:gd name="connsiteX2" fmla="*/ 1990165 w 1990165"/>
                  <a:gd name="connsiteY2" fmla="*/ 0 h 1922929"/>
                  <a:gd name="connsiteX3" fmla="*/ 0 w 1990165"/>
                  <a:gd name="connsiteY3" fmla="*/ 1815353 h 1922929"/>
                  <a:gd name="connsiteX0" fmla="*/ 0 w 1479176"/>
                  <a:gd name="connsiteY0" fmla="*/ 1801906 h 1909482"/>
                  <a:gd name="connsiteX1" fmla="*/ 900953 w 1479176"/>
                  <a:gd name="connsiteY1" fmla="*/ 1909482 h 1909482"/>
                  <a:gd name="connsiteX2" fmla="*/ 1479176 w 1479176"/>
                  <a:gd name="connsiteY2" fmla="*/ 0 h 1909482"/>
                  <a:gd name="connsiteX3" fmla="*/ 0 w 1479176"/>
                  <a:gd name="connsiteY3" fmla="*/ 1801906 h 1909482"/>
                  <a:gd name="connsiteX0" fmla="*/ 0 w 1479176"/>
                  <a:gd name="connsiteY0" fmla="*/ 1842247 h 1909482"/>
                  <a:gd name="connsiteX1" fmla="*/ 900953 w 1479176"/>
                  <a:gd name="connsiteY1" fmla="*/ 1909482 h 1909482"/>
                  <a:gd name="connsiteX2" fmla="*/ 1479176 w 1479176"/>
                  <a:gd name="connsiteY2" fmla="*/ 0 h 1909482"/>
                  <a:gd name="connsiteX3" fmla="*/ 0 w 1479176"/>
                  <a:gd name="connsiteY3" fmla="*/ 1842247 h 1909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9176" h="1909482">
                    <a:moveTo>
                      <a:pt x="0" y="1842247"/>
                    </a:moveTo>
                    <a:lnTo>
                      <a:pt x="900953" y="1909482"/>
                    </a:lnTo>
                    <a:lnTo>
                      <a:pt x="1479176" y="0"/>
                    </a:lnTo>
                    <a:lnTo>
                      <a:pt x="0" y="1842247"/>
                    </a:lnTo>
                    <a:close/>
                  </a:path>
                </a:pathLst>
              </a:custGeom>
              <a:solidFill>
                <a:srgbClr val="70A4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2378917" y="2675910"/>
                <a:ext cx="1344705" cy="726141"/>
              </a:xfrm>
              <a:custGeom>
                <a:avLst/>
                <a:gdLst>
                  <a:gd name="connsiteX0" fmla="*/ 0 w 1385047"/>
                  <a:gd name="connsiteY0" fmla="*/ 699247 h 699247"/>
                  <a:gd name="connsiteX1" fmla="*/ 389965 w 1385047"/>
                  <a:gd name="connsiteY1" fmla="*/ 0 h 699247"/>
                  <a:gd name="connsiteX2" fmla="*/ 1317812 w 1385047"/>
                  <a:gd name="connsiteY2" fmla="*/ 13447 h 699247"/>
                  <a:gd name="connsiteX3" fmla="*/ 1385047 w 1385047"/>
                  <a:gd name="connsiteY3" fmla="*/ 591670 h 699247"/>
                  <a:gd name="connsiteX4" fmla="*/ 0 w 1385047"/>
                  <a:gd name="connsiteY4" fmla="*/ 699247 h 699247"/>
                  <a:gd name="connsiteX0" fmla="*/ 0 w 1385047"/>
                  <a:gd name="connsiteY0" fmla="*/ 699247 h 699247"/>
                  <a:gd name="connsiteX1" fmla="*/ 255494 w 1385047"/>
                  <a:gd name="connsiteY1" fmla="*/ 0 h 699247"/>
                  <a:gd name="connsiteX2" fmla="*/ 1317812 w 1385047"/>
                  <a:gd name="connsiteY2" fmla="*/ 13447 h 699247"/>
                  <a:gd name="connsiteX3" fmla="*/ 1385047 w 1385047"/>
                  <a:gd name="connsiteY3" fmla="*/ 591670 h 699247"/>
                  <a:gd name="connsiteX4" fmla="*/ 0 w 1385047"/>
                  <a:gd name="connsiteY4" fmla="*/ 699247 h 699247"/>
                  <a:gd name="connsiteX0" fmla="*/ 0 w 1344705"/>
                  <a:gd name="connsiteY0" fmla="*/ 726141 h 726141"/>
                  <a:gd name="connsiteX1" fmla="*/ 215152 w 1344705"/>
                  <a:gd name="connsiteY1" fmla="*/ 0 h 726141"/>
                  <a:gd name="connsiteX2" fmla="*/ 1277470 w 1344705"/>
                  <a:gd name="connsiteY2" fmla="*/ 13447 h 726141"/>
                  <a:gd name="connsiteX3" fmla="*/ 1344705 w 1344705"/>
                  <a:gd name="connsiteY3" fmla="*/ 591670 h 726141"/>
                  <a:gd name="connsiteX4" fmla="*/ 0 w 1344705"/>
                  <a:gd name="connsiteY4" fmla="*/ 726141 h 726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4705" h="726141">
                    <a:moveTo>
                      <a:pt x="0" y="726141"/>
                    </a:moveTo>
                    <a:lnTo>
                      <a:pt x="215152" y="0"/>
                    </a:lnTo>
                    <a:lnTo>
                      <a:pt x="1277470" y="13447"/>
                    </a:lnTo>
                    <a:lnTo>
                      <a:pt x="1344705" y="591670"/>
                    </a:lnTo>
                    <a:lnTo>
                      <a:pt x="0" y="726141"/>
                    </a:lnTo>
                    <a:close/>
                  </a:path>
                </a:pathLst>
              </a:custGeom>
              <a:solidFill>
                <a:srgbClr val="0A65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3656387" y="2353180"/>
                <a:ext cx="336177" cy="887506"/>
              </a:xfrm>
              <a:custGeom>
                <a:avLst/>
                <a:gdLst>
                  <a:gd name="connsiteX0" fmla="*/ 0 w 228600"/>
                  <a:gd name="connsiteY0" fmla="*/ 430306 h 1062317"/>
                  <a:gd name="connsiteX1" fmla="*/ 228600 w 228600"/>
                  <a:gd name="connsiteY1" fmla="*/ 0 h 1062317"/>
                  <a:gd name="connsiteX2" fmla="*/ 67235 w 228600"/>
                  <a:gd name="connsiteY2" fmla="*/ 1062317 h 1062317"/>
                  <a:gd name="connsiteX3" fmla="*/ 0 w 228600"/>
                  <a:gd name="connsiteY3" fmla="*/ 430306 h 1062317"/>
                  <a:gd name="connsiteX0" fmla="*/ 0 w 228600"/>
                  <a:gd name="connsiteY0" fmla="*/ 430306 h 1021976"/>
                  <a:gd name="connsiteX1" fmla="*/ 228600 w 228600"/>
                  <a:gd name="connsiteY1" fmla="*/ 0 h 1021976"/>
                  <a:gd name="connsiteX2" fmla="*/ 67235 w 228600"/>
                  <a:gd name="connsiteY2" fmla="*/ 1021976 h 1021976"/>
                  <a:gd name="connsiteX3" fmla="*/ 0 w 228600"/>
                  <a:gd name="connsiteY3" fmla="*/ 430306 h 1021976"/>
                  <a:gd name="connsiteX0" fmla="*/ 0 w 336177"/>
                  <a:gd name="connsiteY0" fmla="*/ 336177 h 927847"/>
                  <a:gd name="connsiteX1" fmla="*/ 336177 w 336177"/>
                  <a:gd name="connsiteY1" fmla="*/ 0 h 927847"/>
                  <a:gd name="connsiteX2" fmla="*/ 67235 w 336177"/>
                  <a:gd name="connsiteY2" fmla="*/ 927847 h 927847"/>
                  <a:gd name="connsiteX3" fmla="*/ 0 w 336177"/>
                  <a:gd name="connsiteY3" fmla="*/ 336177 h 927847"/>
                  <a:gd name="connsiteX0" fmla="*/ 0 w 336177"/>
                  <a:gd name="connsiteY0" fmla="*/ 336177 h 887506"/>
                  <a:gd name="connsiteX1" fmla="*/ 336177 w 336177"/>
                  <a:gd name="connsiteY1" fmla="*/ 0 h 887506"/>
                  <a:gd name="connsiteX2" fmla="*/ 67235 w 336177"/>
                  <a:gd name="connsiteY2" fmla="*/ 887506 h 887506"/>
                  <a:gd name="connsiteX3" fmla="*/ 0 w 336177"/>
                  <a:gd name="connsiteY3" fmla="*/ 336177 h 88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6177" h="887506">
                    <a:moveTo>
                      <a:pt x="0" y="336177"/>
                    </a:moveTo>
                    <a:lnTo>
                      <a:pt x="336177" y="0"/>
                    </a:lnTo>
                    <a:lnTo>
                      <a:pt x="67235" y="887506"/>
                    </a:lnTo>
                    <a:lnTo>
                      <a:pt x="0" y="336177"/>
                    </a:lnTo>
                    <a:close/>
                  </a:path>
                </a:pathLst>
              </a:custGeom>
              <a:solidFill>
                <a:srgbClr val="FFD3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任意多边形 11"/>
            <p:cNvSpPr/>
            <p:nvPr/>
          </p:nvSpPr>
          <p:spPr>
            <a:xfrm>
              <a:off x="13447" y="2675965"/>
              <a:ext cx="1694329" cy="739588"/>
            </a:xfrm>
            <a:custGeom>
              <a:avLst/>
              <a:gdLst>
                <a:gd name="connsiteX0" fmla="*/ 0 w 1694329"/>
                <a:gd name="connsiteY0" fmla="*/ 0 h 739588"/>
                <a:gd name="connsiteX1" fmla="*/ 1694329 w 1694329"/>
                <a:gd name="connsiteY1" fmla="*/ 0 h 739588"/>
                <a:gd name="connsiteX2" fmla="*/ 1344706 w 1694329"/>
                <a:gd name="connsiteY2" fmla="*/ 739588 h 739588"/>
                <a:gd name="connsiteX3" fmla="*/ 0 w 1694329"/>
                <a:gd name="connsiteY3" fmla="*/ 0 h 73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4329" h="739588">
                  <a:moveTo>
                    <a:pt x="0" y="0"/>
                  </a:moveTo>
                  <a:lnTo>
                    <a:pt x="1694329" y="0"/>
                  </a:lnTo>
                  <a:lnTo>
                    <a:pt x="1344706" y="739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C9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任意多边形 13"/>
          <p:cNvSpPr/>
          <p:nvPr/>
        </p:nvSpPr>
        <p:spPr>
          <a:xfrm>
            <a:off x="295835" y="564776"/>
            <a:ext cx="524436" cy="389965"/>
          </a:xfrm>
          <a:custGeom>
            <a:avLst/>
            <a:gdLst>
              <a:gd name="connsiteX0" fmla="*/ 336177 w 524436"/>
              <a:gd name="connsiteY0" fmla="*/ 0 h 389965"/>
              <a:gd name="connsiteX1" fmla="*/ 0 w 524436"/>
              <a:gd name="connsiteY1" fmla="*/ 389965 h 389965"/>
              <a:gd name="connsiteX2" fmla="*/ 524436 w 524436"/>
              <a:gd name="connsiteY2" fmla="*/ 322730 h 389965"/>
              <a:gd name="connsiteX3" fmla="*/ 336177 w 524436"/>
              <a:gd name="connsiteY3" fmla="*/ 0 h 38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436" h="389965">
                <a:moveTo>
                  <a:pt x="336177" y="0"/>
                </a:moveTo>
                <a:lnTo>
                  <a:pt x="0" y="389965"/>
                </a:lnTo>
                <a:lnTo>
                  <a:pt x="524436" y="322730"/>
                </a:lnTo>
                <a:lnTo>
                  <a:pt x="336177" y="0"/>
                </a:lnTo>
                <a:close/>
              </a:path>
            </a:pathLst>
          </a:custGeom>
          <a:solidFill>
            <a:srgbClr val="02C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430307" y="4383741"/>
            <a:ext cx="268941" cy="537883"/>
          </a:xfrm>
          <a:custGeom>
            <a:avLst/>
            <a:gdLst>
              <a:gd name="connsiteX0" fmla="*/ 0 w 268941"/>
              <a:gd name="connsiteY0" fmla="*/ 0 h 537883"/>
              <a:gd name="connsiteX1" fmla="*/ 0 w 268941"/>
              <a:gd name="connsiteY1" fmla="*/ 537883 h 537883"/>
              <a:gd name="connsiteX2" fmla="*/ 268941 w 268941"/>
              <a:gd name="connsiteY2" fmla="*/ 161365 h 537883"/>
              <a:gd name="connsiteX3" fmla="*/ 0 w 268941"/>
              <a:gd name="connsiteY3" fmla="*/ 0 h 53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941" h="537883">
                <a:moveTo>
                  <a:pt x="0" y="0"/>
                </a:moveTo>
                <a:lnTo>
                  <a:pt x="0" y="537883"/>
                </a:lnTo>
                <a:lnTo>
                  <a:pt x="268941" y="161365"/>
                </a:lnTo>
                <a:lnTo>
                  <a:pt x="0" y="0"/>
                </a:lnTo>
                <a:close/>
              </a:path>
            </a:pathLst>
          </a:custGeom>
          <a:solidFill>
            <a:srgbClr val="FFD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358154" y="5217460"/>
            <a:ext cx="389965" cy="416859"/>
          </a:xfrm>
          <a:custGeom>
            <a:avLst/>
            <a:gdLst>
              <a:gd name="connsiteX0" fmla="*/ 0 w 389965"/>
              <a:gd name="connsiteY0" fmla="*/ 0 h 416859"/>
              <a:gd name="connsiteX1" fmla="*/ 389965 w 389965"/>
              <a:gd name="connsiteY1" fmla="*/ 107576 h 416859"/>
              <a:gd name="connsiteX2" fmla="*/ 228600 w 389965"/>
              <a:gd name="connsiteY2" fmla="*/ 416859 h 416859"/>
              <a:gd name="connsiteX3" fmla="*/ 0 w 389965"/>
              <a:gd name="connsiteY3" fmla="*/ 0 h 41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965" h="416859">
                <a:moveTo>
                  <a:pt x="0" y="0"/>
                </a:moveTo>
                <a:lnTo>
                  <a:pt x="389965" y="107576"/>
                </a:lnTo>
                <a:lnTo>
                  <a:pt x="228600" y="416859"/>
                </a:lnTo>
                <a:lnTo>
                  <a:pt x="0" y="0"/>
                </a:lnTo>
                <a:close/>
              </a:path>
            </a:pathLst>
          </a:custGeom>
          <a:solidFill>
            <a:srgbClr val="02C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306669" y="522880"/>
            <a:ext cx="431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FC000"/>
                </a:solidFill>
              </a:rPr>
              <a:t>选题</a:t>
            </a:r>
            <a:r>
              <a:rPr lang="zh-CN" altLang="en-US" sz="3600" b="1" dirty="0" smtClean="0">
                <a:solidFill>
                  <a:srgbClr val="FFC000"/>
                </a:solidFill>
              </a:rPr>
              <a:t>的意义</a:t>
            </a:r>
            <a:endParaRPr lang="zh-CN" altLang="en-US" sz="3600" b="1" dirty="0">
              <a:solidFill>
                <a:srgbClr val="FFC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08658" y="1201155"/>
            <a:ext cx="80951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400" dirty="0" smtClean="0">
                <a:solidFill>
                  <a:schemeClr val="bg1"/>
                </a:solidFill>
              </a:rPr>
              <a:t>本</a:t>
            </a:r>
            <a:r>
              <a:rPr lang="zh-CN" altLang="en-US" sz="2400" dirty="0">
                <a:solidFill>
                  <a:schemeClr val="bg1"/>
                </a:solidFill>
              </a:rPr>
              <a:t>文针对</a:t>
            </a:r>
            <a:r>
              <a:rPr lang="en-US" altLang="zh-CN" sz="2400" dirty="0">
                <a:solidFill>
                  <a:schemeClr val="bg1"/>
                </a:solidFill>
              </a:rPr>
              <a:t>DNA</a:t>
            </a:r>
            <a:r>
              <a:rPr lang="zh-CN" altLang="en-US" sz="2400" dirty="0">
                <a:solidFill>
                  <a:schemeClr val="bg1"/>
                </a:solidFill>
              </a:rPr>
              <a:t>芯片数</a:t>
            </a:r>
            <a:r>
              <a:rPr lang="zh-CN" altLang="en-US" sz="2400" dirty="0" smtClean="0">
                <a:solidFill>
                  <a:schemeClr val="bg1"/>
                </a:solidFill>
              </a:rPr>
              <a:t>据的分析问题，在机器学习的</a:t>
            </a:r>
            <a:r>
              <a:rPr lang="zh-CN" altLang="en-US" sz="2400" dirty="0">
                <a:solidFill>
                  <a:schemeClr val="bg1"/>
                </a:solidFill>
              </a:rPr>
              <a:t>算法设计和实际应用</a:t>
            </a:r>
            <a:r>
              <a:rPr lang="zh-CN" altLang="en-US" sz="2400" dirty="0" smtClean="0">
                <a:solidFill>
                  <a:schemeClr val="bg1"/>
                </a:solidFill>
              </a:rPr>
              <a:t>中的基础上进</a:t>
            </a:r>
            <a:r>
              <a:rPr lang="zh-CN" altLang="en-US" sz="2400" dirty="0">
                <a:solidFill>
                  <a:schemeClr val="bg1"/>
                </a:solidFill>
              </a:rPr>
              <a:t>行系</a:t>
            </a:r>
            <a:r>
              <a:rPr lang="zh-CN" altLang="en-US" sz="2400" dirty="0" smtClean="0">
                <a:solidFill>
                  <a:schemeClr val="bg1"/>
                </a:solidFill>
              </a:rPr>
              <a:t>统的</a:t>
            </a:r>
            <a:r>
              <a:rPr lang="zh-CN" altLang="en-US" sz="2400" dirty="0">
                <a:solidFill>
                  <a:schemeClr val="bg1"/>
                </a:solidFill>
              </a:rPr>
              <a:t>研究。内容主要包</a:t>
            </a:r>
            <a:r>
              <a:rPr lang="zh-CN" altLang="en-US" sz="2400" dirty="0" smtClean="0">
                <a:solidFill>
                  <a:schemeClr val="bg1"/>
                </a:solidFill>
              </a:rPr>
              <a:t>括</a:t>
            </a:r>
            <a:r>
              <a:rPr lang="en-US" altLang="zh-CN" sz="2400" dirty="0" smtClean="0">
                <a:solidFill>
                  <a:schemeClr val="bg1"/>
                </a:solidFill>
              </a:rPr>
              <a:t>DNA</a:t>
            </a:r>
            <a:r>
              <a:rPr lang="zh-CN" altLang="en-US" sz="2400" dirty="0">
                <a:solidFill>
                  <a:schemeClr val="bg1"/>
                </a:solidFill>
              </a:rPr>
              <a:t>芯片数据的预处理；人工神经网络算法的设计；基于神经网络的数据分析；算法</a:t>
            </a:r>
            <a:r>
              <a:rPr lang="zh-CN" altLang="en-US" sz="2400" dirty="0" smtClean="0">
                <a:solidFill>
                  <a:schemeClr val="bg1"/>
                </a:solidFill>
              </a:rPr>
              <a:t>的实现。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indent="457200"/>
            <a:r>
              <a:rPr lang="zh-CN" altLang="en-US" sz="2400" dirty="0" smtClean="0">
                <a:solidFill>
                  <a:schemeClr val="bg1"/>
                </a:solidFill>
              </a:rPr>
              <a:t>最终得到</a:t>
            </a:r>
            <a:r>
              <a:rPr lang="zh-CN" altLang="en-US" sz="2400" dirty="0" smtClean="0">
                <a:solidFill>
                  <a:schemeClr val="bg1"/>
                </a:solidFill>
              </a:rPr>
              <a:t>了基于</a:t>
            </a:r>
            <a:r>
              <a:rPr lang="en-US" altLang="zh-CN" sz="2400" dirty="0" smtClean="0">
                <a:solidFill>
                  <a:schemeClr val="bg1"/>
                </a:solidFill>
              </a:rPr>
              <a:t>DNA</a:t>
            </a:r>
            <a:r>
              <a:rPr lang="zh-CN" altLang="en-US" sz="2400" dirty="0" smtClean="0">
                <a:solidFill>
                  <a:schemeClr val="bg1"/>
                </a:solidFill>
              </a:rPr>
              <a:t>芯片数据的疾病诊断系统，</a:t>
            </a:r>
            <a:r>
              <a:rPr lang="zh-CN" altLang="en-US" sz="2400" dirty="0" smtClean="0">
                <a:solidFill>
                  <a:schemeClr val="bg1"/>
                </a:solidFill>
              </a:rPr>
              <a:t>写成</a:t>
            </a:r>
            <a:r>
              <a:rPr lang="en-US" altLang="zh-CN" sz="2400" dirty="0" smtClean="0">
                <a:solidFill>
                  <a:schemeClr val="bg1"/>
                </a:solidFill>
              </a:rPr>
              <a:t>R</a:t>
            </a:r>
            <a:r>
              <a:rPr lang="zh-CN" altLang="en-US" sz="2400" dirty="0" smtClean="0">
                <a:solidFill>
                  <a:schemeClr val="bg1"/>
                </a:solidFill>
              </a:rPr>
              <a:t>语言脚本，对于基因表达谱的建立，疾病的诊断和病人案例的具体分析具有一定的应用价值。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978442" y="834189"/>
            <a:ext cx="859340" cy="434224"/>
            <a:chOff x="3064042" y="834189"/>
            <a:chExt cx="859340" cy="434224"/>
          </a:xfrm>
        </p:grpSpPr>
        <p:sp>
          <p:nvSpPr>
            <p:cNvPr id="20" name="燕尾形 19"/>
            <p:cNvSpPr/>
            <p:nvPr/>
          </p:nvSpPr>
          <p:spPr>
            <a:xfrm>
              <a:off x="3064042" y="834189"/>
              <a:ext cx="434224" cy="434224"/>
            </a:xfrm>
            <a:prstGeom prst="chevron">
              <a:avLst>
                <a:gd name="adj" fmla="val 47829"/>
              </a:avLst>
            </a:prstGeom>
            <a:solidFill>
              <a:srgbClr val="0A65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燕尾形 20"/>
            <p:cNvSpPr/>
            <p:nvPr/>
          </p:nvSpPr>
          <p:spPr>
            <a:xfrm>
              <a:off x="3489158" y="834189"/>
              <a:ext cx="434224" cy="434224"/>
            </a:xfrm>
            <a:prstGeom prst="chevron">
              <a:avLst>
                <a:gd name="adj" fmla="val 47829"/>
              </a:avLst>
            </a:prstGeom>
            <a:solidFill>
              <a:srgbClr val="9FE6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496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3ED1-8A86-444E-A5FA-8BBDB1966EAF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255494" y="1114655"/>
            <a:ext cx="6131860" cy="4183441"/>
            <a:chOff x="134472" y="1213479"/>
            <a:chExt cx="6696634" cy="4568757"/>
          </a:xfrm>
        </p:grpSpPr>
        <p:cxnSp>
          <p:nvCxnSpPr>
            <p:cNvPr id="20" name="直接连接符 19"/>
            <p:cNvCxnSpPr/>
            <p:nvPr/>
          </p:nvCxnSpPr>
          <p:spPr>
            <a:xfrm flipV="1">
              <a:off x="4341160" y="4664890"/>
              <a:ext cx="2475564" cy="4486"/>
            </a:xfrm>
            <a:prstGeom prst="line">
              <a:avLst/>
            </a:prstGeom>
            <a:ln w="28575">
              <a:solidFill>
                <a:srgbClr val="02C9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3677773" y="3388659"/>
              <a:ext cx="3153333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134472" y="1213479"/>
              <a:ext cx="4814048" cy="4568757"/>
              <a:chOff x="510989" y="1132796"/>
              <a:chExt cx="4814048" cy="456875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510989" y="1132796"/>
                <a:ext cx="4814048" cy="4568757"/>
                <a:chOff x="793376" y="1025219"/>
                <a:chExt cx="4814048" cy="4568757"/>
              </a:xfrm>
            </p:grpSpPr>
            <p:sp>
              <p:nvSpPr>
                <p:cNvPr id="7" name="等腰三角形 6"/>
                <p:cNvSpPr/>
                <p:nvPr/>
              </p:nvSpPr>
              <p:spPr>
                <a:xfrm>
                  <a:off x="793376" y="1048871"/>
                  <a:ext cx="4814048" cy="4545105"/>
                </a:xfrm>
                <a:prstGeom prst="triangle">
                  <a:avLst/>
                </a:prstGeom>
                <a:solidFill>
                  <a:srgbClr val="0A65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等腰三角形 7"/>
                <p:cNvSpPr/>
                <p:nvPr/>
              </p:nvSpPr>
              <p:spPr>
                <a:xfrm>
                  <a:off x="1362633" y="1066801"/>
                  <a:ext cx="3674879" cy="3441700"/>
                </a:xfrm>
                <a:custGeom>
                  <a:avLst/>
                  <a:gdLst>
                    <a:gd name="connsiteX0" fmla="*/ 0 w 4814048"/>
                    <a:gd name="connsiteY0" fmla="*/ 4527176 h 4527176"/>
                    <a:gd name="connsiteX1" fmla="*/ 2407024 w 4814048"/>
                    <a:gd name="connsiteY1" fmla="*/ 0 h 4527176"/>
                    <a:gd name="connsiteX2" fmla="*/ 4814048 w 4814048"/>
                    <a:gd name="connsiteY2" fmla="*/ 4527176 h 4527176"/>
                    <a:gd name="connsiteX3" fmla="*/ 0 w 4814048"/>
                    <a:gd name="connsiteY3" fmla="*/ 4527176 h 4527176"/>
                    <a:gd name="connsiteX0" fmla="*/ 0 w 4249272"/>
                    <a:gd name="connsiteY0" fmla="*/ 3464859 h 4527176"/>
                    <a:gd name="connsiteX1" fmla="*/ 1842248 w 4249272"/>
                    <a:gd name="connsiteY1" fmla="*/ 0 h 4527176"/>
                    <a:gd name="connsiteX2" fmla="*/ 4249272 w 4249272"/>
                    <a:gd name="connsiteY2" fmla="*/ 4527176 h 4527176"/>
                    <a:gd name="connsiteX3" fmla="*/ 0 w 4249272"/>
                    <a:gd name="connsiteY3" fmla="*/ 3464859 h 4527176"/>
                    <a:gd name="connsiteX0" fmla="*/ 0 w 3657602"/>
                    <a:gd name="connsiteY0" fmla="*/ 3464859 h 3464859"/>
                    <a:gd name="connsiteX1" fmla="*/ 1842248 w 3657602"/>
                    <a:gd name="connsiteY1" fmla="*/ 0 h 3464859"/>
                    <a:gd name="connsiteX2" fmla="*/ 3657602 w 3657602"/>
                    <a:gd name="connsiteY2" fmla="*/ 3451411 h 3464859"/>
                    <a:gd name="connsiteX3" fmla="*/ 0 w 3657602"/>
                    <a:gd name="connsiteY3" fmla="*/ 3464859 h 3464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57602" h="3464859">
                      <a:moveTo>
                        <a:pt x="0" y="3464859"/>
                      </a:moveTo>
                      <a:lnTo>
                        <a:pt x="1842248" y="0"/>
                      </a:lnTo>
                      <a:lnTo>
                        <a:pt x="3657602" y="3451411"/>
                      </a:lnTo>
                      <a:lnTo>
                        <a:pt x="0" y="3464859"/>
                      </a:lnTo>
                      <a:close/>
                    </a:path>
                  </a:pathLst>
                </a:custGeom>
                <a:solidFill>
                  <a:srgbClr val="02C9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等腰三角形 7"/>
                <p:cNvSpPr/>
                <p:nvPr/>
              </p:nvSpPr>
              <p:spPr>
                <a:xfrm>
                  <a:off x="2057399" y="1025219"/>
                  <a:ext cx="2286001" cy="2173941"/>
                </a:xfrm>
                <a:custGeom>
                  <a:avLst/>
                  <a:gdLst>
                    <a:gd name="connsiteX0" fmla="*/ 0 w 4814048"/>
                    <a:gd name="connsiteY0" fmla="*/ 4527176 h 4527176"/>
                    <a:gd name="connsiteX1" fmla="*/ 2407024 w 4814048"/>
                    <a:gd name="connsiteY1" fmla="*/ 0 h 4527176"/>
                    <a:gd name="connsiteX2" fmla="*/ 4814048 w 4814048"/>
                    <a:gd name="connsiteY2" fmla="*/ 4527176 h 4527176"/>
                    <a:gd name="connsiteX3" fmla="*/ 0 w 4814048"/>
                    <a:gd name="connsiteY3" fmla="*/ 4527176 h 4527176"/>
                    <a:gd name="connsiteX0" fmla="*/ 0 w 4249272"/>
                    <a:gd name="connsiteY0" fmla="*/ 3464859 h 4527176"/>
                    <a:gd name="connsiteX1" fmla="*/ 1842248 w 4249272"/>
                    <a:gd name="connsiteY1" fmla="*/ 0 h 4527176"/>
                    <a:gd name="connsiteX2" fmla="*/ 4249272 w 4249272"/>
                    <a:gd name="connsiteY2" fmla="*/ 4527176 h 4527176"/>
                    <a:gd name="connsiteX3" fmla="*/ 0 w 4249272"/>
                    <a:gd name="connsiteY3" fmla="*/ 3464859 h 4527176"/>
                    <a:gd name="connsiteX0" fmla="*/ 0 w 3657602"/>
                    <a:gd name="connsiteY0" fmla="*/ 3464859 h 3464859"/>
                    <a:gd name="connsiteX1" fmla="*/ 1842248 w 3657602"/>
                    <a:gd name="connsiteY1" fmla="*/ 0 h 3464859"/>
                    <a:gd name="connsiteX2" fmla="*/ 3657602 w 3657602"/>
                    <a:gd name="connsiteY2" fmla="*/ 3451411 h 3464859"/>
                    <a:gd name="connsiteX3" fmla="*/ 0 w 3657602"/>
                    <a:gd name="connsiteY3" fmla="*/ 3464859 h 3464859"/>
                    <a:gd name="connsiteX0" fmla="*/ 0 w 2997887"/>
                    <a:gd name="connsiteY0" fmla="*/ 2260018 h 3451411"/>
                    <a:gd name="connsiteX1" fmla="*/ 1182533 w 2997887"/>
                    <a:gd name="connsiteY1" fmla="*/ 0 h 3451411"/>
                    <a:gd name="connsiteX2" fmla="*/ 2997887 w 2997887"/>
                    <a:gd name="connsiteY2" fmla="*/ 3451411 h 3451411"/>
                    <a:gd name="connsiteX3" fmla="*/ 0 w 2997887"/>
                    <a:gd name="connsiteY3" fmla="*/ 2260018 h 3451411"/>
                    <a:gd name="connsiteX0" fmla="*/ 0 w 2324709"/>
                    <a:gd name="connsiteY0" fmla="*/ 2260018 h 2260018"/>
                    <a:gd name="connsiteX1" fmla="*/ 1182533 w 2324709"/>
                    <a:gd name="connsiteY1" fmla="*/ 0 h 2260018"/>
                    <a:gd name="connsiteX2" fmla="*/ 2324709 w 2324709"/>
                    <a:gd name="connsiteY2" fmla="*/ 2151807 h 2260018"/>
                    <a:gd name="connsiteX3" fmla="*/ 0 w 2324709"/>
                    <a:gd name="connsiteY3" fmla="*/ 2260018 h 2260018"/>
                    <a:gd name="connsiteX0" fmla="*/ 0 w 2270855"/>
                    <a:gd name="connsiteY0" fmla="*/ 2138181 h 2151807"/>
                    <a:gd name="connsiteX1" fmla="*/ 1128679 w 2270855"/>
                    <a:gd name="connsiteY1" fmla="*/ 0 h 2151807"/>
                    <a:gd name="connsiteX2" fmla="*/ 2270855 w 2270855"/>
                    <a:gd name="connsiteY2" fmla="*/ 2151807 h 2151807"/>
                    <a:gd name="connsiteX3" fmla="*/ 0 w 2270855"/>
                    <a:gd name="connsiteY3" fmla="*/ 2138181 h 2151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70855" h="2151807">
                      <a:moveTo>
                        <a:pt x="0" y="2138181"/>
                      </a:moveTo>
                      <a:lnTo>
                        <a:pt x="1128679" y="0"/>
                      </a:lnTo>
                      <a:lnTo>
                        <a:pt x="2270855" y="2151807"/>
                      </a:lnTo>
                      <a:lnTo>
                        <a:pt x="0" y="2138181"/>
                      </a:lnTo>
                      <a:close/>
                    </a:path>
                  </a:pathLst>
                </a:custGeom>
                <a:solidFill>
                  <a:srgbClr val="F7BD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" name="文本框 10"/>
              <p:cNvSpPr txBox="1"/>
              <p:nvPr/>
            </p:nvSpPr>
            <p:spPr>
              <a:xfrm>
                <a:off x="2390746" y="2380128"/>
                <a:ext cx="1006877" cy="403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阶段一</a:t>
                </a: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2361375" y="3688976"/>
                <a:ext cx="1036248" cy="403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阶段二</a:t>
                </a: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361375" y="4917140"/>
                <a:ext cx="1036248" cy="403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阶段三</a:t>
                </a:r>
              </a:p>
            </p:txBody>
          </p:sp>
        </p:grpSp>
        <p:cxnSp>
          <p:nvCxnSpPr>
            <p:cNvPr id="22" name="直接连接符 21"/>
            <p:cNvCxnSpPr/>
            <p:nvPr/>
          </p:nvCxnSpPr>
          <p:spPr>
            <a:xfrm>
              <a:off x="4923867" y="5764309"/>
              <a:ext cx="1892858" cy="4479"/>
            </a:xfrm>
            <a:prstGeom prst="line">
              <a:avLst/>
            </a:prstGeom>
            <a:ln w="28575">
              <a:solidFill>
                <a:srgbClr val="0A65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6427699" y="2543782"/>
            <a:ext cx="4827489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讨论</a:t>
            </a:r>
            <a:r>
              <a:rPr lang="en-US" altLang="zh-CN" dirty="0" smtClean="0"/>
              <a:t>DNA</a:t>
            </a:r>
            <a:r>
              <a:rPr lang="zh-CN" altLang="en-US" dirty="0"/>
              <a:t>芯片数据的特点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427699" y="3469840"/>
            <a:ext cx="4827489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</a:t>
            </a:r>
            <a:r>
              <a:rPr lang="zh-CN" altLang="en-US" dirty="0"/>
              <a:t>立分析数据的多种算法，利用算法对</a:t>
            </a:r>
            <a:r>
              <a:rPr lang="en-US" altLang="zh-CN" dirty="0"/>
              <a:t>DNA</a:t>
            </a:r>
            <a:r>
              <a:rPr lang="zh-CN" altLang="en-US" dirty="0"/>
              <a:t>芯片数据进行分析。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427699" y="4869331"/>
            <a:ext cx="4827489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对于论文的内容进行总结，指出论文创新之处，简述今后的应用方向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939796" y="730032"/>
            <a:ext cx="431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FFC000"/>
                </a:solidFill>
              </a:rPr>
              <a:t>论文的流程</a:t>
            </a:r>
            <a:endParaRPr lang="zh-CN" altLang="en-US" sz="3600" b="1" dirty="0">
              <a:solidFill>
                <a:srgbClr val="FFC000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978442" y="834189"/>
            <a:ext cx="859340" cy="434224"/>
            <a:chOff x="3064042" y="834189"/>
            <a:chExt cx="859340" cy="434224"/>
          </a:xfrm>
        </p:grpSpPr>
        <p:sp>
          <p:nvSpPr>
            <p:cNvPr id="2" name="燕尾形 1"/>
            <p:cNvSpPr/>
            <p:nvPr/>
          </p:nvSpPr>
          <p:spPr>
            <a:xfrm>
              <a:off x="3064042" y="834189"/>
              <a:ext cx="434224" cy="434224"/>
            </a:xfrm>
            <a:prstGeom prst="chevron">
              <a:avLst>
                <a:gd name="adj" fmla="val 47829"/>
              </a:avLst>
            </a:prstGeom>
            <a:solidFill>
              <a:srgbClr val="0A65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燕尾形 22"/>
            <p:cNvSpPr/>
            <p:nvPr/>
          </p:nvSpPr>
          <p:spPr>
            <a:xfrm>
              <a:off x="3489158" y="834189"/>
              <a:ext cx="434224" cy="434224"/>
            </a:xfrm>
            <a:prstGeom prst="chevron">
              <a:avLst>
                <a:gd name="adj" fmla="val 47829"/>
              </a:avLst>
            </a:prstGeom>
            <a:solidFill>
              <a:srgbClr val="9FE6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326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 flipH="1">
            <a:off x="-1" y="0"/>
            <a:ext cx="2383369" cy="2070796"/>
          </a:xfrm>
          <a:custGeom>
            <a:avLst/>
            <a:gdLst>
              <a:gd name="connsiteX0" fmla="*/ 464457 w 1509486"/>
              <a:gd name="connsiteY0" fmla="*/ 0 h 1756228"/>
              <a:gd name="connsiteX1" fmla="*/ 0 w 1509486"/>
              <a:gd name="connsiteY1" fmla="*/ 1756228 h 1756228"/>
              <a:gd name="connsiteX2" fmla="*/ 1509486 w 1509486"/>
              <a:gd name="connsiteY2" fmla="*/ 0 h 1756228"/>
              <a:gd name="connsiteX3" fmla="*/ 464457 w 1509486"/>
              <a:gd name="connsiteY3" fmla="*/ 0 h 1756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9486" h="1756228">
                <a:moveTo>
                  <a:pt x="464457" y="0"/>
                </a:moveTo>
                <a:lnTo>
                  <a:pt x="0" y="1756228"/>
                </a:lnTo>
                <a:lnTo>
                  <a:pt x="1509486" y="0"/>
                </a:lnTo>
                <a:lnTo>
                  <a:pt x="464457" y="0"/>
                </a:lnTo>
                <a:close/>
              </a:path>
            </a:pathLst>
          </a:custGeom>
          <a:solidFill>
            <a:srgbClr val="079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flipH="1">
            <a:off x="156286" y="1"/>
            <a:ext cx="2793621" cy="2344297"/>
          </a:xfrm>
          <a:custGeom>
            <a:avLst/>
            <a:gdLst>
              <a:gd name="connsiteX0" fmla="*/ 0 w 2075543"/>
              <a:gd name="connsiteY0" fmla="*/ 0 h 1741714"/>
              <a:gd name="connsiteX1" fmla="*/ 1785257 w 2075543"/>
              <a:gd name="connsiteY1" fmla="*/ 0 h 1741714"/>
              <a:gd name="connsiteX2" fmla="*/ 2075543 w 2075543"/>
              <a:gd name="connsiteY2" fmla="*/ 1741714 h 1741714"/>
              <a:gd name="connsiteX3" fmla="*/ 0 w 2075543"/>
              <a:gd name="connsiteY3" fmla="*/ 0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5543" h="1741714">
                <a:moveTo>
                  <a:pt x="0" y="0"/>
                </a:moveTo>
                <a:lnTo>
                  <a:pt x="1785257" y="0"/>
                </a:lnTo>
                <a:lnTo>
                  <a:pt x="2075543" y="1741714"/>
                </a:lnTo>
                <a:lnTo>
                  <a:pt x="0" y="0"/>
                </a:lnTo>
                <a:close/>
              </a:path>
            </a:pathLst>
          </a:custGeom>
          <a:solidFill>
            <a:srgbClr val="14C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flipH="1">
            <a:off x="73673" y="1225734"/>
            <a:ext cx="2304673" cy="1791175"/>
          </a:xfrm>
          <a:custGeom>
            <a:avLst/>
            <a:gdLst>
              <a:gd name="connsiteX0" fmla="*/ 0 w 1393371"/>
              <a:gd name="connsiteY0" fmla="*/ 638628 h 1277257"/>
              <a:gd name="connsiteX1" fmla="*/ 609600 w 1393371"/>
              <a:gd name="connsiteY1" fmla="*/ 0 h 1277257"/>
              <a:gd name="connsiteX2" fmla="*/ 1393371 w 1393371"/>
              <a:gd name="connsiteY2" fmla="*/ 682171 h 1277257"/>
              <a:gd name="connsiteX3" fmla="*/ 29028 w 1393371"/>
              <a:gd name="connsiteY3" fmla="*/ 1277257 h 1277257"/>
              <a:gd name="connsiteX4" fmla="*/ 0 w 1393371"/>
              <a:gd name="connsiteY4" fmla="*/ 638628 h 1277257"/>
              <a:gd name="connsiteX0" fmla="*/ 0 w 1669142"/>
              <a:gd name="connsiteY0" fmla="*/ 638628 h 1277257"/>
              <a:gd name="connsiteX1" fmla="*/ 609600 w 1669142"/>
              <a:gd name="connsiteY1" fmla="*/ 0 h 1277257"/>
              <a:gd name="connsiteX2" fmla="*/ 1669142 w 1669142"/>
              <a:gd name="connsiteY2" fmla="*/ 885371 h 1277257"/>
              <a:gd name="connsiteX3" fmla="*/ 29028 w 1669142"/>
              <a:gd name="connsiteY3" fmla="*/ 1277257 h 1277257"/>
              <a:gd name="connsiteX4" fmla="*/ 0 w 1669142"/>
              <a:gd name="connsiteY4" fmla="*/ 638628 h 1277257"/>
              <a:gd name="connsiteX0" fmla="*/ 0 w 1669142"/>
              <a:gd name="connsiteY0" fmla="*/ 595086 h 1233715"/>
              <a:gd name="connsiteX1" fmla="*/ 566057 w 1669142"/>
              <a:gd name="connsiteY1" fmla="*/ 0 h 1233715"/>
              <a:gd name="connsiteX2" fmla="*/ 1669142 w 1669142"/>
              <a:gd name="connsiteY2" fmla="*/ 841829 h 1233715"/>
              <a:gd name="connsiteX3" fmla="*/ 29028 w 1669142"/>
              <a:gd name="connsiteY3" fmla="*/ 1233715 h 1233715"/>
              <a:gd name="connsiteX4" fmla="*/ 0 w 1669142"/>
              <a:gd name="connsiteY4" fmla="*/ 595086 h 1233715"/>
              <a:gd name="connsiteX0" fmla="*/ 0 w 1669142"/>
              <a:gd name="connsiteY0" fmla="*/ 595086 h 1233715"/>
              <a:gd name="connsiteX1" fmla="*/ 653143 w 1669142"/>
              <a:gd name="connsiteY1" fmla="*/ 0 h 1233715"/>
              <a:gd name="connsiteX2" fmla="*/ 1669142 w 1669142"/>
              <a:gd name="connsiteY2" fmla="*/ 841829 h 1233715"/>
              <a:gd name="connsiteX3" fmla="*/ 29028 w 1669142"/>
              <a:gd name="connsiteY3" fmla="*/ 1233715 h 1233715"/>
              <a:gd name="connsiteX4" fmla="*/ 0 w 1669142"/>
              <a:gd name="connsiteY4" fmla="*/ 595086 h 1233715"/>
              <a:gd name="connsiteX0" fmla="*/ 0 w 1723059"/>
              <a:gd name="connsiteY0" fmla="*/ 584303 h 1233715"/>
              <a:gd name="connsiteX1" fmla="*/ 707060 w 1723059"/>
              <a:gd name="connsiteY1" fmla="*/ 0 h 1233715"/>
              <a:gd name="connsiteX2" fmla="*/ 1723059 w 1723059"/>
              <a:gd name="connsiteY2" fmla="*/ 841829 h 1233715"/>
              <a:gd name="connsiteX3" fmla="*/ 82945 w 1723059"/>
              <a:gd name="connsiteY3" fmla="*/ 1233715 h 1233715"/>
              <a:gd name="connsiteX4" fmla="*/ 0 w 1723059"/>
              <a:gd name="connsiteY4" fmla="*/ 584303 h 1233715"/>
              <a:gd name="connsiteX0" fmla="*/ 0 w 1701492"/>
              <a:gd name="connsiteY0" fmla="*/ 562736 h 1233715"/>
              <a:gd name="connsiteX1" fmla="*/ 685493 w 1701492"/>
              <a:gd name="connsiteY1" fmla="*/ 0 h 1233715"/>
              <a:gd name="connsiteX2" fmla="*/ 1701492 w 1701492"/>
              <a:gd name="connsiteY2" fmla="*/ 841829 h 1233715"/>
              <a:gd name="connsiteX3" fmla="*/ 61378 w 1701492"/>
              <a:gd name="connsiteY3" fmla="*/ 1233715 h 1233715"/>
              <a:gd name="connsiteX4" fmla="*/ 0 w 1701492"/>
              <a:gd name="connsiteY4" fmla="*/ 562736 h 1233715"/>
              <a:gd name="connsiteX0" fmla="*/ 0 w 1647574"/>
              <a:gd name="connsiteY0" fmla="*/ 530386 h 1233715"/>
              <a:gd name="connsiteX1" fmla="*/ 631575 w 1647574"/>
              <a:gd name="connsiteY1" fmla="*/ 0 h 1233715"/>
              <a:gd name="connsiteX2" fmla="*/ 1647574 w 1647574"/>
              <a:gd name="connsiteY2" fmla="*/ 841829 h 1233715"/>
              <a:gd name="connsiteX3" fmla="*/ 7460 w 1647574"/>
              <a:gd name="connsiteY3" fmla="*/ 1233715 h 1233715"/>
              <a:gd name="connsiteX4" fmla="*/ 0 w 1647574"/>
              <a:gd name="connsiteY4" fmla="*/ 530386 h 1233715"/>
              <a:gd name="connsiteX0" fmla="*/ 0 w 1712275"/>
              <a:gd name="connsiteY0" fmla="*/ 584303 h 1233715"/>
              <a:gd name="connsiteX1" fmla="*/ 696276 w 1712275"/>
              <a:gd name="connsiteY1" fmla="*/ 0 h 1233715"/>
              <a:gd name="connsiteX2" fmla="*/ 1712275 w 1712275"/>
              <a:gd name="connsiteY2" fmla="*/ 841829 h 1233715"/>
              <a:gd name="connsiteX3" fmla="*/ 72161 w 1712275"/>
              <a:gd name="connsiteY3" fmla="*/ 1233715 h 1233715"/>
              <a:gd name="connsiteX4" fmla="*/ 0 w 1712275"/>
              <a:gd name="connsiteY4" fmla="*/ 584303 h 1233715"/>
              <a:gd name="connsiteX0" fmla="*/ 14331 w 1726606"/>
              <a:gd name="connsiteY0" fmla="*/ 584303 h 1287632"/>
              <a:gd name="connsiteX1" fmla="*/ 710607 w 1726606"/>
              <a:gd name="connsiteY1" fmla="*/ 0 h 1287632"/>
              <a:gd name="connsiteX2" fmla="*/ 1726606 w 1726606"/>
              <a:gd name="connsiteY2" fmla="*/ 841829 h 1287632"/>
              <a:gd name="connsiteX3" fmla="*/ 224 w 1726606"/>
              <a:gd name="connsiteY3" fmla="*/ 1287632 h 1287632"/>
              <a:gd name="connsiteX4" fmla="*/ 14331 w 1726606"/>
              <a:gd name="connsiteY4" fmla="*/ 584303 h 1287632"/>
              <a:gd name="connsiteX0" fmla="*/ 0 w 1712275"/>
              <a:gd name="connsiteY0" fmla="*/ 584303 h 1298416"/>
              <a:gd name="connsiteX1" fmla="*/ 696276 w 1712275"/>
              <a:gd name="connsiteY1" fmla="*/ 0 h 1298416"/>
              <a:gd name="connsiteX2" fmla="*/ 1712275 w 1712275"/>
              <a:gd name="connsiteY2" fmla="*/ 841829 h 1298416"/>
              <a:gd name="connsiteX3" fmla="*/ 18243 w 1712275"/>
              <a:gd name="connsiteY3" fmla="*/ 1298416 h 1298416"/>
              <a:gd name="connsiteX4" fmla="*/ 0 w 1712275"/>
              <a:gd name="connsiteY4" fmla="*/ 584303 h 1298416"/>
              <a:gd name="connsiteX0" fmla="*/ 0 w 1712275"/>
              <a:gd name="connsiteY0" fmla="*/ 595086 h 1309199"/>
              <a:gd name="connsiteX1" fmla="*/ 674710 w 1712275"/>
              <a:gd name="connsiteY1" fmla="*/ 0 h 1309199"/>
              <a:gd name="connsiteX2" fmla="*/ 1712275 w 1712275"/>
              <a:gd name="connsiteY2" fmla="*/ 852612 h 1309199"/>
              <a:gd name="connsiteX3" fmla="*/ 18243 w 1712275"/>
              <a:gd name="connsiteY3" fmla="*/ 1309199 h 1309199"/>
              <a:gd name="connsiteX4" fmla="*/ 0 w 1712275"/>
              <a:gd name="connsiteY4" fmla="*/ 595086 h 1309199"/>
              <a:gd name="connsiteX0" fmla="*/ 0 w 1712275"/>
              <a:gd name="connsiteY0" fmla="*/ 595086 h 1309199"/>
              <a:gd name="connsiteX1" fmla="*/ 696277 w 1712275"/>
              <a:gd name="connsiteY1" fmla="*/ 0 h 1309199"/>
              <a:gd name="connsiteX2" fmla="*/ 1712275 w 1712275"/>
              <a:gd name="connsiteY2" fmla="*/ 852612 h 1309199"/>
              <a:gd name="connsiteX3" fmla="*/ 18243 w 1712275"/>
              <a:gd name="connsiteY3" fmla="*/ 1309199 h 1309199"/>
              <a:gd name="connsiteX4" fmla="*/ 0 w 1712275"/>
              <a:gd name="connsiteY4" fmla="*/ 595086 h 1309199"/>
              <a:gd name="connsiteX0" fmla="*/ 0 w 1712275"/>
              <a:gd name="connsiteY0" fmla="*/ 616653 h 1330766"/>
              <a:gd name="connsiteX1" fmla="*/ 663926 w 1712275"/>
              <a:gd name="connsiteY1" fmla="*/ 0 h 1330766"/>
              <a:gd name="connsiteX2" fmla="*/ 1712275 w 1712275"/>
              <a:gd name="connsiteY2" fmla="*/ 874179 h 1330766"/>
              <a:gd name="connsiteX3" fmla="*/ 18243 w 1712275"/>
              <a:gd name="connsiteY3" fmla="*/ 1330766 h 1330766"/>
              <a:gd name="connsiteX4" fmla="*/ 0 w 1712275"/>
              <a:gd name="connsiteY4" fmla="*/ 616653 h 1330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2275" h="1330766">
                <a:moveTo>
                  <a:pt x="0" y="616653"/>
                </a:moveTo>
                <a:lnTo>
                  <a:pt x="663926" y="0"/>
                </a:lnTo>
                <a:lnTo>
                  <a:pt x="1712275" y="874179"/>
                </a:lnTo>
                <a:lnTo>
                  <a:pt x="18243" y="1330766"/>
                </a:lnTo>
                <a:cubicBezTo>
                  <a:pt x="15756" y="1096323"/>
                  <a:pt x="2487" y="851096"/>
                  <a:pt x="0" y="616653"/>
                </a:cubicBezTo>
                <a:close/>
              </a:path>
            </a:pathLst>
          </a:custGeom>
          <a:solidFill>
            <a:srgbClr val="0A6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flipH="1">
            <a:off x="761895" y="2587668"/>
            <a:ext cx="1591895" cy="1737589"/>
          </a:xfrm>
          <a:custGeom>
            <a:avLst/>
            <a:gdLst>
              <a:gd name="connsiteX0" fmla="*/ 0 w 856343"/>
              <a:gd name="connsiteY0" fmla="*/ 362857 h 1306286"/>
              <a:gd name="connsiteX1" fmla="*/ 43543 w 856343"/>
              <a:gd name="connsiteY1" fmla="*/ 1306286 h 1306286"/>
              <a:gd name="connsiteX2" fmla="*/ 856343 w 856343"/>
              <a:gd name="connsiteY2" fmla="*/ 0 h 1306286"/>
              <a:gd name="connsiteX3" fmla="*/ 0 w 856343"/>
              <a:gd name="connsiteY3" fmla="*/ 362857 h 1306286"/>
              <a:gd name="connsiteX0" fmla="*/ 0 w 1161143"/>
              <a:gd name="connsiteY0" fmla="*/ 261257 h 1204686"/>
              <a:gd name="connsiteX1" fmla="*/ 43543 w 1161143"/>
              <a:gd name="connsiteY1" fmla="*/ 1204686 h 1204686"/>
              <a:gd name="connsiteX2" fmla="*/ 1161143 w 1161143"/>
              <a:gd name="connsiteY2" fmla="*/ 0 h 1204686"/>
              <a:gd name="connsiteX3" fmla="*/ 0 w 1161143"/>
              <a:gd name="connsiteY3" fmla="*/ 261257 h 1204686"/>
              <a:gd name="connsiteX0" fmla="*/ 0 w 1182710"/>
              <a:gd name="connsiteY0" fmla="*/ 347526 h 1290955"/>
              <a:gd name="connsiteX1" fmla="*/ 43543 w 1182710"/>
              <a:gd name="connsiteY1" fmla="*/ 1290955 h 1290955"/>
              <a:gd name="connsiteX2" fmla="*/ 1182710 w 1182710"/>
              <a:gd name="connsiteY2" fmla="*/ 0 h 1290955"/>
              <a:gd name="connsiteX3" fmla="*/ 0 w 1182710"/>
              <a:gd name="connsiteY3" fmla="*/ 347526 h 1290955"/>
              <a:gd name="connsiteX0" fmla="*/ 0 w 1182710"/>
              <a:gd name="connsiteY0" fmla="*/ 315175 h 1290955"/>
              <a:gd name="connsiteX1" fmla="*/ 43543 w 1182710"/>
              <a:gd name="connsiteY1" fmla="*/ 1290955 h 1290955"/>
              <a:gd name="connsiteX2" fmla="*/ 1182710 w 1182710"/>
              <a:gd name="connsiteY2" fmla="*/ 0 h 1290955"/>
              <a:gd name="connsiteX3" fmla="*/ 0 w 1182710"/>
              <a:gd name="connsiteY3" fmla="*/ 315175 h 1290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2710" h="1290955">
                <a:moveTo>
                  <a:pt x="0" y="315175"/>
                </a:moveTo>
                <a:lnTo>
                  <a:pt x="43543" y="1290955"/>
                </a:lnTo>
                <a:lnTo>
                  <a:pt x="1182710" y="0"/>
                </a:lnTo>
                <a:lnTo>
                  <a:pt x="0" y="315175"/>
                </a:lnTo>
                <a:close/>
              </a:path>
            </a:pathLst>
          </a:custGeom>
          <a:solidFill>
            <a:srgbClr val="F7B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19130616">
            <a:off x="1300738" y="4818531"/>
            <a:ext cx="667657" cy="478972"/>
          </a:xfrm>
          <a:custGeom>
            <a:avLst/>
            <a:gdLst>
              <a:gd name="connsiteX0" fmla="*/ 0 w 667657"/>
              <a:gd name="connsiteY0" fmla="*/ 0 h 478972"/>
              <a:gd name="connsiteX1" fmla="*/ 101600 w 667657"/>
              <a:gd name="connsiteY1" fmla="*/ 478972 h 478972"/>
              <a:gd name="connsiteX2" fmla="*/ 667657 w 667657"/>
              <a:gd name="connsiteY2" fmla="*/ 304800 h 478972"/>
              <a:gd name="connsiteX3" fmla="*/ 0 w 667657"/>
              <a:gd name="connsiteY3" fmla="*/ 0 h 47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7657" h="478972">
                <a:moveTo>
                  <a:pt x="0" y="0"/>
                </a:moveTo>
                <a:lnTo>
                  <a:pt x="101600" y="478972"/>
                </a:lnTo>
                <a:lnTo>
                  <a:pt x="667657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0A6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906290" y="3895725"/>
            <a:ext cx="348343" cy="508000"/>
          </a:xfrm>
          <a:custGeom>
            <a:avLst/>
            <a:gdLst>
              <a:gd name="connsiteX0" fmla="*/ 0 w 348343"/>
              <a:gd name="connsiteY0" fmla="*/ 0 h 508000"/>
              <a:gd name="connsiteX1" fmla="*/ 72571 w 348343"/>
              <a:gd name="connsiteY1" fmla="*/ 508000 h 508000"/>
              <a:gd name="connsiteX2" fmla="*/ 348343 w 348343"/>
              <a:gd name="connsiteY2" fmla="*/ 203200 h 508000"/>
              <a:gd name="connsiteX3" fmla="*/ 0 w 348343"/>
              <a:gd name="connsiteY3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343" h="508000">
                <a:moveTo>
                  <a:pt x="0" y="0"/>
                </a:moveTo>
                <a:lnTo>
                  <a:pt x="72571" y="508000"/>
                </a:lnTo>
                <a:lnTo>
                  <a:pt x="348343" y="203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091973" y="1816847"/>
            <a:ext cx="2838183" cy="939800"/>
            <a:chOff x="3118863" y="1494119"/>
            <a:chExt cx="2838183" cy="939800"/>
          </a:xfrm>
        </p:grpSpPr>
        <p:grpSp>
          <p:nvGrpSpPr>
            <p:cNvPr id="2" name="组合 1"/>
            <p:cNvGrpSpPr/>
            <p:nvPr/>
          </p:nvGrpSpPr>
          <p:grpSpPr>
            <a:xfrm>
              <a:off x="3118863" y="1494119"/>
              <a:ext cx="2838183" cy="939800"/>
              <a:chOff x="5109029" y="1574801"/>
              <a:chExt cx="3904342" cy="1168399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6381247" y="1582057"/>
                <a:ext cx="2632124" cy="1161143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109029" y="1574801"/>
                <a:ext cx="1270000" cy="116114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solidFill>
                      <a:schemeClr val="bg2">
                        <a:lumMod val="25000"/>
                      </a:schemeClr>
                    </a:solidFill>
                  </a:rPr>
                  <a:t>01</a:t>
                </a:r>
                <a:endParaRPr lang="zh-CN" altLang="en-US" sz="48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4303676" y="1772818"/>
              <a:ext cx="1385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背景</a:t>
              </a:r>
              <a:endParaRPr lang="zh-CN" alt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606138" y="1814653"/>
            <a:ext cx="2838183" cy="939800"/>
            <a:chOff x="3118863" y="1494119"/>
            <a:chExt cx="2838183" cy="939800"/>
          </a:xfrm>
        </p:grpSpPr>
        <p:grpSp>
          <p:nvGrpSpPr>
            <p:cNvPr id="19" name="组合 18"/>
            <p:cNvGrpSpPr/>
            <p:nvPr/>
          </p:nvGrpSpPr>
          <p:grpSpPr>
            <a:xfrm>
              <a:off x="3118863" y="1494119"/>
              <a:ext cx="2838183" cy="939800"/>
              <a:chOff x="5109029" y="1574801"/>
              <a:chExt cx="3904342" cy="1168399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6381247" y="1582057"/>
                <a:ext cx="2632124" cy="1161143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5109029" y="1574801"/>
                <a:ext cx="1270000" cy="11611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solidFill>
                      <a:schemeClr val="bg2">
                        <a:lumMod val="25000"/>
                      </a:schemeClr>
                    </a:solidFill>
                  </a:rPr>
                  <a:t>02</a:t>
                </a:r>
                <a:endParaRPr lang="zh-CN" altLang="en-US" sz="48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4184130" y="1775012"/>
              <a:ext cx="1659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系统</a:t>
              </a:r>
              <a:endParaRPr lang="en-US" altLang="zh-CN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081434" y="4462789"/>
            <a:ext cx="2838183" cy="941574"/>
            <a:chOff x="3118863" y="1486508"/>
            <a:chExt cx="2838183" cy="941574"/>
          </a:xfrm>
        </p:grpSpPr>
        <p:grpSp>
          <p:nvGrpSpPr>
            <p:cNvPr id="24" name="组合 23"/>
            <p:cNvGrpSpPr/>
            <p:nvPr/>
          </p:nvGrpSpPr>
          <p:grpSpPr>
            <a:xfrm>
              <a:off x="3118863" y="1486508"/>
              <a:ext cx="2838183" cy="941574"/>
              <a:chOff x="5109029" y="1565339"/>
              <a:chExt cx="3904342" cy="1170605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6381247" y="1565339"/>
                <a:ext cx="2632124" cy="1161143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5109029" y="1574801"/>
                <a:ext cx="1270000" cy="11611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solidFill>
                      <a:schemeClr val="bg2">
                        <a:lumMod val="25000"/>
                      </a:schemeClr>
                    </a:solidFill>
                  </a:rPr>
                  <a:t>03</a:t>
                </a:r>
                <a:endParaRPr lang="zh-CN" altLang="en-US" sz="48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4063693" y="1768823"/>
              <a:ext cx="1648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应用</a:t>
              </a:r>
              <a:endParaRPr lang="en-US" altLang="zh-CN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608859" y="4480064"/>
            <a:ext cx="2838183" cy="939800"/>
            <a:chOff x="3118863" y="1494119"/>
            <a:chExt cx="2838183" cy="939800"/>
          </a:xfrm>
        </p:grpSpPr>
        <p:grpSp>
          <p:nvGrpSpPr>
            <p:cNvPr id="29" name="组合 28"/>
            <p:cNvGrpSpPr/>
            <p:nvPr/>
          </p:nvGrpSpPr>
          <p:grpSpPr>
            <a:xfrm>
              <a:off x="3118863" y="1494119"/>
              <a:ext cx="2838183" cy="939800"/>
              <a:chOff x="5109029" y="1574801"/>
              <a:chExt cx="3904342" cy="1168399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6381247" y="1582057"/>
                <a:ext cx="2632124" cy="1161143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5109029" y="1574801"/>
                <a:ext cx="1270000" cy="11611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solidFill>
                      <a:schemeClr val="bg2">
                        <a:lumMod val="25000"/>
                      </a:schemeClr>
                    </a:solidFill>
                  </a:rPr>
                  <a:t>04</a:t>
                </a:r>
                <a:endParaRPr lang="zh-CN" altLang="en-US" sz="48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4276164" y="1828800"/>
              <a:ext cx="1385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总结</a:t>
              </a:r>
              <a:endParaRPr lang="en-US" altLang="zh-CN" dirty="0"/>
            </a:p>
          </p:txBody>
        </p:sp>
      </p:grpSp>
      <p:sp>
        <p:nvSpPr>
          <p:cNvPr id="11" name="任意多边形 10"/>
          <p:cNvSpPr/>
          <p:nvPr/>
        </p:nvSpPr>
        <p:spPr>
          <a:xfrm rot="6347891">
            <a:off x="2955154" y="4133820"/>
            <a:ext cx="449943" cy="638628"/>
          </a:xfrm>
          <a:custGeom>
            <a:avLst/>
            <a:gdLst>
              <a:gd name="connsiteX0" fmla="*/ 0 w 449943"/>
              <a:gd name="connsiteY0" fmla="*/ 0 h 638628"/>
              <a:gd name="connsiteX1" fmla="*/ 58057 w 449943"/>
              <a:gd name="connsiteY1" fmla="*/ 638628 h 638628"/>
              <a:gd name="connsiteX2" fmla="*/ 449943 w 449943"/>
              <a:gd name="connsiteY2" fmla="*/ 232228 h 638628"/>
              <a:gd name="connsiteX3" fmla="*/ 0 w 449943"/>
              <a:gd name="connsiteY3" fmla="*/ 0 h 63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943" h="638628">
                <a:moveTo>
                  <a:pt x="0" y="0"/>
                </a:moveTo>
                <a:lnTo>
                  <a:pt x="58057" y="638628"/>
                </a:lnTo>
                <a:lnTo>
                  <a:pt x="449943" y="232228"/>
                </a:lnTo>
                <a:lnTo>
                  <a:pt x="0" y="0"/>
                </a:lnTo>
                <a:close/>
              </a:path>
            </a:pathLst>
          </a:custGeom>
          <a:solidFill>
            <a:srgbClr val="14C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3ED1-8A86-444E-A5FA-8BBDB1966EAF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2533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3ED1-8A86-444E-A5FA-8BBDB1966EAF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68799" y="674413"/>
            <a:ext cx="431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FFC000"/>
                </a:solidFill>
              </a:rPr>
              <a:t>DNA</a:t>
            </a:r>
            <a:r>
              <a:rPr lang="zh-CN" altLang="en-US" sz="3600" b="1" dirty="0" smtClean="0">
                <a:solidFill>
                  <a:srgbClr val="FFC000"/>
                </a:solidFill>
              </a:rPr>
              <a:t>芯片数据</a:t>
            </a:r>
            <a:endParaRPr lang="zh-CN" altLang="en-US" sz="3600" b="1" dirty="0">
              <a:solidFill>
                <a:srgbClr val="FFC000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274778" y="1494213"/>
            <a:ext cx="5985336" cy="2447168"/>
            <a:chOff x="3289293" y="2074785"/>
            <a:chExt cx="5985336" cy="2447168"/>
          </a:xfrm>
        </p:grpSpPr>
        <p:grpSp>
          <p:nvGrpSpPr>
            <p:cNvPr id="7" name="组合 6"/>
            <p:cNvGrpSpPr/>
            <p:nvPr/>
          </p:nvGrpSpPr>
          <p:grpSpPr>
            <a:xfrm>
              <a:off x="3289293" y="2074785"/>
              <a:ext cx="5985336" cy="2447168"/>
              <a:chOff x="2032000" y="1803399"/>
              <a:chExt cx="8128000" cy="3251199"/>
            </a:xfrm>
            <a:solidFill>
              <a:srgbClr val="02C978"/>
            </a:solidFill>
          </p:grpSpPr>
          <p:sp>
            <p:nvSpPr>
              <p:cNvPr id="8" name="形状 7"/>
              <p:cNvSpPr/>
              <p:nvPr/>
            </p:nvSpPr>
            <p:spPr>
              <a:xfrm>
                <a:off x="2032000" y="1803399"/>
                <a:ext cx="8128000" cy="3251199"/>
              </a:xfrm>
              <a:prstGeom prst="leftRightRibbon">
                <a:avLst>
                  <a:gd name="adj1" fmla="val 50000"/>
                  <a:gd name="adj2" fmla="val 49483"/>
                  <a:gd name="adj3" fmla="val 16667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3654530" y="2372359"/>
                <a:ext cx="2035069" cy="1593088"/>
              </a:xfrm>
              <a:custGeom>
                <a:avLst/>
                <a:gdLst>
                  <a:gd name="connsiteX0" fmla="*/ 0 w 2682239"/>
                  <a:gd name="connsiteY0" fmla="*/ 0 h 1593088"/>
                  <a:gd name="connsiteX1" fmla="*/ 2682239 w 2682239"/>
                  <a:gd name="connsiteY1" fmla="*/ 0 h 1593088"/>
                  <a:gd name="connsiteX2" fmla="*/ 2682239 w 2682239"/>
                  <a:gd name="connsiteY2" fmla="*/ 1593088 h 1593088"/>
                  <a:gd name="connsiteX3" fmla="*/ 0 w 2682239"/>
                  <a:gd name="connsiteY3" fmla="*/ 1593088 h 1593088"/>
                  <a:gd name="connsiteX4" fmla="*/ 0 w 2682239"/>
                  <a:gd name="connsiteY4" fmla="*/ 0 h 159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2239" h="1593088">
                    <a:moveTo>
                      <a:pt x="0" y="0"/>
                    </a:moveTo>
                    <a:lnTo>
                      <a:pt x="2682239" y="0"/>
                    </a:lnTo>
                    <a:lnTo>
                      <a:pt x="2682239" y="1593088"/>
                    </a:lnTo>
                    <a:lnTo>
                      <a:pt x="0" y="15930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202692" rIns="0" bIns="217170" numCol="1" spcCol="1270" anchor="ctr" anchorCtr="0">
                <a:noAutofit/>
              </a:bodyPr>
              <a:lstStyle/>
              <a:p>
                <a:pPr lvl="0" algn="ctr" defTabSz="2533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5700" kern="1200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6096000" y="2892551"/>
                <a:ext cx="2430159" cy="1593088"/>
              </a:xfrm>
              <a:custGeom>
                <a:avLst/>
                <a:gdLst>
                  <a:gd name="connsiteX0" fmla="*/ 0 w 3169920"/>
                  <a:gd name="connsiteY0" fmla="*/ 0 h 1593088"/>
                  <a:gd name="connsiteX1" fmla="*/ 3169920 w 3169920"/>
                  <a:gd name="connsiteY1" fmla="*/ 0 h 1593088"/>
                  <a:gd name="connsiteX2" fmla="*/ 3169920 w 3169920"/>
                  <a:gd name="connsiteY2" fmla="*/ 1593088 h 1593088"/>
                  <a:gd name="connsiteX3" fmla="*/ 0 w 3169920"/>
                  <a:gd name="connsiteY3" fmla="*/ 1593088 h 1593088"/>
                  <a:gd name="connsiteX4" fmla="*/ 0 w 3169920"/>
                  <a:gd name="connsiteY4" fmla="*/ 0 h 159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69920" h="1593088">
                    <a:moveTo>
                      <a:pt x="0" y="0"/>
                    </a:moveTo>
                    <a:lnTo>
                      <a:pt x="3169920" y="0"/>
                    </a:lnTo>
                    <a:lnTo>
                      <a:pt x="3169920" y="1593088"/>
                    </a:lnTo>
                    <a:lnTo>
                      <a:pt x="0" y="15930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202692" rIns="0" bIns="217170" numCol="1" spcCol="1270" anchor="ctr" anchorCtr="0">
                <a:noAutofit/>
              </a:bodyPr>
              <a:lstStyle/>
              <a:p>
                <a:pPr lvl="0" algn="ctr" defTabSz="2533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5700" kern="1200"/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4383314" y="2818039"/>
              <a:ext cx="1611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>
                  <a:solidFill>
                    <a:srgbClr val="FFD302"/>
                  </a:solidFill>
                </a:rPr>
                <a:t>论点</a:t>
              </a:r>
              <a:r>
                <a:rPr lang="en-US" altLang="zh-CN" sz="3600" b="1" dirty="0">
                  <a:solidFill>
                    <a:srgbClr val="FFD302"/>
                  </a:solidFill>
                </a:rPr>
                <a:t>01</a:t>
              </a:r>
              <a:endParaRPr lang="zh-CN" altLang="en-US" sz="3600" b="1" dirty="0">
                <a:solidFill>
                  <a:srgbClr val="FFD302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379028" y="3173639"/>
              <a:ext cx="1611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>
                  <a:solidFill>
                    <a:srgbClr val="FFD302"/>
                  </a:solidFill>
                </a:rPr>
                <a:t>论点</a:t>
              </a:r>
              <a:r>
                <a:rPr lang="en-US" altLang="zh-CN" sz="3600" b="1" dirty="0">
                  <a:solidFill>
                    <a:srgbClr val="FFD302"/>
                  </a:solidFill>
                </a:rPr>
                <a:t>02</a:t>
              </a:r>
              <a:endParaRPr lang="zh-CN" altLang="en-US" sz="3600" b="1" dirty="0">
                <a:solidFill>
                  <a:srgbClr val="FFD30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17064" y="2283996"/>
                <a:ext cx="5515428" cy="36617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0A6546"/>
                    </a:solidFill>
                  </a:rPr>
                  <a:t>数据的结构</a:t>
                </a:r>
                <a:endParaRPr lang="en-US" altLang="zh-CN" sz="2800" b="1" dirty="0" smtClean="0">
                  <a:solidFill>
                    <a:srgbClr val="0A6546"/>
                  </a:solidFill>
                </a:endParaRPr>
              </a:p>
              <a:p>
                <a:endParaRPr lang="en-US" altLang="zh-CN" sz="2800" b="1" dirty="0" smtClean="0">
                  <a:solidFill>
                    <a:srgbClr val="0A6546"/>
                  </a:solidFill>
                </a:endParaRPr>
              </a:p>
              <a:p>
                <a:endParaRPr lang="en-US" altLang="zh-CN" sz="2800" b="1" dirty="0">
                  <a:solidFill>
                    <a:srgbClr val="0A6546"/>
                  </a:solidFill>
                </a:endParaRPr>
              </a:p>
              <a:p>
                <a:r>
                  <a:rPr lang="en-US" altLang="zh-CN" dirty="0"/>
                  <a:t>n</a:t>
                </a:r>
                <a:r>
                  <a:rPr lang="zh-CN" altLang="en-US" dirty="0"/>
                  <a:t>表示基因个数，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表示样本个数，矩阵元素是红光强度与绿光强度之比。通过基因芯片，就可以把复杂的人类</a:t>
                </a:r>
                <a:r>
                  <a:rPr lang="en-US" altLang="zh-CN" dirty="0"/>
                  <a:t>DNA</a:t>
                </a:r>
                <a:r>
                  <a:rPr lang="zh-CN" altLang="en-US" dirty="0"/>
                  <a:t>特征转化为矩阵形式，为接下来的分析工作提供便利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𝑛𝑝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64" y="2283996"/>
                <a:ext cx="5515428" cy="3661708"/>
              </a:xfrm>
              <a:prstGeom prst="rect">
                <a:avLst/>
              </a:prstGeom>
              <a:blipFill>
                <a:blip r:embed="rId3"/>
                <a:stretch>
                  <a:fillRect l="-2320" t="-1833" r="-3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6512947" y="3624435"/>
            <a:ext cx="551542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endParaRPr lang="en-US" altLang="zh-CN" dirty="0"/>
          </a:p>
          <a:p>
            <a:r>
              <a:rPr lang="en-US" altLang="zh-CN" dirty="0"/>
              <a:t>DNA</a:t>
            </a:r>
            <a:r>
              <a:rPr lang="zh-CN" altLang="en-US" dirty="0"/>
              <a:t>芯片数据具有很高的维度，较少的样</a:t>
            </a:r>
            <a:r>
              <a:rPr lang="zh-CN" altLang="en-US" dirty="0" smtClean="0"/>
              <a:t>本，</a:t>
            </a:r>
            <a:r>
              <a:rPr lang="zh-CN" altLang="zh-CN" dirty="0"/>
              <a:t>高噪声和高变</a:t>
            </a:r>
            <a:r>
              <a:rPr lang="zh-CN" altLang="zh-CN" dirty="0" smtClean="0"/>
              <a:t>异</a:t>
            </a:r>
            <a:r>
              <a:rPr lang="zh-CN" altLang="en-US" dirty="0" smtClean="0"/>
              <a:t>，</a:t>
            </a:r>
            <a:r>
              <a:rPr lang="zh-CN" altLang="zh-CN" dirty="0"/>
              <a:t>大量有用变量被隐</a:t>
            </a:r>
            <a:r>
              <a:rPr lang="zh-CN" altLang="zh-CN" dirty="0" smtClean="0"/>
              <a:t>藏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423748" y="2621183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A6546"/>
                </a:solidFill>
              </a:rPr>
              <a:t>数据的特点</a:t>
            </a:r>
            <a:endParaRPr lang="en-US" altLang="zh-CN" b="1" dirty="0">
              <a:solidFill>
                <a:srgbClr val="9FE698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978442" y="834189"/>
            <a:ext cx="859340" cy="434224"/>
            <a:chOff x="3064042" y="834189"/>
            <a:chExt cx="859340" cy="434224"/>
          </a:xfrm>
        </p:grpSpPr>
        <p:sp>
          <p:nvSpPr>
            <p:cNvPr id="18" name="燕尾形 17"/>
            <p:cNvSpPr/>
            <p:nvPr/>
          </p:nvSpPr>
          <p:spPr>
            <a:xfrm>
              <a:off x="3064042" y="834189"/>
              <a:ext cx="434224" cy="434224"/>
            </a:xfrm>
            <a:prstGeom prst="chevron">
              <a:avLst>
                <a:gd name="adj" fmla="val 47829"/>
              </a:avLst>
            </a:prstGeom>
            <a:solidFill>
              <a:srgbClr val="0A65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燕尾形 18"/>
            <p:cNvSpPr/>
            <p:nvPr/>
          </p:nvSpPr>
          <p:spPr>
            <a:xfrm>
              <a:off x="3489158" y="834189"/>
              <a:ext cx="434224" cy="434224"/>
            </a:xfrm>
            <a:prstGeom prst="chevron">
              <a:avLst>
                <a:gd name="adj" fmla="val 47829"/>
              </a:avLst>
            </a:prstGeom>
            <a:solidFill>
              <a:srgbClr val="9FE6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845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3ED1-8A86-444E-A5FA-8BBDB1966EAF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953243" y="730032"/>
            <a:ext cx="431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FC000"/>
                </a:solidFill>
              </a:rPr>
              <a:t>论文综述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274778" y="1494213"/>
            <a:ext cx="5985336" cy="2447168"/>
            <a:chOff x="3274778" y="1494213"/>
            <a:chExt cx="5985336" cy="2447168"/>
          </a:xfrm>
        </p:grpSpPr>
        <p:grpSp>
          <p:nvGrpSpPr>
            <p:cNvPr id="7" name="组合 6"/>
            <p:cNvGrpSpPr/>
            <p:nvPr/>
          </p:nvGrpSpPr>
          <p:grpSpPr>
            <a:xfrm>
              <a:off x="3274778" y="1494213"/>
              <a:ext cx="5985336" cy="2447168"/>
              <a:chOff x="2032000" y="1803399"/>
              <a:chExt cx="8128000" cy="3251199"/>
            </a:xfrm>
            <a:solidFill>
              <a:srgbClr val="02C978"/>
            </a:solidFill>
          </p:grpSpPr>
          <p:sp>
            <p:nvSpPr>
              <p:cNvPr id="8" name="形状 7"/>
              <p:cNvSpPr/>
              <p:nvPr/>
            </p:nvSpPr>
            <p:spPr>
              <a:xfrm>
                <a:off x="2032000" y="1803399"/>
                <a:ext cx="8128000" cy="3251199"/>
              </a:xfrm>
              <a:prstGeom prst="leftRightRibbon">
                <a:avLst>
                  <a:gd name="adj1" fmla="val 50000"/>
                  <a:gd name="adj2" fmla="val 49483"/>
                  <a:gd name="adj3" fmla="val 16667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3654530" y="2372359"/>
                <a:ext cx="2035069" cy="1593088"/>
              </a:xfrm>
              <a:custGeom>
                <a:avLst/>
                <a:gdLst>
                  <a:gd name="connsiteX0" fmla="*/ 0 w 2682239"/>
                  <a:gd name="connsiteY0" fmla="*/ 0 h 1593088"/>
                  <a:gd name="connsiteX1" fmla="*/ 2682239 w 2682239"/>
                  <a:gd name="connsiteY1" fmla="*/ 0 h 1593088"/>
                  <a:gd name="connsiteX2" fmla="*/ 2682239 w 2682239"/>
                  <a:gd name="connsiteY2" fmla="*/ 1593088 h 1593088"/>
                  <a:gd name="connsiteX3" fmla="*/ 0 w 2682239"/>
                  <a:gd name="connsiteY3" fmla="*/ 1593088 h 1593088"/>
                  <a:gd name="connsiteX4" fmla="*/ 0 w 2682239"/>
                  <a:gd name="connsiteY4" fmla="*/ 0 h 159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2239" h="1593088">
                    <a:moveTo>
                      <a:pt x="0" y="0"/>
                    </a:moveTo>
                    <a:lnTo>
                      <a:pt x="2682239" y="0"/>
                    </a:lnTo>
                    <a:lnTo>
                      <a:pt x="2682239" y="1593088"/>
                    </a:lnTo>
                    <a:lnTo>
                      <a:pt x="0" y="15930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202692" rIns="0" bIns="217170" numCol="1" spcCol="1270" anchor="ctr" anchorCtr="0">
                <a:noAutofit/>
              </a:bodyPr>
              <a:lstStyle/>
              <a:p>
                <a:pPr lvl="0" algn="ctr" defTabSz="2533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5700" kern="1200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6096000" y="2892551"/>
                <a:ext cx="2430159" cy="1593088"/>
              </a:xfrm>
              <a:custGeom>
                <a:avLst/>
                <a:gdLst>
                  <a:gd name="connsiteX0" fmla="*/ 0 w 3169920"/>
                  <a:gd name="connsiteY0" fmla="*/ 0 h 1593088"/>
                  <a:gd name="connsiteX1" fmla="*/ 3169920 w 3169920"/>
                  <a:gd name="connsiteY1" fmla="*/ 0 h 1593088"/>
                  <a:gd name="connsiteX2" fmla="*/ 3169920 w 3169920"/>
                  <a:gd name="connsiteY2" fmla="*/ 1593088 h 1593088"/>
                  <a:gd name="connsiteX3" fmla="*/ 0 w 3169920"/>
                  <a:gd name="connsiteY3" fmla="*/ 1593088 h 1593088"/>
                  <a:gd name="connsiteX4" fmla="*/ 0 w 3169920"/>
                  <a:gd name="connsiteY4" fmla="*/ 0 h 159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69920" h="1593088">
                    <a:moveTo>
                      <a:pt x="0" y="0"/>
                    </a:moveTo>
                    <a:lnTo>
                      <a:pt x="3169920" y="0"/>
                    </a:lnTo>
                    <a:lnTo>
                      <a:pt x="3169920" y="1593088"/>
                    </a:lnTo>
                    <a:lnTo>
                      <a:pt x="0" y="15930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202692" rIns="0" bIns="217170" numCol="1" spcCol="1270" anchor="ctr" anchorCtr="0">
                <a:noAutofit/>
              </a:bodyPr>
              <a:lstStyle/>
              <a:p>
                <a:pPr lvl="0" algn="ctr" defTabSz="2533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5700" kern="1200"/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4368798" y="2237467"/>
              <a:ext cx="20755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>
                  <a:solidFill>
                    <a:srgbClr val="FFD302"/>
                  </a:solidFill>
                </a:rPr>
                <a:t>论点</a:t>
              </a:r>
              <a:r>
                <a:rPr lang="en-US" altLang="zh-CN" sz="3600" b="1" dirty="0" smtClean="0">
                  <a:solidFill>
                    <a:srgbClr val="FFD302"/>
                  </a:solidFill>
                </a:rPr>
                <a:t>03</a:t>
              </a:r>
              <a:endParaRPr lang="zh-CN" altLang="en-US" sz="3600" b="1" dirty="0">
                <a:solidFill>
                  <a:srgbClr val="FFD302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364513" y="2593067"/>
              <a:ext cx="1611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>
                  <a:solidFill>
                    <a:srgbClr val="FFD302"/>
                  </a:solidFill>
                </a:rPr>
                <a:t>论点</a:t>
              </a:r>
              <a:r>
                <a:rPr lang="en-US" altLang="zh-CN" sz="3600" b="1" dirty="0" smtClean="0">
                  <a:solidFill>
                    <a:srgbClr val="FFD302"/>
                  </a:solidFill>
                </a:rPr>
                <a:t>04</a:t>
              </a:r>
              <a:endParaRPr lang="zh-CN" altLang="en-US" sz="3600" b="1" dirty="0">
                <a:solidFill>
                  <a:srgbClr val="FFD302"/>
                </a:solidFill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928914" y="2353581"/>
            <a:ext cx="5515428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A6546"/>
                </a:solidFill>
              </a:rPr>
              <a:t>重要的数据</a:t>
            </a:r>
            <a:r>
              <a:rPr lang="zh-CN" altLang="en-US" sz="2800" b="1" dirty="0" smtClean="0">
                <a:solidFill>
                  <a:srgbClr val="0A6546"/>
                </a:solidFill>
              </a:rPr>
              <a:t>库</a:t>
            </a:r>
            <a:endParaRPr lang="en-US" altLang="zh-CN" sz="2800" b="1" dirty="0" smtClean="0">
              <a:solidFill>
                <a:srgbClr val="0A6546"/>
              </a:solidFill>
            </a:endParaRPr>
          </a:p>
          <a:p>
            <a:endParaRPr lang="en-US" altLang="zh-CN" sz="2800" b="1" dirty="0" smtClean="0">
              <a:solidFill>
                <a:srgbClr val="0A6546"/>
              </a:solidFill>
            </a:endParaRPr>
          </a:p>
          <a:p>
            <a:endParaRPr lang="en-US" altLang="zh-CN" sz="2800" b="1" dirty="0">
              <a:solidFill>
                <a:srgbClr val="0A6546"/>
              </a:solidFill>
            </a:endParaRPr>
          </a:p>
          <a:p>
            <a:r>
              <a:rPr lang="en-US" altLang="zh-CN" dirty="0"/>
              <a:t>GEO</a:t>
            </a:r>
            <a:r>
              <a:rPr lang="zh-CN" altLang="en-US" dirty="0"/>
              <a:t>是美国国家生物技术信息中心（</a:t>
            </a:r>
            <a:r>
              <a:rPr lang="en-US" altLang="zh-CN" dirty="0"/>
              <a:t>NCBI</a:t>
            </a:r>
            <a:r>
              <a:rPr lang="zh-CN" altLang="en-US" dirty="0"/>
              <a:t>，</a:t>
            </a:r>
            <a:r>
              <a:rPr lang="en-US" altLang="zh-CN" dirty="0"/>
              <a:t>National Center for Biotechnology Information</a:t>
            </a:r>
            <a:r>
              <a:rPr lang="zh-CN" altLang="en-US" dirty="0"/>
              <a:t>）建立的开放型基因表达数据库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这个数据库给生物信息学研究人员提供了可靠专业的数据平台。数据库网站同时提供搜索工具，下载工具和简单的分析工具，而且一部分数据经过专员整理，方便访客了解</a:t>
            </a:r>
            <a:r>
              <a:rPr lang="en-US" altLang="zh-CN" dirty="0"/>
              <a:t>DNA</a:t>
            </a:r>
            <a:r>
              <a:rPr lang="zh-CN" altLang="en-US" dirty="0"/>
              <a:t>芯片信息。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679295" y="3939663"/>
            <a:ext cx="5515428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endParaRPr lang="en-US" altLang="zh-CN" dirty="0"/>
          </a:p>
          <a:p>
            <a:r>
              <a:rPr lang="zh-CN" altLang="en-US" dirty="0"/>
              <a:t>有很多精心设计、维护良好且广泛支持的与机器</a:t>
            </a:r>
            <a:r>
              <a:rPr lang="zh-CN" altLang="en-US" dirty="0" smtClean="0"/>
              <a:t>学相</a:t>
            </a:r>
            <a:r>
              <a:rPr lang="zh-CN" altLang="en-US" dirty="0"/>
              <a:t>关</a:t>
            </a:r>
            <a:r>
              <a:rPr lang="zh-CN" altLang="en-US" dirty="0" smtClean="0"/>
              <a:t>的</a:t>
            </a:r>
            <a:r>
              <a:rPr lang="en-US" altLang="zh-CN" dirty="0"/>
              <a:t>R</a:t>
            </a:r>
            <a:r>
              <a:rPr lang="zh-CN" altLang="en-US" dirty="0" smtClean="0"/>
              <a:t>程</a:t>
            </a:r>
            <a:r>
              <a:rPr lang="zh-CN" altLang="en-US" dirty="0"/>
              <a:t>序包</a:t>
            </a:r>
            <a:r>
              <a:rPr lang="zh-CN" altLang="en-US" dirty="0" smtClean="0"/>
              <a:t>。与机器学习，生物信息学相关的</a:t>
            </a:r>
            <a:r>
              <a:rPr lang="en-US" altLang="zh-CN" dirty="0" smtClean="0"/>
              <a:t>R</a:t>
            </a:r>
            <a:r>
              <a:rPr lang="zh-CN" altLang="en-US" dirty="0" smtClean="0"/>
              <a:t>软件程序包功能十分强大。</a:t>
            </a:r>
            <a:endParaRPr lang="en-US" altLang="zh-CN" dirty="0" smtClean="0"/>
          </a:p>
          <a:p>
            <a:r>
              <a:rPr lang="zh-CN" altLang="en-US" dirty="0" smtClean="0"/>
              <a:t>同时本论文大量应用了</a:t>
            </a:r>
            <a:r>
              <a:rPr lang="en-US" altLang="zh-CN" dirty="0" smtClean="0"/>
              <a:t>Bioconductor</a:t>
            </a:r>
            <a:r>
              <a:rPr lang="zh-CN" altLang="en-US" dirty="0" smtClean="0"/>
              <a:t>中的软件包，</a:t>
            </a:r>
            <a:r>
              <a:rPr lang="en-US" altLang="zh-CN" dirty="0" err="1" smtClean="0"/>
              <a:t>bioconductor</a:t>
            </a:r>
            <a:r>
              <a:rPr lang="zh-CN" altLang="en-US" dirty="0" smtClean="0"/>
              <a:t>提供了生物信息学数据与</a:t>
            </a:r>
            <a:r>
              <a:rPr lang="en-US" altLang="zh-CN" dirty="0" smtClean="0"/>
              <a:t>R</a:t>
            </a:r>
            <a:r>
              <a:rPr lang="zh-CN" altLang="en-US" dirty="0" smtClean="0"/>
              <a:t>软件的通用接口。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437009" y="2621183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A6546"/>
                </a:solidFill>
              </a:rPr>
              <a:t>程序包</a:t>
            </a:r>
            <a:endParaRPr lang="en-US" altLang="zh-CN" b="1" dirty="0">
              <a:solidFill>
                <a:srgbClr val="9FE698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978442" y="834189"/>
            <a:ext cx="859340" cy="434224"/>
            <a:chOff x="3064042" y="834189"/>
            <a:chExt cx="859340" cy="434224"/>
          </a:xfrm>
        </p:grpSpPr>
        <p:sp>
          <p:nvSpPr>
            <p:cNvPr id="18" name="燕尾形 17"/>
            <p:cNvSpPr/>
            <p:nvPr/>
          </p:nvSpPr>
          <p:spPr>
            <a:xfrm>
              <a:off x="3064042" y="834189"/>
              <a:ext cx="434224" cy="434224"/>
            </a:xfrm>
            <a:prstGeom prst="chevron">
              <a:avLst>
                <a:gd name="adj" fmla="val 47829"/>
              </a:avLst>
            </a:prstGeom>
            <a:solidFill>
              <a:srgbClr val="0A65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燕尾形 18"/>
            <p:cNvSpPr/>
            <p:nvPr/>
          </p:nvSpPr>
          <p:spPr>
            <a:xfrm>
              <a:off x="3489158" y="834189"/>
              <a:ext cx="434224" cy="434224"/>
            </a:xfrm>
            <a:prstGeom prst="chevron">
              <a:avLst>
                <a:gd name="adj" fmla="val 47829"/>
              </a:avLst>
            </a:prstGeom>
            <a:solidFill>
              <a:srgbClr val="9FE6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654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3ED1-8A86-444E-A5FA-8BBDB1966EAF}" type="slidenum">
              <a:rPr lang="zh-CN" altLang="en-US" smtClean="0"/>
              <a:t>7</a:t>
            </a:fld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277469" y="201707"/>
            <a:ext cx="9345710" cy="6508378"/>
            <a:chOff x="1277469" y="201707"/>
            <a:chExt cx="9345710" cy="6508378"/>
          </a:xfrm>
        </p:grpSpPr>
        <p:sp>
          <p:nvSpPr>
            <p:cNvPr id="5" name="任意多边形 4"/>
            <p:cNvSpPr/>
            <p:nvPr/>
          </p:nvSpPr>
          <p:spPr>
            <a:xfrm>
              <a:off x="1277469" y="201707"/>
              <a:ext cx="9345707" cy="5217459"/>
            </a:xfrm>
            <a:custGeom>
              <a:avLst/>
              <a:gdLst>
                <a:gd name="connsiteX0" fmla="*/ 0 w 8780930"/>
                <a:gd name="connsiteY0" fmla="*/ 793377 h 5002306"/>
                <a:gd name="connsiteX1" fmla="*/ 8780930 w 8780930"/>
                <a:gd name="connsiteY1" fmla="*/ 0 h 5002306"/>
                <a:gd name="connsiteX2" fmla="*/ 8431306 w 8780930"/>
                <a:gd name="connsiteY2" fmla="*/ 5002306 h 5002306"/>
                <a:gd name="connsiteX3" fmla="*/ 174812 w 8780930"/>
                <a:gd name="connsiteY3" fmla="*/ 4760259 h 5002306"/>
                <a:gd name="connsiteX4" fmla="*/ 0 w 8780930"/>
                <a:gd name="connsiteY4" fmla="*/ 793377 h 5002306"/>
                <a:gd name="connsiteX0" fmla="*/ 0 w 9305365"/>
                <a:gd name="connsiteY0" fmla="*/ 753036 h 5002306"/>
                <a:gd name="connsiteX1" fmla="*/ 9305365 w 9305365"/>
                <a:gd name="connsiteY1" fmla="*/ 0 h 5002306"/>
                <a:gd name="connsiteX2" fmla="*/ 8955741 w 9305365"/>
                <a:gd name="connsiteY2" fmla="*/ 5002306 h 5002306"/>
                <a:gd name="connsiteX3" fmla="*/ 699247 w 9305365"/>
                <a:gd name="connsiteY3" fmla="*/ 4760259 h 5002306"/>
                <a:gd name="connsiteX4" fmla="*/ 0 w 9305365"/>
                <a:gd name="connsiteY4" fmla="*/ 753036 h 5002306"/>
                <a:gd name="connsiteX0" fmla="*/ 0 w 9305365"/>
                <a:gd name="connsiteY0" fmla="*/ 753036 h 5002306"/>
                <a:gd name="connsiteX1" fmla="*/ 9305365 w 9305365"/>
                <a:gd name="connsiteY1" fmla="*/ 0 h 5002306"/>
                <a:gd name="connsiteX2" fmla="*/ 8955741 w 9305365"/>
                <a:gd name="connsiteY2" fmla="*/ 5002306 h 5002306"/>
                <a:gd name="connsiteX3" fmla="*/ 13447 w 9305365"/>
                <a:gd name="connsiteY3" fmla="*/ 4719918 h 5002306"/>
                <a:gd name="connsiteX4" fmla="*/ 0 w 9305365"/>
                <a:gd name="connsiteY4" fmla="*/ 753036 h 5002306"/>
                <a:gd name="connsiteX0" fmla="*/ 0 w 9439835"/>
                <a:gd name="connsiteY0" fmla="*/ 753036 h 5217459"/>
                <a:gd name="connsiteX1" fmla="*/ 9305365 w 9439835"/>
                <a:gd name="connsiteY1" fmla="*/ 0 h 5217459"/>
                <a:gd name="connsiteX2" fmla="*/ 9439835 w 9439835"/>
                <a:gd name="connsiteY2" fmla="*/ 5217459 h 5217459"/>
                <a:gd name="connsiteX3" fmla="*/ 13447 w 9439835"/>
                <a:gd name="connsiteY3" fmla="*/ 4719918 h 5217459"/>
                <a:gd name="connsiteX4" fmla="*/ 0 w 9439835"/>
                <a:gd name="connsiteY4" fmla="*/ 753036 h 5217459"/>
                <a:gd name="connsiteX0" fmla="*/ 0 w 9345706"/>
                <a:gd name="connsiteY0" fmla="*/ 753036 h 5217459"/>
                <a:gd name="connsiteX1" fmla="*/ 9305365 w 9345706"/>
                <a:gd name="connsiteY1" fmla="*/ 0 h 5217459"/>
                <a:gd name="connsiteX2" fmla="*/ 9345706 w 9345706"/>
                <a:gd name="connsiteY2" fmla="*/ 5217459 h 5217459"/>
                <a:gd name="connsiteX3" fmla="*/ 13447 w 9345706"/>
                <a:gd name="connsiteY3" fmla="*/ 4719918 h 5217459"/>
                <a:gd name="connsiteX4" fmla="*/ 0 w 9345706"/>
                <a:gd name="connsiteY4" fmla="*/ 753036 h 521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5706" h="5217459">
                  <a:moveTo>
                    <a:pt x="0" y="753036"/>
                  </a:moveTo>
                  <a:lnTo>
                    <a:pt x="9305365" y="0"/>
                  </a:lnTo>
                  <a:lnTo>
                    <a:pt x="9345706" y="5217459"/>
                  </a:lnTo>
                  <a:lnTo>
                    <a:pt x="13447" y="4719918"/>
                  </a:lnTo>
                  <a:cubicBezTo>
                    <a:pt x="8965" y="3397624"/>
                    <a:pt x="4482" y="2075330"/>
                    <a:pt x="0" y="753036"/>
                  </a:cubicBezTo>
                  <a:close/>
                </a:path>
              </a:pathLst>
            </a:custGeom>
            <a:solidFill>
              <a:srgbClr val="088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9211238" y="5338487"/>
              <a:ext cx="1411941" cy="820271"/>
            </a:xfrm>
            <a:custGeom>
              <a:avLst/>
              <a:gdLst>
                <a:gd name="connsiteX0" fmla="*/ 188259 w 1371600"/>
                <a:gd name="connsiteY0" fmla="*/ 0 h 779929"/>
                <a:gd name="connsiteX1" fmla="*/ 1371600 w 1371600"/>
                <a:gd name="connsiteY1" fmla="*/ 40341 h 779929"/>
                <a:gd name="connsiteX2" fmla="*/ 927848 w 1371600"/>
                <a:gd name="connsiteY2" fmla="*/ 779929 h 779929"/>
                <a:gd name="connsiteX3" fmla="*/ 0 w 1371600"/>
                <a:gd name="connsiteY3" fmla="*/ 672352 h 779929"/>
                <a:gd name="connsiteX4" fmla="*/ 188259 w 1371600"/>
                <a:gd name="connsiteY4" fmla="*/ 0 h 779929"/>
                <a:gd name="connsiteX0" fmla="*/ 0 w 1398494"/>
                <a:gd name="connsiteY0" fmla="*/ 0 h 833718"/>
                <a:gd name="connsiteX1" fmla="*/ 1398494 w 1398494"/>
                <a:gd name="connsiteY1" fmla="*/ 94130 h 833718"/>
                <a:gd name="connsiteX2" fmla="*/ 954742 w 1398494"/>
                <a:gd name="connsiteY2" fmla="*/ 833718 h 833718"/>
                <a:gd name="connsiteX3" fmla="*/ 26894 w 1398494"/>
                <a:gd name="connsiteY3" fmla="*/ 726141 h 833718"/>
                <a:gd name="connsiteX4" fmla="*/ 0 w 1398494"/>
                <a:gd name="connsiteY4" fmla="*/ 0 h 833718"/>
                <a:gd name="connsiteX0" fmla="*/ 0 w 1411941"/>
                <a:gd name="connsiteY0" fmla="*/ 0 h 820271"/>
                <a:gd name="connsiteX1" fmla="*/ 1411941 w 1411941"/>
                <a:gd name="connsiteY1" fmla="*/ 80683 h 820271"/>
                <a:gd name="connsiteX2" fmla="*/ 968189 w 1411941"/>
                <a:gd name="connsiteY2" fmla="*/ 820271 h 820271"/>
                <a:gd name="connsiteX3" fmla="*/ 40341 w 1411941"/>
                <a:gd name="connsiteY3" fmla="*/ 712694 h 820271"/>
                <a:gd name="connsiteX4" fmla="*/ 0 w 1411941"/>
                <a:gd name="connsiteY4" fmla="*/ 0 h 820271"/>
                <a:gd name="connsiteX0" fmla="*/ 0 w 1438836"/>
                <a:gd name="connsiteY0" fmla="*/ 0 h 820271"/>
                <a:gd name="connsiteX1" fmla="*/ 1438836 w 1438836"/>
                <a:gd name="connsiteY1" fmla="*/ 80683 h 820271"/>
                <a:gd name="connsiteX2" fmla="*/ 968189 w 1438836"/>
                <a:gd name="connsiteY2" fmla="*/ 820271 h 820271"/>
                <a:gd name="connsiteX3" fmla="*/ 40341 w 1438836"/>
                <a:gd name="connsiteY3" fmla="*/ 712694 h 820271"/>
                <a:gd name="connsiteX4" fmla="*/ 0 w 1438836"/>
                <a:gd name="connsiteY4" fmla="*/ 0 h 820271"/>
                <a:gd name="connsiteX0" fmla="*/ 0 w 1411941"/>
                <a:gd name="connsiteY0" fmla="*/ 0 h 820271"/>
                <a:gd name="connsiteX1" fmla="*/ 1411941 w 1411941"/>
                <a:gd name="connsiteY1" fmla="*/ 134471 h 820271"/>
                <a:gd name="connsiteX2" fmla="*/ 968189 w 1411941"/>
                <a:gd name="connsiteY2" fmla="*/ 820271 h 820271"/>
                <a:gd name="connsiteX3" fmla="*/ 40341 w 1411941"/>
                <a:gd name="connsiteY3" fmla="*/ 712694 h 820271"/>
                <a:gd name="connsiteX4" fmla="*/ 0 w 1411941"/>
                <a:gd name="connsiteY4" fmla="*/ 0 h 820271"/>
                <a:gd name="connsiteX0" fmla="*/ 0 w 1465730"/>
                <a:gd name="connsiteY0" fmla="*/ 0 h 820271"/>
                <a:gd name="connsiteX1" fmla="*/ 1465730 w 1465730"/>
                <a:gd name="connsiteY1" fmla="*/ 67236 h 820271"/>
                <a:gd name="connsiteX2" fmla="*/ 968189 w 1465730"/>
                <a:gd name="connsiteY2" fmla="*/ 820271 h 820271"/>
                <a:gd name="connsiteX3" fmla="*/ 40341 w 1465730"/>
                <a:gd name="connsiteY3" fmla="*/ 712694 h 820271"/>
                <a:gd name="connsiteX4" fmla="*/ 0 w 1465730"/>
                <a:gd name="connsiteY4" fmla="*/ 0 h 820271"/>
                <a:gd name="connsiteX0" fmla="*/ 0 w 1411941"/>
                <a:gd name="connsiteY0" fmla="*/ 0 h 820271"/>
                <a:gd name="connsiteX1" fmla="*/ 1411941 w 1411941"/>
                <a:gd name="connsiteY1" fmla="*/ 67236 h 820271"/>
                <a:gd name="connsiteX2" fmla="*/ 968189 w 1411941"/>
                <a:gd name="connsiteY2" fmla="*/ 820271 h 820271"/>
                <a:gd name="connsiteX3" fmla="*/ 40341 w 1411941"/>
                <a:gd name="connsiteY3" fmla="*/ 712694 h 820271"/>
                <a:gd name="connsiteX4" fmla="*/ 0 w 1411941"/>
                <a:gd name="connsiteY4" fmla="*/ 0 h 82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1941" h="820271">
                  <a:moveTo>
                    <a:pt x="0" y="0"/>
                  </a:moveTo>
                  <a:lnTo>
                    <a:pt x="1411941" y="67236"/>
                  </a:lnTo>
                  <a:lnTo>
                    <a:pt x="968189" y="820271"/>
                  </a:lnTo>
                  <a:lnTo>
                    <a:pt x="40341" y="712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65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9251579" y="6037732"/>
              <a:ext cx="927849" cy="672353"/>
            </a:xfrm>
            <a:custGeom>
              <a:avLst/>
              <a:gdLst>
                <a:gd name="connsiteX0" fmla="*/ 0 w 968189"/>
                <a:gd name="connsiteY0" fmla="*/ 0 h 726141"/>
                <a:gd name="connsiteX1" fmla="*/ 968189 w 968189"/>
                <a:gd name="connsiteY1" fmla="*/ 94130 h 726141"/>
                <a:gd name="connsiteX2" fmla="*/ 551330 w 968189"/>
                <a:gd name="connsiteY2" fmla="*/ 726141 h 726141"/>
                <a:gd name="connsiteX3" fmla="*/ 0 w 968189"/>
                <a:gd name="connsiteY3" fmla="*/ 0 h 726141"/>
                <a:gd name="connsiteX0" fmla="*/ 0 w 981637"/>
                <a:gd name="connsiteY0" fmla="*/ 0 h 793377"/>
                <a:gd name="connsiteX1" fmla="*/ 981637 w 981637"/>
                <a:gd name="connsiteY1" fmla="*/ 161366 h 793377"/>
                <a:gd name="connsiteX2" fmla="*/ 564778 w 981637"/>
                <a:gd name="connsiteY2" fmla="*/ 793377 h 793377"/>
                <a:gd name="connsiteX3" fmla="*/ 0 w 981637"/>
                <a:gd name="connsiteY3" fmla="*/ 0 h 793377"/>
                <a:gd name="connsiteX0" fmla="*/ 0 w 927848"/>
                <a:gd name="connsiteY0" fmla="*/ 0 h 793377"/>
                <a:gd name="connsiteX1" fmla="*/ 927848 w 927848"/>
                <a:gd name="connsiteY1" fmla="*/ 107578 h 793377"/>
                <a:gd name="connsiteX2" fmla="*/ 564778 w 927848"/>
                <a:gd name="connsiteY2" fmla="*/ 793377 h 793377"/>
                <a:gd name="connsiteX3" fmla="*/ 0 w 927848"/>
                <a:gd name="connsiteY3" fmla="*/ 0 h 793377"/>
                <a:gd name="connsiteX0" fmla="*/ 0 w 927849"/>
                <a:gd name="connsiteY0" fmla="*/ 0 h 672353"/>
                <a:gd name="connsiteX1" fmla="*/ 927848 w 927849"/>
                <a:gd name="connsiteY1" fmla="*/ 107578 h 672353"/>
                <a:gd name="connsiteX2" fmla="*/ 927849 w 927849"/>
                <a:gd name="connsiteY2" fmla="*/ 672353 h 672353"/>
                <a:gd name="connsiteX3" fmla="*/ 0 w 927849"/>
                <a:gd name="connsiteY3" fmla="*/ 0 h 672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7849" h="672353">
                  <a:moveTo>
                    <a:pt x="0" y="0"/>
                  </a:moveTo>
                  <a:lnTo>
                    <a:pt x="927848" y="107578"/>
                  </a:lnTo>
                  <a:cubicBezTo>
                    <a:pt x="927848" y="295836"/>
                    <a:pt x="927849" y="484095"/>
                    <a:pt x="927849" y="6723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-163695" y="443724"/>
            <a:ext cx="3766899" cy="3120784"/>
            <a:chOff x="-163695" y="443724"/>
            <a:chExt cx="3766899" cy="3120784"/>
          </a:xfrm>
        </p:grpSpPr>
        <p:grpSp>
          <p:nvGrpSpPr>
            <p:cNvPr id="10" name="组合 9"/>
            <p:cNvGrpSpPr/>
            <p:nvPr/>
          </p:nvGrpSpPr>
          <p:grpSpPr>
            <a:xfrm rot="21289541">
              <a:off x="-163695" y="443724"/>
              <a:ext cx="3766899" cy="3120784"/>
              <a:chOff x="225665" y="2353180"/>
              <a:chExt cx="3766899" cy="3120784"/>
            </a:xfrm>
          </p:grpSpPr>
          <p:sp>
            <p:nvSpPr>
              <p:cNvPr id="2" name="等腰三角形 1"/>
              <p:cNvSpPr/>
              <p:nvPr/>
            </p:nvSpPr>
            <p:spPr>
              <a:xfrm rot="17921689">
                <a:off x="338309" y="4020842"/>
                <a:ext cx="1340478" cy="1565766"/>
              </a:xfrm>
              <a:prstGeom prst="triangle">
                <a:avLst/>
              </a:prstGeom>
              <a:solidFill>
                <a:srgbClr val="0A65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任意多边形 2"/>
              <p:cNvSpPr/>
              <p:nvPr/>
            </p:nvSpPr>
            <p:spPr>
              <a:xfrm>
                <a:off x="1129499" y="2677179"/>
                <a:ext cx="1479176" cy="1909482"/>
              </a:xfrm>
              <a:custGeom>
                <a:avLst/>
                <a:gdLst>
                  <a:gd name="connsiteX0" fmla="*/ 0 w 1990165"/>
                  <a:gd name="connsiteY0" fmla="*/ 1815353 h 1922929"/>
                  <a:gd name="connsiteX1" fmla="*/ 900953 w 1990165"/>
                  <a:gd name="connsiteY1" fmla="*/ 1922929 h 1922929"/>
                  <a:gd name="connsiteX2" fmla="*/ 1990165 w 1990165"/>
                  <a:gd name="connsiteY2" fmla="*/ 0 h 1922929"/>
                  <a:gd name="connsiteX3" fmla="*/ 0 w 1990165"/>
                  <a:gd name="connsiteY3" fmla="*/ 1815353 h 1922929"/>
                  <a:gd name="connsiteX0" fmla="*/ 0 w 1479176"/>
                  <a:gd name="connsiteY0" fmla="*/ 1801906 h 1909482"/>
                  <a:gd name="connsiteX1" fmla="*/ 900953 w 1479176"/>
                  <a:gd name="connsiteY1" fmla="*/ 1909482 h 1909482"/>
                  <a:gd name="connsiteX2" fmla="*/ 1479176 w 1479176"/>
                  <a:gd name="connsiteY2" fmla="*/ 0 h 1909482"/>
                  <a:gd name="connsiteX3" fmla="*/ 0 w 1479176"/>
                  <a:gd name="connsiteY3" fmla="*/ 1801906 h 1909482"/>
                  <a:gd name="connsiteX0" fmla="*/ 0 w 1479176"/>
                  <a:gd name="connsiteY0" fmla="*/ 1842247 h 1909482"/>
                  <a:gd name="connsiteX1" fmla="*/ 900953 w 1479176"/>
                  <a:gd name="connsiteY1" fmla="*/ 1909482 h 1909482"/>
                  <a:gd name="connsiteX2" fmla="*/ 1479176 w 1479176"/>
                  <a:gd name="connsiteY2" fmla="*/ 0 h 1909482"/>
                  <a:gd name="connsiteX3" fmla="*/ 0 w 1479176"/>
                  <a:gd name="connsiteY3" fmla="*/ 1842247 h 1909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9176" h="1909482">
                    <a:moveTo>
                      <a:pt x="0" y="1842247"/>
                    </a:moveTo>
                    <a:lnTo>
                      <a:pt x="900953" y="1909482"/>
                    </a:lnTo>
                    <a:lnTo>
                      <a:pt x="1479176" y="0"/>
                    </a:lnTo>
                    <a:lnTo>
                      <a:pt x="0" y="1842247"/>
                    </a:lnTo>
                    <a:close/>
                  </a:path>
                </a:pathLst>
              </a:custGeom>
              <a:solidFill>
                <a:srgbClr val="70A4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2378917" y="2675910"/>
                <a:ext cx="1344705" cy="726141"/>
              </a:xfrm>
              <a:custGeom>
                <a:avLst/>
                <a:gdLst>
                  <a:gd name="connsiteX0" fmla="*/ 0 w 1385047"/>
                  <a:gd name="connsiteY0" fmla="*/ 699247 h 699247"/>
                  <a:gd name="connsiteX1" fmla="*/ 389965 w 1385047"/>
                  <a:gd name="connsiteY1" fmla="*/ 0 h 699247"/>
                  <a:gd name="connsiteX2" fmla="*/ 1317812 w 1385047"/>
                  <a:gd name="connsiteY2" fmla="*/ 13447 h 699247"/>
                  <a:gd name="connsiteX3" fmla="*/ 1385047 w 1385047"/>
                  <a:gd name="connsiteY3" fmla="*/ 591670 h 699247"/>
                  <a:gd name="connsiteX4" fmla="*/ 0 w 1385047"/>
                  <a:gd name="connsiteY4" fmla="*/ 699247 h 699247"/>
                  <a:gd name="connsiteX0" fmla="*/ 0 w 1385047"/>
                  <a:gd name="connsiteY0" fmla="*/ 699247 h 699247"/>
                  <a:gd name="connsiteX1" fmla="*/ 255494 w 1385047"/>
                  <a:gd name="connsiteY1" fmla="*/ 0 h 699247"/>
                  <a:gd name="connsiteX2" fmla="*/ 1317812 w 1385047"/>
                  <a:gd name="connsiteY2" fmla="*/ 13447 h 699247"/>
                  <a:gd name="connsiteX3" fmla="*/ 1385047 w 1385047"/>
                  <a:gd name="connsiteY3" fmla="*/ 591670 h 699247"/>
                  <a:gd name="connsiteX4" fmla="*/ 0 w 1385047"/>
                  <a:gd name="connsiteY4" fmla="*/ 699247 h 699247"/>
                  <a:gd name="connsiteX0" fmla="*/ 0 w 1344705"/>
                  <a:gd name="connsiteY0" fmla="*/ 726141 h 726141"/>
                  <a:gd name="connsiteX1" fmla="*/ 215152 w 1344705"/>
                  <a:gd name="connsiteY1" fmla="*/ 0 h 726141"/>
                  <a:gd name="connsiteX2" fmla="*/ 1277470 w 1344705"/>
                  <a:gd name="connsiteY2" fmla="*/ 13447 h 726141"/>
                  <a:gd name="connsiteX3" fmla="*/ 1344705 w 1344705"/>
                  <a:gd name="connsiteY3" fmla="*/ 591670 h 726141"/>
                  <a:gd name="connsiteX4" fmla="*/ 0 w 1344705"/>
                  <a:gd name="connsiteY4" fmla="*/ 726141 h 726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4705" h="726141">
                    <a:moveTo>
                      <a:pt x="0" y="726141"/>
                    </a:moveTo>
                    <a:lnTo>
                      <a:pt x="215152" y="0"/>
                    </a:lnTo>
                    <a:lnTo>
                      <a:pt x="1277470" y="13447"/>
                    </a:lnTo>
                    <a:lnTo>
                      <a:pt x="1344705" y="591670"/>
                    </a:lnTo>
                    <a:lnTo>
                      <a:pt x="0" y="726141"/>
                    </a:lnTo>
                    <a:close/>
                  </a:path>
                </a:pathLst>
              </a:custGeom>
              <a:solidFill>
                <a:srgbClr val="0A65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3656387" y="2353180"/>
                <a:ext cx="336177" cy="887506"/>
              </a:xfrm>
              <a:custGeom>
                <a:avLst/>
                <a:gdLst>
                  <a:gd name="connsiteX0" fmla="*/ 0 w 228600"/>
                  <a:gd name="connsiteY0" fmla="*/ 430306 h 1062317"/>
                  <a:gd name="connsiteX1" fmla="*/ 228600 w 228600"/>
                  <a:gd name="connsiteY1" fmla="*/ 0 h 1062317"/>
                  <a:gd name="connsiteX2" fmla="*/ 67235 w 228600"/>
                  <a:gd name="connsiteY2" fmla="*/ 1062317 h 1062317"/>
                  <a:gd name="connsiteX3" fmla="*/ 0 w 228600"/>
                  <a:gd name="connsiteY3" fmla="*/ 430306 h 1062317"/>
                  <a:gd name="connsiteX0" fmla="*/ 0 w 228600"/>
                  <a:gd name="connsiteY0" fmla="*/ 430306 h 1021976"/>
                  <a:gd name="connsiteX1" fmla="*/ 228600 w 228600"/>
                  <a:gd name="connsiteY1" fmla="*/ 0 h 1021976"/>
                  <a:gd name="connsiteX2" fmla="*/ 67235 w 228600"/>
                  <a:gd name="connsiteY2" fmla="*/ 1021976 h 1021976"/>
                  <a:gd name="connsiteX3" fmla="*/ 0 w 228600"/>
                  <a:gd name="connsiteY3" fmla="*/ 430306 h 1021976"/>
                  <a:gd name="connsiteX0" fmla="*/ 0 w 336177"/>
                  <a:gd name="connsiteY0" fmla="*/ 336177 h 927847"/>
                  <a:gd name="connsiteX1" fmla="*/ 336177 w 336177"/>
                  <a:gd name="connsiteY1" fmla="*/ 0 h 927847"/>
                  <a:gd name="connsiteX2" fmla="*/ 67235 w 336177"/>
                  <a:gd name="connsiteY2" fmla="*/ 927847 h 927847"/>
                  <a:gd name="connsiteX3" fmla="*/ 0 w 336177"/>
                  <a:gd name="connsiteY3" fmla="*/ 336177 h 927847"/>
                  <a:gd name="connsiteX0" fmla="*/ 0 w 336177"/>
                  <a:gd name="connsiteY0" fmla="*/ 336177 h 887506"/>
                  <a:gd name="connsiteX1" fmla="*/ 336177 w 336177"/>
                  <a:gd name="connsiteY1" fmla="*/ 0 h 887506"/>
                  <a:gd name="connsiteX2" fmla="*/ 67235 w 336177"/>
                  <a:gd name="connsiteY2" fmla="*/ 887506 h 887506"/>
                  <a:gd name="connsiteX3" fmla="*/ 0 w 336177"/>
                  <a:gd name="connsiteY3" fmla="*/ 336177 h 88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6177" h="887506">
                    <a:moveTo>
                      <a:pt x="0" y="336177"/>
                    </a:moveTo>
                    <a:lnTo>
                      <a:pt x="336177" y="0"/>
                    </a:lnTo>
                    <a:lnTo>
                      <a:pt x="67235" y="887506"/>
                    </a:lnTo>
                    <a:lnTo>
                      <a:pt x="0" y="336177"/>
                    </a:lnTo>
                    <a:close/>
                  </a:path>
                </a:pathLst>
              </a:custGeom>
              <a:solidFill>
                <a:srgbClr val="FFD3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任意多边形 11"/>
            <p:cNvSpPr/>
            <p:nvPr/>
          </p:nvSpPr>
          <p:spPr>
            <a:xfrm>
              <a:off x="13447" y="2675965"/>
              <a:ext cx="1694329" cy="739588"/>
            </a:xfrm>
            <a:custGeom>
              <a:avLst/>
              <a:gdLst>
                <a:gd name="connsiteX0" fmla="*/ 0 w 1694329"/>
                <a:gd name="connsiteY0" fmla="*/ 0 h 739588"/>
                <a:gd name="connsiteX1" fmla="*/ 1694329 w 1694329"/>
                <a:gd name="connsiteY1" fmla="*/ 0 h 739588"/>
                <a:gd name="connsiteX2" fmla="*/ 1344706 w 1694329"/>
                <a:gd name="connsiteY2" fmla="*/ 739588 h 739588"/>
                <a:gd name="connsiteX3" fmla="*/ 0 w 1694329"/>
                <a:gd name="connsiteY3" fmla="*/ 0 h 73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4329" h="739588">
                  <a:moveTo>
                    <a:pt x="0" y="0"/>
                  </a:moveTo>
                  <a:lnTo>
                    <a:pt x="1694329" y="0"/>
                  </a:lnTo>
                  <a:lnTo>
                    <a:pt x="1344706" y="739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C9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任意多边形 13"/>
          <p:cNvSpPr/>
          <p:nvPr/>
        </p:nvSpPr>
        <p:spPr>
          <a:xfrm>
            <a:off x="295835" y="564776"/>
            <a:ext cx="524436" cy="389965"/>
          </a:xfrm>
          <a:custGeom>
            <a:avLst/>
            <a:gdLst>
              <a:gd name="connsiteX0" fmla="*/ 336177 w 524436"/>
              <a:gd name="connsiteY0" fmla="*/ 0 h 389965"/>
              <a:gd name="connsiteX1" fmla="*/ 0 w 524436"/>
              <a:gd name="connsiteY1" fmla="*/ 389965 h 389965"/>
              <a:gd name="connsiteX2" fmla="*/ 524436 w 524436"/>
              <a:gd name="connsiteY2" fmla="*/ 322730 h 389965"/>
              <a:gd name="connsiteX3" fmla="*/ 336177 w 524436"/>
              <a:gd name="connsiteY3" fmla="*/ 0 h 38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436" h="389965">
                <a:moveTo>
                  <a:pt x="336177" y="0"/>
                </a:moveTo>
                <a:lnTo>
                  <a:pt x="0" y="389965"/>
                </a:lnTo>
                <a:lnTo>
                  <a:pt x="524436" y="322730"/>
                </a:lnTo>
                <a:lnTo>
                  <a:pt x="336177" y="0"/>
                </a:lnTo>
                <a:close/>
              </a:path>
            </a:pathLst>
          </a:custGeom>
          <a:solidFill>
            <a:srgbClr val="02C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430307" y="4383741"/>
            <a:ext cx="268941" cy="537883"/>
          </a:xfrm>
          <a:custGeom>
            <a:avLst/>
            <a:gdLst>
              <a:gd name="connsiteX0" fmla="*/ 0 w 268941"/>
              <a:gd name="connsiteY0" fmla="*/ 0 h 537883"/>
              <a:gd name="connsiteX1" fmla="*/ 0 w 268941"/>
              <a:gd name="connsiteY1" fmla="*/ 537883 h 537883"/>
              <a:gd name="connsiteX2" fmla="*/ 268941 w 268941"/>
              <a:gd name="connsiteY2" fmla="*/ 161365 h 537883"/>
              <a:gd name="connsiteX3" fmla="*/ 0 w 268941"/>
              <a:gd name="connsiteY3" fmla="*/ 0 h 53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941" h="537883">
                <a:moveTo>
                  <a:pt x="0" y="0"/>
                </a:moveTo>
                <a:lnTo>
                  <a:pt x="0" y="537883"/>
                </a:lnTo>
                <a:lnTo>
                  <a:pt x="268941" y="161365"/>
                </a:lnTo>
                <a:lnTo>
                  <a:pt x="0" y="0"/>
                </a:lnTo>
                <a:close/>
              </a:path>
            </a:pathLst>
          </a:custGeom>
          <a:solidFill>
            <a:srgbClr val="FFD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358154" y="5217460"/>
            <a:ext cx="389965" cy="416859"/>
          </a:xfrm>
          <a:custGeom>
            <a:avLst/>
            <a:gdLst>
              <a:gd name="connsiteX0" fmla="*/ 0 w 389965"/>
              <a:gd name="connsiteY0" fmla="*/ 0 h 416859"/>
              <a:gd name="connsiteX1" fmla="*/ 389965 w 389965"/>
              <a:gd name="connsiteY1" fmla="*/ 107576 h 416859"/>
              <a:gd name="connsiteX2" fmla="*/ 228600 w 389965"/>
              <a:gd name="connsiteY2" fmla="*/ 416859 h 416859"/>
              <a:gd name="connsiteX3" fmla="*/ 0 w 389965"/>
              <a:gd name="connsiteY3" fmla="*/ 0 h 41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965" h="416859">
                <a:moveTo>
                  <a:pt x="0" y="0"/>
                </a:moveTo>
                <a:lnTo>
                  <a:pt x="389965" y="107576"/>
                </a:lnTo>
                <a:lnTo>
                  <a:pt x="228600" y="416859"/>
                </a:lnTo>
                <a:lnTo>
                  <a:pt x="0" y="0"/>
                </a:lnTo>
                <a:close/>
              </a:path>
            </a:pathLst>
          </a:custGeom>
          <a:solidFill>
            <a:srgbClr val="02C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306669" y="727708"/>
            <a:ext cx="431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FFC000"/>
                </a:solidFill>
              </a:rPr>
              <a:t>数据库</a:t>
            </a:r>
            <a:endParaRPr lang="zh-CN" altLang="en-US" sz="3600" b="1" dirty="0">
              <a:solidFill>
                <a:srgbClr val="FFC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28048" y="1342697"/>
            <a:ext cx="80951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400" dirty="0">
                <a:solidFill>
                  <a:schemeClr val="bg1"/>
                </a:solidFill>
              </a:rPr>
              <a:t>我们使用的数据集是</a:t>
            </a:r>
            <a:r>
              <a:rPr lang="en-US" altLang="zh-CN" sz="2400" dirty="0">
                <a:solidFill>
                  <a:schemeClr val="bg1"/>
                </a:solidFill>
              </a:rPr>
              <a:t>GDS5627</a:t>
            </a:r>
            <a:r>
              <a:rPr lang="zh-CN" altLang="en-US" sz="2400" dirty="0">
                <a:solidFill>
                  <a:schemeClr val="bg1"/>
                </a:solidFill>
              </a:rPr>
              <a:t>，研究对象是敏达沙替尼和抗达沙替尼细胞株。达沙替尼（</a:t>
            </a:r>
            <a:r>
              <a:rPr lang="en-US" altLang="zh-CN" sz="2400" dirty="0" err="1">
                <a:solidFill>
                  <a:schemeClr val="bg1"/>
                </a:solidFill>
              </a:rPr>
              <a:t>Dasatinib</a:t>
            </a:r>
            <a:r>
              <a:rPr lang="zh-CN" altLang="en-US" sz="2400" dirty="0">
                <a:solidFill>
                  <a:schemeClr val="bg1"/>
                </a:solidFill>
              </a:rPr>
              <a:t>），别名</a:t>
            </a:r>
            <a:r>
              <a:rPr lang="en-US" altLang="zh-CN" sz="2400" dirty="0">
                <a:solidFill>
                  <a:schemeClr val="bg1"/>
                </a:solidFill>
              </a:rPr>
              <a:t>DASA</a:t>
            </a:r>
            <a:r>
              <a:rPr lang="zh-CN" altLang="en-US" sz="2400" dirty="0">
                <a:solidFill>
                  <a:schemeClr val="bg1"/>
                </a:solidFill>
              </a:rPr>
              <a:t>锡</a:t>
            </a:r>
            <a:r>
              <a:rPr lang="en-US" altLang="zh-CN" sz="2400" dirty="0">
                <a:solidFill>
                  <a:schemeClr val="bg1"/>
                </a:solidFill>
              </a:rPr>
              <a:t>IB</a:t>
            </a:r>
            <a:r>
              <a:rPr lang="zh-CN" altLang="en-US" sz="2400" dirty="0">
                <a:solidFill>
                  <a:schemeClr val="bg1"/>
                </a:solidFill>
              </a:rPr>
              <a:t>，是一种灰白至黄色固体的化学品。达沙替尼为抗肿瘤药，临床上主要治疗对甲磺酸伊马替尼耐药，或慢性髓细胞白血病成年患者。但</a:t>
            </a:r>
            <a:r>
              <a:rPr lang="en-US" altLang="zh-CN" sz="2400" dirty="0">
                <a:solidFill>
                  <a:schemeClr val="bg1"/>
                </a:solidFill>
              </a:rPr>
              <a:t>PC</a:t>
            </a:r>
            <a:r>
              <a:rPr lang="zh-CN" altLang="en-US" sz="2400" dirty="0">
                <a:solidFill>
                  <a:schemeClr val="bg1"/>
                </a:solidFill>
              </a:rPr>
              <a:t>细胞有一定可能具有内在或获得性的达沙替尼耐药性，可能使药物无效。研究与之相关的基因表达谱，就可以从基因层面上了解药物的作用基因，筛选试用药物人群等，具有广泛的应用价值。数据集一共有</a:t>
            </a:r>
            <a:r>
              <a:rPr lang="en-US" altLang="zh-CN" sz="2400" dirty="0">
                <a:solidFill>
                  <a:schemeClr val="bg1"/>
                </a:solidFill>
              </a:rPr>
              <a:t>18</a:t>
            </a:r>
            <a:r>
              <a:rPr lang="zh-CN" altLang="en-US" sz="2400" dirty="0">
                <a:solidFill>
                  <a:schemeClr val="bg1"/>
                </a:solidFill>
              </a:rPr>
              <a:t>个样本，</a:t>
            </a:r>
            <a:r>
              <a:rPr lang="en-US" altLang="zh-CN" sz="2400" dirty="0">
                <a:solidFill>
                  <a:schemeClr val="bg1"/>
                </a:solidFill>
              </a:rPr>
              <a:t>9</a:t>
            </a:r>
            <a:r>
              <a:rPr lang="zh-CN" altLang="en-US" sz="2400" dirty="0">
                <a:solidFill>
                  <a:schemeClr val="bg1"/>
                </a:solidFill>
              </a:rPr>
              <a:t>个敏达沙替尼细胞株，</a:t>
            </a:r>
            <a:r>
              <a:rPr lang="en-US" altLang="zh-CN" sz="2400" dirty="0">
                <a:solidFill>
                  <a:schemeClr val="bg1"/>
                </a:solidFill>
              </a:rPr>
              <a:t>9</a:t>
            </a:r>
            <a:r>
              <a:rPr lang="zh-CN" altLang="en-US" sz="2400" dirty="0">
                <a:solidFill>
                  <a:schemeClr val="bg1"/>
                </a:solidFill>
              </a:rPr>
              <a:t>个抗达沙替尼细胞株</a:t>
            </a:r>
          </a:p>
          <a:p>
            <a:pPr indent="457200"/>
            <a:r>
              <a:rPr lang="zh-CN" altLang="en-US" sz="2400" dirty="0" smtClean="0">
                <a:solidFill>
                  <a:schemeClr val="bg1"/>
                </a:solidFill>
              </a:rPr>
              <a:t>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978442" y="834189"/>
            <a:ext cx="859340" cy="434224"/>
            <a:chOff x="3064042" y="834189"/>
            <a:chExt cx="859340" cy="434224"/>
          </a:xfrm>
        </p:grpSpPr>
        <p:sp>
          <p:nvSpPr>
            <p:cNvPr id="20" name="燕尾形 19"/>
            <p:cNvSpPr/>
            <p:nvPr/>
          </p:nvSpPr>
          <p:spPr>
            <a:xfrm>
              <a:off x="3064042" y="834189"/>
              <a:ext cx="434224" cy="434224"/>
            </a:xfrm>
            <a:prstGeom prst="chevron">
              <a:avLst>
                <a:gd name="adj" fmla="val 47829"/>
              </a:avLst>
            </a:prstGeom>
            <a:solidFill>
              <a:srgbClr val="0A65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燕尾形 20"/>
            <p:cNvSpPr/>
            <p:nvPr/>
          </p:nvSpPr>
          <p:spPr>
            <a:xfrm>
              <a:off x="3489158" y="834189"/>
              <a:ext cx="434224" cy="434224"/>
            </a:xfrm>
            <a:prstGeom prst="chevron">
              <a:avLst>
                <a:gd name="adj" fmla="val 47829"/>
              </a:avLst>
            </a:prstGeom>
            <a:solidFill>
              <a:srgbClr val="9FE6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4945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/>
        </p:nvSpPr>
        <p:spPr>
          <a:xfrm rot="19130616">
            <a:off x="5758497" y="2868708"/>
            <a:ext cx="667657" cy="478972"/>
          </a:xfrm>
          <a:custGeom>
            <a:avLst/>
            <a:gdLst>
              <a:gd name="connsiteX0" fmla="*/ 0 w 667657"/>
              <a:gd name="connsiteY0" fmla="*/ 0 h 478972"/>
              <a:gd name="connsiteX1" fmla="*/ 101600 w 667657"/>
              <a:gd name="connsiteY1" fmla="*/ 478972 h 478972"/>
              <a:gd name="connsiteX2" fmla="*/ 667657 w 667657"/>
              <a:gd name="connsiteY2" fmla="*/ 304800 h 478972"/>
              <a:gd name="connsiteX3" fmla="*/ 0 w 667657"/>
              <a:gd name="connsiteY3" fmla="*/ 0 h 47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7657" h="478972">
                <a:moveTo>
                  <a:pt x="0" y="0"/>
                </a:moveTo>
                <a:lnTo>
                  <a:pt x="101600" y="478972"/>
                </a:lnTo>
                <a:lnTo>
                  <a:pt x="667657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0A6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7024702" y="1031795"/>
            <a:ext cx="348343" cy="508000"/>
          </a:xfrm>
          <a:custGeom>
            <a:avLst/>
            <a:gdLst>
              <a:gd name="connsiteX0" fmla="*/ 0 w 348343"/>
              <a:gd name="connsiteY0" fmla="*/ 0 h 508000"/>
              <a:gd name="connsiteX1" fmla="*/ 72571 w 348343"/>
              <a:gd name="connsiteY1" fmla="*/ 508000 h 508000"/>
              <a:gd name="connsiteX2" fmla="*/ 348343 w 348343"/>
              <a:gd name="connsiteY2" fmla="*/ 203200 h 508000"/>
              <a:gd name="connsiteX3" fmla="*/ 0 w 348343"/>
              <a:gd name="connsiteY3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343" h="508000">
                <a:moveTo>
                  <a:pt x="0" y="0"/>
                </a:moveTo>
                <a:lnTo>
                  <a:pt x="72571" y="508000"/>
                </a:lnTo>
                <a:lnTo>
                  <a:pt x="348343" y="203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091973" y="1816847"/>
            <a:ext cx="2838183" cy="939800"/>
            <a:chOff x="3118863" y="1494119"/>
            <a:chExt cx="2838183" cy="939800"/>
          </a:xfrm>
        </p:grpSpPr>
        <p:grpSp>
          <p:nvGrpSpPr>
            <p:cNvPr id="2" name="组合 1"/>
            <p:cNvGrpSpPr/>
            <p:nvPr/>
          </p:nvGrpSpPr>
          <p:grpSpPr>
            <a:xfrm>
              <a:off x="3118863" y="1494119"/>
              <a:ext cx="2838183" cy="939800"/>
              <a:chOff x="5109029" y="1574801"/>
              <a:chExt cx="3904342" cy="1168399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6381247" y="1582057"/>
                <a:ext cx="2632124" cy="1161143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109029" y="1574801"/>
                <a:ext cx="1270000" cy="11611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solidFill>
                      <a:schemeClr val="bg2">
                        <a:lumMod val="25000"/>
                      </a:schemeClr>
                    </a:solidFill>
                  </a:rPr>
                  <a:t>01</a:t>
                </a:r>
                <a:endParaRPr lang="zh-CN" altLang="en-US" sz="48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4316504" y="1667435"/>
              <a:ext cx="1385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背景</a:t>
              </a:r>
              <a:endParaRPr lang="zh-CN" alt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606138" y="1814653"/>
            <a:ext cx="2838183" cy="939800"/>
            <a:chOff x="3118863" y="1494119"/>
            <a:chExt cx="2838183" cy="939800"/>
          </a:xfrm>
        </p:grpSpPr>
        <p:grpSp>
          <p:nvGrpSpPr>
            <p:cNvPr id="19" name="组合 18"/>
            <p:cNvGrpSpPr/>
            <p:nvPr/>
          </p:nvGrpSpPr>
          <p:grpSpPr>
            <a:xfrm>
              <a:off x="3118863" y="1494119"/>
              <a:ext cx="2838183" cy="939800"/>
              <a:chOff x="5109029" y="1574801"/>
              <a:chExt cx="3904342" cy="1168399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6381247" y="1582057"/>
                <a:ext cx="2632124" cy="1161143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5109029" y="1574801"/>
                <a:ext cx="1270000" cy="116114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solidFill>
                      <a:schemeClr val="bg2">
                        <a:lumMod val="25000"/>
                      </a:schemeClr>
                    </a:solidFill>
                  </a:rPr>
                  <a:t>02</a:t>
                </a:r>
                <a:endParaRPr lang="zh-CN" altLang="en-US" sz="48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4303056" y="1775012"/>
              <a:ext cx="1385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系统</a:t>
              </a:r>
              <a:endParaRPr lang="en-US" altLang="zh-CN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081434" y="4462789"/>
            <a:ext cx="2838183" cy="941574"/>
            <a:chOff x="3118863" y="1486508"/>
            <a:chExt cx="2838183" cy="941574"/>
          </a:xfrm>
        </p:grpSpPr>
        <p:grpSp>
          <p:nvGrpSpPr>
            <p:cNvPr id="24" name="组合 23"/>
            <p:cNvGrpSpPr/>
            <p:nvPr/>
          </p:nvGrpSpPr>
          <p:grpSpPr>
            <a:xfrm>
              <a:off x="3118863" y="1486508"/>
              <a:ext cx="2838183" cy="941574"/>
              <a:chOff x="5109029" y="1565339"/>
              <a:chExt cx="3904342" cy="1170605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6381247" y="1565339"/>
                <a:ext cx="2632124" cy="1161143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5109029" y="1574801"/>
                <a:ext cx="1270000" cy="11611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solidFill>
                      <a:schemeClr val="bg2">
                        <a:lumMod val="25000"/>
                      </a:schemeClr>
                    </a:solidFill>
                  </a:rPr>
                  <a:t>03</a:t>
                </a:r>
                <a:endParaRPr lang="zh-CN" altLang="en-US" sz="48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4316504" y="1667435"/>
              <a:ext cx="1385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应用</a:t>
              </a:r>
              <a:endParaRPr lang="en-US" altLang="zh-CN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608859" y="4480064"/>
            <a:ext cx="2838183" cy="939800"/>
            <a:chOff x="3118863" y="1494119"/>
            <a:chExt cx="2838183" cy="939800"/>
          </a:xfrm>
        </p:grpSpPr>
        <p:grpSp>
          <p:nvGrpSpPr>
            <p:cNvPr id="29" name="组合 28"/>
            <p:cNvGrpSpPr/>
            <p:nvPr/>
          </p:nvGrpSpPr>
          <p:grpSpPr>
            <a:xfrm>
              <a:off x="3118863" y="1494119"/>
              <a:ext cx="2838183" cy="939800"/>
              <a:chOff x="5109029" y="1574801"/>
              <a:chExt cx="3904342" cy="1168399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6381247" y="1582057"/>
                <a:ext cx="2632124" cy="1161143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5109029" y="1574801"/>
                <a:ext cx="1270000" cy="11611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solidFill>
                      <a:schemeClr val="bg2">
                        <a:lumMod val="25000"/>
                      </a:schemeClr>
                    </a:solidFill>
                  </a:rPr>
                  <a:t>04</a:t>
                </a:r>
                <a:endParaRPr lang="zh-CN" altLang="en-US" sz="48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4276164" y="1828800"/>
              <a:ext cx="1385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总</a:t>
              </a:r>
              <a:r>
                <a:rPr lang="zh-CN" altLang="en-US" dirty="0"/>
                <a:t>结</a:t>
              </a:r>
              <a:endParaRPr lang="en-US" altLang="zh-CN" dirty="0"/>
            </a:p>
          </p:txBody>
        </p:sp>
      </p:grpSp>
      <p:sp>
        <p:nvSpPr>
          <p:cNvPr id="11" name="任意多边形 10"/>
          <p:cNvSpPr/>
          <p:nvPr/>
        </p:nvSpPr>
        <p:spPr>
          <a:xfrm rot="6347891">
            <a:off x="7285108" y="3142558"/>
            <a:ext cx="449943" cy="638628"/>
          </a:xfrm>
          <a:custGeom>
            <a:avLst/>
            <a:gdLst>
              <a:gd name="connsiteX0" fmla="*/ 0 w 449943"/>
              <a:gd name="connsiteY0" fmla="*/ 0 h 638628"/>
              <a:gd name="connsiteX1" fmla="*/ 58057 w 449943"/>
              <a:gd name="connsiteY1" fmla="*/ 638628 h 638628"/>
              <a:gd name="connsiteX2" fmla="*/ 449943 w 449943"/>
              <a:gd name="connsiteY2" fmla="*/ 232228 h 638628"/>
              <a:gd name="connsiteX3" fmla="*/ 0 w 449943"/>
              <a:gd name="connsiteY3" fmla="*/ 0 h 63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943" h="638628">
                <a:moveTo>
                  <a:pt x="0" y="0"/>
                </a:moveTo>
                <a:lnTo>
                  <a:pt x="58057" y="638628"/>
                </a:lnTo>
                <a:lnTo>
                  <a:pt x="449943" y="232228"/>
                </a:lnTo>
                <a:lnTo>
                  <a:pt x="0" y="0"/>
                </a:lnTo>
                <a:close/>
              </a:path>
            </a:pathLst>
          </a:custGeom>
          <a:solidFill>
            <a:srgbClr val="14C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3ED1-8A86-444E-A5FA-8BBDB1966EAF}" type="slidenum">
              <a:rPr lang="zh-CN" altLang="en-US" smtClean="0"/>
              <a:t>8</a:t>
            </a:fld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11043482" y="53788"/>
            <a:ext cx="1669354" cy="1593462"/>
            <a:chOff x="10453770" y="61772"/>
            <a:chExt cx="2526050" cy="2411212"/>
          </a:xfrm>
        </p:grpSpPr>
        <p:sp>
          <p:nvSpPr>
            <p:cNvPr id="35" name="直角三角形 2"/>
            <p:cNvSpPr/>
            <p:nvPr/>
          </p:nvSpPr>
          <p:spPr>
            <a:xfrm rot="2749818">
              <a:off x="10569435" y="62598"/>
              <a:ext cx="2411212" cy="2409559"/>
            </a:xfrm>
            <a:custGeom>
              <a:avLst/>
              <a:gdLst>
                <a:gd name="connsiteX0" fmla="*/ 0 w 1801905"/>
                <a:gd name="connsiteY0" fmla="*/ 1801905 h 1801905"/>
                <a:gd name="connsiteX1" fmla="*/ 0 w 1801905"/>
                <a:gd name="connsiteY1" fmla="*/ 0 h 1801905"/>
                <a:gd name="connsiteX2" fmla="*/ 1801905 w 1801905"/>
                <a:gd name="connsiteY2" fmla="*/ 1801905 h 1801905"/>
                <a:gd name="connsiteX3" fmla="*/ 0 w 1801905"/>
                <a:gd name="connsiteY3" fmla="*/ 1801905 h 1801905"/>
                <a:gd name="connsiteX0" fmla="*/ 0 w 2392198"/>
                <a:gd name="connsiteY0" fmla="*/ 2409559 h 2409559"/>
                <a:gd name="connsiteX1" fmla="*/ 590293 w 2392198"/>
                <a:gd name="connsiteY1" fmla="*/ 0 h 2409559"/>
                <a:gd name="connsiteX2" fmla="*/ 2392198 w 2392198"/>
                <a:gd name="connsiteY2" fmla="*/ 1801905 h 2409559"/>
                <a:gd name="connsiteX3" fmla="*/ 0 w 2392198"/>
                <a:gd name="connsiteY3" fmla="*/ 2409559 h 2409559"/>
                <a:gd name="connsiteX0" fmla="*/ 0 w 2401843"/>
                <a:gd name="connsiteY0" fmla="*/ 2409559 h 2409559"/>
                <a:gd name="connsiteX1" fmla="*/ 590293 w 2401843"/>
                <a:gd name="connsiteY1" fmla="*/ 0 h 2409559"/>
                <a:gd name="connsiteX2" fmla="*/ 2401843 w 2401843"/>
                <a:gd name="connsiteY2" fmla="*/ 1811275 h 2409559"/>
                <a:gd name="connsiteX3" fmla="*/ 0 w 2401843"/>
                <a:gd name="connsiteY3" fmla="*/ 2409559 h 2409559"/>
                <a:gd name="connsiteX0" fmla="*/ 0 w 2411212"/>
                <a:gd name="connsiteY0" fmla="*/ 2409559 h 2409559"/>
                <a:gd name="connsiteX1" fmla="*/ 590293 w 2411212"/>
                <a:gd name="connsiteY1" fmla="*/ 0 h 2409559"/>
                <a:gd name="connsiteX2" fmla="*/ 2411212 w 2411212"/>
                <a:gd name="connsiteY2" fmla="*/ 1801629 h 2409559"/>
                <a:gd name="connsiteX3" fmla="*/ 0 w 2411212"/>
                <a:gd name="connsiteY3" fmla="*/ 2409559 h 240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1212" h="2409559">
                  <a:moveTo>
                    <a:pt x="0" y="2409559"/>
                  </a:moveTo>
                  <a:lnTo>
                    <a:pt x="590293" y="0"/>
                  </a:lnTo>
                  <a:lnTo>
                    <a:pt x="2411212" y="1801629"/>
                  </a:lnTo>
                  <a:lnTo>
                    <a:pt x="0" y="2409559"/>
                  </a:lnTo>
                  <a:close/>
                </a:path>
              </a:pathLst>
            </a:custGeom>
            <a:solidFill>
              <a:srgbClr val="0A65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直角三角形 2"/>
            <p:cNvSpPr/>
            <p:nvPr/>
          </p:nvSpPr>
          <p:spPr>
            <a:xfrm rot="2749818">
              <a:off x="10626559" y="-70898"/>
              <a:ext cx="2063982" cy="2409559"/>
            </a:xfrm>
            <a:custGeom>
              <a:avLst/>
              <a:gdLst>
                <a:gd name="connsiteX0" fmla="*/ 0 w 1801905"/>
                <a:gd name="connsiteY0" fmla="*/ 1801905 h 1801905"/>
                <a:gd name="connsiteX1" fmla="*/ 0 w 1801905"/>
                <a:gd name="connsiteY1" fmla="*/ 0 h 1801905"/>
                <a:gd name="connsiteX2" fmla="*/ 1801905 w 1801905"/>
                <a:gd name="connsiteY2" fmla="*/ 1801905 h 1801905"/>
                <a:gd name="connsiteX3" fmla="*/ 0 w 1801905"/>
                <a:gd name="connsiteY3" fmla="*/ 1801905 h 1801905"/>
                <a:gd name="connsiteX0" fmla="*/ 0 w 2392198"/>
                <a:gd name="connsiteY0" fmla="*/ 2409559 h 2409559"/>
                <a:gd name="connsiteX1" fmla="*/ 590293 w 2392198"/>
                <a:gd name="connsiteY1" fmla="*/ 0 h 2409559"/>
                <a:gd name="connsiteX2" fmla="*/ 2392198 w 2392198"/>
                <a:gd name="connsiteY2" fmla="*/ 1801905 h 2409559"/>
                <a:gd name="connsiteX3" fmla="*/ 0 w 2392198"/>
                <a:gd name="connsiteY3" fmla="*/ 2409559 h 2409559"/>
                <a:gd name="connsiteX0" fmla="*/ 0 w 2035322"/>
                <a:gd name="connsiteY0" fmla="*/ 2409559 h 2409559"/>
                <a:gd name="connsiteX1" fmla="*/ 590293 w 2035322"/>
                <a:gd name="connsiteY1" fmla="*/ 0 h 2409559"/>
                <a:gd name="connsiteX2" fmla="*/ 2035322 w 2035322"/>
                <a:gd name="connsiteY2" fmla="*/ 1455226 h 2409559"/>
                <a:gd name="connsiteX3" fmla="*/ 0 w 2035322"/>
                <a:gd name="connsiteY3" fmla="*/ 2409559 h 2409559"/>
                <a:gd name="connsiteX0" fmla="*/ 0 w 2063982"/>
                <a:gd name="connsiteY0" fmla="*/ 2409559 h 2409559"/>
                <a:gd name="connsiteX1" fmla="*/ 590293 w 2063982"/>
                <a:gd name="connsiteY1" fmla="*/ 0 h 2409559"/>
                <a:gd name="connsiteX2" fmla="*/ 2063982 w 2063982"/>
                <a:gd name="connsiteY2" fmla="*/ 1464321 h 2409559"/>
                <a:gd name="connsiteX3" fmla="*/ 0 w 2063982"/>
                <a:gd name="connsiteY3" fmla="*/ 2409559 h 240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63982" h="2409559">
                  <a:moveTo>
                    <a:pt x="0" y="2409559"/>
                  </a:moveTo>
                  <a:lnTo>
                    <a:pt x="590293" y="0"/>
                  </a:lnTo>
                  <a:lnTo>
                    <a:pt x="2063982" y="1464321"/>
                  </a:lnTo>
                  <a:lnTo>
                    <a:pt x="0" y="2409559"/>
                  </a:lnTo>
                  <a:close/>
                </a:path>
              </a:pathLst>
            </a:custGeom>
            <a:solidFill>
              <a:srgbClr val="02C9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4502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3ED1-8A86-444E-A5FA-8BBDB1966EAF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53243" y="730032"/>
            <a:ext cx="431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FC000"/>
                </a:solidFill>
              </a:rPr>
              <a:t>研究的方法</a:t>
            </a:r>
          </a:p>
        </p:txBody>
      </p:sp>
      <p:sp>
        <p:nvSpPr>
          <p:cNvPr id="44" name="任意多边形 43"/>
          <p:cNvSpPr/>
          <p:nvPr/>
        </p:nvSpPr>
        <p:spPr>
          <a:xfrm rot="10800000">
            <a:off x="3547930" y="1599433"/>
            <a:ext cx="5096140" cy="4268733"/>
          </a:xfrm>
          <a:custGeom>
            <a:avLst/>
            <a:gdLst>
              <a:gd name="connsiteX0" fmla="*/ 0 w 4370425"/>
              <a:gd name="connsiteY0" fmla="*/ 4370331 h 4370331"/>
              <a:gd name="connsiteX1" fmla="*/ 2185213 w 4370425"/>
              <a:gd name="connsiteY1" fmla="*/ 0 h 4370331"/>
              <a:gd name="connsiteX2" fmla="*/ 4370425 w 4370425"/>
              <a:gd name="connsiteY2" fmla="*/ 4370331 h 4370331"/>
              <a:gd name="connsiteX3" fmla="*/ 0 w 4370425"/>
              <a:gd name="connsiteY3" fmla="*/ 4370331 h 4370331"/>
              <a:gd name="connsiteX0" fmla="*/ 0 w 5038082"/>
              <a:gd name="connsiteY0" fmla="*/ 4370331 h 4370331"/>
              <a:gd name="connsiteX1" fmla="*/ 2852870 w 5038082"/>
              <a:gd name="connsiteY1" fmla="*/ 0 h 4370331"/>
              <a:gd name="connsiteX2" fmla="*/ 5038082 w 5038082"/>
              <a:gd name="connsiteY2" fmla="*/ 4370331 h 4370331"/>
              <a:gd name="connsiteX3" fmla="*/ 0 w 5038082"/>
              <a:gd name="connsiteY3" fmla="*/ 4370331 h 4370331"/>
              <a:gd name="connsiteX0" fmla="*/ 0 w 5038082"/>
              <a:gd name="connsiteY0" fmla="*/ 4225188 h 4225188"/>
              <a:gd name="connsiteX1" fmla="*/ 2794813 w 5038082"/>
              <a:gd name="connsiteY1" fmla="*/ 0 h 4225188"/>
              <a:gd name="connsiteX2" fmla="*/ 5038082 w 5038082"/>
              <a:gd name="connsiteY2" fmla="*/ 4225188 h 4225188"/>
              <a:gd name="connsiteX3" fmla="*/ 0 w 5038082"/>
              <a:gd name="connsiteY3" fmla="*/ 4225188 h 4225188"/>
              <a:gd name="connsiteX0" fmla="*/ 0 w 5038082"/>
              <a:gd name="connsiteY0" fmla="*/ 4312274 h 4312274"/>
              <a:gd name="connsiteX1" fmla="*/ 2577098 w 5038082"/>
              <a:gd name="connsiteY1" fmla="*/ 0 h 4312274"/>
              <a:gd name="connsiteX2" fmla="*/ 5038082 w 5038082"/>
              <a:gd name="connsiteY2" fmla="*/ 4312274 h 4312274"/>
              <a:gd name="connsiteX3" fmla="*/ 0 w 5038082"/>
              <a:gd name="connsiteY3" fmla="*/ 4312274 h 4312274"/>
              <a:gd name="connsiteX0" fmla="*/ 0 w 5807339"/>
              <a:gd name="connsiteY0" fmla="*/ 4312274 h 4312274"/>
              <a:gd name="connsiteX1" fmla="*/ 2577098 w 5807339"/>
              <a:gd name="connsiteY1" fmla="*/ 0 h 4312274"/>
              <a:gd name="connsiteX2" fmla="*/ 5807339 w 5807339"/>
              <a:gd name="connsiteY2" fmla="*/ 3673646 h 4312274"/>
              <a:gd name="connsiteX3" fmla="*/ 0 w 5807339"/>
              <a:gd name="connsiteY3" fmla="*/ 4312274 h 4312274"/>
              <a:gd name="connsiteX0" fmla="*/ 0 w 5734767"/>
              <a:gd name="connsiteY0" fmla="*/ 3252731 h 3673646"/>
              <a:gd name="connsiteX1" fmla="*/ 2504526 w 5734767"/>
              <a:gd name="connsiteY1" fmla="*/ 0 h 3673646"/>
              <a:gd name="connsiteX2" fmla="*/ 5734767 w 5734767"/>
              <a:gd name="connsiteY2" fmla="*/ 3673646 h 3673646"/>
              <a:gd name="connsiteX3" fmla="*/ 0 w 5734767"/>
              <a:gd name="connsiteY3" fmla="*/ 3252731 h 3673646"/>
              <a:gd name="connsiteX0" fmla="*/ 0 w 5255796"/>
              <a:gd name="connsiteY0" fmla="*/ 3252731 h 4384846"/>
              <a:gd name="connsiteX1" fmla="*/ 2504526 w 5255796"/>
              <a:gd name="connsiteY1" fmla="*/ 0 h 4384846"/>
              <a:gd name="connsiteX2" fmla="*/ 5255796 w 5255796"/>
              <a:gd name="connsiteY2" fmla="*/ 4384846 h 4384846"/>
              <a:gd name="connsiteX3" fmla="*/ 0 w 5255796"/>
              <a:gd name="connsiteY3" fmla="*/ 3252731 h 4384846"/>
              <a:gd name="connsiteX0" fmla="*/ 0 w 4936482"/>
              <a:gd name="connsiteY0" fmla="*/ 3528503 h 4384846"/>
              <a:gd name="connsiteX1" fmla="*/ 2185212 w 4936482"/>
              <a:gd name="connsiteY1" fmla="*/ 0 h 4384846"/>
              <a:gd name="connsiteX2" fmla="*/ 4936482 w 4936482"/>
              <a:gd name="connsiteY2" fmla="*/ 4384846 h 4384846"/>
              <a:gd name="connsiteX3" fmla="*/ 0 w 4936482"/>
              <a:gd name="connsiteY3" fmla="*/ 3528503 h 4384846"/>
              <a:gd name="connsiteX0" fmla="*/ 0 w 4733282"/>
              <a:gd name="connsiteY0" fmla="*/ 3528503 h 4500961"/>
              <a:gd name="connsiteX1" fmla="*/ 2185212 w 4733282"/>
              <a:gd name="connsiteY1" fmla="*/ 0 h 4500961"/>
              <a:gd name="connsiteX2" fmla="*/ 4733282 w 4733282"/>
              <a:gd name="connsiteY2" fmla="*/ 4500961 h 4500961"/>
              <a:gd name="connsiteX3" fmla="*/ 0 w 4733282"/>
              <a:gd name="connsiteY3" fmla="*/ 3528503 h 4500961"/>
              <a:gd name="connsiteX0" fmla="*/ 0 w 5096140"/>
              <a:gd name="connsiteY0" fmla="*/ 3702674 h 4500961"/>
              <a:gd name="connsiteX1" fmla="*/ 2548070 w 5096140"/>
              <a:gd name="connsiteY1" fmla="*/ 0 h 4500961"/>
              <a:gd name="connsiteX2" fmla="*/ 5096140 w 5096140"/>
              <a:gd name="connsiteY2" fmla="*/ 4500961 h 4500961"/>
              <a:gd name="connsiteX3" fmla="*/ 0 w 5096140"/>
              <a:gd name="connsiteY3" fmla="*/ 3702674 h 4500961"/>
              <a:gd name="connsiteX0" fmla="*/ 0 w 5096140"/>
              <a:gd name="connsiteY0" fmla="*/ 3702674 h 4268733"/>
              <a:gd name="connsiteX1" fmla="*/ 2548070 w 5096140"/>
              <a:gd name="connsiteY1" fmla="*/ 0 h 4268733"/>
              <a:gd name="connsiteX2" fmla="*/ 5096140 w 5096140"/>
              <a:gd name="connsiteY2" fmla="*/ 4268733 h 4268733"/>
              <a:gd name="connsiteX3" fmla="*/ 0 w 5096140"/>
              <a:gd name="connsiteY3" fmla="*/ 3702674 h 4268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6140" h="4268733">
                <a:moveTo>
                  <a:pt x="0" y="3702674"/>
                </a:moveTo>
                <a:lnTo>
                  <a:pt x="2548070" y="0"/>
                </a:lnTo>
                <a:lnTo>
                  <a:pt x="5096140" y="4268733"/>
                </a:lnTo>
                <a:lnTo>
                  <a:pt x="0" y="3702674"/>
                </a:lnTo>
                <a:close/>
              </a:path>
            </a:pathLst>
          </a:custGeom>
          <a:solidFill>
            <a:srgbClr val="0A65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7684" tIns="887670" rIns="887684" bIns="887670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grpSp>
        <p:nvGrpSpPr>
          <p:cNvPr id="61" name="组合 60"/>
          <p:cNvGrpSpPr/>
          <p:nvPr/>
        </p:nvGrpSpPr>
        <p:grpSpPr>
          <a:xfrm>
            <a:off x="6299201" y="4223100"/>
            <a:ext cx="1748970" cy="1529470"/>
            <a:chOff x="7765144" y="1349271"/>
            <a:chExt cx="1748970" cy="1529470"/>
          </a:xfrm>
        </p:grpSpPr>
        <p:sp>
          <p:nvSpPr>
            <p:cNvPr id="54" name="任意多边形 53"/>
            <p:cNvSpPr/>
            <p:nvPr/>
          </p:nvSpPr>
          <p:spPr>
            <a:xfrm>
              <a:off x="7955048" y="1349271"/>
              <a:ext cx="1559066" cy="1529470"/>
            </a:xfrm>
            <a:custGeom>
              <a:avLst/>
              <a:gdLst>
                <a:gd name="connsiteX0" fmla="*/ 0 w 1776780"/>
                <a:gd name="connsiteY0" fmla="*/ 1776213 h 1776213"/>
                <a:gd name="connsiteX1" fmla="*/ 888390 w 1776780"/>
                <a:gd name="connsiteY1" fmla="*/ 0 h 1776213"/>
                <a:gd name="connsiteX2" fmla="*/ 1776780 w 1776780"/>
                <a:gd name="connsiteY2" fmla="*/ 1776213 h 1776213"/>
                <a:gd name="connsiteX3" fmla="*/ 0 w 1776780"/>
                <a:gd name="connsiteY3" fmla="*/ 1776213 h 1776213"/>
                <a:gd name="connsiteX0" fmla="*/ 0 w 1776780"/>
                <a:gd name="connsiteY0" fmla="*/ 1529470 h 1529470"/>
                <a:gd name="connsiteX1" fmla="*/ 46562 w 1776780"/>
                <a:gd name="connsiteY1" fmla="*/ 0 h 1529470"/>
                <a:gd name="connsiteX2" fmla="*/ 1776780 w 1776780"/>
                <a:gd name="connsiteY2" fmla="*/ 1529470 h 1529470"/>
                <a:gd name="connsiteX3" fmla="*/ 0 w 1776780"/>
                <a:gd name="connsiteY3" fmla="*/ 1529470 h 1529470"/>
                <a:gd name="connsiteX0" fmla="*/ 0 w 1559066"/>
                <a:gd name="connsiteY0" fmla="*/ 1529470 h 1529470"/>
                <a:gd name="connsiteX1" fmla="*/ 46562 w 1559066"/>
                <a:gd name="connsiteY1" fmla="*/ 0 h 1529470"/>
                <a:gd name="connsiteX2" fmla="*/ 1559066 w 1559066"/>
                <a:gd name="connsiteY2" fmla="*/ 832784 h 1529470"/>
                <a:gd name="connsiteX3" fmla="*/ 0 w 1559066"/>
                <a:gd name="connsiteY3" fmla="*/ 1529470 h 152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9066" h="1529470">
                  <a:moveTo>
                    <a:pt x="0" y="1529470"/>
                  </a:moveTo>
                  <a:lnTo>
                    <a:pt x="46562" y="0"/>
                  </a:lnTo>
                  <a:lnTo>
                    <a:pt x="1559066" y="832784"/>
                  </a:lnTo>
                  <a:lnTo>
                    <a:pt x="0" y="1529470"/>
                  </a:lnTo>
                  <a:close/>
                </a:path>
              </a:pathLst>
            </a:custGeom>
            <a:solidFill>
              <a:srgbClr val="02C978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9743" tIns="389660" rIns="389743" bIns="38966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400" kern="12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765144" y="1698172"/>
              <a:ext cx="134982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</a:rPr>
                <a:t>方法</a:t>
              </a:r>
              <a:endParaRPr lang="en-US" altLang="zh-CN" sz="2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sz="2800" dirty="0">
                  <a:solidFill>
                    <a:schemeClr val="bg1"/>
                  </a:solidFill>
                </a:rPr>
                <a:t>02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801779" y="1473846"/>
            <a:ext cx="1559764" cy="1514955"/>
            <a:chOff x="4006465" y="3636474"/>
            <a:chExt cx="1559764" cy="1514955"/>
          </a:xfrm>
        </p:grpSpPr>
        <p:sp>
          <p:nvSpPr>
            <p:cNvPr id="51" name="任意多边形 50"/>
            <p:cNvSpPr/>
            <p:nvPr/>
          </p:nvSpPr>
          <p:spPr>
            <a:xfrm>
              <a:off x="4006465" y="3636474"/>
              <a:ext cx="1413923" cy="1514955"/>
            </a:xfrm>
            <a:custGeom>
              <a:avLst/>
              <a:gdLst>
                <a:gd name="connsiteX0" fmla="*/ 0 w 1776780"/>
                <a:gd name="connsiteY0" fmla="*/ 1776213 h 1776213"/>
                <a:gd name="connsiteX1" fmla="*/ 888390 w 1776780"/>
                <a:gd name="connsiteY1" fmla="*/ 0 h 1776213"/>
                <a:gd name="connsiteX2" fmla="*/ 1776780 w 1776780"/>
                <a:gd name="connsiteY2" fmla="*/ 1776213 h 1776213"/>
                <a:gd name="connsiteX3" fmla="*/ 0 w 1776780"/>
                <a:gd name="connsiteY3" fmla="*/ 1776213 h 1776213"/>
                <a:gd name="connsiteX0" fmla="*/ 0 w 1776780"/>
                <a:gd name="connsiteY0" fmla="*/ 1805241 h 1805241"/>
                <a:gd name="connsiteX1" fmla="*/ 1570561 w 1776780"/>
                <a:gd name="connsiteY1" fmla="*/ 0 h 1805241"/>
                <a:gd name="connsiteX2" fmla="*/ 1776780 w 1776780"/>
                <a:gd name="connsiteY2" fmla="*/ 1805241 h 1805241"/>
                <a:gd name="connsiteX3" fmla="*/ 0 w 1776780"/>
                <a:gd name="connsiteY3" fmla="*/ 1805241 h 1805241"/>
                <a:gd name="connsiteX0" fmla="*/ 0 w 1530037"/>
                <a:gd name="connsiteY0" fmla="*/ 861812 h 1805241"/>
                <a:gd name="connsiteX1" fmla="*/ 1323818 w 1530037"/>
                <a:gd name="connsiteY1" fmla="*/ 0 h 1805241"/>
                <a:gd name="connsiteX2" fmla="*/ 1530037 w 1530037"/>
                <a:gd name="connsiteY2" fmla="*/ 1805241 h 1805241"/>
                <a:gd name="connsiteX3" fmla="*/ 0 w 1530037"/>
                <a:gd name="connsiteY3" fmla="*/ 861812 h 1805241"/>
                <a:gd name="connsiteX0" fmla="*/ 0 w 1820323"/>
                <a:gd name="connsiteY0" fmla="*/ 861812 h 1573012"/>
                <a:gd name="connsiteX1" fmla="*/ 1323818 w 1820323"/>
                <a:gd name="connsiteY1" fmla="*/ 0 h 1573012"/>
                <a:gd name="connsiteX2" fmla="*/ 1820323 w 1820323"/>
                <a:gd name="connsiteY2" fmla="*/ 1573012 h 1573012"/>
                <a:gd name="connsiteX3" fmla="*/ 0 w 1820323"/>
                <a:gd name="connsiteY3" fmla="*/ 861812 h 1573012"/>
                <a:gd name="connsiteX0" fmla="*/ 0 w 1413923"/>
                <a:gd name="connsiteY0" fmla="*/ 861812 h 1514955"/>
                <a:gd name="connsiteX1" fmla="*/ 1323818 w 1413923"/>
                <a:gd name="connsiteY1" fmla="*/ 0 h 1514955"/>
                <a:gd name="connsiteX2" fmla="*/ 1413923 w 1413923"/>
                <a:gd name="connsiteY2" fmla="*/ 1514955 h 1514955"/>
                <a:gd name="connsiteX3" fmla="*/ 0 w 1413923"/>
                <a:gd name="connsiteY3" fmla="*/ 861812 h 1514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3923" h="1514955">
                  <a:moveTo>
                    <a:pt x="0" y="861812"/>
                  </a:moveTo>
                  <a:lnTo>
                    <a:pt x="1323818" y="0"/>
                  </a:lnTo>
                  <a:lnTo>
                    <a:pt x="1413923" y="1514955"/>
                  </a:lnTo>
                  <a:lnTo>
                    <a:pt x="0" y="861812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9743" tIns="389660" rIns="389743" bIns="38966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400" kern="120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216401" y="4013200"/>
              <a:ext cx="134982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</a:rPr>
                <a:t>方法</a:t>
              </a:r>
              <a:endParaRPr lang="en-US" altLang="zh-CN" sz="2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sz="2800" dirty="0">
                  <a:solidFill>
                    <a:schemeClr val="bg1"/>
                  </a:solidFill>
                </a:rPr>
                <a:t>01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978442" y="834189"/>
            <a:ext cx="859340" cy="434224"/>
            <a:chOff x="3064042" y="834189"/>
            <a:chExt cx="859340" cy="434224"/>
          </a:xfrm>
        </p:grpSpPr>
        <p:sp>
          <p:nvSpPr>
            <p:cNvPr id="14" name="燕尾形 13"/>
            <p:cNvSpPr/>
            <p:nvPr/>
          </p:nvSpPr>
          <p:spPr>
            <a:xfrm>
              <a:off x="3064042" y="834189"/>
              <a:ext cx="434224" cy="434224"/>
            </a:xfrm>
            <a:prstGeom prst="chevron">
              <a:avLst>
                <a:gd name="adj" fmla="val 47829"/>
              </a:avLst>
            </a:prstGeom>
            <a:solidFill>
              <a:srgbClr val="0A65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3489158" y="834189"/>
              <a:ext cx="434224" cy="434224"/>
            </a:xfrm>
            <a:prstGeom prst="chevron">
              <a:avLst>
                <a:gd name="adj" fmla="val 47829"/>
              </a:avLst>
            </a:prstGeom>
            <a:solidFill>
              <a:srgbClr val="9FE6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 flipH="1">
            <a:off x="5411290" y="2633766"/>
            <a:ext cx="1369419" cy="1590467"/>
            <a:chOff x="7651750" y="1706563"/>
            <a:chExt cx="806450" cy="936625"/>
          </a:xfrm>
          <a:solidFill>
            <a:schemeClr val="bg1"/>
          </a:solidFill>
        </p:grpSpPr>
        <p:sp>
          <p:nvSpPr>
            <p:cNvPr id="18" name="Freeform 24"/>
            <p:cNvSpPr>
              <a:spLocks/>
            </p:cNvSpPr>
            <p:nvPr/>
          </p:nvSpPr>
          <p:spPr bwMode="auto">
            <a:xfrm>
              <a:off x="8159750" y="2054226"/>
              <a:ext cx="50800" cy="52388"/>
            </a:xfrm>
            <a:custGeom>
              <a:avLst/>
              <a:gdLst>
                <a:gd name="T0" fmla="*/ 28 w 65"/>
                <a:gd name="T1" fmla="*/ 0 h 65"/>
                <a:gd name="T2" fmla="*/ 41 w 65"/>
                <a:gd name="T3" fmla="*/ 0 h 65"/>
                <a:gd name="T4" fmla="*/ 53 w 65"/>
                <a:gd name="T5" fmla="*/ 5 h 65"/>
                <a:gd name="T6" fmla="*/ 61 w 65"/>
                <a:gd name="T7" fmla="*/ 15 h 65"/>
                <a:gd name="T8" fmla="*/ 65 w 65"/>
                <a:gd name="T9" fmla="*/ 27 h 65"/>
                <a:gd name="T10" fmla="*/ 65 w 65"/>
                <a:gd name="T11" fmla="*/ 40 h 65"/>
                <a:gd name="T12" fmla="*/ 59 w 65"/>
                <a:gd name="T13" fmla="*/ 52 h 65"/>
                <a:gd name="T14" fmla="*/ 50 w 65"/>
                <a:gd name="T15" fmla="*/ 61 h 65"/>
                <a:gd name="T16" fmla="*/ 38 w 65"/>
                <a:gd name="T17" fmla="*/ 65 h 65"/>
                <a:gd name="T18" fmla="*/ 26 w 65"/>
                <a:gd name="T19" fmla="*/ 65 h 65"/>
                <a:gd name="T20" fmla="*/ 14 w 65"/>
                <a:gd name="T21" fmla="*/ 59 h 65"/>
                <a:gd name="T22" fmla="*/ 5 w 65"/>
                <a:gd name="T23" fmla="*/ 50 h 65"/>
                <a:gd name="T24" fmla="*/ 0 w 65"/>
                <a:gd name="T25" fmla="*/ 38 h 65"/>
                <a:gd name="T26" fmla="*/ 2 w 65"/>
                <a:gd name="T27" fmla="*/ 25 h 65"/>
                <a:gd name="T28" fmla="*/ 6 w 65"/>
                <a:gd name="T29" fmla="*/ 13 h 65"/>
                <a:gd name="T30" fmla="*/ 16 w 65"/>
                <a:gd name="T31" fmla="*/ 3 h 65"/>
                <a:gd name="T32" fmla="*/ 28 w 65"/>
                <a:gd name="T3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" h="65">
                  <a:moveTo>
                    <a:pt x="28" y="0"/>
                  </a:moveTo>
                  <a:lnTo>
                    <a:pt x="41" y="0"/>
                  </a:lnTo>
                  <a:lnTo>
                    <a:pt x="53" y="5"/>
                  </a:lnTo>
                  <a:lnTo>
                    <a:pt x="61" y="15"/>
                  </a:lnTo>
                  <a:lnTo>
                    <a:pt x="65" y="27"/>
                  </a:lnTo>
                  <a:lnTo>
                    <a:pt x="65" y="40"/>
                  </a:lnTo>
                  <a:lnTo>
                    <a:pt x="59" y="52"/>
                  </a:lnTo>
                  <a:lnTo>
                    <a:pt x="50" y="61"/>
                  </a:lnTo>
                  <a:lnTo>
                    <a:pt x="38" y="65"/>
                  </a:lnTo>
                  <a:lnTo>
                    <a:pt x="26" y="65"/>
                  </a:lnTo>
                  <a:lnTo>
                    <a:pt x="14" y="59"/>
                  </a:lnTo>
                  <a:lnTo>
                    <a:pt x="5" y="50"/>
                  </a:lnTo>
                  <a:lnTo>
                    <a:pt x="0" y="38"/>
                  </a:lnTo>
                  <a:lnTo>
                    <a:pt x="2" y="25"/>
                  </a:lnTo>
                  <a:lnTo>
                    <a:pt x="6" y="13"/>
                  </a:lnTo>
                  <a:lnTo>
                    <a:pt x="16" y="3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5"/>
            <p:cNvSpPr>
              <a:spLocks noEditPoints="1"/>
            </p:cNvSpPr>
            <p:nvPr/>
          </p:nvSpPr>
          <p:spPr bwMode="auto">
            <a:xfrm>
              <a:off x="7651750" y="1706563"/>
              <a:ext cx="806450" cy="936625"/>
            </a:xfrm>
            <a:custGeom>
              <a:avLst/>
              <a:gdLst>
                <a:gd name="T0" fmla="*/ 668 w 1017"/>
                <a:gd name="T1" fmla="*/ 393 h 1180"/>
                <a:gd name="T2" fmla="*/ 630 w 1017"/>
                <a:gd name="T3" fmla="*/ 377 h 1180"/>
                <a:gd name="T4" fmla="*/ 607 w 1017"/>
                <a:gd name="T5" fmla="*/ 431 h 1180"/>
                <a:gd name="T6" fmla="*/ 572 w 1017"/>
                <a:gd name="T7" fmla="*/ 461 h 1180"/>
                <a:gd name="T8" fmla="*/ 596 w 1017"/>
                <a:gd name="T9" fmla="*/ 493 h 1180"/>
                <a:gd name="T10" fmla="*/ 595 w 1017"/>
                <a:gd name="T11" fmla="*/ 538 h 1180"/>
                <a:gd name="T12" fmla="*/ 633 w 1017"/>
                <a:gd name="T13" fmla="*/ 551 h 1180"/>
                <a:gd name="T14" fmla="*/ 669 w 1017"/>
                <a:gd name="T15" fmla="*/ 564 h 1180"/>
                <a:gd name="T16" fmla="*/ 704 w 1017"/>
                <a:gd name="T17" fmla="*/ 559 h 1180"/>
                <a:gd name="T18" fmla="*/ 734 w 1017"/>
                <a:gd name="T19" fmla="*/ 535 h 1180"/>
                <a:gd name="T20" fmla="*/ 767 w 1017"/>
                <a:gd name="T21" fmla="*/ 509 h 1180"/>
                <a:gd name="T22" fmla="*/ 753 w 1017"/>
                <a:gd name="T23" fmla="*/ 468 h 1180"/>
                <a:gd name="T24" fmla="*/ 766 w 1017"/>
                <a:gd name="T25" fmla="*/ 430 h 1180"/>
                <a:gd name="T26" fmla="*/ 725 w 1017"/>
                <a:gd name="T27" fmla="*/ 412 h 1180"/>
                <a:gd name="T28" fmla="*/ 687 w 1017"/>
                <a:gd name="T29" fmla="*/ 368 h 1180"/>
                <a:gd name="T30" fmla="*/ 331 w 1017"/>
                <a:gd name="T31" fmla="*/ 203 h 1180"/>
                <a:gd name="T32" fmla="*/ 270 w 1017"/>
                <a:gd name="T33" fmla="*/ 210 h 1180"/>
                <a:gd name="T34" fmla="*/ 207 w 1017"/>
                <a:gd name="T35" fmla="*/ 243 h 1180"/>
                <a:gd name="T36" fmla="*/ 218 w 1017"/>
                <a:gd name="T37" fmla="*/ 319 h 1180"/>
                <a:gd name="T38" fmla="*/ 161 w 1017"/>
                <a:gd name="T39" fmla="*/ 343 h 1180"/>
                <a:gd name="T40" fmla="*/ 199 w 1017"/>
                <a:gd name="T41" fmla="*/ 410 h 1180"/>
                <a:gd name="T42" fmla="*/ 222 w 1017"/>
                <a:gd name="T43" fmla="*/ 462 h 1180"/>
                <a:gd name="T44" fmla="*/ 243 w 1017"/>
                <a:gd name="T45" fmla="*/ 536 h 1180"/>
                <a:gd name="T46" fmla="*/ 301 w 1017"/>
                <a:gd name="T47" fmla="*/ 512 h 1180"/>
                <a:gd name="T48" fmla="*/ 348 w 1017"/>
                <a:gd name="T49" fmla="*/ 574 h 1180"/>
                <a:gd name="T50" fmla="*/ 417 w 1017"/>
                <a:gd name="T51" fmla="*/ 553 h 1180"/>
                <a:gd name="T52" fmla="*/ 465 w 1017"/>
                <a:gd name="T53" fmla="*/ 516 h 1180"/>
                <a:gd name="T54" fmla="*/ 551 w 1017"/>
                <a:gd name="T55" fmla="*/ 503 h 1180"/>
                <a:gd name="T56" fmla="*/ 527 w 1017"/>
                <a:gd name="T57" fmla="*/ 445 h 1180"/>
                <a:gd name="T58" fmla="*/ 578 w 1017"/>
                <a:gd name="T59" fmla="*/ 400 h 1180"/>
                <a:gd name="T60" fmla="*/ 578 w 1017"/>
                <a:gd name="T61" fmla="*/ 334 h 1180"/>
                <a:gd name="T62" fmla="*/ 527 w 1017"/>
                <a:gd name="T63" fmla="*/ 290 h 1180"/>
                <a:gd name="T64" fmla="*/ 550 w 1017"/>
                <a:gd name="T65" fmla="*/ 231 h 1180"/>
                <a:gd name="T66" fmla="*/ 463 w 1017"/>
                <a:gd name="T67" fmla="*/ 218 h 1180"/>
                <a:gd name="T68" fmla="*/ 416 w 1017"/>
                <a:gd name="T69" fmla="*/ 182 h 1180"/>
                <a:gd name="T70" fmla="*/ 539 w 1017"/>
                <a:gd name="T71" fmla="*/ 2 h 1180"/>
                <a:gd name="T72" fmla="*/ 664 w 1017"/>
                <a:gd name="T73" fmla="*/ 17 h 1180"/>
                <a:gd name="T74" fmla="*/ 776 w 1017"/>
                <a:gd name="T75" fmla="*/ 55 h 1180"/>
                <a:gd name="T76" fmla="*/ 828 w 1017"/>
                <a:gd name="T77" fmla="*/ 112 h 1180"/>
                <a:gd name="T78" fmla="*/ 903 w 1017"/>
                <a:gd name="T79" fmla="*/ 197 h 1180"/>
                <a:gd name="T80" fmla="*/ 929 w 1017"/>
                <a:gd name="T81" fmla="*/ 315 h 1180"/>
                <a:gd name="T82" fmla="*/ 968 w 1017"/>
                <a:gd name="T83" fmla="*/ 447 h 1180"/>
                <a:gd name="T84" fmla="*/ 977 w 1017"/>
                <a:gd name="T85" fmla="*/ 550 h 1180"/>
                <a:gd name="T86" fmla="*/ 1015 w 1017"/>
                <a:gd name="T87" fmla="*/ 673 h 1180"/>
                <a:gd name="T88" fmla="*/ 974 w 1017"/>
                <a:gd name="T89" fmla="*/ 717 h 1180"/>
                <a:gd name="T90" fmla="*/ 982 w 1017"/>
                <a:gd name="T91" fmla="*/ 796 h 1180"/>
                <a:gd name="T92" fmla="*/ 973 w 1017"/>
                <a:gd name="T93" fmla="*/ 827 h 1180"/>
                <a:gd name="T94" fmla="*/ 980 w 1017"/>
                <a:gd name="T95" fmla="*/ 867 h 1180"/>
                <a:gd name="T96" fmla="*/ 964 w 1017"/>
                <a:gd name="T97" fmla="*/ 912 h 1180"/>
                <a:gd name="T98" fmla="*/ 942 w 1017"/>
                <a:gd name="T99" fmla="*/ 974 h 1180"/>
                <a:gd name="T100" fmla="*/ 879 w 1017"/>
                <a:gd name="T101" fmla="*/ 980 h 1180"/>
                <a:gd name="T102" fmla="*/ 845 w 1017"/>
                <a:gd name="T103" fmla="*/ 974 h 1180"/>
                <a:gd name="T104" fmla="*/ 792 w 1017"/>
                <a:gd name="T105" fmla="*/ 985 h 1180"/>
                <a:gd name="T106" fmla="*/ 773 w 1017"/>
                <a:gd name="T107" fmla="*/ 1141 h 1180"/>
                <a:gd name="T108" fmla="*/ 261 w 1017"/>
                <a:gd name="T109" fmla="*/ 1042 h 1180"/>
                <a:gd name="T110" fmla="*/ 186 w 1017"/>
                <a:gd name="T111" fmla="*/ 832 h 1180"/>
                <a:gd name="T112" fmla="*/ 0 w 1017"/>
                <a:gd name="T113" fmla="*/ 469 h 1180"/>
                <a:gd name="T114" fmla="*/ 25 w 1017"/>
                <a:gd name="T115" fmla="*/ 294 h 1180"/>
                <a:gd name="T116" fmla="*/ 88 w 1017"/>
                <a:gd name="T117" fmla="*/ 183 h 1180"/>
                <a:gd name="T118" fmla="*/ 179 w 1017"/>
                <a:gd name="T119" fmla="*/ 96 h 1180"/>
                <a:gd name="T120" fmla="*/ 298 w 1017"/>
                <a:gd name="T121" fmla="*/ 38 h 1180"/>
                <a:gd name="T122" fmla="*/ 430 w 1017"/>
                <a:gd name="T123" fmla="*/ 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17" h="1180">
                  <a:moveTo>
                    <a:pt x="687" y="368"/>
                  </a:moveTo>
                  <a:lnTo>
                    <a:pt x="685" y="369"/>
                  </a:lnTo>
                  <a:lnTo>
                    <a:pt x="681" y="374"/>
                  </a:lnTo>
                  <a:lnTo>
                    <a:pt x="678" y="380"/>
                  </a:lnTo>
                  <a:lnTo>
                    <a:pt x="673" y="386"/>
                  </a:lnTo>
                  <a:lnTo>
                    <a:pt x="669" y="390"/>
                  </a:lnTo>
                  <a:lnTo>
                    <a:pt x="668" y="393"/>
                  </a:lnTo>
                  <a:lnTo>
                    <a:pt x="655" y="395"/>
                  </a:lnTo>
                  <a:lnTo>
                    <a:pt x="654" y="394"/>
                  </a:lnTo>
                  <a:lnTo>
                    <a:pt x="649" y="390"/>
                  </a:lnTo>
                  <a:lnTo>
                    <a:pt x="643" y="386"/>
                  </a:lnTo>
                  <a:lnTo>
                    <a:pt x="637" y="381"/>
                  </a:lnTo>
                  <a:lnTo>
                    <a:pt x="632" y="378"/>
                  </a:lnTo>
                  <a:lnTo>
                    <a:pt x="630" y="377"/>
                  </a:lnTo>
                  <a:lnTo>
                    <a:pt x="611" y="389"/>
                  </a:lnTo>
                  <a:lnTo>
                    <a:pt x="611" y="393"/>
                  </a:lnTo>
                  <a:lnTo>
                    <a:pt x="612" y="400"/>
                  </a:lnTo>
                  <a:lnTo>
                    <a:pt x="613" y="410"/>
                  </a:lnTo>
                  <a:lnTo>
                    <a:pt x="614" y="417"/>
                  </a:lnTo>
                  <a:lnTo>
                    <a:pt x="614" y="420"/>
                  </a:lnTo>
                  <a:lnTo>
                    <a:pt x="607" y="431"/>
                  </a:lnTo>
                  <a:lnTo>
                    <a:pt x="603" y="431"/>
                  </a:lnTo>
                  <a:lnTo>
                    <a:pt x="596" y="432"/>
                  </a:lnTo>
                  <a:lnTo>
                    <a:pt x="587" y="435"/>
                  </a:lnTo>
                  <a:lnTo>
                    <a:pt x="579" y="436"/>
                  </a:lnTo>
                  <a:lnTo>
                    <a:pt x="576" y="437"/>
                  </a:lnTo>
                  <a:lnTo>
                    <a:pt x="571" y="460"/>
                  </a:lnTo>
                  <a:lnTo>
                    <a:pt x="572" y="461"/>
                  </a:lnTo>
                  <a:lnTo>
                    <a:pt x="577" y="465"/>
                  </a:lnTo>
                  <a:lnTo>
                    <a:pt x="583" y="469"/>
                  </a:lnTo>
                  <a:lnTo>
                    <a:pt x="589" y="473"/>
                  </a:lnTo>
                  <a:lnTo>
                    <a:pt x="594" y="477"/>
                  </a:lnTo>
                  <a:lnTo>
                    <a:pt x="595" y="478"/>
                  </a:lnTo>
                  <a:lnTo>
                    <a:pt x="597" y="491"/>
                  </a:lnTo>
                  <a:lnTo>
                    <a:pt x="596" y="493"/>
                  </a:lnTo>
                  <a:lnTo>
                    <a:pt x="593" y="498"/>
                  </a:lnTo>
                  <a:lnTo>
                    <a:pt x="588" y="504"/>
                  </a:lnTo>
                  <a:lnTo>
                    <a:pt x="583" y="510"/>
                  </a:lnTo>
                  <a:lnTo>
                    <a:pt x="581" y="515"/>
                  </a:lnTo>
                  <a:lnTo>
                    <a:pt x="579" y="517"/>
                  </a:lnTo>
                  <a:lnTo>
                    <a:pt x="591" y="536"/>
                  </a:lnTo>
                  <a:lnTo>
                    <a:pt x="595" y="538"/>
                  </a:lnTo>
                  <a:lnTo>
                    <a:pt x="602" y="536"/>
                  </a:lnTo>
                  <a:lnTo>
                    <a:pt x="611" y="534"/>
                  </a:lnTo>
                  <a:lnTo>
                    <a:pt x="618" y="533"/>
                  </a:lnTo>
                  <a:lnTo>
                    <a:pt x="621" y="533"/>
                  </a:lnTo>
                  <a:lnTo>
                    <a:pt x="632" y="540"/>
                  </a:lnTo>
                  <a:lnTo>
                    <a:pt x="632" y="544"/>
                  </a:lnTo>
                  <a:lnTo>
                    <a:pt x="633" y="551"/>
                  </a:lnTo>
                  <a:lnTo>
                    <a:pt x="634" y="560"/>
                  </a:lnTo>
                  <a:lnTo>
                    <a:pt x="637" y="568"/>
                  </a:lnTo>
                  <a:lnTo>
                    <a:pt x="638" y="571"/>
                  </a:lnTo>
                  <a:lnTo>
                    <a:pt x="660" y="577"/>
                  </a:lnTo>
                  <a:lnTo>
                    <a:pt x="661" y="575"/>
                  </a:lnTo>
                  <a:lnTo>
                    <a:pt x="664" y="570"/>
                  </a:lnTo>
                  <a:lnTo>
                    <a:pt x="669" y="564"/>
                  </a:lnTo>
                  <a:lnTo>
                    <a:pt x="673" y="558"/>
                  </a:lnTo>
                  <a:lnTo>
                    <a:pt x="676" y="553"/>
                  </a:lnTo>
                  <a:lnTo>
                    <a:pt x="678" y="552"/>
                  </a:lnTo>
                  <a:lnTo>
                    <a:pt x="691" y="550"/>
                  </a:lnTo>
                  <a:lnTo>
                    <a:pt x="693" y="551"/>
                  </a:lnTo>
                  <a:lnTo>
                    <a:pt x="698" y="554"/>
                  </a:lnTo>
                  <a:lnTo>
                    <a:pt x="704" y="559"/>
                  </a:lnTo>
                  <a:lnTo>
                    <a:pt x="710" y="563"/>
                  </a:lnTo>
                  <a:lnTo>
                    <a:pt x="715" y="566"/>
                  </a:lnTo>
                  <a:lnTo>
                    <a:pt x="717" y="568"/>
                  </a:lnTo>
                  <a:lnTo>
                    <a:pt x="736" y="556"/>
                  </a:lnTo>
                  <a:lnTo>
                    <a:pt x="736" y="552"/>
                  </a:lnTo>
                  <a:lnTo>
                    <a:pt x="735" y="544"/>
                  </a:lnTo>
                  <a:lnTo>
                    <a:pt x="734" y="535"/>
                  </a:lnTo>
                  <a:lnTo>
                    <a:pt x="733" y="528"/>
                  </a:lnTo>
                  <a:lnTo>
                    <a:pt x="731" y="524"/>
                  </a:lnTo>
                  <a:lnTo>
                    <a:pt x="740" y="514"/>
                  </a:lnTo>
                  <a:lnTo>
                    <a:pt x="743" y="512"/>
                  </a:lnTo>
                  <a:lnTo>
                    <a:pt x="751" y="511"/>
                  </a:lnTo>
                  <a:lnTo>
                    <a:pt x="759" y="510"/>
                  </a:lnTo>
                  <a:lnTo>
                    <a:pt x="767" y="509"/>
                  </a:lnTo>
                  <a:lnTo>
                    <a:pt x="770" y="508"/>
                  </a:lnTo>
                  <a:lnTo>
                    <a:pt x="776" y="485"/>
                  </a:lnTo>
                  <a:lnTo>
                    <a:pt x="774" y="484"/>
                  </a:lnTo>
                  <a:lnTo>
                    <a:pt x="770" y="480"/>
                  </a:lnTo>
                  <a:lnTo>
                    <a:pt x="764" y="475"/>
                  </a:lnTo>
                  <a:lnTo>
                    <a:pt x="758" y="471"/>
                  </a:lnTo>
                  <a:lnTo>
                    <a:pt x="753" y="468"/>
                  </a:lnTo>
                  <a:lnTo>
                    <a:pt x="751" y="467"/>
                  </a:lnTo>
                  <a:lnTo>
                    <a:pt x="749" y="453"/>
                  </a:lnTo>
                  <a:lnTo>
                    <a:pt x="751" y="451"/>
                  </a:lnTo>
                  <a:lnTo>
                    <a:pt x="754" y="447"/>
                  </a:lnTo>
                  <a:lnTo>
                    <a:pt x="759" y="441"/>
                  </a:lnTo>
                  <a:lnTo>
                    <a:pt x="763" y="435"/>
                  </a:lnTo>
                  <a:lnTo>
                    <a:pt x="766" y="430"/>
                  </a:lnTo>
                  <a:lnTo>
                    <a:pt x="767" y="428"/>
                  </a:lnTo>
                  <a:lnTo>
                    <a:pt x="755" y="407"/>
                  </a:lnTo>
                  <a:lnTo>
                    <a:pt x="752" y="407"/>
                  </a:lnTo>
                  <a:lnTo>
                    <a:pt x="745" y="408"/>
                  </a:lnTo>
                  <a:lnTo>
                    <a:pt x="735" y="410"/>
                  </a:lnTo>
                  <a:lnTo>
                    <a:pt x="728" y="412"/>
                  </a:lnTo>
                  <a:lnTo>
                    <a:pt x="725" y="412"/>
                  </a:lnTo>
                  <a:lnTo>
                    <a:pt x="715" y="404"/>
                  </a:lnTo>
                  <a:lnTo>
                    <a:pt x="713" y="401"/>
                  </a:lnTo>
                  <a:lnTo>
                    <a:pt x="712" y="393"/>
                  </a:lnTo>
                  <a:lnTo>
                    <a:pt x="711" y="384"/>
                  </a:lnTo>
                  <a:lnTo>
                    <a:pt x="710" y="376"/>
                  </a:lnTo>
                  <a:lnTo>
                    <a:pt x="709" y="373"/>
                  </a:lnTo>
                  <a:lnTo>
                    <a:pt x="687" y="368"/>
                  </a:lnTo>
                  <a:close/>
                  <a:moveTo>
                    <a:pt x="352" y="152"/>
                  </a:moveTo>
                  <a:lnTo>
                    <a:pt x="350" y="155"/>
                  </a:lnTo>
                  <a:lnTo>
                    <a:pt x="347" y="162"/>
                  </a:lnTo>
                  <a:lnTo>
                    <a:pt x="343" y="172"/>
                  </a:lnTo>
                  <a:lnTo>
                    <a:pt x="339" y="182"/>
                  </a:lnTo>
                  <a:lnTo>
                    <a:pt x="334" y="193"/>
                  </a:lnTo>
                  <a:lnTo>
                    <a:pt x="331" y="203"/>
                  </a:lnTo>
                  <a:lnTo>
                    <a:pt x="328" y="209"/>
                  </a:lnTo>
                  <a:lnTo>
                    <a:pt x="327" y="212"/>
                  </a:lnTo>
                  <a:lnTo>
                    <a:pt x="301" y="223"/>
                  </a:lnTo>
                  <a:lnTo>
                    <a:pt x="297" y="222"/>
                  </a:lnTo>
                  <a:lnTo>
                    <a:pt x="291" y="218"/>
                  </a:lnTo>
                  <a:lnTo>
                    <a:pt x="281" y="215"/>
                  </a:lnTo>
                  <a:lnTo>
                    <a:pt x="270" y="210"/>
                  </a:lnTo>
                  <a:lnTo>
                    <a:pt x="259" y="206"/>
                  </a:lnTo>
                  <a:lnTo>
                    <a:pt x="249" y="203"/>
                  </a:lnTo>
                  <a:lnTo>
                    <a:pt x="242" y="200"/>
                  </a:lnTo>
                  <a:lnTo>
                    <a:pt x="238" y="199"/>
                  </a:lnTo>
                  <a:lnTo>
                    <a:pt x="204" y="233"/>
                  </a:lnTo>
                  <a:lnTo>
                    <a:pt x="205" y="236"/>
                  </a:lnTo>
                  <a:lnTo>
                    <a:pt x="207" y="243"/>
                  </a:lnTo>
                  <a:lnTo>
                    <a:pt x="211" y="253"/>
                  </a:lnTo>
                  <a:lnTo>
                    <a:pt x="216" y="264"/>
                  </a:lnTo>
                  <a:lnTo>
                    <a:pt x="220" y="274"/>
                  </a:lnTo>
                  <a:lnTo>
                    <a:pt x="225" y="283"/>
                  </a:lnTo>
                  <a:lnTo>
                    <a:pt x="228" y="290"/>
                  </a:lnTo>
                  <a:lnTo>
                    <a:pt x="229" y="292"/>
                  </a:lnTo>
                  <a:lnTo>
                    <a:pt x="218" y="319"/>
                  </a:lnTo>
                  <a:lnTo>
                    <a:pt x="216" y="320"/>
                  </a:lnTo>
                  <a:lnTo>
                    <a:pt x="208" y="322"/>
                  </a:lnTo>
                  <a:lnTo>
                    <a:pt x="199" y="326"/>
                  </a:lnTo>
                  <a:lnTo>
                    <a:pt x="188" y="331"/>
                  </a:lnTo>
                  <a:lnTo>
                    <a:pt x="177" y="335"/>
                  </a:lnTo>
                  <a:lnTo>
                    <a:pt x="167" y="339"/>
                  </a:lnTo>
                  <a:lnTo>
                    <a:pt x="161" y="343"/>
                  </a:lnTo>
                  <a:lnTo>
                    <a:pt x="158" y="345"/>
                  </a:lnTo>
                  <a:lnTo>
                    <a:pt x="158" y="392"/>
                  </a:lnTo>
                  <a:lnTo>
                    <a:pt x="161" y="394"/>
                  </a:lnTo>
                  <a:lnTo>
                    <a:pt x="167" y="398"/>
                  </a:lnTo>
                  <a:lnTo>
                    <a:pt x="177" y="401"/>
                  </a:lnTo>
                  <a:lnTo>
                    <a:pt x="188" y="406"/>
                  </a:lnTo>
                  <a:lnTo>
                    <a:pt x="199" y="410"/>
                  </a:lnTo>
                  <a:lnTo>
                    <a:pt x="208" y="413"/>
                  </a:lnTo>
                  <a:lnTo>
                    <a:pt x="216" y="416"/>
                  </a:lnTo>
                  <a:lnTo>
                    <a:pt x="218" y="417"/>
                  </a:lnTo>
                  <a:lnTo>
                    <a:pt x="229" y="443"/>
                  </a:lnTo>
                  <a:lnTo>
                    <a:pt x="228" y="445"/>
                  </a:lnTo>
                  <a:lnTo>
                    <a:pt x="225" y="453"/>
                  </a:lnTo>
                  <a:lnTo>
                    <a:pt x="222" y="462"/>
                  </a:lnTo>
                  <a:lnTo>
                    <a:pt x="217" y="473"/>
                  </a:lnTo>
                  <a:lnTo>
                    <a:pt x="212" y="484"/>
                  </a:lnTo>
                  <a:lnTo>
                    <a:pt x="208" y="493"/>
                  </a:lnTo>
                  <a:lnTo>
                    <a:pt x="206" y="501"/>
                  </a:lnTo>
                  <a:lnTo>
                    <a:pt x="206" y="504"/>
                  </a:lnTo>
                  <a:lnTo>
                    <a:pt x="240" y="538"/>
                  </a:lnTo>
                  <a:lnTo>
                    <a:pt x="243" y="536"/>
                  </a:lnTo>
                  <a:lnTo>
                    <a:pt x="250" y="534"/>
                  </a:lnTo>
                  <a:lnTo>
                    <a:pt x="260" y="530"/>
                  </a:lnTo>
                  <a:lnTo>
                    <a:pt x="271" y="526"/>
                  </a:lnTo>
                  <a:lnTo>
                    <a:pt x="281" y="521"/>
                  </a:lnTo>
                  <a:lnTo>
                    <a:pt x="291" y="517"/>
                  </a:lnTo>
                  <a:lnTo>
                    <a:pt x="298" y="514"/>
                  </a:lnTo>
                  <a:lnTo>
                    <a:pt x="301" y="512"/>
                  </a:lnTo>
                  <a:lnTo>
                    <a:pt x="327" y="523"/>
                  </a:lnTo>
                  <a:lnTo>
                    <a:pt x="328" y="527"/>
                  </a:lnTo>
                  <a:lnTo>
                    <a:pt x="331" y="533"/>
                  </a:lnTo>
                  <a:lnTo>
                    <a:pt x="335" y="542"/>
                  </a:lnTo>
                  <a:lnTo>
                    <a:pt x="340" y="553"/>
                  </a:lnTo>
                  <a:lnTo>
                    <a:pt x="345" y="564"/>
                  </a:lnTo>
                  <a:lnTo>
                    <a:pt x="348" y="574"/>
                  </a:lnTo>
                  <a:lnTo>
                    <a:pt x="352" y="581"/>
                  </a:lnTo>
                  <a:lnTo>
                    <a:pt x="354" y="583"/>
                  </a:lnTo>
                  <a:lnTo>
                    <a:pt x="402" y="583"/>
                  </a:lnTo>
                  <a:lnTo>
                    <a:pt x="405" y="581"/>
                  </a:lnTo>
                  <a:lnTo>
                    <a:pt x="408" y="574"/>
                  </a:lnTo>
                  <a:lnTo>
                    <a:pt x="412" y="564"/>
                  </a:lnTo>
                  <a:lnTo>
                    <a:pt x="417" y="553"/>
                  </a:lnTo>
                  <a:lnTo>
                    <a:pt x="420" y="542"/>
                  </a:lnTo>
                  <a:lnTo>
                    <a:pt x="424" y="533"/>
                  </a:lnTo>
                  <a:lnTo>
                    <a:pt x="427" y="526"/>
                  </a:lnTo>
                  <a:lnTo>
                    <a:pt x="427" y="523"/>
                  </a:lnTo>
                  <a:lnTo>
                    <a:pt x="455" y="512"/>
                  </a:lnTo>
                  <a:lnTo>
                    <a:pt x="457" y="514"/>
                  </a:lnTo>
                  <a:lnTo>
                    <a:pt x="465" y="516"/>
                  </a:lnTo>
                  <a:lnTo>
                    <a:pt x="474" y="521"/>
                  </a:lnTo>
                  <a:lnTo>
                    <a:pt x="485" y="524"/>
                  </a:lnTo>
                  <a:lnTo>
                    <a:pt x="496" y="529"/>
                  </a:lnTo>
                  <a:lnTo>
                    <a:pt x="506" y="533"/>
                  </a:lnTo>
                  <a:lnTo>
                    <a:pt x="514" y="535"/>
                  </a:lnTo>
                  <a:lnTo>
                    <a:pt x="516" y="535"/>
                  </a:lnTo>
                  <a:lnTo>
                    <a:pt x="551" y="503"/>
                  </a:lnTo>
                  <a:lnTo>
                    <a:pt x="551" y="499"/>
                  </a:lnTo>
                  <a:lnTo>
                    <a:pt x="548" y="492"/>
                  </a:lnTo>
                  <a:lnTo>
                    <a:pt x="544" y="483"/>
                  </a:lnTo>
                  <a:lnTo>
                    <a:pt x="539" y="472"/>
                  </a:lnTo>
                  <a:lnTo>
                    <a:pt x="534" y="461"/>
                  </a:lnTo>
                  <a:lnTo>
                    <a:pt x="530" y="451"/>
                  </a:lnTo>
                  <a:lnTo>
                    <a:pt x="527" y="445"/>
                  </a:lnTo>
                  <a:lnTo>
                    <a:pt x="526" y="443"/>
                  </a:lnTo>
                  <a:lnTo>
                    <a:pt x="538" y="417"/>
                  </a:lnTo>
                  <a:lnTo>
                    <a:pt x="540" y="416"/>
                  </a:lnTo>
                  <a:lnTo>
                    <a:pt x="546" y="413"/>
                  </a:lnTo>
                  <a:lnTo>
                    <a:pt x="556" y="410"/>
                  </a:lnTo>
                  <a:lnTo>
                    <a:pt x="567" y="405"/>
                  </a:lnTo>
                  <a:lnTo>
                    <a:pt x="578" y="400"/>
                  </a:lnTo>
                  <a:lnTo>
                    <a:pt x="588" y="395"/>
                  </a:lnTo>
                  <a:lnTo>
                    <a:pt x="595" y="393"/>
                  </a:lnTo>
                  <a:lnTo>
                    <a:pt x="597" y="390"/>
                  </a:lnTo>
                  <a:lnTo>
                    <a:pt x="597" y="343"/>
                  </a:lnTo>
                  <a:lnTo>
                    <a:pt x="595" y="341"/>
                  </a:lnTo>
                  <a:lnTo>
                    <a:pt x="588" y="338"/>
                  </a:lnTo>
                  <a:lnTo>
                    <a:pt x="578" y="334"/>
                  </a:lnTo>
                  <a:lnTo>
                    <a:pt x="567" y="329"/>
                  </a:lnTo>
                  <a:lnTo>
                    <a:pt x="556" y="325"/>
                  </a:lnTo>
                  <a:lnTo>
                    <a:pt x="546" y="322"/>
                  </a:lnTo>
                  <a:lnTo>
                    <a:pt x="540" y="319"/>
                  </a:lnTo>
                  <a:lnTo>
                    <a:pt x="536" y="319"/>
                  </a:lnTo>
                  <a:lnTo>
                    <a:pt x="526" y="292"/>
                  </a:lnTo>
                  <a:lnTo>
                    <a:pt x="527" y="290"/>
                  </a:lnTo>
                  <a:lnTo>
                    <a:pt x="529" y="283"/>
                  </a:lnTo>
                  <a:lnTo>
                    <a:pt x="534" y="273"/>
                  </a:lnTo>
                  <a:lnTo>
                    <a:pt x="539" y="262"/>
                  </a:lnTo>
                  <a:lnTo>
                    <a:pt x="542" y="252"/>
                  </a:lnTo>
                  <a:lnTo>
                    <a:pt x="546" y="242"/>
                  </a:lnTo>
                  <a:lnTo>
                    <a:pt x="548" y="235"/>
                  </a:lnTo>
                  <a:lnTo>
                    <a:pt x="550" y="231"/>
                  </a:lnTo>
                  <a:lnTo>
                    <a:pt x="515" y="198"/>
                  </a:lnTo>
                  <a:lnTo>
                    <a:pt x="511" y="199"/>
                  </a:lnTo>
                  <a:lnTo>
                    <a:pt x="504" y="201"/>
                  </a:lnTo>
                  <a:lnTo>
                    <a:pt x="494" y="205"/>
                  </a:lnTo>
                  <a:lnTo>
                    <a:pt x="484" y="210"/>
                  </a:lnTo>
                  <a:lnTo>
                    <a:pt x="473" y="215"/>
                  </a:lnTo>
                  <a:lnTo>
                    <a:pt x="463" y="218"/>
                  </a:lnTo>
                  <a:lnTo>
                    <a:pt x="457" y="222"/>
                  </a:lnTo>
                  <a:lnTo>
                    <a:pt x="455" y="223"/>
                  </a:lnTo>
                  <a:lnTo>
                    <a:pt x="427" y="211"/>
                  </a:lnTo>
                  <a:lnTo>
                    <a:pt x="426" y="209"/>
                  </a:lnTo>
                  <a:lnTo>
                    <a:pt x="424" y="203"/>
                  </a:lnTo>
                  <a:lnTo>
                    <a:pt x="420" y="193"/>
                  </a:lnTo>
                  <a:lnTo>
                    <a:pt x="416" y="182"/>
                  </a:lnTo>
                  <a:lnTo>
                    <a:pt x="411" y="172"/>
                  </a:lnTo>
                  <a:lnTo>
                    <a:pt x="406" y="162"/>
                  </a:lnTo>
                  <a:lnTo>
                    <a:pt x="402" y="155"/>
                  </a:lnTo>
                  <a:lnTo>
                    <a:pt x="401" y="152"/>
                  </a:lnTo>
                  <a:lnTo>
                    <a:pt x="352" y="152"/>
                  </a:lnTo>
                  <a:close/>
                  <a:moveTo>
                    <a:pt x="521" y="0"/>
                  </a:moveTo>
                  <a:lnTo>
                    <a:pt x="539" y="2"/>
                  </a:lnTo>
                  <a:lnTo>
                    <a:pt x="557" y="2"/>
                  </a:lnTo>
                  <a:lnTo>
                    <a:pt x="575" y="3"/>
                  </a:lnTo>
                  <a:lnTo>
                    <a:pt x="593" y="4"/>
                  </a:lnTo>
                  <a:lnTo>
                    <a:pt x="612" y="6"/>
                  </a:lnTo>
                  <a:lnTo>
                    <a:pt x="630" y="10"/>
                  </a:lnTo>
                  <a:lnTo>
                    <a:pt x="648" y="14"/>
                  </a:lnTo>
                  <a:lnTo>
                    <a:pt x="664" y="17"/>
                  </a:lnTo>
                  <a:lnTo>
                    <a:pt x="682" y="22"/>
                  </a:lnTo>
                  <a:lnTo>
                    <a:pt x="700" y="27"/>
                  </a:lnTo>
                  <a:lnTo>
                    <a:pt x="718" y="33"/>
                  </a:lnTo>
                  <a:lnTo>
                    <a:pt x="733" y="38"/>
                  </a:lnTo>
                  <a:lnTo>
                    <a:pt x="747" y="44"/>
                  </a:lnTo>
                  <a:lnTo>
                    <a:pt x="761" y="49"/>
                  </a:lnTo>
                  <a:lnTo>
                    <a:pt x="776" y="55"/>
                  </a:lnTo>
                  <a:lnTo>
                    <a:pt x="789" y="63"/>
                  </a:lnTo>
                  <a:lnTo>
                    <a:pt x="802" y="70"/>
                  </a:lnTo>
                  <a:lnTo>
                    <a:pt x="815" y="77"/>
                  </a:lnTo>
                  <a:lnTo>
                    <a:pt x="828" y="84"/>
                  </a:lnTo>
                  <a:lnTo>
                    <a:pt x="840" y="94"/>
                  </a:lnTo>
                  <a:lnTo>
                    <a:pt x="853" y="102"/>
                  </a:lnTo>
                  <a:lnTo>
                    <a:pt x="828" y="112"/>
                  </a:lnTo>
                  <a:lnTo>
                    <a:pt x="839" y="121"/>
                  </a:lnTo>
                  <a:lnTo>
                    <a:pt x="850" y="132"/>
                  </a:lnTo>
                  <a:lnTo>
                    <a:pt x="861" y="143"/>
                  </a:lnTo>
                  <a:lnTo>
                    <a:pt x="871" y="154"/>
                  </a:lnTo>
                  <a:lnTo>
                    <a:pt x="881" y="167"/>
                  </a:lnTo>
                  <a:lnTo>
                    <a:pt x="892" y="181"/>
                  </a:lnTo>
                  <a:lnTo>
                    <a:pt x="903" y="197"/>
                  </a:lnTo>
                  <a:lnTo>
                    <a:pt x="913" y="211"/>
                  </a:lnTo>
                  <a:lnTo>
                    <a:pt x="923" y="228"/>
                  </a:lnTo>
                  <a:lnTo>
                    <a:pt x="895" y="245"/>
                  </a:lnTo>
                  <a:lnTo>
                    <a:pt x="904" y="261"/>
                  </a:lnTo>
                  <a:lnTo>
                    <a:pt x="913" y="279"/>
                  </a:lnTo>
                  <a:lnTo>
                    <a:pt x="922" y="296"/>
                  </a:lnTo>
                  <a:lnTo>
                    <a:pt x="929" y="315"/>
                  </a:lnTo>
                  <a:lnTo>
                    <a:pt x="936" y="334"/>
                  </a:lnTo>
                  <a:lnTo>
                    <a:pt x="942" y="352"/>
                  </a:lnTo>
                  <a:lnTo>
                    <a:pt x="949" y="371"/>
                  </a:lnTo>
                  <a:lnTo>
                    <a:pt x="955" y="389"/>
                  </a:lnTo>
                  <a:lnTo>
                    <a:pt x="960" y="408"/>
                  </a:lnTo>
                  <a:lnTo>
                    <a:pt x="965" y="428"/>
                  </a:lnTo>
                  <a:lnTo>
                    <a:pt x="968" y="447"/>
                  </a:lnTo>
                  <a:lnTo>
                    <a:pt x="967" y="456"/>
                  </a:lnTo>
                  <a:lnTo>
                    <a:pt x="962" y="466"/>
                  </a:lnTo>
                  <a:lnTo>
                    <a:pt x="958" y="475"/>
                  </a:lnTo>
                  <a:lnTo>
                    <a:pt x="958" y="485"/>
                  </a:lnTo>
                  <a:lnTo>
                    <a:pt x="962" y="508"/>
                  </a:lnTo>
                  <a:lnTo>
                    <a:pt x="968" y="529"/>
                  </a:lnTo>
                  <a:lnTo>
                    <a:pt x="977" y="550"/>
                  </a:lnTo>
                  <a:lnTo>
                    <a:pt x="985" y="571"/>
                  </a:lnTo>
                  <a:lnTo>
                    <a:pt x="993" y="593"/>
                  </a:lnTo>
                  <a:lnTo>
                    <a:pt x="1002" y="614"/>
                  </a:lnTo>
                  <a:lnTo>
                    <a:pt x="1009" y="637"/>
                  </a:lnTo>
                  <a:lnTo>
                    <a:pt x="1016" y="661"/>
                  </a:lnTo>
                  <a:lnTo>
                    <a:pt x="1017" y="667"/>
                  </a:lnTo>
                  <a:lnTo>
                    <a:pt x="1015" y="673"/>
                  </a:lnTo>
                  <a:lnTo>
                    <a:pt x="1013" y="679"/>
                  </a:lnTo>
                  <a:lnTo>
                    <a:pt x="1008" y="684"/>
                  </a:lnTo>
                  <a:lnTo>
                    <a:pt x="1002" y="688"/>
                  </a:lnTo>
                  <a:lnTo>
                    <a:pt x="993" y="692"/>
                  </a:lnTo>
                  <a:lnTo>
                    <a:pt x="985" y="697"/>
                  </a:lnTo>
                  <a:lnTo>
                    <a:pt x="974" y="700"/>
                  </a:lnTo>
                  <a:lnTo>
                    <a:pt x="974" y="717"/>
                  </a:lnTo>
                  <a:lnTo>
                    <a:pt x="978" y="735"/>
                  </a:lnTo>
                  <a:lnTo>
                    <a:pt x="982" y="754"/>
                  </a:lnTo>
                  <a:lnTo>
                    <a:pt x="987" y="774"/>
                  </a:lnTo>
                  <a:lnTo>
                    <a:pt x="989" y="780"/>
                  </a:lnTo>
                  <a:lnTo>
                    <a:pt x="987" y="785"/>
                  </a:lnTo>
                  <a:lnTo>
                    <a:pt x="985" y="791"/>
                  </a:lnTo>
                  <a:lnTo>
                    <a:pt x="982" y="796"/>
                  </a:lnTo>
                  <a:lnTo>
                    <a:pt x="977" y="801"/>
                  </a:lnTo>
                  <a:lnTo>
                    <a:pt x="971" y="806"/>
                  </a:lnTo>
                  <a:lnTo>
                    <a:pt x="964" y="810"/>
                  </a:lnTo>
                  <a:lnTo>
                    <a:pt x="958" y="813"/>
                  </a:lnTo>
                  <a:lnTo>
                    <a:pt x="964" y="818"/>
                  </a:lnTo>
                  <a:lnTo>
                    <a:pt x="968" y="821"/>
                  </a:lnTo>
                  <a:lnTo>
                    <a:pt x="973" y="827"/>
                  </a:lnTo>
                  <a:lnTo>
                    <a:pt x="978" y="832"/>
                  </a:lnTo>
                  <a:lnTo>
                    <a:pt x="980" y="838"/>
                  </a:lnTo>
                  <a:lnTo>
                    <a:pt x="982" y="844"/>
                  </a:lnTo>
                  <a:lnTo>
                    <a:pt x="983" y="850"/>
                  </a:lnTo>
                  <a:lnTo>
                    <a:pt x="984" y="856"/>
                  </a:lnTo>
                  <a:lnTo>
                    <a:pt x="983" y="862"/>
                  </a:lnTo>
                  <a:lnTo>
                    <a:pt x="980" y="867"/>
                  </a:lnTo>
                  <a:lnTo>
                    <a:pt x="978" y="873"/>
                  </a:lnTo>
                  <a:lnTo>
                    <a:pt x="974" y="877"/>
                  </a:lnTo>
                  <a:lnTo>
                    <a:pt x="971" y="882"/>
                  </a:lnTo>
                  <a:lnTo>
                    <a:pt x="968" y="887"/>
                  </a:lnTo>
                  <a:lnTo>
                    <a:pt x="965" y="892"/>
                  </a:lnTo>
                  <a:lnTo>
                    <a:pt x="964" y="898"/>
                  </a:lnTo>
                  <a:lnTo>
                    <a:pt x="964" y="912"/>
                  </a:lnTo>
                  <a:lnTo>
                    <a:pt x="966" y="925"/>
                  </a:lnTo>
                  <a:lnTo>
                    <a:pt x="967" y="940"/>
                  </a:lnTo>
                  <a:lnTo>
                    <a:pt x="965" y="953"/>
                  </a:lnTo>
                  <a:lnTo>
                    <a:pt x="960" y="959"/>
                  </a:lnTo>
                  <a:lnTo>
                    <a:pt x="955" y="964"/>
                  </a:lnTo>
                  <a:lnTo>
                    <a:pt x="949" y="969"/>
                  </a:lnTo>
                  <a:lnTo>
                    <a:pt x="942" y="974"/>
                  </a:lnTo>
                  <a:lnTo>
                    <a:pt x="935" y="978"/>
                  </a:lnTo>
                  <a:lnTo>
                    <a:pt x="928" y="980"/>
                  </a:lnTo>
                  <a:lnTo>
                    <a:pt x="920" y="983"/>
                  </a:lnTo>
                  <a:lnTo>
                    <a:pt x="913" y="983"/>
                  </a:lnTo>
                  <a:lnTo>
                    <a:pt x="901" y="983"/>
                  </a:lnTo>
                  <a:lnTo>
                    <a:pt x="889" y="981"/>
                  </a:lnTo>
                  <a:lnTo>
                    <a:pt x="879" y="980"/>
                  </a:lnTo>
                  <a:lnTo>
                    <a:pt x="904" y="980"/>
                  </a:lnTo>
                  <a:lnTo>
                    <a:pt x="894" y="979"/>
                  </a:lnTo>
                  <a:lnTo>
                    <a:pt x="883" y="978"/>
                  </a:lnTo>
                  <a:lnTo>
                    <a:pt x="874" y="977"/>
                  </a:lnTo>
                  <a:lnTo>
                    <a:pt x="864" y="975"/>
                  </a:lnTo>
                  <a:lnTo>
                    <a:pt x="855" y="975"/>
                  </a:lnTo>
                  <a:lnTo>
                    <a:pt x="845" y="974"/>
                  </a:lnTo>
                  <a:lnTo>
                    <a:pt x="843" y="974"/>
                  </a:lnTo>
                  <a:lnTo>
                    <a:pt x="832" y="974"/>
                  </a:lnTo>
                  <a:lnTo>
                    <a:pt x="821" y="975"/>
                  </a:lnTo>
                  <a:lnTo>
                    <a:pt x="814" y="977"/>
                  </a:lnTo>
                  <a:lnTo>
                    <a:pt x="806" y="979"/>
                  </a:lnTo>
                  <a:lnTo>
                    <a:pt x="798" y="981"/>
                  </a:lnTo>
                  <a:lnTo>
                    <a:pt x="792" y="985"/>
                  </a:lnTo>
                  <a:lnTo>
                    <a:pt x="789" y="990"/>
                  </a:lnTo>
                  <a:lnTo>
                    <a:pt x="785" y="996"/>
                  </a:lnTo>
                  <a:lnTo>
                    <a:pt x="782" y="1002"/>
                  </a:lnTo>
                  <a:lnTo>
                    <a:pt x="780" y="1010"/>
                  </a:lnTo>
                  <a:lnTo>
                    <a:pt x="777" y="1044"/>
                  </a:lnTo>
                  <a:lnTo>
                    <a:pt x="774" y="1111"/>
                  </a:lnTo>
                  <a:lnTo>
                    <a:pt x="773" y="1141"/>
                  </a:lnTo>
                  <a:lnTo>
                    <a:pt x="773" y="1170"/>
                  </a:lnTo>
                  <a:lnTo>
                    <a:pt x="771" y="1180"/>
                  </a:lnTo>
                  <a:lnTo>
                    <a:pt x="260" y="1168"/>
                  </a:lnTo>
                  <a:lnTo>
                    <a:pt x="258" y="1087"/>
                  </a:lnTo>
                  <a:lnTo>
                    <a:pt x="261" y="1057"/>
                  </a:lnTo>
                  <a:lnTo>
                    <a:pt x="261" y="1053"/>
                  </a:lnTo>
                  <a:lnTo>
                    <a:pt x="261" y="1042"/>
                  </a:lnTo>
                  <a:lnTo>
                    <a:pt x="260" y="1026"/>
                  </a:lnTo>
                  <a:lnTo>
                    <a:pt x="256" y="1003"/>
                  </a:lnTo>
                  <a:lnTo>
                    <a:pt x="250" y="975"/>
                  </a:lnTo>
                  <a:lnTo>
                    <a:pt x="241" y="944"/>
                  </a:lnTo>
                  <a:lnTo>
                    <a:pt x="228" y="910"/>
                  </a:lnTo>
                  <a:lnTo>
                    <a:pt x="210" y="873"/>
                  </a:lnTo>
                  <a:lnTo>
                    <a:pt x="186" y="832"/>
                  </a:lnTo>
                  <a:lnTo>
                    <a:pt x="156" y="791"/>
                  </a:lnTo>
                  <a:lnTo>
                    <a:pt x="119" y="749"/>
                  </a:lnTo>
                  <a:lnTo>
                    <a:pt x="30" y="607"/>
                  </a:lnTo>
                  <a:lnTo>
                    <a:pt x="19" y="574"/>
                  </a:lnTo>
                  <a:lnTo>
                    <a:pt x="10" y="539"/>
                  </a:lnTo>
                  <a:lnTo>
                    <a:pt x="4" y="504"/>
                  </a:lnTo>
                  <a:lnTo>
                    <a:pt x="0" y="469"/>
                  </a:lnTo>
                  <a:lnTo>
                    <a:pt x="0" y="434"/>
                  </a:lnTo>
                  <a:lnTo>
                    <a:pt x="1" y="398"/>
                  </a:lnTo>
                  <a:lnTo>
                    <a:pt x="6" y="362"/>
                  </a:lnTo>
                  <a:lnTo>
                    <a:pt x="10" y="345"/>
                  </a:lnTo>
                  <a:lnTo>
                    <a:pt x="15" y="327"/>
                  </a:lnTo>
                  <a:lnTo>
                    <a:pt x="19" y="310"/>
                  </a:lnTo>
                  <a:lnTo>
                    <a:pt x="25" y="294"/>
                  </a:lnTo>
                  <a:lnTo>
                    <a:pt x="33" y="277"/>
                  </a:lnTo>
                  <a:lnTo>
                    <a:pt x="40" y="260"/>
                  </a:lnTo>
                  <a:lnTo>
                    <a:pt x="48" y="245"/>
                  </a:lnTo>
                  <a:lnTo>
                    <a:pt x="57" y="228"/>
                  </a:lnTo>
                  <a:lnTo>
                    <a:pt x="66" y="212"/>
                  </a:lnTo>
                  <a:lnTo>
                    <a:pt x="77" y="198"/>
                  </a:lnTo>
                  <a:lnTo>
                    <a:pt x="88" y="183"/>
                  </a:lnTo>
                  <a:lnTo>
                    <a:pt x="98" y="169"/>
                  </a:lnTo>
                  <a:lnTo>
                    <a:pt x="110" y="155"/>
                  </a:lnTo>
                  <a:lnTo>
                    <a:pt x="122" y="143"/>
                  </a:lnTo>
                  <a:lnTo>
                    <a:pt x="135" y="130"/>
                  </a:lnTo>
                  <a:lnTo>
                    <a:pt x="149" y="119"/>
                  </a:lnTo>
                  <a:lnTo>
                    <a:pt x="163" y="107"/>
                  </a:lnTo>
                  <a:lnTo>
                    <a:pt x="179" y="96"/>
                  </a:lnTo>
                  <a:lnTo>
                    <a:pt x="194" y="85"/>
                  </a:lnTo>
                  <a:lnTo>
                    <a:pt x="211" y="76"/>
                  </a:lnTo>
                  <a:lnTo>
                    <a:pt x="228" y="67"/>
                  </a:lnTo>
                  <a:lnTo>
                    <a:pt x="246" y="59"/>
                  </a:lnTo>
                  <a:lnTo>
                    <a:pt x="262" y="51"/>
                  </a:lnTo>
                  <a:lnTo>
                    <a:pt x="280" y="44"/>
                  </a:lnTo>
                  <a:lnTo>
                    <a:pt x="298" y="38"/>
                  </a:lnTo>
                  <a:lnTo>
                    <a:pt x="317" y="32"/>
                  </a:lnTo>
                  <a:lnTo>
                    <a:pt x="337" y="26"/>
                  </a:lnTo>
                  <a:lnTo>
                    <a:pt x="354" y="21"/>
                  </a:lnTo>
                  <a:lnTo>
                    <a:pt x="374" y="17"/>
                  </a:lnTo>
                  <a:lnTo>
                    <a:pt x="392" y="14"/>
                  </a:lnTo>
                  <a:lnTo>
                    <a:pt x="411" y="10"/>
                  </a:lnTo>
                  <a:lnTo>
                    <a:pt x="430" y="6"/>
                  </a:lnTo>
                  <a:lnTo>
                    <a:pt x="448" y="4"/>
                  </a:lnTo>
                  <a:lnTo>
                    <a:pt x="466" y="3"/>
                  </a:lnTo>
                  <a:lnTo>
                    <a:pt x="484" y="2"/>
                  </a:lnTo>
                  <a:lnTo>
                    <a:pt x="502" y="2"/>
                  </a:lnTo>
                  <a:lnTo>
                    <a:pt x="5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auto">
            <a:xfrm>
              <a:off x="7894638" y="1943101"/>
              <a:ext cx="111125" cy="109538"/>
            </a:xfrm>
            <a:custGeom>
              <a:avLst/>
              <a:gdLst>
                <a:gd name="T0" fmla="*/ 70 w 141"/>
                <a:gd name="T1" fmla="*/ 0 h 139"/>
                <a:gd name="T2" fmla="*/ 93 w 141"/>
                <a:gd name="T3" fmla="*/ 4 h 139"/>
                <a:gd name="T4" fmla="*/ 112 w 141"/>
                <a:gd name="T5" fmla="*/ 13 h 139"/>
                <a:gd name="T6" fmla="*/ 128 w 141"/>
                <a:gd name="T7" fmla="*/ 29 h 139"/>
                <a:gd name="T8" fmla="*/ 137 w 141"/>
                <a:gd name="T9" fmla="*/ 48 h 139"/>
                <a:gd name="T10" fmla="*/ 141 w 141"/>
                <a:gd name="T11" fmla="*/ 70 h 139"/>
                <a:gd name="T12" fmla="*/ 137 w 141"/>
                <a:gd name="T13" fmla="*/ 91 h 139"/>
                <a:gd name="T14" fmla="*/ 128 w 141"/>
                <a:gd name="T15" fmla="*/ 110 h 139"/>
                <a:gd name="T16" fmla="*/ 112 w 141"/>
                <a:gd name="T17" fmla="*/ 125 h 139"/>
                <a:gd name="T18" fmla="*/ 93 w 141"/>
                <a:gd name="T19" fmla="*/ 136 h 139"/>
                <a:gd name="T20" fmla="*/ 70 w 141"/>
                <a:gd name="T21" fmla="*/ 139 h 139"/>
                <a:gd name="T22" fmla="*/ 49 w 141"/>
                <a:gd name="T23" fmla="*/ 136 h 139"/>
                <a:gd name="T24" fmla="*/ 28 w 141"/>
                <a:gd name="T25" fmla="*/ 125 h 139"/>
                <a:gd name="T26" fmla="*/ 14 w 141"/>
                <a:gd name="T27" fmla="*/ 110 h 139"/>
                <a:gd name="T28" fmla="*/ 3 w 141"/>
                <a:gd name="T29" fmla="*/ 91 h 139"/>
                <a:gd name="T30" fmla="*/ 0 w 141"/>
                <a:gd name="T31" fmla="*/ 70 h 139"/>
                <a:gd name="T32" fmla="*/ 3 w 141"/>
                <a:gd name="T33" fmla="*/ 48 h 139"/>
                <a:gd name="T34" fmla="*/ 14 w 141"/>
                <a:gd name="T35" fmla="*/ 29 h 139"/>
                <a:gd name="T36" fmla="*/ 28 w 141"/>
                <a:gd name="T37" fmla="*/ 13 h 139"/>
                <a:gd name="T38" fmla="*/ 49 w 141"/>
                <a:gd name="T39" fmla="*/ 4 h 139"/>
                <a:gd name="T40" fmla="*/ 70 w 141"/>
                <a:gd name="T4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1" h="139">
                  <a:moveTo>
                    <a:pt x="70" y="0"/>
                  </a:moveTo>
                  <a:lnTo>
                    <a:pt x="93" y="4"/>
                  </a:lnTo>
                  <a:lnTo>
                    <a:pt x="112" y="13"/>
                  </a:lnTo>
                  <a:lnTo>
                    <a:pt x="128" y="29"/>
                  </a:lnTo>
                  <a:lnTo>
                    <a:pt x="137" y="48"/>
                  </a:lnTo>
                  <a:lnTo>
                    <a:pt x="141" y="70"/>
                  </a:lnTo>
                  <a:lnTo>
                    <a:pt x="137" y="91"/>
                  </a:lnTo>
                  <a:lnTo>
                    <a:pt x="128" y="110"/>
                  </a:lnTo>
                  <a:lnTo>
                    <a:pt x="112" y="125"/>
                  </a:lnTo>
                  <a:lnTo>
                    <a:pt x="93" y="136"/>
                  </a:lnTo>
                  <a:lnTo>
                    <a:pt x="70" y="139"/>
                  </a:lnTo>
                  <a:lnTo>
                    <a:pt x="49" y="136"/>
                  </a:lnTo>
                  <a:lnTo>
                    <a:pt x="28" y="125"/>
                  </a:lnTo>
                  <a:lnTo>
                    <a:pt x="14" y="110"/>
                  </a:lnTo>
                  <a:lnTo>
                    <a:pt x="3" y="91"/>
                  </a:lnTo>
                  <a:lnTo>
                    <a:pt x="0" y="70"/>
                  </a:lnTo>
                  <a:lnTo>
                    <a:pt x="3" y="48"/>
                  </a:lnTo>
                  <a:lnTo>
                    <a:pt x="14" y="29"/>
                  </a:lnTo>
                  <a:lnTo>
                    <a:pt x="28" y="13"/>
                  </a:lnTo>
                  <a:lnTo>
                    <a:pt x="49" y="4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77150" y="2027184"/>
            <a:ext cx="3992710" cy="29238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C000"/>
                </a:solidFill>
              </a:rPr>
              <a:t>数据预处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理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endParaRPr lang="en-US" altLang="zh-CN" sz="2800" b="1" dirty="0" smtClean="0">
              <a:solidFill>
                <a:srgbClr val="0A6546"/>
              </a:solidFill>
            </a:endParaRPr>
          </a:p>
          <a:p>
            <a:endParaRPr lang="en-US" altLang="zh-CN" sz="2800" b="1" dirty="0">
              <a:solidFill>
                <a:srgbClr val="0A6546"/>
              </a:solidFill>
            </a:endParaRPr>
          </a:p>
          <a:p>
            <a:endParaRPr lang="en-US" altLang="zh-CN" sz="2800" b="1" dirty="0">
              <a:solidFill>
                <a:srgbClr val="0A6546"/>
              </a:solidFill>
            </a:endParaRPr>
          </a:p>
          <a:p>
            <a:r>
              <a:rPr lang="zh-CN" altLang="en-US" dirty="0" smtClean="0"/>
              <a:t>开始的基</a:t>
            </a:r>
            <a:r>
              <a:rPr lang="zh-CN" altLang="en-US" dirty="0"/>
              <a:t>因表达数据要进行调整，主要包括对数变换和归一化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对于数据集的数据首先取以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为底的对数，然后分位数归一化。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553831" y="2290828"/>
            <a:ext cx="3992710" cy="3293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0A6546"/>
                </a:solidFill>
              </a:rPr>
              <a:t>基因的筛选</a:t>
            </a:r>
            <a:endParaRPr lang="en-US" altLang="zh-CN" dirty="0" smtClean="0"/>
          </a:p>
          <a:p>
            <a:pPr algn="r"/>
            <a:endParaRPr lang="en-US" altLang="zh-CN" dirty="0"/>
          </a:p>
          <a:p>
            <a:pPr algn="r"/>
            <a:endParaRPr lang="en-US" altLang="zh-CN" dirty="0" smtClean="0"/>
          </a:p>
          <a:p>
            <a:pPr algn="r"/>
            <a:endParaRPr lang="en-US" altLang="zh-CN" dirty="0" smtClean="0"/>
          </a:p>
          <a:p>
            <a:r>
              <a:rPr lang="zh-CN" altLang="en-US" dirty="0" smtClean="0"/>
              <a:t>首先检测是否具有正态性，一般情况下都是很好的。</a:t>
            </a:r>
            <a:endParaRPr lang="en-US" altLang="zh-CN" dirty="0" smtClean="0"/>
          </a:p>
          <a:p>
            <a:r>
              <a:rPr lang="zh-CN" altLang="en-US" dirty="0" smtClean="0"/>
              <a:t>筛选分为两种方法：</a:t>
            </a:r>
            <a:endParaRPr lang="en-US" altLang="zh-CN" dirty="0" smtClean="0"/>
          </a:p>
          <a:p>
            <a:r>
              <a:rPr lang="zh-CN" altLang="en-US" dirty="0" smtClean="0"/>
              <a:t>第一种是</a:t>
            </a:r>
            <a:r>
              <a:rPr lang="en-US" altLang="zh-CN" dirty="0" smtClean="0"/>
              <a:t>T</a:t>
            </a:r>
            <a:r>
              <a:rPr lang="zh-CN" altLang="en-US" dirty="0" smtClean="0"/>
              <a:t>检验，对每个基因分别检验。</a:t>
            </a:r>
            <a:endParaRPr lang="en-US" altLang="zh-CN" dirty="0" smtClean="0"/>
          </a:p>
          <a:p>
            <a:r>
              <a:rPr lang="zh-CN" altLang="en-US" dirty="0" smtClean="0"/>
              <a:t>第二种是</a:t>
            </a:r>
            <a:r>
              <a:rPr lang="en-US" altLang="zh-CN" dirty="0" smtClean="0"/>
              <a:t>SAM</a:t>
            </a:r>
            <a:r>
              <a:rPr lang="zh-CN" altLang="en-US" dirty="0" smtClean="0"/>
              <a:t>算法。</a:t>
            </a:r>
            <a:endParaRPr lang="en-US" altLang="zh-CN" dirty="0" smtClean="0"/>
          </a:p>
          <a:p>
            <a:r>
              <a:rPr lang="en-US" altLang="zh-CN" dirty="0" err="1" smtClean="0"/>
              <a:t>bioconductor</a:t>
            </a:r>
            <a:r>
              <a:rPr lang="zh-CN" altLang="en-US" dirty="0" smtClean="0"/>
              <a:t>提供的</a:t>
            </a:r>
            <a:r>
              <a:rPr lang="en-US" altLang="zh-CN" dirty="0" err="1" smtClean="0"/>
              <a:t>genefilter</a:t>
            </a:r>
            <a:r>
              <a:rPr lang="zh-CN" altLang="en-US" dirty="0" smtClean="0"/>
              <a:t>方法，也可以提供综合的基因筛选。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18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1414</TotalTime>
  <Words>1669</Words>
  <Application>Microsoft Office PowerPoint</Application>
  <PresentationFormat>宽屏</PresentationFormat>
  <Paragraphs>184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PPTfans网（www.pptfans.cn）</dc:title>
  <dc:subject/>
  <dc:creator>PPTfans网（www.pptfans.cn）</dc:creator>
  <cp:keywords/>
  <dc:description/>
  <cp:lastModifiedBy>Administrator</cp:lastModifiedBy>
  <cp:revision>95</cp:revision>
  <dcterms:created xsi:type="dcterms:W3CDTF">2015-01-29T03:59:36Z</dcterms:created>
  <dcterms:modified xsi:type="dcterms:W3CDTF">2017-05-26T04:43:09Z</dcterms:modified>
  <cp:category/>
</cp:coreProperties>
</file>