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70" r:id="rId16"/>
    <p:sldId id="268" r:id="rId17"/>
    <p:sldId id="279" r:id="rId18"/>
    <p:sldId id="283" r:id="rId19"/>
    <p:sldId id="274" r:id="rId20"/>
    <p:sldId id="275" r:id="rId21"/>
    <p:sldId id="288" r:id="rId22"/>
    <p:sldId id="289" r:id="rId23"/>
    <p:sldId id="293" r:id="rId24"/>
    <p:sldId id="291" r:id="rId25"/>
    <p:sldId id="292" r:id="rId26"/>
    <p:sldId id="304" r:id="rId27"/>
    <p:sldId id="294" r:id="rId28"/>
    <p:sldId id="295" r:id="rId29"/>
    <p:sldId id="296" r:id="rId30"/>
    <p:sldId id="297" r:id="rId31"/>
    <p:sldId id="298" r:id="rId32"/>
    <p:sldId id="299" r:id="rId33"/>
    <p:sldId id="305" r:id="rId34"/>
    <p:sldId id="290" r:id="rId35"/>
    <p:sldId id="300" r:id="rId36"/>
    <p:sldId id="301" r:id="rId37"/>
    <p:sldId id="302" r:id="rId38"/>
    <p:sldId id="303" r:id="rId39"/>
    <p:sldId id="287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990471-3807-451C-97B9-4A847F625876}" type="doc">
      <dgm:prSet loTypeId="urn:microsoft.com/office/officeart/2005/8/layout/pyramid1" loCatId="pyramid" qsTypeId="urn:microsoft.com/office/officeart/2005/8/quickstyle/3d4" qsCatId="3D" csTypeId="urn:microsoft.com/office/officeart/2005/8/colors/colorful5" csCatId="colorful" phldr="1"/>
      <dgm:spPr/>
    </dgm:pt>
    <dgm:pt modelId="{43348862-3349-4CBD-AF73-030E42E099E3}">
      <dgm:prSet phldrT="[Texto]" custT="1"/>
      <dgm:spPr/>
      <dgm:t>
        <a:bodyPr/>
        <a:lstStyle/>
        <a:p>
          <a:endParaRPr lang="pt-PT" sz="2000" b="1" dirty="0"/>
        </a:p>
        <a:p>
          <a:r>
            <a:rPr lang="pt-PT" sz="2000" b="1" dirty="0"/>
            <a:t>Apoio à vantagem estratégica</a:t>
          </a:r>
        </a:p>
      </dgm:t>
    </dgm:pt>
    <dgm:pt modelId="{C7A4A1B2-C132-4555-B21B-F9BE1D6DB308}" type="parTrans" cxnId="{77E7573A-E68E-4484-BA4A-1AF67D00C336}">
      <dgm:prSet/>
      <dgm:spPr/>
      <dgm:t>
        <a:bodyPr/>
        <a:lstStyle/>
        <a:p>
          <a:endParaRPr lang="pt-PT" sz="1100"/>
        </a:p>
      </dgm:t>
    </dgm:pt>
    <dgm:pt modelId="{050F348F-6D61-4489-A90A-2D784B704595}" type="sibTrans" cxnId="{77E7573A-E68E-4484-BA4A-1AF67D00C336}">
      <dgm:prSet/>
      <dgm:spPr/>
      <dgm:t>
        <a:bodyPr/>
        <a:lstStyle/>
        <a:p>
          <a:endParaRPr lang="pt-PT" sz="1100"/>
        </a:p>
      </dgm:t>
    </dgm:pt>
    <dgm:pt modelId="{D75BC736-4AA1-4782-99A5-3A4143555F24}">
      <dgm:prSet phldrT="[Texto]" custT="1"/>
      <dgm:spPr/>
      <dgm:t>
        <a:bodyPr/>
        <a:lstStyle/>
        <a:p>
          <a:r>
            <a:rPr lang="pt-PT" sz="2000" b="1" dirty="0"/>
            <a:t>Apoio à tomada de decisão na gestão</a:t>
          </a:r>
        </a:p>
      </dgm:t>
    </dgm:pt>
    <dgm:pt modelId="{E9284D67-176F-4423-9FB7-47FD0BD78F33}" type="parTrans" cxnId="{2B0D5BDA-90DA-4BC0-978C-B4CC0FA2763E}">
      <dgm:prSet/>
      <dgm:spPr/>
      <dgm:t>
        <a:bodyPr/>
        <a:lstStyle/>
        <a:p>
          <a:endParaRPr lang="pt-PT" sz="1100"/>
        </a:p>
      </dgm:t>
    </dgm:pt>
    <dgm:pt modelId="{73364C28-A932-42F0-AC1C-51410B53D548}" type="sibTrans" cxnId="{2B0D5BDA-90DA-4BC0-978C-B4CC0FA2763E}">
      <dgm:prSet/>
      <dgm:spPr/>
      <dgm:t>
        <a:bodyPr/>
        <a:lstStyle/>
        <a:p>
          <a:endParaRPr lang="pt-PT" sz="1100"/>
        </a:p>
      </dgm:t>
    </dgm:pt>
    <dgm:pt modelId="{33CC217B-0414-4914-894E-9C2785045CA6}">
      <dgm:prSet phldrT="[Texto]" custT="1"/>
      <dgm:spPr/>
      <dgm:t>
        <a:bodyPr/>
        <a:lstStyle/>
        <a:p>
          <a:r>
            <a:rPr lang="pt-PT" sz="2000" b="1" dirty="0"/>
            <a:t>Apoio às operações</a:t>
          </a:r>
        </a:p>
      </dgm:t>
    </dgm:pt>
    <dgm:pt modelId="{0A815DC4-932F-4014-B41D-DE45D2828B91}" type="parTrans" cxnId="{1E6B54BF-F4E4-4F09-96CD-D3A68B36FF5F}">
      <dgm:prSet/>
      <dgm:spPr/>
      <dgm:t>
        <a:bodyPr/>
        <a:lstStyle/>
        <a:p>
          <a:endParaRPr lang="pt-PT" sz="1100"/>
        </a:p>
      </dgm:t>
    </dgm:pt>
    <dgm:pt modelId="{74055293-F5B2-47CE-8B2C-BBF471C0162C}" type="sibTrans" cxnId="{1E6B54BF-F4E4-4F09-96CD-D3A68B36FF5F}">
      <dgm:prSet/>
      <dgm:spPr/>
      <dgm:t>
        <a:bodyPr/>
        <a:lstStyle/>
        <a:p>
          <a:endParaRPr lang="pt-PT" sz="1100"/>
        </a:p>
      </dgm:t>
    </dgm:pt>
    <dgm:pt modelId="{72DC0702-0D74-4D9C-8B7C-4779D624A0BF}" type="pres">
      <dgm:prSet presAssocID="{05990471-3807-451C-97B9-4A847F625876}" presName="Name0" presStyleCnt="0">
        <dgm:presLayoutVars>
          <dgm:dir/>
          <dgm:animLvl val="lvl"/>
          <dgm:resizeHandles val="exact"/>
        </dgm:presLayoutVars>
      </dgm:prSet>
      <dgm:spPr/>
    </dgm:pt>
    <dgm:pt modelId="{A9943464-A7D3-4ED0-BDE9-849455BE0E2A}" type="pres">
      <dgm:prSet presAssocID="{43348862-3349-4CBD-AF73-030E42E099E3}" presName="Name8" presStyleCnt="0"/>
      <dgm:spPr/>
    </dgm:pt>
    <dgm:pt modelId="{05F34317-C19D-4005-94E6-CE06B91E4999}" type="pres">
      <dgm:prSet presAssocID="{43348862-3349-4CBD-AF73-030E42E099E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737EA02-B281-4286-A8FB-F59224E80EA5}" type="pres">
      <dgm:prSet presAssocID="{43348862-3349-4CBD-AF73-030E42E099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D131575-BDB0-4488-AFBB-9D4C4C287355}" type="pres">
      <dgm:prSet presAssocID="{D75BC736-4AA1-4782-99A5-3A4143555F24}" presName="Name8" presStyleCnt="0"/>
      <dgm:spPr/>
    </dgm:pt>
    <dgm:pt modelId="{798E41EB-8FF8-4B51-ABE2-F0618441CD9E}" type="pres">
      <dgm:prSet presAssocID="{D75BC736-4AA1-4782-99A5-3A4143555F2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B4E223D-382E-4AFA-A037-A7A74C598866}" type="pres">
      <dgm:prSet presAssocID="{D75BC736-4AA1-4782-99A5-3A4143555F2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A8BCF87-F3B0-4A3D-BA15-179D6E4D6D34}" type="pres">
      <dgm:prSet presAssocID="{33CC217B-0414-4914-894E-9C2785045CA6}" presName="Name8" presStyleCnt="0"/>
      <dgm:spPr/>
    </dgm:pt>
    <dgm:pt modelId="{6B5F0803-B9E6-47D0-9F18-CFD7CD689E3F}" type="pres">
      <dgm:prSet presAssocID="{33CC217B-0414-4914-894E-9C2785045CA6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F6B5A5E-16FA-4707-A6D2-663236FB56AC}" type="pres">
      <dgm:prSet presAssocID="{33CC217B-0414-4914-894E-9C2785045CA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EA96A869-F2F7-4D1E-BB8B-E8380FBFF690}" type="presOf" srcId="{43348862-3349-4CBD-AF73-030E42E099E3}" destId="{05F34317-C19D-4005-94E6-CE06B91E4999}" srcOrd="0" destOrd="0" presId="urn:microsoft.com/office/officeart/2005/8/layout/pyramid1"/>
    <dgm:cxn modelId="{2B0D5BDA-90DA-4BC0-978C-B4CC0FA2763E}" srcId="{05990471-3807-451C-97B9-4A847F625876}" destId="{D75BC736-4AA1-4782-99A5-3A4143555F24}" srcOrd="1" destOrd="0" parTransId="{E9284D67-176F-4423-9FB7-47FD0BD78F33}" sibTransId="{73364C28-A932-42F0-AC1C-51410B53D548}"/>
    <dgm:cxn modelId="{45888B20-1055-439F-B84F-270F9437E218}" type="presOf" srcId="{D75BC736-4AA1-4782-99A5-3A4143555F24}" destId="{798E41EB-8FF8-4B51-ABE2-F0618441CD9E}" srcOrd="0" destOrd="0" presId="urn:microsoft.com/office/officeart/2005/8/layout/pyramid1"/>
    <dgm:cxn modelId="{F9CFC038-888F-4506-BA69-55958066A9BB}" type="presOf" srcId="{33CC217B-0414-4914-894E-9C2785045CA6}" destId="{6B5F0803-B9E6-47D0-9F18-CFD7CD689E3F}" srcOrd="0" destOrd="0" presId="urn:microsoft.com/office/officeart/2005/8/layout/pyramid1"/>
    <dgm:cxn modelId="{DDAE9031-A55E-4493-8361-545DE96E6199}" type="presOf" srcId="{33CC217B-0414-4914-894E-9C2785045CA6}" destId="{2F6B5A5E-16FA-4707-A6D2-663236FB56AC}" srcOrd="1" destOrd="0" presId="urn:microsoft.com/office/officeart/2005/8/layout/pyramid1"/>
    <dgm:cxn modelId="{77E7573A-E68E-4484-BA4A-1AF67D00C336}" srcId="{05990471-3807-451C-97B9-4A847F625876}" destId="{43348862-3349-4CBD-AF73-030E42E099E3}" srcOrd="0" destOrd="0" parTransId="{C7A4A1B2-C132-4555-B21B-F9BE1D6DB308}" sibTransId="{050F348F-6D61-4489-A90A-2D784B704595}"/>
    <dgm:cxn modelId="{D6134802-6E74-41EC-8494-5AED98C663FF}" type="presOf" srcId="{05990471-3807-451C-97B9-4A847F625876}" destId="{72DC0702-0D74-4D9C-8B7C-4779D624A0BF}" srcOrd="0" destOrd="0" presId="urn:microsoft.com/office/officeart/2005/8/layout/pyramid1"/>
    <dgm:cxn modelId="{9BC443E7-6614-419C-97CC-FD402DC734B6}" type="presOf" srcId="{43348862-3349-4CBD-AF73-030E42E099E3}" destId="{A737EA02-B281-4286-A8FB-F59224E80EA5}" srcOrd="1" destOrd="0" presId="urn:microsoft.com/office/officeart/2005/8/layout/pyramid1"/>
    <dgm:cxn modelId="{B59FC756-386F-4178-BD81-2E965BCEF722}" type="presOf" srcId="{D75BC736-4AA1-4782-99A5-3A4143555F24}" destId="{BB4E223D-382E-4AFA-A037-A7A74C598866}" srcOrd="1" destOrd="0" presId="urn:microsoft.com/office/officeart/2005/8/layout/pyramid1"/>
    <dgm:cxn modelId="{1E6B54BF-F4E4-4F09-96CD-D3A68B36FF5F}" srcId="{05990471-3807-451C-97B9-4A847F625876}" destId="{33CC217B-0414-4914-894E-9C2785045CA6}" srcOrd="2" destOrd="0" parTransId="{0A815DC4-932F-4014-B41D-DE45D2828B91}" sibTransId="{74055293-F5B2-47CE-8B2C-BBF471C0162C}"/>
    <dgm:cxn modelId="{BFCAD3D3-FEDC-4876-B502-17F531730AFB}" type="presParOf" srcId="{72DC0702-0D74-4D9C-8B7C-4779D624A0BF}" destId="{A9943464-A7D3-4ED0-BDE9-849455BE0E2A}" srcOrd="0" destOrd="0" presId="urn:microsoft.com/office/officeart/2005/8/layout/pyramid1"/>
    <dgm:cxn modelId="{BE6E04FB-9A27-45CB-A6A2-496E995967A1}" type="presParOf" srcId="{A9943464-A7D3-4ED0-BDE9-849455BE0E2A}" destId="{05F34317-C19D-4005-94E6-CE06B91E4999}" srcOrd="0" destOrd="0" presId="urn:microsoft.com/office/officeart/2005/8/layout/pyramid1"/>
    <dgm:cxn modelId="{6591518E-E426-49B3-AD24-E0B609E9B337}" type="presParOf" srcId="{A9943464-A7D3-4ED0-BDE9-849455BE0E2A}" destId="{A737EA02-B281-4286-A8FB-F59224E80EA5}" srcOrd="1" destOrd="0" presId="urn:microsoft.com/office/officeart/2005/8/layout/pyramid1"/>
    <dgm:cxn modelId="{B48B1AFE-BBAD-403B-A016-B3F34AB2216B}" type="presParOf" srcId="{72DC0702-0D74-4D9C-8B7C-4779D624A0BF}" destId="{5D131575-BDB0-4488-AFBB-9D4C4C287355}" srcOrd="1" destOrd="0" presId="urn:microsoft.com/office/officeart/2005/8/layout/pyramid1"/>
    <dgm:cxn modelId="{E57DAEA8-8021-40A3-B833-740E3BD15332}" type="presParOf" srcId="{5D131575-BDB0-4488-AFBB-9D4C4C287355}" destId="{798E41EB-8FF8-4B51-ABE2-F0618441CD9E}" srcOrd="0" destOrd="0" presId="urn:microsoft.com/office/officeart/2005/8/layout/pyramid1"/>
    <dgm:cxn modelId="{C5EC015B-3017-4204-8308-E8F0E02CDD3A}" type="presParOf" srcId="{5D131575-BDB0-4488-AFBB-9D4C4C287355}" destId="{BB4E223D-382E-4AFA-A037-A7A74C598866}" srcOrd="1" destOrd="0" presId="urn:microsoft.com/office/officeart/2005/8/layout/pyramid1"/>
    <dgm:cxn modelId="{EA012D17-5F2B-4F4D-BEDC-8B1CDFE6D2E0}" type="presParOf" srcId="{72DC0702-0D74-4D9C-8B7C-4779D624A0BF}" destId="{8A8BCF87-F3B0-4A3D-BA15-179D6E4D6D34}" srcOrd="2" destOrd="0" presId="urn:microsoft.com/office/officeart/2005/8/layout/pyramid1"/>
    <dgm:cxn modelId="{7421D96A-1607-4506-8790-A285E58369AF}" type="presParOf" srcId="{8A8BCF87-F3B0-4A3D-BA15-179D6E4D6D34}" destId="{6B5F0803-B9E6-47D0-9F18-CFD7CD689E3F}" srcOrd="0" destOrd="0" presId="urn:microsoft.com/office/officeart/2005/8/layout/pyramid1"/>
    <dgm:cxn modelId="{AD2E5ABA-3056-4561-B16C-02DE13570F5D}" type="presParOf" srcId="{8A8BCF87-F3B0-4A3D-BA15-179D6E4D6D34}" destId="{2F6B5A5E-16FA-4707-A6D2-663236FB56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34317-C19D-4005-94E6-CE06B91E4999}">
      <dsp:nvSpPr>
        <dsp:cNvPr id="0" name=""/>
        <dsp:cNvSpPr/>
      </dsp:nvSpPr>
      <dsp:spPr>
        <a:xfrm>
          <a:off x="2125960" y="0"/>
          <a:ext cx="2125960" cy="1440160"/>
        </a:xfrm>
        <a:prstGeom prst="trapezoid">
          <a:avLst>
            <a:gd name="adj" fmla="val 738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2000" b="1" kern="1200" dirty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b="1" kern="1200" dirty="0"/>
            <a:t>Apoio à vantagem estratégica</a:t>
          </a:r>
        </a:p>
      </dsp:txBody>
      <dsp:txXfrm>
        <a:off x="2125960" y="0"/>
        <a:ext cx="2125960" cy="1440160"/>
      </dsp:txXfrm>
    </dsp:sp>
    <dsp:sp modelId="{798E41EB-8FF8-4B51-ABE2-F0618441CD9E}">
      <dsp:nvSpPr>
        <dsp:cNvPr id="0" name=""/>
        <dsp:cNvSpPr/>
      </dsp:nvSpPr>
      <dsp:spPr>
        <a:xfrm>
          <a:off x="1062980" y="1440160"/>
          <a:ext cx="4251920" cy="1440160"/>
        </a:xfrm>
        <a:prstGeom prst="trapezoid">
          <a:avLst>
            <a:gd name="adj" fmla="val 7381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b="1" kern="1200" dirty="0"/>
            <a:t>Apoio à tomada de decisão na gestão</a:t>
          </a:r>
        </a:p>
      </dsp:txBody>
      <dsp:txXfrm>
        <a:off x="1807065" y="1440160"/>
        <a:ext cx="2763748" cy="1440160"/>
      </dsp:txXfrm>
    </dsp:sp>
    <dsp:sp modelId="{6B5F0803-B9E6-47D0-9F18-CFD7CD689E3F}">
      <dsp:nvSpPr>
        <dsp:cNvPr id="0" name=""/>
        <dsp:cNvSpPr/>
      </dsp:nvSpPr>
      <dsp:spPr>
        <a:xfrm>
          <a:off x="0" y="2880320"/>
          <a:ext cx="6377880" cy="1440160"/>
        </a:xfrm>
        <a:prstGeom prst="trapezoid">
          <a:avLst>
            <a:gd name="adj" fmla="val 7381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b="1" kern="1200" dirty="0"/>
            <a:t>Apoio às operações</a:t>
          </a:r>
        </a:p>
      </dsp:txBody>
      <dsp:txXfrm>
        <a:off x="1116128" y="2880320"/>
        <a:ext cx="4145622" cy="144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FBC7D-8640-428A-9946-9EB460BB04B8}" type="datetimeFigureOut">
              <a:rPr lang="pt-PT" smtClean="0"/>
              <a:t>28/09/2022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8B9D3-76A1-4DAA-ABF4-FA589E21C7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926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8B9D3-76A1-4DAA-ABF4-FA589E21C75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866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28/09/2022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739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28/09/2022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090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28/09/2022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788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28/09/2022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52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28/09/2022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21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28/09/2022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377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28/09/2022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28/09/2022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28/09/2022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99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28/09/2022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878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28/09/2022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182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28/09/2022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99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4716450"/>
            <a:ext cx="6858000" cy="1595512"/>
          </a:xfrm>
        </p:spPr>
        <p:txBody>
          <a:bodyPr>
            <a:normAutofit/>
          </a:bodyPr>
          <a:lstStyle/>
          <a:p>
            <a:pPr algn="just"/>
            <a:r>
              <a:rPr lang="pt-PT" sz="2400" dirty="0">
                <a:latin typeface="+mn-lt"/>
              </a:rPr>
              <a:t>Capitulo 1 - Fundamentos de sistemas de informação</a:t>
            </a:r>
            <a:br>
              <a:rPr lang="pt-PT" sz="2400" dirty="0">
                <a:latin typeface="+mn-lt"/>
              </a:rPr>
            </a:br>
            <a:endParaRPr lang="pt-PT" sz="2400" dirty="0">
              <a:latin typeface="+mn-lt"/>
            </a:endParaRPr>
          </a:p>
        </p:txBody>
      </p:sp>
      <p:pic>
        <p:nvPicPr>
          <p:cNvPr id="1026" name="Picture 2" descr="http://marcusmarques.com.br/wp-content/uploads/2017/02/sistemas-de-informac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0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187812"/>
            <a:ext cx="25050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3937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000" b="1" dirty="0"/>
              <a:t>A pergunta é: Os sistemas de informação ajudarão a melhorar o quê?</a:t>
            </a:r>
          </a:p>
          <a:p>
            <a:pPr algn="just">
              <a:lnSpc>
                <a:spcPct val="150000"/>
              </a:lnSpc>
            </a:pPr>
            <a:r>
              <a:rPr lang="pt-PT" sz="2000" dirty="0"/>
              <a:t> </a:t>
            </a:r>
            <a:r>
              <a:rPr lang="pt-PT" sz="2000" b="1" dirty="0"/>
              <a:t>Desempenham três papéis vitais em </a:t>
            </a:r>
            <a:r>
              <a:rPr lang="pt-PT" sz="2000" b="1" u="sng" dirty="0"/>
              <a:t>qualquer tipo de organização</a:t>
            </a:r>
          </a:p>
          <a:p>
            <a:pPr lvl="1" algn="just">
              <a:lnSpc>
                <a:spcPct val="150000"/>
              </a:lnSpc>
            </a:pPr>
            <a:r>
              <a:rPr lang="pt-PT" dirty="0"/>
              <a:t> Processos e operações das empresas </a:t>
            </a:r>
          </a:p>
          <a:p>
            <a:pPr lvl="1" algn="just">
              <a:lnSpc>
                <a:spcPct val="150000"/>
              </a:lnSpc>
            </a:pPr>
            <a:r>
              <a:rPr lang="pt-PT" dirty="0"/>
              <a:t>Tomada de decisões dos funcionários e gestores </a:t>
            </a:r>
          </a:p>
          <a:p>
            <a:pPr lvl="1" algn="just">
              <a:lnSpc>
                <a:spcPct val="150000"/>
              </a:lnSpc>
            </a:pPr>
            <a:r>
              <a:rPr lang="pt-PT" dirty="0"/>
              <a:t>Estratégias em busca da vantagem competitiva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just"/>
            <a:r>
              <a:rPr lang="pt-PT" sz="2500" b="1" dirty="0"/>
              <a:t/>
            </a:r>
            <a:br>
              <a:rPr lang="pt-PT" sz="2500" b="1" dirty="0"/>
            </a:br>
            <a:r>
              <a:rPr lang="pt-PT" sz="2500" b="1" dirty="0"/>
              <a:t>1.5 – </a:t>
            </a:r>
            <a:r>
              <a:rPr lang="pt-PT" sz="2800" b="1" dirty="0"/>
              <a:t>Papéis fundamentais dos SI</a:t>
            </a:r>
          </a:p>
        </p:txBody>
      </p:sp>
    </p:spTree>
    <p:extLst>
      <p:ext uri="{BB962C8B-B14F-4D97-AF65-F5344CB8AC3E}">
        <p14:creationId xmlns:p14="http://schemas.microsoft.com/office/powerpoint/2010/main" val="41691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3618"/>
              </p:ext>
            </p:extLst>
          </p:nvPr>
        </p:nvGraphicFramePr>
        <p:xfrm>
          <a:off x="1383060" y="1484784"/>
          <a:ext cx="63778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just"/>
            <a:r>
              <a:rPr lang="pt-PT" sz="2500" b="1" dirty="0"/>
              <a:t>1.5 – </a:t>
            </a:r>
            <a:r>
              <a:rPr lang="pt-PT" sz="2800" b="1" dirty="0"/>
              <a:t>Papéis fundamentais dos SI</a:t>
            </a:r>
          </a:p>
        </p:txBody>
      </p:sp>
    </p:spTree>
    <p:extLst>
      <p:ext uri="{BB962C8B-B14F-4D97-AF65-F5344CB8AC3E}">
        <p14:creationId xmlns:p14="http://schemas.microsoft.com/office/powerpoint/2010/main" val="23250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61966"/>
              </p:ext>
            </p:extLst>
          </p:nvPr>
        </p:nvGraphicFramePr>
        <p:xfrm>
          <a:off x="457200" y="1212086"/>
          <a:ext cx="8229600" cy="49974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5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800" dirty="0"/>
                        <a:t>Tipos de Sistemas</a:t>
                      </a:r>
                      <a:r>
                        <a:rPr lang="pt-PT" sz="1800" baseline="0" dirty="0"/>
                        <a:t> 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600" dirty="0"/>
                        <a:t>Exemplos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5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PT" sz="1800" b="1" dirty="0"/>
                        <a:t>Operacionais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PT" sz="1600" dirty="0"/>
                        <a:t>Faturação, Controlo</a:t>
                      </a:r>
                      <a:r>
                        <a:rPr lang="pt-PT" sz="1600" baseline="0" dirty="0"/>
                        <a:t> de encomendas, Contabilidade geral, Controlo de stocks, Salários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5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PT" sz="1800" b="1" dirty="0"/>
                        <a:t>Táticos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PT" sz="1600" dirty="0"/>
                        <a:t>Análise de Vendas, Controlo orçamental,</a:t>
                      </a:r>
                      <a:r>
                        <a:rPr lang="pt-PT" sz="1600" baseline="0" dirty="0"/>
                        <a:t> Contabilidade analítica, Gestão de inventários, Análise de qualidade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75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PT" sz="1800" b="1" dirty="0"/>
                        <a:t>Estratégicos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PT" sz="1600" dirty="0"/>
                        <a:t>Previsão de vendas, Planeamento e alocação</a:t>
                      </a:r>
                      <a:r>
                        <a:rPr lang="pt-PT" sz="1600" baseline="0" dirty="0"/>
                        <a:t> da produção, Planeamento de RH, Previsão de receitas e custos, Modelação financeira.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457200" y="6283149"/>
            <a:ext cx="3612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i="1" dirty="0"/>
              <a:t>Segundo a Classificação de Anthony</a:t>
            </a:r>
            <a:endParaRPr lang="pt-PT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just"/>
            <a:r>
              <a:rPr lang="pt-PT" sz="2500" b="1" dirty="0"/>
              <a:t>1.5 – </a:t>
            </a:r>
            <a:r>
              <a:rPr lang="pt-PT" sz="2800" b="1" dirty="0"/>
              <a:t>Papéis fundamentais dos SI</a:t>
            </a:r>
          </a:p>
        </p:txBody>
      </p:sp>
    </p:spTree>
    <p:extLst>
      <p:ext uri="{BB962C8B-B14F-4D97-AF65-F5344CB8AC3E}">
        <p14:creationId xmlns:p14="http://schemas.microsoft.com/office/powerpoint/2010/main" val="41824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9113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2400" dirty="0"/>
              <a:t>“</a:t>
            </a:r>
            <a:r>
              <a:rPr lang="pt-PT" sz="2400" b="1" i="1" dirty="0"/>
              <a:t>A Internet e as redes de tipo similar (intranets e extranets), têm se tornado a principal infra- estrutura de TIC no apoio às operações de muitas organizações.” </a:t>
            </a:r>
          </a:p>
          <a:p>
            <a:pPr lvl="1">
              <a:lnSpc>
                <a:spcPct val="150000"/>
              </a:lnSpc>
            </a:pPr>
            <a:r>
              <a:rPr lang="pt-PT" sz="2000" dirty="0"/>
              <a:t>B2B (empresa/fornecedor) </a:t>
            </a:r>
          </a:p>
          <a:p>
            <a:pPr lvl="1">
              <a:lnSpc>
                <a:spcPct val="150000"/>
              </a:lnSpc>
            </a:pPr>
            <a:r>
              <a:rPr lang="pt-PT" sz="2000" dirty="0"/>
              <a:t>B2C (empresa/cliente) </a:t>
            </a:r>
          </a:p>
          <a:p>
            <a:pPr lvl="1">
              <a:lnSpc>
                <a:spcPct val="150000"/>
              </a:lnSpc>
            </a:pPr>
            <a:r>
              <a:rPr lang="pt-PT" sz="2000" dirty="0"/>
              <a:t>SOA (</a:t>
            </a:r>
            <a:r>
              <a:rPr lang="pt-PT" sz="2000" dirty="0" err="1"/>
              <a:t>service</a:t>
            </a:r>
            <a:r>
              <a:rPr lang="pt-PT" sz="2000" dirty="0"/>
              <a:t> </a:t>
            </a:r>
            <a:r>
              <a:rPr lang="pt-PT" sz="2000" dirty="0" err="1"/>
              <a:t>oriented</a:t>
            </a:r>
            <a:r>
              <a:rPr lang="pt-PT" sz="2000" dirty="0"/>
              <a:t> </a:t>
            </a:r>
            <a:r>
              <a:rPr lang="pt-PT" sz="2000" dirty="0" err="1"/>
              <a:t>architecture</a:t>
            </a:r>
            <a:r>
              <a:rPr lang="pt-PT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lang="pt-PT" sz="2000" dirty="0"/>
              <a:t>Dependência do e-mail</a:t>
            </a:r>
          </a:p>
          <a:p>
            <a:pPr lvl="1">
              <a:lnSpc>
                <a:spcPct val="150000"/>
              </a:lnSpc>
            </a:pPr>
            <a:r>
              <a:rPr lang="pt-PT" sz="2000" dirty="0"/>
              <a:t>Sistemas colaborativos </a:t>
            </a:r>
          </a:p>
          <a:p>
            <a:pPr lvl="1">
              <a:lnSpc>
                <a:spcPct val="150000"/>
              </a:lnSpc>
            </a:pPr>
            <a:r>
              <a:rPr lang="pt-PT" sz="2000" dirty="0"/>
              <a:t>Web2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47744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just"/>
            <a:r>
              <a:rPr lang="pt-PT" sz="2500" b="1" dirty="0"/>
              <a:t/>
            </a:r>
            <a:br>
              <a:rPr lang="pt-PT" sz="2500" b="1" dirty="0"/>
            </a:br>
            <a:r>
              <a:rPr lang="pt-PT" sz="2500" b="1" dirty="0"/>
              <a:t>1.6 – </a:t>
            </a:r>
            <a:r>
              <a:rPr lang="pt-PT" sz="2800" b="1" dirty="0"/>
              <a:t>Internet e redes similares nos negócios</a:t>
            </a:r>
            <a:br>
              <a:rPr lang="pt-PT" sz="2800" b="1" dirty="0"/>
            </a:br>
            <a:endParaRPr lang="pt-PT" sz="2800" b="1" dirty="0"/>
          </a:p>
        </p:txBody>
      </p:sp>
    </p:spTree>
    <p:extLst>
      <p:ext uri="{BB962C8B-B14F-4D97-AF65-F5344CB8AC3E}">
        <p14:creationId xmlns:p14="http://schemas.microsoft.com/office/powerpoint/2010/main" val="28307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1729992"/>
            <a:ext cx="6858000" cy="2387600"/>
          </a:xfrm>
        </p:spPr>
        <p:txBody>
          <a:bodyPr/>
          <a:lstStyle/>
          <a:p>
            <a:r>
              <a:rPr lang="pt-PT" b="1" dirty="0"/>
              <a:t>2 – Fundamentos dos SI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12868"/>
            <a:ext cx="3384376" cy="121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89474" y="1111315"/>
            <a:ext cx="8197326" cy="454993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b="1" dirty="0"/>
              <a:t>Por que utilizar um Sistema de Informação?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/>
              <a:t>Expansão para outros lugares;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 smtClean="0"/>
              <a:t>Oferta </a:t>
            </a:r>
            <a:r>
              <a:rPr lang="pt-BR" sz="2000" dirty="0"/>
              <a:t>de novos produtos e serviços;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/>
              <a:t>Reorganização de fluxo de tarefas e trabalho;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/>
              <a:t>Transformação do modo de conduzir os negócios</a:t>
            </a:r>
            <a:r>
              <a:rPr lang="pt-BR" sz="2000" dirty="0" smtClean="0"/>
              <a:t>;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/>
              <a:t>Otimização dos fluxos de informação e conhecimento;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/>
              <a:t>Produtividade dos funcionários;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/>
              <a:t>Qualidade e aceleração no processo de decisão;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/>
              <a:t>Minimizar burocracia.</a:t>
            </a:r>
          </a:p>
          <a:p>
            <a:pPr lvl="1" algn="just">
              <a:lnSpc>
                <a:spcPct val="150000"/>
              </a:lnSpc>
            </a:pPr>
            <a:endParaRPr lang="pt-BR" sz="2000" dirty="0"/>
          </a:p>
          <a:p>
            <a:pPr lvl="1" algn="just"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47744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just"/>
            <a:r>
              <a:rPr lang="pt-PT" sz="2500" b="1" dirty="0"/>
              <a:t/>
            </a:r>
            <a:br>
              <a:rPr lang="pt-PT" sz="2500" b="1" dirty="0"/>
            </a:br>
            <a:r>
              <a:rPr lang="pt-PT" sz="2500" b="1" dirty="0"/>
              <a:t>2.1 – Dados, Informação e Sistemas de Informação </a:t>
            </a:r>
            <a:r>
              <a:rPr lang="pt-PT" sz="2800" b="1" dirty="0"/>
              <a:t/>
            </a:r>
            <a:br>
              <a:rPr lang="pt-PT" sz="2800" b="1" dirty="0"/>
            </a:br>
            <a:endParaRPr lang="pt-PT" sz="2800" b="1" dirty="0"/>
          </a:p>
        </p:txBody>
      </p:sp>
    </p:spTree>
    <p:extLst>
      <p:ext uri="{BB962C8B-B14F-4D97-AF65-F5344CB8AC3E}">
        <p14:creationId xmlns:p14="http://schemas.microsoft.com/office/powerpoint/2010/main" val="150551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5" descr="laudon+f0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80" y="1484784"/>
            <a:ext cx="6022940" cy="42795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57200" y="247744"/>
            <a:ext cx="8229600" cy="706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/>
              <a:t/>
            </a:r>
            <a:br>
              <a:rPr lang="pt-PT" sz="2500" b="1" kern="0"/>
            </a:br>
            <a:r>
              <a:rPr lang="pt-PT" sz="2500" b="1" kern="0"/>
              <a:t>2.1 – Dados, Informação e Sistemas de Informação </a:t>
            </a:r>
            <a:r>
              <a:rPr lang="pt-PT" sz="2800" b="1" kern="0"/>
              <a:t/>
            </a:r>
            <a:br>
              <a:rPr lang="pt-PT" sz="2800" b="1" kern="0"/>
            </a:br>
            <a:endParaRPr lang="pt-PT" sz="2800" b="1" kern="0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1403648" y="5757284"/>
            <a:ext cx="6048672" cy="884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pt-BR" sz="1400" b="1" dirty="0"/>
              <a:t>Figura 2 – Funções de um sistema de informação.</a:t>
            </a:r>
          </a:p>
          <a:p>
            <a:pPr marL="0" indent="0">
              <a:buNone/>
            </a:pPr>
            <a:r>
              <a:rPr lang="pt-BR" sz="1100" b="1" dirty="0"/>
              <a:t>Fonte: LAUDON; LAUDON, 2004, p. 8.</a:t>
            </a:r>
          </a:p>
        </p:txBody>
      </p:sp>
    </p:spTree>
    <p:extLst>
      <p:ext uri="{BB962C8B-B14F-4D97-AF65-F5344CB8AC3E}">
        <p14:creationId xmlns:p14="http://schemas.microsoft.com/office/powerpoint/2010/main" val="18066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247744"/>
            <a:ext cx="8229600" cy="706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</a:p>
          <a:p>
            <a:pPr marL="0" lvl="1" algn="just"/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pic>
        <p:nvPicPr>
          <p:cNvPr id="6" name="Picture 12" descr="laudon+f01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196752"/>
            <a:ext cx="8229600" cy="5239259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457200" y="6192198"/>
            <a:ext cx="7848872" cy="56938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pt-BR" sz="1400" b="1" dirty="0"/>
              <a:t>Figura 4 – Arquitetura de informação e infraestrutura de tecnologia de informação.</a:t>
            </a:r>
          </a:p>
          <a:p>
            <a:pPr marL="0" indent="0">
              <a:buNone/>
            </a:pPr>
            <a:r>
              <a:rPr lang="pt-BR" sz="1100" b="1" dirty="0"/>
              <a:t>Fonte: LAUDON; LAUDON, 2004, p. 27.</a:t>
            </a:r>
          </a:p>
        </p:txBody>
      </p:sp>
    </p:spTree>
    <p:extLst>
      <p:ext uri="{BB962C8B-B14F-4D97-AF65-F5344CB8AC3E}">
        <p14:creationId xmlns:p14="http://schemas.microsoft.com/office/powerpoint/2010/main" val="365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68760"/>
            <a:ext cx="8229600" cy="502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pt-BR" b="1" dirty="0"/>
              <a:t>Nível Operacional:</a:t>
            </a:r>
          </a:p>
          <a:p>
            <a:pPr lvl="1">
              <a:spcBef>
                <a:spcPct val="10000"/>
              </a:spcBef>
            </a:pPr>
            <a:r>
              <a:rPr lang="pt-BR" sz="2400" b="1" dirty="0"/>
              <a:t>TPS </a:t>
            </a:r>
            <a:r>
              <a:rPr lang="pt-BR" sz="2400" dirty="0"/>
              <a:t>(</a:t>
            </a:r>
            <a:r>
              <a:rPr lang="pt-PT" sz="2400" dirty="0" err="1"/>
              <a:t>Transaction</a:t>
            </a:r>
            <a:r>
              <a:rPr lang="pt-PT" sz="2400" dirty="0"/>
              <a:t> </a:t>
            </a:r>
            <a:r>
              <a:rPr lang="pt-PT" sz="2400" dirty="0" err="1"/>
              <a:t>processing</a:t>
            </a:r>
            <a:r>
              <a:rPr lang="pt-PT" sz="2400" dirty="0"/>
              <a:t> </a:t>
            </a:r>
            <a:r>
              <a:rPr lang="pt-PT" sz="2400" dirty="0" err="1"/>
              <a:t>system</a:t>
            </a:r>
            <a:r>
              <a:rPr lang="pt-BR" sz="2400" dirty="0"/>
              <a:t>)</a:t>
            </a:r>
          </a:p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pt-BR" b="1" dirty="0"/>
              <a:t>Nível de Conhecimento </a:t>
            </a:r>
          </a:p>
          <a:p>
            <a:pPr lvl="1">
              <a:spcBef>
                <a:spcPct val="10000"/>
              </a:spcBef>
            </a:pPr>
            <a:r>
              <a:rPr lang="pt-BR" sz="2400" b="1" dirty="0"/>
              <a:t>KWS</a:t>
            </a:r>
            <a:r>
              <a:rPr lang="pt-BR" sz="2400" dirty="0"/>
              <a:t> (</a:t>
            </a:r>
            <a:r>
              <a:rPr lang="pt-PT" sz="2400" dirty="0" err="1"/>
              <a:t>Knowledge</a:t>
            </a:r>
            <a:r>
              <a:rPr lang="pt-PT" sz="2400" dirty="0"/>
              <a:t> </a:t>
            </a:r>
            <a:r>
              <a:rPr lang="pt-PT" sz="2400" dirty="0" err="1"/>
              <a:t>Worker</a:t>
            </a:r>
            <a:r>
              <a:rPr lang="pt-PT" sz="2400" dirty="0"/>
              <a:t> </a:t>
            </a:r>
            <a:r>
              <a:rPr lang="pt-PT" sz="2400" dirty="0" err="1"/>
              <a:t>System</a:t>
            </a:r>
            <a:r>
              <a:rPr lang="pt-PT" sz="2400" dirty="0"/>
              <a:t> </a:t>
            </a:r>
            <a:r>
              <a:rPr lang="pt-BR" sz="2400" dirty="0"/>
              <a:t>)</a:t>
            </a:r>
          </a:p>
          <a:p>
            <a:pPr lvl="1">
              <a:spcBef>
                <a:spcPct val="10000"/>
              </a:spcBef>
            </a:pPr>
            <a:r>
              <a:rPr lang="pt-BR" sz="2400" b="1" dirty="0"/>
              <a:t>SOA</a:t>
            </a:r>
            <a:r>
              <a:rPr lang="pt-BR" sz="2400" dirty="0"/>
              <a:t> (</a:t>
            </a:r>
            <a:r>
              <a:rPr lang="pt-PT" sz="2400" dirty="0" err="1"/>
              <a:t>service-oriented</a:t>
            </a:r>
            <a:r>
              <a:rPr lang="pt-PT" sz="2400" dirty="0"/>
              <a:t> </a:t>
            </a:r>
            <a:r>
              <a:rPr lang="pt-PT" sz="2400" dirty="0" err="1"/>
              <a:t>architecture</a:t>
            </a:r>
            <a:r>
              <a:rPr lang="pt-BR" sz="2400" dirty="0"/>
              <a:t>) </a:t>
            </a:r>
          </a:p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pt-BR" b="1" dirty="0"/>
              <a:t>Nível Administrativo</a:t>
            </a:r>
          </a:p>
          <a:p>
            <a:pPr lvl="1">
              <a:spcBef>
                <a:spcPct val="10000"/>
              </a:spcBef>
            </a:pPr>
            <a:r>
              <a:rPr lang="pt-BR" sz="2400" b="1" dirty="0"/>
              <a:t>MIS</a:t>
            </a:r>
            <a:r>
              <a:rPr lang="pt-BR" sz="2400" dirty="0"/>
              <a:t> (</a:t>
            </a:r>
            <a:r>
              <a:rPr lang="pt-PT" sz="2400" dirty="0"/>
              <a:t>Management </a:t>
            </a:r>
            <a:r>
              <a:rPr lang="pt-PT" sz="2400" dirty="0" err="1"/>
              <a:t>Information</a:t>
            </a:r>
            <a:r>
              <a:rPr lang="pt-PT" sz="2400" dirty="0"/>
              <a:t> </a:t>
            </a:r>
            <a:r>
              <a:rPr lang="pt-PT" sz="2400" dirty="0" err="1"/>
              <a:t>Systems</a:t>
            </a:r>
            <a:r>
              <a:rPr lang="pt-BR" sz="2400" dirty="0"/>
              <a:t>)</a:t>
            </a:r>
          </a:p>
          <a:p>
            <a:pPr lvl="1">
              <a:spcBef>
                <a:spcPct val="10000"/>
              </a:spcBef>
            </a:pPr>
            <a:r>
              <a:rPr lang="pt-BR" sz="2400" b="1" dirty="0"/>
              <a:t>SAD </a:t>
            </a:r>
            <a:r>
              <a:rPr lang="pt-BR" sz="2400" dirty="0"/>
              <a:t>(Sistemas de Apoio a Decisão)/</a:t>
            </a:r>
            <a:r>
              <a:rPr lang="pt-PT" sz="2400" b="1" dirty="0">
                <a:solidFill>
                  <a:srgbClr val="FF0000"/>
                </a:solidFill>
              </a:rPr>
              <a:t> </a:t>
            </a:r>
            <a:r>
              <a:rPr lang="pt-PT" sz="2400" b="1" dirty="0"/>
              <a:t>DSS </a:t>
            </a:r>
            <a:r>
              <a:rPr lang="pt-PT" sz="2400" dirty="0"/>
              <a:t>(</a:t>
            </a:r>
            <a:r>
              <a:rPr lang="pt-PT" sz="2400" dirty="0" err="1"/>
              <a:t>Decision</a:t>
            </a:r>
            <a:r>
              <a:rPr lang="pt-PT" sz="2400" dirty="0"/>
              <a:t> </a:t>
            </a:r>
            <a:r>
              <a:rPr lang="pt-PT" sz="2400" dirty="0" err="1"/>
              <a:t>support</a:t>
            </a:r>
            <a:r>
              <a:rPr lang="pt-PT" sz="2400" dirty="0"/>
              <a:t> </a:t>
            </a:r>
            <a:r>
              <a:rPr lang="pt-PT" sz="2400" dirty="0" err="1"/>
              <a:t>system</a:t>
            </a:r>
            <a:r>
              <a:rPr lang="pt-PT" sz="2400" dirty="0"/>
              <a:t>) </a:t>
            </a:r>
            <a:endParaRPr lang="pt-BR" sz="2400" dirty="0"/>
          </a:p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pt-BR" b="1" dirty="0"/>
              <a:t>Nível Estratégico </a:t>
            </a:r>
          </a:p>
          <a:p>
            <a:pPr lvl="1">
              <a:spcBef>
                <a:spcPct val="10000"/>
              </a:spcBef>
            </a:pPr>
            <a:r>
              <a:rPr lang="pt-PT" sz="2400" b="1" dirty="0"/>
              <a:t>ESS </a:t>
            </a:r>
            <a:r>
              <a:rPr lang="pt-PT" sz="2400" dirty="0"/>
              <a:t>(</a:t>
            </a:r>
            <a:r>
              <a:rPr lang="pt-PT" sz="2400" dirty="0" err="1"/>
              <a:t>Executive</a:t>
            </a:r>
            <a:r>
              <a:rPr lang="pt-PT" sz="2400" dirty="0"/>
              <a:t> </a:t>
            </a:r>
            <a:r>
              <a:rPr lang="pt-PT" sz="2400" dirty="0" err="1"/>
              <a:t>support</a:t>
            </a:r>
            <a:r>
              <a:rPr lang="pt-PT" sz="2400" dirty="0"/>
              <a:t> </a:t>
            </a:r>
            <a:r>
              <a:rPr lang="pt-PT" sz="2400" dirty="0" err="1"/>
              <a:t>system</a:t>
            </a:r>
            <a:r>
              <a:rPr lang="pt-PT" sz="2400" dirty="0"/>
              <a:t>)</a:t>
            </a:r>
            <a:endParaRPr lang="pt-BR" sz="24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247744"/>
            <a:ext cx="8229600" cy="706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</a:p>
          <a:p>
            <a:pPr marL="0" lvl="1" algn="just"/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</p:spTree>
    <p:extLst>
      <p:ext uri="{BB962C8B-B14F-4D97-AF65-F5344CB8AC3E}">
        <p14:creationId xmlns:p14="http://schemas.microsoft.com/office/powerpoint/2010/main" val="8964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124744"/>
            <a:ext cx="8219256" cy="49492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 (</a:t>
            </a:r>
            <a:r>
              <a:rPr lang="pt-PT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processing system</a:t>
            </a:r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85888" y="1620132"/>
            <a:ext cx="8229600" cy="440115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Sistemas básicos que servem para o nível operacional da organização;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Realiza e grava as transações de rotina diárias  necessárias para conduzir o negócio;</a:t>
            </a:r>
          </a:p>
          <a:p>
            <a:pPr algn="just">
              <a:lnSpc>
                <a:spcPct val="150000"/>
              </a:lnSpc>
            </a:pPr>
            <a:r>
              <a:rPr lang="pt-BR" sz="2000" b="1" dirty="0"/>
              <a:t>Exemplos: 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pedidos de venda;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sistema de reserva de hotel;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informações de clientes (para agências públicas);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folha de pagamento;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Histórico de funcionários.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247744"/>
            <a:ext cx="8229600" cy="706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</a:p>
          <a:p>
            <a:pPr marL="0" lvl="1" algn="just"/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</p:spTree>
    <p:extLst>
      <p:ext uri="{BB962C8B-B14F-4D97-AF65-F5344CB8AC3E}">
        <p14:creationId xmlns:p14="http://schemas.microsoft.com/office/powerpoint/2010/main" val="21030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47091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PT" b="1" dirty="0"/>
              <a:t>Sumário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33845" y="1013634"/>
            <a:ext cx="7754579" cy="547860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PT" sz="2400" dirty="0"/>
              <a:t>CAPITULO I - Enquadramento e conceitos Gerais</a:t>
            </a:r>
          </a:p>
          <a:p>
            <a:pPr lvl="1" algn="just">
              <a:lnSpc>
                <a:spcPct val="100000"/>
              </a:lnSpc>
            </a:pPr>
            <a:r>
              <a:rPr lang="pt-PT" sz="2400" dirty="0"/>
              <a:t>A importância das TIC para as empresas</a:t>
            </a:r>
          </a:p>
          <a:p>
            <a:pPr lvl="2" algn="just">
              <a:lnSpc>
                <a:spcPct val="100000"/>
              </a:lnSpc>
            </a:pPr>
            <a:r>
              <a:rPr lang="pt-PT" sz="1600" dirty="0"/>
              <a:t> Importância na Gestão de Empresas</a:t>
            </a:r>
          </a:p>
          <a:p>
            <a:pPr lvl="2" algn="just">
              <a:lnSpc>
                <a:spcPct val="100000"/>
              </a:lnSpc>
            </a:pPr>
            <a:r>
              <a:rPr lang="pt-PT" sz="1600" dirty="0"/>
              <a:t>Conhecimentos necessários</a:t>
            </a:r>
          </a:p>
          <a:p>
            <a:pPr lvl="2" algn="just">
              <a:lnSpc>
                <a:spcPct val="100000"/>
              </a:lnSpc>
            </a:pPr>
            <a:r>
              <a:rPr lang="pt-PT" sz="1600" dirty="0"/>
              <a:t>Relação: Organização, Administração e Tecnologia</a:t>
            </a:r>
          </a:p>
          <a:p>
            <a:pPr lvl="2" algn="just">
              <a:lnSpc>
                <a:spcPct val="100000"/>
              </a:lnSpc>
            </a:pPr>
            <a:r>
              <a:rPr lang="pt-PT" sz="1600" dirty="0"/>
              <a:t>A perspetiva da Gestão nas empresas</a:t>
            </a:r>
          </a:p>
          <a:p>
            <a:pPr lvl="2" algn="just">
              <a:lnSpc>
                <a:spcPct val="100000"/>
              </a:lnSpc>
            </a:pPr>
            <a:r>
              <a:rPr lang="pt-PT" sz="1600" dirty="0"/>
              <a:t>Papeis fundamentais dos </a:t>
            </a:r>
            <a:r>
              <a:rPr lang="pt-PT" sz="1600" dirty="0" smtClean="0"/>
              <a:t>SI</a:t>
            </a:r>
          </a:p>
          <a:p>
            <a:pPr lvl="2" algn="just">
              <a:lnSpc>
                <a:spcPct val="100000"/>
              </a:lnSpc>
            </a:pPr>
            <a:r>
              <a:rPr lang="pt-PT" sz="1600" dirty="0" smtClean="0"/>
              <a:t>Internet e redes similares nos negócios</a:t>
            </a:r>
          </a:p>
          <a:p>
            <a:pPr lvl="1" algn="just">
              <a:lnSpc>
                <a:spcPct val="100000"/>
              </a:lnSpc>
            </a:pPr>
            <a:r>
              <a:rPr lang="pt-PT" sz="2400" dirty="0" smtClean="0"/>
              <a:t>Fundamentos </a:t>
            </a:r>
            <a:r>
              <a:rPr lang="pt-PT" sz="2400" dirty="0"/>
              <a:t>de Sistemas de Informação</a:t>
            </a:r>
          </a:p>
          <a:p>
            <a:pPr lvl="2" algn="just">
              <a:lnSpc>
                <a:spcPct val="100000"/>
              </a:lnSpc>
            </a:pPr>
            <a:r>
              <a:rPr lang="pt-BR" sz="1800" dirty="0"/>
              <a:t>Dados, Informação e Sistemas de Informação</a:t>
            </a:r>
          </a:p>
          <a:p>
            <a:pPr lvl="2" algn="just">
              <a:lnSpc>
                <a:spcPct val="100000"/>
              </a:lnSpc>
            </a:pPr>
            <a:r>
              <a:rPr lang="pt-BR" sz="1800" dirty="0"/>
              <a:t>Tipos de Sistemas de Informação na Organização</a:t>
            </a:r>
          </a:p>
          <a:p>
            <a:pPr lvl="2" algn="just">
              <a:lnSpc>
                <a:spcPct val="100000"/>
              </a:lnSpc>
            </a:pPr>
            <a:r>
              <a:rPr lang="pt-BR" sz="1800" dirty="0"/>
              <a:t>Implementação de um Sistema de Informação</a:t>
            </a:r>
          </a:p>
          <a:p>
            <a:pPr lvl="1" algn="just">
              <a:lnSpc>
                <a:spcPct val="100000"/>
              </a:lnSpc>
            </a:pPr>
            <a:r>
              <a:rPr lang="pt-BR" sz="2400" dirty="0"/>
              <a:t>Conclusão</a:t>
            </a:r>
          </a:p>
          <a:p>
            <a:pPr lvl="1" algn="just">
              <a:lnSpc>
                <a:spcPct val="100000"/>
              </a:lnSpc>
            </a:pPr>
            <a:r>
              <a:rPr lang="pt-BR" sz="2400" dirty="0"/>
              <a:t>Referências bibliográficas</a:t>
            </a:r>
          </a:p>
          <a:p>
            <a:pPr marL="685800" lvl="2" indent="0" algn="just">
              <a:lnSpc>
                <a:spcPct val="100000"/>
              </a:lnSpc>
              <a:buNone/>
            </a:pPr>
            <a:endParaRPr lang="pt-PT" sz="2000" dirty="0"/>
          </a:p>
          <a:p>
            <a:pPr algn="just">
              <a:lnSpc>
                <a:spcPct val="100000"/>
              </a:lnSpc>
            </a:pP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2481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57200" y="247744"/>
            <a:ext cx="8229600" cy="706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</a:p>
          <a:p>
            <a:pPr marL="0" lvl="1" algn="just"/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124744"/>
            <a:ext cx="8219256" cy="49492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 (</a:t>
            </a:r>
            <a:r>
              <a:rPr lang="pt-PT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processing system</a:t>
            </a:r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790582"/>
            <a:ext cx="8085584" cy="4724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2000" dirty="0"/>
              <a:t>No nível operacional, tarefas, recursos e objetivos são pré-definidos e altamente estruturados;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Exemplo: Decisão para autorizar crédito a um cliente é feita por um supervisor de nível baixo de acordo com um critério pré-definido (decisão programada). Tudo que deve ser determinado  é se o cliente atende os critérios.</a:t>
            </a:r>
          </a:p>
        </p:txBody>
      </p:sp>
    </p:spTree>
    <p:extLst>
      <p:ext uri="{BB962C8B-B14F-4D97-AF65-F5344CB8AC3E}">
        <p14:creationId xmlns:p14="http://schemas.microsoft.com/office/powerpoint/2010/main" val="13330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124744"/>
            <a:ext cx="8219256" cy="49492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 (</a:t>
            </a:r>
            <a:r>
              <a:rPr lang="pt-PT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processing system</a:t>
            </a:r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34251"/>
            <a:ext cx="8229600" cy="483366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Existem 5 categorias funcionais de TPS: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Vendas/Marketing;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Fabrico/Produção;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Finanças/Contabilidade;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Recursos Humanos;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Outros tipos -  para empresas especificas.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Todas as organizações têm estes 5 tipos de TPS (mesmo que os sistemas sejam manuais);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Esses sistemas são centrais para o negócio (sem eles a organização não sobrevive).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247744"/>
            <a:ext cx="8229600" cy="706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</a:p>
          <a:p>
            <a:pPr marL="0" lvl="1" algn="just"/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</p:spTree>
    <p:extLst>
      <p:ext uri="{BB962C8B-B14F-4D97-AF65-F5344CB8AC3E}">
        <p14:creationId xmlns:p14="http://schemas.microsoft.com/office/powerpoint/2010/main" val="40238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23478" y="1619672"/>
            <a:ext cx="7886700" cy="437819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/>
              <a:t>Características importantes dos TPS:</a:t>
            </a:r>
          </a:p>
          <a:p>
            <a:pPr lvl="1" algn="just">
              <a:lnSpc>
                <a:spcPct val="150000"/>
              </a:lnSpc>
            </a:pPr>
            <a:r>
              <a:rPr lang="pt-BR" b="1" dirty="0"/>
              <a:t>TPS estendem os limites entre as organizações e os seus ambientes externos;</a:t>
            </a:r>
          </a:p>
          <a:p>
            <a:pPr lvl="1" algn="just">
              <a:lnSpc>
                <a:spcPct val="150000"/>
              </a:lnSpc>
            </a:pPr>
            <a:r>
              <a:rPr lang="pt-BR" b="1" dirty="0"/>
              <a:t>Os TPS são os principais produtores de informação para os outros tipos de sistema;</a:t>
            </a:r>
          </a:p>
          <a:p>
            <a:pPr lvl="1" algn="just">
              <a:lnSpc>
                <a:spcPct val="150000"/>
              </a:lnSpc>
            </a:pPr>
            <a:r>
              <a:rPr lang="pt-BR" b="1" dirty="0"/>
              <a:t>Os TPS fornecem tanto avaliações do desempenho organizacional atual quanto do passado;</a:t>
            </a:r>
          </a:p>
          <a:p>
            <a:pPr lvl="1" algn="just">
              <a:lnSpc>
                <a:spcPct val="150000"/>
              </a:lnSpc>
            </a:pPr>
            <a:r>
              <a:rPr lang="pt-BR" b="1" dirty="0"/>
              <a:t>TPS pode ser visto como “sistema organizacional de processamento de mensagem”.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1124744"/>
            <a:ext cx="8219256" cy="49492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 (</a:t>
            </a:r>
            <a:r>
              <a:rPr lang="pt-PT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processing system</a:t>
            </a:r>
            <a:r>
              <a: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247744"/>
            <a:ext cx="8229600" cy="706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</a:p>
          <a:p>
            <a:pPr marL="0" lvl="1" algn="just"/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</p:spTree>
    <p:extLst>
      <p:ext uri="{BB962C8B-B14F-4D97-AF65-F5344CB8AC3E}">
        <p14:creationId xmlns:p14="http://schemas.microsoft.com/office/powerpoint/2010/main" val="19445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457200" y="247744"/>
            <a:ext cx="8229600" cy="706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</a:p>
          <a:p>
            <a:pPr marL="0" lvl="1" algn="just"/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pic>
        <p:nvPicPr>
          <p:cNvPr id="2050" name="Picture 2" descr="http://image.slidesharecdn.com/mis-2-130715025331-phpapp02/95/management-information-systemmis-31-638.jpg?cb=13738591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6752"/>
            <a:ext cx="8229600" cy="548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2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457200" y="247744"/>
            <a:ext cx="8229600" cy="706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</a:p>
          <a:p>
            <a:pPr marL="0" lvl="1" algn="just"/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1124744"/>
            <a:ext cx="8219256" cy="49492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spcBef>
                <a:spcPct val="0"/>
              </a:spcBef>
            </a:pP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KWS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P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</a:t>
            </a:r>
            <a:r>
              <a:rPr lang="pt-P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Worker</a:t>
            </a:r>
            <a:r>
              <a:rPr lang="pt-P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pt-P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65212" y="1790582"/>
            <a:ext cx="8003232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pt-BR" sz="1800" dirty="0"/>
              <a:t>KWS servem as necessidades de informação  ao nível de conhecimento da organização;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pt-BR" sz="1800" dirty="0"/>
              <a:t>KWS auxiliam os </a:t>
            </a:r>
            <a:r>
              <a:rPr lang="pt-BR" sz="1800" i="1" dirty="0"/>
              <a:t>knowledge workers;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pt-BR" sz="1800" b="1" i="1" dirty="0"/>
              <a:t>Knowledge worker</a:t>
            </a:r>
            <a:r>
              <a:rPr lang="pt-BR" sz="1800" dirty="0"/>
              <a:t>: </a:t>
            </a:r>
          </a:p>
          <a:p>
            <a:pPr lvl="1" algn="just">
              <a:lnSpc>
                <a:spcPct val="150000"/>
              </a:lnSpc>
            </a:pPr>
            <a:r>
              <a:rPr lang="pt-BR" sz="1600" dirty="0"/>
              <a:t>Pessoa com formação especializada numa profissão reconhecida como engenheiro, médico, advogado e cientista;</a:t>
            </a:r>
          </a:p>
          <a:p>
            <a:pPr lvl="1" algn="just">
              <a:lnSpc>
                <a:spcPct val="150000"/>
              </a:lnSpc>
            </a:pPr>
            <a:r>
              <a:rPr lang="pt-BR" sz="1600" dirty="0"/>
              <a:t>O seu trabalho consiste principalmente em criar nova informação e conhecimento.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pt-BR" sz="1800" dirty="0"/>
              <a:t>KWS (Knowledge worker system): </a:t>
            </a:r>
          </a:p>
          <a:p>
            <a:pPr lvl="1" algn="just">
              <a:lnSpc>
                <a:spcPct val="150000"/>
              </a:lnSpc>
            </a:pPr>
            <a:r>
              <a:rPr lang="pt-BR" sz="1600" dirty="0"/>
              <a:t>Promove a criação de novo conhecimento  e garante que as novas tecnologias sejam integradas apropriadamente nos negócios. </a:t>
            </a:r>
          </a:p>
        </p:txBody>
      </p:sp>
    </p:spTree>
    <p:extLst>
      <p:ext uri="{BB962C8B-B14F-4D97-AF65-F5344CB8AC3E}">
        <p14:creationId xmlns:p14="http://schemas.microsoft.com/office/powerpoint/2010/main" val="32609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85192" y="1656928"/>
            <a:ext cx="8219256" cy="45803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Os SOA servem as necessidades de informação  ao nível de conhecimento da organização.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SOA ajudam principalmente os </a:t>
            </a:r>
            <a:r>
              <a:rPr lang="pt-BR" sz="1600" i="1" dirty="0"/>
              <a:t>data workers.</a:t>
            </a:r>
          </a:p>
          <a:p>
            <a:pPr algn="just">
              <a:lnSpc>
                <a:spcPct val="150000"/>
              </a:lnSpc>
            </a:pPr>
            <a:r>
              <a:rPr lang="pt-BR" sz="1600" b="1" i="1" dirty="0"/>
              <a:t>Data </a:t>
            </a:r>
            <a:r>
              <a:rPr lang="pt-BR" sz="1600" b="1" i="1" dirty="0" err="1"/>
              <a:t>workers</a:t>
            </a:r>
            <a:r>
              <a:rPr lang="pt-BR" sz="1600" i="1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pt-BR" sz="1600" dirty="0"/>
              <a:t>Pessoa com formação avançada menos formal como secretária, contabilista, administrativo;</a:t>
            </a:r>
          </a:p>
          <a:p>
            <a:pPr lvl="1" algn="just">
              <a:lnSpc>
                <a:spcPct val="150000"/>
              </a:lnSpc>
            </a:pPr>
            <a:r>
              <a:rPr lang="pt-BR" sz="1600" dirty="0"/>
              <a:t>O seu trabalho consiste principalmente em processar ao invés de criar nova informação e conhecimento.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SOA (Office Automation System): </a:t>
            </a:r>
          </a:p>
          <a:p>
            <a:pPr lvl="1" algn="just">
              <a:lnSpc>
                <a:spcPct val="150000"/>
              </a:lnSpc>
            </a:pPr>
            <a:r>
              <a:rPr lang="pt-BR" sz="1600" dirty="0"/>
              <a:t>Aplicações de tecnologia de informação projetadas para aumentar a produtividade dos </a:t>
            </a:r>
            <a:r>
              <a:rPr lang="pt-BR" sz="1600" b="1" i="1" dirty="0"/>
              <a:t>data </a:t>
            </a:r>
            <a:r>
              <a:rPr lang="pt-BR" sz="1600" b="1" i="1" dirty="0" err="1"/>
              <a:t>workers</a:t>
            </a:r>
            <a:r>
              <a:rPr lang="pt-BR" sz="1600" dirty="0"/>
              <a:t> no escritório, apoiando as atividades de coordenação e comunicação.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57200" y="247744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124744"/>
            <a:ext cx="8219256" cy="49492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spcBef>
                <a:spcPct val="0"/>
              </a:spcBef>
            </a:pP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 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P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Service-oriented</a:t>
            </a:r>
            <a:r>
              <a:rPr lang="pt-P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136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57692"/>
            <a:ext cx="3278088" cy="42332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/>
              <a:t>Exemplos: sistemas que manuseiam e gerem:</a:t>
            </a:r>
          </a:p>
          <a:p>
            <a:pPr lvl="1" algn="just">
              <a:lnSpc>
                <a:spcPct val="150000"/>
              </a:lnSpc>
            </a:pPr>
            <a:r>
              <a:rPr lang="pt-BR" b="1" dirty="0"/>
              <a:t>Documentos (textos, publicações dektop);</a:t>
            </a:r>
          </a:p>
          <a:p>
            <a:pPr lvl="1" algn="just">
              <a:lnSpc>
                <a:spcPct val="150000"/>
              </a:lnSpc>
            </a:pPr>
            <a:r>
              <a:rPr lang="pt-BR" b="1" dirty="0"/>
              <a:t>Cronogramas (calendários eletrónicos);</a:t>
            </a:r>
          </a:p>
          <a:p>
            <a:pPr lvl="1" algn="just">
              <a:lnSpc>
                <a:spcPct val="150000"/>
              </a:lnSpc>
            </a:pPr>
            <a:r>
              <a:rPr lang="pt-BR" b="1" dirty="0"/>
              <a:t>Comunicação (através de e-mail, </a:t>
            </a:r>
            <a:r>
              <a:rPr lang="pt-BR" b="1" dirty="0" err="1"/>
              <a:t>voip</a:t>
            </a:r>
            <a:r>
              <a:rPr lang="pt-BR" b="1" dirty="0"/>
              <a:t>, videoconferência).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57200" y="247744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124744"/>
            <a:ext cx="8219256" cy="49492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spcBef>
                <a:spcPct val="0"/>
              </a:spcBef>
            </a:pP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 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P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Service-oriented</a:t>
            </a:r>
            <a:r>
              <a:rPr lang="pt-P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3076" name="Picture 4" descr="http://cdn.ttgtmedia.com/digitalguide/images/Misc/soa_bd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57692"/>
            <a:ext cx="475252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7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247744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471050"/>
            <a:ext cx="8219256" cy="49492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spcBef>
                <a:spcPct val="0"/>
              </a:spcBef>
            </a:pP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 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P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</a:t>
            </a:r>
            <a:r>
              <a:rPr lang="pt-P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pt-P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552" y="2324364"/>
            <a:ext cx="8147248" cy="345638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“MIS ou SIG é o processo de transformação de dados em informações de qualidade, que permite aos gestores tomar decisões, resolver problemas e conduzir as suas funções/operações de forma eficiente e eficaz” (SILVA, 2005, p.338)</a:t>
            </a:r>
          </a:p>
        </p:txBody>
      </p:sp>
    </p:spTree>
    <p:extLst>
      <p:ext uri="{BB962C8B-B14F-4D97-AF65-F5344CB8AC3E}">
        <p14:creationId xmlns:p14="http://schemas.microsoft.com/office/powerpoint/2010/main" val="7457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939280"/>
            <a:ext cx="8229600" cy="429803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dirty="0"/>
              <a:t>SIG servem as necessidades de informação  ao nível da Gestão da organização;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Fornecem relatórios diários ou mensais e em alguns casos, acesso on-line ao desempenho da organização e a registos históricos;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São orientados quase exclusivamente a eventos internos;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Servem principalmente as funções de planeamento, controlo e tomada de decisão no nível de gestão;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Usualmente servem aos gestores interessados em resultados semanais, mensais ou anuais e não em atividades diárias;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Tratam de questões estruturadas que são bem conhecidas antecipadamente;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São geralmente inflexíveis e com baixa capacidade analítica.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7200" y="247744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1362764"/>
            <a:ext cx="8219256" cy="49492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spcBef>
                <a:spcPct val="0"/>
              </a:spcBef>
            </a:pP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 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P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</a:t>
            </a:r>
            <a:r>
              <a:rPr lang="pt-P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pt-P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- caracteristicas</a:t>
            </a:r>
          </a:p>
        </p:txBody>
      </p:sp>
    </p:spTree>
    <p:extLst>
      <p:ext uri="{BB962C8B-B14F-4D97-AF65-F5344CB8AC3E}">
        <p14:creationId xmlns:p14="http://schemas.microsoft.com/office/powerpoint/2010/main" val="2971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247744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362764"/>
            <a:ext cx="8219256" cy="49492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spcBef>
                <a:spcPct val="0"/>
              </a:spcBef>
            </a:pP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 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P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</a:t>
            </a:r>
            <a:r>
              <a:rPr lang="pt-P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pt-P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– Relações com os TPS</a:t>
            </a:r>
          </a:p>
        </p:txBody>
      </p:sp>
      <p:pic>
        <p:nvPicPr>
          <p:cNvPr id="7" name="Picture 2" descr="http://paginas.fe.up.pt/~als/mis10e/images/img02_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27687"/>
            <a:ext cx="822960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780928"/>
            <a:ext cx="6858000" cy="2387600"/>
          </a:xfrm>
        </p:spPr>
        <p:txBody>
          <a:bodyPr>
            <a:normAutofit/>
          </a:bodyPr>
          <a:lstStyle/>
          <a:p>
            <a:r>
              <a:rPr lang="pt-PT" sz="2800" b="1" dirty="0"/>
              <a:t>1- A importância das TIC para as empresas</a:t>
            </a:r>
          </a:p>
        </p:txBody>
      </p:sp>
      <p:pic>
        <p:nvPicPr>
          <p:cNvPr id="2050" name="Picture 2" descr="https://retos-directivos.eae.es/wp-content/uploads/2017/12/iStock-839214100-e15141336875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28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3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age.slidesharecdn.com/mis-120620162020-phpapp02/95/management-information-system-3-728.jpg?cb=13402092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0" t="26307" r="2386" b="11386"/>
          <a:stretch/>
        </p:blipFill>
        <p:spPr bwMode="auto">
          <a:xfrm>
            <a:off x="939709" y="2455787"/>
            <a:ext cx="7254237" cy="37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7200" y="247744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1362764"/>
            <a:ext cx="8219256" cy="49492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spcBef>
                <a:spcPct val="0"/>
              </a:spcBef>
            </a:pP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 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P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</a:t>
            </a:r>
            <a:r>
              <a:rPr lang="pt-P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pt-P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– Funções</a:t>
            </a:r>
          </a:p>
        </p:txBody>
      </p:sp>
    </p:spTree>
    <p:extLst>
      <p:ext uri="{BB962C8B-B14F-4D97-AF65-F5344CB8AC3E}">
        <p14:creationId xmlns:p14="http://schemas.microsoft.com/office/powerpoint/2010/main" val="18598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85192" y="2095712"/>
            <a:ext cx="8219256" cy="440150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Os DSS servem as necessidades de informação  ao nível de gestão da organização;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Os DSS ajudam os gestores a tomar decisões que são semi-estruturadas, únicas, que mudam rapidamente e que não são facilmente especificadas com antecedência;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DSS devem rodar diversas vezes num dia afim de corresponder às mudanças de condições;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57200" y="247744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1362764"/>
            <a:ext cx="8219256" cy="494928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>
                <a:solidFill>
                  <a:srgbClr val="FF0000"/>
                </a:solidFill>
              </a:rPr>
              <a:t>DSS (</a:t>
            </a:r>
            <a:r>
              <a:rPr lang="pt-PT" b="1" dirty="0" err="1">
                <a:solidFill>
                  <a:srgbClr val="FF0000"/>
                </a:solidFill>
              </a:rPr>
              <a:t>Decision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support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system</a:t>
            </a:r>
            <a:r>
              <a:rPr lang="pt-PT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2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247744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362764"/>
            <a:ext cx="8219256" cy="494928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>
                <a:solidFill>
                  <a:srgbClr val="FF0000"/>
                </a:solidFill>
              </a:rPr>
              <a:t>DSS (</a:t>
            </a:r>
            <a:r>
              <a:rPr lang="pt-PT" b="1" dirty="0" err="1">
                <a:solidFill>
                  <a:srgbClr val="FF0000"/>
                </a:solidFill>
              </a:rPr>
              <a:t>Decision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support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system</a:t>
            </a:r>
            <a:r>
              <a:rPr lang="pt-PT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7200" y="1871175"/>
            <a:ext cx="8219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Os DSS têm maior poder analítico do que outros sistemas: são construídos com uma variedade de modelos de análise de dados;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Os DSS são projetados para que os utilizadores possam trabalhar diretamente com ele (</a:t>
            </a:r>
            <a:r>
              <a:rPr lang="pt-BR" sz="2400" dirty="0">
                <a:solidFill>
                  <a:srgbClr val="993366"/>
                </a:solidFill>
              </a:rPr>
              <a:t>user-friendly</a:t>
            </a:r>
            <a:r>
              <a:rPr lang="pt-BR" sz="2400" dirty="0"/>
              <a:t>);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Os DSS são </a:t>
            </a:r>
            <a:r>
              <a:rPr lang="pt-BR" sz="2400" dirty="0">
                <a:solidFill>
                  <a:srgbClr val="993366"/>
                </a:solidFill>
              </a:rPr>
              <a:t>interativos</a:t>
            </a:r>
            <a:r>
              <a:rPr lang="pt-BR" sz="2400" dirty="0"/>
              <a:t>, o utilizador pode alterar suposições e incluir novos dados.</a:t>
            </a:r>
          </a:p>
        </p:txBody>
      </p:sp>
    </p:spTree>
    <p:extLst>
      <p:ext uri="{BB962C8B-B14F-4D97-AF65-F5344CB8AC3E}">
        <p14:creationId xmlns:p14="http://schemas.microsoft.com/office/powerpoint/2010/main" val="20276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220850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362764"/>
            <a:ext cx="8219256" cy="494928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>
                <a:solidFill>
                  <a:srgbClr val="FF0000"/>
                </a:solidFill>
              </a:rPr>
              <a:t>DSS (</a:t>
            </a:r>
            <a:r>
              <a:rPr lang="pt-PT" b="1" dirty="0" err="1">
                <a:solidFill>
                  <a:srgbClr val="FF0000"/>
                </a:solidFill>
              </a:rPr>
              <a:t>Decision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support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system</a:t>
            </a:r>
            <a:r>
              <a:rPr lang="pt-PT" b="1" dirty="0">
                <a:solidFill>
                  <a:srgbClr val="FF0000"/>
                </a:solidFill>
              </a:rPr>
              <a:t>) - Características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79125" y="1885180"/>
            <a:ext cx="8219256" cy="4724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Oferece aos utilizadores flexibilidade, adaptabilidade e uma resposta rápida;</a:t>
            </a:r>
          </a:p>
          <a:p>
            <a:pPr algn="just">
              <a:lnSpc>
                <a:spcPct val="150000"/>
              </a:lnSpc>
            </a:pPr>
            <a:r>
              <a:rPr lang="pt-BR" sz="2200" dirty="0"/>
              <a:t>Permite ao utilizador iniciar e controlar a entrada e a saída;</a:t>
            </a:r>
          </a:p>
          <a:p>
            <a:pPr algn="just">
              <a:lnSpc>
                <a:spcPct val="150000"/>
              </a:lnSpc>
            </a:pPr>
            <a:r>
              <a:rPr lang="pt-BR" sz="2200" dirty="0"/>
              <a:t>Opera com pouco ou  nenhum auxílio de um programador profissional;</a:t>
            </a:r>
          </a:p>
          <a:p>
            <a:pPr algn="just">
              <a:lnSpc>
                <a:spcPct val="150000"/>
              </a:lnSpc>
            </a:pPr>
            <a:r>
              <a:rPr lang="pt-BR" sz="2200" dirty="0"/>
              <a:t>Forma apoio para decisões e problemas cujas soluções não podem ser especificadas antecipadamente;</a:t>
            </a:r>
          </a:p>
          <a:p>
            <a:pPr algn="just">
              <a:lnSpc>
                <a:spcPct val="150000"/>
              </a:lnSpc>
            </a:pPr>
            <a:r>
              <a:rPr lang="pt-BR" sz="2200" dirty="0"/>
              <a:t>Usa sofisticadas ferramentas de modelagem e análise.</a:t>
            </a:r>
          </a:p>
        </p:txBody>
      </p:sp>
    </p:spTree>
    <p:extLst>
      <p:ext uri="{BB962C8B-B14F-4D97-AF65-F5344CB8AC3E}">
        <p14:creationId xmlns:p14="http://schemas.microsoft.com/office/powerpoint/2010/main" val="24025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laudon+f02-07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57692"/>
            <a:ext cx="8229600" cy="3803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457200" y="5733256"/>
            <a:ext cx="7787208" cy="6480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pt-BR" sz="1600" b="1" dirty="0"/>
              <a:t>Figura 09 – Sistema de Apoio à Decisão para cálculo de transporte.</a:t>
            </a:r>
          </a:p>
          <a:p>
            <a:pPr marL="0" indent="0">
              <a:buNone/>
            </a:pPr>
            <a:r>
              <a:rPr lang="pt-BR" sz="1200" b="1" dirty="0"/>
              <a:t>Fonte: LAUDON; LAUDON, 2004, p. 46.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57200" y="247744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362764"/>
            <a:ext cx="8219256" cy="494928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>
                <a:solidFill>
                  <a:srgbClr val="FF0000"/>
                </a:solidFill>
              </a:rPr>
              <a:t>DSS (</a:t>
            </a:r>
            <a:r>
              <a:rPr lang="pt-PT" b="1" dirty="0" err="1">
                <a:solidFill>
                  <a:srgbClr val="FF0000"/>
                </a:solidFill>
              </a:rPr>
              <a:t>Decision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support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system</a:t>
            </a:r>
            <a:r>
              <a:rPr lang="pt-PT" b="1" dirty="0">
                <a:solidFill>
                  <a:srgbClr val="FF0000"/>
                </a:solidFill>
              </a:rPr>
              <a:t>) -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805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memberfiles.freewebs.com/42/50/74975042/photos/Operations-management/decision%20support%20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39" y="1766411"/>
            <a:ext cx="8219256" cy="488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57200" y="247744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271483"/>
            <a:ext cx="8219256" cy="49492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400" b="1" dirty="0">
                <a:solidFill>
                  <a:srgbClr val="FF0000"/>
                </a:solidFill>
              </a:rPr>
              <a:t>DSS (</a:t>
            </a:r>
            <a:r>
              <a:rPr lang="pt-PT" sz="2400" b="1" dirty="0" err="1">
                <a:solidFill>
                  <a:srgbClr val="FF0000"/>
                </a:solidFill>
              </a:rPr>
              <a:t>Decision</a:t>
            </a:r>
            <a:r>
              <a:rPr lang="pt-PT" sz="2400" b="1" dirty="0">
                <a:solidFill>
                  <a:srgbClr val="FF0000"/>
                </a:solidFill>
              </a:rPr>
              <a:t> </a:t>
            </a:r>
            <a:r>
              <a:rPr lang="pt-PT" sz="2400" b="1" dirty="0" err="1">
                <a:solidFill>
                  <a:srgbClr val="FF0000"/>
                </a:solidFill>
              </a:rPr>
              <a:t>support</a:t>
            </a:r>
            <a:r>
              <a:rPr lang="pt-PT" sz="2400" b="1" dirty="0">
                <a:solidFill>
                  <a:srgbClr val="FF0000"/>
                </a:solidFill>
              </a:rPr>
              <a:t> </a:t>
            </a:r>
            <a:r>
              <a:rPr lang="pt-PT" sz="2400" b="1" dirty="0" err="1">
                <a:solidFill>
                  <a:srgbClr val="FF0000"/>
                </a:solidFill>
              </a:rPr>
              <a:t>system</a:t>
            </a:r>
            <a:r>
              <a:rPr lang="pt-PT" sz="2400" b="1" dirty="0">
                <a:solidFill>
                  <a:srgbClr val="FF0000"/>
                </a:solidFill>
              </a:rPr>
              <a:t>) - funções</a:t>
            </a:r>
          </a:p>
        </p:txBody>
      </p:sp>
    </p:spTree>
    <p:extLst>
      <p:ext uri="{BB962C8B-B14F-4D97-AF65-F5344CB8AC3E}">
        <p14:creationId xmlns:p14="http://schemas.microsoft.com/office/powerpoint/2010/main" val="14556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220850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295881"/>
            <a:ext cx="8219256" cy="49492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400" b="1" dirty="0">
                <a:solidFill>
                  <a:srgbClr val="FF0000"/>
                </a:solidFill>
              </a:rPr>
              <a:t>ESS (</a:t>
            </a:r>
            <a:r>
              <a:rPr lang="pt-PT" sz="2400" b="1" dirty="0" err="1">
                <a:solidFill>
                  <a:srgbClr val="FF0000"/>
                </a:solidFill>
              </a:rPr>
              <a:t>Executive</a:t>
            </a:r>
            <a:r>
              <a:rPr lang="pt-PT" sz="2400" b="1" dirty="0">
                <a:solidFill>
                  <a:srgbClr val="FF0000"/>
                </a:solidFill>
              </a:rPr>
              <a:t> </a:t>
            </a:r>
            <a:r>
              <a:rPr lang="pt-PT" sz="2400" b="1" dirty="0" err="1">
                <a:solidFill>
                  <a:srgbClr val="FF0000"/>
                </a:solidFill>
              </a:rPr>
              <a:t>support</a:t>
            </a:r>
            <a:r>
              <a:rPr lang="pt-PT" sz="2400" b="1" dirty="0">
                <a:solidFill>
                  <a:srgbClr val="FF0000"/>
                </a:solidFill>
              </a:rPr>
              <a:t> </a:t>
            </a:r>
            <a:r>
              <a:rPr lang="pt-PT" sz="2400" b="1" dirty="0" err="1">
                <a:solidFill>
                  <a:srgbClr val="FF0000"/>
                </a:solidFill>
              </a:rPr>
              <a:t>system</a:t>
            </a:r>
            <a:r>
              <a:rPr lang="pt-PT" sz="2400" b="1" dirty="0">
                <a:solidFill>
                  <a:srgbClr val="FF0000"/>
                </a:solidFill>
              </a:rPr>
              <a:t>) - Características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79339" y="1805388"/>
            <a:ext cx="8219256" cy="459564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ESS servem as necessidades de informação ao nível de estratégico da organização;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ESS direcionam tomadas de decisão não estruturadas através de gráficos e comunicações avançadas;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ESS são projetados para incorporar dados sobre eventos externos tais como novas leis de tributos e competidores, mas também desenham informação resumida de MIS e DSS  internos;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ESS filtram, comprimem e rastreiam dados críticos enfatizando a redução de tempo e esforço exigido para obter informação útil para os executivos;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279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857692"/>
            <a:ext cx="8229600" cy="43224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ESS têm baixa capacidade analítica, empregando porém os softwares gráficos mais avançados e podendo emitir gráficos e dados a partir de várias fontes imediatamente para o executivo sénior;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ESS não são projetados para resolver problemas específicos, eles fornecem  uma generalizada capacidade de computação e telecomunicação que pode ser aplicada a problemas que se alteram;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ESS incorporam interfaces gráficas fáceis de usar porque o gerente sênior usualmente  não têm experiência com sistema de informação baseado em computador.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endParaRPr lang="pt-PT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20850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230307"/>
            <a:ext cx="8219256" cy="49492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400" b="1" dirty="0">
                <a:solidFill>
                  <a:srgbClr val="FF0000"/>
                </a:solidFill>
              </a:rPr>
              <a:t>ESS (</a:t>
            </a:r>
            <a:r>
              <a:rPr lang="pt-PT" sz="2400" b="1" dirty="0" err="1">
                <a:solidFill>
                  <a:srgbClr val="FF0000"/>
                </a:solidFill>
              </a:rPr>
              <a:t>Executive</a:t>
            </a:r>
            <a:r>
              <a:rPr lang="pt-PT" sz="2400" b="1" dirty="0">
                <a:solidFill>
                  <a:srgbClr val="FF0000"/>
                </a:solidFill>
              </a:rPr>
              <a:t> </a:t>
            </a:r>
            <a:r>
              <a:rPr lang="pt-PT" sz="2400" b="1" dirty="0" err="1">
                <a:solidFill>
                  <a:srgbClr val="FF0000"/>
                </a:solidFill>
              </a:rPr>
              <a:t>support</a:t>
            </a:r>
            <a:r>
              <a:rPr lang="pt-PT" sz="2400" b="1" dirty="0">
                <a:solidFill>
                  <a:srgbClr val="FF0000"/>
                </a:solidFill>
              </a:rPr>
              <a:t> </a:t>
            </a:r>
            <a:r>
              <a:rPr lang="pt-PT" sz="2400" b="1" dirty="0" err="1">
                <a:solidFill>
                  <a:srgbClr val="FF0000"/>
                </a:solidFill>
              </a:rPr>
              <a:t>system</a:t>
            </a:r>
            <a:r>
              <a:rPr lang="pt-PT" sz="2400" b="1" dirty="0">
                <a:solidFill>
                  <a:srgbClr val="FF0000"/>
                </a:solidFill>
              </a:rPr>
              <a:t>) -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12631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220850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1272024"/>
            <a:ext cx="8219256" cy="49492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400" b="1" dirty="0">
                <a:solidFill>
                  <a:srgbClr val="FF0000"/>
                </a:solidFill>
              </a:rPr>
              <a:t>ESS (</a:t>
            </a:r>
            <a:r>
              <a:rPr lang="pt-PT" sz="2400" b="1" dirty="0" err="1">
                <a:solidFill>
                  <a:srgbClr val="FF0000"/>
                </a:solidFill>
              </a:rPr>
              <a:t>Executive</a:t>
            </a:r>
            <a:r>
              <a:rPr lang="pt-PT" sz="2400" b="1" dirty="0">
                <a:solidFill>
                  <a:srgbClr val="FF0000"/>
                </a:solidFill>
              </a:rPr>
              <a:t> </a:t>
            </a:r>
            <a:r>
              <a:rPr lang="pt-PT" sz="2400" b="1" dirty="0" err="1">
                <a:solidFill>
                  <a:srgbClr val="FF0000"/>
                </a:solidFill>
              </a:rPr>
              <a:t>support</a:t>
            </a:r>
            <a:r>
              <a:rPr lang="pt-PT" sz="2400" b="1" dirty="0">
                <a:solidFill>
                  <a:srgbClr val="FF0000"/>
                </a:solidFill>
              </a:rPr>
              <a:t> </a:t>
            </a:r>
            <a:r>
              <a:rPr lang="pt-PT" sz="2400" b="1" dirty="0" err="1">
                <a:solidFill>
                  <a:srgbClr val="FF0000"/>
                </a:solidFill>
              </a:rPr>
              <a:t>system</a:t>
            </a:r>
            <a:r>
              <a:rPr lang="pt-PT" sz="2400" b="1" dirty="0">
                <a:solidFill>
                  <a:srgbClr val="FF0000"/>
                </a:solidFill>
              </a:rPr>
              <a:t>) - Funções</a:t>
            </a:r>
          </a:p>
        </p:txBody>
      </p:sp>
      <p:pic>
        <p:nvPicPr>
          <p:cNvPr id="16386" name="Picture 2" descr="http://image.slidesharecdn.com/4decisionsupportandknowledgebasedsystems-130530005438-phpapp02/95/decision-support-and-knowledge-based-systems-25-638.jpg?cb=136987532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26184" r="2517"/>
          <a:stretch/>
        </p:blipFill>
        <p:spPr bwMode="auto">
          <a:xfrm>
            <a:off x="457200" y="1941126"/>
            <a:ext cx="8219256" cy="454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7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220850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432847" y="5973688"/>
            <a:ext cx="7848872" cy="88431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pt-BR" sz="1600" dirty="0"/>
              <a:t>Tabela 1 – Características dos sistemas de processamentos de informação.</a:t>
            </a:r>
          </a:p>
          <a:p>
            <a:pPr marL="0" indent="0">
              <a:buNone/>
            </a:pPr>
            <a:r>
              <a:rPr lang="pt-BR" sz="1200" dirty="0"/>
              <a:t>Fonte: LAUDON; LAUDON, 2004, p. 42.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38735"/>
              </p:ext>
            </p:extLst>
          </p:nvPr>
        </p:nvGraphicFramePr>
        <p:xfrm>
          <a:off x="503547" y="1304764"/>
          <a:ext cx="8136905" cy="4536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7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2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Tipo do</a:t>
                      </a:r>
                      <a:endParaRPr lang="pt-BR" sz="10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Sistema</a:t>
                      </a:r>
                      <a:endParaRPr lang="pt-BR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Informação de Input</a:t>
                      </a:r>
                      <a:endParaRPr lang="pt-BR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Processamento</a:t>
                      </a:r>
                      <a:endParaRPr lang="pt-BR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Informação de Output</a:t>
                      </a:r>
                      <a:endParaRPr lang="pt-BR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Usuários</a:t>
                      </a:r>
                      <a:endParaRPr lang="pt-BR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SAE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Dados agregados; externos e internos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Gráficos; simulações; interativos.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Projeções; respostas às pesquisas.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Gerentes seniores 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8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SAD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Baixo volume de dados; modelos analíticos.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Interativo, simulações, análises.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Relatórios especiais; análise de decisões respostas às pesquisas.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Profissionais; assessores da gerência.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8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SIG</a:t>
                      </a:r>
                      <a:endParaRPr lang="pt-BR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Resumo de dados de transação, alto volume de dados; modelos simples.</a:t>
                      </a:r>
                      <a:endParaRPr lang="pt-BR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Relatórios, modelos simples, análise baixo nível.</a:t>
                      </a:r>
                      <a:endParaRPr lang="pt-BR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Sumários e relatórios de exceções.</a:t>
                      </a:r>
                      <a:endParaRPr lang="pt-BR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Gerentes médios</a:t>
                      </a:r>
                      <a:endParaRPr lang="pt-BR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STC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Especificação de projeto; base de conhecimento.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Modelagem; simulação.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Modelos; gráficos.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Profissionais; pessoal técnico.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48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SAE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Documentos; cronogramas.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Documentos; gerenciamento; cronograma, comunicação.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Documentos; cronogramas; mail.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Trabalhadores de escritório.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SPT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Transações; eventos.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Listagem; atualização;  classificação.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Relatórios detalhados; listas; sumários.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Pessoal de operação; supervisores.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0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11560" y="2060848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PT" sz="2400" dirty="0"/>
              <a:t>Sistemas de tecnologias da informação se tornaram um componente vital para o sucesso de empresas e organizações.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PT" sz="24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PT" sz="2400" dirty="0"/>
              <a:t>Empresas lidam com maior volume e complexidade de informações.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PT" sz="2800" b="1" dirty="0"/>
              <a:t>1.1 – Os SI e a sua importância na Gestão das empresas</a:t>
            </a:r>
          </a:p>
        </p:txBody>
      </p:sp>
    </p:spTree>
    <p:extLst>
      <p:ext uri="{BB962C8B-B14F-4D97-AF65-F5344CB8AC3E}">
        <p14:creationId xmlns:p14="http://schemas.microsoft.com/office/powerpoint/2010/main" val="42719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220850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/>
            </a:r>
            <a:br>
              <a:rPr lang="pt-PT" sz="2500" b="1" kern="0" dirty="0"/>
            </a:br>
            <a:endParaRPr lang="pt-PT" sz="2500" b="1" kern="0" dirty="0"/>
          </a:p>
          <a:p>
            <a:pPr marL="0" lvl="1" algn="just"/>
            <a:r>
              <a:rPr lang="pt-PT" sz="2500" b="1" kern="0" dirty="0"/>
              <a:t>2.2 – Tipos de Sistemas </a:t>
            </a:r>
            <a:r>
              <a:rPr lang="pt-BR" sz="2800" b="1" dirty="0"/>
              <a:t>de Informação na Organização</a:t>
            </a:r>
            <a:r>
              <a:rPr lang="pt-PT" sz="2800" b="1" kern="0" dirty="0"/>
              <a:t/>
            </a:r>
            <a:br>
              <a:rPr lang="pt-PT" sz="2800" b="1" kern="0" dirty="0"/>
            </a:br>
            <a:endParaRPr lang="pt-PT" sz="2800" b="1" kern="0" dirty="0"/>
          </a:p>
        </p:txBody>
      </p:sp>
      <p:pic>
        <p:nvPicPr>
          <p:cNvPr id="7" name="Picture 15" descr="laudon+f02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320480" cy="435800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195736" y="5963689"/>
            <a:ext cx="4570943" cy="70317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pt-BR" sz="1600" dirty="0"/>
              <a:t>Figura 11 – Inter-relacionamentos entre sistemas.</a:t>
            </a:r>
          </a:p>
          <a:p>
            <a:pPr marL="0" indent="0">
              <a:buNone/>
            </a:pPr>
            <a:r>
              <a:rPr lang="pt-BR" sz="1200" dirty="0"/>
              <a:t>Fonte: LAUDON; LAUDON, 2004, p. 47.</a:t>
            </a:r>
          </a:p>
        </p:txBody>
      </p:sp>
    </p:spTree>
    <p:extLst>
      <p:ext uri="{BB962C8B-B14F-4D97-AF65-F5344CB8AC3E}">
        <p14:creationId xmlns:p14="http://schemas.microsoft.com/office/powerpoint/2010/main" val="10432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220850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>2.3 – Implementação de um sistema de informação </a:t>
            </a:r>
            <a:endParaRPr lang="pt-PT" sz="2800" b="1" kern="0" dirty="0"/>
          </a:p>
        </p:txBody>
      </p:sp>
      <p:sp>
        <p:nvSpPr>
          <p:cNvPr id="7" name="Retângulo 6"/>
          <p:cNvSpPr/>
          <p:nvPr/>
        </p:nvSpPr>
        <p:spPr>
          <a:xfrm>
            <a:off x="611560" y="1484784"/>
            <a:ext cx="807524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0" algn="just">
              <a:lnSpc>
                <a:spcPct val="150000"/>
              </a:lnSpc>
              <a:buNone/>
            </a:pPr>
            <a:r>
              <a:rPr lang="pt-BR" sz="2400" dirty="0"/>
              <a:t>“Um sistema formal é necessário porque as empresas ou organizações não podem dar-se ao luxo de cometer erros durante esse processo”. (NORTON, 1996, p. 421)</a:t>
            </a:r>
          </a:p>
        </p:txBody>
      </p:sp>
    </p:spTree>
    <p:extLst>
      <p:ext uri="{BB962C8B-B14F-4D97-AF65-F5344CB8AC3E}">
        <p14:creationId xmlns:p14="http://schemas.microsoft.com/office/powerpoint/2010/main" val="42303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57200" y="220850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>2.3 – Implementação de um sistema de informação </a:t>
            </a:r>
            <a:endParaRPr lang="pt-PT" sz="2800" b="1" kern="0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31540" y="1340768"/>
            <a:ext cx="8280920" cy="482453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b="1" dirty="0"/>
              <a:t>Planeamento</a:t>
            </a:r>
          </a:p>
          <a:p>
            <a:pPr lvl="1" algn="just">
              <a:lnSpc>
                <a:spcPct val="150000"/>
              </a:lnSpc>
            </a:pPr>
            <a:r>
              <a:rPr lang="pt-BR" sz="2400" dirty="0"/>
              <a:t>Estabelecimento dos objetivos;</a:t>
            </a:r>
          </a:p>
          <a:p>
            <a:pPr lvl="1" algn="just">
              <a:lnSpc>
                <a:spcPct val="150000"/>
              </a:lnSpc>
            </a:pPr>
            <a:r>
              <a:rPr lang="pt-BR" sz="2400" dirty="0"/>
              <a:t>Identificação de problemas;</a:t>
            </a:r>
          </a:p>
          <a:p>
            <a:pPr lvl="1" algn="just">
              <a:lnSpc>
                <a:spcPct val="150000"/>
              </a:lnSpc>
            </a:pPr>
            <a:r>
              <a:rPr lang="pt-BR" sz="2400" dirty="0"/>
              <a:t>Análise dos problemas;</a:t>
            </a:r>
          </a:p>
          <a:p>
            <a:pPr lvl="1" algn="just">
              <a:lnSpc>
                <a:spcPct val="150000"/>
              </a:lnSpc>
            </a:pPr>
            <a:r>
              <a:rPr lang="pt-BR" sz="2400" dirty="0"/>
              <a:t>Alocação de recursos.</a:t>
            </a:r>
          </a:p>
          <a:p>
            <a:pPr marL="365125" lvl="1" indent="0" algn="just">
              <a:lnSpc>
                <a:spcPct val="150000"/>
              </a:lnSpc>
              <a:buNone/>
            </a:pPr>
            <a:r>
              <a:rPr lang="pt-BR" sz="2400" dirty="0"/>
              <a:t>“... quanto mais amplo o estágio do planeamento, maior a probabilidade de sucesso do SIG/MIS.” (SILVA, 2005, p. 339)</a:t>
            </a:r>
          </a:p>
          <a:p>
            <a:pPr marL="365760" lvl="1" indent="0" algn="just">
              <a:lnSpc>
                <a:spcPct val="150000"/>
              </a:lnSpc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80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220850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>2.3 – Implementação de um sistema de informação </a:t>
            </a:r>
            <a:endParaRPr lang="pt-PT" sz="2800" b="1" kern="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340804"/>
            <a:ext cx="8223992" cy="482453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b="1" dirty="0"/>
              <a:t>Projeto</a:t>
            </a:r>
          </a:p>
          <a:p>
            <a:pPr lvl="1" algn="just">
              <a:lnSpc>
                <a:spcPct val="150000"/>
              </a:lnSpc>
            </a:pPr>
            <a:r>
              <a:rPr lang="pt-BR" sz="2400" dirty="0"/>
              <a:t>Definir a estrutura do sistema;</a:t>
            </a:r>
          </a:p>
          <a:p>
            <a:pPr lvl="1" algn="just">
              <a:lnSpc>
                <a:spcPct val="150000"/>
              </a:lnSpc>
            </a:pPr>
            <a:r>
              <a:rPr lang="pt-BR" sz="2400" dirty="0"/>
              <a:t>Criação de </a:t>
            </a:r>
            <a:r>
              <a:rPr lang="pt-BR" sz="2400" i="1" dirty="0"/>
              <a:t>protótipo</a:t>
            </a:r>
            <a:r>
              <a:rPr lang="pt-BR" sz="2400" dirty="0"/>
              <a:t>;</a:t>
            </a:r>
          </a:p>
          <a:p>
            <a:pPr lvl="1" algn="just">
              <a:lnSpc>
                <a:spcPct val="150000"/>
              </a:lnSpc>
            </a:pPr>
            <a:r>
              <a:rPr lang="pt-BR" sz="2400" dirty="0"/>
              <a:t>Incluir os utilizadores finais na equipa do projeto;</a:t>
            </a:r>
          </a:p>
          <a:p>
            <a:pPr lvl="1" algn="just">
              <a:lnSpc>
                <a:spcPct val="150000"/>
              </a:lnSpc>
            </a:pPr>
            <a:r>
              <a:rPr lang="pt-BR" sz="2400" dirty="0"/>
              <a:t>Balanço dos custos em tempo e dinheiro com a relevância da informação;</a:t>
            </a:r>
          </a:p>
          <a:p>
            <a:pPr lvl="1" algn="just">
              <a:lnSpc>
                <a:spcPct val="150000"/>
              </a:lnSpc>
            </a:pPr>
            <a:r>
              <a:rPr lang="pt-BR" sz="2400" dirty="0"/>
              <a:t>Preparar a formação e a documentação escrita para todos os utilizadores do sistema.</a:t>
            </a:r>
          </a:p>
        </p:txBody>
      </p:sp>
    </p:spTree>
    <p:extLst>
      <p:ext uri="{BB962C8B-B14F-4D97-AF65-F5344CB8AC3E}">
        <p14:creationId xmlns:p14="http://schemas.microsoft.com/office/powerpoint/2010/main" val="29695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220850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>2.3 – Implementação de um sistema de informação </a:t>
            </a:r>
            <a:endParaRPr lang="pt-PT" sz="2800" b="1" kern="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05880" y="1268760"/>
            <a:ext cx="8280920" cy="482453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2600" b="1" dirty="0"/>
              <a:t>Implementação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/>
              <a:t>Implementação direta;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/>
              <a:t>Implementação paralela;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/>
              <a:t>Implementação modular;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/>
              <a:t>Implementação periódica;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/>
              <a:t>Testes e avaliações.</a:t>
            </a:r>
          </a:p>
          <a:p>
            <a:pPr lvl="1" algn="just">
              <a:lnSpc>
                <a:spcPct val="150000"/>
              </a:lnSpc>
            </a:pPr>
            <a:endParaRPr lang="pt-BR" sz="2600" dirty="0"/>
          </a:p>
          <a:p>
            <a:pPr lvl="1" algn="just">
              <a:lnSpc>
                <a:spcPct val="150000"/>
              </a:lnSpc>
            </a:pPr>
            <a:endParaRPr lang="pt-BR" sz="2600" b="1" dirty="0"/>
          </a:p>
          <a:p>
            <a:pPr marL="365760" lvl="1" indent="0" algn="just">
              <a:lnSpc>
                <a:spcPct val="150000"/>
              </a:lnSpc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3259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2395" y="260648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>3 – Conclusões </a:t>
            </a:r>
            <a:endParaRPr lang="pt-PT" sz="2800" b="1" kern="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2394" y="1196752"/>
            <a:ext cx="8228575" cy="5277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Diante das necessidades de gestão de uma organização (monitorização, controlo, tomada de decisões), pode perceber-se a importância dos sistemas de informação. Importante ressaltar que os tipos de sistemas existentes na organização, contribuem com o bom andamento dos processos que circundam os níveis da mesma.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	Assim, um Sistema de Informação ao ser estabelecido numa organização – respeitando as etapas de planeamento, projeto e implementação – pode então, contribuir através de suas características significativas, tornando a gestão mais capacitada para tomar decisões.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1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399" y="980692"/>
            <a:ext cx="5045202" cy="518464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62395" y="260648"/>
            <a:ext cx="8229600" cy="87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pt-PT" sz="2500" b="1" kern="0" dirty="0"/>
              <a:t>4 – Referências bibliográficas </a:t>
            </a:r>
            <a:endParaRPr lang="pt-PT" sz="2800" b="1" kern="0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2394" y="1196752"/>
            <a:ext cx="8229601" cy="5277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LAUDON, K.C.; LAUDON, J.P. </a:t>
            </a:r>
            <a:r>
              <a:rPr lang="pt-BR" b="1" dirty="0"/>
              <a:t>Sistemas de Informação para a Gestão: </a:t>
            </a:r>
            <a:r>
              <a:rPr lang="pt-BR" dirty="0"/>
              <a:t>administrando a empresa digital</a:t>
            </a:r>
            <a:r>
              <a:rPr lang="pt-BR" b="1" dirty="0"/>
              <a:t> </a:t>
            </a:r>
            <a:r>
              <a:rPr lang="pt-BR" dirty="0"/>
              <a:t>. 5ª ed. São Paulo: Pearson Prentice Hall, 2004. </a:t>
            </a:r>
          </a:p>
          <a:p>
            <a:pPr>
              <a:lnSpc>
                <a:spcPct val="150000"/>
              </a:lnSpc>
            </a:pPr>
            <a:r>
              <a:rPr lang="pt-BR" dirty="0"/>
              <a:t>MANAS, A.V. </a:t>
            </a:r>
            <a:r>
              <a:rPr lang="pt-BR" b="1" dirty="0"/>
              <a:t>Administração de Sistemas de Informação: </a:t>
            </a:r>
            <a:r>
              <a:rPr lang="pt-BR" dirty="0"/>
              <a:t>como organizar a empresa por meio dos sistemas de informação. 2ª ed. São Paulo: Érica, 1999. </a:t>
            </a:r>
          </a:p>
          <a:p>
            <a:pPr>
              <a:lnSpc>
                <a:spcPct val="150000"/>
              </a:lnSpc>
            </a:pPr>
            <a:r>
              <a:rPr lang="pt-BR" dirty="0"/>
              <a:t>NORTON, Peter. </a:t>
            </a:r>
            <a:r>
              <a:rPr lang="pt-BR" b="1" dirty="0"/>
              <a:t>Introdução à Informática. </a:t>
            </a:r>
            <a:r>
              <a:rPr lang="pt-BR" dirty="0"/>
              <a:t>São Paulo: Pearson </a:t>
            </a:r>
            <a:r>
              <a:rPr lang="pt-BR" dirty="0" err="1"/>
              <a:t>Education</a:t>
            </a:r>
            <a:r>
              <a:rPr lang="pt-BR" dirty="0"/>
              <a:t> do Brasil, 1996.</a:t>
            </a:r>
          </a:p>
          <a:p>
            <a:pPr>
              <a:lnSpc>
                <a:spcPct val="150000"/>
              </a:lnSpc>
            </a:pPr>
            <a:r>
              <a:rPr lang="pt-BR" dirty="0"/>
              <a:t>SILVA, Reinaldo Oliveira da. </a:t>
            </a:r>
            <a:r>
              <a:rPr lang="pt-BR" b="1" dirty="0"/>
              <a:t>Teorias da Administração. </a:t>
            </a:r>
            <a:r>
              <a:rPr lang="pt-BR" dirty="0"/>
              <a:t>São Paulo: Pioneira Thomson Learning, 2005.</a:t>
            </a:r>
          </a:p>
          <a:p>
            <a:pPr>
              <a:lnSpc>
                <a:spcPct val="150000"/>
              </a:lnSpc>
            </a:pPr>
            <a:endParaRPr lang="pt-BR" b="0" dirty="0"/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86335" y="1052736"/>
            <a:ext cx="8229600" cy="538661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2800" dirty="0"/>
              <a:t>Competitividade Empresarial</a:t>
            </a:r>
          </a:p>
          <a:p>
            <a:pPr lvl="1" algn="just">
              <a:lnSpc>
                <a:spcPct val="150000"/>
              </a:lnSpc>
            </a:pPr>
            <a:r>
              <a:rPr lang="pt-PT" sz="2400" dirty="0"/>
              <a:t>Economia Global: </a:t>
            </a:r>
          </a:p>
          <a:p>
            <a:pPr lvl="2" algn="just">
              <a:lnSpc>
                <a:spcPct val="150000"/>
              </a:lnSpc>
            </a:pPr>
            <a:r>
              <a:rPr lang="pt-PT" sz="1800" dirty="0"/>
              <a:t>Administração e Controlo num mercado globalizado </a:t>
            </a:r>
          </a:p>
          <a:p>
            <a:pPr lvl="2" algn="just">
              <a:lnSpc>
                <a:spcPct val="150000"/>
              </a:lnSpc>
            </a:pPr>
            <a:r>
              <a:rPr lang="pt-PT" sz="1800" dirty="0"/>
              <a:t>Concorrência em Mercados Mundiais</a:t>
            </a:r>
          </a:p>
          <a:p>
            <a:pPr lvl="1" algn="just">
              <a:lnSpc>
                <a:spcPct val="150000"/>
              </a:lnSpc>
            </a:pPr>
            <a:r>
              <a:rPr lang="pt-PT" sz="2400" dirty="0"/>
              <a:t>Transformação de Economias Industriais</a:t>
            </a:r>
          </a:p>
          <a:p>
            <a:pPr lvl="2" algn="just">
              <a:lnSpc>
                <a:spcPct val="150000"/>
              </a:lnSpc>
            </a:pPr>
            <a:r>
              <a:rPr lang="pt-PT" sz="1800" dirty="0"/>
              <a:t>Economia baseada em conhecimento e na informação</a:t>
            </a:r>
          </a:p>
          <a:p>
            <a:pPr lvl="2" algn="just">
              <a:lnSpc>
                <a:spcPct val="150000"/>
              </a:lnSpc>
            </a:pPr>
            <a:r>
              <a:rPr lang="pt-PT" sz="1800" dirty="0"/>
              <a:t>Produtividade </a:t>
            </a:r>
          </a:p>
          <a:p>
            <a:pPr lvl="2" algn="just">
              <a:lnSpc>
                <a:spcPct val="150000"/>
              </a:lnSpc>
            </a:pPr>
            <a:r>
              <a:rPr lang="pt-PT" sz="1800" dirty="0"/>
              <a:t>Concorrência baseada em tempo</a:t>
            </a:r>
          </a:p>
          <a:p>
            <a:pPr lvl="1" algn="just">
              <a:lnSpc>
                <a:spcPct val="150000"/>
              </a:lnSpc>
            </a:pPr>
            <a:r>
              <a:rPr lang="pt-PT" sz="2400" dirty="0"/>
              <a:t>Transformação da Empresa </a:t>
            </a:r>
          </a:p>
          <a:p>
            <a:pPr lvl="2" algn="just">
              <a:lnSpc>
                <a:spcPct val="150000"/>
              </a:lnSpc>
            </a:pPr>
            <a:r>
              <a:rPr lang="pt-PT" sz="1800" dirty="0"/>
              <a:t>Redução de custos</a:t>
            </a:r>
          </a:p>
          <a:p>
            <a:pPr lvl="2" algn="just">
              <a:lnSpc>
                <a:spcPct val="150000"/>
              </a:lnSpc>
            </a:pPr>
            <a:r>
              <a:rPr lang="pt-PT" sz="1800" dirty="0"/>
              <a:t>Descentralização </a:t>
            </a:r>
          </a:p>
          <a:p>
            <a:pPr lvl="2" algn="just">
              <a:lnSpc>
                <a:spcPct val="150000"/>
              </a:lnSpc>
            </a:pPr>
            <a:r>
              <a:rPr lang="pt-PT" sz="1800" dirty="0"/>
              <a:t>Mais delegação de Poder </a:t>
            </a:r>
          </a:p>
          <a:p>
            <a:pPr lvl="2" algn="just">
              <a:lnSpc>
                <a:spcPct val="150000"/>
              </a:lnSpc>
            </a:pPr>
            <a:r>
              <a:rPr lang="pt-PT" sz="1800" dirty="0"/>
              <a:t>Trabalhos em Equipa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PT" sz="2800" b="1" dirty="0"/>
              <a:t>1.1 – Os SI e a sua importância na Gestão das empresas</a:t>
            </a:r>
          </a:p>
        </p:txBody>
      </p:sp>
    </p:spTree>
    <p:extLst>
      <p:ext uri="{BB962C8B-B14F-4D97-AF65-F5344CB8AC3E}">
        <p14:creationId xmlns:p14="http://schemas.microsoft.com/office/powerpoint/2010/main" val="3633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PT" sz="2800" b="1" dirty="0"/>
              <a:t>1.1 – Os SI e a sua importância na Gestão das empresas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8661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PT" sz="2400" b="1" dirty="0"/>
              <a:t>Informação relevante: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PT" sz="2000" b="1" dirty="0"/>
              <a:t>Valor da informação - Relevância para tomada de decisões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PT" sz="2000" b="1" dirty="0"/>
              <a:t>A informação relevante deve ter as seguintes características: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b="1" u="sng" dirty="0"/>
              <a:t>Precisa</a:t>
            </a:r>
            <a:r>
              <a:rPr lang="pt-PT" sz="1800" dirty="0"/>
              <a:t>: Não tem erros.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b="1" u="sng" dirty="0"/>
              <a:t>Completa</a:t>
            </a:r>
            <a:r>
              <a:rPr lang="pt-PT" sz="1800" dirty="0"/>
              <a:t>: Contém todos os fatos importantes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b="1" u="sng" dirty="0"/>
              <a:t>Económica</a:t>
            </a:r>
            <a:r>
              <a:rPr lang="pt-PT" sz="1800" dirty="0"/>
              <a:t>: De baixo custo de produção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b="1" u="sng" dirty="0"/>
              <a:t>Flexível</a:t>
            </a:r>
            <a:r>
              <a:rPr lang="pt-PT" sz="1800" dirty="0"/>
              <a:t>: Utilizada para diversas finalidades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b="1" u="sng" dirty="0"/>
              <a:t>Confiável</a:t>
            </a:r>
            <a:r>
              <a:rPr lang="pt-PT" sz="1800" dirty="0"/>
              <a:t>: Depende da fonte da informação (recolha de dados)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b="1" u="sng" dirty="0"/>
              <a:t>Relevante</a:t>
            </a:r>
            <a:r>
              <a:rPr lang="pt-PT" sz="1800" dirty="0"/>
              <a:t>: É importante para tomada de decisões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b="1" u="sng" dirty="0"/>
              <a:t>Simples:</a:t>
            </a:r>
            <a:r>
              <a:rPr lang="pt-PT" sz="1800" dirty="0"/>
              <a:t> Informação em excesso pode causar sobrecarga de informações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b="1" u="sng" dirty="0"/>
              <a:t>Em Tempo</a:t>
            </a:r>
            <a:r>
              <a:rPr lang="pt-PT" sz="1800" dirty="0"/>
              <a:t>: Enviada quando necessário (</a:t>
            </a:r>
            <a:r>
              <a:rPr lang="pt-PT" sz="1800" dirty="0" err="1"/>
              <a:t>ex</a:t>
            </a:r>
            <a:r>
              <a:rPr lang="pt-PT" sz="1800" dirty="0"/>
              <a:t>: Meteorologia)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b="1" u="sng" dirty="0"/>
              <a:t>Verificável:</a:t>
            </a:r>
            <a:r>
              <a:rPr lang="pt-PT" sz="1800" dirty="0"/>
              <a:t> Pode ser confirmada em várias fontes</a:t>
            </a:r>
          </a:p>
        </p:txBody>
      </p:sp>
    </p:spTree>
    <p:extLst>
      <p:ext uri="{BB962C8B-B14F-4D97-AF65-F5344CB8AC3E}">
        <p14:creationId xmlns:p14="http://schemas.microsoft.com/office/powerpoint/2010/main" val="13684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0405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b="1" dirty="0"/>
              <a:t>O que se precisa conhecer sobre os sistemas de informação para atingir os objetivos estratégicos da empresa?</a:t>
            </a:r>
          </a:p>
          <a:p>
            <a:pPr marL="0" indent="0" algn="ctr">
              <a:buNone/>
            </a:pPr>
            <a:endParaRPr lang="pt-PT" b="1" dirty="0"/>
          </a:p>
          <a:p>
            <a:r>
              <a:rPr lang="pt-PT" b="1" u="sng" dirty="0"/>
              <a:t>Conceitos básicos </a:t>
            </a:r>
          </a:p>
          <a:p>
            <a:pPr lvl="1"/>
            <a:r>
              <a:rPr lang="pt-PT" dirty="0"/>
              <a:t>Aspetos comportamentais, técnicos e administrativos</a:t>
            </a:r>
          </a:p>
          <a:p>
            <a:r>
              <a:rPr lang="pt-PT" b="1" u="sng" dirty="0"/>
              <a:t>Tecnologias da informação </a:t>
            </a:r>
          </a:p>
          <a:p>
            <a:pPr lvl="1"/>
            <a:r>
              <a:rPr lang="pt-PT" dirty="0"/>
              <a:t>Hardware, software, redes, Gestão de bases de dados</a:t>
            </a:r>
          </a:p>
          <a:p>
            <a:r>
              <a:rPr lang="pt-PT" b="1" u="sng" dirty="0"/>
              <a:t>Aplicações empresariais </a:t>
            </a:r>
          </a:p>
          <a:p>
            <a:pPr lvl="1"/>
            <a:r>
              <a:rPr lang="pt-PT" dirty="0"/>
              <a:t>Principais utilizações dos sistemas de informação</a:t>
            </a:r>
          </a:p>
          <a:p>
            <a:r>
              <a:rPr lang="pt-PT" b="1" u="sng" dirty="0"/>
              <a:t>Processos de desenvolvimento</a:t>
            </a:r>
          </a:p>
          <a:p>
            <a:pPr lvl="1"/>
            <a:r>
              <a:rPr lang="pt-PT" dirty="0"/>
              <a:t>Como os utilizadores finais ou especialistas em informação desenvolvem soluções de sistemas de informação para problemas empresariais</a:t>
            </a:r>
          </a:p>
          <a:p>
            <a:r>
              <a:rPr lang="pt-PT" b="1" u="sng" dirty="0"/>
              <a:t>Desafios de gestão </a:t>
            </a:r>
          </a:p>
          <a:p>
            <a:pPr lvl="1"/>
            <a:r>
              <a:rPr lang="pt-PT" dirty="0"/>
              <a:t>Gerir com ética, eficiência e eficácia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PT" sz="2800" b="1" dirty="0"/>
              <a:t>1.2 – Conhecimentos necessários</a:t>
            </a:r>
          </a:p>
        </p:txBody>
      </p:sp>
    </p:spTree>
    <p:extLst>
      <p:ext uri="{BB962C8B-B14F-4D97-AF65-F5344CB8AC3E}">
        <p14:creationId xmlns:p14="http://schemas.microsoft.com/office/powerpoint/2010/main" val="25326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9838" t="25438" r="42322" b="2877"/>
          <a:stretch/>
        </p:blipFill>
        <p:spPr>
          <a:xfrm>
            <a:off x="323528" y="1841830"/>
            <a:ext cx="4248472" cy="3978829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ctr" defTabSz="685800" rtl="0">
              <a:lnSpc>
                <a:spcPct val="90000"/>
              </a:lnSpc>
              <a:spcBef>
                <a:spcPct val="0"/>
              </a:spcBef>
            </a:pPr>
            <a:r>
              <a:rPr lang="pt-PT" sz="2500" dirty="0"/>
              <a:t/>
            </a:r>
            <a:br>
              <a:rPr lang="pt-PT" sz="2500" dirty="0"/>
            </a:br>
            <a:r>
              <a:rPr lang="pt-PT" sz="2500" dirty="0"/>
              <a:t>1.3 – Relação entre: Organização, Gestão e Tecnologia</a:t>
            </a:r>
            <a:br>
              <a:rPr lang="pt-PT" sz="2500" dirty="0"/>
            </a:br>
            <a:endParaRPr lang="pt-PT" sz="25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99348" y="1630641"/>
            <a:ext cx="411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PT" sz="2000" b="1" dirty="0"/>
              <a:t>Organização:</a:t>
            </a:r>
            <a:r>
              <a:rPr lang="pt-PT" sz="2000" dirty="0"/>
              <a:t> Coordena o trabalho por meio de uma hierarquia formal e procedimentos operacionais padronizados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PT" sz="2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PT" sz="2000" b="1" dirty="0"/>
              <a:t>Gestão: </a:t>
            </a:r>
            <a:r>
              <a:rPr lang="pt-PT" sz="2000" dirty="0"/>
              <a:t>“Dar Sentido” as situações de (desafios) enfrentadas pelas organizações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PT" sz="2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PT" sz="2000" b="1" dirty="0"/>
              <a:t>Tecnologia</a:t>
            </a:r>
            <a:r>
              <a:rPr lang="pt-PT" sz="2000" dirty="0"/>
              <a:t>: Conjunto de HW, SW, Tecnologia de armazenamento, tecnologia de comunicação a fim de facilitar a gestão das organizações</a:t>
            </a:r>
          </a:p>
        </p:txBody>
      </p:sp>
    </p:spTree>
    <p:extLst>
      <p:ext uri="{BB962C8B-B14F-4D97-AF65-F5344CB8AC3E}">
        <p14:creationId xmlns:p14="http://schemas.microsoft.com/office/powerpoint/2010/main" val="9824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983386"/>
          </a:xfrm>
        </p:spPr>
        <p:txBody>
          <a:bodyPr/>
          <a:lstStyle/>
          <a:p>
            <a:r>
              <a:rPr lang="pt-PT" sz="2400" b="1" dirty="0"/>
              <a:t>TIC e sistemas de informação podem ser mal geridos e mal aplicados </a:t>
            </a:r>
          </a:p>
          <a:p>
            <a:pPr lvl="1"/>
            <a:r>
              <a:rPr lang="pt-PT" sz="2000" dirty="0"/>
              <a:t>Pode levar ao fracasso tanto tecnológico como, também, nos negócios. 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ctr" defTabSz="685800" rtl="0">
              <a:lnSpc>
                <a:spcPct val="90000"/>
              </a:lnSpc>
              <a:spcBef>
                <a:spcPct val="0"/>
              </a:spcBef>
            </a:pPr>
            <a:r>
              <a:rPr lang="pt-PT" sz="2500" b="1" dirty="0"/>
              <a:t/>
            </a:r>
            <a:br>
              <a:rPr lang="pt-PT" sz="2500" b="1" dirty="0"/>
            </a:br>
            <a:r>
              <a:rPr lang="pt-PT" sz="2500" b="1" dirty="0"/>
              <a:t>1.4 – </a:t>
            </a:r>
            <a:r>
              <a:rPr lang="pt-PT" sz="2800" b="1" dirty="0"/>
              <a:t>A perspetiva da Gestão nas Empresas</a:t>
            </a:r>
            <a:br>
              <a:rPr lang="pt-PT" sz="2800" b="1" dirty="0"/>
            </a:br>
            <a:endParaRPr lang="pt-PT" sz="25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76245" y="3212976"/>
            <a:ext cx="3695755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just"/>
            <a:r>
              <a:rPr lang="pt-PT" b="1" dirty="0"/>
              <a:t>Razões para </a:t>
            </a:r>
            <a:r>
              <a:rPr lang="pt-PT" b="1" u="sng" dirty="0"/>
              <a:t>o sucesso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Envolvimento do utilizador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Apoio da Administração Executiva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Declaração clara de Requisitos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Planeamento adequado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4716016" y="3212976"/>
            <a:ext cx="4176464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b="1" dirty="0"/>
              <a:t>Razões para </a:t>
            </a:r>
            <a:r>
              <a:rPr lang="pt-PT" b="1" u="sng" dirty="0"/>
              <a:t>o fracasso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Falta de contribuição do utilizador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Requisitos Especificações incompletos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Mudança de Requisitos Especificações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Incompetência tecnológica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58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94C4FC77D9474AA1B4537FB71DF6CC" ma:contentTypeVersion="14" ma:contentTypeDescription="Criar um novo documento." ma:contentTypeScope="" ma:versionID="7a9655a12258a26b546ad043a9e0eca2">
  <xsd:schema xmlns:xsd="http://www.w3.org/2001/XMLSchema" xmlns:xs="http://www.w3.org/2001/XMLSchema" xmlns:p="http://schemas.microsoft.com/office/2006/metadata/properties" xmlns:ns2="8bc7afa0-2a67-49a2-9071-cb3333707617" xmlns:ns3="254424ab-7560-4c15-80f5-2182441ccf3c" targetNamespace="http://schemas.microsoft.com/office/2006/metadata/properties" ma:root="true" ma:fieldsID="f5ab22ab975130a4f6707dae7185ba90" ns2:_="" ns3:_="">
    <xsd:import namespace="8bc7afa0-2a67-49a2-9071-cb3333707617"/>
    <xsd:import namespace="254424ab-7560-4c15-80f5-2182441cc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c7afa0-2a67-49a2-9071-cb33337076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m" ma:readOnly="false" ma:fieldId="{5cf76f15-5ced-4ddc-b409-7134ff3c332f}" ma:taxonomyMulti="true" ma:sspId="939aa9ce-4eee-40d5-89e8-ba2504be5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4424ab-7560-4c15-80f5-2182441ccf3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697cf64-1372-4ca7-a9a8-cd66e9842f95}" ma:internalName="TaxCatchAll" ma:showField="CatchAllData" ma:web="254424ab-7560-4c15-80f5-2182441ccf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4424ab-7560-4c15-80f5-2182441ccf3c" xsi:nil="true"/>
    <lcf76f155ced4ddcb4097134ff3c332f xmlns="8bc7afa0-2a67-49a2-9071-cb333370761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BC386-35A2-43A8-A461-9E533544BAB7}"/>
</file>

<file path=customXml/itemProps2.xml><?xml version="1.0" encoding="utf-8"?>
<ds:datastoreItem xmlns:ds="http://schemas.openxmlformats.org/officeDocument/2006/customXml" ds:itemID="{E17CA3AB-F342-4EAA-B064-86AF47A54939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074867d9-3689-4fe6-9a2d-dc849c4484ec"/>
    <ds:schemaRef ds:uri="4957fa78-f5f1-492f-8836-b617943cc94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69D2958-0875-48E6-B6E2-A64E39D0F6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2524</TotalTime>
  <Words>2357</Words>
  <Application>Microsoft Office PowerPoint</Application>
  <PresentationFormat>Apresentação no Ecrã (4:3)</PresentationFormat>
  <Paragraphs>355</Paragraphs>
  <Slides>46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Capitulo 1 - Fundamentos de sistemas de informação </vt:lpstr>
      <vt:lpstr>Sumário</vt:lpstr>
      <vt:lpstr>1- A importância das TIC para as empresas</vt:lpstr>
      <vt:lpstr>1.1 – Os SI e a sua importância na Gestão das empresas</vt:lpstr>
      <vt:lpstr>1.1 – Os SI e a sua importância na Gestão das empresas</vt:lpstr>
      <vt:lpstr>1.1 – Os SI e a sua importância na Gestão das empresas</vt:lpstr>
      <vt:lpstr>1.2 – Conhecimentos necessários</vt:lpstr>
      <vt:lpstr> 1.3 – Relação entre: Organização, Gestão e Tecnologia </vt:lpstr>
      <vt:lpstr> 1.4 – A perspetiva da Gestão nas Empresas </vt:lpstr>
      <vt:lpstr> 1.5 – Papéis fundamentais dos SI</vt:lpstr>
      <vt:lpstr>1.5 – Papéis fundamentais dos SI</vt:lpstr>
      <vt:lpstr>1.5 – Papéis fundamentais dos SI</vt:lpstr>
      <vt:lpstr> 1.6 – Internet e redes similares nos negócios </vt:lpstr>
      <vt:lpstr>2 – Fundamentos dos SI</vt:lpstr>
      <vt:lpstr> 2.1 – Dados, Informação e Sistemas de Informação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1 - Fundamentos de sistemas de informação</dc:title>
  <dc:creator>Susana</dc:creator>
  <cp:lastModifiedBy>Susana Pimentel</cp:lastModifiedBy>
  <cp:revision>81</cp:revision>
  <dcterms:created xsi:type="dcterms:W3CDTF">2016-04-19T23:10:46Z</dcterms:created>
  <dcterms:modified xsi:type="dcterms:W3CDTF">2022-09-28T09:49:02Z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0x0101003D94C4FC77D9474AA1B4537FB71DF6CC</vt:lpwstr>
  </property>
</Properties>
</file>