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4" r:id="rId6"/>
    <p:sldId id="265" r:id="rId7"/>
    <p:sldId id="262" r:id="rId8"/>
    <p:sldId id="266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CB768-F03E-4307-9E30-E3E36C79E555}" type="datetimeFigureOut">
              <a:rPr lang="pt-PT" smtClean="0"/>
              <a:t>28/03/2022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1D1E0-8113-4A7A-AE26-F025E4E0A4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5436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1D1E0-8113-4A7A-AE26-F025E4E0A41B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344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A0E21-C4AD-4CB4-84FE-699ED0B50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C48035-1D3D-4F24-B001-80F762E93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70CEEDD-C163-48E5-BE81-AFE8E422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37C5-2A70-4FEE-BCBD-6DFABE533554}" type="datetimeFigureOut">
              <a:rPr lang="pt-PT" smtClean="0"/>
              <a:t>28/03/2022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0A10221-3E9B-4D47-8DD4-1F45D5A6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1EFCEBE-D6A1-42F3-BA0A-BC9B59CA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0E34-9AE7-43FB-AB73-7549D77C13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566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DF01B-FE56-4683-AB9C-705763D5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2E702B8-8893-461B-96B5-9A14DC69A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D6D952A-CC95-4334-BA30-1DE43563A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37C5-2A70-4FEE-BCBD-6DFABE533554}" type="datetimeFigureOut">
              <a:rPr lang="pt-PT" smtClean="0"/>
              <a:t>28/03/2022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5882CF1-4A5B-4388-8488-40605DF00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9E6F2AB-ECBC-4DD3-81B8-8A89ACAF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0E34-9AE7-43FB-AB73-7549D77C13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955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63A456-0A01-486E-942D-53F156055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F841CDB-8543-4E6E-9669-7A8B2A843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D8C0A25-FCD1-462F-9A49-539B0614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37C5-2A70-4FEE-BCBD-6DFABE533554}" type="datetimeFigureOut">
              <a:rPr lang="pt-PT" smtClean="0"/>
              <a:t>28/03/2022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71E60D1-84C7-473E-BC66-F0BAEC91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57C5CE1-07C9-456D-BCD6-FDCE3DA9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0E34-9AE7-43FB-AB73-7549D77C13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317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4FB4E-F58E-4155-A647-ABCE7513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CE75B1C-B2FD-40DC-9F6D-03A2F3CDF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CE3D56C-694F-4D85-A88D-0A1EC896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37C5-2A70-4FEE-BCBD-6DFABE533554}" type="datetimeFigureOut">
              <a:rPr lang="pt-PT" smtClean="0"/>
              <a:t>28/03/2022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8955DD9-C78A-48E2-AE63-FAC45D4FD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A900F38-6902-4E34-975D-D68AA6BFA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0E34-9AE7-43FB-AB73-7549D77C13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100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E9BE5-68C8-4286-B381-A3FC6A0F0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513C73A-2BCE-41A4-A0D7-2E74D3712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672405A-7558-4A80-846E-C9A79D67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37C5-2A70-4FEE-BCBD-6DFABE533554}" type="datetimeFigureOut">
              <a:rPr lang="pt-PT" smtClean="0"/>
              <a:t>28/03/2022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0EDB68E-5BE0-483E-BB09-B899CB655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2F0251F-35C1-4359-A7E1-426A3C8A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0E34-9AE7-43FB-AB73-7549D77C13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687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83CDE-6631-45D7-A30F-4F229BA4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3D32A9-44EF-424E-8111-EC2FB5DB1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5C38271-8C56-47D9-9DF7-F5A537F5D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2995FD9-93FA-4490-AA38-C755E8F3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37C5-2A70-4FEE-BCBD-6DFABE533554}" type="datetimeFigureOut">
              <a:rPr lang="pt-PT" smtClean="0"/>
              <a:t>28/03/2022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1810A38-F5D7-4210-AAEB-78808974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C496955-EE1D-4700-8FCC-9B9F8F45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0E34-9AE7-43FB-AB73-7549D77C13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400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F6DEF-ABDF-4332-8E2F-67B2D9B9B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0B21A0C-64EA-427D-8D03-2A121390D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5E0D052-319B-4E4A-AE48-A647548FA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0AC460C-75B6-475C-BB47-F23B7DB9F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B1CEB1B-F8EA-4137-893C-83A27A677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52DFD38-DCEC-4DC0-9D40-9B3A4BEA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37C5-2A70-4FEE-BCBD-6DFABE533554}" type="datetimeFigureOut">
              <a:rPr lang="pt-PT" smtClean="0"/>
              <a:t>28/03/2022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71DA7E41-3C39-4D29-BB3E-49C1C81D4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113F60C-FC5D-444E-A5CB-5763D0ED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0E34-9AE7-43FB-AB73-7549D77C13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270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3CEE4-2E86-4DE7-B18E-FABA40C32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AA36360-1EF2-4A7D-B2C1-F4515748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37C5-2A70-4FEE-BCBD-6DFABE533554}" type="datetimeFigureOut">
              <a:rPr lang="pt-PT" smtClean="0"/>
              <a:t>28/03/2022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495D3BC-2495-4D08-98CB-1F54A51D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09B808A-AE33-4747-906E-FE785598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0E34-9AE7-43FB-AB73-7549D77C13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4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2823061-4494-4454-A4B3-B600CF55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37C5-2A70-4FEE-BCBD-6DFABE533554}" type="datetimeFigureOut">
              <a:rPr lang="pt-PT" smtClean="0"/>
              <a:t>28/03/2022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8C7AFE5-5D13-42A3-96B9-CBA6EC057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3301994-263F-4763-BD69-F1E05154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0E34-9AE7-43FB-AB73-7549D77C13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114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A0FC7-493B-49D1-8995-48C72945A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66E3619-7DA6-40B5-8A85-4FB7FBF83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EA23F5B-5442-4034-AA55-1F87BEFDA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408CFC4-3832-43D4-A3E8-41C5DA39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37C5-2A70-4FEE-BCBD-6DFABE533554}" type="datetimeFigureOut">
              <a:rPr lang="pt-PT" smtClean="0"/>
              <a:t>28/03/2022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C2BB29D-6383-4B38-9E5B-B844E3652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10E8BFB-CE7A-41F8-9B06-2C27678F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0E34-9AE7-43FB-AB73-7549D77C13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055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88180-2F40-4F6A-ADA8-3E1F9A93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0F5A5A8-AE99-4CA2-9527-6CA2A5B52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D18B9CC-00F6-433D-B4DF-508DA7D38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A33B553-5440-4DB8-BED8-54F0485A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37C5-2A70-4FEE-BCBD-6DFABE533554}" type="datetimeFigureOut">
              <a:rPr lang="pt-PT" smtClean="0"/>
              <a:t>28/03/2022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629F1DD-51F0-4513-B4C1-E69853852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317028B-1D6D-4F13-AB8D-F4D4818E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0E34-9AE7-43FB-AB73-7549D77C13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054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4056FD5-E6B4-4F5A-ACD8-F8AE32D2A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6A17FDD-63BB-4010-94FD-C8941E9C9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A70FB3D-C773-405B-B497-D7F85C00F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137C5-2A70-4FEE-BCBD-6DFABE533554}" type="datetimeFigureOut">
              <a:rPr lang="pt-PT" smtClean="0"/>
              <a:t>28/03/2022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81B9590-C4F3-4264-BF0C-51F7C78EF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AC5463F-5159-43CB-92ED-973CC3BCF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C0E34-9AE7-43FB-AB73-7549D77C13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355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B7D30C1C-628E-4123-ADE0-31EBC9A6C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654" y="75415"/>
            <a:ext cx="3556000" cy="32522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ECE18648-3927-412B-981A-0CE3CA2E1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802117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pt-PT" sz="11200" dirty="0">
                <a:solidFill>
                  <a:schemeClr val="accent1">
                    <a:lumMod val="75000"/>
                  </a:schemeClr>
                </a:solidFill>
                <a:latin typeface="DM Sans" panose="020B0604020202020204" pitchFamily="2" charset="0"/>
              </a:rPr>
              <a:t>Mesas digitalizadoras</a:t>
            </a:r>
          </a:p>
          <a:p>
            <a:pPr algn="just">
              <a:lnSpc>
                <a:spcPct val="170000"/>
              </a:lnSpc>
            </a:pPr>
            <a:r>
              <a:rPr lang="pt-PT" sz="7200" b="0" i="0" dirty="0">
                <a:effectLst/>
                <a:latin typeface="DM Sans" panose="020B0604020202020204" pitchFamily="2" charset="0"/>
              </a:rPr>
              <a:t>Uma mesa digitalizadora é como se fosse um papel digital, onde você pode fazer desenhos, escrever ou até mesmo editar fotos. Tudo isso é possível, por conta da sua sensibilidade e da caneta digital, é claro, funciona quando aproximada da superfície da mesa digitalizadora.</a:t>
            </a:r>
          </a:p>
          <a:p>
            <a:pPr algn="just"/>
            <a:endParaRPr lang="pt-PT" sz="38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31557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B2935C5B-E0A1-4340-B2C7-6881EA623C6B}"/>
              </a:ext>
            </a:extLst>
          </p:cNvPr>
          <p:cNvSpPr txBox="1">
            <a:spLocks/>
          </p:cNvSpPr>
          <p:nvPr/>
        </p:nvSpPr>
        <p:spPr>
          <a:xfrm>
            <a:off x="963038" y="3063711"/>
            <a:ext cx="10386834" cy="3440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70000"/>
              </a:lnSpc>
              <a:buNone/>
            </a:pPr>
            <a:r>
              <a:rPr lang="pt-PT" sz="7200" dirty="0">
                <a:latin typeface="DM Sans" panose="020B0604020202020204" pitchFamily="2" charset="0"/>
              </a:rPr>
              <a:t>O aparelho é semelhante a um tablet, mas não possui uma tela de navegação, é necessário conectá-la a uma tela para usar, diferente dos displays interativos, que possuem tela própria e são ideais  para quem está começando e não possui tanto traquejo para manusear a caneta digital juntamente com a mesa digitalizadora.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pt-PT" sz="7200" dirty="0">
                <a:latin typeface="DM Sans" panose="020B0604020202020204" pitchFamily="2" charset="0"/>
              </a:rPr>
              <a:t>A mesa pode ser conectada através de conexão USB ou BLUETOOTH, isso vai depender das configurações do modelo que você for comprar, um detalhe é que a caneta já vem acompanhada com a mesa (pelo menos na maioria das vezes) e a conexão da caneta à mesa ocorre por meio de um campo eletromagnético.</a:t>
            </a:r>
          </a:p>
          <a:p>
            <a:endParaRPr lang="pt-PT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710" y="197963"/>
            <a:ext cx="4085490" cy="272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8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94B3CFD3-BD80-4DCE-AED0-F560F3BC8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654" y="75415"/>
            <a:ext cx="3556000" cy="32522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7F45BDDF-17E7-4A6A-A3A9-24295FE37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78872"/>
            <a:ext cx="9144000" cy="3252246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pt-PT" sz="11200" dirty="0">
                <a:solidFill>
                  <a:schemeClr val="accent1">
                    <a:lumMod val="75000"/>
                  </a:schemeClr>
                </a:solidFill>
                <a:latin typeface="DM Sans" panose="020B0604020202020204" pitchFamily="2" charset="0"/>
              </a:rPr>
              <a:t>Para que serve uma mesa digitalizadora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pt-PT" sz="7200" b="0" i="0" dirty="0">
                <a:effectLst/>
                <a:latin typeface="DM Sans" panose="020B0604020202020204" pitchFamily="2" charset="0"/>
              </a:rPr>
              <a:t>Normalmente a mesa digitalizadora é usada por designers gráficos, profissionais que trabalham com edição de fotos, artistas que fazem desenhos digitais ou usuários comuns. Por ser demasiado sensível, a mesa digitalizadora permite que os usuários possam usá-la com muita praticidade, basta aproximar a caneta da sua mesa e tudo que você executar vai ser transmitido na sua tela. 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pt-PT" sz="7200" dirty="0">
              <a:solidFill>
                <a:srgbClr val="7A7A7A"/>
              </a:solidFill>
              <a:latin typeface="DM Sans" panose="020B0604020202020204" pitchFamily="2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endParaRPr lang="pt-PT" sz="7200" dirty="0">
              <a:solidFill>
                <a:srgbClr val="7A7A7A"/>
              </a:solidFill>
              <a:latin typeface="DM Sans" panose="020B0604020202020204" pitchFamily="2" charset="0"/>
            </a:endParaRPr>
          </a:p>
          <a:p>
            <a:pPr algn="just">
              <a:lnSpc>
                <a:spcPct val="170000"/>
              </a:lnSpc>
            </a:pPr>
            <a:endParaRPr lang="pt-PT" sz="7200" b="0" i="0" dirty="0">
              <a:solidFill>
                <a:srgbClr val="000000"/>
              </a:solidFill>
              <a:effectLst/>
              <a:latin typeface="DM Sans" panose="020B0604020202020204" pitchFamily="2" charset="0"/>
            </a:endParaRPr>
          </a:p>
          <a:p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1152692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99C69FF4-FDB1-4045-BE50-077F7BE1F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6852" y="3799002"/>
            <a:ext cx="10573966" cy="243211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PT" sz="1800" b="0" i="0" dirty="0">
                <a:effectLst/>
                <a:latin typeface="DM Sans" panose="020B0604020202020204" pitchFamily="2" charset="0"/>
              </a:rPr>
              <a:t>As facilidades da mesa digitalizadora são várias, um bom exemplo disso é com quem trabalha diretamente com produção de fotos e hora ou outra precisa realizar algum ajuste de cor ou qualquer outra edição. Usando a caneta digital, você pode navegar por sua produção visual mais rápido e resolver tudo com apenas alguns cliques. Tamanho pequeno, entre 4 a 5 polegadas, ocupam menos espaço numa secretária, ideais para quem não faça trabalhos complexos. Tamanho grande, entre 6 a 8 polegadas, para quem precisa de trabalhar em produções com detalhes minuciosos.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3CAB18E-F7A2-4C88-BBE6-D7346BA63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926" y="265480"/>
            <a:ext cx="3455751" cy="345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5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A40A24-DC7B-4690-8FB9-E2BEDB64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098" y="0"/>
            <a:ext cx="3556000" cy="35560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FF56A722-61A8-4751-8EE5-7375EF1A5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78872"/>
            <a:ext cx="9144000" cy="3252246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pt-PT" sz="2800" dirty="0">
                <a:solidFill>
                  <a:schemeClr val="accent1">
                    <a:lumMod val="75000"/>
                  </a:schemeClr>
                </a:solidFill>
                <a:latin typeface="DM Sans" panose="020B0604020202020204" pitchFamily="2" charset="0"/>
              </a:rPr>
              <a:t>Tipo de dispositivo</a:t>
            </a:r>
          </a:p>
          <a:p>
            <a:pPr algn="just">
              <a:lnSpc>
                <a:spcPct val="170000"/>
              </a:lnSpc>
            </a:pPr>
            <a:r>
              <a:rPr lang="pt-PT" sz="1900" b="0" i="0" dirty="0">
                <a:solidFill>
                  <a:srgbClr val="000000"/>
                </a:solidFill>
                <a:effectLst/>
                <a:latin typeface="DM Sans" panose="020B0604020202020204" pitchFamily="2" charset="0"/>
              </a:rPr>
              <a:t>Uma mesa digitalizadora é um tipo de dispositivo de entrada de dados, um apontador que pode ser controlado por uma caneta, como uma caneta, um mouse ou qualquer um de forma intercambiável. A caneta pode ter um botão e o próprio tablet pode ter botões e um pergaminho.</a:t>
            </a:r>
            <a:endParaRPr lang="pt-PT" sz="1900" dirty="0">
              <a:latin typeface="DM Sans" panose="020B0604020202020204" pitchFamily="2" charset="0"/>
            </a:endParaRPr>
          </a:p>
          <a:p>
            <a:pPr algn="just">
              <a:lnSpc>
                <a:spcPct val="170000"/>
              </a:lnSpc>
            </a:pPr>
            <a:endParaRPr lang="pt-PT" sz="9600" b="0" i="0" dirty="0">
              <a:solidFill>
                <a:srgbClr val="7A7A7A"/>
              </a:solidFill>
              <a:effectLst/>
              <a:latin typeface="DM Sans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87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30B80CF-8D59-44A3-B406-E87B5DA57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0553" y="2177592"/>
            <a:ext cx="9274283" cy="4229975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pt-PT" sz="11200" dirty="0">
                <a:solidFill>
                  <a:schemeClr val="accent1">
                    <a:lumMod val="75000"/>
                  </a:schemeClr>
                </a:solidFill>
                <a:latin typeface="DM Sans" panose="020B0604020202020204" pitchFamily="2" charset="0"/>
              </a:rPr>
              <a:t>Tipos de pressão</a:t>
            </a:r>
          </a:p>
          <a:p>
            <a:pPr algn="just" fontAlgn="t">
              <a:lnSpc>
                <a:spcPct val="170000"/>
              </a:lnSpc>
            </a:pPr>
            <a:r>
              <a:rPr lang="pt-PT" sz="7200" b="0" i="0" dirty="0">
                <a:effectLst/>
                <a:latin typeface="DM Sans" panose="020B0604020202020204" pitchFamily="2" charset="0"/>
              </a:rPr>
              <a:t>O número de níveis de pressão de uma mesa digitalizadora é o que define o quanto ela será capaz de detetar os diferentes níveis de força do seu traço. Modelos com muitos níveis reproduzirão na tela traços mais finos quando você riscar com menos força e mais grossos quando aumentar a força na caneta.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pt-PT" sz="7200" b="0" i="0" dirty="0">
                <a:effectLst/>
                <a:latin typeface="DM Sans" panose="020B0604020202020204" pitchFamily="2" charset="0"/>
              </a:rPr>
              <a:t>Mais um ponto positivo é a liberdade para criar, já que a mesa digitalizadora funciona como uma prancheta que permite com que você faça seus trabalhos como se tivesse usando um papel e uma caneta, só que dessa vez, com tudo digital, podendo contar com softwares que vão deixar seu trabalho ainda mais dinâmico e bonito!</a:t>
            </a:r>
          </a:p>
          <a:p>
            <a:pPr algn="just">
              <a:lnSpc>
                <a:spcPct val="170000"/>
              </a:lnSpc>
            </a:pPr>
            <a:endParaRPr lang="pt-PT" sz="9600" b="0" i="0" dirty="0">
              <a:solidFill>
                <a:srgbClr val="7A7A7A"/>
              </a:solidFill>
              <a:effectLst/>
              <a:latin typeface="DM Sans" panose="020B0604020202020204" pitchFamily="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927" y="197964"/>
            <a:ext cx="3780148" cy="252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60618C62-E068-47D2-9D8E-417CC2129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654" y="75415"/>
            <a:ext cx="3556000" cy="32522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FE834DA6-F986-4D25-B5B5-DFCDCB3BA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84981"/>
            <a:ext cx="9516894" cy="4473019"/>
          </a:xfrm>
        </p:spPr>
        <p:txBody>
          <a:bodyPr>
            <a:normAutofit/>
          </a:bodyPr>
          <a:lstStyle/>
          <a:p>
            <a:pPr algn="l"/>
            <a:r>
              <a:rPr lang="pt-PT" sz="2800" dirty="0">
                <a:solidFill>
                  <a:schemeClr val="accent1">
                    <a:lumMod val="75000"/>
                  </a:schemeClr>
                </a:solidFill>
                <a:latin typeface="DM Sans" panose="020B0604020202020204" pitchFamily="2" charset="0"/>
              </a:rPr>
              <a:t>Instalação</a:t>
            </a:r>
          </a:p>
          <a:p>
            <a:pPr algn="l">
              <a:lnSpc>
                <a:spcPct val="150000"/>
              </a:lnSpc>
            </a:pPr>
            <a:r>
              <a:rPr lang="pt-PT" sz="1800" b="0" i="0" dirty="0">
                <a:effectLst/>
                <a:latin typeface="arial" panose="020B0604020202020204" pitchFamily="34" charset="0"/>
              </a:rPr>
              <a:t>Conectar o cabo USB na sua </a:t>
            </a:r>
            <a:r>
              <a:rPr lang="pt-PT" sz="1800" b="1" i="0" dirty="0">
                <a:effectLst/>
                <a:latin typeface="arial" panose="020B0604020202020204" pitchFamily="34" charset="0"/>
              </a:rPr>
              <a:t>mesa digitalizadora</a:t>
            </a:r>
            <a:r>
              <a:rPr lang="pt-PT" sz="1800" b="0" i="0" dirty="0">
                <a:effectLst/>
                <a:latin typeface="arial" panose="020B0604020202020204" pitchFamily="34" charset="0"/>
              </a:rPr>
              <a:t> e no computador.</a:t>
            </a:r>
          </a:p>
          <a:p>
            <a:pPr algn="l">
              <a:lnSpc>
                <a:spcPct val="150000"/>
              </a:lnSpc>
            </a:pPr>
            <a:r>
              <a:rPr lang="pt-PT" sz="1800" b="0" i="0" dirty="0">
                <a:effectLst/>
                <a:latin typeface="arial" panose="020B0604020202020204" pitchFamily="34" charset="0"/>
              </a:rPr>
              <a:t>Instalar o driver Mac ou Windows.</a:t>
            </a:r>
          </a:p>
          <a:p>
            <a:pPr algn="l"/>
            <a:r>
              <a:rPr lang="pt-PT" sz="2800" dirty="0">
                <a:solidFill>
                  <a:schemeClr val="accent1">
                    <a:lumMod val="75000"/>
                  </a:schemeClr>
                </a:solidFill>
                <a:latin typeface="DM Sans" panose="020B0604020202020204" pitchFamily="2" charset="0"/>
              </a:rPr>
              <a:t>Problemas</a:t>
            </a:r>
          </a:p>
          <a:p>
            <a:pPr algn="just">
              <a:lnSpc>
                <a:spcPct val="160000"/>
              </a:lnSpc>
            </a:pPr>
            <a:r>
              <a:rPr lang="pt-PT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Os problemas mais comuns nestes dispositivos estão relacionados </a:t>
            </a:r>
            <a:r>
              <a:rPr lang="pt-PT" sz="1800" dirty="0">
                <a:solidFill>
                  <a:srgbClr val="202124"/>
                </a:solidFill>
                <a:latin typeface="arial" panose="020B0604020202020204" pitchFamily="34" charset="0"/>
              </a:rPr>
              <a:t>com a conexão ao computador; uso de drivers desatualizados; falhas na pressão da sensibilidade da caneta e configurações da mesa digitalizadora podem causar erros fatais durante a inicialização. Por vezes, as más configurações obrigam o </a:t>
            </a:r>
            <a:r>
              <a:rPr lang="pt-PT" sz="1800" dirty="0">
                <a:latin typeface="DM Sans" panose="020B0604020202020204" pitchFamily="2" charset="0"/>
              </a:rPr>
              <a:t>utilizador a fazer uma reposição das configurações de fábrica do dispositivo</a:t>
            </a:r>
            <a:endParaRPr lang="pt-PT" sz="1800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09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FE834DA6-F986-4D25-B5B5-DFCDCB3BA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2698" y="5095187"/>
            <a:ext cx="5417270" cy="1470582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70000"/>
              </a:lnSpc>
            </a:pPr>
            <a:r>
              <a:rPr lang="pt-PT" sz="1800" dirty="0">
                <a:solidFill>
                  <a:schemeClr val="accent1">
                    <a:lumMod val="75000"/>
                  </a:schemeClr>
                </a:solidFill>
                <a:latin typeface="DM Sans" panose="020B0604020202020204" pitchFamily="2" charset="0"/>
              </a:rPr>
              <a:t>Exercício de UFCD 770</a:t>
            </a:r>
          </a:p>
          <a:p>
            <a:pPr algn="l">
              <a:lnSpc>
                <a:spcPct val="170000"/>
              </a:lnSpc>
            </a:pPr>
            <a:r>
              <a:rPr lang="pt-PT" sz="1800" b="1" dirty="0">
                <a:solidFill>
                  <a:schemeClr val="accent1">
                    <a:lumMod val="75000"/>
                  </a:schemeClr>
                </a:solidFill>
                <a:latin typeface="DM Sans" panose="020B0604020202020204" pitchFamily="2" charset="0"/>
              </a:rPr>
              <a:t>Mesas digitalizadoras</a:t>
            </a:r>
          </a:p>
          <a:p>
            <a:pPr algn="l" fontAlgn="t">
              <a:lnSpc>
                <a:spcPct val="150000"/>
              </a:lnSpc>
            </a:pPr>
            <a:r>
              <a:rPr lang="pt-PT" sz="1400" b="0" i="0" dirty="0">
                <a:solidFill>
                  <a:srgbClr val="4D5156"/>
                </a:solidFill>
                <a:effectLst/>
                <a:latin typeface="DM Sans" panose="020B0604020202020204" pitchFamily="2" charset="0"/>
              </a:rPr>
              <a:t>Trabalho elaborado por Vítor Costa</a:t>
            </a:r>
            <a:endParaRPr lang="pt-PT" sz="7200" b="0" i="0" dirty="0">
              <a:solidFill>
                <a:srgbClr val="4D5156"/>
              </a:solidFill>
              <a:effectLst/>
              <a:latin typeface="DM Sans" panose="020B0604020202020204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032" y="461913"/>
            <a:ext cx="6447935" cy="429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676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D94C4FC77D9474AA1B4537FB71DF6CC" ma:contentTypeVersion="13" ma:contentTypeDescription="Criar um novo documento." ma:contentTypeScope="" ma:versionID="c60c79327ec3e101fe4053c1ce79782f">
  <xsd:schema xmlns:xsd="http://www.w3.org/2001/XMLSchema" xmlns:xs="http://www.w3.org/2001/XMLSchema" xmlns:p="http://schemas.microsoft.com/office/2006/metadata/properties" xmlns:ns2="8bc7afa0-2a67-49a2-9071-cb3333707617" xmlns:ns3="254424ab-7560-4c15-80f5-2182441ccf3c" targetNamespace="http://schemas.microsoft.com/office/2006/metadata/properties" ma:root="true" ma:fieldsID="d1d0d9f3f37bf44ee85f8fb75e1c501e" ns2:_="" ns3:_="">
    <xsd:import namespace="8bc7afa0-2a67-49a2-9071-cb3333707617"/>
    <xsd:import namespace="254424ab-7560-4c15-80f5-2182441ccf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c7afa0-2a67-49a2-9071-cb33337076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m" ma:readOnly="false" ma:fieldId="{5cf76f15-5ced-4ddc-b409-7134ff3c332f}" ma:taxonomyMulti="true" ma:sspId="939aa9ce-4eee-40d5-89e8-ba2504be5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4424ab-7560-4c15-80f5-2182441ccf3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0697cf64-1372-4ca7-a9a8-cd66e9842f95}" ma:internalName="TaxCatchAll" ma:showField="CatchAllData" ma:web="254424ab-7560-4c15-80f5-2182441ccf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54424ab-7560-4c15-80f5-2182441ccf3c" xsi:nil="true"/>
    <lcf76f155ced4ddcb4097134ff3c332f xmlns="8bc7afa0-2a67-49a2-9071-cb333370761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ACF40A1-194E-42C8-87FA-71C5C5D748A1}"/>
</file>

<file path=customXml/itemProps2.xml><?xml version="1.0" encoding="utf-8"?>
<ds:datastoreItem xmlns:ds="http://schemas.openxmlformats.org/officeDocument/2006/customXml" ds:itemID="{17A89A9D-1E62-4F4F-890B-333731B8C071}"/>
</file>

<file path=customXml/itemProps3.xml><?xml version="1.0" encoding="utf-8"?>
<ds:datastoreItem xmlns:ds="http://schemas.openxmlformats.org/officeDocument/2006/customXml" ds:itemID="{1C08CBFC-684F-4146-8053-564F1A80A10C}"/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607</Words>
  <Application>Microsoft Office PowerPoint</Application>
  <PresentationFormat>Ecrã Panorâmico</PresentationFormat>
  <Paragraphs>23</Paragraphs>
  <Slides>8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DM Sans</vt:lpstr>
      <vt:lpstr>Roboto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PAULA SILVA</dc:creator>
  <cp:lastModifiedBy>PAULA SILVA</cp:lastModifiedBy>
  <cp:revision>33</cp:revision>
  <dcterms:created xsi:type="dcterms:W3CDTF">2022-03-16T11:35:34Z</dcterms:created>
  <dcterms:modified xsi:type="dcterms:W3CDTF">2022-03-28T08:06:38Z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0x0101003D94C4FC77D9474AA1B4537FB71DF6CC</vt:lpwstr>
  </property>
</Properties>
</file>