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4"/>
  </p:sldMasterIdLst>
  <p:notesMasterIdLst>
    <p:notesMasterId r:id="rId40"/>
  </p:notesMasterIdLst>
  <p:sldIdLst>
    <p:sldId id="256" r:id="rId5"/>
    <p:sldId id="257" r:id="rId6"/>
    <p:sldId id="258" r:id="rId7"/>
    <p:sldId id="292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7" r:id="rId35"/>
    <p:sldId id="288" r:id="rId36"/>
    <p:sldId id="289" r:id="rId37"/>
    <p:sldId id="290" r:id="rId38"/>
    <p:sldId id="291" r:id="rId39"/>
  </p:sldIdLst>
  <p:sldSz cx="12192000" cy="6858000"/>
  <p:notesSz cx="12192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2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DFBA4-4D75-4780-B02A-F0B188AD5257}" type="datetimeFigureOut">
              <a:rPr lang="pt-PT" smtClean="0"/>
              <a:t>05/01/2023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65011-BD10-4056-AF27-D437CDC7818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444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65011-BD10-4056-AF27-D437CDC7818E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5402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 smtClean="0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12700">
              <a:lnSpc>
                <a:spcPts val="955"/>
              </a:lnSpc>
            </a:pPr>
            <a:r>
              <a:rPr lang="pt-PT" smtClean="0"/>
              <a:t>0781:</a:t>
            </a:r>
            <a:r>
              <a:rPr lang="pt-PT" spc="-40" smtClean="0"/>
              <a:t> </a:t>
            </a:r>
            <a:r>
              <a:rPr lang="pt-PT" smtClean="0"/>
              <a:t>MO</a:t>
            </a:r>
            <a:r>
              <a:rPr lang="pt-PT" spc="-5" smtClean="0"/>
              <a:t>D</a:t>
            </a:r>
            <a:r>
              <a:rPr lang="pt-PT" smtClean="0"/>
              <a:t>E</a:t>
            </a:r>
            <a:r>
              <a:rPr lang="pt-PT" spc="5" smtClean="0"/>
              <a:t>L</a:t>
            </a:r>
            <a:r>
              <a:rPr lang="pt-PT" smtClean="0"/>
              <a:t>O</a:t>
            </a:r>
            <a:r>
              <a:rPr lang="pt-PT" spc="-10" smtClean="0"/>
              <a:t> </a:t>
            </a:r>
            <a:r>
              <a:rPr lang="pt-PT" smtClean="0"/>
              <a:t>E</a:t>
            </a:r>
            <a:r>
              <a:rPr lang="pt-PT" spc="-5" smtClean="0"/>
              <a:t>/R</a:t>
            </a:r>
            <a:endParaRPr lang="pt-PT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106045">
              <a:lnSpc>
                <a:spcPts val="1100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199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955"/>
              </a:lnSpc>
            </a:pPr>
            <a:r>
              <a:rPr lang="pt-PT" smtClean="0"/>
              <a:t>0781:</a:t>
            </a:r>
            <a:r>
              <a:rPr lang="pt-PT" spc="-40" smtClean="0"/>
              <a:t> </a:t>
            </a:r>
            <a:r>
              <a:rPr lang="pt-PT" smtClean="0"/>
              <a:t>MO</a:t>
            </a:r>
            <a:r>
              <a:rPr lang="pt-PT" spc="-5" smtClean="0"/>
              <a:t>D</a:t>
            </a:r>
            <a:r>
              <a:rPr lang="pt-PT" smtClean="0"/>
              <a:t>E</a:t>
            </a:r>
            <a:r>
              <a:rPr lang="pt-PT" spc="5" smtClean="0"/>
              <a:t>L</a:t>
            </a:r>
            <a:r>
              <a:rPr lang="pt-PT" smtClean="0"/>
              <a:t>O</a:t>
            </a:r>
            <a:r>
              <a:rPr lang="pt-PT" spc="-10" smtClean="0"/>
              <a:t> </a:t>
            </a:r>
            <a:r>
              <a:rPr lang="pt-PT" smtClean="0"/>
              <a:t>E</a:t>
            </a:r>
            <a:r>
              <a:rPr lang="pt-PT" spc="-5" smtClean="0"/>
              <a:t>/R</a:t>
            </a:r>
            <a:endParaRPr lang="pt-PT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6045">
              <a:lnSpc>
                <a:spcPts val="1100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1655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955"/>
              </a:lnSpc>
            </a:pPr>
            <a:r>
              <a:rPr lang="pt-PT" smtClean="0"/>
              <a:t>0781:</a:t>
            </a:r>
            <a:r>
              <a:rPr lang="pt-PT" spc="-40" smtClean="0"/>
              <a:t> </a:t>
            </a:r>
            <a:r>
              <a:rPr lang="pt-PT" smtClean="0"/>
              <a:t>MO</a:t>
            </a:r>
            <a:r>
              <a:rPr lang="pt-PT" spc="-5" smtClean="0"/>
              <a:t>D</a:t>
            </a:r>
            <a:r>
              <a:rPr lang="pt-PT" smtClean="0"/>
              <a:t>E</a:t>
            </a:r>
            <a:r>
              <a:rPr lang="pt-PT" spc="5" smtClean="0"/>
              <a:t>L</a:t>
            </a:r>
            <a:r>
              <a:rPr lang="pt-PT" smtClean="0"/>
              <a:t>O</a:t>
            </a:r>
            <a:r>
              <a:rPr lang="pt-PT" spc="-10" smtClean="0"/>
              <a:t> </a:t>
            </a:r>
            <a:r>
              <a:rPr lang="pt-PT" smtClean="0"/>
              <a:t>E</a:t>
            </a:r>
            <a:r>
              <a:rPr lang="pt-PT" spc="-5" smtClean="0"/>
              <a:t>/R</a:t>
            </a:r>
            <a:endParaRPr lang="pt-PT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6045">
              <a:lnSpc>
                <a:spcPts val="1100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85081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pt-PT" dirty="0" smtClean="0"/>
              <a:t>0781</a:t>
            </a:r>
            <a:r>
              <a:rPr dirty="0" smtClean="0"/>
              <a:t>:</a:t>
            </a:r>
            <a:r>
              <a:rPr spc="-40" dirty="0" smtClean="0"/>
              <a:t> </a:t>
            </a:r>
            <a:r>
              <a:rPr dirty="0"/>
              <a:t>MO</a:t>
            </a:r>
            <a:r>
              <a:rPr spc="-5" dirty="0"/>
              <a:t>D</a:t>
            </a:r>
            <a:r>
              <a:rPr dirty="0"/>
              <a:t>E</a:t>
            </a:r>
            <a:r>
              <a:rPr spc="5" dirty="0"/>
              <a:t>L</a:t>
            </a:r>
            <a:r>
              <a:rPr dirty="0"/>
              <a:t>O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/R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06045">
              <a:lnSpc>
                <a:spcPts val="11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4432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84884" y="1643632"/>
            <a:ext cx="4731385" cy="3793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07277" y="1822526"/>
            <a:ext cx="4563109" cy="3507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pt-PT" dirty="0" smtClean="0"/>
              <a:t>0781</a:t>
            </a:r>
            <a:r>
              <a:rPr dirty="0" smtClean="0"/>
              <a:t>:</a:t>
            </a:r>
            <a:r>
              <a:rPr spc="-40" dirty="0" smtClean="0"/>
              <a:t> </a:t>
            </a:r>
            <a:r>
              <a:rPr dirty="0"/>
              <a:t>MO</a:t>
            </a:r>
            <a:r>
              <a:rPr spc="-5" dirty="0"/>
              <a:t>D</a:t>
            </a:r>
            <a:r>
              <a:rPr dirty="0"/>
              <a:t>E</a:t>
            </a:r>
            <a:r>
              <a:rPr spc="5" dirty="0"/>
              <a:t>L</a:t>
            </a:r>
            <a:r>
              <a:rPr dirty="0"/>
              <a:t>O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/R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06045">
              <a:lnSpc>
                <a:spcPts val="11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7863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pt-PT" dirty="0" smtClean="0"/>
              <a:t>0781</a:t>
            </a:r>
            <a:r>
              <a:rPr dirty="0" smtClean="0"/>
              <a:t>:</a:t>
            </a:r>
            <a:r>
              <a:rPr spc="-40" dirty="0" smtClean="0"/>
              <a:t> </a:t>
            </a:r>
            <a:r>
              <a:rPr dirty="0"/>
              <a:t>MO</a:t>
            </a:r>
            <a:r>
              <a:rPr spc="-5" dirty="0"/>
              <a:t>D</a:t>
            </a:r>
            <a:r>
              <a:rPr dirty="0"/>
              <a:t>E</a:t>
            </a:r>
            <a:r>
              <a:rPr spc="5" dirty="0"/>
              <a:t>L</a:t>
            </a:r>
            <a:r>
              <a:rPr dirty="0"/>
              <a:t>O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/R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06045">
              <a:lnSpc>
                <a:spcPts val="11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009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955"/>
              </a:lnSpc>
            </a:pPr>
            <a:r>
              <a:rPr lang="pt-PT" smtClean="0"/>
              <a:t>0781:</a:t>
            </a:r>
            <a:r>
              <a:rPr lang="pt-PT" spc="-40" smtClean="0"/>
              <a:t> </a:t>
            </a:r>
            <a:r>
              <a:rPr lang="pt-PT" smtClean="0"/>
              <a:t>MO</a:t>
            </a:r>
            <a:r>
              <a:rPr lang="pt-PT" spc="-5" smtClean="0"/>
              <a:t>D</a:t>
            </a:r>
            <a:r>
              <a:rPr lang="pt-PT" smtClean="0"/>
              <a:t>E</a:t>
            </a:r>
            <a:r>
              <a:rPr lang="pt-PT" spc="5" smtClean="0"/>
              <a:t>L</a:t>
            </a:r>
            <a:r>
              <a:rPr lang="pt-PT" smtClean="0"/>
              <a:t>O</a:t>
            </a:r>
            <a:r>
              <a:rPr lang="pt-PT" spc="-10" smtClean="0"/>
              <a:t> </a:t>
            </a:r>
            <a:r>
              <a:rPr lang="pt-PT" smtClean="0"/>
              <a:t>E</a:t>
            </a:r>
            <a:r>
              <a:rPr lang="pt-PT" spc="-5" smtClean="0"/>
              <a:t>/R</a:t>
            </a:r>
            <a:endParaRPr lang="pt-PT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6045">
              <a:lnSpc>
                <a:spcPts val="1100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7619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955"/>
              </a:lnSpc>
            </a:pPr>
            <a:r>
              <a:rPr lang="pt-PT" smtClean="0"/>
              <a:t>0781:</a:t>
            </a:r>
            <a:r>
              <a:rPr lang="pt-PT" spc="-40" smtClean="0"/>
              <a:t> </a:t>
            </a:r>
            <a:r>
              <a:rPr lang="pt-PT" smtClean="0"/>
              <a:t>MO</a:t>
            </a:r>
            <a:r>
              <a:rPr lang="pt-PT" spc="-5" smtClean="0"/>
              <a:t>D</a:t>
            </a:r>
            <a:r>
              <a:rPr lang="pt-PT" smtClean="0"/>
              <a:t>E</a:t>
            </a:r>
            <a:r>
              <a:rPr lang="pt-PT" spc="5" smtClean="0"/>
              <a:t>L</a:t>
            </a:r>
            <a:r>
              <a:rPr lang="pt-PT" smtClean="0"/>
              <a:t>O</a:t>
            </a:r>
            <a:r>
              <a:rPr lang="pt-PT" spc="-10" smtClean="0"/>
              <a:t> </a:t>
            </a:r>
            <a:r>
              <a:rPr lang="pt-PT" smtClean="0"/>
              <a:t>E</a:t>
            </a:r>
            <a:r>
              <a:rPr lang="pt-PT" spc="-5" smtClean="0"/>
              <a:t>/R</a:t>
            </a:r>
            <a:endParaRPr lang="pt-PT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6045">
              <a:lnSpc>
                <a:spcPts val="1100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54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955"/>
              </a:lnSpc>
            </a:pPr>
            <a:r>
              <a:rPr lang="pt-PT" smtClean="0"/>
              <a:t>0781:</a:t>
            </a:r>
            <a:r>
              <a:rPr lang="pt-PT" spc="-40" smtClean="0"/>
              <a:t> </a:t>
            </a:r>
            <a:r>
              <a:rPr lang="pt-PT" smtClean="0"/>
              <a:t>MO</a:t>
            </a:r>
            <a:r>
              <a:rPr lang="pt-PT" spc="-5" smtClean="0"/>
              <a:t>D</a:t>
            </a:r>
            <a:r>
              <a:rPr lang="pt-PT" smtClean="0"/>
              <a:t>E</a:t>
            </a:r>
            <a:r>
              <a:rPr lang="pt-PT" spc="5" smtClean="0"/>
              <a:t>L</a:t>
            </a:r>
            <a:r>
              <a:rPr lang="pt-PT" smtClean="0"/>
              <a:t>O</a:t>
            </a:r>
            <a:r>
              <a:rPr lang="pt-PT" spc="-10" smtClean="0"/>
              <a:t> </a:t>
            </a:r>
            <a:r>
              <a:rPr lang="pt-PT" smtClean="0"/>
              <a:t>E</a:t>
            </a:r>
            <a:r>
              <a:rPr lang="pt-PT" spc="-5" smtClean="0"/>
              <a:t>/R</a:t>
            </a:r>
            <a:endParaRPr lang="pt-PT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6045">
              <a:lnSpc>
                <a:spcPts val="1100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5283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955"/>
              </a:lnSpc>
            </a:pPr>
            <a:r>
              <a:rPr lang="pt-PT" smtClean="0"/>
              <a:t>0781:</a:t>
            </a:r>
            <a:r>
              <a:rPr lang="pt-PT" spc="-40" smtClean="0"/>
              <a:t> </a:t>
            </a:r>
            <a:r>
              <a:rPr lang="pt-PT" smtClean="0"/>
              <a:t>MO</a:t>
            </a:r>
            <a:r>
              <a:rPr lang="pt-PT" spc="-5" smtClean="0"/>
              <a:t>D</a:t>
            </a:r>
            <a:r>
              <a:rPr lang="pt-PT" smtClean="0"/>
              <a:t>E</a:t>
            </a:r>
            <a:r>
              <a:rPr lang="pt-PT" spc="5" smtClean="0"/>
              <a:t>L</a:t>
            </a:r>
            <a:r>
              <a:rPr lang="pt-PT" smtClean="0"/>
              <a:t>O</a:t>
            </a:r>
            <a:r>
              <a:rPr lang="pt-PT" spc="-10" smtClean="0"/>
              <a:t> </a:t>
            </a:r>
            <a:r>
              <a:rPr lang="pt-PT" smtClean="0"/>
              <a:t>E</a:t>
            </a:r>
            <a:r>
              <a:rPr lang="pt-PT" spc="-5" smtClean="0"/>
              <a:t>/R</a:t>
            </a:r>
            <a:endParaRPr lang="pt-PT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6045">
              <a:lnSpc>
                <a:spcPts val="1100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0855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955"/>
              </a:lnSpc>
            </a:pPr>
            <a:r>
              <a:rPr lang="pt-PT" smtClean="0"/>
              <a:t>0781:</a:t>
            </a:r>
            <a:r>
              <a:rPr lang="pt-PT" spc="-40" smtClean="0"/>
              <a:t> </a:t>
            </a:r>
            <a:r>
              <a:rPr lang="pt-PT" smtClean="0"/>
              <a:t>MO</a:t>
            </a:r>
            <a:r>
              <a:rPr lang="pt-PT" spc="-5" smtClean="0"/>
              <a:t>D</a:t>
            </a:r>
            <a:r>
              <a:rPr lang="pt-PT" smtClean="0"/>
              <a:t>E</a:t>
            </a:r>
            <a:r>
              <a:rPr lang="pt-PT" spc="5" smtClean="0"/>
              <a:t>L</a:t>
            </a:r>
            <a:r>
              <a:rPr lang="pt-PT" smtClean="0"/>
              <a:t>O</a:t>
            </a:r>
            <a:r>
              <a:rPr lang="pt-PT" spc="-10" smtClean="0"/>
              <a:t> </a:t>
            </a:r>
            <a:r>
              <a:rPr lang="pt-PT" smtClean="0"/>
              <a:t>E</a:t>
            </a:r>
            <a:r>
              <a:rPr lang="pt-PT" spc="-5" smtClean="0"/>
              <a:t>/R</a:t>
            </a:r>
            <a:endParaRPr lang="pt-PT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6045">
              <a:lnSpc>
                <a:spcPts val="1100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4628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955"/>
              </a:lnSpc>
            </a:pPr>
            <a:r>
              <a:rPr lang="pt-PT" smtClean="0"/>
              <a:t>0781:</a:t>
            </a:r>
            <a:r>
              <a:rPr lang="pt-PT" spc="-40" smtClean="0"/>
              <a:t> </a:t>
            </a:r>
            <a:r>
              <a:rPr lang="pt-PT" smtClean="0"/>
              <a:t>MO</a:t>
            </a:r>
            <a:r>
              <a:rPr lang="pt-PT" spc="-5" smtClean="0"/>
              <a:t>D</a:t>
            </a:r>
            <a:r>
              <a:rPr lang="pt-PT" smtClean="0"/>
              <a:t>E</a:t>
            </a:r>
            <a:r>
              <a:rPr lang="pt-PT" spc="5" smtClean="0"/>
              <a:t>L</a:t>
            </a:r>
            <a:r>
              <a:rPr lang="pt-PT" smtClean="0"/>
              <a:t>O</a:t>
            </a:r>
            <a:r>
              <a:rPr lang="pt-PT" spc="-10" smtClean="0"/>
              <a:t> </a:t>
            </a:r>
            <a:r>
              <a:rPr lang="pt-PT" smtClean="0"/>
              <a:t>E</a:t>
            </a:r>
            <a:r>
              <a:rPr lang="pt-PT" spc="-5" smtClean="0"/>
              <a:t>/R</a:t>
            </a:r>
            <a:endParaRPr lang="pt-PT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6045">
              <a:lnSpc>
                <a:spcPts val="1100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3213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955"/>
              </a:lnSpc>
            </a:pPr>
            <a:r>
              <a:rPr lang="pt-PT" smtClean="0"/>
              <a:t>0781:</a:t>
            </a:r>
            <a:r>
              <a:rPr lang="pt-PT" spc="-40" smtClean="0"/>
              <a:t> </a:t>
            </a:r>
            <a:r>
              <a:rPr lang="pt-PT" smtClean="0"/>
              <a:t>MO</a:t>
            </a:r>
            <a:r>
              <a:rPr lang="pt-PT" spc="-5" smtClean="0"/>
              <a:t>D</a:t>
            </a:r>
            <a:r>
              <a:rPr lang="pt-PT" smtClean="0"/>
              <a:t>E</a:t>
            </a:r>
            <a:r>
              <a:rPr lang="pt-PT" spc="5" smtClean="0"/>
              <a:t>L</a:t>
            </a:r>
            <a:r>
              <a:rPr lang="pt-PT" smtClean="0"/>
              <a:t>O</a:t>
            </a:r>
            <a:r>
              <a:rPr lang="pt-PT" spc="-10" smtClean="0"/>
              <a:t> </a:t>
            </a:r>
            <a:r>
              <a:rPr lang="pt-PT" smtClean="0"/>
              <a:t>E</a:t>
            </a:r>
            <a:r>
              <a:rPr lang="pt-PT" spc="-5" smtClean="0"/>
              <a:t>/R</a:t>
            </a:r>
            <a:endParaRPr lang="pt-PT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6045">
              <a:lnSpc>
                <a:spcPts val="1100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8737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955"/>
              </a:lnSpc>
            </a:pPr>
            <a:r>
              <a:rPr lang="pt-PT" smtClean="0"/>
              <a:t>0781:</a:t>
            </a:r>
            <a:r>
              <a:rPr lang="pt-PT" spc="-40" smtClean="0"/>
              <a:t> </a:t>
            </a:r>
            <a:r>
              <a:rPr lang="pt-PT" smtClean="0"/>
              <a:t>MO</a:t>
            </a:r>
            <a:r>
              <a:rPr lang="pt-PT" spc="-5" smtClean="0"/>
              <a:t>D</a:t>
            </a:r>
            <a:r>
              <a:rPr lang="pt-PT" smtClean="0"/>
              <a:t>E</a:t>
            </a:r>
            <a:r>
              <a:rPr lang="pt-PT" spc="5" smtClean="0"/>
              <a:t>L</a:t>
            </a:r>
            <a:r>
              <a:rPr lang="pt-PT" smtClean="0"/>
              <a:t>O</a:t>
            </a:r>
            <a:r>
              <a:rPr lang="pt-PT" spc="-10" smtClean="0"/>
              <a:t> </a:t>
            </a:r>
            <a:r>
              <a:rPr lang="pt-PT" smtClean="0"/>
              <a:t>E</a:t>
            </a:r>
            <a:r>
              <a:rPr lang="pt-PT" spc="-5" smtClean="0"/>
              <a:t>/R</a:t>
            </a:r>
            <a:endParaRPr lang="pt-PT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6045">
              <a:lnSpc>
                <a:spcPts val="1100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03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marL="12700">
              <a:lnSpc>
                <a:spcPts val="955"/>
              </a:lnSpc>
            </a:pPr>
            <a:r>
              <a:rPr lang="pt-PT" smtClean="0"/>
              <a:t>0781:</a:t>
            </a:r>
            <a:r>
              <a:rPr lang="pt-PT" spc="-40" smtClean="0"/>
              <a:t> </a:t>
            </a:r>
            <a:r>
              <a:rPr lang="pt-PT" smtClean="0"/>
              <a:t>MO</a:t>
            </a:r>
            <a:r>
              <a:rPr lang="pt-PT" spc="-5" smtClean="0"/>
              <a:t>D</a:t>
            </a:r>
            <a:r>
              <a:rPr lang="pt-PT" smtClean="0"/>
              <a:t>E</a:t>
            </a:r>
            <a:r>
              <a:rPr lang="pt-PT" spc="5" smtClean="0"/>
              <a:t>L</a:t>
            </a:r>
            <a:r>
              <a:rPr lang="pt-PT" smtClean="0"/>
              <a:t>O</a:t>
            </a:r>
            <a:r>
              <a:rPr lang="pt-PT" spc="-10" smtClean="0"/>
              <a:t> </a:t>
            </a:r>
            <a:r>
              <a:rPr lang="pt-PT" smtClean="0"/>
              <a:t>E</a:t>
            </a:r>
            <a:r>
              <a:rPr lang="pt-PT" spc="-5" smtClean="0"/>
              <a:t>/R</a:t>
            </a:r>
            <a:endParaRPr lang="pt-PT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marL="106045">
              <a:lnSpc>
                <a:spcPts val="1100"/>
              </a:lnSpc>
            </a:pPr>
            <a:fld id="{81D60167-4931-47E6-BA6A-407CBD079E4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8110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24" y="3502228"/>
            <a:ext cx="28543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45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Modelo</a:t>
            </a:r>
            <a:r>
              <a:rPr sz="4800" b="1" spc="-180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 </a:t>
            </a:r>
            <a:r>
              <a:rPr sz="4800" b="1" spc="-35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E/R</a:t>
            </a:r>
            <a:endParaRPr sz="4800" b="1" dirty="0">
              <a:solidFill>
                <a:schemeClr val="accent1">
                  <a:lumMod val="75000"/>
                </a:schemeClr>
              </a:solidFill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9067" y="4433442"/>
            <a:ext cx="6810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2400" b="1" spc="145" dirty="0" smtClean="0">
                <a:solidFill>
                  <a:srgbClr val="344068"/>
                </a:solidFill>
                <a:latin typeface="Calibri Light"/>
                <a:cs typeface="Calibri Light"/>
              </a:rPr>
              <a:t>0781</a:t>
            </a:r>
            <a:r>
              <a:rPr sz="2400" b="1" spc="365" dirty="0" smtClean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lang="pt-PT" sz="2400" b="1" dirty="0" smtClean="0">
                <a:solidFill>
                  <a:srgbClr val="344068"/>
                </a:solidFill>
                <a:latin typeface="Calibri Light"/>
                <a:cs typeface="Calibri Light"/>
              </a:rPr>
              <a:t>–</a:t>
            </a:r>
            <a:r>
              <a:rPr sz="2400" b="1" spc="395" dirty="0" smtClean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lang="pt-PT" sz="2400" b="1" spc="170" dirty="0" smtClean="0">
                <a:solidFill>
                  <a:srgbClr val="344068"/>
                </a:solidFill>
                <a:latin typeface="Calibri Light"/>
                <a:cs typeface="Calibri Light"/>
              </a:rPr>
              <a:t>Análise de Sistemas</a:t>
            </a:r>
            <a:endParaRPr sz="2400" b="1" dirty="0">
              <a:latin typeface="Calibri Light"/>
              <a:cs typeface="Calibri Ligh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43000"/>
            <a:ext cx="4838700" cy="430673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2400"/>
            <a:ext cx="4038600" cy="125320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405114" y="1637851"/>
            <a:ext cx="5582756" cy="4336444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103505" algn="just">
              <a:lnSpc>
                <a:spcPct val="150000"/>
              </a:lnSpc>
              <a:spcBef>
                <a:spcPts val="1435"/>
              </a:spcBef>
            </a:pPr>
            <a:r>
              <a:rPr sz="2400" spc="-10" dirty="0"/>
              <a:t>Entidade</a:t>
            </a:r>
            <a:r>
              <a:rPr sz="2400" spc="-20" dirty="0"/>
              <a:t> </a:t>
            </a:r>
            <a:r>
              <a:rPr sz="2400" spc="-10" dirty="0"/>
              <a:t>Associativa</a:t>
            </a:r>
          </a:p>
          <a:p>
            <a:pPr marL="103505" marR="316865" indent="-91440" algn="just">
              <a:lnSpc>
                <a:spcPct val="150000"/>
              </a:lnSpc>
              <a:spcBef>
                <a:spcPts val="1475"/>
              </a:spcBef>
              <a:buClr>
                <a:srgbClr val="1CACE3"/>
              </a:buClr>
              <a:buFont typeface="Wingdings"/>
              <a:buChar char=""/>
              <a:tabLst>
                <a:tab pos="221615" algn="l"/>
              </a:tabLst>
            </a:pPr>
            <a:r>
              <a:rPr sz="2200" b="0" spc="-10" dirty="0"/>
              <a:t>Existem situações </a:t>
            </a:r>
            <a:r>
              <a:rPr sz="2200" b="0" dirty="0"/>
              <a:t>em </a:t>
            </a:r>
            <a:r>
              <a:rPr sz="2200" b="0" spc="-5" dirty="0"/>
              <a:t>que </a:t>
            </a:r>
            <a:r>
              <a:rPr sz="2200" b="0" dirty="0"/>
              <a:t>as </a:t>
            </a:r>
            <a:r>
              <a:rPr sz="2200" b="0" spc="5" dirty="0"/>
              <a:t> </a:t>
            </a:r>
            <a:r>
              <a:rPr sz="2200" b="0" spc="-5" dirty="0"/>
              <a:t>associações</a:t>
            </a:r>
            <a:r>
              <a:rPr sz="2200" b="0" spc="-30" dirty="0"/>
              <a:t> </a:t>
            </a:r>
            <a:r>
              <a:rPr sz="2200" b="0" spc="-10" dirty="0"/>
              <a:t>têm</a:t>
            </a:r>
            <a:r>
              <a:rPr sz="2200" b="0" spc="-20" dirty="0"/>
              <a:t> </a:t>
            </a:r>
            <a:r>
              <a:rPr sz="2200" b="0" spc="-10" dirty="0"/>
              <a:t>atributos</a:t>
            </a:r>
            <a:r>
              <a:rPr sz="2200" b="0" spc="-30" dirty="0"/>
              <a:t> </a:t>
            </a:r>
            <a:r>
              <a:rPr sz="2200" b="0" spc="-10" dirty="0"/>
              <a:t>próprios</a:t>
            </a:r>
            <a:endParaRPr sz="2200" dirty="0"/>
          </a:p>
          <a:p>
            <a:pPr marL="103505" marR="26670" indent="-91440" algn="just">
              <a:lnSpc>
                <a:spcPct val="150000"/>
              </a:lnSpc>
              <a:spcBef>
                <a:spcPts val="1365"/>
              </a:spcBef>
              <a:buClr>
                <a:srgbClr val="1CACE3"/>
              </a:buClr>
              <a:buFont typeface="Wingdings"/>
              <a:buChar char=""/>
              <a:tabLst>
                <a:tab pos="221615" algn="l"/>
              </a:tabLst>
            </a:pPr>
            <a:r>
              <a:rPr sz="2200" b="0" dirty="0"/>
              <a:t>Uma </a:t>
            </a:r>
            <a:r>
              <a:rPr sz="2200" b="0" spc="-5" dirty="0"/>
              <a:t>entidade-associativa </a:t>
            </a:r>
            <a:r>
              <a:rPr sz="2200" b="0" spc="-10" dirty="0"/>
              <a:t>(EA) </a:t>
            </a:r>
            <a:r>
              <a:rPr sz="2200" b="0" dirty="0"/>
              <a:t>"sai" </a:t>
            </a:r>
            <a:r>
              <a:rPr sz="2200" b="0" spc="-530" dirty="0"/>
              <a:t> </a:t>
            </a:r>
            <a:r>
              <a:rPr sz="2200" b="0" spc="-5" dirty="0"/>
              <a:t>duma associação </a:t>
            </a:r>
            <a:r>
              <a:rPr sz="2200" b="0" spc="-10" dirty="0"/>
              <a:t>com atributos </a:t>
            </a:r>
            <a:r>
              <a:rPr sz="2200" b="0" spc="-5" dirty="0"/>
              <a:t> </a:t>
            </a:r>
            <a:r>
              <a:rPr sz="2200" b="0" spc="-10" dirty="0"/>
              <a:t>próprios </a:t>
            </a:r>
            <a:r>
              <a:rPr sz="2200" b="0" dirty="0"/>
              <a:t>e </a:t>
            </a:r>
            <a:r>
              <a:rPr sz="2200" b="0" spc="-10" dirty="0"/>
              <a:t>caracteriza-se </a:t>
            </a:r>
            <a:r>
              <a:rPr sz="2200" b="0" spc="-20" dirty="0"/>
              <a:t>através </a:t>
            </a:r>
            <a:r>
              <a:rPr sz="2200" b="0" spc="-5" dirty="0"/>
              <a:t>de </a:t>
            </a:r>
            <a:r>
              <a:rPr sz="2200" b="0" dirty="0"/>
              <a:t>4 </a:t>
            </a:r>
            <a:r>
              <a:rPr sz="2200" b="0" spc="-530" dirty="0"/>
              <a:t> </a:t>
            </a:r>
            <a:r>
              <a:rPr sz="2200" b="0" spc="-10" dirty="0"/>
              <a:t>condições</a:t>
            </a:r>
            <a:endParaRPr sz="2200" dirty="0"/>
          </a:p>
          <a:p>
            <a:pPr marL="103505" marR="5080" indent="-91440" algn="just">
              <a:lnSpc>
                <a:spcPct val="150000"/>
              </a:lnSpc>
              <a:spcBef>
                <a:spcPts val="1435"/>
              </a:spcBef>
              <a:buClr>
                <a:srgbClr val="1CACE3"/>
              </a:buClr>
              <a:buFont typeface="Wingdings"/>
              <a:buChar char=""/>
              <a:tabLst>
                <a:tab pos="153035" algn="l"/>
              </a:tabLst>
            </a:pPr>
            <a:r>
              <a:rPr sz="2200" b="0" dirty="0"/>
              <a:t>A</a:t>
            </a:r>
            <a:r>
              <a:rPr sz="2200" b="0" spc="-25" dirty="0"/>
              <a:t> </a:t>
            </a:r>
            <a:r>
              <a:rPr sz="2200" b="0" spc="-5" dirty="0"/>
              <a:t>associação</a:t>
            </a:r>
            <a:r>
              <a:rPr sz="2200" b="0" spc="-25" dirty="0"/>
              <a:t> </a:t>
            </a:r>
            <a:r>
              <a:rPr sz="2200" b="0" spc="-5" dirty="0"/>
              <a:t>de</a:t>
            </a:r>
            <a:r>
              <a:rPr sz="2200" b="0" spc="-15" dirty="0"/>
              <a:t> </a:t>
            </a:r>
            <a:r>
              <a:rPr sz="2200" b="0" spc="-5" dirty="0"/>
              <a:t>onde</a:t>
            </a:r>
            <a:r>
              <a:rPr sz="2200" b="0" dirty="0"/>
              <a:t> "sai"</a:t>
            </a:r>
            <a:r>
              <a:rPr sz="2200" b="0" spc="-20" dirty="0"/>
              <a:t> </a:t>
            </a:r>
            <a:r>
              <a:rPr sz="2200" b="0" dirty="0"/>
              <a:t>a</a:t>
            </a:r>
            <a:r>
              <a:rPr sz="2200" b="0" spc="-20" dirty="0"/>
              <a:t> </a:t>
            </a:r>
            <a:r>
              <a:rPr sz="2200" b="0" spc="-10" dirty="0"/>
              <a:t>EA</a:t>
            </a:r>
            <a:r>
              <a:rPr sz="2200" b="0" spc="-5" dirty="0"/>
              <a:t> </a:t>
            </a:r>
            <a:r>
              <a:rPr sz="2200" b="0" spc="-15" dirty="0"/>
              <a:t>deve </a:t>
            </a:r>
            <a:r>
              <a:rPr sz="2200" b="0" spc="-530" dirty="0"/>
              <a:t> </a:t>
            </a:r>
            <a:r>
              <a:rPr sz="2200" b="0" spc="-5" dirty="0"/>
              <a:t>ser</a:t>
            </a:r>
            <a:r>
              <a:rPr sz="2200" b="0" spc="-10" dirty="0"/>
              <a:t> </a:t>
            </a:r>
            <a:r>
              <a:rPr sz="2200" b="0" dirty="0"/>
              <a:t>M:N;</a:t>
            </a:r>
            <a:endParaRPr sz="2200" dirty="0"/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xfrm>
            <a:off x="6436593" y="1665823"/>
            <a:ext cx="5109762" cy="4727063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94945" marR="281940" indent="-182880" algn="just">
              <a:lnSpc>
                <a:spcPct val="150000"/>
              </a:lnSpc>
              <a:spcBef>
                <a:spcPts val="430"/>
              </a:spcBef>
              <a:buClr>
                <a:srgbClr val="1CACE3"/>
              </a:buClr>
              <a:buFont typeface="Wingdings"/>
              <a:buChar char=""/>
              <a:tabLst>
                <a:tab pos="195580" algn="l"/>
              </a:tabLst>
            </a:pPr>
            <a:r>
              <a:rPr sz="2200" dirty="0"/>
              <a:t>A </a:t>
            </a:r>
            <a:r>
              <a:rPr sz="2200" spc="-10" dirty="0"/>
              <a:t>EA </a:t>
            </a:r>
            <a:r>
              <a:rPr sz="2200" spc="-15" dirty="0"/>
              <a:t>deve </a:t>
            </a:r>
            <a:r>
              <a:rPr sz="2200" spc="-10" dirty="0"/>
              <a:t>ter </a:t>
            </a:r>
            <a:r>
              <a:rPr sz="2200" spc="-5" dirty="0"/>
              <a:t>significado </a:t>
            </a:r>
            <a:r>
              <a:rPr sz="2200" spc="-15" dirty="0"/>
              <a:t>para </a:t>
            </a:r>
            <a:r>
              <a:rPr sz="2200" spc="-5" dirty="0"/>
              <a:t>os </a:t>
            </a:r>
            <a:r>
              <a:rPr sz="2200" spc="-530" dirty="0"/>
              <a:t> </a:t>
            </a:r>
            <a:r>
              <a:rPr sz="2200" spc="-10" dirty="0"/>
              <a:t>utilizadores </a:t>
            </a:r>
            <a:r>
              <a:rPr sz="2200" dirty="0"/>
              <a:t>e </a:t>
            </a:r>
            <a:r>
              <a:rPr sz="2200" spc="-20" dirty="0"/>
              <a:t>até </a:t>
            </a:r>
            <a:r>
              <a:rPr sz="2200" spc="-5" dirty="0"/>
              <a:t>ser identificada </a:t>
            </a:r>
            <a:r>
              <a:rPr sz="2200" spc="-530" dirty="0"/>
              <a:t> </a:t>
            </a:r>
            <a:r>
              <a:rPr sz="2200" spc="-5" dirty="0"/>
              <a:t>por</a:t>
            </a:r>
            <a:r>
              <a:rPr sz="2200" spc="-10" dirty="0"/>
              <a:t> </a:t>
            </a:r>
            <a:r>
              <a:rPr sz="2200" spc="-5" dirty="0"/>
              <a:t>um</a:t>
            </a:r>
            <a:r>
              <a:rPr sz="2200" spc="-25" dirty="0"/>
              <a:t> </a:t>
            </a:r>
            <a:r>
              <a:rPr sz="2200" spc="-5" dirty="0"/>
              <a:t>identificador</a:t>
            </a:r>
            <a:r>
              <a:rPr sz="2200" spc="-10" dirty="0"/>
              <a:t> único;</a:t>
            </a:r>
          </a:p>
          <a:p>
            <a:pPr marL="194945" marR="5080" indent="-182880" algn="just">
              <a:lnSpc>
                <a:spcPct val="150000"/>
              </a:lnSpc>
              <a:spcBef>
                <a:spcPts val="565"/>
              </a:spcBef>
              <a:buClr>
                <a:srgbClr val="1CACE3"/>
              </a:buClr>
              <a:buFont typeface="Wingdings"/>
              <a:buChar char=""/>
              <a:tabLst>
                <a:tab pos="195580" algn="l"/>
              </a:tabLst>
            </a:pPr>
            <a:r>
              <a:rPr sz="2200" dirty="0"/>
              <a:t>A </a:t>
            </a:r>
            <a:r>
              <a:rPr sz="2200" spc="-10" dirty="0"/>
              <a:t>EA </a:t>
            </a:r>
            <a:r>
              <a:rPr sz="2200" spc="-15" dirty="0"/>
              <a:t>deve </a:t>
            </a:r>
            <a:r>
              <a:rPr sz="2200" spc="-10" dirty="0"/>
              <a:t>ter </a:t>
            </a:r>
            <a:r>
              <a:rPr sz="2200" spc="-5" dirty="0"/>
              <a:t>um ou </a:t>
            </a:r>
            <a:r>
              <a:rPr sz="2200" dirty="0"/>
              <a:t>mais </a:t>
            </a:r>
            <a:r>
              <a:rPr sz="2200" spc="-10" dirty="0"/>
              <a:t>atributos </a:t>
            </a:r>
            <a:r>
              <a:rPr sz="2200" spc="-530" dirty="0"/>
              <a:t> </a:t>
            </a:r>
            <a:r>
              <a:rPr sz="2200" spc="-15" dirty="0"/>
              <a:t>para </a:t>
            </a:r>
            <a:r>
              <a:rPr sz="2200" dirty="0"/>
              <a:t>além </a:t>
            </a:r>
            <a:r>
              <a:rPr sz="2200" spc="-5" dirty="0"/>
              <a:t>do identificador </a:t>
            </a:r>
            <a:r>
              <a:rPr sz="2200" spc="-10" dirty="0"/>
              <a:t>(vem </a:t>
            </a:r>
            <a:r>
              <a:rPr sz="2200" spc="-5" dirty="0"/>
              <a:t>da </a:t>
            </a:r>
            <a:r>
              <a:rPr sz="2200" spc="-530" dirty="0"/>
              <a:t> </a:t>
            </a:r>
            <a:r>
              <a:rPr sz="2200" spc="-10" dirty="0"/>
              <a:t>própria</a:t>
            </a:r>
            <a:r>
              <a:rPr sz="2200" spc="-25" dirty="0"/>
              <a:t> </a:t>
            </a:r>
            <a:r>
              <a:rPr sz="2200" spc="-10" dirty="0"/>
              <a:t>definição</a:t>
            </a:r>
            <a:r>
              <a:rPr sz="2200" spc="-5" dirty="0"/>
              <a:t> de EA);</a:t>
            </a:r>
          </a:p>
          <a:p>
            <a:pPr marL="194945" marR="221615" indent="-182880" algn="just">
              <a:lnSpc>
                <a:spcPct val="150000"/>
              </a:lnSpc>
              <a:spcBef>
                <a:spcPts val="600"/>
              </a:spcBef>
              <a:buClr>
                <a:srgbClr val="1CACE3"/>
              </a:buClr>
              <a:buFont typeface="Wingdings"/>
              <a:buChar char=""/>
              <a:tabLst>
                <a:tab pos="195580" algn="l"/>
              </a:tabLst>
            </a:pPr>
            <a:r>
              <a:rPr sz="2200" dirty="0"/>
              <a:t>A </a:t>
            </a:r>
            <a:r>
              <a:rPr sz="2200" spc="-10" dirty="0"/>
              <a:t>EA </a:t>
            </a:r>
            <a:r>
              <a:rPr sz="2200" spc="-5" dirty="0"/>
              <a:t>pode participar </a:t>
            </a:r>
            <a:r>
              <a:rPr sz="2200" dirty="0"/>
              <a:t>em </a:t>
            </a:r>
            <a:r>
              <a:rPr sz="2200" spc="-5" dirty="0"/>
              <a:t>uma ou </a:t>
            </a:r>
            <a:r>
              <a:rPr sz="2200" dirty="0"/>
              <a:t> mais </a:t>
            </a:r>
            <a:r>
              <a:rPr sz="2200" spc="-5" dirty="0"/>
              <a:t>associações, </a:t>
            </a:r>
            <a:r>
              <a:rPr sz="2200" dirty="0"/>
              <a:t> </a:t>
            </a:r>
            <a:r>
              <a:rPr sz="2200" spc="-10" dirty="0"/>
              <a:t>independentemente </a:t>
            </a:r>
            <a:r>
              <a:rPr sz="2200" spc="-5" dirty="0"/>
              <a:t>das que </a:t>
            </a:r>
            <a:r>
              <a:rPr sz="2200" spc="-10" dirty="0"/>
              <a:t>tem </a:t>
            </a:r>
            <a:r>
              <a:rPr sz="2200" spc="-530" dirty="0"/>
              <a:t> </a:t>
            </a:r>
            <a:r>
              <a:rPr sz="2200" spc="-10" dirty="0"/>
              <a:t>com</a:t>
            </a:r>
            <a:r>
              <a:rPr sz="2200" spc="-30" dirty="0"/>
              <a:t> </a:t>
            </a:r>
            <a:r>
              <a:rPr sz="2200" dirty="0"/>
              <a:t>as</a:t>
            </a:r>
            <a:r>
              <a:rPr sz="2200" spc="-15" dirty="0"/>
              <a:t> </a:t>
            </a:r>
            <a:r>
              <a:rPr sz="2200" spc="-5" dirty="0"/>
              <a:t>entidades</a:t>
            </a:r>
            <a:r>
              <a:rPr sz="2200" spc="-15" dirty="0"/>
              <a:t> </a:t>
            </a:r>
            <a:r>
              <a:rPr sz="2200" spc="-5" dirty="0"/>
              <a:t>que</a:t>
            </a:r>
            <a:r>
              <a:rPr sz="2200" spc="-15" dirty="0"/>
              <a:t> </a:t>
            </a:r>
            <a:r>
              <a:rPr sz="2200" spc="-30" dirty="0"/>
              <a:t>"associa“.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pt-PT" dirty="0" smtClean="0"/>
              <a:t>0781</a:t>
            </a:r>
            <a:r>
              <a:rPr dirty="0" smtClean="0"/>
              <a:t>:</a:t>
            </a:r>
            <a:r>
              <a:rPr spc="-40" dirty="0" smtClean="0"/>
              <a:t> </a:t>
            </a:r>
            <a:r>
              <a:rPr dirty="0"/>
              <a:t>MO</a:t>
            </a:r>
            <a:r>
              <a:rPr spc="-5" dirty="0"/>
              <a:t>D</a:t>
            </a:r>
            <a:r>
              <a:rPr dirty="0"/>
              <a:t>E</a:t>
            </a:r>
            <a:r>
              <a:rPr spc="5" dirty="0"/>
              <a:t>L</a:t>
            </a:r>
            <a:r>
              <a:rPr dirty="0"/>
              <a:t>O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/R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14" y="505058"/>
            <a:ext cx="3124200" cy="74281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pt-PT" dirty="0" smtClean="0"/>
              <a:t>0781</a:t>
            </a:r>
            <a:r>
              <a:rPr dirty="0" smtClean="0"/>
              <a:t>:</a:t>
            </a:r>
            <a:r>
              <a:rPr spc="-40" dirty="0" smtClean="0"/>
              <a:t> </a:t>
            </a:r>
            <a:r>
              <a:rPr dirty="0"/>
              <a:t>MO</a:t>
            </a:r>
            <a:r>
              <a:rPr spc="-5" dirty="0"/>
              <a:t>D</a:t>
            </a:r>
            <a:r>
              <a:rPr dirty="0"/>
              <a:t>E</a:t>
            </a:r>
            <a:r>
              <a:rPr spc="5" dirty="0"/>
              <a:t>L</a:t>
            </a:r>
            <a:r>
              <a:rPr dirty="0"/>
              <a:t>O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/R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330124"/>
            <a:ext cx="10192716" cy="165923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03505" marR="5080" indent="-91440" algn="just">
              <a:lnSpc>
                <a:spcPct val="150000"/>
              </a:lnSpc>
              <a:spcBef>
                <a:spcPts val="425"/>
              </a:spcBef>
              <a:buClr>
                <a:srgbClr val="1CACE3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Entidades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representam-se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com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retângulos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associações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entre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entidades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por </a:t>
            </a:r>
            <a:r>
              <a:rPr sz="2400" spc="-5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losangos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representação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 Chen) ou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simplesmente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por uma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linha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(representação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Crow’s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Foot)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0099" y="3803765"/>
            <a:ext cx="6530584" cy="1400749"/>
          </a:xfrm>
          <a:prstGeom prst="rect">
            <a:avLst/>
          </a:prstGeom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609600" y="477567"/>
            <a:ext cx="9875520" cy="685800"/>
          </a:xfrm>
        </p:spPr>
        <p:txBody>
          <a:bodyPr>
            <a:normAutofit fontScale="90000"/>
          </a:bodyPr>
          <a:lstStyle/>
          <a:p>
            <a:r>
              <a:rPr lang="pt-PT" spc="-45" dirty="0"/>
              <a:t>Modelo</a:t>
            </a:r>
            <a:r>
              <a:rPr lang="pt-PT" spc="-150" dirty="0"/>
              <a:t> </a:t>
            </a:r>
            <a:r>
              <a:rPr lang="pt-PT" spc="-35" dirty="0"/>
              <a:t>E/R</a:t>
            </a:r>
            <a:endParaRPr lang="pt-PT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pt-PT" dirty="0" smtClean="0"/>
              <a:t>0781</a:t>
            </a:r>
            <a:r>
              <a:rPr dirty="0" smtClean="0"/>
              <a:t>:</a:t>
            </a:r>
            <a:r>
              <a:rPr spc="-40" dirty="0" smtClean="0"/>
              <a:t> </a:t>
            </a:r>
            <a:r>
              <a:rPr dirty="0"/>
              <a:t>MO</a:t>
            </a:r>
            <a:r>
              <a:rPr spc="-5" dirty="0"/>
              <a:t>D</a:t>
            </a:r>
            <a:r>
              <a:rPr dirty="0"/>
              <a:t>E</a:t>
            </a:r>
            <a:r>
              <a:rPr spc="5" dirty="0"/>
              <a:t>L</a:t>
            </a:r>
            <a:r>
              <a:rPr dirty="0"/>
              <a:t>O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/R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7130" y="1198734"/>
            <a:ext cx="6461429" cy="5025094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03505" marR="495300">
              <a:lnSpc>
                <a:spcPct val="150000"/>
              </a:lnSpc>
              <a:spcBef>
                <a:spcPts val="745"/>
              </a:spcBef>
            </a:pP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Obrigatoriedade</a:t>
            </a:r>
            <a:r>
              <a:rPr sz="2200" b="1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alibri"/>
                <a:cs typeface="Calibri"/>
              </a:rPr>
              <a:t>participação</a:t>
            </a:r>
            <a:r>
              <a:rPr sz="2200" b="1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200" b="1" spc="-6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5" dirty="0" err="1">
                <a:solidFill>
                  <a:srgbClr val="404040"/>
                </a:solidFill>
                <a:latin typeface="Calibri"/>
                <a:cs typeface="Calibri"/>
              </a:rPr>
              <a:t>uma</a:t>
            </a:r>
            <a:r>
              <a:rPr sz="22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 err="1" smtClean="0">
                <a:solidFill>
                  <a:srgbClr val="404040"/>
                </a:solidFill>
                <a:latin typeface="Calibri"/>
                <a:cs typeface="Calibri"/>
              </a:rPr>
              <a:t>entidade</a:t>
            </a:r>
            <a:r>
              <a:rPr lang="pt-PT" sz="2200" b="1" spc="-10" dirty="0" smtClean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lang="pt-PT" sz="2200" b="1" spc="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5" dirty="0" err="1" smtClean="0">
                <a:solidFill>
                  <a:srgbClr val="404040"/>
                </a:solidFill>
                <a:latin typeface="Calibri"/>
                <a:cs typeface="Calibri"/>
              </a:rPr>
              <a:t>numa</a:t>
            </a:r>
            <a:r>
              <a:rPr sz="2200" b="1" spc="-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alibri"/>
                <a:cs typeface="Calibri"/>
              </a:rPr>
              <a:t>associação</a:t>
            </a:r>
            <a:endParaRPr sz="2200" dirty="0">
              <a:latin typeface="Calibri"/>
              <a:cs typeface="Calibri"/>
            </a:endParaRPr>
          </a:p>
          <a:p>
            <a:pPr marL="103505" marR="5080" indent="-91440" algn="just">
              <a:lnSpc>
                <a:spcPct val="150000"/>
              </a:lnSpc>
              <a:spcBef>
                <a:spcPts val="1440"/>
              </a:spcBef>
              <a:buClr>
                <a:srgbClr val="1CACE3"/>
              </a:buClr>
              <a:buSzPct val="95833"/>
              <a:buFont typeface="Wingdings"/>
              <a:buChar char=""/>
              <a:tabLst>
                <a:tab pos="15303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participação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de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uma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entidade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diz-se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obrigatória,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se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para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cada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ocorrência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dessa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entidade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existir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no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mínimo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uma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ocorrência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das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outras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entidades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participam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na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associação</a:t>
            </a:r>
            <a:endParaRPr sz="2200" dirty="0">
              <a:latin typeface="Calibri"/>
              <a:cs typeface="Calibri"/>
            </a:endParaRPr>
          </a:p>
          <a:p>
            <a:pPr marL="103505" marR="5715" indent="-91440" algn="just">
              <a:lnSpc>
                <a:spcPct val="150000"/>
              </a:lnSpc>
              <a:spcBef>
                <a:spcPts val="1395"/>
              </a:spcBef>
              <a:buClr>
                <a:srgbClr val="1CACE3"/>
              </a:buClr>
              <a:buSzPct val="95833"/>
              <a:buFont typeface="Wingdings"/>
              <a:buChar char=""/>
              <a:tabLst>
                <a:tab pos="221615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Diz-se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facultativa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se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existirem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ocorrências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dessa entidade que não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estejam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associadas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nenhuma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ocorrência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da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outra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entidade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participante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da associação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7600" y="2971800"/>
            <a:ext cx="4239352" cy="1753906"/>
          </a:xfrm>
          <a:prstGeom prst="rect">
            <a:avLst/>
          </a:prstGeom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457200" y="353328"/>
            <a:ext cx="9875520" cy="763928"/>
          </a:xfrm>
        </p:spPr>
        <p:txBody>
          <a:bodyPr/>
          <a:lstStyle/>
          <a:p>
            <a:r>
              <a:rPr lang="pt-PT" spc="-45" dirty="0"/>
              <a:t>Modelo</a:t>
            </a:r>
            <a:r>
              <a:rPr lang="pt-PT" spc="-150" dirty="0"/>
              <a:t> </a:t>
            </a:r>
            <a:r>
              <a:rPr lang="pt-PT" spc="-35" dirty="0"/>
              <a:t>E/R</a:t>
            </a:r>
            <a:endParaRPr lang="pt-PT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pt-PT" dirty="0" smtClean="0"/>
              <a:t>0781</a:t>
            </a:r>
            <a:r>
              <a:rPr dirty="0" smtClean="0"/>
              <a:t>:</a:t>
            </a:r>
            <a:r>
              <a:rPr spc="-40" dirty="0" smtClean="0"/>
              <a:t> </a:t>
            </a:r>
            <a:r>
              <a:rPr dirty="0"/>
              <a:t>MO</a:t>
            </a:r>
            <a:r>
              <a:rPr spc="-5" dirty="0"/>
              <a:t>D</a:t>
            </a:r>
            <a:r>
              <a:rPr dirty="0"/>
              <a:t>E</a:t>
            </a:r>
            <a:r>
              <a:rPr spc="5" dirty="0"/>
              <a:t>L</a:t>
            </a:r>
            <a:r>
              <a:rPr dirty="0"/>
              <a:t>O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/R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305203"/>
            <a:ext cx="3043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Entidade</a:t>
            </a:r>
            <a:r>
              <a:rPr sz="2800" b="1" spc="-15" dirty="0">
                <a:solidFill>
                  <a:srgbClr val="404040"/>
                </a:solidFill>
                <a:latin typeface="Calibri"/>
                <a:cs typeface="Calibri"/>
              </a:rPr>
              <a:t> obrigatória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4094" y="2645869"/>
            <a:ext cx="5287634" cy="3081239"/>
          </a:xfrm>
          <a:prstGeom prst="rect">
            <a:avLst/>
          </a:prstGeom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609600" y="459488"/>
            <a:ext cx="9875520" cy="823415"/>
          </a:xfrm>
        </p:spPr>
        <p:txBody>
          <a:bodyPr/>
          <a:lstStyle/>
          <a:p>
            <a:r>
              <a:rPr lang="pt-PT" spc="-45" dirty="0"/>
              <a:t>Modelo</a:t>
            </a:r>
            <a:r>
              <a:rPr lang="pt-PT" spc="-150" dirty="0"/>
              <a:t> </a:t>
            </a:r>
            <a:r>
              <a:rPr lang="pt-PT" spc="-35" dirty="0"/>
              <a:t>E/R</a:t>
            </a:r>
            <a:endParaRPr lang="pt-PT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pt-PT" dirty="0" smtClean="0"/>
              <a:t>0781</a:t>
            </a:r>
            <a:r>
              <a:rPr dirty="0" smtClean="0"/>
              <a:t>:</a:t>
            </a:r>
            <a:r>
              <a:rPr spc="-40" dirty="0" smtClean="0"/>
              <a:t> </a:t>
            </a:r>
            <a:r>
              <a:rPr dirty="0"/>
              <a:t>MO</a:t>
            </a:r>
            <a:r>
              <a:rPr spc="-5" dirty="0"/>
              <a:t>D</a:t>
            </a:r>
            <a:r>
              <a:rPr dirty="0"/>
              <a:t>E</a:t>
            </a:r>
            <a:r>
              <a:rPr spc="5" dirty="0"/>
              <a:t>L</a:t>
            </a:r>
            <a:r>
              <a:rPr dirty="0"/>
              <a:t>O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/R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7696" y="1371600"/>
            <a:ext cx="9161145" cy="3363741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103505" algn="just">
              <a:lnSpc>
                <a:spcPct val="150000"/>
              </a:lnSpc>
              <a:spcBef>
                <a:spcPts val="1170"/>
              </a:spcBef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Cardinalidade</a:t>
            </a:r>
            <a:r>
              <a:rPr sz="2400" b="1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das</a:t>
            </a:r>
            <a:r>
              <a:rPr sz="24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Associações</a:t>
            </a:r>
            <a:endParaRPr sz="2400" dirty="0">
              <a:latin typeface="Calibri"/>
              <a:cs typeface="Calibri"/>
            </a:endParaRPr>
          </a:p>
          <a:p>
            <a:pPr marL="254635" indent="-242570" algn="just">
              <a:lnSpc>
                <a:spcPct val="150000"/>
              </a:lnSpc>
              <a:spcBef>
                <a:spcPts val="1470"/>
              </a:spcBef>
              <a:buClr>
                <a:srgbClr val="1CACE3"/>
              </a:buClr>
              <a:buSzPct val="116666"/>
              <a:buFont typeface="Wingdings"/>
              <a:buChar char=""/>
              <a:tabLst>
                <a:tab pos="255270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Muitos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para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muitos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(equivalente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duas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associações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de um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para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muitos)</a:t>
            </a:r>
            <a:endParaRPr sz="2200" dirty="0">
              <a:latin typeface="Calibri"/>
              <a:cs typeface="Calibri"/>
            </a:endParaRPr>
          </a:p>
          <a:p>
            <a:pPr marL="220979" indent="-208915" algn="just">
              <a:lnSpc>
                <a:spcPct val="150000"/>
              </a:lnSpc>
              <a:spcBef>
                <a:spcPts val="1225"/>
              </a:spcBef>
              <a:buClr>
                <a:srgbClr val="1CACE3"/>
              </a:buClr>
              <a:buFont typeface="Wingdings"/>
              <a:buChar char=""/>
              <a:tabLst>
                <a:tab pos="22161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Um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para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muitos</a:t>
            </a:r>
            <a:endParaRPr sz="2200" dirty="0">
              <a:latin typeface="Calibri"/>
              <a:cs typeface="Calibri"/>
            </a:endParaRPr>
          </a:p>
          <a:p>
            <a:pPr marL="220979" indent="-208915" algn="just">
              <a:lnSpc>
                <a:spcPct val="150000"/>
              </a:lnSpc>
              <a:spcBef>
                <a:spcPts val="1110"/>
              </a:spcBef>
              <a:buClr>
                <a:srgbClr val="1CACE3"/>
              </a:buClr>
              <a:buFont typeface="Wingdings"/>
              <a:buChar char=""/>
              <a:tabLst>
                <a:tab pos="221615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Muitos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para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um</a:t>
            </a:r>
            <a:endParaRPr sz="2200" dirty="0">
              <a:latin typeface="Calibri"/>
              <a:cs typeface="Calibri"/>
            </a:endParaRPr>
          </a:p>
          <a:p>
            <a:pPr marL="220979" indent="-208915" algn="just">
              <a:lnSpc>
                <a:spcPct val="150000"/>
              </a:lnSpc>
              <a:spcBef>
                <a:spcPts val="1115"/>
              </a:spcBef>
              <a:buClr>
                <a:srgbClr val="1CACE3"/>
              </a:buClr>
              <a:buFont typeface="Wingdings"/>
              <a:buChar char=""/>
              <a:tabLst>
                <a:tab pos="22161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Um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para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um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370509" y="381000"/>
            <a:ext cx="9875520" cy="685800"/>
          </a:xfrm>
        </p:spPr>
        <p:txBody>
          <a:bodyPr>
            <a:normAutofit fontScale="90000"/>
          </a:bodyPr>
          <a:lstStyle/>
          <a:p>
            <a:r>
              <a:rPr lang="pt-PT" spc="-45" dirty="0"/>
              <a:t>Modelo</a:t>
            </a:r>
            <a:r>
              <a:rPr lang="pt-PT" spc="-150" dirty="0"/>
              <a:t> </a:t>
            </a:r>
            <a:r>
              <a:rPr lang="pt-PT" spc="-35" dirty="0"/>
              <a:t>E/R</a:t>
            </a:r>
            <a:endParaRPr lang="pt-PT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pt-PT" dirty="0" smtClean="0"/>
              <a:t>0781</a:t>
            </a:r>
            <a:r>
              <a:rPr dirty="0" smtClean="0"/>
              <a:t>:</a:t>
            </a:r>
            <a:r>
              <a:rPr spc="-40" dirty="0" smtClean="0"/>
              <a:t> </a:t>
            </a:r>
            <a:r>
              <a:rPr dirty="0"/>
              <a:t>MO</a:t>
            </a:r>
            <a:r>
              <a:rPr spc="-5" dirty="0"/>
              <a:t>D</a:t>
            </a:r>
            <a:r>
              <a:rPr dirty="0"/>
              <a:t>E</a:t>
            </a:r>
            <a:r>
              <a:rPr spc="5" dirty="0"/>
              <a:t>L</a:t>
            </a:r>
            <a:r>
              <a:rPr dirty="0"/>
              <a:t>O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/R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232536"/>
            <a:ext cx="10972800" cy="2329484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03505" algn="just">
              <a:lnSpc>
                <a:spcPct val="150000"/>
              </a:lnSpc>
              <a:spcBef>
                <a:spcPts val="1265"/>
              </a:spcBef>
            </a:pPr>
            <a:r>
              <a:rPr sz="2000" b="1" spc="-5" dirty="0" smtClean="0">
                <a:solidFill>
                  <a:srgbClr val="404040"/>
                </a:solidFill>
                <a:latin typeface="Calibri"/>
                <a:cs typeface="Calibri"/>
              </a:rPr>
              <a:t>EXEMPLO</a:t>
            </a:r>
            <a:r>
              <a:rPr lang="pt-PT" sz="2000" b="1" spc="-5" dirty="0" smtClean="0">
                <a:solidFill>
                  <a:srgbClr val="404040"/>
                </a:solidFill>
                <a:latin typeface="Calibri"/>
                <a:cs typeface="Calibri"/>
              </a:rPr>
              <a:t>: </a:t>
            </a:r>
            <a:r>
              <a:rPr sz="2000" b="1" spc="-4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Um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para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Vários</a:t>
            </a:r>
            <a:endParaRPr sz="2000" dirty="0">
              <a:latin typeface="Calibri"/>
              <a:cs typeface="Calibri"/>
            </a:endParaRPr>
          </a:p>
          <a:p>
            <a:pPr marL="103505" marR="5080" indent="-91440" algn="just">
              <a:lnSpc>
                <a:spcPct val="150000"/>
              </a:lnSpc>
              <a:spcBef>
                <a:spcPts val="1435"/>
              </a:spcBef>
              <a:buClr>
                <a:srgbClr val="1CACE3"/>
              </a:buClr>
              <a:buSzPct val="95000"/>
              <a:buFont typeface="Wingdings"/>
              <a:buChar char=""/>
              <a:tabLst>
                <a:tab pos="130175" algn="l"/>
              </a:tabLst>
            </a:pPr>
            <a:r>
              <a:rPr lang="pt-PT"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 err="1" smtClean="0">
                <a:solidFill>
                  <a:srgbClr val="404040"/>
                </a:solidFill>
                <a:latin typeface="Calibri"/>
                <a:cs typeface="Calibri"/>
              </a:rPr>
              <a:t>Cada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empregado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pertence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obrigatoriamente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um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departamento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um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departamento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só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pode </a:t>
            </a:r>
            <a:r>
              <a:rPr sz="2000" spc="-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existir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tiver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empregados</a:t>
            </a:r>
            <a:endParaRPr sz="2000" dirty="0">
              <a:latin typeface="Calibri"/>
              <a:cs typeface="Calibri"/>
            </a:endParaRPr>
          </a:p>
          <a:p>
            <a:pPr marL="129539" indent="-117475" algn="just">
              <a:lnSpc>
                <a:spcPct val="150000"/>
              </a:lnSpc>
              <a:spcBef>
                <a:spcPts val="1120"/>
              </a:spcBef>
              <a:buClr>
                <a:srgbClr val="1CACE3"/>
              </a:buClr>
              <a:buSzPct val="95000"/>
              <a:buFont typeface="Wingdings"/>
              <a:buChar char=""/>
              <a:tabLst>
                <a:tab pos="130175" algn="l"/>
              </a:tabLst>
            </a:pPr>
            <a:r>
              <a:rPr lang="pt-PT" sz="200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 err="1" smtClean="0">
                <a:solidFill>
                  <a:srgbClr val="404040"/>
                </a:solidFill>
                <a:latin typeface="Calibri"/>
                <a:cs typeface="Calibri"/>
              </a:rPr>
              <a:t>Associação</a:t>
            </a:r>
            <a:r>
              <a:rPr sz="200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um-vários,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Deptº-Empreg,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em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ambas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entidades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são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obrigatórias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400" y="4191000"/>
            <a:ext cx="6501769" cy="578672"/>
          </a:xfrm>
          <a:prstGeom prst="rect">
            <a:avLst/>
          </a:prstGeom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381000" y="384690"/>
            <a:ext cx="9875520" cy="838200"/>
          </a:xfrm>
        </p:spPr>
        <p:txBody>
          <a:bodyPr/>
          <a:lstStyle/>
          <a:p>
            <a:r>
              <a:rPr lang="pt-PT" spc="-45" dirty="0"/>
              <a:t>Modelo</a:t>
            </a:r>
            <a:r>
              <a:rPr lang="pt-PT" spc="-150" dirty="0"/>
              <a:t> </a:t>
            </a:r>
            <a:r>
              <a:rPr lang="pt-PT" spc="-35" dirty="0"/>
              <a:t>E/R</a:t>
            </a:r>
            <a:endParaRPr lang="pt-PT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pt-PT" dirty="0" smtClean="0"/>
              <a:t>0781</a:t>
            </a:r>
            <a:r>
              <a:rPr dirty="0" smtClean="0"/>
              <a:t>:</a:t>
            </a:r>
            <a:r>
              <a:rPr spc="-40" dirty="0" smtClean="0"/>
              <a:t> </a:t>
            </a:r>
            <a:r>
              <a:rPr dirty="0"/>
              <a:t>MO</a:t>
            </a:r>
            <a:r>
              <a:rPr spc="-5" dirty="0"/>
              <a:t>D</a:t>
            </a:r>
            <a:r>
              <a:rPr dirty="0"/>
              <a:t>E</a:t>
            </a:r>
            <a:r>
              <a:rPr spc="5" dirty="0"/>
              <a:t>L</a:t>
            </a:r>
            <a:r>
              <a:rPr dirty="0"/>
              <a:t>O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/R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1143000"/>
            <a:ext cx="11353800" cy="298928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03505" algn="just">
              <a:lnSpc>
                <a:spcPct val="150000"/>
              </a:lnSpc>
              <a:spcBef>
                <a:spcPts val="1010"/>
              </a:spcBef>
            </a:pPr>
            <a:r>
              <a:rPr sz="2200" b="1" spc="-5" dirty="0" smtClean="0">
                <a:solidFill>
                  <a:srgbClr val="404040"/>
                </a:solidFill>
                <a:latin typeface="Calibri"/>
                <a:cs typeface="Calibri"/>
              </a:rPr>
              <a:t>EXEMPLO</a:t>
            </a:r>
            <a:r>
              <a:rPr lang="pt-PT" sz="2200" b="1" spc="-45" dirty="0" smtClean="0">
                <a:solidFill>
                  <a:srgbClr val="404040"/>
                </a:solidFill>
                <a:latin typeface="Calibri"/>
                <a:cs typeface="Calibri"/>
              </a:rPr>
              <a:t>: </a:t>
            </a:r>
            <a:r>
              <a:rPr sz="2200" dirty="0" smtClean="0">
                <a:solidFill>
                  <a:srgbClr val="404040"/>
                </a:solidFill>
                <a:latin typeface="Calibri"/>
                <a:cs typeface="Calibri"/>
              </a:rPr>
              <a:t>Um</a:t>
            </a:r>
            <a:r>
              <a:rPr sz="22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para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Vários</a:t>
            </a:r>
            <a:endParaRPr sz="2200" dirty="0">
              <a:latin typeface="Calibri"/>
              <a:cs typeface="Calibri"/>
            </a:endParaRPr>
          </a:p>
          <a:p>
            <a:pPr marL="103505" marR="678815" indent="-91440" algn="just">
              <a:lnSpc>
                <a:spcPct val="150000"/>
              </a:lnSpc>
              <a:spcBef>
                <a:spcPts val="1420"/>
              </a:spcBef>
              <a:buClr>
                <a:srgbClr val="1CACE3"/>
              </a:buClr>
              <a:buSzPct val="95833"/>
              <a:buFont typeface="Wingdings"/>
              <a:buChar char=""/>
              <a:tabLst>
                <a:tab pos="153035" algn="l"/>
                <a:tab pos="1774825" algn="l"/>
              </a:tabLst>
            </a:pPr>
            <a:r>
              <a:rPr lang="pt-PT" sz="220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 smtClean="0">
                <a:solidFill>
                  <a:srgbClr val="404040"/>
                </a:solidFill>
                <a:latin typeface="Calibri"/>
                <a:cs typeface="Calibri"/>
              </a:rPr>
              <a:t>Um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departamento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só pode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existir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se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tiver empregados,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mas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pode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haver </a:t>
            </a:r>
            <a:r>
              <a:rPr sz="22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empregados	</a:t>
            </a:r>
            <a:r>
              <a:rPr sz="2200" spc="-5" dirty="0" smtClean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lang="pt-PT"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 err="1" smtClean="0">
                <a:solidFill>
                  <a:srgbClr val="404040"/>
                </a:solidFill>
                <a:latin typeface="Calibri"/>
                <a:cs typeface="Calibri"/>
              </a:rPr>
              <a:t>não</a:t>
            </a:r>
            <a:r>
              <a:rPr sz="2200" spc="-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estejam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afetos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nenhum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departamento</a:t>
            </a:r>
            <a:endParaRPr sz="2200" dirty="0">
              <a:latin typeface="Calibri"/>
              <a:cs typeface="Calibri"/>
            </a:endParaRPr>
          </a:p>
          <a:p>
            <a:pPr marL="152400" indent="-140335" algn="just">
              <a:lnSpc>
                <a:spcPct val="150000"/>
              </a:lnSpc>
              <a:spcBef>
                <a:spcPts val="1080"/>
              </a:spcBef>
              <a:buClr>
                <a:srgbClr val="1CACE3"/>
              </a:buClr>
              <a:buSzPct val="95833"/>
              <a:buFont typeface="Wingdings"/>
              <a:buChar char=""/>
              <a:tabLst>
                <a:tab pos="153035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Um-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vários,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Deptº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Empreg,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em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que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associação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é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obrigatória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apenas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para </a:t>
            </a:r>
            <a:r>
              <a:rPr sz="220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lang="pt-PT" sz="2200" dirty="0">
                <a:latin typeface="Calibri"/>
                <a:cs typeface="Calibri"/>
              </a:rPr>
              <a:t> </a:t>
            </a:r>
            <a:r>
              <a:rPr sz="2200" spc="-5" dirty="0" err="1" smtClean="0">
                <a:solidFill>
                  <a:srgbClr val="404040"/>
                </a:solidFill>
                <a:latin typeface="Calibri"/>
                <a:cs typeface="Calibri"/>
              </a:rPr>
              <a:t>entidade</a:t>
            </a:r>
            <a:r>
              <a:rPr sz="2200" spc="-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departamento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0195" y="4508725"/>
            <a:ext cx="6908194" cy="864879"/>
          </a:xfrm>
          <a:prstGeom prst="rect">
            <a:avLst/>
          </a:prstGeom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381000" y="285094"/>
            <a:ext cx="9875520" cy="762000"/>
          </a:xfrm>
        </p:spPr>
        <p:txBody>
          <a:bodyPr/>
          <a:lstStyle/>
          <a:p>
            <a:r>
              <a:rPr lang="pt-PT" spc="-45" dirty="0"/>
              <a:t>Modelo</a:t>
            </a:r>
            <a:r>
              <a:rPr lang="pt-PT" spc="-150" dirty="0"/>
              <a:t> </a:t>
            </a:r>
            <a:r>
              <a:rPr lang="pt-PT" spc="-35" dirty="0"/>
              <a:t>E/R</a:t>
            </a:r>
            <a:endParaRPr lang="pt-PT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pt-PT" dirty="0" smtClean="0"/>
              <a:t>0781</a:t>
            </a:r>
            <a:r>
              <a:rPr dirty="0" smtClean="0"/>
              <a:t>:</a:t>
            </a:r>
            <a:r>
              <a:rPr spc="-40" dirty="0" smtClean="0"/>
              <a:t> </a:t>
            </a:r>
            <a:r>
              <a:rPr dirty="0"/>
              <a:t>MO</a:t>
            </a:r>
            <a:r>
              <a:rPr spc="-5" dirty="0"/>
              <a:t>D</a:t>
            </a:r>
            <a:r>
              <a:rPr dirty="0"/>
              <a:t>E</a:t>
            </a:r>
            <a:r>
              <a:rPr spc="5" dirty="0"/>
              <a:t>L</a:t>
            </a:r>
            <a:r>
              <a:rPr dirty="0"/>
              <a:t>O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/R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295400"/>
            <a:ext cx="10744200" cy="2329484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03505" algn="just">
              <a:lnSpc>
                <a:spcPct val="150000"/>
              </a:lnSpc>
              <a:spcBef>
                <a:spcPts val="1265"/>
              </a:spcBef>
            </a:pP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EXEMPLO</a:t>
            </a:r>
            <a:r>
              <a:rPr sz="20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Um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para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Vários</a:t>
            </a:r>
            <a:endParaRPr sz="2000" dirty="0">
              <a:latin typeface="Calibri"/>
              <a:cs typeface="Calibri"/>
            </a:endParaRPr>
          </a:p>
          <a:p>
            <a:pPr marL="103505" marR="5080" indent="-91440" algn="just">
              <a:lnSpc>
                <a:spcPct val="150000"/>
              </a:lnSpc>
              <a:spcBef>
                <a:spcPts val="1435"/>
              </a:spcBef>
              <a:buClr>
                <a:srgbClr val="1CACE3"/>
              </a:buClr>
              <a:buSzPct val="95000"/>
              <a:buFont typeface="Wingdings"/>
              <a:buChar char=""/>
              <a:tabLst>
                <a:tab pos="130175" algn="l"/>
              </a:tabLst>
            </a:pPr>
            <a:r>
              <a:rPr lang="pt-PT"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 err="1" smtClean="0">
                <a:solidFill>
                  <a:srgbClr val="404040"/>
                </a:solidFill>
                <a:latin typeface="Calibri"/>
                <a:cs typeface="Calibri"/>
              </a:rPr>
              <a:t>Cada</a:t>
            </a:r>
            <a:r>
              <a:rPr sz="200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empregado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tem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estar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afecto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um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departamento,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pode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haver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deptºs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não </a:t>
            </a:r>
            <a:r>
              <a:rPr sz="2000" spc="-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 err="1">
                <a:solidFill>
                  <a:srgbClr val="404040"/>
                </a:solidFill>
                <a:latin typeface="Calibri"/>
                <a:cs typeface="Calibri"/>
              </a:rPr>
              <a:t>tenham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 err="1" smtClean="0">
                <a:solidFill>
                  <a:srgbClr val="404040"/>
                </a:solidFill>
                <a:latin typeface="Calibri"/>
                <a:cs typeface="Calibri"/>
              </a:rPr>
              <a:t>empregados</a:t>
            </a:r>
            <a:r>
              <a:rPr lang="pt-PT"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129539" indent="-117475" algn="just">
              <a:lnSpc>
                <a:spcPct val="150000"/>
              </a:lnSpc>
              <a:spcBef>
                <a:spcPts val="1120"/>
              </a:spcBef>
              <a:buClr>
                <a:srgbClr val="1CACE3"/>
              </a:buClr>
              <a:buSzPct val="95000"/>
              <a:buFont typeface="Wingdings"/>
              <a:buChar char=""/>
              <a:tabLst>
                <a:tab pos="130175" algn="l"/>
              </a:tabLst>
            </a:pPr>
            <a:r>
              <a:rPr lang="pt-PT"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 err="1" smtClean="0">
                <a:solidFill>
                  <a:srgbClr val="404040"/>
                </a:solidFill>
                <a:latin typeface="Calibri"/>
                <a:cs typeface="Calibri"/>
              </a:rPr>
              <a:t>Dept</a:t>
            </a:r>
            <a:r>
              <a:rPr sz="2000" spc="-5" dirty="0" smtClean="0">
                <a:solidFill>
                  <a:srgbClr val="404040"/>
                </a:solidFill>
                <a:latin typeface="Calibri"/>
                <a:cs typeface="Calibri"/>
              </a:rPr>
              <a:t>º</a:t>
            </a:r>
            <a:r>
              <a:rPr sz="2000" spc="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- Emp,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um-vários,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apenas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entidade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empregado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é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obrigatória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nesta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associação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9769" y="4417260"/>
            <a:ext cx="7412887" cy="839359"/>
          </a:xfrm>
          <a:prstGeom prst="rect">
            <a:avLst/>
          </a:prstGeom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533400" y="457200"/>
            <a:ext cx="9875520" cy="838200"/>
          </a:xfrm>
        </p:spPr>
        <p:txBody>
          <a:bodyPr/>
          <a:lstStyle/>
          <a:p>
            <a:r>
              <a:rPr lang="pt-PT" spc="-45" dirty="0"/>
              <a:t>Modelo</a:t>
            </a:r>
            <a:r>
              <a:rPr lang="pt-PT" spc="-150" dirty="0"/>
              <a:t> </a:t>
            </a:r>
            <a:r>
              <a:rPr lang="pt-PT" spc="-35" dirty="0"/>
              <a:t>E/R</a:t>
            </a:r>
            <a:endParaRPr lang="pt-PT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pt-PT" dirty="0" smtClean="0"/>
              <a:t>0781</a:t>
            </a:r>
            <a:r>
              <a:rPr dirty="0" smtClean="0"/>
              <a:t>:</a:t>
            </a:r>
            <a:r>
              <a:rPr spc="-40" dirty="0" smtClean="0"/>
              <a:t> </a:t>
            </a:r>
            <a:r>
              <a:rPr dirty="0"/>
              <a:t>MO</a:t>
            </a:r>
            <a:r>
              <a:rPr spc="-5" dirty="0"/>
              <a:t>D</a:t>
            </a:r>
            <a:r>
              <a:rPr dirty="0"/>
              <a:t>E</a:t>
            </a:r>
            <a:r>
              <a:rPr spc="5" dirty="0"/>
              <a:t>L</a:t>
            </a:r>
            <a:r>
              <a:rPr dirty="0"/>
              <a:t>O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/R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1268900"/>
            <a:ext cx="10573689" cy="2281778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03505" algn="just">
              <a:lnSpc>
                <a:spcPct val="150000"/>
              </a:lnSpc>
              <a:spcBef>
                <a:spcPts val="1265"/>
              </a:spcBef>
            </a:pP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EXEMPLO</a:t>
            </a:r>
            <a:r>
              <a:rPr sz="20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Um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para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Vários</a:t>
            </a:r>
            <a:endParaRPr sz="2000" dirty="0">
              <a:latin typeface="Calibri"/>
              <a:cs typeface="Calibri"/>
            </a:endParaRPr>
          </a:p>
          <a:p>
            <a:pPr marL="103505" marR="5080" indent="-91440" algn="just">
              <a:lnSpc>
                <a:spcPct val="150000"/>
              </a:lnSpc>
              <a:spcBef>
                <a:spcPts val="1435"/>
              </a:spcBef>
              <a:buClr>
                <a:srgbClr val="1CACE3"/>
              </a:buClr>
              <a:buFont typeface="Wingdings"/>
              <a:buChar char=""/>
              <a:tabLst>
                <a:tab pos="185420" algn="l"/>
              </a:tabLst>
            </a:pP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Pode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haver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departamentos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que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não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tenham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empregados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empregados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que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não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pertençam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-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nenhum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departamento</a:t>
            </a:r>
            <a:endParaRPr sz="2000" dirty="0">
              <a:latin typeface="Calibri"/>
              <a:cs typeface="Calibri"/>
            </a:endParaRPr>
          </a:p>
          <a:p>
            <a:pPr marL="184785" indent="-172720" algn="just">
              <a:lnSpc>
                <a:spcPct val="150000"/>
              </a:lnSpc>
              <a:spcBef>
                <a:spcPts val="1120"/>
              </a:spcBef>
              <a:buClr>
                <a:srgbClr val="1CACE3"/>
              </a:buClr>
              <a:buFont typeface="Wingdings"/>
              <a:buChar char=""/>
              <a:tabLst>
                <a:tab pos="18542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Nenhuma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das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entidades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é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obrigatória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5397" y="4234542"/>
            <a:ext cx="6817918" cy="772094"/>
          </a:xfrm>
          <a:prstGeom prst="rect">
            <a:avLst/>
          </a:prstGeom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381000" y="467310"/>
            <a:ext cx="9875520" cy="762000"/>
          </a:xfrm>
        </p:spPr>
        <p:txBody>
          <a:bodyPr>
            <a:normAutofit/>
          </a:bodyPr>
          <a:lstStyle/>
          <a:p>
            <a:r>
              <a:rPr lang="pt-PT" sz="3600" b="1" spc="-45" dirty="0"/>
              <a:t>Modelo</a:t>
            </a:r>
            <a:r>
              <a:rPr lang="pt-PT" sz="3600" b="1" spc="-150" dirty="0"/>
              <a:t> </a:t>
            </a:r>
            <a:r>
              <a:rPr lang="pt-PT" sz="3600" b="1" spc="-35" dirty="0"/>
              <a:t>E/R</a:t>
            </a:r>
            <a:endParaRPr lang="pt-PT" sz="36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pt-PT" dirty="0" smtClean="0"/>
              <a:t>0781</a:t>
            </a:r>
            <a:r>
              <a:rPr dirty="0" smtClean="0"/>
              <a:t>:</a:t>
            </a:r>
            <a:r>
              <a:rPr spc="-40" dirty="0" smtClean="0"/>
              <a:t> </a:t>
            </a:r>
            <a:r>
              <a:rPr dirty="0"/>
              <a:t>MO</a:t>
            </a:r>
            <a:r>
              <a:rPr spc="-5" dirty="0"/>
              <a:t>D</a:t>
            </a:r>
            <a:r>
              <a:rPr dirty="0"/>
              <a:t>E</a:t>
            </a:r>
            <a:r>
              <a:rPr spc="5" dirty="0"/>
              <a:t>L</a:t>
            </a:r>
            <a:r>
              <a:rPr dirty="0"/>
              <a:t>O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/R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1574578"/>
            <a:ext cx="10345116" cy="2858283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103505">
              <a:lnSpc>
                <a:spcPct val="150000"/>
              </a:lnSpc>
              <a:spcBef>
                <a:spcPts val="1435"/>
              </a:spcBef>
            </a:pP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Tipos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Associação</a:t>
            </a:r>
            <a:endParaRPr sz="2800" dirty="0">
              <a:latin typeface="Calibri"/>
              <a:cs typeface="Calibri"/>
            </a:endParaRPr>
          </a:p>
          <a:p>
            <a:pPr marL="220979" indent="-208915">
              <a:lnSpc>
                <a:spcPct val="150000"/>
              </a:lnSpc>
              <a:spcBef>
                <a:spcPts val="1145"/>
              </a:spcBef>
              <a:buClr>
                <a:srgbClr val="1CACE3"/>
              </a:buClr>
              <a:buFont typeface="Wingdings"/>
              <a:buChar char=""/>
              <a:tabLst>
                <a:tab pos="221615" algn="l"/>
              </a:tabLst>
            </a:pPr>
            <a:r>
              <a:rPr sz="2200" b="1" dirty="0" err="1" smtClean="0">
                <a:solidFill>
                  <a:srgbClr val="404040"/>
                </a:solidFill>
                <a:latin typeface="Calibri"/>
                <a:cs typeface="Calibri"/>
              </a:rPr>
              <a:t>Unária</a:t>
            </a:r>
            <a:r>
              <a:rPr sz="2200" b="1" spc="-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 smtClean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2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 err="1" smtClean="0">
                <a:solidFill>
                  <a:srgbClr val="404040"/>
                </a:solidFill>
                <a:latin typeface="Calibri"/>
                <a:cs typeface="Calibri"/>
              </a:rPr>
              <a:t>Associação</a:t>
            </a:r>
            <a:r>
              <a:rPr sz="2200" spc="-2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2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 err="1" smtClean="0">
                <a:solidFill>
                  <a:srgbClr val="404040"/>
                </a:solidFill>
                <a:latin typeface="Calibri"/>
                <a:cs typeface="Calibri"/>
              </a:rPr>
              <a:t>uma</a:t>
            </a:r>
            <a:r>
              <a:rPr sz="2200" spc="-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 err="1" smtClean="0">
                <a:solidFill>
                  <a:srgbClr val="404040"/>
                </a:solidFill>
                <a:latin typeface="Calibri"/>
                <a:cs typeface="Calibri"/>
              </a:rPr>
              <a:t>entidade</a:t>
            </a:r>
            <a:r>
              <a:rPr sz="220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 err="1" smtClean="0">
                <a:solidFill>
                  <a:srgbClr val="404040"/>
                </a:solidFill>
                <a:latin typeface="Calibri"/>
                <a:cs typeface="Calibri"/>
              </a:rPr>
              <a:t>consigo</a:t>
            </a:r>
            <a:r>
              <a:rPr sz="22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 err="1" smtClean="0">
                <a:solidFill>
                  <a:srgbClr val="404040"/>
                </a:solidFill>
                <a:latin typeface="Calibri"/>
                <a:cs typeface="Calibri"/>
              </a:rPr>
              <a:t>próprio</a:t>
            </a:r>
            <a:endParaRPr sz="2200" dirty="0" smtClean="0">
              <a:latin typeface="Calibri"/>
              <a:cs typeface="Calibri"/>
            </a:endParaRPr>
          </a:p>
          <a:p>
            <a:pPr marL="220979" indent="-208915">
              <a:lnSpc>
                <a:spcPct val="150000"/>
              </a:lnSpc>
              <a:spcBef>
                <a:spcPts val="1115"/>
              </a:spcBef>
              <a:buClr>
                <a:srgbClr val="1CACE3"/>
              </a:buClr>
              <a:buFont typeface="Wingdings"/>
              <a:buChar char=""/>
              <a:tabLst>
                <a:tab pos="221615" algn="l"/>
              </a:tabLst>
            </a:pPr>
            <a:r>
              <a:rPr sz="2200" b="1" spc="-5" dirty="0" err="1" smtClean="0">
                <a:solidFill>
                  <a:srgbClr val="404040"/>
                </a:solidFill>
                <a:latin typeface="Calibri"/>
                <a:cs typeface="Calibri"/>
              </a:rPr>
              <a:t>Binária</a:t>
            </a:r>
            <a:r>
              <a:rPr sz="2200" b="1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 smtClean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2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 err="1" smtClean="0">
                <a:solidFill>
                  <a:srgbClr val="404040"/>
                </a:solidFill>
                <a:latin typeface="Calibri"/>
                <a:cs typeface="Calibri"/>
              </a:rPr>
              <a:t>Associação</a:t>
            </a:r>
            <a:r>
              <a:rPr sz="2200" spc="-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 smtClean="0">
                <a:solidFill>
                  <a:srgbClr val="404040"/>
                </a:solidFill>
                <a:latin typeface="Calibri"/>
                <a:cs typeface="Calibri"/>
              </a:rPr>
              <a:t>entre</a:t>
            </a:r>
            <a:r>
              <a:rPr sz="2200" dirty="0" smtClean="0">
                <a:solidFill>
                  <a:srgbClr val="404040"/>
                </a:solidFill>
                <a:latin typeface="Calibri"/>
                <a:cs typeface="Calibri"/>
              </a:rPr>
              <a:t> 2</a:t>
            </a:r>
            <a:r>
              <a:rPr sz="22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 err="1" smtClean="0">
                <a:solidFill>
                  <a:srgbClr val="404040"/>
                </a:solidFill>
                <a:latin typeface="Calibri"/>
                <a:cs typeface="Calibri"/>
              </a:rPr>
              <a:t>entidades</a:t>
            </a:r>
            <a:endParaRPr sz="2200" dirty="0" smtClean="0">
              <a:latin typeface="Calibri"/>
              <a:cs typeface="Calibri"/>
            </a:endParaRPr>
          </a:p>
          <a:p>
            <a:pPr marL="152400" indent="-140335">
              <a:lnSpc>
                <a:spcPct val="150000"/>
              </a:lnSpc>
              <a:spcBef>
                <a:spcPts val="1110"/>
              </a:spcBef>
              <a:buClr>
                <a:srgbClr val="1CACE3"/>
              </a:buClr>
              <a:buFont typeface="Wingdings"/>
              <a:buChar char=""/>
              <a:tabLst>
                <a:tab pos="153035" algn="l"/>
              </a:tabLst>
            </a:pPr>
            <a:r>
              <a:rPr sz="2200" b="1" spc="-30" dirty="0" err="1" smtClean="0">
                <a:solidFill>
                  <a:srgbClr val="404040"/>
                </a:solidFill>
                <a:latin typeface="Calibri"/>
                <a:cs typeface="Calibri"/>
              </a:rPr>
              <a:t>Ternária</a:t>
            </a:r>
            <a:r>
              <a:rPr sz="2200" b="1" spc="-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 smtClean="0">
                <a:solidFill>
                  <a:srgbClr val="404040"/>
                </a:solidFill>
                <a:latin typeface="Calibri"/>
                <a:cs typeface="Calibri"/>
              </a:rPr>
              <a:t>- </a:t>
            </a:r>
            <a:r>
              <a:rPr sz="2200" spc="-5" dirty="0" err="1" smtClean="0">
                <a:solidFill>
                  <a:srgbClr val="404040"/>
                </a:solidFill>
                <a:latin typeface="Calibri"/>
                <a:cs typeface="Calibri"/>
              </a:rPr>
              <a:t>Associação</a:t>
            </a:r>
            <a:r>
              <a:rPr sz="2200" spc="-3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 smtClean="0">
                <a:solidFill>
                  <a:srgbClr val="404040"/>
                </a:solidFill>
                <a:latin typeface="Calibri"/>
                <a:cs typeface="Calibri"/>
              </a:rPr>
              <a:t>entre</a:t>
            </a:r>
            <a:r>
              <a:rPr sz="2200" spc="-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 smtClean="0">
                <a:solidFill>
                  <a:srgbClr val="404040"/>
                </a:solidFill>
                <a:latin typeface="Calibri"/>
                <a:cs typeface="Calibri"/>
              </a:rPr>
              <a:t>3</a:t>
            </a:r>
            <a:r>
              <a:rPr sz="2200" spc="-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 err="1" smtClean="0">
                <a:solidFill>
                  <a:srgbClr val="404040"/>
                </a:solidFill>
                <a:latin typeface="Calibri"/>
                <a:cs typeface="Calibri"/>
              </a:rPr>
              <a:t>entidades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762000" y="457200"/>
            <a:ext cx="9875520" cy="762000"/>
          </a:xfrm>
        </p:spPr>
        <p:txBody>
          <a:bodyPr>
            <a:normAutofit/>
          </a:bodyPr>
          <a:lstStyle/>
          <a:p>
            <a:r>
              <a:rPr lang="pt-PT" sz="3600" b="1" spc="-45" dirty="0"/>
              <a:t>Modelo</a:t>
            </a:r>
            <a:r>
              <a:rPr lang="pt-PT" sz="3600" b="1" spc="-150" dirty="0"/>
              <a:t> </a:t>
            </a:r>
            <a:r>
              <a:rPr lang="pt-PT" sz="3600" b="1" spc="-35" dirty="0"/>
              <a:t>E/R</a:t>
            </a:r>
            <a:endParaRPr lang="pt-PT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pt-PT" dirty="0" smtClean="0"/>
              <a:t>0781</a:t>
            </a:r>
            <a:r>
              <a:rPr dirty="0" smtClean="0"/>
              <a:t>:</a:t>
            </a:r>
            <a:r>
              <a:rPr spc="-40" dirty="0" smtClean="0"/>
              <a:t> </a:t>
            </a:r>
            <a:r>
              <a:rPr dirty="0"/>
              <a:t>MO</a:t>
            </a:r>
            <a:r>
              <a:rPr spc="-5" dirty="0"/>
              <a:t>D</a:t>
            </a:r>
            <a:r>
              <a:rPr dirty="0"/>
              <a:t>E</a:t>
            </a:r>
            <a:r>
              <a:rPr spc="5" dirty="0"/>
              <a:t>L</a:t>
            </a:r>
            <a:r>
              <a:rPr dirty="0"/>
              <a:t>O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/R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45">
              <a:lnSpc>
                <a:spcPts val="11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337462"/>
            <a:ext cx="11125200" cy="46762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03505" marR="6985" indent="-91440" algn="just">
              <a:lnSpc>
                <a:spcPct val="150000"/>
              </a:lnSpc>
              <a:spcBef>
                <a:spcPts val="425"/>
              </a:spcBef>
              <a:buClr>
                <a:srgbClr val="1CACE3"/>
              </a:buClr>
              <a:buFont typeface="Wingdings"/>
              <a:buChar char=""/>
              <a:tabLst>
                <a:tab pos="221615" algn="l"/>
              </a:tabLst>
            </a:pPr>
            <a:r>
              <a:rPr lang="pt-PT" sz="210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100" spc="37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404040"/>
                </a:solidFill>
                <a:latin typeface="Calibri"/>
                <a:cs typeface="Calibri"/>
              </a:rPr>
              <a:t>modelação</a:t>
            </a:r>
            <a:r>
              <a:rPr sz="2100" spc="3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404040"/>
                </a:solidFill>
                <a:latin typeface="Calibri"/>
                <a:cs typeface="Calibri"/>
              </a:rPr>
              <a:t>dados</a:t>
            </a:r>
            <a:r>
              <a:rPr sz="2100" spc="3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404040"/>
                </a:solidFill>
                <a:latin typeface="Calibri"/>
                <a:cs typeface="Calibri"/>
              </a:rPr>
              <a:t>é</a:t>
            </a:r>
            <a:r>
              <a:rPr sz="2100" spc="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404040"/>
                </a:solidFill>
                <a:latin typeface="Calibri"/>
                <a:cs typeface="Calibri"/>
              </a:rPr>
              <a:t>um</a:t>
            </a:r>
            <a:r>
              <a:rPr sz="2100" spc="3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404040"/>
                </a:solidFill>
                <a:latin typeface="Calibri"/>
                <a:cs typeface="Calibri"/>
              </a:rPr>
              <a:t>método</a:t>
            </a:r>
            <a:r>
              <a:rPr sz="2100" spc="3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sz="2100" spc="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404040"/>
                </a:solidFill>
                <a:latin typeface="Calibri"/>
                <a:cs typeface="Calibri"/>
              </a:rPr>
              <a:t>permite</a:t>
            </a:r>
            <a:r>
              <a:rPr sz="2100" spc="3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404040"/>
                </a:solidFill>
                <a:latin typeface="Calibri"/>
                <a:cs typeface="Calibri"/>
              </a:rPr>
              <a:t>modelar</a:t>
            </a:r>
            <a:r>
              <a:rPr sz="2100" spc="3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100" spc="3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404040"/>
                </a:solidFill>
                <a:latin typeface="Calibri"/>
                <a:cs typeface="Calibri"/>
              </a:rPr>
              <a:t>estrutura</a:t>
            </a:r>
            <a:r>
              <a:rPr sz="2100" spc="3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100" spc="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404040"/>
                </a:solidFill>
                <a:latin typeface="Calibri"/>
                <a:cs typeface="Calibri"/>
              </a:rPr>
              <a:t>uma </a:t>
            </a:r>
            <a:r>
              <a:rPr sz="21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404040"/>
                </a:solidFill>
                <a:latin typeface="Calibri"/>
                <a:cs typeface="Calibri"/>
              </a:rPr>
              <a:t>base de</a:t>
            </a:r>
            <a:r>
              <a:rPr sz="2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404040"/>
                </a:solidFill>
                <a:latin typeface="Calibri"/>
                <a:cs typeface="Calibri"/>
              </a:rPr>
              <a:t>dados;</a:t>
            </a:r>
            <a:endParaRPr sz="2100" dirty="0">
              <a:latin typeface="Calibri"/>
              <a:cs typeface="Calibri"/>
            </a:endParaRPr>
          </a:p>
          <a:p>
            <a:pPr marL="220979" indent="-208915" algn="just">
              <a:lnSpc>
                <a:spcPct val="150000"/>
              </a:lnSpc>
              <a:spcBef>
                <a:spcPts val="1085"/>
              </a:spcBef>
              <a:buClr>
                <a:srgbClr val="1CACE3"/>
              </a:buClr>
              <a:buFont typeface="Wingdings"/>
              <a:buChar char=""/>
              <a:tabLst>
                <a:tab pos="221615" algn="l"/>
              </a:tabLst>
            </a:pPr>
            <a:r>
              <a:rPr sz="2100" spc="-10" dirty="0">
                <a:solidFill>
                  <a:srgbClr val="404040"/>
                </a:solidFill>
                <a:latin typeface="Calibri"/>
                <a:cs typeface="Calibri"/>
              </a:rPr>
              <a:t>Tipicamente</a:t>
            </a:r>
            <a:r>
              <a:rPr sz="2100" dirty="0">
                <a:solidFill>
                  <a:srgbClr val="404040"/>
                </a:solidFill>
                <a:latin typeface="Calibri"/>
                <a:cs typeface="Calibri"/>
              </a:rPr>
              <a:t> é </a:t>
            </a:r>
            <a:r>
              <a:rPr sz="2100" spc="-10" dirty="0">
                <a:solidFill>
                  <a:srgbClr val="404040"/>
                </a:solidFill>
                <a:latin typeface="Calibri"/>
                <a:cs typeface="Calibri"/>
              </a:rPr>
              <a:t>apresentado</a:t>
            </a:r>
            <a:r>
              <a:rPr sz="2100" spc="-5" dirty="0">
                <a:solidFill>
                  <a:srgbClr val="404040"/>
                </a:solidFill>
                <a:latin typeface="Calibri"/>
                <a:cs typeface="Calibri"/>
              </a:rPr>
              <a:t> sob </a:t>
            </a:r>
            <a:r>
              <a:rPr sz="21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1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404040"/>
                </a:solidFill>
                <a:latin typeface="Calibri"/>
                <a:cs typeface="Calibri"/>
              </a:rPr>
              <a:t>forma</a:t>
            </a:r>
            <a:r>
              <a:rPr sz="21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404040"/>
                </a:solidFill>
                <a:latin typeface="Calibri"/>
                <a:cs typeface="Calibri"/>
              </a:rPr>
              <a:t>um</a:t>
            </a:r>
            <a:r>
              <a:rPr sz="21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404040"/>
                </a:solidFill>
                <a:latin typeface="Calibri"/>
                <a:cs typeface="Calibri"/>
              </a:rPr>
              <a:t>diagrama;</a:t>
            </a:r>
            <a:endParaRPr sz="2100" dirty="0">
              <a:latin typeface="Calibri"/>
              <a:cs typeface="Calibri"/>
            </a:endParaRPr>
          </a:p>
          <a:p>
            <a:pPr marL="152400" indent="-140335" algn="just">
              <a:lnSpc>
                <a:spcPct val="150000"/>
              </a:lnSpc>
              <a:spcBef>
                <a:spcPts val="1115"/>
              </a:spcBef>
              <a:buClr>
                <a:srgbClr val="1CACE3"/>
              </a:buClr>
              <a:buFont typeface="Wingdings"/>
              <a:buChar char=""/>
              <a:tabLst>
                <a:tab pos="153035" algn="l"/>
              </a:tabLst>
            </a:pPr>
            <a:r>
              <a:rPr lang="pt-PT" sz="210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dirty="0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1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404040"/>
                </a:solidFill>
                <a:latin typeface="Calibri"/>
                <a:cs typeface="Calibri"/>
              </a:rPr>
              <a:t>modelo</a:t>
            </a:r>
            <a:r>
              <a:rPr sz="21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404040"/>
                </a:solidFill>
                <a:latin typeface="Calibri"/>
                <a:cs typeface="Calibri"/>
              </a:rPr>
              <a:t>E/R,</a:t>
            </a:r>
            <a:r>
              <a:rPr sz="21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404040"/>
                </a:solidFill>
                <a:latin typeface="Calibri"/>
                <a:cs typeface="Calibri"/>
              </a:rPr>
              <a:t>Entidade</a:t>
            </a:r>
            <a:r>
              <a:rPr sz="21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404040"/>
                </a:solidFill>
                <a:latin typeface="Calibri"/>
                <a:cs typeface="Calibri"/>
              </a:rPr>
              <a:t>Associação</a:t>
            </a:r>
            <a:r>
              <a:rPr sz="21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20" dirty="0">
                <a:solidFill>
                  <a:srgbClr val="404040"/>
                </a:solidFill>
                <a:latin typeface="Calibri"/>
                <a:cs typeface="Calibri"/>
              </a:rPr>
              <a:t>procura</a:t>
            </a:r>
            <a:r>
              <a:rPr sz="21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404040"/>
                </a:solidFill>
                <a:latin typeface="Calibri"/>
                <a:cs typeface="Calibri"/>
              </a:rPr>
              <a:t>criar</a:t>
            </a:r>
            <a:r>
              <a:rPr sz="2100" spc="-5" dirty="0">
                <a:solidFill>
                  <a:srgbClr val="404040"/>
                </a:solidFill>
                <a:latin typeface="Calibri"/>
                <a:cs typeface="Calibri"/>
              </a:rPr>
              <a:t> uma</a:t>
            </a:r>
            <a:r>
              <a:rPr sz="21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404040"/>
                </a:solidFill>
                <a:latin typeface="Calibri"/>
                <a:cs typeface="Calibri"/>
              </a:rPr>
              <a:t>simulação</a:t>
            </a:r>
            <a:r>
              <a:rPr sz="21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404040"/>
                </a:solidFill>
                <a:latin typeface="Calibri"/>
                <a:cs typeface="Calibri"/>
              </a:rPr>
              <a:t>da</a:t>
            </a:r>
            <a:r>
              <a:rPr sz="21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404040"/>
                </a:solidFill>
                <a:latin typeface="Calibri"/>
                <a:cs typeface="Calibri"/>
              </a:rPr>
              <a:t>realidade</a:t>
            </a:r>
            <a:endParaRPr sz="2100" dirty="0">
              <a:latin typeface="Calibri"/>
              <a:cs typeface="Calibri"/>
            </a:endParaRPr>
          </a:p>
          <a:p>
            <a:pPr marL="220979" indent="-208915" algn="just">
              <a:lnSpc>
                <a:spcPct val="150000"/>
              </a:lnSpc>
              <a:spcBef>
                <a:spcPts val="1105"/>
              </a:spcBef>
              <a:buClr>
                <a:srgbClr val="1CACE3"/>
              </a:buClr>
              <a:buFont typeface="Wingdings"/>
              <a:buChar char=""/>
              <a:tabLst>
                <a:tab pos="221615" algn="l"/>
              </a:tabLst>
            </a:pPr>
            <a:r>
              <a:rPr sz="2100" spc="-40" dirty="0">
                <a:solidFill>
                  <a:srgbClr val="404040"/>
                </a:solidFill>
                <a:latin typeface="Calibri"/>
                <a:cs typeface="Calibri"/>
              </a:rPr>
              <a:t>Técnica</a:t>
            </a:r>
            <a:r>
              <a:rPr sz="21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404040"/>
                </a:solidFill>
                <a:latin typeface="Calibri"/>
                <a:cs typeface="Calibri"/>
              </a:rPr>
              <a:t>para</a:t>
            </a:r>
            <a:r>
              <a:rPr sz="21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404040"/>
                </a:solidFill>
                <a:latin typeface="Calibri"/>
                <a:cs typeface="Calibri"/>
              </a:rPr>
              <a:t>modelizar</a:t>
            </a:r>
            <a:r>
              <a:rPr sz="21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404040"/>
                </a:solidFill>
                <a:latin typeface="Calibri"/>
                <a:cs typeface="Calibri"/>
              </a:rPr>
              <a:t>os</a:t>
            </a:r>
            <a:r>
              <a:rPr sz="21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404040"/>
                </a:solidFill>
                <a:latin typeface="Calibri"/>
                <a:cs typeface="Calibri"/>
              </a:rPr>
              <a:t>dados</a:t>
            </a:r>
            <a:r>
              <a:rPr sz="21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1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404040"/>
                </a:solidFill>
                <a:latin typeface="Calibri"/>
                <a:cs typeface="Calibri"/>
              </a:rPr>
              <a:t>um</a:t>
            </a:r>
            <a:r>
              <a:rPr sz="2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404040"/>
                </a:solidFill>
                <a:latin typeface="Calibri"/>
                <a:cs typeface="Calibri"/>
              </a:rPr>
              <a:t>sistema</a:t>
            </a:r>
            <a:r>
              <a:rPr sz="21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404040"/>
                </a:solidFill>
                <a:latin typeface="Calibri"/>
                <a:cs typeface="Calibri"/>
              </a:rPr>
              <a:t>informação</a:t>
            </a:r>
            <a:endParaRPr sz="2100" dirty="0">
              <a:latin typeface="Calibri"/>
              <a:cs typeface="Calibri"/>
            </a:endParaRPr>
          </a:p>
          <a:p>
            <a:pPr marL="220979" indent="-208915" algn="just">
              <a:lnSpc>
                <a:spcPct val="150000"/>
              </a:lnSpc>
              <a:spcBef>
                <a:spcPts val="1120"/>
              </a:spcBef>
              <a:buClr>
                <a:srgbClr val="1CACE3"/>
              </a:buClr>
              <a:buFont typeface="Wingdings"/>
              <a:buChar char=""/>
              <a:tabLst>
                <a:tab pos="221615" algn="l"/>
              </a:tabLst>
            </a:pPr>
            <a:r>
              <a:rPr sz="2100" dirty="0">
                <a:solidFill>
                  <a:srgbClr val="404040"/>
                </a:solidFill>
                <a:latin typeface="Calibri"/>
                <a:cs typeface="Calibri"/>
              </a:rPr>
              <a:t>Modelo</a:t>
            </a:r>
            <a:r>
              <a:rPr sz="21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404040"/>
                </a:solidFill>
                <a:latin typeface="Calibri"/>
                <a:cs typeface="Calibri"/>
              </a:rPr>
              <a:t>independente</a:t>
            </a:r>
            <a:r>
              <a:rPr sz="21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404040"/>
                </a:solidFill>
                <a:latin typeface="Calibri"/>
                <a:cs typeface="Calibri"/>
              </a:rPr>
              <a:t>da</a:t>
            </a:r>
            <a:r>
              <a:rPr sz="21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404040"/>
                </a:solidFill>
                <a:latin typeface="Calibri"/>
                <a:cs typeface="Calibri"/>
              </a:rPr>
              <a:t>tecnologia</a:t>
            </a:r>
            <a:endParaRPr sz="2100" dirty="0">
              <a:latin typeface="Calibri"/>
              <a:cs typeface="Calibri"/>
            </a:endParaRPr>
          </a:p>
          <a:p>
            <a:pPr marL="103505" marR="5080" indent="-91440" algn="just">
              <a:lnSpc>
                <a:spcPct val="150000"/>
              </a:lnSpc>
              <a:spcBef>
                <a:spcPts val="1445"/>
              </a:spcBef>
              <a:buClr>
                <a:srgbClr val="1CACE3"/>
              </a:buClr>
              <a:buFont typeface="Wingdings"/>
              <a:buChar char=""/>
              <a:tabLst>
                <a:tab pos="221615" algn="l"/>
              </a:tabLst>
            </a:pPr>
            <a:r>
              <a:rPr lang="pt-PT" sz="210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100" spc="19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404040"/>
                </a:solidFill>
                <a:latin typeface="Calibri"/>
                <a:cs typeface="Calibri"/>
              </a:rPr>
              <a:t>realidade</a:t>
            </a:r>
            <a:r>
              <a:rPr sz="2100" spc="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404040"/>
                </a:solidFill>
                <a:latin typeface="Calibri"/>
                <a:cs typeface="Calibri"/>
              </a:rPr>
              <a:t>é</a:t>
            </a:r>
            <a:r>
              <a:rPr sz="2100" spc="1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404040"/>
                </a:solidFill>
                <a:latin typeface="Calibri"/>
                <a:cs typeface="Calibri"/>
              </a:rPr>
              <a:t>vista</a:t>
            </a:r>
            <a:r>
              <a:rPr sz="2100" spc="1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404040"/>
                </a:solidFill>
                <a:latin typeface="Calibri"/>
                <a:cs typeface="Calibri"/>
              </a:rPr>
              <a:t>como</a:t>
            </a:r>
            <a:r>
              <a:rPr sz="2100" spc="1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404040"/>
                </a:solidFill>
                <a:latin typeface="Calibri"/>
                <a:cs typeface="Calibri"/>
              </a:rPr>
              <a:t>um</a:t>
            </a:r>
            <a:r>
              <a:rPr sz="2100" spc="1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404040"/>
                </a:solidFill>
                <a:latin typeface="Calibri"/>
                <a:cs typeface="Calibri"/>
              </a:rPr>
              <a:t>conjunto</a:t>
            </a:r>
            <a:r>
              <a:rPr sz="2100" spc="1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100" spc="1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b="1" spc="-5" dirty="0">
                <a:solidFill>
                  <a:srgbClr val="404040"/>
                </a:solidFill>
                <a:latin typeface="Calibri"/>
                <a:cs typeface="Calibri"/>
              </a:rPr>
              <a:t>entidades</a:t>
            </a:r>
            <a:r>
              <a:rPr sz="2100" b="1" spc="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sz="2100" spc="1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404040"/>
                </a:solidFill>
                <a:latin typeface="Calibri"/>
                <a:cs typeface="Calibri"/>
              </a:rPr>
              <a:t>interagem</a:t>
            </a:r>
            <a:r>
              <a:rPr sz="2100" spc="20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404040"/>
                </a:solidFill>
                <a:latin typeface="Calibri"/>
                <a:cs typeface="Calibri"/>
              </a:rPr>
              <a:t>umas</a:t>
            </a:r>
            <a:r>
              <a:rPr sz="2100" spc="1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404040"/>
                </a:solidFill>
                <a:latin typeface="Calibri"/>
                <a:cs typeface="Calibri"/>
              </a:rPr>
              <a:t>com </a:t>
            </a:r>
            <a:r>
              <a:rPr sz="21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sz="2100" spc="-15" dirty="0">
                <a:solidFill>
                  <a:srgbClr val="404040"/>
                </a:solidFill>
                <a:latin typeface="Calibri"/>
                <a:cs typeface="Calibri"/>
              </a:rPr>
              <a:t>outras </a:t>
            </a:r>
            <a:r>
              <a:rPr sz="2100" spc="-25" dirty="0">
                <a:solidFill>
                  <a:srgbClr val="404040"/>
                </a:solidFill>
                <a:latin typeface="Calibri"/>
                <a:cs typeface="Calibri"/>
              </a:rPr>
              <a:t>através </a:t>
            </a:r>
            <a:r>
              <a:rPr sz="2100" spc="-5" dirty="0">
                <a:solidFill>
                  <a:srgbClr val="404040"/>
                </a:solidFill>
                <a:latin typeface="Calibri"/>
                <a:cs typeface="Calibri"/>
              </a:rPr>
              <a:t>de um </a:t>
            </a:r>
            <a:r>
              <a:rPr sz="2100" spc="-15" dirty="0">
                <a:solidFill>
                  <a:srgbClr val="404040"/>
                </a:solidFill>
                <a:latin typeface="Calibri"/>
                <a:cs typeface="Calibri"/>
              </a:rPr>
              <a:t>conjunto </a:t>
            </a:r>
            <a:r>
              <a:rPr sz="21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100" b="1" spc="-5" dirty="0">
                <a:solidFill>
                  <a:srgbClr val="404040"/>
                </a:solidFill>
                <a:latin typeface="Calibri"/>
                <a:cs typeface="Calibri"/>
              </a:rPr>
              <a:t>associações </a:t>
            </a:r>
            <a:r>
              <a:rPr sz="2100" spc="-5" dirty="0">
                <a:solidFill>
                  <a:srgbClr val="404040"/>
                </a:solidFill>
                <a:latin typeface="Calibri"/>
                <a:cs typeface="Calibri"/>
              </a:rPr>
              <a:t>ou </a:t>
            </a:r>
            <a:r>
              <a:rPr sz="2100" spc="-10" dirty="0">
                <a:solidFill>
                  <a:srgbClr val="404040"/>
                </a:solidFill>
                <a:latin typeface="Calibri"/>
                <a:cs typeface="Calibri"/>
              </a:rPr>
              <a:t>relacionamentos </a:t>
            </a:r>
            <a:r>
              <a:rPr sz="21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100" spc="-10" dirty="0">
                <a:solidFill>
                  <a:srgbClr val="404040"/>
                </a:solidFill>
                <a:latin typeface="Calibri"/>
                <a:cs typeface="Calibri"/>
              </a:rPr>
              <a:t>vários </a:t>
            </a:r>
            <a:r>
              <a:rPr sz="2100" spc="-5" dirty="0">
                <a:solidFill>
                  <a:srgbClr val="404040"/>
                </a:solidFill>
                <a:latin typeface="Calibri"/>
                <a:cs typeface="Calibri"/>
              </a:rPr>
              <a:t> tipos,</a:t>
            </a:r>
            <a:r>
              <a:rPr sz="21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1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404040"/>
                </a:solidFill>
                <a:latin typeface="Calibri"/>
                <a:cs typeface="Calibri"/>
              </a:rPr>
              <a:t>entidades </a:t>
            </a:r>
            <a:r>
              <a:rPr sz="2100" dirty="0">
                <a:solidFill>
                  <a:srgbClr val="404040"/>
                </a:solidFill>
                <a:latin typeface="Calibri"/>
                <a:cs typeface="Calibri"/>
              </a:rPr>
              <a:t>essas</a:t>
            </a:r>
            <a:r>
              <a:rPr sz="21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sz="2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404040"/>
                </a:solidFill>
                <a:latin typeface="Calibri"/>
                <a:cs typeface="Calibri"/>
              </a:rPr>
              <a:t>possuem</a:t>
            </a:r>
            <a:r>
              <a:rPr sz="21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b="1" spc="-10" dirty="0">
                <a:solidFill>
                  <a:srgbClr val="404040"/>
                </a:solidFill>
                <a:latin typeface="Calibri"/>
                <a:cs typeface="Calibri"/>
              </a:rPr>
              <a:t>atributos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609600" y="354766"/>
            <a:ext cx="9875520" cy="838200"/>
          </a:xfrm>
        </p:spPr>
        <p:txBody>
          <a:bodyPr>
            <a:normAutofit/>
          </a:bodyPr>
          <a:lstStyle/>
          <a:p>
            <a:r>
              <a:rPr lang="pt-PT" sz="3600" b="1" spc="-45" dirty="0"/>
              <a:t>Modelo</a:t>
            </a:r>
            <a:r>
              <a:rPr lang="pt-PT" sz="3600" b="1" spc="-150" dirty="0"/>
              <a:t> </a:t>
            </a:r>
            <a:r>
              <a:rPr lang="pt-PT" sz="3600" b="1" spc="-35" dirty="0"/>
              <a:t>E/R</a:t>
            </a:r>
            <a:endParaRPr lang="pt-PT" sz="36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pt-PT" dirty="0" smtClean="0"/>
              <a:t>0781</a:t>
            </a:r>
            <a:r>
              <a:rPr dirty="0" smtClean="0"/>
              <a:t>:</a:t>
            </a:r>
            <a:r>
              <a:rPr spc="-40" dirty="0" smtClean="0"/>
              <a:t> </a:t>
            </a:r>
            <a:r>
              <a:rPr dirty="0"/>
              <a:t>MO</a:t>
            </a:r>
            <a:r>
              <a:rPr spc="-5" dirty="0"/>
              <a:t>D</a:t>
            </a:r>
            <a:r>
              <a:rPr dirty="0"/>
              <a:t>E</a:t>
            </a:r>
            <a:r>
              <a:rPr spc="5" dirty="0"/>
              <a:t>L</a:t>
            </a:r>
            <a:r>
              <a:rPr dirty="0"/>
              <a:t>O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/R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34364" y="990600"/>
            <a:ext cx="11024235" cy="1946046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103505" algn="just">
              <a:lnSpc>
                <a:spcPct val="150000"/>
              </a:lnSpc>
              <a:spcBef>
                <a:spcPts val="1435"/>
              </a:spcBef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Associação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Unária</a:t>
            </a:r>
            <a:endParaRPr sz="2400" dirty="0">
              <a:latin typeface="Calibri"/>
              <a:cs typeface="Calibri"/>
            </a:endParaRPr>
          </a:p>
          <a:p>
            <a:pPr marL="103505" marR="5080" indent="-91440" algn="just">
              <a:lnSpc>
                <a:spcPct val="150000"/>
              </a:lnSpc>
              <a:spcBef>
                <a:spcPts val="1475"/>
              </a:spcBef>
              <a:buClr>
                <a:srgbClr val="1CACE3"/>
              </a:buClr>
              <a:buFont typeface="Wingdings"/>
              <a:buChar char=""/>
              <a:tabLst>
                <a:tab pos="22161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Um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Banco quer saber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participações de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capital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das empresas suas clientes, </a:t>
            </a:r>
            <a:r>
              <a:rPr sz="22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em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outras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também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suas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clientes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9616" y="3323570"/>
            <a:ext cx="6047542" cy="2264099"/>
          </a:xfrm>
          <a:prstGeom prst="rect">
            <a:avLst/>
          </a:prstGeom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533400" y="457200"/>
            <a:ext cx="9875520" cy="816499"/>
          </a:xfrm>
        </p:spPr>
        <p:txBody>
          <a:bodyPr>
            <a:normAutofit/>
          </a:bodyPr>
          <a:lstStyle/>
          <a:p>
            <a:r>
              <a:rPr lang="pt-PT" sz="3600" b="1" spc="-45" dirty="0"/>
              <a:t>Modelo</a:t>
            </a:r>
            <a:r>
              <a:rPr lang="pt-PT" sz="3600" b="1" spc="-150" dirty="0"/>
              <a:t> </a:t>
            </a:r>
            <a:r>
              <a:rPr lang="pt-PT" sz="3600" b="1" spc="-35" dirty="0"/>
              <a:t>E/R</a:t>
            </a:r>
            <a:endParaRPr lang="pt-PT" sz="36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pt-PT" dirty="0" smtClean="0"/>
              <a:t>0781</a:t>
            </a:r>
            <a:r>
              <a:rPr dirty="0" smtClean="0"/>
              <a:t>:</a:t>
            </a:r>
            <a:r>
              <a:rPr spc="-40" dirty="0" smtClean="0"/>
              <a:t> </a:t>
            </a:r>
            <a:r>
              <a:rPr dirty="0"/>
              <a:t>MO</a:t>
            </a:r>
            <a:r>
              <a:rPr spc="-5" dirty="0"/>
              <a:t>D</a:t>
            </a:r>
            <a:r>
              <a:rPr dirty="0"/>
              <a:t>E</a:t>
            </a:r>
            <a:r>
              <a:rPr spc="5" dirty="0"/>
              <a:t>L</a:t>
            </a:r>
            <a:r>
              <a:rPr dirty="0"/>
              <a:t>O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/R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434125"/>
            <a:ext cx="430339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Associação</a:t>
            </a:r>
            <a:r>
              <a:rPr sz="2400" b="1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Ternária</a:t>
            </a:r>
            <a:r>
              <a:rPr sz="2400" b="1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binária</a:t>
            </a:r>
            <a:endParaRPr sz="2400" b="1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8900" y="2843315"/>
            <a:ext cx="7903155" cy="74382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0685" y="4077383"/>
            <a:ext cx="4056437" cy="1605220"/>
          </a:xfrm>
          <a:prstGeom prst="rect">
            <a:avLst/>
          </a:prstGeom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457200" y="609600"/>
            <a:ext cx="10561320" cy="713543"/>
          </a:xfrm>
        </p:spPr>
        <p:txBody>
          <a:bodyPr>
            <a:normAutofit/>
          </a:bodyPr>
          <a:lstStyle/>
          <a:p>
            <a:r>
              <a:rPr lang="pt-PT" sz="3600" b="1" spc="-45" dirty="0"/>
              <a:t>Modelo</a:t>
            </a:r>
            <a:r>
              <a:rPr lang="pt-PT" sz="3600" b="1" spc="-150" dirty="0"/>
              <a:t> </a:t>
            </a:r>
            <a:r>
              <a:rPr lang="pt-PT" sz="3600" b="1" spc="-35" dirty="0"/>
              <a:t>E/R</a:t>
            </a:r>
            <a:endParaRPr lang="pt-PT" sz="36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pt-PT" dirty="0" smtClean="0"/>
              <a:t>0781</a:t>
            </a:r>
            <a:r>
              <a:rPr dirty="0" smtClean="0"/>
              <a:t>:</a:t>
            </a:r>
            <a:r>
              <a:rPr spc="-40" dirty="0" smtClean="0"/>
              <a:t> </a:t>
            </a:r>
            <a:r>
              <a:rPr dirty="0"/>
              <a:t>MO</a:t>
            </a:r>
            <a:r>
              <a:rPr spc="-5" dirty="0"/>
              <a:t>D</a:t>
            </a:r>
            <a:r>
              <a:rPr dirty="0"/>
              <a:t>E</a:t>
            </a:r>
            <a:r>
              <a:rPr spc="5" dirty="0"/>
              <a:t>L</a:t>
            </a:r>
            <a:r>
              <a:rPr dirty="0"/>
              <a:t>O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/R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569191"/>
            <a:ext cx="2588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solidFill>
                  <a:srgbClr val="404040"/>
                </a:solidFill>
                <a:latin typeface="Calibri"/>
                <a:cs typeface="Calibri"/>
              </a:rPr>
              <a:t>Relações</a:t>
            </a:r>
            <a:r>
              <a:rPr sz="28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1 </a:t>
            </a:r>
            <a:r>
              <a:rPr sz="2800" b="1" spc="-20" dirty="0">
                <a:solidFill>
                  <a:srgbClr val="404040"/>
                </a:solidFill>
                <a:latin typeface="Calibri"/>
                <a:cs typeface="Calibri"/>
              </a:rPr>
              <a:t>para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1764" y="2807207"/>
            <a:ext cx="8244241" cy="2369820"/>
          </a:xfrm>
          <a:prstGeom prst="rect">
            <a:avLst/>
          </a:prstGeom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609600" y="573338"/>
            <a:ext cx="9875520" cy="662077"/>
          </a:xfrm>
        </p:spPr>
        <p:txBody>
          <a:bodyPr>
            <a:normAutofit/>
          </a:bodyPr>
          <a:lstStyle/>
          <a:p>
            <a:r>
              <a:rPr lang="pt-PT" sz="3600" b="1" spc="-45" dirty="0"/>
              <a:t>Modelo</a:t>
            </a:r>
            <a:r>
              <a:rPr lang="pt-PT" sz="3600" b="1" spc="-150" dirty="0"/>
              <a:t> </a:t>
            </a:r>
            <a:r>
              <a:rPr lang="pt-PT" sz="3600" b="1" spc="-35" dirty="0"/>
              <a:t>E/R</a:t>
            </a:r>
            <a:endParaRPr lang="pt-PT" sz="36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pt-PT" dirty="0" smtClean="0"/>
              <a:t>0781</a:t>
            </a:r>
            <a:r>
              <a:rPr dirty="0" smtClean="0"/>
              <a:t>:</a:t>
            </a:r>
            <a:r>
              <a:rPr spc="-40" dirty="0" smtClean="0"/>
              <a:t> </a:t>
            </a:r>
            <a:r>
              <a:rPr dirty="0"/>
              <a:t>MO</a:t>
            </a:r>
            <a:r>
              <a:rPr spc="-5" dirty="0"/>
              <a:t>D</a:t>
            </a:r>
            <a:r>
              <a:rPr dirty="0"/>
              <a:t>E</a:t>
            </a:r>
            <a:r>
              <a:rPr spc="5" dirty="0"/>
              <a:t>L</a:t>
            </a:r>
            <a:r>
              <a:rPr dirty="0"/>
              <a:t>O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/R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13382"/>
            <a:ext cx="2586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solidFill>
                  <a:srgbClr val="404040"/>
                </a:solidFill>
                <a:latin typeface="Calibri"/>
                <a:cs typeface="Calibri"/>
              </a:rPr>
              <a:t>Relações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 1 </a:t>
            </a:r>
            <a:r>
              <a:rPr sz="2800" b="1" spc="-20" dirty="0">
                <a:solidFill>
                  <a:srgbClr val="404040"/>
                </a:solidFill>
                <a:latin typeface="Calibri"/>
                <a:cs typeface="Calibri"/>
              </a:rPr>
              <a:t>para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9452" y="3215375"/>
            <a:ext cx="7896142" cy="2052319"/>
          </a:xfrm>
          <a:prstGeom prst="rect">
            <a:avLst/>
          </a:prstGeom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685800" y="514348"/>
            <a:ext cx="9875520" cy="685800"/>
          </a:xfrm>
        </p:spPr>
        <p:txBody>
          <a:bodyPr>
            <a:normAutofit/>
          </a:bodyPr>
          <a:lstStyle/>
          <a:p>
            <a:r>
              <a:rPr lang="pt-PT" sz="3600" b="1" spc="-45" dirty="0"/>
              <a:t>Modelo</a:t>
            </a:r>
            <a:r>
              <a:rPr lang="pt-PT" sz="3600" b="1" spc="-150" dirty="0"/>
              <a:t> </a:t>
            </a:r>
            <a:r>
              <a:rPr lang="pt-PT" sz="3600" b="1" spc="-35" dirty="0"/>
              <a:t>E/R</a:t>
            </a:r>
            <a:endParaRPr lang="pt-PT" sz="36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pt-PT" dirty="0" smtClean="0"/>
              <a:t>0781</a:t>
            </a:r>
            <a:r>
              <a:rPr dirty="0" smtClean="0"/>
              <a:t>:</a:t>
            </a:r>
            <a:r>
              <a:rPr spc="-40" dirty="0" smtClean="0"/>
              <a:t> </a:t>
            </a:r>
            <a:r>
              <a:rPr dirty="0"/>
              <a:t>MO</a:t>
            </a:r>
            <a:r>
              <a:rPr spc="-5" dirty="0"/>
              <a:t>D</a:t>
            </a:r>
            <a:r>
              <a:rPr dirty="0"/>
              <a:t>E</a:t>
            </a:r>
            <a:r>
              <a:rPr spc="5" dirty="0"/>
              <a:t>L</a:t>
            </a:r>
            <a:r>
              <a:rPr dirty="0"/>
              <a:t>O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/R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13382"/>
            <a:ext cx="264223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Relações</a:t>
            </a:r>
            <a:r>
              <a:rPr sz="24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1 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para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8295" y="2517648"/>
            <a:ext cx="6260463" cy="3351276"/>
          </a:xfrm>
          <a:prstGeom prst="rect">
            <a:avLst/>
          </a:prstGeom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533400" y="533400"/>
            <a:ext cx="9875520" cy="762000"/>
          </a:xfrm>
        </p:spPr>
        <p:txBody>
          <a:bodyPr>
            <a:normAutofit/>
          </a:bodyPr>
          <a:lstStyle/>
          <a:p>
            <a:r>
              <a:rPr lang="pt-PT" sz="3600" b="1" spc="-45" dirty="0"/>
              <a:t>Modelo</a:t>
            </a:r>
            <a:r>
              <a:rPr lang="pt-PT" sz="3600" b="1" spc="-150" dirty="0"/>
              <a:t> </a:t>
            </a:r>
            <a:r>
              <a:rPr lang="pt-PT" sz="3600" b="1" spc="-35" dirty="0"/>
              <a:t>E/R</a:t>
            </a:r>
            <a:endParaRPr lang="pt-PT" sz="36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pt-PT" dirty="0" smtClean="0"/>
              <a:t>0781</a:t>
            </a:r>
            <a:r>
              <a:rPr dirty="0" smtClean="0"/>
              <a:t>:</a:t>
            </a:r>
            <a:r>
              <a:rPr spc="-40" dirty="0" smtClean="0"/>
              <a:t> </a:t>
            </a:r>
            <a:r>
              <a:rPr dirty="0"/>
              <a:t>MO</a:t>
            </a:r>
            <a:r>
              <a:rPr spc="-5" dirty="0"/>
              <a:t>D</a:t>
            </a:r>
            <a:r>
              <a:rPr dirty="0"/>
              <a:t>E</a:t>
            </a:r>
            <a:r>
              <a:rPr spc="5" dirty="0"/>
              <a:t>L</a:t>
            </a:r>
            <a:r>
              <a:rPr dirty="0"/>
              <a:t>O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/R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13382"/>
            <a:ext cx="277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solidFill>
                  <a:srgbClr val="404040"/>
                </a:solidFill>
                <a:latin typeface="Calibri"/>
                <a:cs typeface="Calibri"/>
              </a:rPr>
              <a:t>Relações</a:t>
            </a:r>
            <a:r>
              <a:rPr sz="28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8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404040"/>
                </a:solidFill>
                <a:latin typeface="Calibri"/>
                <a:cs typeface="Calibri"/>
              </a:rPr>
              <a:t>para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2867" y="2328672"/>
            <a:ext cx="7055431" cy="3515867"/>
          </a:xfrm>
          <a:prstGeom prst="rect">
            <a:avLst/>
          </a:prstGeom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685800" y="533400"/>
            <a:ext cx="9875520" cy="685800"/>
          </a:xfrm>
        </p:spPr>
        <p:txBody>
          <a:bodyPr>
            <a:normAutofit fontScale="90000"/>
          </a:bodyPr>
          <a:lstStyle/>
          <a:p>
            <a:r>
              <a:rPr lang="pt-PT" spc="-45" dirty="0"/>
              <a:t>Modelo</a:t>
            </a:r>
            <a:r>
              <a:rPr lang="pt-PT" spc="-150" dirty="0"/>
              <a:t> </a:t>
            </a:r>
            <a:r>
              <a:rPr lang="pt-PT" spc="-35" dirty="0"/>
              <a:t>E/R</a:t>
            </a:r>
            <a:endParaRPr lang="pt-PT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pt-PT" dirty="0" smtClean="0"/>
              <a:t>0781</a:t>
            </a:r>
            <a:r>
              <a:rPr dirty="0" smtClean="0"/>
              <a:t>:</a:t>
            </a:r>
            <a:r>
              <a:rPr spc="-40" dirty="0" smtClean="0"/>
              <a:t> </a:t>
            </a:r>
            <a:r>
              <a:rPr dirty="0"/>
              <a:t>MO</a:t>
            </a:r>
            <a:r>
              <a:rPr spc="-5" dirty="0"/>
              <a:t>D</a:t>
            </a:r>
            <a:r>
              <a:rPr dirty="0"/>
              <a:t>E</a:t>
            </a:r>
            <a:r>
              <a:rPr spc="5" dirty="0"/>
              <a:t>L</a:t>
            </a:r>
            <a:r>
              <a:rPr dirty="0"/>
              <a:t>O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/R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13382"/>
            <a:ext cx="485140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Relações</a:t>
            </a:r>
            <a:r>
              <a:rPr sz="2400" b="1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para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entidade</a:t>
            </a:r>
            <a:r>
              <a:rPr sz="2400" b="1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fraca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8439" y="2647188"/>
            <a:ext cx="6724753" cy="2891028"/>
          </a:xfrm>
          <a:prstGeom prst="rect">
            <a:avLst/>
          </a:prstGeom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838200" y="518170"/>
            <a:ext cx="9875520" cy="609600"/>
          </a:xfrm>
        </p:spPr>
        <p:txBody>
          <a:bodyPr>
            <a:normAutofit/>
          </a:bodyPr>
          <a:lstStyle/>
          <a:p>
            <a:r>
              <a:rPr lang="pt-PT" sz="3600" b="1" spc="-45" dirty="0"/>
              <a:t>Modelo</a:t>
            </a:r>
            <a:r>
              <a:rPr lang="pt-PT" sz="3600" b="1" spc="-150" dirty="0"/>
              <a:t> </a:t>
            </a:r>
            <a:r>
              <a:rPr lang="pt-PT" sz="3600" b="1" spc="-35" dirty="0"/>
              <a:t>E/R</a:t>
            </a:r>
            <a:endParaRPr lang="pt-PT" sz="36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pt-PT" dirty="0" smtClean="0"/>
              <a:t>0781</a:t>
            </a:r>
            <a:r>
              <a:rPr dirty="0" smtClean="0"/>
              <a:t>:</a:t>
            </a:r>
            <a:r>
              <a:rPr spc="-40" dirty="0" smtClean="0"/>
              <a:t> </a:t>
            </a:r>
            <a:r>
              <a:rPr dirty="0"/>
              <a:t>MO</a:t>
            </a:r>
            <a:r>
              <a:rPr spc="-5" dirty="0"/>
              <a:t>D</a:t>
            </a:r>
            <a:r>
              <a:rPr dirty="0"/>
              <a:t>E</a:t>
            </a:r>
            <a:r>
              <a:rPr spc="5" dirty="0"/>
              <a:t>L</a:t>
            </a:r>
            <a:r>
              <a:rPr dirty="0"/>
              <a:t>O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/R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66800" y="1475138"/>
            <a:ext cx="4222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solidFill>
                  <a:srgbClr val="404040"/>
                </a:solidFill>
                <a:latin typeface="Calibri"/>
                <a:cs typeface="Calibri"/>
              </a:rPr>
              <a:t>Relações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8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obrigatoriedade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60198" y="2438401"/>
            <a:ext cx="4921802" cy="167769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21259" y="4560500"/>
            <a:ext cx="5904000" cy="825246"/>
          </a:xfrm>
          <a:prstGeom prst="rect">
            <a:avLst/>
          </a:prstGeom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609600" y="457200"/>
            <a:ext cx="9875520" cy="609600"/>
          </a:xfrm>
        </p:spPr>
        <p:txBody>
          <a:bodyPr>
            <a:normAutofit/>
          </a:bodyPr>
          <a:lstStyle/>
          <a:p>
            <a:r>
              <a:rPr lang="pt-PT" sz="3600" b="1" spc="-45" dirty="0"/>
              <a:t>Modelo</a:t>
            </a:r>
            <a:r>
              <a:rPr lang="pt-PT" sz="3600" b="1" spc="-150" dirty="0"/>
              <a:t> </a:t>
            </a:r>
            <a:r>
              <a:rPr lang="pt-PT" sz="3600" b="1" spc="-35" dirty="0"/>
              <a:t>E/R</a:t>
            </a:r>
            <a:endParaRPr lang="pt-PT" sz="36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pt-PT" dirty="0" smtClean="0"/>
              <a:t>0781</a:t>
            </a:r>
            <a:r>
              <a:rPr dirty="0" smtClean="0"/>
              <a:t>:</a:t>
            </a:r>
            <a:r>
              <a:rPr spc="-40" dirty="0" smtClean="0"/>
              <a:t> </a:t>
            </a:r>
            <a:r>
              <a:rPr dirty="0"/>
              <a:t>MO</a:t>
            </a:r>
            <a:r>
              <a:rPr spc="-5" dirty="0"/>
              <a:t>D</a:t>
            </a:r>
            <a:r>
              <a:rPr dirty="0"/>
              <a:t>E</a:t>
            </a:r>
            <a:r>
              <a:rPr spc="5" dirty="0"/>
              <a:t>L</a:t>
            </a:r>
            <a:r>
              <a:rPr dirty="0"/>
              <a:t>O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/R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66800" y="1540256"/>
            <a:ext cx="4222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solidFill>
                  <a:srgbClr val="404040"/>
                </a:solidFill>
                <a:latin typeface="Calibri"/>
                <a:cs typeface="Calibri"/>
              </a:rPr>
              <a:t>Relações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 de</a:t>
            </a:r>
            <a:r>
              <a:rPr sz="28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obrigatoriedade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5455" y="2237232"/>
            <a:ext cx="7394448" cy="24704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93799" y="4876077"/>
            <a:ext cx="5337326" cy="746439"/>
          </a:xfrm>
          <a:prstGeom prst="rect">
            <a:avLst/>
          </a:prstGeom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762000" y="533400"/>
            <a:ext cx="9875520" cy="762000"/>
          </a:xfrm>
        </p:spPr>
        <p:txBody>
          <a:bodyPr>
            <a:normAutofit/>
          </a:bodyPr>
          <a:lstStyle/>
          <a:p>
            <a:r>
              <a:rPr lang="pt-PT" sz="3600" b="1" spc="-45" dirty="0"/>
              <a:t>Modelo</a:t>
            </a:r>
            <a:r>
              <a:rPr lang="pt-PT" sz="3600" b="1" spc="-150" dirty="0"/>
              <a:t> </a:t>
            </a:r>
            <a:r>
              <a:rPr lang="pt-PT" sz="3600" b="1" spc="-35" dirty="0"/>
              <a:t>E/R</a:t>
            </a:r>
            <a:endParaRPr lang="pt-PT" sz="36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pt-PT" dirty="0" smtClean="0"/>
              <a:t>0781</a:t>
            </a:r>
            <a:r>
              <a:rPr dirty="0" smtClean="0"/>
              <a:t>:</a:t>
            </a:r>
            <a:r>
              <a:rPr spc="-40" dirty="0" smtClean="0"/>
              <a:t> </a:t>
            </a:r>
            <a:r>
              <a:rPr dirty="0"/>
              <a:t>MO</a:t>
            </a:r>
            <a:r>
              <a:rPr spc="-5" dirty="0"/>
              <a:t>D</a:t>
            </a:r>
            <a:r>
              <a:rPr dirty="0"/>
              <a:t>E</a:t>
            </a:r>
            <a:r>
              <a:rPr spc="5" dirty="0"/>
              <a:t>L</a:t>
            </a:r>
            <a:r>
              <a:rPr dirty="0"/>
              <a:t>O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/R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1410529"/>
            <a:ext cx="4220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solidFill>
                  <a:srgbClr val="404040"/>
                </a:solidFill>
                <a:latin typeface="Calibri"/>
                <a:cs typeface="Calibri"/>
              </a:rPr>
              <a:t>Relações 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8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obrigatoriedade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6255" y="2427463"/>
            <a:ext cx="5987897" cy="180647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09216" y="4674108"/>
            <a:ext cx="7867985" cy="1056131"/>
          </a:xfrm>
          <a:prstGeom prst="rect">
            <a:avLst/>
          </a:prstGeom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762000" y="609600"/>
            <a:ext cx="9875520" cy="533400"/>
          </a:xfrm>
        </p:spPr>
        <p:txBody>
          <a:bodyPr>
            <a:normAutofit fontScale="90000"/>
          </a:bodyPr>
          <a:lstStyle/>
          <a:p>
            <a:r>
              <a:rPr lang="pt-PT" spc="-45" dirty="0"/>
              <a:t>Modelo</a:t>
            </a:r>
            <a:r>
              <a:rPr lang="pt-PT" spc="-150" dirty="0"/>
              <a:t> </a:t>
            </a:r>
            <a:r>
              <a:rPr lang="pt-PT" spc="-35" dirty="0"/>
              <a:t>E/R</a:t>
            </a:r>
            <a:endParaRPr lang="pt-P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pt-PT" dirty="0" smtClean="0"/>
              <a:t>0781</a:t>
            </a:r>
            <a:r>
              <a:rPr dirty="0" smtClean="0"/>
              <a:t>:</a:t>
            </a:r>
            <a:r>
              <a:rPr spc="-40" dirty="0" smtClean="0"/>
              <a:t> </a:t>
            </a:r>
            <a:r>
              <a:rPr dirty="0"/>
              <a:t>MO</a:t>
            </a:r>
            <a:r>
              <a:rPr spc="-5" dirty="0"/>
              <a:t>D</a:t>
            </a:r>
            <a:r>
              <a:rPr dirty="0"/>
              <a:t>E</a:t>
            </a:r>
            <a:r>
              <a:rPr spc="5" dirty="0"/>
              <a:t>L</a:t>
            </a:r>
            <a:r>
              <a:rPr dirty="0"/>
              <a:t>O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/R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45">
              <a:lnSpc>
                <a:spcPts val="11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32002" y="1676400"/>
            <a:ext cx="9583116" cy="3883884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103505" algn="just">
              <a:lnSpc>
                <a:spcPct val="150000"/>
              </a:lnSpc>
              <a:spcBef>
                <a:spcPts val="1435"/>
              </a:spcBef>
            </a:pP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Vantagens</a:t>
            </a:r>
            <a:endParaRPr sz="2200" dirty="0">
              <a:latin typeface="Calibri"/>
              <a:cs typeface="Calibri"/>
            </a:endParaRPr>
          </a:p>
          <a:p>
            <a:pPr marL="220979" indent="-208915" algn="just">
              <a:lnSpc>
                <a:spcPct val="150000"/>
              </a:lnSpc>
              <a:spcBef>
                <a:spcPts val="1145"/>
              </a:spcBef>
              <a:buClr>
                <a:srgbClr val="1CACE3"/>
              </a:buClr>
              <a:buFont typeface="Wingdings"/>
              <a:buChar char=""/>
              <a:tabLst>
                <a:tab pos="221615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Questionar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regras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da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organização</a:t>
            </a:r>
            <a:endParaRPr sz="2200" dirty="0">
              <a:latin typeface="Calibri"/>
              <a:cs typeface="Calibri"/>
            </a:endParaRPr>
          </a:p>
          <a:p>
            <a:pPr marL="220979" indent="-208915" algn="just">
              <a:lnSpc>
                <a:spcPct val="150000"/>
              </a:lnSpc>
              <a:spcBef>
                <a:spcPts val="1115"/>
              </a:spcBef>
              <a:buClr>
                <a:srgbClr val="1CACE3"/>
              </a:buClr>
              <a:buFont typeface="Wingdings"/>
              <a:buChar char=""/>
              <a:tabLst>
                <a:tab pos="221615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Salientar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novas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necessidades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de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informação</a:t>
            </a:r>
            <a:endParaRPr sz="2200" dirty="0">
              <a:latin typeface="Calibri"/>
              <a:cs typeface="Calibri"/>
            </a:endParaRPr>
          </a:p>
          <a:p>
            <a:pPr marL="220979" indent="-208915" algn="just">
              <a:lnSpc>
                <a:spcPct val="150000"/>
              </a:lnSpc>
              <a:spcBef>
                <a:spcPts val="1110"/>
              </a:spcBef>
              <a:buClr>
                <a:srgbClr val="1CACE3"/>
              </a:buClr>
              <a:buFont typeface="Wingdings"/>
              <a:buChar char=""/>
              <a:tabLst>
                <a:tab pos="221615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Revelar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incoerências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atuais</a:t>
            </a:r>
            <a:endParaRPr sz="2200" dirty="0">
              <a:latin typeface="Calibri"/>
              <a:cs typeface="Calibri"/>
            </a:endParaRPr>
          </a:p>
          <a:p>
            <a:pPr marL="220979" indent="-208915" algn="just">
              <a:lnSpc>
                <a:spcPct val="150000"/>
              </a:lnSpc>
              <a:spcBef>
                <a:spcPts val="1115"/>
              </a:spcBef>
              <a:buClr>
                <a:srgbClr val="1CACE3"/>
              </a:buClr>
              <a:buFont typeface="Wingdings"/>
              <a:buChar char=""/>
              <a:tabLst>
                <a:tab pos="221615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Construção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faseada,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“Top-Down”</a:t>
            </a:r>
            <a:endParaRPr sz="2200" dirty="0">
              <a:latin typeface="Calibri"/>
              <a:cs typeface="Calibri"/>
            </a:endParaRPr>
          </a:p>
          <a:p>
            <a:pPr marL="220979" indent="-208915" algn="just">
              <a:lnSpc>
                <a:spcPct val="150000"/>
              </a:lnSpc>
              <a:spcBef>
                <a:spcPts val="1115"/>
              </a:spcBef>
              <a:buClr>
                <a:srgbClr val="1CACE3"/>
              </a:buClr>
              <a:buFont typeface="Wingdings"/>
              <a:buChar char=""/>
              <a:tabLst>
                <a:tab pos="221615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Facilidade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comunicação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entre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utilizadores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e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informáticos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685800" y="457200"/>
            <a:ext cx="9875520" cy="914400"/>
          </a:xfrm>
        </p:spPr>
        <p:txBody>
          <a:bodyPr/>
          <a:lstStyle/>
          <a:p>
            <a:r>
              <a:rPr lang="pt-PT" spc="-45" dirty="0"/>
              <a:t>Modelo</a:t>
            </a:r>
            <a:r>
              <a:rPr lang="pt-PT" spc="-150" dirty="0"/>
              <a:t> </a:t>
            </a:r>
            <a:r>
              <a:rPr lang="pt-PT" spc="-35" dirty="0"/>
              <a:t>E/R</a:t>
            </a:r>
            <a:endParaRPr lang="pt-PT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pt-PT" dirty="0" smtClean="0"/>
              <a:t>0781</a:t>
            </a:r>
            <a:r>
              <a:rPr dirty="0" smtClean="0"/>
              <a:t>:</a:t>
            </a:r>
            <a:r>
              <a:rPr spc="-40" dirty="0" smtClean="0"/>
              <a:t> </a:t>
            </a:r>
            <a:r>
              <a:rPr dirty="0"/>
              <a:t>MO</a:t>
            </a:r>
            <a:r>
              <a:rPr spc="-5" dirty="0"/>
              <a:t>D</a:t>
            </a:r>
            <a:r>
              <a:rPr dirty="0"/>
              <a:t>E</a:t>
            </a:r>
            <a:r>
              <a:rPr spc="5" dirty="0"/>
              <a:t>L</a:t>
            </a:r>
            <a:r>
              <a:rPr dirty="0"/>
              <a:t>O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/R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1288501"/>
            <a:ext cx="3027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Relações</a:t>
            </a:r>
            <a:r>
              <a:rPr sz="20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obrigatoriedade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06109" y="1822526"/>
            <a:ext cx="55289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 indent="-14033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833"/>
              <a:buFont typeface="Wingdings"/>
              <a:buChar char=""/>
              <a:tabLst>
                <a:tab pos="153035" algn="l"/>
                <a:tab pos="1295400" algn="l"/>
                <a:tab pos="2508885" algn="l"/>
                <a:tab pos="2844165" algn="l"/>
                <a:tab pos="4384040" algn="l"/>
                <a:tab pos="5005705" algn="l"/>
              </a:tabLst>
            </a:pP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ç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ão	t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balh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	é	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ri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óri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	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	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97548" y="2152269"/>
            <a:ext cx="543433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  <a:tabLst>
                <a:tab pos="702945" algn="l"/>
                <a:tab pos="1689100" algn="l"/>
                <a:tab pos="2236470" algn="l"/>
                <a:tab pos="3783329" algn="l"/>
                <a:tab pos="439166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sentidos.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i.e.:</a:t>
            </a:r>
            <a:r>
              <a:rPr sz="24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Um</a:t>
            </a:r>
            <a:r>
              <a:rPr sz="24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departamento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tem</a:t>
            </a:r>
            <a:r>
              <a:rPr sz="2400" b="1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400" b="1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ter </a:t>
            </a:r>
            <a:r>
              <a:rPr sz="2400" b="1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pelo	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nos	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m	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emp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ado	que	t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abalha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97548" y="2810636"/>
            <a:ext cx="3479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4545" algn="l"/>
                <a:tab pos="1214755" algn="l"/>
                <a:tab pos="2050414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nel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	e	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	emp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ado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07345" y="2810636"/>
            <a:ext cx="1724025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735"/>
              </a:lnSpc>
              <a:spcBef>
                <a:spcPts val="100"/>
              </a:spcBef>
              <a:tabLst>
                <a:tab pos="751205" algn="l"/>
                <a:tab pos="1321435" algn="l"/>
              </a:tabLst>
            </a:pP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em	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	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ser</a:t>
            </a:r>
            <a:endParaRPr sz="2400" dirty="0">
              <a:latin typeface="Calibri"/>
              <a:cs typeface="Calibri"/>
            </a:endParaRPr>
          </a:p>
          <a:p>
            <a:pPr marR="6350" algn="r">
              <a:lnSpc>
                <a:spcPts val="2735"/>
              </a:lnSpc>
              <a:tabLst>
                <a:tab pos="85153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a	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um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97548" y="3139516"/>
            <a:ext cx="3469004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  <a:tabLst>
                <a:tab pos="1951355" algn="l"/>
              </a:tabLst>
            </a:pP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associado	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exatamente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35"/>
              </a:lnSpc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departamento.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06109" y="3976878"/>
            <a:ext cx="414591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03505" marR="5080" indent="-91440">
              <a:lnSpc>
                <a:spcPts val="2590"/>
              </a:lnSpc>
              <a:spcBef>
                <a:spcPts val="425"/>
              </a:spcBef>
              <a:buClr>
                <a:srgbClr val="1CACE3"/>
              </a:buClr>
              <a:buSzPct val="95833"/>
              <a:buFont typeface="Wingdings"/>
              <a:buChar char=""/>
              <a:tabLst>
                <a:tab pos="153035" algn="l"/>
                <a:tab pos="1383665" algn="l"/>
                <a:tab pos="1414145" algn="l"/>
                <a:tab pos="2161540" algn="l"/>
                <a:tab pos="2352040" algn="l"/>
                <a:tab pos="2774315" algn="l"/>
              </a:tabLst>
            </a:pP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ela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ç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ão	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ri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		é	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obri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ória  sentido:		Um	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departamento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44988" y="3976878"/>
            <a:ext cx="128841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152400">
              <a:lnSpc>
                <a:spcPts val="2590"/>
              </a:lnSpc>
              <a:spcBef>
                <a:spcPts val="425"/>
              </a:spcBef>
              <a:tabLst>
                <a:tab pos="711835" algn="l"/>
                <a:tab pos="917575" algn="l"/>
              </a:tabLst>
            </a:pP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ó	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num  d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		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97548" y="4635500"/>
            <a:ext cx="5436235" cy="1049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algn="just">
              <a:lnSpc>
                <a:spcPts val="2590"/>
              </a:lnSpc>
              <a:spcBef>
                <a:spcPts val="425"/>
              </a:spcBef>
            </a:pP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exactamente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um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dirigente.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Por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outro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lado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um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empregado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pode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ser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ou não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dirigente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departamento.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891" y="2549256"/>
            <a:ext cx="5805822" cy="1964210"/>
          </a:xfrm>
          <a:prstGeom prst="rect">
            <a:avLst/>
          </a:prstGeom>
        </p:spPr>
      </p:pic>
      <p:sp>
        <p:nvSpPr>
          <p:cNvPr id="15" name="Título 14"/>
          <p:cNvSpPr>
            <a:spLocks noGrp="1"/>
          </p:cNvSpPr>
          <p:nvPr>
            <p:ph type="title"/>
          </p:nvPr>
        </p:nvSpPr>
        <p:spPr>
          <a:xfrm>
            <a:off x="438886" y="423606"/>
            <a:ext cx="9875520" cy="674253"/>
          </a:xfrm>
        </p:spPr>
        <p:txBody>
          <a:bodyPr>
            <a:normAutofit fontScale="90000"/>
          </a:bodyPr>
          <a:lstStyle/>
          <a:p>
            <a:r>
              <a:rPr lang="pt-PT" spc="-45" dirty="0"/>
              <a:t>Modelo</a:t>
            </a:r>
            <a:r>
              <a:rPr lang="pt-PT" spc="-150" dirty="0"/>
              <a:t> </a:t>
            </a:r>
            <a:r>
              <a:rPr lang="pt-PT" spc="-35" dirty="0"/>
              <a:t>E/R</a:t>
            </a:r>
            <a:endParaRPr lang="pt-PT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pt-PT" dirty="0" smtClean="0"/>
              <a:t>0781</a:t>
            </a:r>
            <a:r>
              <a:rPr dirty="0" smtClean="0"/>
              <a:t>:</a:t>
            </a:r>
            <a:r>
              <a:rPr spc="-40" dirty="0" smtClean="0"/>
              <a:t> </a:t>
            </a:r>
            <a:r>
              <a:rPr dirty="0"/>
              <a:t>MO</a:t>
            </a:r>
            <a:r>
              <a:rPr spc="-5" dirty="0"/>
              <a:t>D</a:t>
            </a:r>
            <a:r>
              <a:rPr dirty="0"/>
              <a:t>E</a:t>
            </a:r>
            <a:r>
              <a:rPr spc="5" dirty="0"/>
              <a:t>L</a:t>
            </a:r>
            <a:r>
              <a:rPr dirty="0"/>
              <a:t>O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/R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1800" y="1371600"/>
            <a:ext cx="4706178" cy="46482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2724150" cy="6477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33400" y="2057400"/>
            <a:ext cx="5334000" cy="2823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3505" algn="just">
              <a:spcBef>
                <a:spcPts val="1170"/>
              </a:spcBef>
            </a:pPr>
            <a:r>
              <a:rPr lang="pt-PT" sz="2000" b="1" spc="-15" dirty="0">
                <a:solidFill>
                  <a:srgbClr val="404040"/>
                </a:solidFill>
                <a:latin typeface="Calibri"/>
                <a:cs typeface="Calibri"/>
              </a:rPr>
              <a:t>Representação</a:t>
            </a:r>
            <a:r>
              <a:rPr lang="pt-PT" sz="2000" b="1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pt-PT" sz="2000" b="1" spc="-5" dirty="0">
                <a:solidFill>
                  <a:srgbClr val="404040"/>
                </a:solidFill>
                <a:latin typeface="Calibri"/>
                <a:cs typeface="Calibri"/>
              </a:rPr>
              <a:t>da</a:t>
            </a:r>
            <a:r>
              <a:rPr lang="pt-PT" sz="2000" b="1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pt-PT" sz="2000" b="1" spc="-10" dirty="0">
                <a:solidFill>
                  <a:srgbClr val="404040"/>
                </a:solidFill>
                <a:latin typeface="Calibri"/>
                <a:cs typeface="Calibri"/>
              </a:rPr>
              <a:t>especialização</a:t>
            </a:r>
            <a:r>
              <a:rPr lang="pt-PT" sz="2000" b="1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pt-PT" sz="2000" b="1" spc="-5" dirty="0">
                <a:solidFill>
                  <a:srgbClr val="404040"/>
                </a:solidFill>
                <a:latin typeface="Calibri"/>
                <a:cs typeface="Calibri"/>
              </a:rPr>
              <a:t>/</a:t>
            </a:r>
            <a:r>
              <a:rPr lang="pt-PT" sz="20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pt-PT" sz="2000" b="1" spc="-20" dirty="0">
                <a:solidFill>
                  <a:srgbClr val="404040"/>
                </a:solidFill>
                <a:latin typeface="Calibri"/>
                <a:cs typeface="Calibri"/>
              </a:rPr>
              <a:t>generalização</a:t>
            </a:r>
            <a:endParaRPr lang="pt-PT" sz="2000" dirty="0">
              <a:latin typeface="Calibri"/>
              <a:cs typeface="Calibri"/>
            </a:endParaRPr>
          </a:p>
          <a:p>
            <a:pPr marL="254635" indent="-242570" algn="just">
              <a:spcBef>
                <a:spcPts val="1470"/>
              </a:spcBef>
              <a:buClr>
                <a:srgbClr val="1CACE3"/>
              </a:buClr>
              <a:buSzPct val="116666"/>
              <a:buFont typeface="Wingdings"/>
              <a:buChar char=""/>
              <a:tabLst>
                <a:tab pos="255270" algn="l"/>
              </a:tabLst>
            </a:pPr>
            <a:r>
              <a:rPr lang="pt-PT" sz="2000" spc="-10" dirty="0">
                <a:solidFill>
                  <a:srgbClr val="404040"/>
                </a:solidFill>
                <a:latin typeface="Calibri"/>
                <a:cs typeface="Calibri"/>
              </a:rPr>
              <a:t>Deve-se</a:t>
            </a:r>
            <a:r>
              <a:rPr lang="pt-PT"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pt-PT" sz="2000" spc="-10" dirty="0">
                <a:solidFill>
                  <a:srgbClr val="404040"/>
                </a:solidFill>
                <a:latin typeface="Calibri"/>
                <a:cs typeface="Calibri"/>
              </a:rPr>
              <a:t>considerar</a:t>
            </a:r>
            <a:r>
              <a:rPr lang="pt-PT"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pt-PT"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lang="pt-PT" sz="2000" spc="-10" dirty="0">
                <a:solidFill>
                  <a:srgbClr val="404040"/>
                </a:solidFill>
                <a:latin typeface="Calibri"/>
                <a:cs typeface="Calibri"/>
              </a:rPr>
              <a:t> existência</a:t>
            </a:r>
            <a:r>
              <a:rPr lang="pt-PT"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pt-PT" sz="2000" spc="-5" dirty="0">
                <a:solidFill>
                  <a:srgbClr val="404040"/>
                </a:solidFill>
                <a:latin typeface="Calibri"/>
                <a:cs typeface="Calibri"/>
              </a:rPr>
              <a:t>de subtipos</a:t>
            </a:r>
            <a:r>
              <a:rPr lang="pt-PT"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pt-PT" sz="2000" spc="-5" dirty="0">
                <a:solidFill>
                  <a:srgbClr val="404040"/>
                </a:solidFill>
                <a:latin typeface="Calibri"/>
                <a:cs typeface="Calibri"/>
              </a:rPr>
              <a:t>de uma entidade</a:t>
            </a:r>
            <a:r>
              <a:rPr lang="pt-PT"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pt-PT" sz="2000" spc="-5" dirty="0">
                <a:solidFill>
                  <a:srgbClr val="404040"/>
                </a:solidFill>
                <a:latin typeface="Calibri"/>
                <a:cs typeface="Calibri"/>
              </a:rPr>
              <a:t>quando:</a:t>
            </a:r>
          </a:p>
          <a:p>
            <a:pPr marL="711835" lvl="1" indent="-242570" algn="just">
              <a:spcBef>
                <a:spcPts val="1470"/>
              </a:spcBef>
              <a:buClr>
                <a:srgbClr val="1CACE3"/>
              </a:buClr>
              <a:buSzPct val="116666"/>
              <a:buFont typeface="Wingdings"/>
              <a:buChar char=""/>
              <a:tabLst>
                <a:tab pos="255270" algn="l"/>
              </a:tabLst>
            </a:pPr>
            <a:r>
              <a:rPr lang="pt-PT" sz="2000" spc="-10" dirty="0">
                <a:solidFill>
                  <a:srgbClr val="404040"/>
                </a:solidFill>
                <a:latin typeface="Calibri"/>
                <a:cs typeface="Calibri"/>
              </a:rPr>
              <a:t>Existem</a:t>
            </a:r>
            <a:r>
              <a:rPr lang="pt-PT"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pt-PT" sz="2000" spc="-5" dirty="0">
                <a:solidFill>
                  <a:srgbClr val="404040"/>
                </a:solidFill>
                <a:latin typeface="Calibri"/>
                <a:cs typeface="Calibri"/>
              </a:rPr>
              <a:t>atributos</a:t>
            </a:r>
            <a:r>
              <a:rPr lang="pt-PT"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pt-PT" sz="2000" spc="-10" dirty="0">
                <a:solidFill>
                  <a:srgbClr val="404040"/>
                </a:solidFill>
                <a:latin typeface="Calibri"/>
                <a:cs typeface="Calibri"/>
              </a:rPr>
              <a:t>comuns</a:t>
            </a:r>
            <a:r>
              <a:rPr lang="pt-PT"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pt-PT"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lang="pt-PT"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pt-PT" sz="2000" spc="-10" dirty="0">
                <a:solidFill>
                  <a:srgbClr val="404040"/>
                </a:solidFill>
                <a:latin typeface="Calibri"/>
                <a:cs typeface="Calibri"/>
              </a:rPr>
              <a:t>todos </a:t>
            </a:r>
            <a:r>
              <a:rPr lang="pt-PT" sz="2000" dirty="0">
                <a:solidFill>
                  <a:srgbClr val="404040"/>
                </a:solidFill>
                <a:latin typeface="Calibri"/>
                <a:cs typeface="Calibri"/>
              </a:rPr>
              <a:t>os</a:t>
            </a:r>
            <a:r>
              <a:rPr lang="pt-PT"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pt-PT" sz="2000" spc="-5" dirty="0">
                <a:solidFill>
                  <a:srgbClr val="404040"/>
                </a:solidFill>
                <a:latin typeface="Calibri"/>
                <a:cs typeface="Calibri"/>
              </a:rPr>
              <a:t>subtipos</a:t>
            </a:r>
            <a:r>
              <a:rPr lang="pt-PT" sz="2000" dirty="0">
                <a:latin typeface="Calibri"/>
                <a:cs typeface="Calibri"/>
              </a:rPr>
              <a:t>;</a:t>
            </a:r>
          </a:p>
          <a:p>
            <a:pPr marL="711835" lvl="1" indent="-242570" algn="just">
              <a:spcBef>
                <a:spcPts val="1470"/>
              </a:spcBef>
              <a:buClr>
                <a:srgbClr val="1CACE3"/>
              </a:buClr>
              <a:buSzPct val="116666"/>
              <a:buFont typeface="Wingdings"/>
              <a:buChar char=""/>
              <a:tabLst>
                <a:tab pos="255270" algn="l"/>
              </a:tabLst>
            </a:pPr>
            <a:r>
              <a:rPr lang="pt-PT" sz="2000" spc="-10" dirty="0">
                <a:solidFill>
                  <a:srgbClr val="404040"/>
                </a:solidFill>
                <a:latin typeface="Calibri"/>
                <a:cs typeface="Calibri"/>
              </a:rPr>
              <a:t>Existem</a:t>
            </a:r>
            <a:r>
              <a:rPr lang="pt-PT"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pt-PT" sz="2000" spc="-5" dirty="0">
                <a:solidFill>
                  <a:srgbClr val="404040"/>
                </a:solidFill>
                <a:latin typeface="Calibri"/>
                <a:cs typeface="Calibri"/>
              </a:rPr>
              <a:t>atributos</a:t>
            </a:r>
            <a:r>
              <a:rPr lang="pt-PT"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pt-PT" sz="2000" spc="-5" dirty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lang="pt-PT"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pt-PT" sz="2000" spc="-15" dirty="0">
                <a:solidFill>
                  <a:srgbClr val="404040"/>
                </a:solidFill>
                <a:latin typeface="Calibri"/>
                <a:cs typeface="Calibri"/>
              </a:rPr>
              <a:t>dizem</a:t>
            </a:r>
            <a:r>
              <a:rPr lang="pt-PT"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pt-PT" sz="2000" spc="-10" dirty="0">
                <a:solidFill>
                  <a:srgbClr val="404040"/>
                </a:solidFill>
                <a:latin typeface="Calibri"/>
                <a:cs typeface="Calibri"/>
              </a:rPr>
              <a:t>respeito</a:t>
            </a:r>
            <a:r>
              <a:rPr lang="pt-PT"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pt-PT" sz="2000" spc="-5" dirty="0">
                <a:solidFill>
                  <a:srgbClr val="404040"/>
                </a:solidFill>
                <a:latin typeface="Calibri"/>
                <a:cs typeface="Calibri"/>
              </a:rPr>
              <a:t>só</a:t>
            </a:r>
            <a:r>
              <a:rPr lang="pt-PT"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pt-PT" sz="2000" dirty="0">
                <a:solidFill>
                  <a:srgbClr val="404040"/>
                </a:solidFill>
                <a:latin typeface="Calibri"/>
                <a:cs typeface="Calibri"/>
              </a:rPr>
              <a:t>ao </a:t>
            </a:r>
            <a:r>
              <a:rPr lang="pt-PT" sz="2000" spc="-5" dirty="0">
                <a:solidFill>
                  <a:srgbClr val="404040"/>
                </a:solidFill>
                <a:latin typeface="Calibri"/>
                <a:cs typeface="Calibri"/>
              </a:rPr>
              <a:t>subtipo</a:t>
            </a:r>
            <a:endParaRPr lang="pt-PT"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pt-PT" dirty="0" smtClean="0"/>
              <a:t>0781</a:t>
            </a:r>
            <a:r>
              <a:rPr dirty="0" smtClean="0"/>
              <a:t>:</a:t>
            </a:r>
            <a:r>
              <a:rPr spc="-40" dirty="0" smtClean="0"/>
              <a:t> </a:t>
            </a:r>
            <a:r>
              <a:rPr dirty="0"/>
              <a:t>MO</a:t>
            </a:r>
            <a:r>
              <a:rPr spc="-5" dirty="0"/>
              <a:t>D</a:t>
            </a:r>
            <a:r>
              <a:rPr dirty="0"/>
              <a:t>E</a:t>
            </a:r>
            <a:r>
              <a:rPr spc="5" dirty="0"/>
              <a:t>L</a:t>
            </a:r>
            <a:r>
              <a:rPr dirty="0"/>
              <a:t>O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/R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46760" y="1676400"/>
            <a:ext cx="10668000" cy="35573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 indent="-208915" algn="just">
              <a:lnSpc>
                <a:spcPct val="150000"/>
              </a:lnSpc>
              <a:spcBef>
                <a:spcPts val="100"/>
              </a:spcBef>
              <a:buClr>
                <a:srgbClr val="1CACE3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modelo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relacional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pode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tomar-se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como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 err="1">
                <a:solidFill>
                  <a:srgbClr val="404040"/>
                </a:solidFill>
                <a:latin typeface="Calibri"/>
                <a:cs typeface="Calibri"/>
              </a:rPr>
              <a:t>princípio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 smtClean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lang="pt-PT" sz="2400" dirty="0" smtClean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396240" lvl="1" indent="-183515" algn="just">
              <a:lnSpc>
                <a:spcPct val="150000"/>
              </a:lnSpc>
              <a:spcBef>
                <a:spcPts val="1664"/>
              </a:spcBef>
              <a:buClr>
                <a:srgbClr val="1CACE3"/>
              </a:buClr>
              <a:buFont typeface="Wingdings"/>
              <a:buChar char=""/>
              <a:tabLst>
                <a:tab pos="396875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Entidades</a:t>
            </a:r>
            <a:r>
              <a:rPr sz="2200" b="1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dão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origem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tabelas</a:t>
            </a:r>
            <a:endParaRPr sz="2200" dirty="0">
              <a:latin typeface="Calibri"/>
              <a:cs typeface="Calibri"/>
            </a:endParaRPr>
          </a:p>
          <a:p>
            <a:pPr marL="396240" lvl="1" indent="-183515" algn="just">
              <a:lnSpc>
                <a:spcPct val="150000"/>
              </a:lnSpc>
              <a:spcBef>
                <a:spcPts val="1045"/>
              </a:spcBef>
              <a:buClr>
                <a:srgbClr val="1CACE3"/>
              </a:buClr>
              <a:buFont typeface="Wingdings"/>
              <a:buChar char=""/>
              <a:tabLst>
                <a:tab pos="396875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Associações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podem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ou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não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dar origem</a:t>
            </a:r>
            <a:r>
              <a:rPr sz="22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tabela,</a:t>
            </a:r>
            <a:r>
              <a:rPr sz="22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dependendo</a:t>
            </a:r>
            <a:endParaRPr sz="2200" dirty="0">
              <a:latin typeface="Calibri"/>
              <a:cs typeface="Calibri"/>
            </a:endParaRPr>
          </a:p>
          <a:p>
            <a:pPr marL="579120" lvl="2" indent="-183515" algn="just">
              <a:lnSpc>
                <a:spcPct val="150000"/>
              </a:lnSpc>
              <a:spcBef>
                <a:spcPts val="1075"/>
              </a:spcBef>
              <a:buClr>
                <a:srgbClr val="1CACE3"/>
              </a:buClr>
              <a:buFont typeface="Wingdings"/>
              <a:buChar char=""/>
              <a:tabLst>
                <a:tab pos="57975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entidade é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ou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não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obrigatória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(estudar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ocorrências)</a:t>
            </a:r>
            <a:endParaRPr sz="2000" dirty="0">
              <a:latin typeface="Calibri"/>
              <a:cs typeface="Calibri"/>
            </a:endParaRPr>
          </a:p>
          <a:p>
            <a:pPr marL="579120" lvl="2" indent="-183515" algn="just">
              <a:lnSpc>
                <a:spcPct val="150000"/>
              </a:lnSpc>
              <a:spcBef>
                <a:spcPts val="360"/>
              </a:spcBef>
              <a:buClr>
                <a:srgbClr val="1CACE3"/>
              </a:buClr>
              <a:buFont typeface="Wingdings"/>
              <a:buChar char=""/>
              <a:tabLst>
                <a:tab pos="579755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Se são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relações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 muitos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para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muitos</a:t>
            </a:r>
            <a:endParaRPr sz="2000" dirty="0">
              <a:latin typeface="Calibri"/>
              <a:cs typeface="Calibri"/>
            </a:endParaRPr>
          </a:p>
          <a:p>
            <a:pPr marL="579120" lvl="2" indent="-183515" algn="just">
              <a:lnSpc>
                <a:spcPct val="150000"/>
              </a:lnSpc>
              <a:spcBef>
                <a:spcPts val="365"/>
              </a:spcBef>
              <a:buClr>
                <a:srgbClr val="1CACE3"/>
              </a:buClr>
              <a:buFont typeface="Wingdings"/>
              <a:buChar char=""/>
              <a:tabLst>
                <a:tab pos="579755" algn="l"/>
              </a:tabLst>
            </a:pP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Fatores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otimização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609600" y="533400"/>
            <a:ext cx="9875520" cy="914400"/>
          </a:xfrm>
        </p:spPr>
        <p:txBody>
          <a:bodyPr>
            <a:normAutofit/>
          </a:bodyPr>
          <a:lstStyle/>
          <a:p>
            <a:r>
              <a:rPr lang="pt-PT" sz="3600" b="1" spc="-45" dirty="0"/>
              <a:t>Modelo</a:t>
            </a:r>
            <a:r>
              <a:rPr lang="pt-PT" sz="3600" b="1" spc="-160" dirty="0"/>
              <a:t> </a:t>
            </a:r>
            <a:r>
              <a:rPr lang="pt-PT" sz="3600" b="1" spc="-55" dirty="0"/>
              <a:t>Relacional</a:t>
            </a:r>
            <a:endParaRPr lang="pt-PT" sz="3600" b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pt-PT" dirty="0" smtClean="0"/>
              <a:t>0781</a:t>
            </a:r>
            <a:r>
              <a:rPr dirty="0" smtClean="0"/>
              <a:t>:</a:t>
            </a:r>
            <a:r>
              <a:rPr spc="-40" dirty="0" smtClean="0"/>
              <a:t> </a:t>
            </a:r>
            <a:r>
              <a:rPr dirty="0"/>
              <a:t>MO</a:t>
            </a:r>
            <a:r>
              <a:rPr spc="-5" dirty="0"/>
              <a:t>D</a:t>
            </a:r>
            <a:r>
              <a:rPr dirty="0"/>
              <a:t>E</a:t>
            </a:r>
            <a:r>
              <a:rPr spc="5" dirty="0"/>
              <a:t>L</a:t>
            </a:r>
            <a:r>
              <a:rPr dirty="0"/>
              <a:t>O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/R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9595" y="1783397"/>
            <a:ext cx="7856880" cy="4378265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395679" y="364872"/>
            <a:ext cx="9875520" cy="1356360"/>
          </a:xfrm>
        </p:spPr>
        <p:txBody>
          <a:bodyPr/>
          <a:lstStyle/>
          <a:p>
            <a:r>
              <a:rPr lang="pt-PT" spc="-45" dirty="0"/>
              <a:t>Modelo</a:t>
            </a:r>
            <a:r>
              <a:rPr lang="pt-PT" spc="-160" dirty="0"/>
              <a:t> </a:t>
            </a:r>
            <a:r>
              <a:rPr lang="pt-PT" spc="-55" dirty="0"/>
              <a:t>Relacional</a:t>
            </a:r>
            <a:endParaRPr lang="pt-PT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pt-PT" dirty="0" smtClean="0"/>
              <a:t>0781</a:t>
            </a:r>
            <a:r>
              <a:rPr dirty="0" smtClean="0"/>
              <a:t>:</a:t>
            </a:r>
            <a:r>
              <a:rPr spc="-40" dirty="0" smtClean="0"/>
              <a:t> </a:t>
            </a:r>
            <a:r>
              <a:rPr dirty="0"/>
              <a:t>MO</a:t>
            </a:r>
            <a:r>
              <a:rPr spc="-5" dirty="0"/>
              <a:t>D</a:t>
            </a:r>
            <a:r>
              <a:rPr dirty="0"/>
              <a:t>E</a:t>
            </a:r>
            <a:r>
              <a:rPr spc="5" dirty="0"/>
              <a:t>L</a:t>
            </a:r>
            <a:r>
              <a:rPr dirty="0"/>
              <a:t>O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/R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4167" y="1371600"/>
            <a:ext cx="10599724" cy="4162037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103505" algn="just">
              <a:lnSpc>
                <a:spcPct val="150000"/>
              </a:lnSpc>
              <a:spcBef>
                <a:spcPts val="1435"/>
              </a:spcBef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Associações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2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Muitos</a:t>
            </a:r>
            <a:r>
              <a:rPr sz="22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para</a:t>
            </a:r>
            <a:r>
              <a:rPr sz="2200" b="1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Muitos</a:t>
            </a:r>
            <a:endParaRPr sz="2200" dirty="0">
              <a:latin typeface="Calibri"/>
              <a:cs typeface="Calibri"/>
            </a:endParaRPr>
          </a:p>
          <a:p>
            <a:pPr marL="103505" marR="5080" indent="-91440" algn="just">
              <a:lnSpc>
                <a:spcPct val="150000"/>
              </a:lnSpc>
              <a:spcBef>
                <a:spcPts val="1475"/>
              </a:spcBef>
              <a:buClr>
                <a:srgbClr val="1CACE3"/>
              </a:buClr>
              <a:buSzPct val="95833"/>
              <a:buFont typeface="Wingdings"/>
              <a:buChar char=""/>
              <a:tabLst>
                <a:tab pos="153035" algn="l"/>
              </a:tabLst>
            </a:pPr>
            <a:r>
              <a:rPr lang="pt-PT" sz="2200" spc="-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 err="1" smtClean="0">
                <a:solidFill>
                  <a:srgbClr val="404040"/>
                </a:solidFill>
                <a:latin typeface="Calibri"/>
                <a:cs typeface="Calibri"/>
              </a:rPr>
              <a:t>Quan</a:t>
            </a:r>
            <a:r>
              <a:rPr lang="pt-PT" sz="2200" spc="-5" dirty="0" smtClean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200" spc="-5" dirty="0" smtClean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uma entidade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está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presente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numa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associação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grau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m:n,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com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ou sem </a:t>
            </a:r>
            <a:r>
              <a:rPr sz="2200" spc="-5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obrigatoriedade,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dá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sempre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origem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três</a:t>
            </a:r>
            <a:r>
              <a:rPr sz="22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tabelas</a:t>
            </a:r>
            <a:endParaRPr sz="2200" dirty="0">
              <a:latin typeface="Calibri"/>
              <a:cs typeface="Calibri"/>
            </a:endParaRPr>
          </a:p>
          <a:p>
            <a:pPr marL="152400" indent="-140335" algn="just">
              <a:lnSpc>
                <a:spcPct val="150000"/>
              </a:lnSpc>
              <a:spcBef>
                <a:spcPts val="1080"/>
              </a:spcBef>
              <a:buClr>
                <a:srgbClr val="1CACE3"/>
              </a:buClr>
              <a:buSzPct val="95833"/>
              <a:buFont typeface="Wingdings"/>
              <a:buChar char=""/>
              <a:tabLst>
                <a:tab pos="153035" algn="l"/>
              </a:tabLst>
            </a:pPr>
            <a:r>
              <a:rPr lang="pt-PT" sz="220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 smtClean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1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chave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da associação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é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sempre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a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concatenação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das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chaves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das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tabelas</a:t>
            </a:r>
            <a:endParaRPr sz="2200" dirty="0">
              <a:latin typeface="Calibri"/>
              <a:cs typeface="Calibri"/>
            </a:endParaRPr>
          </a:p>
          <a:p>
            <a:pPr marL="396240" lvl="1" indent="-183515" algn="just">
              <a:lnSpc>
                <a:spcPct val="150000"/>
              </a:lnSpc>
              <a:spcBef>
                <a:spcPts val="140"/>
              </a:spcBef>
              <a:buClr>
                <a:srgbClr val="1CACE3"/>
              </a:buClr>
              <a:buFont typeface="Wingdings"/>
              <a:buChar char=""/>
              <a:tabLst>
                <a:tab pos="396875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tabela1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(chave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da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tabela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atributos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da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entidade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1)</a:t>
            </a:r>
            <a:endParaRPr sz="2200" dirty="0">
              <a:latin typeface="Calibri"/>
              <a:cs typeface="Calibri"/>
            </a:endParaRPr>
          </a:p>
          <a:p>
            <a:pPr marL="396240" lvl="1" indent="-183515" algn="just">
              <a:lnSpc>
                <a:spcPct val="150000"/>
              </a:lnSpc>
              <a:spcBef>
                <a:spcPts val="335"/>
              </a:spcBef>
              <a:buClr>
                <a:srgbClr val="1CACE3"/>
              </a:buClr>
              <a:buFont typeface="Wingdings"/>
              <a:buChar char=""/>
              <a:tabLst>
                <a:tab pos="396875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tabela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(chave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da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tabela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atributos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da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entidade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2)</a:t>
            </a:r>
            <a:endParaRPr sz="2200" dirty="0">
              <a:latin typeface="Calibri"/>
              <a:cs typeface="Calibri"/>
            </a:endParaRPr>
          </a:p>
          <a:p>
            <a:pPr marL="396240" lvl="1" indent="-183515" algn="just">
              <a:lnSpc>
                <a:spcPct val="150000"/>
              </a:lnSpc>
              <a:spcBef>
                <a:spcPts val="340"/>
              </a:spcBef>
              <a:buClr>
                <a:srgbClr val="1CACE3"/>
              </a:buClr>
              <a:buFont typeface="Wingdings"/>
              <a:buChar char=""/>
              <a:tabLst>
                <a:tab pos="396875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tabela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3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2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chave</a:t>
            </a:r>
            <a:r>
              <a:rPr sz="22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2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da </a:t>
            </a:r>
            <a:r>
              <a:rPr sz="22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tabela</a:t>
            </a:r>
            <a:r>
              <a:rPr sz="22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2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1,</a:t>
            </a:r>
            <a:r>
              <a:rPr sz="22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2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chave</a:t>
            </a:r>
            <a:r>
              <a:rPr sz="22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2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da</a:t>
            </a:r>
            <a:r>
              <a:rPr sz="22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2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tabela</a:t>
            </a:r>
            <a:r>
              <a:rPr sz="22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2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2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atributos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próprios)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609600" y="533400"/>
            <a:ext cx="9875520" cy="685800"/>
          </a:xfrm>
        </p:spPr>
        <p:txBody>
          <a:bodyPr>
            <a:normAutofit fontScale="90000"/>
          </a:bodyPr>
          <a:lstStyle/>
          <a:p>
            <a:r>
              <a:rPr lang="pt-PT" spc="-45" dirty="0"/>
              <a:t>Modelo</a:t>
            </a:r>
            <a:r>
              <a:rPr lang="pt-PT" spc="-160" dirty="0"/>
              <a:t> </a:t>
            </a:r>
            <a:r>
              <a:rPr lang="pt-PT" spc="-55" dirty="0"/>
              <a:t>Relacional</a:t>
            </a:r>
            <a:endParaRPr lang="pt-PT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533400" y="1283643"/>
            <a:ext cx="10482471" cy="1821781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103505" algn="just">
              <a:lnSpc>
                <a:spcPct val="150000"/>
              </a:lnSpc>
              <a:spcBef>
                <a:spcPts val="1435"/>
              </a:spcBef>
            </a:pPr>
            <a:r>
              <a:rPr spc="-10" dirty="0">
                <a:latin typeface="Calibri" panose="020F0502020204030204" pitchFamily="34" charset="0"/>
                <a:cs typeface="Calibri" panose="020F0502020204030204" pitchFamily="34" charset="0"/>
              </a:rPr>
              <a:t>Casos</a:t>
            </a:r>
            <a:r>
              <a:rPr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0" dirty="0">
                <a:latin typeface="Calibri" panose="020F0502020204030204" pitchFamily="34" charset="0"/>
                <a:cs typeface="Calibri" panose="020F0502020204030204" pitchFamily="34" charset="0"/>
              </a:rPr>
              <a:t>Particulares:</a:t>
            </a:r>
            <a:r>
              <a:rPr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0" dirty="0">
                <a:latin typeface="Calibri" panose="020F0502020204030204" pitchFamily="34" charset="0"/>
                <a:cs typeface="Calibri" panose="020F0502020204030204" pitchFamily="34" charset="0"/>
              </a:rPr>
              <a:t>Associações</a:t>
            </a:r>
            <a:r>
              <a:rPr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um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5" dirty="0">
                <a:latin typeface="Calibri" panose="020F0502020204030204" pitchFamily="34" charset="0"/>
                <a:cs typeface="Calibri" panose="020F0502020204030204" pitchFamily="34" charset="0"/>
              </a:rPr>
              <a:t>para</a:t>
            </a:r>
            <a:r>
              <a:rPr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0" dirty="0">
                <a:latin typeface="Calibri" panose="020F0502020204030204" pitchFamily="34" charset="0"/>
                <a:cs typeface="Calibri" panose="020F0502020204030204" pitchFamily="34" charset="0"/>
              </a:rPr>
              <a:t>Muitos</a:t>
            </a:r>
          </a:p>
          <a:p>
            <a:pPr marL="152400" indent="-140335" algn="just">
              <a:lnSpc>
                <a:spcPct val="150000"/>
              </a:lnSpc>
              <a:spcBef>
                <a:spcPts val="1145"/>
              </a:spcBef>
              <a:buClr>
                <a:srgbClr val="1CACE3"/>
              </a:buClr>
              <a:buSzPct val="95833"/>
              <a:buFont typeface="Wingdings"/>
              <a:buChar char=""/>
              <a:tabLst>
                <a:tab pos="153035" algn="l"/>
              </a:tabLst>
            </a:pPr>
            <a:r>
              <a:rPr b="0" spc="-10" dirty="0">
                <a:latin typeface="Calibri" panose="020F0502020204030204" pitchFamily="34" charset="0"/>
                <a:cs typeface="Calibri" panose="020F0502020204030204" pitchFamily="34" charset="0"/>
              </a:rPr>
              <a:t>Exemplo</a:t>
            </a:r>
            <a:r>
              <a:rPr b="0" spc="-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0" spc="-15" dirty="0">
                <a:latin typeface="Calibri" panose="020F0502020204030204" pitchFamily="34" charset="0"/>
                <a:cs typeface="Calibri" panose="020F0502020204030204" pitchFamily="34" charset="0"/>
              </a:rPr>
              <a:t>organização</a:t>
            </a:r>
            <a:r>
              <a:rPr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0" spc="-10" dirty="0">
                <a:latin typeface="Calibri" panose="020F0502020204030204" pitchFamily="34" charset="0"/>
                <a:cs typeface="Calibri" panose="020F0502020204030204" pitchFamily="34" charset="0"/>
              </a:rPr>
              <a:t>por</a:t>
            </a:r>
            <a:r>
              <a:rPr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0" spc="-10" dirty="0">
                <a:latin typeface="Calibri" panose="020F0502020204030204" pitchFamily="34" charset="0"/>
                <a:cs typeface="Calibri" panose="020F0502020204030204" pitchFamily="34" charset="0"/>
              </a:rPr>
              <a:t>departamento</a:t>
            </a:r>
            <a:r>
              <a:rPr b="0" spc="-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0" dirty="0">
                <a:latin typeface="Calibri" panose="020F0502020204030204" pitchFamily="34" charset="0"/>
                <a:cs typeface="Calibri" panose="020F0502020204030204" pitchFamily="34" charset="0"/>
              </a:rPr>
              <a:t>em </a:t>
            </a:r>
            <a:r>
              <a:rPr b="0" spc="-5" dirty="0">
                <a:latin typeface="Calibri" panose="020F0502020204030204" pitchFamily="34" charset="0"/>
                <a:cs typeface="Calibri" panose="020F0502020204030204" pitchFamily="34" charset="0"/>
              </a:rPr>
              <a:t>que</a:t>
            </a:r>
            <a:r>
              <a:rPr b="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0" spc="-20" dirty="0">
                <a:latin typeface="Calibri" panose="020F0502020204030204" pitchFamily="34" charset="0"/>
                <a:cs typeface="Calibri" panose="020F0502020204030204" pitchFamily="34" charset="0"/>
              </a:rPr>
              <a:t>existe </a:t>
            </a:r>
            <a:r>
              <a:rPr b="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b="0" spc="-10" dirty="0">
                <a:latin typeface="Calibri" panose="020F0502020204030204" pitchFamily="34" charset="0"/>
                <a:cs typeface="Calibri" panose="020F0502020204030204" pitchFamily="34" charset="0"/>
              </a:rPr>
              <a:t>seguinte </a:t>
            </a:r>
            <a:r>
              <a:rPr b="0" spc="-20" dirty="0">
                <a:latin typeface="Calibri" panose="020F0502020204030204" pitchFamily="34" charset="0"/>
                <a:cs typeface="Calibri" panose="020F0502020204030204" pitchFamily="34" charset="0"/>
              </a:rPr>
              <a:t>regra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240" lvl="1" indent="-183515" algn="just">
              <a:lnSpc>
                <a:spcPct val="150000"/>
              </a:lnSpc>
              <a:spcBef>
                <a:spcPts val="150"/>
              </a:spcBef>
              <a:buClr>
                <a:srgbClr val="1CACE3"/>
              </a:buClr>
              <a:buFont typeface="Wingdings"/>
              <a:buChar char=""/>
              <a:tabLst>
                <a:tab pos="396875" algn="l"/>
              </a:tabLst>
            </a:pPr>
            <a:r>
              <a:rPr sz="22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Cada</a:t>
            </a:r>
            <a:r>
              <a:rPr sz="2200" spc="-1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empregado</a:t>
            </a:r>
            <a:r>
              <a:rPr sz="2200" spc="3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</a:t>
            </a:r>
            <a:r>
              <a:rPr sz="2200" spc="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pertencer</a:t>
            </a:r>
            <a:r>
              <a:rPr sz="2200" spc="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obrigatoriamente</a:t>
            </a:r>
            <a:r>
              <a:rPr sz="2200" spc="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200" spc="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</a:t>
            </a:r>
            <a:r>
              <a:rPr sz="22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departamento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pt-PT" dirty="0" smtClean="0"/>
              <a:t>0781</a:t>
            </a:r>
            <a:r>
              <a:rPr dirty="0" smtClean="0"/>
              <a:t>:</a:t>
            </a:r>
            <a:r>
              <a:rPr spc="-40" dirty="0" smtClean="0"/>
              <a:t> </a:t>
            </a:r>
            <a:r>
              <a:rPr dirty="0"/>
              <a:t>MO</a:t>
            </a:r>
            <a:r>
              <a:rPr spc="-5" dirty="0"/>
              <a:t>D</a:t>
            </a:r>
            <a:r>
              <a:rPr dirty="0"/>
              <a:t>E</a:t>
            </a:r>
            <a:r>
              <a:rPr spc="5" dirty="0"/>
              <a:t>L</a:t>
            </a:r>
            <a:r>
              <a:rPr dirty="0"/>
              <a:t>O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/R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86002" y="4618126"/>
            <a:ext cx="7677150" cy="105746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95580" indent="-182880" algn="just">
              <a:lnSpc>
                <a:spcPct val="150000"/>
              </a:lnSpc>
              <a:spcBef>
                <a:spcPts val="434"/>
              </a:spcBef>
              <a:buClr>
                <a:srgbClr val="1CACE3"/>
              </a:buClr>
              <a:buChar char="◦"/>
              <a:tabLst>
                <a:tab pos="195580" algn="l"/>
              </a:tabLst>
            </a:pP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Empregado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IdEmp,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Nome,</a:t>
            </a:r>
            <a:r>
              <a:rPr sz="22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…,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IdDep,)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Regra:</a:t>
            </a:r>
            <a:r>
              <a:rPr sz="2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IdDep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tem</a:t>
            </a:r>
            <a:r>
              <a:rPr sz="22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existir</a:t>
            </a:r>
            <a:endParaRPr sz="2200" dirty="0">
              <a:latin typeface="Calibri"/>
              <a:cs typeface="Calibri"/>
            </a:endParaRPr>
          </a:p>
          <a:p>
            <a:pPr marL="195580" indent="-182880" algn="just">
              <a:lnSpc>
                <a:spcPct val="150000"/>
              </a:lnSpc>
              <a:spcBef>
                <a:spcPts val="335"/>
              </a:spcBef>
              <a:buClr>
                <a:srgbClr val="1CACE3"/>
              </a:buClr>
              <a:buChar char="◦"/>
              <a:tabLst>
                <a:tab pos="195580" algn="l"/>
              </a:tabLst>
            </a:pP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Departamento</a:t>
            </a:r>
            <a:r>
              <a:rPr sz="2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IdDep,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Designação,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…)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4055" y="3557054"/>
            <a:ext cx="5095139" cy="590849"/>
          </a:xfrm>
          <a:prstGeom prst="rect">
            <a:avLst/>
          </a:prstGeom>
        </p:spPr>
      </p:pic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33400" y="609600"/>
            <a:ext cx="10485120" cy="751611"/>
          </a:xfrm>
        </p:spPr>
        <p:txBody>
          <a:bodyPr/>
          <a:lstStyle/>
          <a:p>
            <a:r>
              <a:rPr lang="pt-PT" spc="-45" dirty="0"/>
              <a:t>Modelo</a:t>
            </a:r>
            <a:r>
              <a:rPr lang="pt-PT" spc="-160" dirty="0"/>
              <a:t> </a:t>
            </a:r>
            <a:r>
              <a:rPr lang="pt-PT" spc="-55" dirty="0"/>
              <a:t>Relacional</a:t>
            </a:r>
            <a:endParaRPr lang="pt-P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112520"/>
          </a:xfrm>
        </p:spPr>
        <p:txBody>
          <a:bodyPr/>
          <a:lstStyle/>
          <a:p>
            <a:r>
              <a:rPr lang="pt-PT" sz="3600" b="1" spc="-45" dirty="0"/>
              <a:t>Modelo</a:t>
            </a:r>
            <a:r>
              <a:rPr lang="pt-PT" sz="3600" b="1" spc="-150" dirty="0"/>
              <a:t> </a:t>
            </a:r>
            <a:r>
              <a:rPr lang="pt-PT" sz="3600" b="1" spc="-35" dirty="0"/>
              <a:t>E/R</a:t>
            </a:r>
            <a:endParaRPr lang="pt-PT" sz="3600" b="1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143000" y="2667000"/>
            <a:ext cx="3931920" cy="2880360"/>
          </a:xfrm>
        </p:spPr>
        <p:txBody>
          <a:bodyPr/>
          <a:lstStyle/>
          <a:p>
            <a:r>
              <a:rPr lang="pt-PT" b="1" dirty="0" smtClean="0"/>
              <a:t>Etapas</a:t>
            </a:r>
            <a:endParaRPr lang="pt-PT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097280"/>
            <a:ext cx="4915973" cy="488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91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98991"/>
            <a:ext cx="987552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83470" algn="l"/>
              </a:tabLst>
            </a:pPr>
            <a:r>
              <a:rPr lang="pt-PT" sz="3600" b="1" spc="-45" dirty="0"/>
              <a:t>Modelo </a:t>
            </a:r>
            <a:r>
              <a:rPr lang="pt-PT" sz="3600" b="1" spc="-35" dirty="0"/>
              <a:t>E/R </a:t>
            </a:r>
            <a:r>
              <a:rPr sz="3600" b="1" spc="-35" dirty="0"/>
              <a:t>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pt-PT" dirty="0" smtClean="0"/>
              <a:t>0781</a:t>
            </a:r>
            <a:r>
              <a:rPr dirty="0" smtClean="0"/>
              <a:t>:</a:t>
            </a:r>
            <a:r>
              <a:rPr spc="-40" dirty="0" smtClean="0"/>
              <a:t> </a:t>
            </a:r>
            <a:r>
              <a:rPr dirty="0"/>
              <a:t>MO</a:t>
            </a:r>
            <a:r>
              <a:rPr spc="-5" dirty="0"/>
              <a:t>D</a:t>
            </a:r>
            <a:r>
              <a:rPr dirty="0"/>
              <a:t>E</a:t>
            </a:r>
            <a:r>
              <a:rPr spc="5" dirty="0"/>
              <a:t>L</a:t>
            </a:r>
            <a:r>
              <a:rPr dirty="0"/>
              <a:t>O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/R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37907" y="1676400"/>
            <a:ext cx="10085705" cy="3313429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435"/>
              </a:spcBef>
            </a:pP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Entidade</a:t>
            </a:r>
            <a:endParaRPr sz="2800" dirty="0">
              <a:latin typeface="Calibri"/>
              <a:cs typeface="Calibri"/>
            </a:endParaRPr>
          </a:p>
          <a:p>
            <a:pPr marL="103505" marR="5080" indent="-91440">
              <a:lnSpc>
                <a:spcPts val="2590"/>
              </a:lnSpc>
              <a:spcBef>
                <a:spcPts val="1475"/>
              </a:spcBef>
              <a:buClr>
                <a:srgbClr val="1CACE3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Qualquer</a:t>
            </a:r>
            <a:r>
              <a:rPr sz="24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objeto</a:t>
            </a:r>
            <a:r>
              <a:rPr sz="240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ou</a:t>
            </a:r>
            <a:r>
              <a:rPr sz="2400" b="1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conceito</a:t>
            </a:r>
            <a:r>
              <a:rPr sz="2400" b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com</a:t>
            </a:r>
            <a:r>
              <a:rPr sz="24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interesse</a:t>
            </a:r>
            <a:r>
              <a:rPr sz="24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para</a:t>
            </a:r>
            <a:r>
              <a:rPr sz="24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organização,</a:t>
            </a:r>
            <a:r>
              <a:rPr sz="24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sobre</a:t>
            </a:r>
            <a:r>
              <a:rPr sz="24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qual</a:t>
            </a:r>
            <a:r>
              <a:rPr sz="24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se </a:t>
            </a:r>
            <a:r>
              <a:rPr sz="2400" spc="-5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quer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guardar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informação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possa</a:t>
            </a:r>
            <a:r>
              <a:rPr sz="24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ser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identificável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forma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inequívoca.</a:t>
            </a:r>
            <a:endParaRPr sz="2400" dirty="0">
              <a:latin typeface="Calibri"/>
              <a:cs typeface="Calibri"/>
            </a:endParaRPr>
          </a:p>
          <a:p>
            <a:pPr marL="220979" indent="-208915">
              <a:lnSpc>
                <a:spcPts val="2740"/>
              </a:lnSpc>
              <a:spcBef>
                <a:spcPts val="1080"/>
              </a:spcBef>
              <a:buClr>
                <a:srgbClr val="1CACE3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Representam</a:t>
            </a:r>
            <a:r>
              <a:rPr sz="2400" spc="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coisas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seres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conceitos</a:t>
            </a:r>
            <a:r>
              <a:rPr sz="2400" b="1" spc="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ou</a:t>
            </a:r>
            <a:r>
              <a:rPr sz="2400" spc="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acontecimentos</a:t>
            </a:r>
            <a:r>
              <a:rPr sz="2400" b="1" spc="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400" spc="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mundo</a:t>
            </a:r>
            <a:r>
              <a:rPr sz="2400" spc="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real</a:t>
            </a:r>
            <a:r>
              <a:rPr sz="2400" spc="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endParaRPr sz="2400" dirty="0">
              <a:latin typeface="Calibri"/>
              <a:cs typeface="Calibri"/>
            </a:endParaRPr>
          </a:p>
          <a:p>
            <a:pPr marL="103505">
              <a:lnSpc>
                <a:spcPts val="2740"/>
              </a:lnSpc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têm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determinadas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características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ou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atributos</a:t>
            </a:r>
            <a:endParaRPr sz="2400" dirty="0">
              <a:latin typeface="Calibri"/>
              <a:cs typeface="Calibri"/>
            </a:endParaRPr>
          </a:p>
          <a:p>
            <a:pPr marL="220979" indent="-208915">
              <a:lnSpc>
                <a:spcPct val="100000"/>
              </a:lnSpc>
              <a:spcBef>
                <a:spcPts val="1100"/>
              </a:spcBef>
              <a:buClr>
                <a:srgbClr val="1CACE3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Normalmente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usam-se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substantivos,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singular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para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referenciar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entidades</a:t>
            </a:r>
            <a:endParaRPr sz="2400" dirty="0">
              <a:latin typeface="Calibri"/>
              <a:cs typeface="Calibri"/>
            </a:endParaRPr>
          </a:p>
          <a:p>
            <a:pPr marL="220979" indent="-208915">
              <a:lnSpc>
                <a:spcPct val="100000"/>
              </a:lnSpc>
              <a:spcBef>
                <a:spcPts val="1120"/>
              </a:spcBef>
              <a:buClr>
                <a:srgbClr val="1CACE3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Representam-se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com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retângulos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pt-PT" dirty="0" smtClean="0"/>
              <a:t>0781</a:t>
            </a:r>
            <a:r>
              <a:rPr dirty="0" smtClean="0"/>
              <a:t>:</a:t>
            </a:r>
            <a:r>
              <a:rPr spc="-40" dirty="0" smtClean="0"/>
              <a:t> </a:t>
            </a:r>
            <a:r>
              <a:rPr dirty="0"/>
              <a:t>MO</a:t>
            </a:r>
            <a:r>
              <a:rPr spc="-5" dirty="0"/>
              <a:t>D</a:t>
            </a:r>
            <a:r>
              <a:rPr dirty="0"/>
              <a:t>E</a:t>
            </a:r>
            <a:r>
              <a:rPr spc="5" dirty="0"/>
              <a:t>L</a:t>
            </a:r>
            <a:r>
              <a:rPr dirty="0"/>
              <a:t>O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/R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13382"/>
            <a:ext cx="255747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 err="1" smtClean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b="1" spc="-75" dirty="0" err="1" smtClean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800" b="1" spc="-10" dirty="0" err="1" smtClean="0">
                <a:solidFill>
                  <a:srgbClr val="404040"/>
                </a:solidFill>
                <a:latin typeface="Calibri"/>
                <a:cs typeface="Calibri"/>
              </a:rPr>
              <a:t>empl</a:t>
            </a:r>
            <a:r>
              <a:rPr sz="2800" b="1" spc="-20" dirty="0" err="1" smtClean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800" b="1" spc="-5" dirty="0" err="1" smtClean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lang="pt-PT" sz="2800" b="1" spc="-5" dirty="0" smtClean="0">
                <a:solidFill>
                  <a:srgbClr val="404040"/>
                </a:solidFill>
                <a:latin typeface="Calibri"/>
                <a:cs typeface="Calibri"/>
              </a:rPr>
              <a:t>: 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8567" y="3090981"/>
            <a:ext cx="2540610" cy="205142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882459" y="2901695"/>
            <a:ext cx="7273290" cy="2276475"/>
            <a:chOff x="3882459" y="2901695"/>
            <a:chExt cx="7273290" cy="227647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2459" y="3220335"/>
              <a:ext cx="2307196" cy="195739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9091" y="2901695"/>
              <a:ext cx="5466588" cy="1775459"/>
            </a:xfrm>
            <a:prstGeom prst="rect">
              <a:avLst/>
            </a:prstGeom>
          </p:spPr>
        </p:pic>
      </p:grp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66800"/>
          </a:xfrm>
        </p:spPr>
        <p:txBody>
          <a:bodyPr>
            <a:normAutofit/>
          </a:bodyPr>
          <a:lstStyle/>
          <a:p>
            <a:r>
              <a:rPr lang="pt-PT" sz="4000" spc="-45" dirty="0"/>
              <a:t>Modelo </a:t>
            </a:r>
            <a:r>
              <a:rPr lang="pt-PT" sz="4000" spc="-35" dirty="0"/>
              <a:t>E/R</a:t>
            </a:r>
            <a:endParaRPr lang="pt-PT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pt-PT" dirty="0" smtClean="0"/>
              <a:t>0781</a:t>
            </a:r>
            <a:r>
              <a:rPr dirty="0" smtClean="0"/>
              <a:t>:</a:t>
            </a:r>
            <a:r>
              <a:rPr spc="-40" dirty="0" smtClean="0"/>
              <a:t> </a:t>
            </a:r>
            <a:r>
              <a:rPr dirty="0"/>
              <a:t>MO</a:t>
            </a:r>
            <a:r>
              <a:rPr spc="-5" dirty="0"/>
              <a:t>D</a:t>
            </a:r>
            <a:r>
              <a:rPr dirty="0"/>
              <a:t>E</a:t>
            </a:r>
            <a:r>
              <a:rPr spc="5" dirty="0"/>
              <a:t>L</a:t>
            </a:r>
            <a:r>
              <a:rPr dirty="0"/>
              <a:t>O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/R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884" y="1676826"/>
            <a:ext cx="10087610" cy="4322445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170"/>
              </a:spcBef>
            </a:pPr>
            <a:r>
              <a:rPr sz="2800" b="1" spc="-20" dirty="0">
                <a:solidFill>
                  <a:srgbClr val="404040"/>
                </a:solidFill>
                <a:latin typeface="Calibri"/>
                <a:cs typeface="Calibri"/>
              </a:rPr>
              <a:t>Atributo</a:t>
            </a:r>
            <a:endParaRPr sz="2800" dirty="0">
              <a:latin typeface="Calibri"/>
              <a:cs typeface="Calibri"/>
            </a:endParaRPr>
          </a:p>
          <a:p>
            <a:pPr marL="254635" indent="-242570">
              <a:lnSpc>
                <a:spcPct val="100000"/>
              </a:lnSpc>
              <a:spcBef>
                <a:spcPts val="1470"/>
              </a:spcBef>
              <a:buClr>
                <a:srgbClr val="1CACE3"/>
              </a:buClr>
              <a:buSzPct val="116666"/>
              <a:buFont typeface="Wingdings"/>
              <a:buChar char=""/>
              <a:tabLst>
                <a:tab pos="255270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Propriedade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caracteriza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uma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entidade</a:t>
            </a:r>
            <a:endParaRPr sz="2400" dirty="0">
              <a:latin typeface="Calibri"/>
              <a:cs typeface="Calibri"/>
            </a:endParaRPr>
          </a:p>
          <a:p>
            <a:pPr marL="103505" marR="8255" indent="-91440" algn="just">
              <a:lnSpc>
                <a:spcPts val="2590"/>
              </a:lnSpc>
              <a:spcBef>
                <a:spcPts val="1555"/>
              </a:spcBef>
              <a:buClr>
                <a:srgbClr val="1CACE3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Uma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das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tarefas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da modelização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consiste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em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selecionar apenas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conjunto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atributos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relevante</a:t>
            </a:r>
            <a:r>
              <a:rPr sz="24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para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caracterizar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cada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entidade</a:t>
            </a:r>
            <a:endParaRPr sz="2400" dirty="0">
              <a:latin typeface="Calibri"/>
              <a:cs typeface="Calibri"/>
            </a:endParaRPr>
          </a:p>
          <a:p>
            <a:pPr marL="103505" marR="6350" indent="-91440" algn="just">
              <a:lnSpc>
                <a:spcPts val="2590"/>
              </a:lnSpc>
              <a:spcBef>
                <a:spcPts val="1400"/>
              </a:spcBef>
              <a:buClr>
                <a:srgbClr val="1CACE3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valores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cada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atributo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são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definidos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num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determinado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domínio.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Esse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domínio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é o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conjunto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dos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valores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admissíveis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para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atributo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em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qualquer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dos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elementos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da entidade</a:t>
            </a:r>
            <a:endParaRPr sz="2400" dirty="0">
              <a:latin typeface="Calibri"/>
              <a:cs typeface="Calibri"/>
            </a:endParaRPr>
          </a:p>
          <a:p>
            <a:pPr marL="103505" marR="5080" indent="-91440" algn="just">
              <a:lnSpc>
                <a:spcPts val="2590"/>
              </a:lnSpc>
              <a:spcBef>
                <a:spcPts val="1410"/>
              </a:spcBef>
              <a:buClr>
                <a:srgbClr val="1CACE3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Atributos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chave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(chave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primaria)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–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São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atributos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de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uma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entidade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que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identificam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forma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inequívoca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uma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ocorrência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especifica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dessa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entidade,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distinguindo-a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das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restantes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67226"/>
          </a:xfrm>
        </p:spPr>
        <p:txBody>
          <a:bodyPr/>
          <a:lstStyle/>
          <a:p>
            <a:r>
              <a:rPr lang="pt-PT" spc="-45" dirty="0"/>
              <a:t>Modelo</a:t>
            </a:r>
            <a:r>
              <a:rPr lang="pt-PT" spc="-150" dirty="0"/>
              <a:t> </a:t>
            </a:r>
            <a:r>
              <a:rPr lang="pt-PT" spc="-35" dirty="0"/>
              <a:t>E/R</a:t>
            </a:r>
            <a:endParaRPr lang="pt-P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pt-PT" dirty="0" smtClean="0"/>
              <a:t>0781</a:t>
            </a:r>
            <a:r>
              <a:rPr dirty="0" smtClean="0"/>
              <a:t>:</a:t>
            </a:r>
            <a:r>
              <a:rPr spc="-40" dirty="0" smtClean="0"/>
              <a:t> </a:t>
            </a:r>
            <a:r>
              <a:rPr dirty="0"/>
              <a:t>MO</a:t>
            </a:r>
            <a:r>
              <a:rPr spc="-5" dirty="0"/>
              <a:t>D</a:t>
            </a:r>
            <a:r>
              <a:rPr dirty="0"/>
              <a:t>E</a:t>
            </a:r>
            <a:r>
              <a:rPr spc="5" dirty="0"/>
              <a:t>L</a:t>
            </a:r>
            <a:r>
              <a:rPr dirty="0"/>
              <a:t>O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/R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7689" y="1813382"/>
            <a:ext cx="4517690" cy="44563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5"/>
              </a:spcBef>
            </a:pP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Como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representar</a:t>
            </a:r>
            <a:r>
              <a:rPr sz="2000" b="1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entidades</a:t>
            </a:r>
            <a:r>
              <a:rPr sz="2000" b="1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2000" b="1" spc="-6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atributos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45379" y="762758"/>
            <a:ext cx="6941820" cy="5672707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103505" algn="just">
              <a:lnSpc>
                <a:spcPct val="150000"/>
              </a:lnSpc>
              <a:spcBef>
                <a:spcPts val="1435"/>
              </a:spcBef>
            </a:pP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Domínios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atributos: 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exemplo</a:t>
            </a:r>
            <a:endParaRPr sz="2000" dirty="0">
              <a:latin typeface="Calibri"/>
              <a:cs typeface="Calibri"/>
            </a:endParaRPr>
          </a:p>
          <a:p>
            <a:pPr marL="103505" marR="203200" indent="-91440" algn="just">
              <a:lnSpc>
                <a:spcPct val="150000"/>
              </a:lnSpc>
              <a:spcBef>
                <a:spcPts val="1730"/>
              </a:spcBef>
              <a:buClr>
                <a:srgbClr val="1CACE3"/>
              </a:buClr>
              <a:buSzPct val="120000"/>
              <a:buFont typeface="Wingdings"/>
              <a:buChar char=""/>
              <a:tabLst>
                <a:tab pos="221615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Entidade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CONTRATO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com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seguintes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atributos:</a:t>
            </a:r>
            <a:r>
              <a:rPr sz="20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Nº </a:t>
            </a:r>
            <a:r>
              <a:rPr sz="2000" spc="-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contrato,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data,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montante</a:t>
            </a:r>
            <a:endParaRPr sz="2000" dirty="0">
              <a:latin typeface="Calibri"/>
              <a:cs typeface="Calibri"/>
            </a:endParaRPr>
          </a:p>
          <a:p>
            <a:pPr marL="396240" marR="121285" lvl="1" indent="-182880" algn="just">
              <a:lnSpc>
                <a:spcPct val="150000"/>
              </a:lnSpc>
              <a:spcBef>
                <a:spcPts val="335"/>
              </a:spcBef>
              <a:buClr>
                <a:srgbClr val="1CACE3"/>
              </a:buClr>
              <a:buFont typeface="Wingdings"/>
              <a:buChar char=""/>
              <a:tabLst>
                <a:tab pos="39687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Nº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contrato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-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conjunto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todos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nºs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inteiros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não </a:t>
            </a:r>
            <a:r>
              <a:rPr sz="2000" spc="-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negativos.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Esta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definição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deveria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impedir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a 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introdução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letras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ou nºs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negativos</a:t>
            </a:r>
            <a:endParaRPr sz="2000" dirty="0">
              <a:latin typeface="Calibri"/>
              <a:cs typeface="Calibri"/>
            </a:endParaRPr>
          </a:p>
          <a:p>
            <a:pPr marL="396240" marR="5080" lvl="1" indent="-182880" algn="just">
              <a:lnSpc>
                <a:spcPct val="150000"/>
              </a:lnSpc>
              <a:spcBef>
                <a:spcPts val="635"/>
              </a:spcBef>
              <a:buClr>
                <a:srgbClr val="1CACE3"/>
              </a:buClr>
              <a:buFont typeface="Wingdings"/>
              <a:buChar char=""/>
              <a:tabLst>
                <a:tab pos="396875" algn="l"/>
              </a:tabLst>
            </a:pP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-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Conjunto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todas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as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datas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inferior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à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em </a:t>
            </a:r>
            <a:r>
              <a:rPr sz="2000" spc="-4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que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informação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é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registada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apresentada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 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formato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previamente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estabelecido</a:t>
            </a:r>
            <a:endParaRPr sz="2000" dirty="0">
              <a:latin typeface="Calibri"/>
              <a:cs typeface="Calibri"/>
            </a:endParaRPr>
          </a:p>
          <a:p>
            <a:pPr marL="396240" marR="62865" lvl="1" indent="-182880" algn="just">
              <a:lnSpc>
                <a:spcPct val="150000"/>
              </a:lnSpc>
              <a:spcBef>
                <a:spcPts val="600"/>
              </a:spcBef>
              <a:buClr>
                <a:srgbClr val="1CACE3"/>
              </a:buClr>
              <a:buFont typeface="Wingdings"/>
              <a:buChar char=""/>
              <a:tabLst>
                <a:tab pos="39687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Montante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-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Valor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não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negativo,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representando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uma </a:t>
            </a:r>
            <a:r>
              <a:rPr sz="2000" spc="-4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quantia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expressa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numa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determinada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unidade 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monetária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5" name="Título 14"/>
          <p:cNvSpPr>
            <a:spLocks noGrp="1"/>
          </p:cNvSpPr>
          <p:nvPr>
            <p:ph type="title"/>
          </p:nvPr>
        </p:nvSpPr>
        <p:spPr>
          <a:xfrm>
            <a:off x="978638" y="404860"/>
            <a:ext cx="3415792" cy="800886"/>
          </a:xfrm>
        </p:spPr>
        <p:txBody>
          <a:bodyPr>
            <a:normAutofit/>
          </a:bodyPr>
          <a:lstStyle/>
          <a:p>
            <a:r>
              <a:rPr lang="pt-PT" sz="4000" b="1" spc="-45" dirty="0"/>
              <a:t>Modelo</a:t>
            </a:r>
            <a:r>
              <a:rPr lang="pt-PT" sz="4000" b="1" spc="-150" dirty="0"/>
              <a:t> </a:t>
            </a:r>
            <a:r>
              <a:rPr lang="pt-PT" sz="4000" b="1" spc="-35" dirty="0"/>
              <a:t>E/R</a:t>
            </a:r>
            <a:endParaRPr lang="pt-PT" sz="4000" b="1" dirty="0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25" y="2590800"/>
            <a:ext cx="3695700" cy="21812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pt-PT" dirty="0" smtClean="0"/>
              <a:t>0781</a:t>
            </a:r>
            <a:r>
              <a:rPr dirty="0" smtClean="0"/>
              <a:t>:</a:t>
            </a:r>
            <a:r>
              <a:rPr spc="-40" dirty="0" smtClean="0"/>
              <a:t> </a:t>
            </a:r>
            <a:r>
              <a:rPr dirty="0"/>
              <a:t>MO</a:t>
            </a:r>
            <a:r>
              <a:rPr spc="-5" dirty="0"/>
              <a:t>D</a:t>
            </a:r>
            <a:r>
              <a:rPr dirty="0"/>
              <a:t>E</a:t>
            </a:r>
            <a:r>
              <a:rPr spc="5" dirty="0"/>
              <a:t>L</a:t>
            </a:r>
            <a:r>
              <a:rPr dirty="0"/>
              <a:t>O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/R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13382"/>
            <a:ext cx="17837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Associações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4884" y="2385440"/>
            <a:ext cx="10084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 indent="-20891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Font typeface="Wingdings"/>
              <a:buChar char=""/>
              <a:tabLst>
                <a:tab pos="221615" algn="l"/>
                <a:tab pos="719455" algn="l"/>
                <a:tab pos="2139950" algn="l"/>
                <a:tab pos="4086225" algn="l"/>
                <a:tab pos="4953635" algn="l"/>
                <a:tab pos="5345430" algn="l"/>
                <a:tab pos="6438265" algn="l"/>
                <a:tab pos="6953884" algn="l"/>
                <a:tab pos="7671434" algn="l"/>
                <a:tab pos="8346440" algn="l"/>
                <a:tab pos="882078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	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entidades	relacionam-se	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entre	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si	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através	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	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algo	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que	se	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denomina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4884" y="2573339"/>
            <a:ext cx="10083165" cy="2863850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210"/>
              </a:spcBef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Associação</a:t>
            </a:r>
            <a:endParaRPr sz="2400" dirty="0">
              <a:latin typeface="Calibri"/>
              <a:cs typeface="Calibri"/>
            </a:endParaRPr>
          </a:p>
          <a:p>
            <a:pPr marL="220979" indent="-208915">
              <a:lnSpc>
                <a:spcPts val="2740"/>
              </a:lnSpc>
              <a:spcBef>
                <a:spcPts val="1115"/>
              </a:spcBef>
              <a:buClr>
                <a:srgbClr val="1CACE3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Numa</a:t>
            </a:r>
            <a:r>
              <a:rPr sz="2400" spc="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associação,</a:t>
            </a:r>
            <a:r>
              <a:rPr sz="2400" spc="4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uma</a:t>
            </a:r>
            <a:r>
              <a:rPr sz="2400" spc="4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entidade</a:t>
            </a:r>
            <a:r>
              <a:rPr sz="2400" spc="4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é</a:t>
            </a:r>
            <a:r>
              <a:rPr sz="2400" spc="4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considerada</a:t>
            </a:r>
            <a:r>
              <a:rPr sz="2400" spc="4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obrigatória</a:t>
            </a:r>
            <a:r>
              <a:rPr sz="2400" spc="4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quando</a:t>
            </a:r>
            <a:r>
              <a:rPr sz="2400" spc="4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todos</a:t>
            </a:r>
            <a:r>
              <a:rPr sz="2400" spc="4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os</a:t>
            </a:r>
            <a:endParaRPr sz="2400" dirty="0">
              <a:latin typeface="Calibri"/>
              <a:cs typeface="Calibri"/>
            </a:endParaRPr>
          </a:p>
          <a:p>
            <a:pPr marL="103505">
              <a:lnSpc>
                <a:spcPts val="2740"/>
              </a:lnSpc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elementos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da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entidade</a:t>
            </a:r>
            <a:r>
              <a:rPr sz="24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participam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obrigatoriamente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na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associação</a:t>
            </a:r>
            <a:endParaRPr sz="2400" dirty="0">
              <a:latin typeface="Calibri"/>
              <a:cs typeface="Calibri"/>
            </a:endParaRPr>
          </a:p>
          <a:p>
            <a:pPr marL="220979" indent="-208915">
              <a:lnSpc>
                <a:spcPct val="100000"/>
              </a:lnSpc>
              <a:spcBef>
                <a:spcPts val="1105"/>
              </a:spcBef>
              <a:buClr>
                <a:srgbClr val="1CACE3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Utilizam-se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verbos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para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referenciar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associações</a:t>
            </a:r>
            <a:endParaRPr sz="2400" dirty="0">
              <a:latin typeface="Calibri"/>
              <a:cs typeface="Calibri"/>
            </a:endParaRPr>
          </a:p>
          <a:p>
            <a:pPr marL="204470" indent="-192405">
              <a:lnSpc>
                <a:spcPct val="100000"/>
              </a:lnSpc>
              <a:spcBef>
                <a:spcPts val="1150"/>
              </a:spcBef>
              <a:buClr>
                <a:srgbClr val="1CACE3"/>
              </a:buClr>
              <a:buFont typeface="Wingdings"/>
              <a:buChar char=""/>
              <a:tabLst>
                <a:tab pos="205104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Entidades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Cliente,</a:t>
            </a:r>
            <a:r>
              <a:rPr sz="22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Fornecedor</a:t>
            </a:r>
            <a:endParaRPr sz="2200" dirty="0">
              <a:latin typeface="Calibri"/>
              <a:cs typeface="Calibri"/>
            </a:endParaRPr>
          </a:p>
          <a:p>
            <a:pPr marL="220979" indent="-208915">
              <a:lnSpc>
                <a:spcPct val="100000"/>
              </a:lnSpc>
              <a:spcBef>
                <a:spcPts val="1110"/>
              </a:spcBef>
              <a:buClr>
                <a:srgbClr val="1CACE3"/>
              </a:buClr>
              <a:buFont typeface="Wingdings"/>
              <a:buChar char=""/>
              <a:tabLst>
                <a:tab pos="22161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Associações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Compra,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Vende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38200" y="508319"/>
            <a:ext cx="9875520" cy="989201"/>
          </a:xfrm>
        </p:spPr>
        <p:txBody>
          <a:bodyPr>
            <a:normAutofit/>
          </a:bodyPr>
          <a:lstStyle/>
          <a:p>
            <a:r>
              <a:rPr lang="pt-PT" sz="4000" b="1" spc="-45" dirty="0"/>
              <a:t>Modelo</a:t>
            </a:r>
            <a:r>
              <a:rPr lang="pt-PT" sz="4000" b="1" spc="-150" dirty="0"/>
              <a:t> </a:t>
            </a:r>
            <a:r>
              <a:rPr lang="pt-PT" sz="4000" b="1" spc="-35" dirty="0"/>
              <a:t>E/R</a:t>
            </a:r>
            <a:endParaRPr lang="pt-PT" sz="4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D94C4FC77D9474AA1B4537FB71DF6CC" ma:contentTypeVersion="14" ma:contentTypeDescription="Criar um novo documento." ma:contentTypeScope="" ma:versionID="7a9655a12258a26b546ad043a9e0eca2">
  <xsd:schema xmlns:xsd="http://www.w3.org/2001/XMLSchema" xmlns:xs="http://www.w3.org/2001/XMLSchema" xmlns:p="http://schemas.microsoft.com/office/2006/metadata/properties" xmlns:ns2="8bc7afa0-2a67-49a2-9071-cb3333707617" xmlns:ns3="254424ab-7560-4c15-80f5-2182441ccf3c" targetNamespace="http://schemas.microsoft.com/office/2006/metadata/properties" ma:root="true" ma:fieldsID="f5ab22ab975130a4f6707dae7185ba90" ns2:_="" ns3:_="">
    <xsd:import namespace="8bc7afa0-2a67-49a2-9071-cb3333707617"/>
    <xsd:import namespace="254424ab-7560-4c15-80f5-2182441ccf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c7afa0-2a67-49a2-9071-cb33337076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Etiquetas de Imagem" ma:readOnly="false" ma:fieldId="{5cf76f15-5ced-4ddc-b409-7134ff3c332f}" ma:taxonomyMulti="true" ma:sspId="939aa9ce-4eee-40d5-89e8-ba2504be5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4424ab-7560-4c15-80f5-2182441ccf3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0697cf64-1372-4ca7-a9a8-cd66e9842f95}" ma:internalName="TaxCatchAll" ma:showField="CatchAllData" ma:web="254424ab-7560-4c15-80f5-2182441ccf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54424ab-7560-4c15-80f5-2182441ccf3c" xsi:nil="true"/>
    <lcf76f155ced4ddcb4097134ff3c332f xmlns="8bc7afa0-2a67-49a2-9071-cb333370761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8BC177C-8292-4997-B5BC-A2202CFE2C27}"/>
</file>

<file path=customXml/itemProps2.xml><?xml version="1.0" encoding="utf-8"?>
<ds:datastoreItem xmlns:ds="http://schemas.openxmlformats.org/officeDocument/2006/customXml" ds:itemID="{4193571F-476A-48D0-8E2D-CA7A8E1D81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345616-C405-4D86-9138-FCE073386F0F}">
  <ds:schemaRefs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bcc493da-fe82-4615-b1ac-eb1ea0e1fd3a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44</TotalTime>
  <Words>1260</Words>
  <Application>Microsoft Office PowerPoint</Application>
  <PresentationFormat>Ecrã Panorâmico</PresentationFormat>
  <Paragraphs>216</Paragraphs>
  <Slides>35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35</vt:i4>
      </vt:variant>
    </vt:vector>
  </HeadingPairs>
  <TitlesOfParts>
    <vt:vector size="40" baseType="lpstr">
      <vt:lpstr>Calibri</vt:lpstr>
      <vt:lpstr>Calibri Light</vt:lpstr>
      <vt:lpstr>Corbel</vt:lpstr>
      <vt:lpstr>Wingdings</vt:lpstr>
      <vt:lpstr>Base</vt:lpstr>
      <vt:lpstr>Apresentação do PowerPoint</vt:lpstr>
      <vt:lpstr>Modelo E/R</vt:lpstr>
      <vt:lpstr>Modelo E/R</vt:lpstr>
      <vt:lpstr>Modelo E/R</vt:lpstr>
      <vt:lpstr>Modelo E/R  </vt:lpstr>
      <vt:lpstr>Modelo E/R</vt:lpstr>
      <vt:lpstr>Modelo E/R</vt:lpstr>
      <vt:lpstr>Modelo E/R</vt:lpstr>
      <vt:lpstr>Modelo E/R</vt:lpstr>
      <vt:lpstr>Apresentação do PowerPoint</vt:lpstr>
      <vt:lpstr>Modelo E/R</vt:lpstr>
      <vt:lpstr>Modelo E/R</vt:lpstr>
      <vt:lpstr>Modelo E/R</vt:lpstr>
      <vt:lpstr>Modelo E/R</vt:lpstr>
      <vt:lpstr>Modelo E/R</vt:lpstr>
      <vt:lpstr>Modelo E/R</vt:lpstr>
      <vt:lpstr>Modelo E/R</vt:lpstr>
      <vt:lpstr>Modelo E/R</vt:lpstr>
      <vt:lpstr>Modelo E/R</vt:lpstr>
      <vt:lpstr>Modelo E/R</vt:lpstr>
      <vt:lpstr>Modelo E/R</vt:lpstr>
      <vt:lpstr>Modelo E/R</vt:lpstr>
      <vt:lpstr>Modelo E/R</vt:lpstr>
      <vt:lpstr>Modelo E/R</vt:lpstr>
      <vt:lpstr>Modelo E/R</vt:lpstr>
      <vt:lpstr>Modelo E/R</vt:lpstr>
      <vt:lpstr>Modelo E/R</vt:lpstr>
      <vt:lpstr>Modelo E/R</vt:lpstr>
      <vt:lpstr>Modelo E/R</vt:lpstr>
      <vt:lpstr>Modelo E/R</vt:lpstr>
      <vt:lpstr>Apresentação do PowerPoint</vt:lpstr>
      <vt:lpstr>Modelo Relacional</vt:lpstr>
      <vt:lpstr>Modelo Relacional</vt:lpstr>
      <vt:lpstr>Modelo Relacional</vt:lpstr>
      <vt:lpstr>Modelo Relacional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Saragoça</dc:creator>
  <cp:lastModifiedBy>Susana Pimentel</cp:lastModifiedBy>
  <cp:revision>8</cp:revision>
  <dcterms:created xsi:type="dcterms:W3CDTF">2021-10-25T18:05:44Z</dcterms:created>
  <dcterms:modified xsi:type="dcterms:W3CDTF">2023-01-05T10:13:06Z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2018-09-11T00:00:00Z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2021-10-25T00:00:00Z</vt:filetime>
  </property>
  <property fmtid="{D5CDD505-2E9C-101B-9397-08002B2CF9AE}" pid="5" name="ContentTypeId">
    <vt:lpwstr>0x0101003D94C4FC77D9474AA1B4537FB71DF6CC</vt:lpwstr>
  </property>
</Properties>
</file>