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959ad5aa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959ad5aa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95aa4325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95aa4325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959ad5aa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959ad5aa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95c817c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95c817c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5aa4325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5aa4325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5c817c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5c817c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5aa4325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5aa4325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5aa4325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5aa4325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5aa4325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5aa4325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95aa4325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95aa4325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Conjunto independente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Cleisson Raimundi e </a:t>
            </a:r>
            <a:r>
              <a:rPr lang="pt-BR"/>
              <a:t>Nicolas Ribas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481525" y="1872850"/>
            <a:ext cx="8087100" cy="30789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pt-BR"/>
              <a:t>Problema das oito rainhas: Oito rainhas são colocadas em um tabuleiro de xadrez de tal forma que nenhuma rainha possa atacar diretamente outra rainha. Este problema foi investigado por C. F. Gauss em 1850, que não conseguiu resolvê-lo inteiramente. O problema pode ser generalizado para um tabuleiro qualquer de tamanho n×n. Seja um grafo cujos v´ertices representam as </a:t>
            </a:r>
            <a:r>
              <a:rPr lang="pt-BR"/>
              <a:t>posições</a:t>
            </a:r>
            <a:r>
              <a:rPr lang="pt-BR"/>
              <a:t> de um tabuleiro. Para cada posição do tabuleiro, interligar por uma aresta todas as posições que possam ser atingidas pela rainha a partir dela. O conjunto independente máximo representa a solu</a:t>
            </a:r>
            <a:r>
              <a:rPr lang="pt-BR"/>
              <a:t>çã</a:t>
            </a:r>
            <a:r>
              <a:rPr lang="pt-BR"/>
              <a:t>o para o problema das N rainhas.</a:t>
            </a:r>
            <a:endParaRPr/>
          </a:p>
        </p:txBody>
      </p:sp>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Aplicações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Definição</a:t>
            </a:r>
            <a:endParaRPr/>
          </a:p>
        </p:txBody>
      </p:sp>
      <p:sp>
        <p:nvSpPr>
          <p:cNvPr id="70" name="Google Shape;70;p14"/>
          <p:cNvSpPr txBox="1"/>
          <p:nvPr>
            <p:ph idx="1" type="body"/>
          </p:nvPr>
        </p:nvSpPr>
        <p:spPr>
          <a:xfrm>
            <a:off x="387900" y="1489825"/>
            <a:ext cx="3999900" cy="15342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pt-BR"/>
              <a:t>Dado um grafo G(V, E) onde V é o conjunto de vértices um conjunto independente de G é um subconjunto de V onde nenhum dos vértices são adjacentes</a:t>
            </a:r>
            <a:endParaRPr/>
          </a:p>
        </p:txBody>
      </p:sp>
      <p:pic>
        <p:nvPicPr>
          <p:cNvPr id="71" name="Google Shape;71;p14"/>
          <p:cNvPicPr preferRelativeResize="0"/>
          <p:nvPr/>
        </p:nvPicPr>
        <p:blipFill>
          <a:blip r:embed="rId3">
            <a:alphaModFix/>
          </a:blip>
          <a:stretch>
            <a:fillRect/>
          </a:stretch>
        </p:blipFill>
        <p:spPr>
          <a:xfrm>
            <a:off x="5494925" y="1489825"/>
            <a:ext cx="3078900" cy="3078900"/>
          </a:xfrm>
          <a:prstGeom prst="rect">
            <a:avLst/>
          </a:prstGeom>
          <a:noFill/>
          <a:ln>
            <a:noFill/>
          </a:ln>
        </p:spPr>
      </p:pic>
      <p:sp>
        <p:nvSpPr>
          <p:cNvPr id="72" name="Google Shape;72;p14"/>
          <p:cNvSpPr txBox="1"/>
          <p:nvPr>
            <p:ph idx="1" type="body"/>
          </p:nvPr>
        </p:nvSpPr>
        <p:spPr>
          <a:xfrm>
            <a:off x="387900" y="2485500"/>
            <a:ext cx="3999900" cy="15342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a:t>O tamanho de um conjunto independente é o número de vértices que ele possui</a:t>
            </a:r>
            <a:endParaRPr/>
          </a:p>
          <a:p>
            <a:pPr indent="0" lvl="0" marL="0" rtl="0" algn="just">
              <a:spcBef>
                <a:spcPts val="1600"/>
              </a:spcBef>
              <a:spcAft>
                <a:spcPts val="1600"/>
              </a:spcAft>
              <a:buNone/>
            </a:pPr>
            <a:r>
              <a:t/>
            </a:r>
            <a:endParaRPr/>
          </a:p>
        </p:txBody>
      </p:sp>
      <p:sp>
        <p:nvSpPr>
          <p:cNvPr id="73" name="Google Shape;73;p14"/>
          <p:cNvSpPr txBox="1"/>
          <p:nvPr/>
        </p:nvSpPr>
        <p:spPr>
          <a:xfrm>
            <a:off x="4984100" y="3943775"/>
            <a:ext cx="1139700" cy="635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pt-BR">
                <a:solidFill>
                  <a:schemeClr val="dk1"/>
                </a:solidFill>
                <a:latin typeface="Roboto"/>
                <a:ea typeface="Roboto"/>
                <a:cs typeface="Roboto"/>
                <a:sym typeface="Roboto"/>
              </a:rPr>
              <a:t>Tamanho: 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Problema de decisão</a:t>
            </a:r>
            <a:endParaRPr/>
          </a:p>
        </p:txBody>
      </p:sp>
      <p:sp>
        <p:nvSpPr>
          <p:cNvPr id="79" name="Google Shape;79;p1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pt-BR"/>
              <a:t>Entrada: um grafo G(V, E) e um número inteiro K</a:t>
            </a:r>
            <a:endParaRPr/>
          </a:p>
          <a:p>
            <a:pPr indent="457200" lvl="0" marL="0" rtl="0" algn="l">
              <a:spcBef>
                <a:spcPts val="1600"/>
              </a:spcBef>
              <a:spcAft>
                <a:spcPts val="0"/>
              </a:spcAft>
              <a:buNone/>
            </a:pPr>
            <a:r>
              <a:rPr lang="pt-BR"/>
              <a:t>A pergunta a ser respondida é se existe um conjunto independente de G com tamanho K</a:t>
            </a:r>
            <a:endParaRPr/>
          </a:p>
          <a:p>
            <a:pPr indent="457200" lvl="0" marL="0" rtl="0" algn="l">
              <a:spcBef>
                <a:spcPts val="1600"/>
              </a:spcBef>
              <a:spcAft>
                <a:spcPts val="1600"/>
              </a:spcAft>
              <a:buNone/>
            </a:pPr>
            <a:r>
              <a:rPr lang="pt-BR"/>
              <a:t>Saída: sim caso exista o conjunto independente ou não caso não exista</a:t>
            </a:r>
            <a:endParaRPr/>
          </a:p>
        </p:txBody>
      </p:sp>
      <p:sp>
        <p:nvSpPr>
          <p:cNvPr id="80" name="Google Shape;80;p1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Esse problema é considerado NP - Completo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Conjunto independente maximal</a:t>
            </a:r>
            <a:endParaRPr/>
          </a:p>
        </p:txBody>
      </p:sp>
      <p:sp>
        <p:nvSpPr>
          <p:cNvPr id="86" name="Google Shape;86;p1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pt-BR"/>
              <a:t>Um Conjunto Independente Maximal em um grafo é um conjunto de vértices não adjacentes entre si que não exatamente é o maior conjunto, mas maximal, não se pode mais selecionar nenhum vértice para participar do conjunto.</a:t>
            </a:r>
            <a:endParaRPr/>
          </a:p>
        </p:txBody>
      </p:sp>
      <p:pic>
        <p:nvPicPr>
          <p:cNvPr id="87" name="Google Shape;87;p16"/>
          <p:cNvPicPr preferRelativeResize="0"/>
          <p:nvPr/>
        </p:nvPicPr>
        <p:blipFill>
          <a:blip r:embed="rId3">
            <a:alphaModFix/>
          </a:blip>
          <a:stretch>
            <a:fillRect/>
          </a:stretch>
        </p:blipFill>
        <p:spPr>
          <a:xfrm>
            <a:off x="4990300" y="1697400"/>
            <a:ext cx="3717576" cy="1892425"/>
          </a:xfrm>
          <a:prstGeom prst="rect">
            <a:avLst/>
          </a:prstGeom>
          <a:noFill/>
          <a:ln>
            <a:noFill/>
          </a:ln>
        </p:spPr>
      </p:pic>
      <p:pic>
        <p:nvPicPr>
          <p:cNvPr id="88" name="Google Shape;88;p16"/>
          <p:cNvPicPr preferRelativeResize="0"/>
          <p:nvPr/>
        </p:nvPicPr>
        <p:blipFill>
          <a:blip r:embed="rId4">
            <a:alphaModFix/>
          </a:blip>
          <a:stretch>
            <a:fillRect/>
          </a:stretch>
        </p:blipFill>
        <p:spPr>
          <a:xfrm>
            <a:off x="387900" y="3172576"/>
            <a:ext cx="4066151" cy="1827150"/>
          </a:xfrm>
          <a:prstGeom prst="rect">
            <a:avLst/>
          </a:prstGeom>
          <a:noFill/>
          <a:ln>
            <a:noFill/>
          </a:ln>
        </p:spPr>
      </p:pic>
      <p:sp>
        <p:nvSpPr>
          <p:cNvPr id="89" name="Google Shape;89;p16"/>
          <p:cNvSpPr txBox="1"/>
          <p:nvPr/>
        </p:nvSpPr>
        <p:spPr>
          <a:xfrm>
            <a:off x="5657850" y="4143100"/>
            <a:ext cx="21120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FFFFFF"/>
                </a:solidFill>
              </a:rPr>
              <a:t>Maximal </a:t>
            </a:r>
            <a:endParaRPr b="1">
              <a:solidFill>
                <a:srgbClr val="FFFFFF"/>
              </a:solidFill>
            </a:endParaRPr>
          </a:p>
        </p:txBody>
      </p:sp>
      <p:pic>
        <p:nvPicPr>
          <p:cNvPr id="90" name="Google Shape;90;p16"/>
          <p:cNvPicPr preferRelativeResize="0"/>
          <p:nvPr/>
        </p:nvPicPr>
        <p:blipFill>
          <a:blip r:embed="rId5">
            <a:alphaModFix/>
          </a:blip>
          <a:stretch>
            <a:fillRect/>
          </a:stretch>
        </p:blipFill>
        <p:spPr>
          <a:xfrm>
            <a:off x="4571988" y="3707913"/>
            <a:ext cx="3057525" cy="124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Problema do Conjunto independente máximo</a:t>
            </a:r>
            <a:endParaRPr/>
          </a:p>
        </p:txBody>
      </p:sp>
      <p:sp>
        <p:nvSpPr>
          <p:cNvPr id="96" name="Google Shape;96;p1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pt-BR"/>
              <a:t>Entrada: um grafo G(V, E)</a:t>
            </a:r>
            <a:endParaRPr/>
          </a:p>
          <a:p>
            <a:pPr indent="457200" lvl="0" marL="0" rtl="0" algn="l">
              <a:spcBef>
                <a:spcPts val="1600"/>
              </a:spcBef>
              <a:spcAft>
                <a:spcPts val="1600"/>
              </a:spcAft>
              <a:buNone/>
            </a:pPr>
            <a:r>
              <a:rPr lang="pt-BR"/>
              <a:t>Saída: um conjunto independente de G com o maior tamanho possível (conjunto independente máximo)</a:t>
            </a:r>
            <a:endParaRPr/>
          </a:p>
        </p:txBody>
      </p:sp>
      <p:sp>
        <p:nvSpPr>
          <p:cNvPr id="97" name="Google Shape;97;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problema é considerado </a:t>
            </a:r>
            <a:r>
              <a:rPr lang="pt-BR"/>
              <a:t>NP - Difícil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1545475" y="1925275"/>
            <a:ext cx="2191150" cy="2233300"/>
          </a:xfrm>
          <a:prstGeom prst="rect">
            <a:avLst/>
          </a:prstGeom>
          <a:noFill/>
          <a:ln>
            <a:noFill/>
          </a:ln>
        </p:spPr>
      </p:pic>
      <p:sp>
        <p:nvSpPr>
          <p:cNvPr id="103" name="Google Shape;103;p18"/>
          <p:cNvSpPr txBox="1"/>
          <p:nvPr>
            <p:ph idx="1" type="body"/>
          </p:nvPr>
        </p:nvSpPr>
        <p:spPr>
          <a:xfrm>
            <a:off x="3983475" y="1815825"/>
            <a:ext cx="4082100" cy="2452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pt-BR"/>
              <a:t>Conjuntos:</a:t>
            </a:r>
            <a:endParaRPr/>
          </a:p>
          <a:p>
            <a:pPr indent="-317500" lvl="0" marL="457200" rtl="0" algn="l">
              <a:spcBef>
                <a:spcPts val="1600"/>
              </a:spcBef>
              <a:spcAft>
                <a:spcPts val="0"/>
              </a:spcAft>
              <a:buSzPts val="1400"/>
              <a:buChar char="●"/>
            </a:pPr>
            <a:r>
              <a:rPr lang="pt-BR"/>
              <a:t>A = {2, 3}; -&gt; Não maximal nem máximo, </a:t>
            </a:r>
            <a:endParaRPr/>
          </a:p>
          <a:p>
            <a:pPr indent="-317500" lvl="0" marL="457200" rtl="0" algn="l">
              <a:spcBef>
                <a:spcPts val="0"/>
              </a:spcBef>
              <a:spcAft>
                <a:spcPts val="0"/>
              </a:spcAft>
              <a:buSzPts val="1400"/>
              <a:buChar char="●"/>
            </a:pPr>
            <a:r>
              <a:rPr lang="pt-BR"/>
              <a:t>B = {0, 1}; -&gt; Maximal mas não máximo,</a:t>
            </a:r>
            <a:endParaRPr/>
          </a:p>
          <a:p>
            <a:pPr indent="-317500" lvl="0" marL="457200" rtl="0" algn="l">
              <a:spcBef>
                <a:spcPts val="0"/>
              </a:spcBef>
              <a:spcAft>
                <a:spcPts val="0"/>
              </a:spcAft>
              <a:buSzPts val="1400"/>
              <a:buChar char="●"/>
            </a:pPr>
            <a:r>
              <a:rPr lang="pt-BR"/>
              <a:t>C = {2, 3, 4}; -&gt; Maximal e máximo.</a:t>
            </a:r>
            <a:endParaRPr/>
          </a:p>
        </p:txBody>
      </p:sp>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Demonstração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Conjunto independente e Clique</a:t>
            </a:r>
            <a:endParaRPr/>
          </a:p>
        </p:txBody>
      </p:sp>
      <p:sp>
        <p:nvSpPr>
          <p:cNvPr id="110" name="Google Shape;110;p19"/>
          <p:cNvSpPr txBox="1"/>
          <p:nvPr>
            <p:ph idx="2" type="body"/>
          </p:nvPr>
        </p:nvSpPr>
        <p:spPr>
          <a:xfrm>
            <a:off x="387900" y="1832775"/>
            <a:ext cx="3376800" cy="27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*Garey e Johnson (C e CI, diferentes formas de olhar para um mesmo problema);</a:t>
            </a:r>
            <a:endParaRPr/>
          </a:p>
          <a:p>
            <a:pPr indent="0" lvl="0" marL="0" rtl="0" algn="l">
              <a:spcBef>
                <a:spcPts val="1600"/>
              </a:spcBef>
              <a:spcAft>
                <a:spcPts val="0"/>
              </a:spcAft>
              <a:buNone/>
            </a:pPr>
            <a:r>
              <a:rPr lang="pt-BR"/>
              <a:t>*Conjunto independente de um grafo G é representado por um Clique no complemento G^c de G (G^c possui todas as ligações não presentes em G);</a:t>
            </a:r>
            <a:endParaRPr/>
          </a:p>
          <a:p>
            <a:pPr indent="0" lvl="0" marL="0" rtl="0" algn="l">
              <a:spcBef>
                <a:spcPts val="160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4289900" y="1832775"/>
            <a:ext cx="4466200" cy="288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Aplicações</a:t>
            </a:r>
            <a:endParaRPr/>
          </a:p>
        </p:txBody>
      </p:sp>
      <p:sp>
        <p:nvSpPr>
          <p:cNvPr id="117" name="Google Shape;117;p20"/>
          <p:cNvSpPr txBox="1"/>
          <p:nvPr>
            <p:ph idx="2" type="body"/>
          </p:nvPr>
        </p:nvSpPr>
        <p:spPr>
          <a:xfrm>
            <a:off x="886500" y="2064600"/>
            <a:ext cx="7869600" cy="30789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pt-BR"/>
              <a:t>Suponhamos que você queira realizar uma reunião envolvendo o maior número possível de pessoas do seu círculo de amizades que não se conhecem. Dentre as pessoas que poderiam ser convidadas, você traça um grafo contendo uma aresta ligando duas pessoas que se conhecem. O conjunto independente máximo representa o maior conjunto de pessoas que não se conhecem.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idx="2" type="body"/>
          </p:nvPr>
        </p:nvSpPr>
        <p:spPr>
          <a:xfrm>
            <a:off x="777000" y="2113600"/>
            <a:ext cx="7979100" cy="30789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pt-BR"/>
              <a:t>Seja um grafo cujos vértices representam projetos que podem ser executados em uma unidade de tempo. Todo projeto que utiliza recursos comuns a um outro projeto são interligados por uma aresta. O conjunto independente máximo representa o conjunto maximal de projetos que podem ser executados em paralelo (simultaneamente) em um único período de tempo.</a:t>
            </a:r>
            <a:endParaRPr/>
          </a:p>
        </p:txBody>
      </p:sp>
      <p:sp>
        <p:nvSpPr>
          <p:cNvPr id="123" name="Google Shape;12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Aplicações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