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CF"/>
    <a:srgbClr val="EAEEC9"/>
    <a:srgbClr val="FBFFDF"/>
    <a:srgbClr val="802652"/>
    <a:srgbClr val="A73475"/>
    <a:srgbClr val="010417"/>
    <a:srgbClr val="162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8" autoAdjust="0"/>
    <p:restoredTop sz="94698" autoAdjust="0"/>
  </p:normalViewPr>
  <p:slideViewPr>
    <p:cSldViewPr snapToGrid="0">
      <p:cViewPr varScale="1">
        <p:scale>
          <a:sx n="84" d="100"/>
          <a:sy n="84" d="100"/>
        </p:scale>
        <p:origin x="4188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72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2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45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5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7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6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2AE9F-D21E-4C0A-9598-D4511581CBD8}" type="datetimeFigureOut">
              <a:rPr lang="pt-BR" smtClean="0"/>
              <a:t>19/06/2025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E6D5-95F2-4709-AF73-1F78ED2B95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0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20E5678-CEC9-4533-A23F-B027DB21E4A9}"/>
              </a:ext>
            </a:extLst>
          </p:cNvPr>
          <p:cNvSpPr/>
          <p:nvPr/>
        </p:nvSpPr>
        <p:spPr>
          <a:xfrm>
            <a:off x="-66675" y="-107577"/>
            <a:ext cx="7028889" cy="10013576"/>
          </a:xfrm>
          <a:prstGeom prst="rect">
            <a:avLst/>
          </a:prstGeom>
          <a:solidFill>
            <a:srgbClr val="010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69323-A48F-47A6-86A0-A31F7624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3565637"/>
            <a:ext cx="7028889" cy="638287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A3524C-E602-45AF-AE36-9982786D9F02}"/>
              </a:ext>
            </a:extLst>
          </p:cNvPr>
          <p:cNvSpPr txBox="1"/>
          <p:nvPr/>
        </p:nvSpPr>
        <p:spPr>
          <a:xfrm>
            <a:off x="208428" y="681154"/>
            <a:ext cx="6649572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8000" b="1" dirty="0">
                <a:ln/>
                <a:solidFill>
                  <a:schemeClr val="bg1"/>
                </a:solidFill>
                <a:latin typeface="Franklin Gothic Medium" panose="020B0603020102020204" pitchFamily="34" charset="0"/>
              </a:rPr>
              <a:t>Startups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BDE18A-F550-4275-9280-A1CD027AB065}"/>
              </a:ext>
            </a:extLst>
          </p:cNvPr>
          <p:cNvSpPr txBox="1"/>
          <p:nvPr/>
        </p:nvSpPr>
        <p:spPr>
          <a:xfrm>
            <a:off x="104214" y="199883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36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</a:rPr>
              <a:t>A magia da </a:t>
            </a:r>
            <a:br>
              <a:rPr lang="pt-BR" sz="36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</a:rPr>
            </a:br>
            <a:r>
              <a:rPr lang="pt-BR" sz="3600" b="1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</a:rPr>
              <a:t>inovação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88B989-9BF8-4530-8629-891984A2EEC3}"/>
              </a:ext>
            </a:extLst>
          </p:cNvPr>
          <p:cNvSpPr txBox="1"/>
          <p:nvPr/>
        </p:nvSpPr>
        <p:spPr>
          <a:xfrm>
            <a:off x="0" y="134471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Cleiton Martins</a:t>
            </a:r>
          </a:p>
        </p:txBody>
      </p:sp>
    </p:spTree>
    <p:extLst>
      <p:ext uri="{BB962C8B-B14F-4D97-AF65-F5344CB8AC3E}">
        <p14:creationId xmlns:p14="http://schemas.microsoft.com/office/powerpoint/2010/main" val="18152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Digital 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9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478885"/>
            <a:ext cx="5887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Ser Digital por Natureza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1577340"/>
            <a:ext cx="578372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A tecnologia permite escalar, automatizar e personalizar soluções. Uma startup inovadora pensa digital desde o início: na forma de vender, atender, entregar e melhorar o produto.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97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364585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err="1"/>
              <a:t>Loggi</a:t>
            </a:r>
            <a:r>
              <a:rPr lang="pt-BR" sz="4000" b="1" dirty="0"/>
              <a:t>, um exemplo de logística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219186"/>
            <a:ext cx="578372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A </a:t>
            </a:r>
            <a:r>
              <a:rPr lang="pt-BR" sz="2400" dirty="0" err="1"/>
              <a:t>Loggi</a:t>
            </a:r>
            <a:r>
              <a:rPr lang="pt-BR" sz="2400" dirty="0"/>
              <a:t> usa inteligência artificial e automação logística para entregar pacotes com eficiência — algo impossível com os métodos tradicionais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Startup: Loggi é o mais novo unicórnio brasileiro | VEJA">
            <a:extLst>
              <a:ext uri="{FF2B5EF4-FFF2-40B4-BE49-F238E27FC236}">
                <a16:creationId xmlns:a16="http://schemas.microsoft.com/office/drawing/2014/main" id="{80A2FE6E-3AC0-4FB0-AF6C-D0EF6AD5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6" y="6469380"/>
            <a:ext cx="6268784" cy="34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9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Escalabilidade 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5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1004665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Pensar Escalável desde o Início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537460"/>
            <a:ext cx="578372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Um negócio inovador tem potencial de crescer exponencialmente sem multiplicar custos na mesma proporção. Isso se chama escalabilidade — e é o que atrai investidores.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58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661580" y="511036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err="1"/>
              <a:t>Airbnb</a:t>
            </a:r>
            <a:r>
              <a:rPr lang="pt-BR" sz="4000" b="1" dirty="0"/>
              <a:t>, o maior locador do mundo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59" y="2009437"/>
            <a:ext cx="578372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O </a:t>
            </a:r>
            <a:r>
              <a:rPr lang="pt-BR" sz="2400" dirty="0" err="1"/>
              <a:t>Airbnb</a:t>
            </a:r>
            <a:r>
              <a:rPr lang="pt-BR" sz="2400" dirty="0"/>
              <a:t> não possui imóveis próprios, mas criou uma plataforma que conecta anfitriões e viajantes no mundo todo. Escalou sem precisar expandir fisicamente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EO do Airbnb diz que IPO em 2020 ainda está na mesa – Money Times">
            <a:extLst>
              <a:ext uri="{FF2B5EF4-FFF2-40B4-BE49-F238E27FC236}">
                <a16:creationId xmlns:a16="http://schemas.microsoft.com/office/drawing/2014/main" id="{2A552082-5AA7-4746-A5AC-77EDCC77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6" y="6343650"/>
            <a:ext cx="6268784" cy="355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0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Cultura 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7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513175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Cultura de Experimentação e Autonomia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103120"/>
            <a:ext cx="5783723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Startups inovadoras estimulam a criatividade e dão autonomia para seus times testarem ideias. Errar faz parte do caminho.</a:t>
            </a:r>
          </a:p>
          <a:p>
            <a:pPr algn="just">
              <a:lnSpc>
                <a:spcPct val="200000"/>
              </a:lnSpc>
            </a:pPr>
            <a:r>
              <a:rPr lang="pt-BR" sz="2400" dirty="0"/>
              <a:t>Ter uma cultura interna engajada aumenta exponencialmente a chance de sucesso e o sentimento de “fazer parte” nas pessoas.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6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503887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Google, um exemplo a ser seguido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011680"/>
            <a:ext cx="578372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O Google, apesar de gigante, mantém a cultura de "20% do tempo livre" para os funcionários explorarem projetos próprios — foi assim que surgiram produtos como Gmail e Google Maps.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 descr="Googleplex: conheça a sede oficial do Google">
            <a:extLst>
              <a:ext uri="{FF2B5EF4-FFF2-40B4-BE49-F238E27FC236}">
                <a16:creationId xmlns:a16="http://schemas.microsoft.com/office/drawing/2014/main" id="{36F04575-0DE1-4FAC-877D-9DCCE929F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6" y="6316516"/>
            <a:ext cx="6268783" cy="358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13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89802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1192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Inovação: O Coração de toda Startup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1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513175"/>
            <a:ext cx="5887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Obrigado por ler até aqui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866061" y="6499269"/>
            <a:ext cx="5783723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b="1" dirty="0" err="1"/>
              <a:t>Obs</a:t>
            </a:r>
            <a:r>
              <a:rPr lang="pt-BR" sz="2400" b="1" dirty="0"/>
              <a:t>: este ebook foi criado através de </a:t>
            </a:r>
            <a:r>
              <a:rPr lang="pt-BR" sz="2400" b="1" dirty="0" err="1"/>
              <a:t>interligencia</a:t>
            </a:r>
            <a:r>
              <a:rPr lang="pt-BR" sz="2400" b="1" dirty="0"/>
              <a:t> artificial e diagramado por um humano.</a:t>
            </a:r>
            <a:endParaRPr lang="pt-BR" b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4B2227-C373-41A9-A50C-B98F56D5C217}"/>
              </a:ext>
            </a:extLst>
          </p:cNvPr>
          <p:cNvSpPr txBox="1"/>
          <p:nvPr/>
        </p:nvSpPr>
        <p:spPr>
          <a:xfrm>
            <a:off x="817821" y="2019052"/>
            <a:ext cx="578372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Espero que de alguma forma este ebook possa lhe trazer algum conhecimento do mundo das startups e aflorar sua criatividade para que você construa o próximo unicórnio brasileiro!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69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20E5678-CEC9-4533-A23F-B027DB21E4A9}"/>
              </a:ext>
            </a:extLst>
          </p:cNvPr>
          <p:cNvSpPr/>
          <p:nvPr/>
        </p:nvSpPr>
        <p:spPr>
          <a:xfrm>
            <a:off x="-66675" y="-107577"/>
            <a:ext cx="7028889" cy="10013576"/>
          </a:xfrm>
          <a:prstGeom prst="rect">
            <a:avLst/>
          </a:prstGeom>
          <a:solidFill>
            <a:srgbClr val="010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3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547465"/>
            <a:ext cx="5887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E por que inovar?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1748790"/>
            <a:ext cx="5783723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Porque Inovar não é apenas criar algo novo. É resolver problemas de forma original e eficiente, entregando valor real para as pessoas. No universo das startups, inovação é a principal engrenagem que impulsiona o crescimento, a diferenciação e a sobrevivência num mercado tão competitivo.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2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Problemas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490315"/>
            <a:ext cx="5887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Resolver um problema real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1588770"/>
            <a:ext cx="5783723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O sucesso de qualquer startup começa com a identificação de uma dor genuína. Startups inovadoras criam soluções para desafios do dia a dia — e fazem isso de forma mais ágil, acessível ou encantadora do que os modelos tradicionais.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661580" y="513565"/>
            <a:ext cx="5887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err="1"/>
              <a:t>NuBank</a:t>
            </a:r>
            <a:endParaRPr lang="pt-BR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342028"/>
            <a:ext cx="5783723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A </a:t>
            </a:r>
            <a:r>
              <a:rPr lang="pt-BR" sz="2400" dirty="0" err="1"/>
              <a:t>Nubank</a:t>
            </a:r>
            <a:r>
              <a:rPr lang="pt-BR" sz="2400" dirty="0"/>
              <a:t> começou simplificando o acesso a serviços bancários, eliminando burocracias e filas. O problema era real. E a solução era digital e acessível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DAFF03-B9EA-4EED-8091-288FA22C4798}"/>
              </a:ext>
            </a:extLst>
          </p:cNvPr>
          <p:cNvSpPr/>
          <p:nvPr/>
        </p:nvSpPr>
        <p:spPr>
          <a:xfrm>
            <a:off x="713661" y="1587068"/>
            <a:ext cx="3508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/>
              <a:t>Exemplo de sucesso</a:t>
            </a:r>
          </a:p>
        </p:txBody>
      </p:sp>
      <p:sp>
        <p:nvSpPr>
          <p:cNvPr id="4" name="AutoShape 4" descr="Nubank lança Pix Automático com busca inteligente de contas | TI INSIDE  Online">
            <a:extLst>
              <a:ext uri="{FF2B5EF4-FFF2-40B4-BE49-F238E27FC236}">
                <a16:creationId xmlns:a16="http://schemas.microsoft.com/office/drawing/2014/main" id="{CFAA2B4B-0D97-4E22-ACAC-0F4CC8236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6" name="Picture 12" descr="Desrespeito - Cartão de crédito - NuCommunity">
            <a:extLst>
              <a:ext uri="{FF2B5EF4-FFF2-40B4-BE49-F238E27FC236}">
                <a16:creationId xmlns:a16="http://schemas.microsoft.com/office/drawing/2014/main" id="{CC916589-0762-4B29-B850-8F43DCCF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6" y="6092190"/>
            <a:ext cx="6268784" cy="38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9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04F51B-4B12-44FE-A64F-E3B594C5EBE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00008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481C3B-CE44-4FF3-985F-D123E5F94713}"/>
              </a:ext>
            </a:extLst>
          </p:cNvPr>
          <p:cNvSpPr txBox="1"/>
          <p:nvPr/>
        </p:nvSpPr>
        <p:spPr>
          <a:xfrm>
            <a:off x="0" y="748844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225B7C-A835-458C-8454-81E52326FEDD}"/>
              </a:ext>
            </a:extLst>
          </p:cNvPr>
          <p:cNvSpPr/>
          <p:nvPr/>
        </p:nvSpPr>
        <p:spPr>
          <a:xfrm>
            <a:off x="-44331" y="5498783"/>
            <a:ext cx="694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Rapidez</a:t>
            </a:r>
            <a:endParaRPr lang="pt-BR" sz="4000" b="1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713661" y="330295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Testar Rápido, Aprender Rápido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713661" y="2045970"/>
            <a:ext cx="578372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Inovar exige velocidade. Startups bem-sucedidas não esperam pela solução perfeita — elas lançam versões iniciais (</a:t>
            </a:r>
            <a:r>
              <a:rPr lang="pt-BR" sz="2400" dirty="0" err="1"/>
              <a:t>MVPs</a:t>
            </a:r>
            <a:r>
              <a:rPr lang="pt-BR" sz="2400" dirty="0"/>
              <a:t>), recebem feedback dos usuários e ajustam rapidamente.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4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F907E58-8236-4A86-9ADB-3362522580A2}"/>
              </a:ext>
            </a:extLst>
          </p:cNvPr>
          <p:cNvSpPr/>
          <p:nvPr/>
        </p:nvSpPr>
        <p:spPr>
          <a:xfrm>
            <a:off x="661580" y="456025"/>
            <a:ext cx="58878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Instagram, o Flash da </a:t>
            </a:r>
            <a:r>
              <a:rPr lang="pt-BR" sz="4000" b="1" dirty="0" err="1"/>
              <a:t>pivotagem</a:t>
            </a:r>
            <a:endParaRPr lang="pt-BR" sz="40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ED2BE5-82E1-4773-9F41-863907CF53A9}"/>
              </a:ext>
            </a:extLst>
          </p:cNvPr>
          <p:cNvSpPr txBox="1"/>
          <p:nvPr/>
        </p:nvSpPr>
        <p:spPr>
          <a:xfrm>
            <a:off x="661580" y="1887716"/>
            <a:ext cx="578372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400" dirty="0"/>
              <a:t>O Instagram foi lançado inicialmente como </a:t>
            </a:r>
            <a:r>
              <a:rPr lang="pt-BR" sz="2400" dirty="0" err="1"/>
              <a:t>Burbn</a:t>
            </a:r>
            <a:r>
              <a:rPr lang="pt-BR" sz="2400" dirty="0"/>
              <a:t>, um app de check-in com fotos. Com os testes, os criadores perceberam que os usuários preferiam só o compartilhamento de imagens — e </a:t>
            </a:r>
            <a:r>
              <a:rPr lang="pt-BR" sz="2400" dirty="0" err="1"/>
              <a:t>pivotaram</a:t>
            </a:r>
            <a:r>
              <a:rPr lang="pt-BR" sz="2400" dirty="0"/>
              <a:t>.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8FF766-9515-45F5-9978-779D54D1B0C6}"/>
              </a:ext>
            </a:extLst>
          </p:cNvPr>
          <p:cNvSpPr/>
          <p:nvPr/>
        </p:nvSpPr>
        <p:spPr>
          <a:xfrm>
            <a:off x="0" y="0"/>
            <a:ext cx="589216" cy="990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Entrance Of Instagram Headquarters In Silicon Valley - Fotografias de stock  e mais imagens de Filtro de pós-produção automática - iStock">
            <a:extLst>
              <a:ext uri="{FF2B5EF4-FFF2-40B4-BE49-F238E27FC236}">
                <a16:creationId xmlns:a16="http://schemas.microsoft.com/office/drawing/2014/main" id="{54F6CF59-2DE2-4EE5-B8E8-B1EC48C9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16" y="6066814"/>
            <a:ext cx="6268784" cy="38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8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499</Words>
  <Application>Microsoft Office PowerPoint</Application>
  <PresentationFormat>Papel A4 (210 x 297 mm)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Bahnschrift SemiBold Condensed</vt:lpstr>
      <vt:lpstr>Calibri</vt:lpstr>
      <vt:lpstr>Calibri Light</vt:lpstr>
      <vt:lpstr>Franklin Gothic Medium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Startups</dc:title>
  <dc:subject>Um pequeno ebook de como as startups devem ser. Ebook criado com IA</dc:subject>
  <dc:creator>Cleiton Martins</dc:creator>
  <cp:lastModifiedBy>Clleiton</cp:lastModifiedBy>
  <cp:revision>18</cp:revision>
  <dcterms:created xsi:type="dcterms:W3CDTF">2025-06-13T13:35:09Z</dcterms:created>
  <dcterms:modified xsi:type="dcterms:W3CDTF">2025-06-19T18:49:55Z</dcterms:modified>
</cp:coreProperties>
</file>