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0" r:id="rId6"/>
    <p:sldId id="259" r:id="rId7"/>
    <p:sldId id="257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970919-D61E-4873-A3B5-D4083E935F4E}" type="datetime1">
              <a:rPr lang="sv-SE" smtClean="0"/>
              <a:t>2023-08-17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630FE6-4CC3-4C48-B231-6766FCD869BB}" type="datetime1">
              <a:rPr lang="sv-SE" noProof="0" smtClean="0"/>
              <a:t>2023-08-17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02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nehå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24" name="Platshållare för text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5" name="Platshållare för innehåll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6" name="Platshållare för innehåll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endParaRPr lang="sv-SE" noProof="0"/>
          </a:p>
        </p:txBody>
      </p:sp>
      <p:sp>
        <p:nvSpPr>
          <p:cNvPr id="22" name="Platshållare för innehåll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7" name="Platshållare för innehåll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nnehåll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REDIGERA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Rubrik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20" name="Platshållare för text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25" name="Platshållare för text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26" name="Platshållare för text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27" name="Platshållare för text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28" name="Platshållare för text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29" name="Platshållare för text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21" name="Platshållare för datum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22" name="Platshållare för sidfot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24" name="Platshållare för bildnumm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sv-SE" noProof="0"/>
              <a:t>Klicka på ikonen för att lägga till diagram</a:t>
            </a:r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3" name="Platshållare för innehåll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sv-SE" noProof="0"/>
              <a:t>Klicka för att lägga till innehåll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dslinj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ulär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6" name="Platshållare för text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v-SE" noProof="0"/>
              <a:t>År</a:t>
            </a:r>
          </a:p>
        </p:txBody>
      </p:sp>
      <p:sp>
        <p:nvSpPr>
          <p:cNvPr id="7" name="Platshållare för text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8" name="Platshållare för text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9" name="Platshållare för text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0" name="Platshållare för text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2" name="Platshållare för text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3" name="Platshållare för text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4" name="Platshållare för text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6" name="Platshållare för text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7" name="Platshållare för text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5" name="Platshållare för text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8" name="Platshållare för text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9" name="Platshållare för text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sv-SE" noProof="0"/>
              <a:t>År</a:t>
            </a:r>
          </a:p>
        </p:txBody>
      </p:sp>
      <p:sp>
        <p:nvSpPr>
          <p:cNvPr id="20" name="Platshållare för text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1" name="Platshållare för text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2" name="Platshållare för text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3" name="Platshållare för text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4" name="Platshållare för text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5" name="Platshållare för text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6" name="Platshållare för text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8" name="Platshållare för text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9" name="Platshållare för text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27" name="Platshållare för text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30" name="Platshållare för text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31" name="Platshållare för text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MM</a:t>
            </a:r>
          </a:p>
        </p:txBody>
      </p:sp>
      <p:sp>
        <p:nvSpPr>
          <p:cNvPr id="32" name="Rektangulär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Platshållare för datum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37" name="Platshållare för sidfot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38" name="Platshållare för bildnumm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7" name="SmartArt-platshållare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sv-SE" noProof="0"/>
              <a:t>Klicka på ikonen för att lägga till SmartArt-grafik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cxnSp>
        <p:nvCxnSpPr>
          <p:cNvPr id="10" name="Rak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bild 4 perso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6" name="Platshållare för tex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7" name="Platshållare för bild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7" name="Platshållare för tex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8" name="Platshållare för bild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sv-SE" noProof="0"/>
              <a:t>Klicka på ikonen för att lägga till bild</a:t>
            </a:r>
          </a:p>
        </p:txBody>
      </p:sp>
      <p:sp>
        <p:nvSpPr>
          <p:cNvPr id="24" name="Platshållare för tex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8" name="Platshållare för tex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9" name="Platshållare för bild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5" name="Platshållare för tex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9" name="Platshållare för tex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cxnSp>
        <p:nvCxnSpPr>
          <p:cNvPr id="10" name="Rak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bild 8 perso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6" name="Platshållare för text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7" name="Platshållare för bild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7" name="Platshållare för text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8" name="Platshållare för bild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sv-SE" noProof="0"/>
              <a:t>Klicka på ikonen för att lägga till bild</a:t>
            </a:r>
          </a:p>
        </p:txBody>
      </p:sp>
      <p:sp>
        <p:nvSpPr>
          <p:cNvPr id="24" name="Platshållare för text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8" name="Platshållare för text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9" name="Platshållare för bild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5" name="Platshållare för text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9" name="Platshållare för text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55" name="Platshållare för bild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54" name="Platshållare för text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62" name="Platshållare för text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56" name="Platshållare för bild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59" name="Platshållare för text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63" name="Platshållare för text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57" name="Platshållare för bild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sv-SE" noProof="0"/>
              <a:t>Klicka på ikonen för att lägga till bild</a:t>
            </a:r>
          </a:p>
        </p:txBody>
      </p:sp>
      <p:sp>
        <p:nvSpPr>
          <p:cNvPr id="60" name="Platshållare för text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64" name="Platshållare för text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58" name="Platshållare för bild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61" name="Platshållare för text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65" name="Platshållare för text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ie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Rak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sv-SE" noProof="0"/>
              <a:t>Klicka för att lägga till innehåll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4" name="Platshållare för innehåll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sv-SE" noProof="0"/>
              <a:t>Klicka för att lägga till innehåll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REDIGERA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5" name="Platshållare för innehåll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sv-SE" noProof="0"/>
              <a:t>Klicka för att lägga till innehåll</a:t>
            </a:r>
          </a:p>
        </p:txBody>
      </p:sp>
      <p:sp>
        <p:nvSpPr>
          <p:cNvPr id="21" name="Platshållare för text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19" name="Platshållare för text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22" name="Platshållare för innehåll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6" name="Platshållare för innehåll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sv-SE" noProof="0"/>
              <a:t>Klicka för att lägga till innehåll</a:t>
            </a:r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#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</a:t>
            </a:r>
          </a:p>
        </p:txBody>
      </p:sp>
      <p:sp>
        <p:nvSpPr>
          <p:cNvPr id="15" name="Platshållare för innehåll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cxnSp>
        <p:nvCxnSpPr>
          <p:cNvPr id="23" name="Rak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tshållare för datum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22" name="Platshållare för sidfot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24" name="Platshållare för bildnumm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gordn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vslutn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Platshållare för datum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10" name="Platshållare för sidfot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11" name="Platshållare för bildnumm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ÄNDRA RUBRIK</a:t>
            </a:r>
          </a:p>
        </p:txBody>
      </p: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17" name="Platshållare för text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18" name="Platshållare för text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19" name="Platshållare för text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34" name="Platshållare för text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35" name="Platshållare för text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36" name="Platshållare för text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sp>
        <p:nvSpPr>
          <p:cNvPr id="37" name="Platshållare för text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sv-SE" noProof="0"/>
              <a:t>Klicka för att redigera format för bakgrundstext</a:t>
            </a:r>
          </a:p>
        </p:txBody>
      </p:sp>
      <p:cxnSp>
        <p:nvCxnSpPr>
          <p:cNvPr id="3" name="Rak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Rak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Rak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sv-SE" noProof="0"/>
              <a:t>Säljpresentation 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 för innehål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5" name="Platshållare för text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7" name="Platshållare för text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31" name="Platshållare för text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LÄGGA TILL EN UNDERRUBRIK</a:t>
            </a:r>
          </a:p>
        </p:txBody>
      </p:sp>
      <p:sp>
        <p:nvSpPr>
          <p:cNvPr id="32" name="Platshållare för text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33" name="Platshållare för text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LÄGGA TILL EN UNDERRUBRIK</a:t>
            </a:r>
          </a:p>
        </p:txBody>
      </p:sp>
      <p:sp>
        <p:nvSpPr>
          <p:cNvPr id="34" name="Platshållare för text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2" name="Platshållare för text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LÄGGA TILL EN UNDERRUBRIK</a:t>
            </a:r>
          </a:p>
        </p:txBody>
      </p:sp>
      <p:sp>
        <p:nvSpPr>
          <p:cNvPr id="13" name="Platshållare för text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sv-SE" noProof="0"/>
              <a:t>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  <p:cxnSp>
        <p:nvCxnSpPr>
          <p:cNvPr id="2" name="Rak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 för innehåll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sp>
        <p:nvSpPr>
          <p:cNvPr id="15" name="Platshållare för text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7" name="Platshållare för text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8" name="Platshållare för text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9" name="Platshållare för text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20" name="Platshållare för text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23" name="Platshållare för text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24" name="Platshållare för text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ledn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cxnSp>
        <p:nvCxnSpPr>
          <p:cNvPr id="14" name="Rak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tshållare för datum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10" name="Platshållare för sidfot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11" name="Platshållare för bildnumm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rytn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FÖR ATT REDIGERA FORMAT FÖR HUVUDRUBRIK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atshållare för text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2" name="Platshållare för text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3" name="Platshållare för text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4" name="Platshållare för text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5" name="Platshållare för text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sv-SE" noProof="0"/>
              <a:t>KLICKA FÖR ATT LÄGGA TILL EN UNDERRUBRIK</a:t>
            </a:r>
          </a:p>
        </p:txBody>
      </p:sp>
      <p:sp>
        <p:nvSpPr>
          <p:cNvPr id="16" name="Platshållare för text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sv-SE" noProof="0"/>
              <a:t>Klicka här för att lägga till text</a:t>
            </a:r>
          </a:p>
        </p:txBody>
      </p:sp>
      <p:sp>
        <p:nvSpPr>
          <p:cNvPr id="17" name="Platshållare för datum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18" name="Platshållare för sidfot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19" name="Platshållare för bildnumm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sv-SE" noProof="0"/>
              <a:t>KLICKA FÖR ATT REDIGERA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cxnSp>
        <p:nvCxnSpPr>
          <p:cNvPr id="16" name="Rak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tshållare för text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FÖR ATT REDIGERA BAKGRUNDSTEXT</a:t>
            </a:r>
          </a:p>
        </p:txBody>
      </p:sp>
      <p:sp>
        <p:nvSpPr>
          <p:cNvPr id="22" name="Platshållare för innehåll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0"/>
              <a:t>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sv-SE" noProof="0"/>
              <a:t>Säljpresentation 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178" y="1754909"/>
            <a:ext cx="9855644" cy="182549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/>
          <a:lstStyle/>
          <a:p>
            <a:pPr algn="ctr" rtl="0"/>
            <a:r>
              <a:rPr lang="sv-SE" dirty="0"/>
              <a:t>Draft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assembly</a:t>
            </a:r>
            <a:br>
              <a:rPr lang="sv-SE" dirty="0"/>
            </a:br>
            <a:r>
              <a:rPr lang="sv-SE" dirty="0"/>
              <a:t>and differential expression </a:t>
            </a:r>
            <a:r>
              <a:rPr lang="sv-SE" dirty="0" err="1"/>
              <a:t>analysis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durian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6291" y="5458690"/>
            <a:ext cx="5269612" cy="881849"/>
          </a:xfrm>
        </p:spPr>
        <p:txBody>
          <a:bodyPr rtlCol="0">
            <a:normAutofit/>
          </a:bodyPr>
          <a:lstStyle/>
          <a:p>
            <a:pPr rtl="0"/>
            <a:r>
              <a:rPr lang="sv-SE" sz="1800" dirty="0"/>
              <a:t>Julia Sulyaeva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10</a:t>
            </a:fld>
            <a:endParaRPr lang="sv-SE" noProof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2928620" y="445718"/>
            <a:ext cx="6334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latin typeface="+mj-lt"/>
              </a:rPr>
              <a:t>Differential expression </a:t>
            </a:r>
            <a:r>
              <a:rPr lang="sv-SE" sz="3600" dirty="0" err="1">
                <a:latin typeface="+mj-lt"/>
              </a:rPr>
              <a:t>analysis</a:t>
            </a:r>
            <a:endParaRPr lang="sv-SE" sz="3600" dirty="0">
              <a:latin typeface="+mj-lt"/>
            </a:endParaRPr>
          </a:p>
        </p:txBody>
      </p:sp>
      <p:pic>
        <p:nvPicPr>
          <p:cNvPr id="3" name="Bildobjekt 2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E3E915F7-6C10-68DE-EFBA-F4BB15B31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928" t="78028"/>
          <a:stretch/>
        </p:blipFill>
        <p:spPr>
          <a:xfrm>
            <a:off x="2767800" y="1648628"/>
            <a:ext cx="3620867" cy="3766682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5F4EFAC5-29FF-8F9C-13D1-686C2AB7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65" y="1450665"/>
            <a:ext cx="2577262" cy="49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2831CD84-1FFB-E532-25C4-B739B184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0" y="978551"/>
            <a:ext cx="4645262" cy="4324296"/>
          </a:xfrm>
          <a:prstGeom prst="rect">
            <a:avLst/>
          </a:prstGeo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11</a:t>
            </a:fld>
            <a:endParaRPr lang="sv-SE" noProof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4266694" y="525523"/>
            <a:ext cx="3658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Results</a:t>
            </a:r>
            <a:r>
              <a:rPr lang="sv-SE" sz="3600" dirty="0">
                <a:latin typeface="+mj-lt"/>
              </a:rPr>
              <a:t>: </a:t>
            </a:r>
            <a:r>
              <a:rPr lang="sv-SE" sz="3600" dirty="0" err="1">
                <a:latin typeface="+mj-lt"/>
              </a:rPr>
              <a:t>Cultivars</a:t>
            </a:r>
            <a:endParaRPr lang="sv-SE" sz="3600" dirty="0">
              <a:latin typeface="+mj-lt"/>
            </a:endParaRP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9431C7C-601B-D155-551C-22F5BC3C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60" y="3260436"/>
            <a:ext cx="4889184" cy="3581402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062EA637-C8C3-4DB0-5473-D99CCA95D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090" y="1171854"/>
            <a:ext cx="4944027" cy="49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12</a:t>
            </a:fld>
            <a:endParaRPr lang="sv-SE" noProof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4266694" y="525523"/>
            <a:ext cx="4460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Results</a:t>
            </a:r>
            <a:r>
              <a:rPr lang="sv-SE" sz="3600" dirty="0">
                <a:latin typeface="+mj-lt"/>
              </a:rPr>
              <a:t>: Plant </a:t>
            </a:r>
            <a:r>
              <a:rPr lang="sv-SE" sz="3600" dirty="0" err="1">
                <a:latin typeface="+mj-lt"/>
              </a:rPr>
              <a:t>tissues</a:t>
            </a:r>
            <a:endParaRPr lang="sv-SE" sz="3600" dirty="0">
              <a:latin typeface="+mj-lt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DF0A152-DF5A-5725-4CB3-97E9D011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568"/>
            <a:ext cx="4861279" cy="456574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AC9BF93F-2D31-2651-6F6E-4C538784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51" y="3343564"/>
            <a:ext cx="4445050" cy="351443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70EAE8E9-3685-B9D2-DC76-0ACA99DE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990" y="1171854"/>
            <a:ext cx="5165010" cy="52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E7152F-6EAF-20CC-C180-CFF20DA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D8922C-F25B-6D08-9739-8D64C393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13</a:t>
            </a:fld>
            <a:endParaRPr lang="sv-SE" noProof="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7AAC3E8-281D-79A4-D5A1-1D6331F1C444}"/>
              </a:ext>
            </a:extLst>
          </p:cNvPr>
          <p:cNvSpPr txBox="1"/>
          <p:nvPr/>
        </p:nvSpPr>
        <p:spPr>
          <a:xfrm>
            <a:off x="1149927" y="2613394"/>
            <a:ext cx="989214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/>
              <a:t>Successful</a:t>
            </a:r>
            <a:r>
              <a:rPr lang="sv-SE" sz="2000" dirty="0"/>
              <a:t> </a:t>
            </a:r>
            <a:r>
              <a:rPr lang="sv-SE" sz="2000" dirty="0" err="1"/>
              <a:t>genome</a:t>
            </a:r>
            <a:r>
              <a:rPr lang="sv-SE" sz="2000" dirty="0"/>
              <a:t> </a:t>
            </a:r>
            <a:r>
              <a:rPr lang="sv-SE" sz="2000" dirty="0" err="1"/>
              <a:t>assembly</a:t>
            </a: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/>
              <a:t>Large</a:t>
            </a:r>
            <a:r>
              <a:rPr lang="sv-SE" sz="2000" dirty="0"/>
              <a:t> </a:t>
            </a:r>
            <a:r>
              <a:rPr lang="sv-SE" sz="2000" dirty="0" err="1"/>
              <a:t>differences</a:t>
            </a:r>
            <a:r>
              <a:rPr lang="sv-SE" sz="2000" dirty="0"/>
              <a:t> in expression </a:t>
            </a:r>
            <a:r>
              <a:rPr lang="sv-SE" sz="2000" dirty="0" err="1"/>
              <a:t>between</a:t>
            </a:r>
            <a:r>
              <a:rPr lang="sv-SE" sz="2000" dirty="0"/>
              <a:t> </a:t>
            </a:r>
            <a:r>
              <a:rPr lang="sv-SE" sz="2000" dirty="0" err="1"/>
              <a:t>cultivars</a:t>
            </a: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/>
              <a:t>More</a:t>
            </a:r>
            <a:r>
              <a:rPr lang="sv-SE" sz="2000" dirty="0"/>
              <a:t> </a:t>
            </a:r>
            <a:r>
              <a:rPr lang="sv-SE" sz="2000" dirty="0" err="1"/>
              <a:t>ambiguous</a:t>
            </a:r>
            <a:r>
              <a:rPr lang="sv-SE" sz="2000" dirty="0"/>
              <a:t> </a:t>
            </a:r>
            <a:r>
              <a:rPr lang="sv-SE" sz="2000" dirty="0" err="1"/>
              <a:t>differences</a:t>
            </a:r>
            <a:r>
              <a:rPr lang="sv-SE" sz="2000" dirty="0"/>
              <a:t> in expression </a:t>
            </a:r>
            <a:r>
              <a:rPr lang="sv-SE" sz="2000" dirty="0" err="1"/>
              <a:t>between</a:t>
            </a:r>
            <a:r>
              <a:rPr lang="sv-SE" sz="2000" dirty="0"/>
              <a:t> plant organs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/>
              <a:t>Expression </a:t>
            </a:r>
            <a:r>
              <a:rPr lang="sv-SE" sz="2000" dirty="0" err="1"/>
              <a:t>analysis</a:t>
            </a:r>
            <a:r>
              <a:rPr lang="sv-SE" sz="2000" dirty="0"/>
              <a:t> </a:t>
            </a:r>
            <a:r>
              <a:rPr lang="sv-SE" sz="2000" dirty="0" err="1"/>
              <a:t>results</a:t>
            </a:r>
            <a:r>
              <a:rPr lang="sv-SE" sz="2000" dirty="0"/>
              <a:t> not </a:t>
            </a:r>
            <a:r>
              <a:rPr lang="sv-SE" sz="2000" dirty="0" err="1"/>
              <a:t>very</a:t>
            </a:r>
            <a:r>
              <a:rPr lang="sv-SE" sz="2000" dirty="0"/>
              <a:t> </a:t>
            </a:r>
            <a:r>
              <a:rPr lang="sv-SE" sz="2000" dirty="0" err="1"/>
              <a:t>satisfactory</a:t>
            </a:r>
            <a:r>
              <a:rPr lang="sv-SE" sz="2000" dirty="0"/>
              <a:t>, </a:t>
            </a:r>
            <a:r>
              <a:rPr lang="sv-SE" sz="2000" dirty="0" err="1"/>
              <a:t>more</a:t>
            </a:r>
            <a:r>
              <a:rPr lang="sv-SE" sz="2000" dirty="0"/>
              <a:t> </a:t>
            </a:r>
            <a:r>
              <a:rPr lang="sv-SE" sz="2000" dirty="0" err="1"/>
              <a:t>analysis</a:t>
            </a:r>
            <a:r>
              <a:rPr lang="sv-SE" sz="2000" dirty="0"/>
              <a:t> </a:t>
            </a:r>
            <a:r>
              <a:rPr lang="sv-SE" sz="2000" dirty="0" err="1"/>
              <a:t>would</a:t>
            </a:r>
            <a:r>
              <a:rPr lang="sv-SE" sz="2000" dirty="0"/>
              <a:t> be </a:t>
            </a:r>
            <a:r>
              <a:rPr lang="sv-SE" sz="2000" dirty="0" err="1"/>
              <a:t>wished</a:t>
            </a:r>
            <a:r>
              <a:rPr lang="sv-SE" sz="2000" dirty="0"/>
              <a:t>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i="1" dirty="0"/>
          </a:p>
        </p:txBody>
      </p:sp>
    </p:spTree>
    <p:extLst>
      <p:ext uri="{BB962C8B-B14F-4D97-AF65-F5344CB8AC3E}">
        <p14:creationId xmlns:p14="http://schemas.microsoft.com/office/powerpoint/2010/main" val="3341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>
            <a:extLst>
              <a:ext uri="{FF2B5EF4-FFF2-40B4-BE49-F238E27FC236}">
                <a16:creationId xmlns:a16="http://schemas.microsoft.com/office/drawing/2014/main" id="{4E57862C-786F-0DEA-135A-C1130293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429000"/>
            <a:ext cx="3446989" cy="309981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4E7152F-6EAF-20CC-C180-CFF20DA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Durian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D8922C-F25B-6D08-9739-8D64C393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2</a:t>
            </a:fld>
            <a:endParaRPr lang="sv-SE" noProof="0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AB854D7-9CDE-DAAF-D707-0313346A440B}"/>
              </a:ext>
            </a:extLst>
          </p:cNvPr>
          <p:cNvSpPr txBox="1"/>
          <p:nvPr/>
        </p:nvSpPr>
        <p:spPr>
          <a:xfrm>
            <a:off x="6622474" y="2274838"/>
            <a:ext cx="501534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i="1" dirty="0" err="1"/>
              <a:t>Durio</a:t>
            </a:r>
            <a:r>
              <a:rPr lang="sv-SE" i="1" dirty="0"/>
              <a:t> </a:t>
            </a:r>
            <a:r>
              <a:rPr lang="sv-SE" i="1" dirty="0" err="1"/>
              <a:t>zibethinus</a:t>
            </a:r>
            <a:r>
              <a:rPr lang="sv-SE" i="1" dirty="0"/>
              <a:t> </a:t>
            </a:r>
            <a:r>
              <a:rPr lang="sv-SE" dirty="0"/>
              <a:t>(</a:t>
            </a:r>
            <a:r>
              <a:rPr lang="sv-SE" dirty="0" err="1"/>
              <a:t>Jackfruit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Smell</a:t>
            </a:r>
            <a:r>
              <a:rPr lang="sv-SE" dirty="0"/>
              <a:t>: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mixture</a:t>
            </a:r>
            <a:r>
              <a:rPr lang="sv-SE" dirty="0"/>
              <a:t> = </a:t>
            </a:r>
            <a:r>
              <a:rPr lang="sv-SE" dirty="0" err="1"/>
              <a:t>Sulfur</a:t>
            </a:r>
            <a:r>
              <a:rPr lang="sv-SE" dirty="0"/>
              <a:t>, </a:t>
            </a:r>
            <a:r>
              <a:rPr lang="sv-SE" dirty="0" err="1"/>
              <a:t>esthers</a:t>
            </a:r>
            <a:r>
              <a:rPr lang="sv-SE" dirty="0"/>
              <a:t>, </a:t>
            </a:r>
            <a:r>
              <a:rPr lang="sv-SE" dirty="0" err="1"/>
              <a:t>alcohols</a:t>
            </a:r>
            <a:r>
              <a:rPr lang="sv-SE" dirty="0"/>
              <a:t>, </a:t>
            </a:r>
            <a:r>
              <a:rPr lang="sv-SE" dirty="0" err="1"/>
              <a:t>acids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Cultivars</a:t>
            </a:r>
            <a:r>
              <a:rPr lang="sv-SE" dirty="0"/>
              <a:t>: </a:t>
            </a:r>
            <a:r>
              <a:rPr lang="sv-SE" dirty="0" err="1"/>
              <a:t>Musang</a:t>
            </a:r>
            <a:r>
              <a:rPr lang="sv-SE" dirty="0"/>
              <a:t> </a:t>
            </a:r>
            <a:r>
              <a:rPr lang="sv-SE" dirty="0" err="1"/>
              <a:t>king</a:t>
            </a:r>
            <a:r>
              <a:rPr lang="sv-SE" dirty="0"/>
              <a:t>, </a:t>
            </a:r>
            <a:r>
              <a:rPr lang="sv-SE" dirty="0" err="1"/>
              <a:t>Monthong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Plant organs: </a:t>
            </a:r>
            <a:r>
              <a:rPr lang="sv-SE" dirty="0" err="1"/>
              <a:t>leaf</a:t>
            </a:r>
            <a:r>
              <a:rPr lang="sv-SE" dirty="0"/>
              <a:t>, </a:t>
            </a:r>
            <a:r>
              <a:rPr lang="sv-SE" dirty="0" err="1"/>
              <a:t>root</a:t>
            </a:r>
            <a:r>
              <a:rPr lang="sv-SE" dirty="0"/>
              <a:t>, </a:t>
            </a:r>
            <a:r>
              <a:rPr lang="sv-SE" dirty="0" err="1"/>
              <a:t>aril</a:t>
            </a:r>
            <a:r>
              <a:rPr lang="sv-SE" dirty="0"/>
              <a:t>, </a:t>
            </a:r>
            <a:r>
              <a:rPr lang="sv-SE" dirty="0" err="1"/>
              <a:t>stem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86DD2C9-9ED6-D855-8922-BF8E023B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" y="1140999"/>
            <a:ext cx="2817091" cy="2118320"/>
          </a:xfrm>
          <a:prstGeom prst="rect">
            <a:avLst/>
          </a:prstGeom>
        </p:spPr>
      </p:pic>
      <p:grpSp>
        <p:nvGrpSpPr>
          <p:cNvPr id="12" name="Grupp 11">
            <a:extLst>
              <a:ext uri="{FF2B5EF4-FFF2-40B4-BE49-F238E27FC236}">
                <a16:creationId xmlns:a16="http://schemas.microsoft.com/office/drawing/2014/main" id="{82A4EEA6-289F-11DC-58D8-742E3F29A7A0}"/>
              </a:ext>
            </a:extLst>
          </p:cNvPr>
          <p:cNvGrpSpPr/>
          <p:nvPr/>
        </p:nvGrpSpPr>
        <p:grpSpPr>
          <a:xfrm>
            <a:off x="3267855" y="2083214"/>
            <a:ext cx="2932705" cy="2001230"/>
            <a:chOff x="2457372" y="2771667"/>
            <a:chExt cx="2814570" cy="1654030"/>
          </a:xfrm>
        </p:grpSpPr>
        <p:pic>
          <p:nvPicPr>
            <p:cNvPr id="9" name="Bildobjekt 8">
              <a:extLst>
                <a:ext uri="{FF2B5EF4-FFF2-40B4-BE49-F238E27FC236}">
                  <a16:creationId xmlns:a16="http://schemas.microsoft.com/office/drawing/2014/main" id="{E32367D7-A747-BFD5-EFAE-26E668F1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973" y="2771667"/>
              <a:ext cx="1154969" cy="1654030"/>
            </a:xfrm>
            <a:prstGeom prst="rect">
              <a:avLst/>
            </a:prstGeom>
          </p:spPr>
        </p:pic>
        <p:pic>
          <p:nvPicPr>
            <p:cNvPr id="11" name="Bildobjekt 10">
              <a:extLst>
                <a:ext uri="{FF2B5EF4-FFF2-40B4-BE49-F238E27FC236}">
                  <a16:creationId xmlns:a16="http://schemas.microsoft.com/office/drawing/2014/main" id="{6F966605-6B81-EAC7-6CCB-E378C7A6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7372" y="2771667"/>
              <a:ext cx="1620274" cy="1654030"/>
            </a:xfrm>
            <a:prstGeom prst="rect">
              <a:avLst/>
            </a:prstGeom>
          </p:spPr>
        </p:pic>
      </p:grpSp>
      <p:sp>
        <p:nvSpPr>
          <p:cNvPr id="28" name="Ellips 27">
            <a:extLst>
              <a:ext uri="{FF2B5EF4-FFF2-40B4-BE49-F238E27FC236}">
                <a16:creationId xmlns:a16="http://schemas.microsoft.com/office/drawing/2014/main" id="{08CA5A32-77DB-C49E-7501-64ECDAD39805}"/>
              </a:ext>
            </a:extLst>
          </p:cNvPr>
          <p:cNvSpPr/>
          <p:nvPr/>
        </p:nvSpPr>
        <p:spPr>
          <a:xfrm>
            <a:off x="1950720" y="5966460"/>
            <a:ext cx="57150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3860B196-6A02-BA99-982E-90D2BE4726C6}"/>
              </a:ext>
            </a:extLst>
          </p:cNvPr>
          <p:cNvSpPr/>
          <p:nvPr/>
        </p:nvSpPr>
        <p:spPr>
          <a:xfrm>
            <a:off x="1950720" y="5318760"/>
            <a:ext cx="57150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DC7D773F-9599-1791-061B-597E76F55EC6}"/>
              </a:ext>
            </a:extLst>
          </p:cNvPr>
          <p:cNvSpPr/>
          <p:nvPr/>
        </p:nvSpPr>
        <p:spPr>
          <a:xfrm>
            <a:off x="2458029" y="5009130"/>
            <a:ext cx="57150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4FFE3AAA-D1C8-28C6-9885-911B5A88C792}"/>
              </a:ext>
            </a:extLst>
          </p:cNvPr>
          <p:cNvSpPr/>
          <p:nvPr/>
        </p:nvSpPr>
        <p:spPr>
          <a:xfrm>
            <a:off x="2492319" y="4084444"/>
            <a:ext cx="57150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43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E7152F-6EAF-20CC-C180-CFF20DA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PROJECT </a:t>
            </a:r>
            <a:r>
              <a:rPr lang="sv-SE" dirty="0" err="1"/>
              <a:t>AIM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D8922C-F25B-6D08-9739-8D64C393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3</a:t>
            </a:fld>
            <a:endParaRPr lang="sv-SE" noProof="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7AAC3E8-281D-79A4-D5A1-1D6331F1C444}"/>
              </a:ext>
            </a:extLst>
          </p:cNvPr>
          <p:cNvSpPr txBox="1"/>
          <p:nvPr/>
        </p:nvSpPr>
        <p:spPr>
          <a:xfrm>
            <a:off x="1149927" y="1997839"/>
            <a:ext cx="989214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Reproduce</a:t>
            </a:r>
            <a:r>
              <a:rPr lang="sv-SE" dirty="0"/>
              <a:t> a part </a:t>
            </a:r>
            <a:r>
              <a:rPr lang="sv-SE" dirty="0" err="1"/>
              <a:t>of</a:t>
            </a:r>
            <a:r>
              <a:rPr lang="sv-SE" dirty="0"/>
              <a:t> WGS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i="1" dirty="0" err="1"/>
              <a:t>Durio</a:t>
            </a:r>
            <a:r>
              <a:rPr lang="sv-SE" i="1" dirty="0"/>
              <a:t> </a:t>
            </a:r>
            <a:r>
              <a:rPr lang="sv-SE" i="1" dirty="0" err="1"/>
              <a:t>zibethinus</a:t>
            </a:r>
            <a:r>
              <a:rPr lang="sv-SE" i="1" dirty="0"/>
              <a:t>, from 2017 </a:t>
            </a:r>
            <a:r>
              <a:rPr lang="sv-SE" i="1" dirty="0" err="1"/>
              <a:t>article</a:t>
            </a:r>
            <a:r>
              <a:rPr lang="sv-SE" i="1" dirty="0"/>
              <a:t> by </a:t>
            </a:r>
            <a:r>
              <a:rPr lang="sv-SE" i="1" dirty="0" err="1"/>
              <a:t>Teh</a:t>
            </a:r>
            <a:r>
              <a:rPr lang="sv-SE" i="1" dirty="0"/>
              <a:t>, Lim, </a:t>
            </a:r>
            <a:r>
              <a:rPr lang="sv-SE" i="1" dirty="0" err="1"/>
              <a:t>Yong</a:t>
            </a:r>
            <a:r>
              <a:rPr lang="sv-SE" i="1" dirty="0"/>
              <a:t>, et al (</a:t>
            </a:r>
            <a:r>
              <a:rPr lang="sv-SE" i="1" dirty="0" err="1"/>
              <a:t>DOI</a:t>
            </a:r>
            <a:r>
              <a:rPr lang="sv-SE" i="1" dirty="0"/>
              <a:t>: </a:t>
            </a:r>
            <a:r>
              <a:rPr lang="sv-SE" b="0" i="0" dirty="0">
                <a:solidFill>
                  <a:srgbClr val="222222"/>
                </a:solidFill>
                <a:effectLst/>
                <a:latin typeface="-apple-system"/>
              </a:rPr>
              <a:t>10.1038/ng.3972</a:t>
            </a:r>
            <a:r>
              <a:rPr lang="sv-SE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genome</a:t>
            </a:r>
            <a:r>
              <a:rPr lang="sv-SE" dirty="0"/>
              <a:t> </a:t>
            </a:r>
            <a:r>
              <a:rPr lang="sv-SE" dirty="0" err="1"/>
              <a:t>assembly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Annotate</a:t>
            </a:r>
            <a:r>
              <a:rPr lang="sv-SE" dirty="0"/>
              <a:t> the </a:t>
            </a:r>
            <a:r>
              <a:rPr lang="sv-SE" dirty="0" err="1"/>
              <a:t>genome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Analyze</a:t>
            </a:r>
            <a:r>
              <a:rPr lang="sv-SE" dirty="0"/>
              <a:t> expression </a:t>
            </a:r>
            <a:r>
              <a:rPr lang="sv-SE" dirty="0" err="1"/>
              <a:t>differences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the different plant organs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26586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4</a:t>
            </a:fld>
            <a:endParaRPr lang="sv-SE" noProof="0"/>
          </a:p>
        </p:txBody>
      </p:sp>
      <p:pic>
        <p:nvPicPr>
          <p:cNvPr id="8" name="Bildobjekt 7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6E407721-AA0E-86AA-9483-C7EF753E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500062"/>
            <a:ext cx="6687573" cy="6038850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838200" y="4530038"/>
            <a:ext cx="3173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latin typeface="+mj-lt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82678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5</a:t>
            </a:fld>
            <a:endParaRPr lang="sv-SE" noProof="0"/>
          </a:p>
        </p:txBody>
      </p:sp>
      <p:pic>
        <p:nvPicPr>
          <p:cNvPr id="8" name="Bildobjekt 7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6E407721-AA0E-86AA-9483-C7EF753E6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297"/>
          <a:stretch/>
        </p:blipFill>
        <p:spPr>
          <a:xfrm>
            <a:off x="548885" y="2906871"/>
            <a:ext cx="10804915" cy="104425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4780280" y="538578"/>
            <a:ext cx="3173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RAW</a:t>
            </a:r>
            <a:r>
              <a:rPr lang="sv-SE" sz="3600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55854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6</a:t>
            </a:fld>
            <a:endParaRPr lang="sv-SE" noProof="0"/>
          </a:p>
        </p:txBody>
      </p:sp>
      <p:pic>
        <p:nvPicPr>
          <p:cNvPr id="8" name="Bildobjekt 7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6E407721-AA0E-86AA-9483-C7EF753E6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753" b="61845"/>
          <a:stretch/>
        </p:blipFill>
        <p:spPr>
          <a:xfrm>
            <a:off x="1849120" y="1627664"/>
            <a:ext cx="2641600" cy="4728686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2364740" y="551911"/>
            <a:ext cx="746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Reads</a:t>
            </a:r>
            <a:r>
              <a:rPr lang="sv-SE" sz="3600" dirty="0">
                <a:latin typeface="+mj-lt"/>
              </a:rPr>
              <a:t> </a:t>
            </a:r>
            <a:r>
              <a:rPr lang="sv-SE" sz="3600" dirty="0" err="1">
                <a:latin typeface="+mj-lt"/>
              </a:rPr>
              <a:t>preprocessing</a:t>
            </a:r>
            <a:r>
              <a:rPr lang="sv-SE" sz="3600" dirty="0">
                <a:latin typeface="+mj-lt"/>
              </a:rPr>
              <a:t> + </a:t>
            </a:r>
            <a:r>
              <a:rPr lang="sv-SE" sz="3600" dirty="0" err="1">
                <a:latin typeface="+mj-lt"/>
              </a:rPr>
              <a:t>assembly</a:t>
            </a:r>
            <a:endParaRPr lang="sv-SE" sz="3600" dirty="0">
              <a:latin typeface="+mj-lt"/>
            </a:endParaRPr>
          </a:p>
        </p:txBody>
      </p:sp>
      <p:pic>
        <p:nvPicPr>
          <p:cNvPr id="2" name="Bildobjekt 1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31A66A2B-5017-8DB7-64B8-23D97F12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58" r="39430" b="69921"/>
          <a:stretch/>
        </p:blipFill>
        <p:spPr>
          <a:xfrm>
            <a:off x="4957519" y="1627664"/>
            <a:ext cx="3506600" cy="386984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229CC835-7E68-EFBF-FB6C-A1D2BA8A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53" y="1777059"/>
            <a:ext cx="2249565" cy="34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7</a:t>
            </a:fld>
            <a:endParaRPr lang="sv-SE" noProof="0"/>
          </a:p>
        </p:txBody>
      </p:sp>
      <p:pic>
        <p:nvPicPr>
          <p:cNvPr id="8" name="Bildobjekt 7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6E407721-AA0E-86AA-9483-C7EF753E6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5" t="34728" r="46951" b="15242"/>
          <a:stretch/>
        </p:blipFill>
        <p:spPr>
          <a:xfrm>
            <a:off x="3921760" y="1294387"/>
            <a:ext cx="4183380" cy="542708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3467100" y="405078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Assembly</a:t>
            </a:r>
            <a:r>
              <a:rPr lang="sv-SE" sz="3600" dirty="0">
                <a:latin typeface="+mj-lt"/>
              </a:rPr>
              <a:t> </a:t>
            </a:r>
            <a:r>
              <a:rPr lang="sv-SE" sz="3600" dirty="0" err="1">
                <a:latin typeface="+mj-lt"/>
              </a:rPr>
              <a:t>improvement</a:t>
            </a:r>
            <a:endParaRPr lang="sv-SE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63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8</a:t>
            </a:fld>
            <a:endParaRPr lang="sv-SE" noProof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4505960" y="384758"/>
            <a:ext cx="318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latin typeface="+mj-lt"/>
              </a:rPr>
              <a:t>Final </a:t>
            </a:r>
            <a:r>
              <a:rPr lang="sv-SE" sz="3600" dirty="0" err="1">
                <a:latin typeface="+mj-lt"/>
              </a:rPr>
              <a:t>assembly</a:t>
            </a:r>
            <a:endParaRPr lang="sv-SE" sz="3600" dirty="0">
              <a:latin typeface="+mj-lt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33D445F-8CE2-FA37-A54C-01F85555B1EA}"/>
              </a:ext>
            </a:extLst>
          </p:cNvPr>
          <p:cNvSpPr txBox="1"/>
          <p:nvPr/>
        </p:nvSpPr>
        <p:spPr>
          <a:xfrm>
            <a:off x="6622474" y="2413340"/>
            <a:ext cx="5015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Scaffold</a:t>
            </a:r>
            <a:r>
              <a:rPr lang="sv-SE" dirty="0"/>
              <a:t>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614 </a:t>
            </a:r>
            <a:r>
              <a:rPr lang="sv-SE" dirty="0" err="1"/>
              <a:t>contigs</a:t>
            </a:r>
            <a:r>
              <a:rPr lang="sv-SE" dirty="0"/>
              <a:t>, all &gt;1000bp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31.44% </a:t>
            </a:r>
            <a:r>
              <a:rPr lang="sv-SE" dirty="0" err="1"/>
              <a:t>GC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Plots</a:t>
            </a:r>
            <a:r>
              <a:rPr lang="sv-SE" dirty="0"/>
              <a:t>: </a:t>
            </a:r>
            <a:r>
              <a:rPr lang="sv-SE" dirty="0" err="1"/>
              <a:t>cumulative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, </a:t>
            </a:r>
            <a:r>
              <a:rPr lang="sv-SE" dirty="0" err="1"/>
              <a:t>GC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615857F-9A2E-FE34-0F92-D60DDFA8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3" y="1031089"/>
            <a:ext cx="3458856" cy="2397911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8085D30-C70D-2DBD-A5D6-5F61BA13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46" y="3435166"/>
            <a:ext cx="4324916" cy="29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F5DC38-5233-B4AD-AF80-DBD6B197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sv-SE" noProof="0" smtClean="0"/>
              <a:t>9</a:t>
            </a:fld>
            <a:endParaRPr lang="sv-SE" noProof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2CDB3D9-8AB1-7780-FF98-B1EF4CF92E8B}"/>
              </a:ext>
            </a:extLst>
          </p:cNvPr>
          <p:cNvSpPr txBox="1"/>
          <p:nvPr/>
        </p:nvSpPr>
        <p:spPr>
          <a:xfrm>
            <a:off x="2077720" y="466038"/>
            <a:ext cx="803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 err="1">
                <a:latin typeface="+mj-lt"/>
              </a:rPr>
              <a:t>Genome</a:t>
            </a:r>
            <a:r>
              <a:rPr lang="sv-SE" sz="3600" dirty="0">
                <a:latin typeface="+mj-lt"/>
              </a:rPr>
              <a:t> annotation </a:t>
            </a:r>
            <a:r>
              <a:rPr lang="sv-SE" sz="3600" dirty="0" err="1">
                <a:latin typeface="+mj-lt"/>
              </a:rPr>
              <a:t>with</a:t>
            </a:r>
            <a:r>
              <a:rPr lang="sv-SE" sz="3600" dirty="0">
                <a:latin typeface="+mj-lt"/>
              </a:rPr>
              <a:t> </a:t>
            </a:r>
            <a:r>
              <a:rPr lang="sv-SE" sz="3600" dirty="0" err="1">
                <a:latin typeface="+mj-lt"/>
              </a:rPr>
              <a:t>transcriptome</a:t>
            </a:r>
            <a:endParaRPr lang="sv-SE" sz="3600" dirty="0">
              <a:latin typeface="+mj-lt"/>
            </a:endParaRPr>
          </a:p>
        </p:txBody>
      </p:sp>
      <p:pic>
        <p:nvPicPr>
          <p:cNvPr id="2" name="Bildobjekt 1" descr="En bild som visar text, diagram, Plan, Teknisk ritning&#10;&#10;Automatiskt genererad beskrivning">
            <a:extLst>
              <a:ext uri="{FF2B5EF4-FFF2-40B4-BE49-F238E27FC236}">
                <a16:creationId xmlns:a16="http://schemas.microsoft.com/office/drawing/2014/main" id="{1AD02C5A-D4CA-40FA-982C-4F0D817B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23" t="48501" r="16491" b="17766"/>
          <a:stretch/>
        </p:blipFill>
        <p:spPr>
          <a:xfrm>
            <a:off x="3952240" y="1213969"/>
            <a:ext cx="4104640" cy="47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2685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j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6_TF22318419_Win32" id="{2B1AB281-4B4A-4D53-BB43-28F770090B2D}" vid="{8E684EC9-59DD-4D95-8F98-6B653E20C7B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Minimalistisk säljpresentation</Template>
  <TotalTime>937</TotalTime>
  <Words>183</Words>
  <Application>Microsoft Office PowerPoint</Application>
  <PresentationFormat>Bredbild</PresentationFormat>
  <Paragraphs>52</Paragraphs>
  <Slides>13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Tenorite</vt:lpstr>
      <vt:lpstr>Monolinje</vt:lpstr>
      <vt:lpstr>Draft Genome assembly and differential expression analysis  of durian</vt:lpstr>
      <vt:lpstr>Durian</vt:lpstr>
      <vt:lpstr>PROJECT AIM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assembly and differential analysis of durian</dc:title>
  <dc:creator>Julia Sulyaeva</dc:creator>
  <cp:lastModifiedBy>Julia Sulyaeva</cp:lastModifiedBy>
  <cp:revision>15</cp:revision>
  <dcterms:created xsi:type="dcterms:W3CDTF">2023-05-16T22:37:53Z</dcterms:created>
  <dcterms:modified xsi:type="dcterms:W3CDTF">2023-08-17T14:23:15Z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