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6" r:id="rId2"/>
    <p:sldId id="269" r:id="rId3"/>
    <p:sldId id="310" r:id="rId4"/>
    <p:sldId id="311" r:id="rId5"/>
    <p:sldId id="312" r:id="rId6"/>
    <p:sldId id="326" r:id="rId7"/>
    <p:sldId id="327" r:id="rId8"/>
    <p:sldId id="313" r:id="rId9"/>
    <p:sldId id="325" r:id="rId10"/>
    <p:sldId id="320" r:id="rId11"/>
    <p:sldId id="321" r:id="rId12"/>
    <p:sldId id="324" r:id="rId13"/>
    <p:sldId id="315" r:id="rId14"/>
    <p:sldId id="323" r:id="rId15"/>
    <p:sldId id="322" r:id="rId16"/>
    <p:sldId id="328" r:id="rId17"/>
  </p:sldIdLst>
  <p:sldSz cx="17557750" cy="987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04040"/>
    <a:srgbClr val="97D2FF"/>
    <a:srgbClr val="37003C"/>
    <a:srgbClr val="000000"/>
    <a:srgbClr val="FFFFFF"/>
    <a:srgbClr val="E6E6E6"/>
    <a:srgbClr val="FFD966"/>
    <a:srgbClr val="FABD01"/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6215" autoAdjust="0"/>
  </p:normalViewPr>
  <p:slideViewPr>
    <p:cSldViewPr snapToGrid="0">
      <p:cViewPr varScale="1">
        <p:scale>
          <a:sx n="49" d="100"/>
          <a:sy n="49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B3E81-D443-4454-9DAD-586908521CF4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F2B2E-AEC3-43C4-B866-C248E7D04D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35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719" y="1615995"/>
            <a:ext cx="13168313" cy="3437702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719" y="5186268"/>
            <a:ext cx="13168313" cy="2383991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277" indent="0" algn="ctr">
              <a:buNone/>
              <a:defRPr sz="2880"/>
            </a:lvl2pPr>
            <a:lvl3pPr marL="1316553" indent="0" algn="ctr">
              <a:buNone/>
              <a:defRPr sz="2592"/>
            </a:lvl3pPr>
            <a:lvl4pPr marL="1974830" indent="0" algn="ctr">
              <a:buNone/>
              <a:defRPr sz="2304"/>
            </a:lvl4pPr>
            <a:lvl5pPr marL="2633106" indent="0" algn="ctr">
              <a:buNone/>
              <a:defRPr sz="2304"/>
            </a:lvl5pPr>
            <a:lvl6pPr marL="3291383" indent="0" algn="ctr">
              <a:buNone/>
              <a:defRPr sz="2304"/>
            </a:lvl6pPr>
            <a:lvl7pPr marL="3949659" indent="0" algn="ctr">
              <a:buNone/>
              <a:defRPr sz="2304"/>
            </a:lvl7pPr>
            <a:lvl8pPr marL="4607936" indent="0" algn="ctr">
              <a:buNone/>
              <a:defRPr sz="2304"/>
            </a:lvl8pPr>
            <a:lvl9pPr marL="5266212" indent="0" algn="ctr">
              <a:buNone/>
              <a:defRPr sz="230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6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11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64765" y="525713"/>
            <a:ext cx="3785890" cy="836797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7095" y="525713"/>
            <a:ext cx="11138198" cy="836797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0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951" y="2461707"/>
            <a:ext cx="15143559" cy="4107413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951" y="6607978"/>
            <a:ext cx="15143559" cy="2159991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>
                    <a:tint val="75000"/>
                  </a:schemeClr>
                </a:solidFill>
              </a:defRPr>
            </a:lvl1pPr>
            <a:lvl2pPr marL="65827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316553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3pPr>
            <a:lvl4pPr marL="1974830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4pPr>
            <a:lvl5pPr marL="263310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5pPr>
            <a:lvl6pPr marL="329138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6pPr>
            <a:lvl7pPr marL="3949659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7pPr>
            <a:lvl8pPr marL="460793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8pPr>
            <a:lvl9pPr marL="5266212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0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7095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8611" y="2628562"/>
            <a:ext cx="7462044" cy="626512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47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2" y="525713"/>
            <a:ext cx="15143559" cy="190856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383" y="2420563"/>
            <a:ext cx="742775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383" y="3606844"/>
            <a:ext cx="742775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8611" y="2420563"/>
            <a:ext cx="7464331" cy="1186281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277" indent="0">
              <a:buNone/>
              <a:defRPr sz="2880" b="1"/>
            </a:lvl2pPr>
            <a:lvl3pPr marL="1316553" indent="0">
              <a:buNone/>
              <a:defRPr sz="2592" b="1"/>
            </a:lvl3pPr>
            <a:lvl4pPr marL="1974830" indent="0">
              <a:buNone/>
              <a:defRPr sz="2304" b="1"/>
            </a:lvl4pPr>
            <a:lvl5pPr marL="2633106" indent="0">
              <a:buNone/>
              <a:defRPr sz="2304" b="1"/>
            </a:lvl5pPr>
            <a:lvl6pPr marL="3291383" indent="0">
              <a:buNone/>
              <a:defRPr sz="2304" b="1"/>
            </a:lvl6pPr>
            <a:lvl7pPr marL="3949659" indent="0">
              <a:buNone/>
              <a:defRPr sz="2304" b="1"/>
            </a:lvl7pPr>
            <a:lvl8pPr marL="4607936" indent="0">
              <a:buNone/>
              <a:defRPr sz="2304" b="1"/>
            </a:lvl8pPr>
            <a:lvl9pPr marL="5266212" indent="0">
              <a:buNone/>
              <a:defRPr sz="2304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8611" y="3606844"/>
            <a:ext cx="7464331" cy="5305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77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51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9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331" y="1421710"/>
            <a:ext cx="8888611" cy="7017117"/>
          </a:xfrm>
        </p:spPr>
        <p:txBody>
          <a:bodyPr/>
          <a:lstStyle>
            <a:lvl1pPr>
              <a:defRPr sz="4607"/>
            </a:lvl1pPr>
            <a:lvl2pPr>
              <a:defRPr sz="4031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3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383" y="658283"/>
            <a:ext cx="5662831" cy="2303992"/>
          </a:xfrm>
        </p:spPr>
        <p:txBody>
          <a:bodyPr anchor="b"/>
          <a:lstStyle>
            <a:lvl1pPr>
              <a:defRPr sz="4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4331" y="1421710"/>
            <a:ext cx="8888611" cy="7017117"/>
          </a:xfrm>
        </p:spPr>
        <p:txBody>
          <a:bodyPr anchor="t"/>
          <a:lstStyle>
            <a:lvl1pPr marL="0" indent="0">
              <a:buNone/>
              <a:defRPr sz="4607"/>
            </a:lvl1pPr>
            <a:lvl2pPr marL="658277" indent="0">
              <a:buNone/>
              <a:defRPr sz="4031"/>
            </a:lvl2pPr>
            <a:lvl3pPr marL="1316553" indent="0">
              <a:buNone/>
              <a:defRPr sz="3456"/>
            </a:lvl3pPr>
            <a:lvl4pPr marL="1974830" indent="0">
              <a:buNone/>
              <a:defRPr sz="2880"/>
            </a:lvl4pPr>
            <a:lvl5pPr marL="2633106" indent="0">
              <a:buNone/>
              <a:defRPr sz="2880"/>
            </a:lvl5pPr>
            <a:lvl6pPr marL="3291383" indent="0">
              <a:buNone/>
              <a:defRPr sz="2880"/>
            </a:lvl6pPr>
            <a:lvl7pPr marL="3949659" indent="0">
              <a:buNone/>
              <a:defRPr sz="2880"/>
            </a:lvl7pPr>
            <a:lvl8pPr marL="4607936" indent="0">
              <a:buNone/>
              <a:defRPr sz="2880"/>
            </a:lvl8pPr>
            <a:lvl9pPr marL="5266212" indent="0">
              <a:buNone/>
              <a:defRPr sz="28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383" y="2962275"/>
            <a:ext cx="5662831" cy="5487981"/>
          </a:xfrm>
        </p:spPr>
        <p:txBody>
          <a:bodyPr/>
          <a:lstStyle>
            <a:lvl1pPr marL="0" indent="0">
              <a:buNone/>
              <a:defRPr sz="2304"/>
            </a:lvl1pPr>
            <a:lvl2pPr marL="658277" indent="0">
              <a:buNone/>
              <a:defRPr sz="2016"/>
            </a:lvl2pPr>
            <a:lvl3pPr marL="1316553" indent="0">
              <a:buNone/>
              <a:defRPr sz="1728"/>
            </a:lvl3pPr>
            <a:lvl4pPr marL="1974830" indent="0">
              <a:buNone/>
              <a:defRPr sz="1440"/>
            </a:lvl4pPr>
            <a:lvl5pPr marL="2633106" indent="0">
              <a:buNone/>
              <a:defRPr sz="1440"/>
            </a:lvl5pPr>
            <a:lvl6pPr marL="3291383" indent="0">
              <a:buNone/>
              <a:defRPr sz="1440"/>
            </a:lvl6pPr>
            <a:lvl7pPr marL="3949659" indent="0">
              <a:buNone/>
              <a:defRPr sz="1440"/>
            </a:lvl7pPr>
            <a:lvl8pPr marL="4607936" indent="0">
              <a:buNone/>
              <a:defRPr sz="1440"/>
            </a:lvl8pPr>
            <a:lvl9pPr marL="5266212" indent="0">
              <a:buNone/>
              <a:defRPr sz="144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6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7096" y="525713"/>
            <a:ext cx="15143559" cy="1908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96" y="2628562"/>
            <a:ext cx="15143559" cy="62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7095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509D-C1B4-4511-85E3-7ED687486848}" type="datetimeFigureOut">
              <a:rPr lang="pt-BR" smtClean="0"/>
              <a:t>06/06/2019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6005" y="9151968"/>
            <a:ext cx="5925741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00161" y="9151968"/>
            <a:ext cx="3950494" cy="525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2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16553" rtl="0" eaLnBrk="1" latinLnBrk="0" hangingPunct="1">
        <a:lnSpc>
          <a:spcPct val="90000"/>
        </a:lnSpc>
        <a:spcBef>
          <a:spcPct val="0"/>
        </a:spcBef>
        <a:buNone/>
        <a:defRPr sz="6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38" indent="-329138" algn="l" defTabSz="1316553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1" kern="1200">
          <a:solidFill>
            <a:schemeClr val="tx1"/>
          </a:solidFill>
          <a:latin typeface="+mn-lt"/>
          <a:ea typeface="+mn-ea"/>
          <a:cs typeface="+mn-cs"/>
        </a:defRPr>
      </a:lvl1pPr>
      <a:lvl2pPr marL="98741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69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396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245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52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8798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074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351" indent="-329138" algn="l" defTabSz="1316553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277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55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830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10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383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659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7936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212" algn="l" defTabSz="1316553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poca.globo.com/tecnologia-sustenta-servicos-sob-medida-no-private-banking-2362034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8.jpe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26.jpeg"/><Relationship Id="rId3" Type="http://schemas.openxmlformats.org/officeDocument/2006/relationships/image" Target="../media/image13.gif"/><Relationship Id="rId21" Type="http://schemas.openxmlformats.org/officeDocument/2006/relationships/image" Target="../media/image29.pn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17" Type="http://schemas.openxmlformats.org/officeDocument/2006/relationships/image" Target="../media/image25.jpe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19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13" Type="http://schemas.openxmlformats.org/officeDocument/2006/relationships/image" Target="../media/image33.png"/><Relationship Id="rId18" Type="http://schemas.openxmlformats.org/officeDocument/2006/relationships/image" Target="../media/image35.png"/><Relationship Id="rId26" Type="http://schemas.openxmlformats.org/officeDocument/2006/relationships/image" Target="../media/image16.png"/><Relationship Id="rId3" Type="http://schemas.microsoft.com/office/2007/relationships/hdphoto" Target="../media/hdphoto6.wdp"/><Relationship Id="rId21" Type="http://schemas.openxmlformats.org/officeDocument/2006/relationships/image" Target="../media/image36.png"/><Relationship Id="rId7" Type="http://schemas.openxmlformats.org/officeDocument/2006/relationships/image" Target="../media/image31.png"/><Relationship Id="rId12" Type="http://schemas.openxmlformats.org/officeDocument/2006/relationships/image" Target="../media/image20.png"/><Relationship Id="rId17" Type="http://schemas.openxmlformats.org/officeDocument/2006/relationships/image" Target="../media/image23.png"/><Relationship Id="rId25" Type="http://schemas.openxmlformats.org/officeDocument/2006/relationships/image" Target="../media/image28.png"/><Relationship Id="rId2" Type="http://schemas.openxmlformats.org/officeDocument/2006/relationships/image" Target="../media/image30.png"/><Relationship Id="rId16" Type="http://schemas.microsoft.com/office/2007/relationships/hdphoto" Target="../media/hdphoto5.wdp"/><Relationship Id="rId20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24" Type="http://schemas.microsoft.com/office/2007/relationships/hdphoto" Target="../media/hdphoto11.wdp"/><Relationship Id="rId5" Type="http://schemas.openxmlformats.org/officeDocument/2006/relationships/image" Target="../media/image14.png"/><Relationship Id="rId15" Type="http://schemas.openxmlformats.org/officeDocument/2006/relationships/image" Target="../media/image34.png"/><Relationship Id="rId23" Type="http://schemas.openxmlformats.org/officeDocument/2006/relationships/image" Target="../media/image37.png"/><Relationship Id="rId10" Type="http://schemas.microsoft.com/office/2007/relationships/hdphoto" Target="../media/hdphoto8.wdp"/><Relationship Id="rId19" Type="http://schemas.microsoft.com/office/2007/relationships/hdphoto" Target="../media/hdphoto9.wdp"/><Relationship Id="rId4" Type="http://schemas.openxmlformats.org/officeDocument/2006/relationships/image" Target="../media/image13.gif"/><Relationship Id="rId9" Type="http://schemas.openxmlformats.org/officeDocument/2006/relationships/image" Target="../media/image32.png"/><Relationship Id="rId14" Type="http://schemas.microsoft.com/office/2007/relationships/hdphoto" Target="../media/hdphoto4.wdp"/><Relationship Id="rId22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40"/>
            <a:ext cx="17577279" cy="986891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xmlns="" id="{3ED1AD7F-961F-45CB-A4A7-6C9F85C9A8CB}"/>
              </a:ext>
            </a:extLst>
          </p:cNvPr>
          <p:cNvSpPr/>
          <p:nvPr/>
        </p:nvSpPr>
        <p:spPr>
          <a:xfrm>
            <a:off x="0" y="1"/>
            <a:ext cx="17557750" cy="9874249"/>
          </a:xfrm>
          <a:prstGeom prst="rect">
            <a:avLst/>
          </a:prstGeom>
          <a:gradFill flip="none" rotWithShape="1">
            <a:gsLst>
              <a:gs pos="0">
                <a:srgbClr val="37003C">
                  <a:alpha val="70000"/>
                </a:srgbClr>
              </a:gs>
              <a:gs pos="50000">
                <a:srgbClr val="37003C">
                  <a:alpha val="70000"/>
                </a:srgbClr>
              </a:gs>
              <a:gs pos="100000">
                <a:srgbClr val="480050">
                  <a:alpha val="8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AAB8026D-5DFF-4727-BA80-4128126D0BA4}"/>
              </a:ext>
            </a:extLst>
          </p:cNvPr>
          <p:cNvSpPr txBox="1"/>
          <p:nvPr/>
        </p:nvSpPr>
        <p:spPr>
          <a:xfrm>
            <a:off x="4582074" y="5501007"/>
            <a:ext cx="12157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9600" b="1" dirty="0">
                <a:solidFill>
                  <a:schemeClr val="bg1"/>
                </a:solidFill>
                <a:latin typeface="Gill Sans MT" panose="020B0502020104020203" pitchFamily="34" charset="0"/>
              </a:rPr>
              <a:t>BANK MARKETING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8EBDA479-C5E3-4ACE-8AE2-5708A1890F50}"/>
              </a:ext>
            </a:extLst>
          </p:cNvPr>
          <p:cNvSpPr txBox="1"/>
          <p:nvPr/>
        </p:nvSpPr>
        <p:spPr>
          <a:xfrm>
            <a:off x="11179842" y="6770951"/>
            <a:ext cx="55597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9600" b="1" dirty="0">
                <a:solidFill>
                  <a:schemeClr val="bg1"/>
                </a:solidFill>
                <a:latin typeface="Gill Sans MT" panose="020B0502020104020203" pitchFamily="34" charset="0"/>
              </a:rPr>
              <a:t>GRUPO2</a:t>
            </a:r>
            <a:endParaRPr lang="pt-BR" sz="13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542E4494-D81C-43C8-9F2E-1BDBC85A4116}"/>
              </a:ext>
            </a:extLst>
          </p:cNvPr>
          <p:cNvCxnSpPr>
            <a:cxnSpLocks/>
          </p:cNvCxnSpPr>
          <p:nvPr/>
        </p:nvCxnSpPr>
        <p:spPr>
          <a:xfrm>
            <a:off x="688676" y="8885204"/>
            <a:ext cx="16180399" cy="0"/>
          </a:xfrm>
          <a:prstGeom prst="line">
            <a:avLst/>
          </a:prstGeom>
          <a:ln>
            <a:solidFill>
              <a:srgbClr val="FF015B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xmlns="" id="{0765C9E9-003B-4ABF-87D2-9B7CC9951CD6}"/>
              </a:ext>
            </a:extLst>
          </p:cNvPr>
          <p:cNvGrpSpPr/>
          <p:nvPr/>
        </p:nvGrpSpPr>
        <p:grpSpPr>
          <a:xfrm>
            <a:off x="8236582" y="4777623"/>
            <a:ext cx="1190379" cy="979449"/>
            <a:chOff x="11853468" y="4652990"/>
            <a:chExt cx="1190379" cy="979449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7885D7AC-0D7F-415B-978D-AFBC71A6E756}"/>
                </a:ext>
              </a:extLst>
            </p:cNvPr>
            <p:cNvGrpSpPr/>
            <p:nvPr/>
          </p:nvGrpSpPr>
          <p:grpSpPr>
            <a:xfrm>
              <a:off x="11853468" y="4652990"/>
              <a:ext cx="1190379" cy="979449"/>
              <a:chOff x="0" y="3291416"/>
              <a:chExt cx="4389437" cy="3611643"/>
            </a:xfrm>
            <a:solidFill>
              <a:srgbClr val="26002A"/>
            </a:solidFill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xmlns="" id="{21231E43-088D-47BD-89E8-25ABE2FC215E}"/>
                  </a:ext>
                </a:extLst>
              </p:cNvPr>
              <p:cNvSpPr/>
              <p:nvPr/>
            </p:nvSpPr>
            <p:spPr>
              <a:xfrm>
                <a:off x="0" y="3291416"/>
                <a:ext cx="4389437" cy="3291417"/>
              </a:xfrm>
              <a:prstGeom prst="rect">
                <a:avLst/>
              </a:prstGeom>
              <a:solidFill>
                <a:srgbClr val="FF0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200" dirty="0"/>
              </a:p>
            </p:txBody>
          </p:sp>
          <p:sp>
            <p:nvSpPr>
              <p:cNvPr id="25" name="Triângulo isósceles 24">
                <a:extLst>
                  <a:ext uri="{FF2B5EF4-FFF2-40B4-BE49-F238E27FC236}">
                    <a16:creationId xmlns:a16="http://schemas.microsoft.com/office/drawing/2014/main" xmlns="" id="{D9D8B543-92E9-4CF0-A8E1-8F1BDD1263E2}"/>
                  </a:ext>
                </a:extLst>
              </p:cNvPr>
              <p:cNvSpPr/>
              <p:nvPr/>
            </p:nvSpPr>
            <p:spPr>
              <a:xfrm flipV="1">
                <a:off x="1728893" y="6375046"/>
                <a:ext cx="931654" cy="528013"/>
              </a:xfrm>
              <a:prstGeom prst="triangle">
                <a:avLst/>
              </a:prstGeom>
              <a:solidFill>
                <a:srgbClr val="FF01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3200"/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xmlns="" id="{0DB911B8-EBC8-47B6-8951-067A082D78C1}"/>
                </a:ext>
              </a:extLst>
            </p:cNvPr>
            <p:cNvGrpSpPr/>
            <p:nvPr/>
          </p:nvGrpSpPr>
          <p:grpSpPr>
            <a:xfrm>
              <a:off x="12127807" y="4834291"/>
              <a:ext cx="594511" cy="503151"/>
              <a:chOff x="17801239" y="2820659"/>
              <a:chExt cx="600075" cy="530225"/>
            </a:xfrm>
          </p:grpSpPr>
          <p:sp>
            <p:nvSpPr>
              <p:cNvPr id="27" name="Line 853">
                <a:extLst>
                  <a:ext uri="{FF2B5EF4-FFF2-40B4-BE49-F238E27FC236}">
                    <a16:creationId xmlns:a16="http://schemas.microsoft.com/office/drawing/2014/main" xmlns="" id="{21621A27-E0D3-4EE8-BA80-9C9B489CE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01239" y="3350884"/>
                <a:ext cx="25400" cy="0"/>
              </a:xfrm>
              <a:prstGeom prst="line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8" name="Line 854">
                <a:extLst>
                  <a:ext uri="{FF2B5EF4-FFF2-40B4-BE49-F238E27FC236}">
                    <a16:creationId xmlns:a16="http://schemas.microsoft.com/office/drawing/2014/main" xmlns="" id="{0325D62E-E933-4296-B171-719257CF6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5914" y="3350884"/>
                <a:ext cx="25400" cy="0"/>
              </a:xfrm>
              <a:prstGeom prst="line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29" name="Rectangle 855">
                <a:extLst>
                  <a:ext uri="{FF2B5EF4-FFF2-40B4-BE49-F238E27FC236}">
                    <a16:creationId xmlns:a16="http://schemas.microsoft.com/office/drawing/2014/main" xmlns="" id="{1C741704-C0E5-4358-B05C-C9FA14A32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96527" y="3079421"/>
                <a:ext cx="103188" cy="271462"/>
              </a:xfrm>
              <a:prstGeom prst="rect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1" name="Rectangle 856">
                <a:extLst>
                  <a:ext uri="{FF2B5EF4-FFF2-40B4-BE49-F238E27FC236}">
                    <a16:creationId xmlns:a16="http://schemas.microsoft.com/office/drawing/2014/main" xmlns="" id="{17038D89-EBBC-42CB-B041-4A8AA14CA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0139" y="3260396"/>
                <a:ext cx="101600" cy="90487"/>
              </a:xfrm>
              <a:prstGeom prst="rect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2" name="Rectangle 857">
                <a:extLst>
                  <a:ext uri="{FF2B5EF4-FFF2-40B4-BE49-F238E27FC236}">
                    <a16:creationId xmlns:a16="http://schemas.microsoft.com/office/drawing/2014/main" xmlns="" id="{5D7EE7B0-AA0F-4DC0-AC9B-09BF29D8B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4127" y="3195309"/>
                <a:ext cx="101600" cy="155575"/>
              </a:xfrm>
              <a:prstGeom prst="rect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3" name="Line 858">
                <a:extLst>
                  <a:ext uri="{FF2B5EF4-FFF2-40B4-BE49-F238E27FC236}">
                    <a16:creationId xmlns:a16="http://schemas.microsoft.com/office/drawing/2014/main" xmlns="" id="{5E356CE1-AA1F-4CB0-AECA-3ADB75E85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852039" y="3350884"/>
                <a:ext cx="498475" cy="0"/>
              </a:xfrm>
              <a:prstGeom prst="line">
                <a:avLst/>
              </a:pr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  <p:sp>
            <p:nvSpPr>
              <p:cNvPr id="34" name="Freeform 859">
                <a:extLst>
                  <a:ext uri="{FF2B5EF4-FFF2-40B4-BE49-F238E27FC236}">
                    <a16:creationId xmlns:a16="http://schemas.microsoft.com/office/drawing/2014/main" xmlns="" id="{9747E93C-E690-4F24-B984-21480DC3D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0764" y="2820659"/>
                <a:ext cx="488950" cy="330200"/>
              </a:xfrm>
              <a:custGeom>
                <a:avLst/>
                <a:gdLst>
                  <a:gd name="T0" fmla="*/ 308 w 308"/>
                  <a:gd name="T1" fmla="*/ 0 h 208"/>
                  <a:gd name="T2" fmla="*/ 231 w 308"/>
                  <a:gd name="T3" fmla="*/ 0 h 208"/>
                  <a:gd name="T4" fmla="*/ 249 w 308"/>
                  <a:gd name="T5" fmla="*/ 18 h 208"/>
                  <a:gd name="T6" fmla="*/ 155 w 308"/>
                  <a:gd name="T7" fmla="*/ 114 h 208"/>
                  <a:gd name="T8" fmla="*/ 104 w 308"/>
                  <a:gd name="T9" fmla="*/ 65 h 208"/>
                  <a:gd name="T10" fmla="*/ 0 w 308"/>
                  <a:gd name="T11" fmla="*/ 171 h 208"/>
                  <a:gd name="T12" fmla="*/ 36 w 308"/>
                  <a:gd name="T13" fmla="*/ 208 h 208"/>
                  <a:gd name="T14" fmla="*/ 100 w 308"/>
                  <a:gd name="T15" fmla="*/ 143 h 208"/>
                  <a:gd name="T16" fmla="*/ 151 w 308"/>
                  <a:gd name="T17" fmla="*/ 193 h 208"/>
                  <a:gd name="T18" fmla="*/ 287 w 308"/>
                  <a:gd name="T19" fmla="*/ 55 h 208"/>
                  <a:gd name="T20" fmla="*/ 308 w 308"/>
                  <a:gd name="T21" fmla="*/ 75 h 208"/>
                  <a:gd name="T22" fmla="*/ 308 w 308"/>
                  <a:gd name="T23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8" h="208">
                    <a:moveTo>
                      <a:pt x="308" y="0"/>
                    </a:moveTo>
                    <a:lnTo>
                      <a:pt x="231" y="0"/>
                    </a:lnTo>
                    <a:lnTo>
                      <a:pt x="249" y="18"/>
                    </a:lnTo>
                    <a:lnTo>
                      <a:pt x="155" y="114"/>
                    </a:lnTo>
                    <a:lnTo>
                      <a:pt x="104" y="65"/>
                    </a:lnTo>
                    <a:lnTo>
                      <a:pt x="0" y="171"/>
                    </a:lnTo>
                    <a:lnTo>
                      <a:pt x="36" y="208"/>
                    </a:lnTo>
                    <a:lnTo>
                      <a:pt x="100" y="143"/>
                    </a:lnTo>
                    <a:lnTo>
                      <a:pt x="151" y="193"/>
                    </a:lnTo>
                    <a:lnTo>
                      <a:pt x="287" y="55"/>
                    </a:lnTo>
                    <a:lnTo>
                      <a:pt x="308" y="75"/>
                    </a:lnTo>
                    <a:lnTo>
                      <a:pt x="308" y="0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/>
              </a:p>
            </p:txBody>
          </p:sp>
        </p:grp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8EBDA479-C5E3-4ACE-8AE2-5708A1890F50}"/>
              </a:ext>
            </a:extLst>
          </p:cNvPr>
          <p:cNvSpPr txBox="1"/>
          <p:nvPr/>
        </p:nvSpPr>
        <p:spPr>
          <a:xfrm>
            <a:off x="7716762" y="8143042"/>
            <a:ext cx="9152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4400" b="1" dirty="0">
                <a:solidFill>
                  <a:schemeClr val="bg1"/>
                </a:solidFill>
                <a:latin typeface="Gill Sans MT" panose="020B0502020104020203" pitchFamily="34" charset="0"/>
              </a:rPr>
              <a:t>Claudio, Cleiton, Dirceu e Douglas</a:t>
            </a:r>
            <a:endParaRPr lang="pt-BR" sz="54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4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9" y="4159049"/>
            <a:ext cx="7056936" cy="458700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6F5B8025-B7BE-41A0-97F9-A62E7FE79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6807" r="57998" b="6807"/>
          <a:stretch/>
        </p:blipFill>
        <p:spPr>
          <a:xfrm>
            <a:off x="289864" y="672129"/>
            <a:ext cx="7084971" cy="8529992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AF57695B-43EF-424A-8BEE-AAA1E3305B69}"/>
              </a:ext>
            </a:extLst>
          </p:cNvPr>
          <p:cNvCxnSpPr>
            <a:cxnSpLocks/>
          </p:cNvCxnSpPr>
          <p:nvPr/>
        </p:nvCxnSpPr>
        <p:spPr>
          <a:xfrm>
            <a:off x="7673975" y="672129"/>
            <a:ext cx="0" cy="8529992"/>
          </a:xfrm>
          <a:prstGeom prst="line">
            <a:avLst/>
          </a:prstGeom>
          <a:ln>
            <a:solidFill>
              <a:srgbClr val="40404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81EDCD28-5A8A-439B-9E46-248936A84D4C}"/>
              </a:ext>
            </a:extLst>
          </p:cNvPr>
          <p:cNvSpPr txBox="1"/>
          <p:nvPr/>
        </p:nvSpPr>
        <p:spPr>
          <a:xfrm>
            <a:off x="7898812" y="672130"/>
            <a:ext cx="9002839" cy="8529992"/>
          </a:xfrm>
          <a:prstGeom prst="rect">
            <a:avLst/>
          </a:prstGeom>
          <a:noFill/>
        </p:spPr>
        <p:txBody>
          <a:bodyPr wrap="none" numCol="2" spcCol="540000" rtlCol="0">
            <a:noAutofit/>
          </a:bodyPr>
          <a:lstStyle/>
          <a:p>
            <a:pPr algn="just"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O banco de dados do Bank Marketing é coletado da campanha de marketing direto de uma instituição bancária de Portugal.</a:t>
            </a:r>
          </a:p>
          <a:p>
            <a:pPr algn="just">
              <a:spcAft>
                <a:spcPts val="1200"/>
              </a:spcAft>
              <a:buClr>
                <a:srgbClr val="37003C"/>
              </a:buClr>
            </a:pPr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  <a:p>
            <a:pPr algn="just"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Campanha de marketing pode ser entendida como telefonemas para os clientes para convencê-los a aceitar fazer um depósito a prazo com seu banco.</a:t>
            </a:r>
          </a:p>
          <a:p>
            <a:pPr algn="just">
              <a:spcAft>
                <a:spcPts val="1200"/>
              </a:spcAft>
              <a:buClr>
                <a:srgbClr val="37003C"/>
              </a:buClr>
            </a:pPr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  <a:p>
            <a:pPr algn="just"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Depois de cada chamada, eles estão sendo marcados como </a:t>
            </a:r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“No” 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- sendo que o cliente não fez um depósito e </a:t>
            </a:r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“Yes” 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- sendo que o cliente de plantão aceitou  fazer um depósito.</a:t>
            </a:r>
          </a:p>
          <a:p>
            <a:pPr algn="just">
              <a:spcAft>
                <a:spcPts val="1200"/>
              </a:spcAft>
              <a:buClr>
                <a:srgbClr val="37003C"/>
              </a:buClr>
            </a:pPr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  <a:p>
            <a:pPr algn="just"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O objetivo deste projeto é identificar o perfil de cliente que aceitaria fazer um depósito a prazo com base nas informações de histórico de campanhas.</a:t>
            </a:r>
          </a:p>
          <a:p>
            <a:pPr algn="just">
              <a:spcAft>
                <a:spcPts val="1200"/>
              </a:spcAft>
              <a:buClr>
                <a:srgbClr val="37003C"/>
              </a:buClr>
            </a:pPr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  <a:p>
            <a:pPr algn="just"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● O que esses dados podem nos informar sobre o sucesso de marketing dessa campanha?</a:t>
            </a:r>
          </a:p>
          <a:p>
            <a:pPr algn="just"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● Essas técnicas de ciência de dados podem ser aplicadas a outras áreas?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9D1B29FC-D271-46A0-9743-EC1D491FD3DF}"/>
              </a:ext>
            </a:extLst>
          </p:cNvPr>
          <p:cNvSpPr/>
          <p:nvPr/>
        </p:nvSpPr>
        <p:spPr>
          <a:xfrm flipH="1">
            <a:off x="2687009" y="3380699"/>
            <a:ext cx="4660543" cy="569387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449982B5-18B8-432B-9C4E-E23818C88FAE}"/>
              </a:ext>
            </a:extLst>
          </p:cNvPr>
          <p:cNvSpPr txBox="1"/>
          <p:nvPr/>
        </p:nvSpPr>
        <p:spPr>
          <a:xfrm>
            <a:off x="589004" y="695236"/>
            <a:ext cx="7084971" cy="32316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pt-BR" sz="8000" b="1" dirty="0">
                <a:solidFill>
                  <a:srgbClr val="404040"/>
                </a:solidFill>
                <a:latin typeface="Gill Sans MT" panose="020B0502020104020203" pitchFamily="34" charset="0"/>
              </a:rPr>
              <a:t>Compreensão</a:t>
            </a:r>
          </a:p>
          <a:p>
            <a:pPr>
              <a:lnSpc>
                <a:spcPct val="85000"/>
              </a:lnSpc>
            </a:pPr>
            <a:r>
              <a:rPr lang="pt-BR" sz="8000" b="1" dirty="0">
                <a:solidFill>
                  <a:srgbClr val="404040"/>
                </a:solidFill>
                <a:latin typeface="Gill Sans MT" panose="020B0502020104020203" pitchFamily="34" charset="0"/>
              </a:rPr>
              <a:t>do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33867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2" y="3688420"/>
            <a:ext cx="7082955" cy="349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6F5B8025-B7BE-41A0-97F9-A62E7FE79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6807" r="57998" b="6807"/>
          <a:stretch/>
        </p:blipFill>
        <p:spPr>
          <a:xfrm>
            <a:off x="289864" y="672129"/>
            <a:ext cx="7084971" cy="8529992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AF57695B-43EF-424A-8BEE-AAA1E3305B69}"/>
              </a:ext>
            </a:extLst>
          </p:cNvPr>
          <p:cNvCxnSpPr>
            <a:cxnSpLocks/>
          </p:cNvCxnSpPr>
          <p:nvPr/>
        </p:nvCxnSpPr>
        <p:spPr>
          <a:xfrm>
            <a:off x="7673975" y="672129"/>
            <a:ext cx="0" cy="8529992"/>
          </a:xfrm>
          <a:prstGeom prst="line">
            <a:avLst/>
          </a:prstGeom>
          <a:ln>
            <a:solidFill>
              <a:srgbClr val="40404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81EDCD28-5A8A-439B-9E46-248936A84D4C}"/>
              </a:ext>
            </a:extLst>
          </p:cNvPr>
          <p:cNvSpPr txBox="1"/>
          <p:nvPr/>
        </p:nvSpPr>
        <p:spPr>
          <a:xfrm>
            <a:off x="7973116" y="701749"/>
            <a:ext cx="9294764" cy="8654902"/>
          </a:xfrm>
          <a:prstGeom prst="rect">
            <a:avLst/>
          </a:prstGeom>
          <a:noFill/>
        </p:spPr>
        <p:txBody>
          <a:bodyPr wrap="none" numCol="2" spcCol="540000" rtlCol="0">
            <a:noAutofit/>
          </a:bodyPr>
          <a:lstStyle/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1. Dados de Campanha de Marketing Direto via Telefone (Fixo , Móvel) de uma Instituição Financeira.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2.  	Base com 41.188 linhas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3. 	Características dos Dados: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     2.1) Dados Pessoais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     2.2) Dados Cliente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     2.3) Dados da Campanha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4.	Base com Variáveis Numéricas (10) e Categóricas (10)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5.	Variável de Resposta define a efetividade da Campanha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6. Base Desbalanceada com 11% de Campanhas efetivas contra 89% de não efetivas.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7. 	Devido à base desbalanceada utilizou-se o AUC como medida de efetividade dos Modelos.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     </a:t>
            </a:r>
          </a:p>
          <a:p>
            <a:pPr>
              <a:spcAft>
                <a:spcPts val="1200"/>
              </a:spcAft>
              <a:buClr>
                <a:srgbClr val="37003C"/>
              </a:buClr>
            </a:pPr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  <a:buClr>
                <a:srgbClr val="37003C"/>
              </a:buClr>
            </a:pPr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  <a:buClr>
                <a:srgbClr val="37003C"/>
              </a:buClr>
            </a:pPr>
            <a:endParaRPr lang="pt-BR" sz="3200" dirty="0">
              <a:solidFill>
                <a:srgbClr val="404040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9D1B29FC-D271-46A0-9743-EC1D491FD3DF}"/>
              </a:ext>
            </a:extLst>
          </p:cNvPr>
          <p:cNvSpPr/>
          <p:nvPr/>
        </p:nvSpPr>
        <p:spPr>
          <a:xfrm flipH="1">
            <a:off x="2706464" y="2330111"/>
            <a:ext cx="4660543" cy="569387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449982B5-18B8-432B-9C4E-E23818C88FAE}"/>
              </a:ext>
            </a:extLst>
          </p:cNvPr>
          <p:cNvSpPr txBox="1"/>
          <p:nvPr/>
        </p:nvSpPr>
        <p:spPr>
          <a:xfrm>
            <a:off x="589005" y="698562"/>
            <a:ext cx="8440696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pt-BR" sz="8000" b="1" dirty="0">
                <a:solidFill>
                  <a:srgbClr val="404040"/>
                </a:solidFill>
                <a:latin typeface="Gill Sans MT" panose="020B0502020104020203" pitchFamily="34" charset="0"/>
              </a:rPr>
              <a:t>Análise Exploratória</a:t>
            </a:r>
          </a:p>
        </p:txBody>
      </p:sp>
    </p:spTree>
    <p:extLst>
      <p:ext uri="{BB962C8B-B14F-4D97-AF65-F5344CB8AC3E}">
        <p14:creationId xmlns:p14="http://schemas.microsoft.com/office/powerpoint/2010/main" val="19115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4" y="3328717"/>
            <a:ext cx="7072261" cy="3664717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6F5B8025-B7BE-41A0-97F9-A62E7FE79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6807" r="57998" b="6807"/>
          <a:stretch/>
        </p:blipFill>
        <p:spPr>
          <a:xfrm>
            <a:off x="289864" y="672129"/>
            <a:ext cx="7084971" cy="8529992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AF57695B-43EF-424A-8BEE-AAA1E3305B69}"/>
              </a:ext>
            </a:extLst>
          </p:cNvPr>
          <p:cNvCxnSpPr>
            <a:cxnSpLocks/>
          </p:cNvCxnSpPr>
          <p:nvPr/>
        </p:nvCxnSpPr>
        <p:spPr>
          <a:xfrm>
            <a:off x="7673975" y="672129"/>
            <a:ext cx="0" cy="8529992"/>
          </a:xfrm>
          <a:prstGeom prst="line">
            <a:avLst/>
          </a:prstGeom>
          <a:ln>
            <a:solidFill>
              <a:srgbClr val="40404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81EDCD28-5A8A-439B-9E46-248936A84D4C}"/>
              </a:ext>
            </a:extLst>
          </p:cNvPr>
          <p:cNvSpPr txBox="1"/>
          <p:nvPr/>
        </p:nvSpPr>
        <p:spPr>
          <a:xfrm>
            <a:off x="7898812" y="672130"/>
            <a:ext cx="9002839" cy="8529992"/>
          </a:xfrm>
          <a:prstGeom prst="rect">
            <a:avLst/>
          </a:prstGeom>
          <a:noFill/>
        </p:spPr>
        <p:txBody>
          <a:bodyPr wrap="none" numCol="2" spcCol="540000" rtlCol="0">
            <a:noAutofit/>
          </a:bodyPr>
          <a:lstStyle/>
          <a:p>
            <a:pPr marL="514350" indent="-514350" algn="just">
              <a:spcAft>
                <a:spcPts val="1200"/>
              </a:spcAft>
              <a:buClr>
                <a:srgbClr val="37003C"/>
              </a:buClr>
              <a:buAutoNum type="arabicPeriod"/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Utilizamos o </a:t>
            </a:r>
            <a:r>
              <a:rPr lang="pt-BR" sz="28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Spark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</a:t>
            </a:r>
            <a:r>
              <a:rPr lang="pt-BR" sz="28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MLlib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para </a:t>
            </a:r>
            <a:r>
              <a:rPr lang="pt-BR" sz="2800" i="1" dirty="0" err="1">
                <a:solidFill>
                  <a:srgbClr val="404040"/>
                </a:solidFill>
                <a:latin typeface="Gill Sans MT" panose="020B0502020104020203" pitchFamily="34" charset="0"/>
              </a:rPr>
              <a:t>machine</a:t>
            </a:r>
            <a:r>
              <a:rPr lang="pt-BR" sz="2800" i="1" dirty="0">
                <a:solidFill>
                  <a:srgbClr val="404040"/>
                </a:solidFill>
                <a:latin typeface="Gill Sans MT" panose="020B0502020104020203" pitchFamily="34" charset="0"/>
              </a:rPr>
              <a:t> </a:t>
            </a:r>
            <a:r>
              <a:rPr lang="pt-BR" sz="2800" i="1" dirty="0" err="1">
                <a:solidFill>
                  <a:srgbClr val="404040"/>
                </a:solidFill>
                <a:latin typeface="Gill Sans MT" panose="020B0502020104020203" pitchFamily="34" charset="0"/>
              </a:rPr>
              <a:t>learning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. O </a:t>
            </a:r>
            <a:r>
              <a:rPr lang="pt-BR" sz="28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MLlib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inclui três partes principais: </a:t>
            </a:r>
            <a:r>
              <a:rPr lang="pt-BR" sz="2800" i="1" dirty="0" err="1">
                <a:solidFill>
                  <a:srgbClr val="404040"/>
                </a:solidFill>
                <a:latin typeface="Gill Sans MT" panose="020B0502020104020203" pitchFamily="34" charset="0"/>
              </a:rPr>
              <a:t>Transformer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, </a:t>
            </a:r>
            <a:r>
              <a:rPr lang="pt-BR" sz="2800" i="1" dirty="0" err="1">
                <a:solidFill>
                  <a:srgbClr val="404040"/>
                </a:solidFill>
                <a:latin typeface="Gill Sans MT" panose="020B0502020104020203" pitchFamily="34" charset="0"/>
              </a:rPr>
              <a:t>Estimator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e </a:t>
            </a:r>
            <a:r>
              <a:rPr lang="pt-BR" sz="2800" i="1" dirty="0">
                <a:solidFill>
                  <a:srgbClr val="404040"/>
                </a:solidFill>
                <a:latin typeface="Gill Sans MT" panose="020B0502020104020203" pitchFamily="34" charset="0"/>
              </a:rPr>
              <a:t>Pipeline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. </a:t>
            </a:r>
          </a:p>
          <a:p>
            <a:pPr marL="514350" lvl="0" indent="-514350" algn="just">
              <a:spcAft>
                <a:spcPts val="1200"/>
              </a:spcAft>
              <a:buClr>
                <a:srgbClr val="37003C"/>
              </a:buClr>
              <a:buFontTx/>
              <a:buAutoNum type="arabicPeriod"/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Utilizamos a função  </a:t>
            </a:r>
            <a:r>
              <a:rPr lang="pt-PT" altLang="pt-BR" sz="2800" i="1" dirty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StringIndexer</a:t>
            </a:r>
            <a:r>
              <a:rPr lang="pt-PT" altLang="pt-BR" sz="2800" dirty="0">
                <a:solidFill>
                  <a:srgbClr val="222222"/>
                </a:solidFill>
                <a:latin typeface="inherit"/>
                <a:cs typeface="Arial" panose="020B0604020202020204" pitchFamily="34" charset="0"/>
              </a:rPr>
              <a:t> para a transformação das variáveis categóricas.  StringIndexer designa um índice para cada Categoria.</a:t>
            </a:r>
          </a:p>
          <a:p>
            <a:pPr marL="514350" lvl="0" indent="-514350" algn="just">
              <a:spcAft>
                <a:spcPts val="1200"/>
              </a:spcAft>
              <a:buClr>
                <a:srgbClr val="37003C"/>
              </a:buClr>
              <a:buFontTx/>
              <a:buAutoNum type="arabicPeriod"/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Após a indexação das variáveis  utilizamos  a função </a:t>
            </a:r>
            <a:r>
              <a:rPr lang="pt-BR" sz="2800" i="1" dirty="0" err="1">
                <a:solidFill>
                  <a:srgbClr val="404040"/>
                </a:solidFill>
                <a:latin typeface="Gill Sans MT" panose="020B0502020104020203" pitchFamily="34" charset="0"/>
              </a:rPr>
              <a:t>One</a:t>
            </a:r>
            <a:r>
              <a:rPr lang="pt-BR" sz="2800" i="1" dirty="0">
                <a:solidFill>
                  <a:srgbClr val="404040"/>
                </a:solidFill>
                <a:latin typeface="Gill Sans MT" panose="020B0502020104020203" pitchFamily="34" charset="0"/>
              </a:rPr>
              <a:t>-hot </a:t>
            </a:r>
            <a:r>
              <a:rPr lang="pt-BR" sz="2800" i="1" dirty="0" err="1">
                <a:solidFill>
                  <a:srgbClr val="404040"/>
                </a:solidFill>
                <a:latin typeface="Gill Sans MT" panose="020B0502020104020203" pitchFamily="34" charset="0"/>
              </a:rPr>
              <a:t>encoding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para criar colunas de vetores binários, com no máximo um valor único. Essa codificação permite que algoritmos como a  consigam utilizar as variáveis categóricos e tornam a predição mais eficiente. Tem especial impacto na Regressão Logística.</a:t>
            </a:r>
          </a:p>
          <a:p>
            <a:pPr marL="514350" lvl="0" indent="-514350" algn="just">
              <a:spcAft>
                <a:spcPts val="1200"/>
              </a:spcAft>
              <a:buClr>
                <a:srgbClr val="37003C"/>
              </a:buClr>
              <a:buFontTx/>
              <a:buAutoNum type="arabicPeriod"/>
            </a:pPr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  <a:p>
            <a:pPr marL="514350" lvl="0" indent="-514350" algn="just">
              <a:spcAft>
                <a:spcPts val="1200"/>
              </a:spcAft>
              <a:buClr>
                <a:srgbClr val="37003C"/>
              </a:buClr>
              <a:buFontTx/>
              <a:buAutoNum type="arabicPeriod"/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Modelos Treinados</a:t>
            </a:r>
          </a:p>
          <a:p>
            <a:pPr lvl="1" algn="just"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4.1) Regressão Logística</a:t>
            </a:r>
          </a:p>
          <a:p>
            <a:pPr lvl="1" algn="just"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4.2) </a:t>
            </a:r>
            <a:r>
              <a:rPr lang="pt-BR" sz="28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Random</a:t>
            </a: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 Forest</a:t>
            </a:r>
          </a:p>
          <a:p>
            <a:pPr lvl="1" algn="just">
              <a:spcAft>
                <a:spcPts val="1200"/>
              </a:spcAft>
              <a:buClr>
                <a:srgbClr val="37003C"/>
              </a:buClr>
            </a:pPr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4.2) </a:t>
            </a:r>
            <a:r>
              <a:rPr lang="pt-BR" sz="28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Boosting</a:t>
            </a:r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9D1B29FC-D271-46A0-9743-EC1D491FD3DF}"/>
              </a:ext>
            </a:extLst>
          </p:cNvPr>
          <p:cNvSpPr/>
          <p:nvPr/>
        </p:nvSpPr>
        <p:spPr>
          <a:xfrm flipH="1">
            <a:off x="2687007" y="2310657"/>
            <a:ext cx="4660543" cy="569387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449982B5-18B8-432B-9C4E-E23818C88FAE}"/>
              </a:ext>
            </a:extLst>
          </p:cNvPr>
          <p:cNvSpPr txBox="1"/>
          <p:nvPr/>
        </p:nvSpPr>
        <p:spPr>
          <a:xfrm>
            <a:off x="589005" y="703701"/>
            <a:ext cx="5964195" cy="21852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pt-BR" sz="8000" b="1" dirty="0">
                <a:solidFill>
                  <a:srgbClr val="404040"/>
                </a:solidFill>
                <a:latin typeface="Gill Sans MT" panose="020B0502020104020203" pitchFamily="34" charset="0"/>
              </a:rPr>
              <a:t>Técnicas Utilizadas</a:t>
            </a:r>
          </a:p>
        </p:txBody>
      </p:sp>
    </p:spTree>
    <p:extLst>
      <p:ext uri="{BB962C8B-B14F-4D97-AF65-F5344CB8AC3E}">
        <p14:creationId xmlns:p14="http://schemas.microsoft.com/office/powerpoint/2010/main" val="240384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>
            <a:extLst>
              <a:ext uri="{FF2B5EF4-FFF2-40B4-BE49-F238E27FC236}">
                <a16:creationId xmlns:a16="http://schemas.microsoft.com/office/drawing/2014/main" xmlns="" id="{8F9A937C-DCE6-45A2-9307-C883A57E5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88"/>
          <a:stretch/>
        </p:blipFill>
        <p:spPr>
          <a:xfrm>
            <a:off x="1764" y="0"/>
            <a:ext cx="5637036" cy="987425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xmlns="" id="{50925515-39ED-47F5-9AE9-9DB0785C1C2C}"/>
              </a:ext>
            </a:extLst>
          </p:cNvPr>
          <p:cNvSpPr/>
          <p:nvPr/>
        </p:nvSpPr>
        <p:spPr>
          <a:xfrm>
            <a:off x="9256946" y="6904554"/>
            <a:ext cx="7277100" cy="899886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xmlns="" id="{F991AE1A-7D9F-4A6B-B76F-C5296D7AB5B6}"/>
              </a:ext>
            </a:extLst>
          </p:cNvPr>
          <p:cNvSpPr/>
          <p:nvPr/>
        </p:nvSpPr>
        <p:spPr>
          <a:xfrm>
            <a:off x="1387474" y="2018444"/>
            <a:ext cx="7277100" cy="1386568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DC34577-3F98-4674-9DE3-AEE2FC868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" y="-134048"/>
            <a:ext cx="17554222" cy="9874250"/>
          </a:xfrm>
          <a:prstGeom prst="rect">
            <a:avLst/>
          </a:prstGeo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295C308F-8CA1-41F5-88FC-22D66A9D1807}"/>
              </a:ext>
            </a:extLst>
          </p:cNvPr>
          <p:cNvSpPr/>
          <p:nvPr/>
        </p:nvSpPr>
        <p:spPr>
          <a:xfrm>
            <a:off x="789649" y="266700"/>
            <a:ext cx="6556780" cy="2101661"/>
          </a:xfrm>
          <a:prstGeom prst="rect">
            <a:avLst/>
          </a:prstGeom>
          <a:gradFill flip="none" rotWithShape="1">
            <a:gsLst>
              <a:gs pos="0">
                <a:srgbClr val="37003C">
                  <a:alpha val="90000"/>
                </a:srgbClr>
              </a:gs>
              <a:gs pos="50000">
                <a:srgbClr val="37003C">
                  <a:alpha val="90000"/>
                </a:srgbClr>
              </a:gs>
              <a:gs pos="100000">
                <a:srgbClr val="480050">
                  <a:alpha val="8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D4A631D0-C227-412B-B5D3-A38B9196A325}"/>
              </a:ext>
            </a:extLst>
          </p:cNvPr>
          <p:cNvSpPr txBox="1"/>
          <p:nvPr/>
        </p:nvSpPr>
        <p:spPr>
          <a:xfrm>
            <a:off x="1187783" y="362417"/>
            <a:ext cx="604904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pt-BR" sz="4800" b="1" dirty="0">
                <a:solidFill>
                  <a:prstClr val="white"/>
                </a:solidFill>
                <a:latin typeface="Gill Sans MT" panose="020B0502020104020203" pitchFamily="34" charset="0"/>
              </a:rPr>
              <a:t>Modelo implementado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xmlns="" id="{8DF5E6E8-6F6C-4744-88B1-76DDF71184F4}"/>
              </a:ext>
            </a:extLst>
          </p:cNvPr>
          <p:cNvGrpSpPr/>
          <p:nvPr/>
        </p:nvGrpSpPr>
        <p:grpSpPr>
          <a:xfrm>
            <a:off x="13586897" y="3060988"/>
            <a:ext cx="2947149" cy="2155941"/>
            <a:chOff x="10517680" y="2671961"/>
            <a:chExt cx="2638589" cy="1930219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xmlns="" id="{92DC18F9-4204-4F02-9BDF-11BBA680DAC9}"/>
                </a:ext>
              </a:extLst>
            </p:cNvPr>
            <p:cNvGrpSpPr/>
            <p:nvPr/>
          </p:nvGrpSpPr>
          <p:grpSpPr>
            <a:xfrm>
              <a:off x="10630525" y="2671961"/>
              <a:ext cx="2412899" cy="1930219"/>
              <a:chOff x="0" y="1"/>
              <a:chExt cx="4389437" cy="3511368"/>
            </a:xfrm>
            <a:solidFill>
              <a:srgbClr val="37003C"/>
            </a:solidFill>
          </p:grpSpPr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xmlns="" id="{2D89058C-F5E5-4A90-ABC6-5775793CC685}"/>
                  </a:ext>
                </a:extLst>
              </p:cNvPr>
              <p:cNvSpPr/>
              <p:nvPr/>
            </p:nvSpPr>
            <p:spPr>
              <a:xfrm>
                <a:off x="0" y="1"/>
                <a:ext cx="4389437" cy="3291416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Triângulo isósceles 91">
                <a:extLst>
                  <a:ext uri="{FF2B5EF4-FFF2-40B4-BE49-F238E27FC236}">
                    <a16:creationId xmlns:a16="http://schemas.microsoft.com/office/drawing/2014/main" xmlns="" id="{9D37A1D5-BCC8-47AF-9819-13FB3951CFFD}"/>
                  </a:ext>
                </a:extLst>
              </p:cNvPr>
              <p:cNvSpPr/>
              <p:nvPr/>
            </p:nvSpPr>
            <p:spPr>
              <a:xfrm flipV="1">
                <a:off x="1964231" y="3250111"/>
                <a:ext cx="460975" cy="261258"/>
              </a:xfrm>
              <a:prstGeom prst="triangle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xmlns="" id="{50D46BF1-52E7-4E50-9072-91C90FDD8C20}"/>
                </a:ext>
              </a:extLst>
            </p:cNvPr>
            <p:cNvSpPr txBox="1"/>
            <p:nvPr/>
          </p:nvSpPr>
          <p:spPr>
            <a:xfrm>
              <a:off x="10517680" y="3085357"/>
              <a:ext cx="2638589" cy="10250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pt-BR" sz="2400" b="1" i="1" dirty="0">
                  <a:solidFill>
                    <a:prstClr val="white"/>
                  </a:solidFill>
                  <a:latin typeface="Gill Sans MT" panose="020B0502020104020203" pitchFamily="34" charset="0"/>
                </a:rPr>
                <a:t>MELHOR MODELO:</a:t>
              </a:r>
            </a:p>
            <a:p>
              <a:pPr algn="ctr">
                <a:lnSpc>
                  <a:spcPct val="95000"/>
                </a:lnSpc>
              </a:pPr>
              <a:r>
                <a:rPr lang="pt-BR" sz="2400" b="1" i="1" dirty="0">
                  <a:solidFill>
                    <a:prstClr val="white"/>
                  </a:solidFill>
                  <a:latin typeface="Gill Sans MT" panose="020B0502020104020203" pitchFamily="34" charset="0"/>
                </a:rPr>
                <a:t>BOOSTING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1A698DD8-0FB8-4973-A00C-00D0D68A1383}"/>
              </a:ext>
            </a:extLst>
          </p:cNvPr>
          <p:cNvSpPr txBox="1"/>
          <p:nvPr/>
        </p:nvSpPr>
        <p:spPr>
          <a:xfrm>
            <a:off x="14375965" y="5303112"/>
            <a:ext cx="2685352" cy="1897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85000"/>
              </a:lnSpc>
            </a:pPr>
            <a:r>
              <a:rPr lang="pt-BR" sz="13800" b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84</a:t>
            </a:r>
            <a:r>
              <a:rPr lang="pt-BR" sz="7200" b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%</a:t>
            </a:r>
            <a:endParaRPr lang="pt-BR" sz="13800" b="1" spc="-300" dirty="0">
              <a:solidFill>
                <a:srgbClr val="404040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0D46BF1-52E7-4E50-9072-91C90FDD8C20}"/>
              </a:ext>
            </a:extLst>
          </p:cNvPr>
          <p:cNvSpPr txBox="1"/>
          <p:nvPr/>
        </p:nvSpPr>
        <p:spPr>
          <a:xfrm>
            <a:off x="13942718" y="7169455"/>
            <a:ext cx="2947149" cy="4431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pt-BR" sz="2400" b="1" i="1" dirty="0">
                <a:solidFill>
                  <a:prstClr val="white"/>
                </a:solidFill>
                <a:latin typeface="Gill Sans MT" panose="020B0502020104020203" pitchFamily="34" charset="0"/>
              </a:rPr>
              <a:t>AUC</a:t>
            </a:r>
          </a:p>
        </p:txBody>
      </p:sp>
      <p:pic>
        <p:nvPicPr>
          <p:cNvPr id="2050" name="Picture 2" descr="Resultado de imagem para modelo treinado boos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46521" y="2814373"/>
            <a:ext cx="9336735" cy="397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5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7" y="5011503"/>
            <a:ext cx="7092017" cy="4314825"/>
          </a:xfrm>
          <a:prstGeom prst="rect">
            <a:avLst/>
          </a:prstGeom>
        </p:spPr>
      </p:pic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68588"/>
              </p:ext>
            </p:extLst>
          </p:nvPr>
        </p:nvGraphicFramePr>
        <p:xfrm>
          <a:off x="8042966" y="618858"/>
          <a:ext cx="9239194" cy="680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9597">
                  <a:extLst>
                    <a:ext uri="{9D8B030D-6E8A-4147-A177-3AD203B41FA5}">
                      <a16:colId xmlns:a16="http://schemas.microsoft.com/office/drawing/2014/main" xmlns="" val="4173189835"/>
                    </a:ext>
                  </a:extLst>
                </a:gridCol>
                <a:gridCol w="4619597">
                  <a:extLst>
                    <a:ext uri="{9D8B030D-6E8A-4147-A177-3AD203B41FA5}">
                      <a16:colId xmlns:a16="http://schemas.microsoft.com/office/drawing/2014/main" xmlns="" val="2733721236"/>
                    </a:ext>
                  </a:extLst>
                </a:gridCol>
              </a:tblGrid>
              <a:tr h="559798">
                <a:tc>
                  <a:txBody>
                    <a:bodyPr/>
                    <a:lstStyle/>
                    <a:p>
                      <a:pPr algn="ctr"/>
                      <a:r>
                        <a:rPr lang="pt-BR" sz="3600" b="1" kern="1200" spc="-300" dirty="0">
                          <a:solidFill>
                            <a:srgbClr val="40404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Modelo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kern="1200" spc="-300" dirty="0">
                          <a:solidFill>
                            <a:srgbClr val="404040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AUC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61909490"/>
                  </a:ext>
                </a:extLst>
              </a:tr>
              <a:tr h="569862">
                <a:tc>
                  <a:txBody>
                    <a:bodyPr/>
                    <a:lstStyle/>
                    <a:p>
                      <a:pPr algn="ctr"/>
                      <a:endParaRPr lang="pt-BR" sz="3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kern="1200" dirty="0">
                        <a:solidFill>
                          <a:srgbClr val="404040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0269440"/>
                  </a:ext>
                </a:extLst>
              </a:tr>
              <a:tr h="1866900">
                <a:tc>
                  <a:txBody>
                    <a:bodyPr/>
                    <a:lstStyle/>
                    <a:p>
                      <a:pPr algn="ctr"/>
                      <a:endParaRPr lang="pt-BR" sz="3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kern="1200" dirty="0">
                        <a:solidFill>
                          <a:srgbClr val="404040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46375047"/>
                  </a:ext>
                </a:extLst>
              </a:tr>
              <a:tr h="1924050">
                <a:tc>
                  <a:txBody>
                    <a:bodyPr/>
                    <a:lstStyle/>
                    <a:p>
                      <a:pPr algn="ctr"/>
                      <a:endParaRPr lang="pt-BR" sz="3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kern="1200" dirty="0">
                        <a:solidFill>
                          <a:srgbClr val="404040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14416847"/>
                  </a:ext>
                </a:extLst>
              </a:tr>
              <a:tr h="1733550">
                <a:tc>
                  <a:txBody>
                    <a:bodyPr/>
                    <a:lstStyle/>
                    <a:p>
                      <a:pPr algn="ctr"/>
                      <a:endParaRPr lang="pt-BR" sz="3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kern="1200" dirty="0">
                        <a:solidFill>
                          <a:srgbClr val="404040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1220900"/>
                  </a:ext>
                </a:extLst>
              </a:tr>
            </a:tbl>
          </a:graphicData>
        </a:graphic>
      </p:graphicFrame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6F5B8025-B7BE-41A0-97F9-A62E7FE798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" t="6807" r="57998" b="6807"/>
          <a:stretch/>
        </p:blipFill>
        <p:spPr>
          <a:xfrm>
            <a:off x="289864" y="672129"/>
            <a:ext cx="7084971" cy="8529992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xmlns="" id="{AF57695B-43EF-424A-8BEE-AAA1E3305B69}"/>
              </a:ext>
            </a:extLst>
          </p:cNvPr>
          <p:cNvCxnSpPr>
            <a:cxnSpLocks/>
          </p:cNvCxnSpPr>
          <p:nvPr/>
        </p:nvCxnSpPr>
        <p:spPr>
          <a:xfrm>
            <a:off x="7673975" y="672129"/>
            <a:ext cx="0" cy="8529992"/>
          </a:xfrm>
          <a:prstGeom prst="line">
            <a:avLst/>
          </a:prstGeom>
          <a:ln>
            <a:solidFill>
              <a:srgbClr val="40404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9D1B29FC-D271-46A0-9743-EC1D491FD3DF}"/>
              </a:ext>
            </a:extLst>
          </p:cNvPr>
          <p:cNvSpPr/>
          <p:nvPr/>
        </p:nvSpPr>
        <p:spPr>
          <a:xfrm flipH="1">
            <a:off x="2687008" y="4334011"/>
            <a:ext cx="4660543" cy="569387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449982B5-18B8-432B-9C4E-E23818C88FAE}"/>
              </a:ext>
            </a:extLst>
          </p:cNvPr>
          <p:cNvSpPr txBox="1"/>
          <p:nvPr/>
        </p:nvSpPr>
        <p:spPr>
          <a:xfrm>
            <a:off x="626657" y="662387"/>
            <a:ext cx="7084970" cy="42780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pt-BR" sz="8000" b="1" dirty="0">
                <a:solidFill>
                  <a:srgbClr val="404040"/>
                </a:solidFill>
                <a:latin typeface="Gill Sans MT" panose="020B0502020104020203" pitchFamily="34" charset="0"/>
              </a:rPr>
              <a:t>Resultados dos</a:t>
            </a:r>
          </a:p>
          <a:p>
            <a:pPr>
              <a:lnSpc>
                <a:spcPct val="85000"/>
              </a:lnSpc>
            </a:pPr>
            <a:r>
              <a:rPr lang="pt-BR" sz="8000" b="1" dirty="0">
                <a:solidFill>
                  <a:srgbClr val="404040"/>
                </a:solidFill>
                <a:latin typeface="Gill Sans MT" panose="020B0502020104020203" pitchFamily="34" charset="0"/>
              </a:rPr>
              <a:t>Modelos Treinados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8120292" y="5949716"/>
            <a:ext cx="2263084" cy="1219200"/>
            <a:chOff x="8253641" y="7412763"/>
            <a:chExt cx="3196535" cy="1219200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xmlns="" id="{EE3EC173-1812-4655-8AF9-A41F1F349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72" t="5613" r="50741" b="82041"/>
            <a:stretch/>
          </p:blipFill>
          <p:spPr>
            <a:xfrm>
              <a:off x="8253641" y="7412763"/>
              <a:ext cx="2880321" cy="1219200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xmlns="" id="{1A698DD8-0FB8-4973-A00C-00D0D68A1383}"/>
                </a:ext>
              </a:extLst>
            </p:cNvPr>
            <p:cNvSpPr txBox="1"/>
            <p:nvPr/>
          </p:nvSpPr>
          <p:spPr>
            <a:xfrm>
              <a:off x="8263728" y="7919114"/>
              <a:ext cx="3186448" cy="4585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pt-BR" sz="2800" b="1" spc="-3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BOOSTING</a:t>
              </a: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8100117" y="2224260"/>
            <a:ext cx="4814994" cy="1219200"/>
            <a:chOff x="8233466" y="2059713"/>
            <a:chExt cx="3196535" cy="1219200"/>
          </a:xfrm>
        </p:grpSpPr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xmlns="" id="{EE3EC173-1812-4655-8AF9-A41F1F349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72" t="5613" r="50741" b="82041"/>
            <a:stretch/>
          </p:blipFill>
          <p:spPr>
            <a:xfrm>
              <a:off x="8233466" y="2059713"/>
              <a:ext cx="1367167" cy="1219200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xmlns="" id="{1A698DD8-0FB8-4973-A00C-00D0D68A1383}"/>
                </a:ext>
              </a:extLst>
            </p:cNvPr>
            <p:cNvSpPr txBox="1"/>
            <p:nvPr/>
          </p:nvSpPr>
          <p:spPr>
            <a:xfrm>
              <a:off x="8243553" y="2382937"/>
              <a:ext cx="3186448" cy="8248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pt-BR" sz="2800" b="1" spc="-3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REGRESSÃO LOGISTICA</a:t>
              </a: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120292" y="4100051"/>
            <a:ext cx="5073194" cy="1219200"/>
            <a:chOff x="8253641" y="7412763"/>
            <a:chExt cx="3196535" cy="121920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xmlns="" id="{EE3EC173-1812-4655-8AF9-A41F1F349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72" t="5613" r="50741" b="82041"/>
            <a:stretch/>
          </p:blipFill>
          <p:spPr>
            <a:xfrm>
              <a:off x="8253641" y="7412763"/>
              <a:ext cx="1284873" cy="1219200"/>
            </a:xfrm>
            <a:prstGeom prst="rect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xmlns="" id="{1A698DD8-0FB8-4973-A00C-00D0D68A1383}"/>
                </a:ext>
              </a:extLst>
            </p:cNvPr>
            <p:cNvSpPr txBox="1"/>
            <p:nvPr/>
          </p:nvSpPr>
          <p:spPr>
            <a:xfrm>
              <a:off x="8263728" y="7919114"/>
              <a:ext cx="3186448" cy="4585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pt-BR" sz="2800" b="1" spc="-3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RANDOM FORESTS</a:t>
              </a:r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14634847" y="5949716"/>
            <a:ext cx="2263084" cy="1219200"/>
            <a:chOff x="8253641" y="7412763"/>
            <a:chExt cx="3196535" cy="1219200"/>
          </a:xfrm>
        </p:grpSpPr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xmlns="" id="{EE3EC173-1812-4655-8AF9-A41F1F349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72" t="5613" r="50741" b="82041"/>
            <a:stretch/>
          </p:blipFill>
          <p:spPr>
            <a:xfrm>
              <a:off x="8253641" y="7412763"/>
              <a:ext cx="1367167" cy="1219200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xmlns="" id="{1A698DD8-0FB8-4973-A00C-00D0D68A1383}"/>
                </a:ext>
              </a:extLst>
            </p:cNvPr>
            <p:cNvSpPr txBox="1"/>
            <p:nvPr/>
          </p:nvSpPr>
          <p:spPr>
            <a:xfrm>
              <a:off x="8263727" y="7840631"/>
              <a:ext cx="3186449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pt-BR" sz="4000" b="1" spc="-3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84%</a:t>
              </a:r>
            </a:p>
          </p:txBody>
        </p:sp>
      </p:grpSp>
      <p:grpSp>
        <p:nvGrpSpPr>
          <p:cNvPr id="39" name="Agrupar 38"/>
          <p:cNvGrpSpPr/>
          <p:nvPr/>
        </p:nvGrpSpPr>
        <p:grpSpPr>
          <a:xfrm>
            <a:off x="14614672" y="2224260"/>
            <a:ext cx="2263084" cy="1219200"/>
            <a:chOff x="8233466" y="2059713"/>
            <a:chExt cx="3196535" cy="1219200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xmlns="" id="{EE3EC173-1812-4655-8AF9-A41F1F349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72" t="5613" r="50741" b="82041"/>
            <a:stretch/>
          </p:blipFill>
          <p:spPr>
            <a:xfrm>
              <a:off x="8233466" y="2059713"/>
              <a:ext cx="1367167" cy="1219200"/>
            </a:xfrm>
            <a:prstGeom prst="rect">
              <a:avLst/>
            </a:prstGeom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xmlns="" id="{1A698DD8-0FB8-4973-A00C-00D0D68A1383}"/>
                </a:ext>
              </a:extLst>
            </p:cNvPr>
            <p:cNvSpPr txBox="1"/>
            <p:nvPr/>
          </p:nvSpPr>
          <p:spPr>
            <a:xfrm>
              <a:off x="8243552" y="2487581"/>
              <a:ext cx="3186449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pt-BR" sz="4000" b="1" spc="-3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79%</a:t>
              </a:r>
            </a:p>
          </p:txBody>
        </p:sp>
      </p:grpSp>
      <p:grpSp>
        <p:nvGrpSpPr>
          <p:cNvPr id="42" name="Agrupar 41"/>
          <p:cNvGrpSpPr/>
          <p:nvPr/>
        </p:nvGrpSpPr>
        <p:grpSpPr>
          <a:xfrm>
            <a:off x="14634847" y="4100051"/>
            <a:ext cx="2263084" cy="1219200"/>
            <a:chOff x="8253641" y="7412763"/>
            <a:chExt cx="3196535" cy="1219200"/>
          </a:xfrm>
        </p:grpSpPr>
        <p:pic>
          <p:nvPicPr>
            <p:cNvPr id="43" name="Imagem 42">
              <a:extLst>
                <a:ext uri="{FF2B5EF4-FFF2-40B4-BE49-F238E27FC236}">
                  <a16:creationId xmlns:a16="http://schemas.microsoft.com/office/drawing/2014/main" xmlns="" id="{EE3EC173-1812-4655-8AF9-A41F1F349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72" t="5613" r="50741" b="82041"/>
            <a:stretch/>
          </p:blipFill>
          <p:spPr>
            <a:xfrm>
              <a:off x="8253641" y="7412763"/>
              <a:ext cx="1367167" cy="1219200"/>
            </a:xfrm>
            <a:prstGeom prst="rect">
              <a:avLst/>
            </a:prstGeom>
          </p:spPr>
        </p:pic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xmlns="" id="{1A698DD8-0FB8-4973-A00C-00D0D68A1383}"/>
                </a:ext>
              </a:extLst>
            </p:cNvPr>
            <p:cNvSpPr txBox="1"/>
            <p:nvPr/>
          </p:nvSpPr>
          <p:spPr>
            <a:xfrm>
              <a:off x="8263727" y="7840631"/>
              <a:ext cx="3186449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pt-BR" sz="4000" b="1" spc="-3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80%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19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m 47">
            <a:extLst>
              <a:ext uri="{FF2B5EF4-FFF2-40B4-BE49-F238E27FC236}">
                <a16:creationId xmlns:a16="http://schemas.microsoft.com/office/drawing/2014/main" xmlns="" id="{94764747-2784-420D-B8B7-7AE69F67C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6" t="13283" r="19882" b="5919"/>
          <a:stretch/>
        </p:blipFill>
        <p:spPr>
          <a:xfrm flipH="1">
            <a:off x="-1" y="0"/>
            <a:ext cx="7439696" cy="987425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xmlns="" id="{712CAC4D-3ED3-4FAE-8A4F-AE8537BADC57}"/>
              </a:ext>
            </a:extLst>
          </p:cNvPr>
          <p:cNvSpPr/>
          <p:nvPr/>
        </p:nvSpPr>
        <p:spPr>
          <a:xfrm>
            <a:off x="0" y="0"/>
            <a:ext cx="7439696" cy="9874250"/>
          </a:xfrm>
          <a:prstGeom prst="rect">
            <a:avLst/>
          </a:prstGeom>
          <a:gradFill flip="none" rotWithShape="1">
            <a:gsLst>
              <a:gs pos="0">
                <a:srgbClr val="37003C">
                  <a:alpha val="70000"/>
                </a:srgbClr>
              </a:gs>
              <a:gs pos="50000">
                <a:srgbClr val="37003C">
                  <a:alpha val="70000"/>
                </a:srgbClr>
              </a:gs>
              <a:gs pos="100000">
                <a:srgbClr val="480050">
                  <a:alpha val="8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xmlns="" id="{F388BAC2-9393-4F12-962C-D65EB6EB6239}"/>
              </a:ext>
            </a:extLst>
          </p:cNvPr>
          <p:cNvCxnSpPr>
            <a:cxnSpLocks/>
          </p:cNvCxnSpPr>
          <p:nvPr/>
        </p:nvCxnSpPr>
        <p:spPr>
          <a:xfrm>
            <a:off x="7673975" y="945678"/>
            <a:ext cx="0" cy="8529992"/>
          </a:xfrm>
          <a:prstGeom prst="line">
            <a:avLst/>
          </a:prstGeom>
          <a:ln>
            <a:solidFill>
              <a:srgbClr val="40404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60E119D8-3423-4981-841F-CE4DF9DA8094}"/>
              </a:ext>
            </a:extLst>
          </p:cNvPr>
          <p:cNvSpPr/>
          <p:nvPr/>
        </p:nvSpPr>
        <p:spPr>
          <a:xfrm flipH="1">
            <a:off x="8233467" y="3056568"/>
            <a:ext cx="2735704" cy="387159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EE3EC173-1812-4655-8AF9-A41F1F349B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5613" r="50741" b="82041"/>
          <a:stretch/>
        </p:blipFill>
        <p:spPr>
          <a:xfrm>
            <a:off x="8233466" y="1806797"/>
            <a:ext cx="1367167" cy="12192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306BA31B-CEDA-41AD-A096-F31F894BF927}"/>
              </a:ext>
            </a:extLst>
          </p:cNvPr>
          <p:cNvSpPr txBox="1"/>
          <p:nvPr/>
        </p:nvSpPr>
        <p:spPr>
          <a:xfrm>
            <a:off x="11539682" y="1785318"/>
            <a:ext cx="5981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rgbClr val="37003C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Gill Sans MT" panose="020B0502020104020203" pitchFamily="34" charset="0"/>
              </a:rPr>
              <a:t>Menor 1.30</a:t>
            </a:r>
          </a:p>
          <a:p>
            <a:pPr marL="285750" indent="-285750">
              <a:spcAft>
                <a:spcPts val="1200"/>
              </a:spcAft>
              <a:buClr>
                <a:srgbClr val="37003C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Gill Sans MT" panose="020B0502020104020203" pitchFamily="34" charset="0"/>
              </a:rPr>
              <a:t>90 a 100</a:t>
            </a:r>
            <a:endParaRPr lang="pt-BR" sz="3600" b="1" dirty="0">
              <a:solidFill>
                <a:srgbClr val="404040"/>
              </a:solidFill>
              <a:latin typeface="Gill Sans MT" panose="020B05020201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xmlns="" id="{D17FCBA1-0FD7-487A-BBFA-F75D3C168C16}"/>
              </a:ext>
            </a:extLst>
          </p:cNvPr>
          <p:cNvSpPr/>
          <p:nvPr/>
        </p:nvSpPr>
        <p:spPr>
          <a:xfrm flipH="1">
            <a:off x="8233467" y="5842590"/>
            <a:ext cx="2735704" cy="387159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xmlns="" id="{06EC3A52-015B-4F9E-8FD1-C88CA2D3B9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5613" r="50741" b="82041"/>
          <a:stretch/>
        </p:blipFill>
        <p:spPr>
          <a:xfrm>
            <a:off x="8233466" y="4009163"/>
            <a:ext cx="1367167" cy="1708944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9F2A1AB9-0CDD-4FB9-A7A7-00137E06227F}"/>
              </a:ext>
            </a:extLst>
          </p:cNvPr>
          <p:cNvSpPr txBox="1"/>
          <p:nvPr/>
        </p:nvSpPr>
        <p:spPr>
          <a:xfrm>
            <a:off x="11539682" y="3306752"/>
            <a:ext cx="59817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37003C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Gill Sans MT" panose="020B0502020104020203" pitchFamily="34" charset="0"/>
              </a:rPr>
              <a:t>Acima dos 30 anos</a:t>
            </a:r>
          </a:p>
          <a:p>
            <a:pPr marL="342900" indent="-342900">
              <a:spcAft>
                <a:spcPts val="1200"/>
              </a:spcAft>
              <a:buClr>
                <a:srgbClr val="37003C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Gill Sans MT" panose="020B0502020104020203" pitchFamily="34" charset="0"/>
              </a:rPr>
              <a:t>Casados ou solteiros</a:t>
            </a:r>
          </a:p>
          <a:p>
            <a:pPr marL="342900" indent="-342900">
              <a:spcAft>
                <a:spcPts val="1200"/>
              </a:spcAft>
              <a:buClr>
                <a:srgbClr val="37003C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Gill Sans MT" panose="020B0502020104020203" pitchFamily="34" charset="0"/>
              </a:rPr>
              <a:t>Com ensino superior</a:t>
            </a:r>
          </a:p>
          <a:p>
            <a:pPr marL="342900" indent="-342900">
              <a:spcAft>
                <a:spcPts val="1200"/>
              </a:spcAft>
              <a:buClr>
                <a:srgbClr val="37003C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Gill Sans MT" panose="020B0502020104020203" pitchFamily="34" charset="0"/>
              </a:rPr>
              <a:t>Administradores e Gerentes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A4ADFBB5-0B99-4A6D-9755-227DFD34104E}"/>
              </a:ext>
            </a:extLst>
          </p:cNvPr>
          <p:cNvSpPr/>
          <p:nvPr/>
        </p:nvSpPr>
        <p:spPr>
          <a:xfrm flipH="1">
            <a:off x="8233467" y="7363215"/>
            <a:ext cx="2735704" cy="387159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xmlns="" id="{52C4C135-F5B1-478E-BC1C-6A8CC5E47A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5613" r="50741" b="82041"/>
          <a:stretch/>
        </p:blipFill>
        <p:spPr>
          <a:xfrm>
            <a:off x="8233466" y="6479533"/>
            <a:ext cx="1367167" cy="736379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124F172B-9CB5-4FBF-B48B-C1681A2CD372}"/>
              </a:ext>
            </a:extLst>
          </p:cNvPr>
          <p:cNvSpPr txBox="1"/>
          <p:nvPr/>
        </p:nvSpPr>
        <p:spPr>
          <a:xfrm>
            <a:off x="11539682" y="6490490"/>
            <a:ext cx="598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37003C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Gill Sans MT" panose="020B0502020104020203" pitchFamily="34" charset="0"/>
              </a:rPr>
              <a:t>Celular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xmlns="" id="{24C805D6-6CC4-4710-80DF-2209AFD5CD9C}"/>
              </a:ext>
            </a:extLst>
          </p:cNvPr>
          <p:cNvSpPr/>
          <p:nvPr/>
        </p:nvSpPr>
        <p:spPr>
          <a:xfrm flipH="1">
            <a:off x="8233467" y="9331714"/>
            <a:ext cx="2735704" cy="387159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xmlns="" id="{94096640-A28A-42EF-9605-ACE7376DF5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5613" r="50741" b="82041"/>
          <a:stretch/>
        </p:blipFill>
        <p:spPr>
          <a:xfrm>
            <a:off x="8233466" y="7965212"/>
            <a:ext cx="1367167" cy="12192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1244E41E-A99C-485A-A977-27898D97AF34}"/>
              </a:ext>
            </a:extLst>
          </p:cNvPr>
          <p:cNvSpPr txBox="1"/>
          <p:nvPr/>
        </p:nvSpPr>
        <p:spPr>
          <a:xfrm>
            <a:off x="11539682" y="8019578"/>
            <a:ext cx="59817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00"/>
              </a:spcAft>
              <a:buClr>
                <a:srgbClr val="37003C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Gill Sans MT" panose="020B0502020104020203" pitchFamily="34" charset="0"/>
              </a:rPr>
              <a:t>2º Semestre</a:t>
            </a:r>
          </a:p>
          <a:p>
            <a:pPr marL="285750" indent="-285750" algn="just">
              <a:spcAft>
                <a:spcPts val="1200"/>
              </a:spcAft>
              <a:buClr>
                <a:srgbClr val="37003C"/>
              </a:buClr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Gill Sans MT" panose="020B0502020104020203" pitchFamily="34" charset="0"/>
              </a:rPr>
              <a:t>Quinta, Segunda e Terça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1A698DD8-0FB8-4973-A00C-00D0D68A1383}"/>
              </a:ext>
            </a:extLst>
          </p:cNvPr>
          <p:cNvSpPr txBox="1"/>
          <p:nvPr/>
        </p:nvSpPr>
        <p:spPr>
          <a:xfrm>
            <a:off x="8110484" y="1728271"/>
            <a:ext cx="2641685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3600" b="1" spc="-3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Euribor</a:t>
            </a:r>
            <a:endParaRPr lang="pt-BR" sz="3600" b="1" spc="-300" dirty="0">
              <a:solidFill>
                <a:srgbClr val="404040"/>
              </a:solidFill>
              <a:latin typeface="Gill Sans MT" panose="020B0502020104020203" pitchFamily="34" charset="0"/>
            </a:endParaRPr>
          </a:p>
          <a:p>
            <a:r>
              <a:rPr lang="pt-BR" sz="3600" b="1" spc="-3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Con.Price.Idx</a:t>
            </a:r>
            <a:endParaRPr lang="pt-BR" sz="3600" b="1" spc="-300" dirty="0">
              <a:solidFill>
                <a:srgbClr val="404040"/>
              </a:solidFill>
              <a:latin typeface="Gill Sans MT" panose="020B05020201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4809E5F3-A006-472E-B0E1-3416714031AD}"/>
              </a:ext>
            </a:extLst>
          </p:cNvPr>
          <p:cNvSpPr txBox="1"/>
          <p:nvPr/>
        </p:nvSpPr>
        <p:spPr>
          <a:xfrm>
            <a:off x="8110484" y="3382257"/>
            <a:ext cx="3413114" cy="23083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3600" b="1" i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Age </a:t>
            </a:r>
            <a:r>
              <a:rPr lang="pt-BR" sz="3200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(Idade)</a:t>
            </a:r>
          </a:p>
          <a:p>
            <a:r>
              <a:rPr lang="pt-BR" sz="3600" b="1" i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Marital </a:t>
            </a:r>
            <a:r>
              <a:rPr lang="pt-BR" sz="3200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(Estado Civil)</a:t>
            </a:r>
          </a:p>
          <a:p>
            <a:r>
              <a:rPr lang="pt-BR" sz="3600" b="1" i="1" spc="-3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Education</a:t>
            </a:r>
            <a:r>
              <a:rPr lang="pt-BR" sz="3600" b="1" i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 </a:t>
            </a:r>
            <a:r>
              <a:rPr lang="pt-BR" sz="3200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(Educação)</a:t>
            </a:r>
          </a:p>
          <a:p>
            <a:r>
              <a:rPr lang="pt-BR" sz="3600" b="1" i="1" spc="-3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Job</a:t>
            </a:r>
            <a:r>
              <a:rPr lang="pt-BR" sz="3600" b="1" i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 </a:t>
            </a:r>
            <a:r>
              <a:rPr lang="pt-BR" sz="3200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(Emprego)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EB8BF5DD-A91F-4EE0-B6EA-4668AF604366}"/>
              </a:ext>
            </a:extLst>
          </p:cNvPr>
          <p:cNvSpPr txBox="1"/>
          <p:nvPr/>
        </p:nvSpPr>
        <p:spPr>
          <a:xfrm>
            <a:off x="8110484" y="6499819"/>
            <a:ext cx="3114955" cy="5632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US" sz="3600" b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Contact </a:t>
            </a:r>
            <a:r>
              <a:rPr lang="en-US" sz="3200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(</a:t>
            </a:r>
            <a:r>
              <a:rPr lang="en-US" sz="3200" spc="-3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Contato</a:t>
            </a:r>
            <a:r>
              <a:rPr lang="en-US" sz="3200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xmlns="" id="{8F449659-B9F1-4D3E-BBF7-E83704819DB2}"/>
              </a:ext>
            </a:extLst>
          </p:cNvPr>
          <p:cNvSpPr txBox="1"/>
          <p:nvPr/>
        </p:nvSpPr>
        <p:spPr>
          <a:xfrm>
            <a:off x="8110484" y="8034880"/>
            <a:ext cx="2771271" cy="123033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pt-BR" sz="3600" b="1" spc="-300" dirty="0" err="1">
                <a:solidFill>
                  <a:srgbClr val="404040"/>
                </a:solidFill>
                <a:latin typeface="Gill Sans MT" panose="020B0502020104020203" pitchFamily="34" charset="0"/>
              </a:rPr>
              <a:t>Month</a:t>
            </a:r>
            <a:r>
              <a:rPr lang="pt-BR" sz="3600" b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 </a:t>
            </a:r>
            <a:r>
              <a:rPr lang="pt-BR" sz="2800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(Mês)</a:t>
            </a:r>
          </a:p>
          <a:p>
            <a:pPr>
              <a:lnSpc>
                <a:spcPct val="85000"/>
              </a:lnSpc>
            </a:pPr>
            <a:endParaRPr lang="pt-BR" sz="1500" spc="-300" dirty="0">
              <a:solidFill>
                <a:srgbClr val="404040"/>
              </a:solidFill>
              <a:latin typeface="Gill Sans MT" panose="020B0502020104020203" pitchFamily="34" charset="0"/>
            </a:endParaRPr>
          </a:p>
          <a:p>
            <a:pPr>
              <a:lnSpc>
                <a:spcPct val="85000"/>
              </a:lnSpc>
            </a:pPr>
            <a:r>
              <a:rPr lang="pt-BR" sz="3600" b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Day Week </a:t>
            </a:r>
            <a:r>
              <a:rPr lang="pt-BR" sz="2800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(Dias)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CD71B02B-0EFD-4C7E-93D0-5369D0BDEB89}"/>
              </a:ext>
            </a:extLst>
          </p:cNvPr>
          <p:cNvSpPr txBox="1"/>
          <p:nvPr/>
        </p:nvSpPr>
        <p:spPr>
          <a:xfrm>
            <a:off x="495300" y="6197495"/>
            <a:ext cx="6377410" cy="221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pt-BR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Recomendações para a equipe de marketing.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xmlns="" id="{6A957F3B-CE52-4304-A23B-DEC9F9B1D0E3}"/>
              </a:ext>
            </a:extLst>
          </p:cNvPr>
          <p:cNvGrpSpPr/>
          <p:nvPr/>
        </p:nvGrpSpPr>
        <p:grpSpPr>
          <a:xfrm>
            <a:off x="6074171" y="5421244"/>
            <a:ext cx="574675" cy="503238"/>
            <a:chOff x="10118196" y="2850092"/>
            <a:chExt cx="574675" cy="503238"/>
          </a:xfrm>
        </p:grpSpPr>
        <p:sp>
          <p:nvSpPr>
            <p:cNvPr id="53" name="Freeform 918">
              <a:extLst>
                <a:ext uri="{FF2B5EF4-FFF2-40B4-BE49-F238E27FC236}">
                  <a16:creationId xmlns:a16="http://schemas.microsoft.com/office/drawing/2014/main" xmlns="" id="{D15C747C-50EB-41A0-B8BD-E8522FF37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8196" y="2850092"/>
              <a:ext cx="574675" cy="503238"/>
            </a:xfrm>
            <a:custGeom>
              <a:avLst/>
              <a:gdLst>
                <a:gd name="T0" fmla="*/ 322 w 362"/>
                <a:gd name="T1" fmla="*/ 317 h 317"/>
                <a:gd name="T2" fmla="*/ 0 w 362"/>
                <a:gd name="T3" fmla="*/ 317 h 317"/>
                <a:gd name="T4" fmla="*/ 0 w 362"/>
                <a:gd name="T5" fmla="*/ 0 h 317"/>
                <a:gd name="T6" fmla="*/ 362 w 362"/>
                <a:gd name="T7" fmla="*/ 0 h 317"/>
                <a:gd name="T8" fmla="*/ 362 w 362"/>
                <a:gd name="T9" fmla="*/ 276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317">
                  <a:moveTo>
                    <a:pt x="322" y="317"/>
                  </a:moveTo>
                  <a:lnTo>
                    <a:pt x="0" y="317"/>
                  </a:lnTo>
                  <a:lnTo>
                    <a:pt x="0" y="0"/>
                  </a:lnTo>
                  <a:lnTo>
                    <a:pt x="362" y="0"/>
                  </a:lnTo>
                  <a:lnTo>
                    <a:pt x="362" y="27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4" name="Line 919">
              <a:extLst>
                <a:ext uri="{FF2B5EF4-FFF2-40B4-BE49-F238E27FC236}">
                  <a16:creationId xmlns:a16="http://schemas.microsoft.com/office/drawing/2014/main" xmlns="" id="{89B90A88-B96A-453F-91A7-743088364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30896" y="2926292"/>
              <a:ext cx="561975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Line 920">
              <a:extLst>
                <a:ext uri="{FF2B5EF4-FFF2-40B4-BE49-F238E27FC236}">
                  <a16:creationId xmlns:a16="http://schemas.microsoft.com/office/drawing/2014/main" xmlns="" id="{C2A8239D-7348-438B-9D9F-AD326491F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6296" y="2888192"/>
              <a:ext cx="25400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6" name="Line 921">
              <a:extLst>
                <a:ext uri="{FF2B5EF4-FFF2-40B4-BE49-F238E27FC236}">
                  <a16:creationId xmlns:a16="http://schemas.microsoft.com/office/drawing/2014/main" xmlns="" id="{1E423337-24B8-4C3E-B70E-E014FBB93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7096" y="2888192"/>
              <a:ext cx="25400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7" name="Line 922">
              <a:extLst>
                <a:ext uri="{FF2B5EF4-FFF2-40B4-BE49-F238E27FC236}">
                  <a16:creationId xmlns:a16="http://schemas.microsoft.com/office/drawing/2014/main" xmlns="" id="{0D594B9B-A10A-4E02-B9C5-0DA399ADD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7896" y="2888192"/>
              <a:ext cx="25400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Line 923">
              <a:extLst>
                <a:ext uri="{FF2B5EF4-FFF2-40B4-BE49-F238E27FC236}">
                  <a16:creationId xmlns:a16="http://schemas.microsoft.com/office/drawing/2014/main" xmlns="" id="{3D5BE201-B603-4901-8CC8-11AB2F1F4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8883" y="3159655"/>
              <a:ext cx="0" cy="523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9" name="Line 924">
              <a:extLst>
                <a:ext uri="{FF2B5EF4-FFF2-40B4-BE49-F238E27FC236}">
                  <a16:creationId xmlns:a16="http://schemas.microsoft.com/office/drawing/2014/main" xmlns="" id="{3AF18464-DDC5-4714-889C-AC7A9400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5996" y="3107267"/>
              <a:ext cx="0" cy="10477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0" name="Line 925">
              <a:extLst>
                <a:ext uri="{FF2B5EF4-FFF2-40B4-BE49-F238E27FC236}">
                  <a16:creationId xmlns:a16="http://schemas.microsoft.com/office/drawing/2014/main" xmlns="" id="{1DF7029C-33A4-477D-88FB-F0C821584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5196" y="3146955"/>
              <a:ext cx="0" cy="650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Line 926">
              <a:extLst>
                <a:ext uri="{FF2B5EF4-FFF2-40B4-BE49-F238E27FC236}">
                  <a16:creationId xmlns:a16="http://schemas.microsoft.com/office/drawing/2014/main" xmlns="" id="{CB6AA8E0-A134-44F7-A8B7-77A9F3791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4396" y="3069167"/>
              <a:ext cx="0" cy="14287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2" name="Line 927">
              <a:extLst>
                <a:ext uri="{FF2B5EF4-FFF2-40B4-BE49-F238E27FC236}">
                  <a16:creationId xmlns:a16="http://schemas.microsoft.com/office/drawing/2014/main" xmlns="" id="{B7D7CB65-F5A3-4A14-94B6-DBFCD5D61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88083" y="3069167"/>
              <a:ext cx="0" cy="14287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Line 928">
              <a:extLst>
                <a:ext uri="{FF2B5EF4-FFF2-40B4-BE49-F238E27FC236}">
                  <a16:creationId xmlns:a16="http://schemas.microsoft.com/office/drawing/2014/main" xmlns="" id="{5B683AF6-6415-487F-B548-9C5F0C6DC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37283" y="3107267"/>
              <a:ext cx="0" cy="10477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Oval 929">
              <a:extLst>
                <a:ext uri="{FF2B5EF4-FFF2-40B4-BE49-F238E27FC236}">
                  <a16:creationId xmlns:a16="http://schemas.microsoft.com/office/drawing/2014/main" xmlns="" id="{118465F2-8B0C-4B38-8EC6-B0CCFFD9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8383" y="3004080"/>
              <a:ext cx="280988" cy="284163"/>
            </a:xfrm>
            <a:prstGeom prst="ellips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Line 930">
              <a:extLst>
                <a:ext uri="{FF2B5EF4-FFF2-40B4-BE49-F238E27FC236}">
                  <a16:creationId xmlns:a16="http://schemas.microsoft.com/office/drawing/2014/main" xmlns="" id="{F1D71922-152E-4160-B1B5-58B1503A3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1271" y="3250142"/>
              <a:ext cx="101600" cy="1031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2" name="Retângulo 1"/>
          <p:cNvSpPr/>
          <p:nvPr/>
        </p:nvSpPr>
        <p:spPr>
          <a:xfrm>
            <a:off x="8606590" y="409801"/>
            <a:ext cx="1858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Variáveis 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504964" y="409801"/>
            <a:ext cx="3195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 spc="-300" dirty="0">
                <a:solidFill>
                  <a:srgbClr val="404040"/>
                </a:solidFill>
                <a:latin typeface="Gill Sans MT" panose="020B0502020104020203" pitchFamily="34" charset="0"/>
              </a:rPr>
              <a:t>Recomendações</a:t>
            </a:r>
          </a:p>
        </p:txBody>
      </p:sp>
    </p:spTree>
    <p:extLst>
      <p:ext uri="{BB962C8B-B14F-4D97-AF65-F5344CB8AC3E}">
        <p14:creationId xmlns:p14="http://schemas.microsoft.com/office/powerpoint/2010/main" val="6316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53">
            <a:extLst>
              <a:ext uri="{FF2B5EF4-FFF2-40B4-BE49-F238E27FC236}">
                <a16:creationId xmlns:a16="http://schemas.microsoft.com/office/drawing/2014/main" xmlns="" id="{8F9A937C-DCE6-45A2-9307-C883A57E5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88"/>
          <a:stretch/>
        </p:blipFill>
        <p:spPr>
          <a:xfrm>
            <a:off x="1764" y="0"/>
            <a:ext cx="5637036" cy="9874250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xmlns="" id="{50925515-39ED-47F5-9AE9-9DB0785C1C2C}"/>
              </a:ext>
            </a:extLst>
          </p:cNvPr>
          <p:cNvSpPr/>
          <p:nvPr/>
        </p:nvSpPr>
        <p:spPr>
          <a:xfrm>
            <a:off x="9256946" y="6904554"/>
            <a:ext cx="7277100" cy="899886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xmlns="" id="{F991AE1A-7D9F-4A6B-B76F-C5296D7AB5B6}"/>
              </a:ext>
            </a:extLst>
          </p:cNvPr>
          <p:cNvSpPr/>
          <p:nvPr/>
        </p:nvSpPr>
        <p:spPr>
          <a:xfrm>
            <a:off x="1387474" y="2018444"/>
            <a:ext cx="7277100" cy="1386568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DC34577-3F98-4674-9DE3-AEE2FC868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" y="-134048"/>
            <a:ext cx="17554222" cy="9874250"/>
          </a:xfrm>
          <a:prstGeom prst="rect">
            <a:avLst/>
          </a:prstGeom>
        </p:spPr>
      </p:pic>
      <p:pic>
        <p:nvPicPr>
          <p:cNvPr id="16" name="slide3">
            <a:extLst>
              <a:ext uri="{FF2B5EF4-FFF2-40B4-BE49-F238E27FC236}">
                <a16:creationId xmlns:a16="http://schemas.microsoft.com/office/drawing/2014/main" xmlns="" id="{E3637590-F8DA-4321-B005-EECCE9CFE5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06"/>
          <a:stretch/>
        </p:blipFill>
        <p:spPr>
          <a:xfrm>
            <a:off x="3520814" y="1549699"/>
            <a:ext cx="10499329" cy="6504804"/>
          </a:xfrm>
          <a:prstGeom prst="rect">
            <a:avLst/>
          </a:prstGeom>
        </p:spPr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xmlns="" id="{295C308F-8CA1-41F5-88FC-22D66A9D1807}"/>
              </a:ext>
            </a:extLst>
          </p:cNvPr>
          <p:cNvSpPr/>
          <p:nvPr/>
        </p:nvSpPr>
        <p:spPr>
          <a:xfrm>
            <a:off x="789649" y="266700"/>
            <a:ext cx="6556780" cy="2101661"/>
          </a:xfrm>
          <a:prstGeom prst="rect">
            <a:avLst/>
          </a:prstGeom>
          <a:gradFill flip="none" rotWithShape="1">
            <a:gsLst>
              <a:gs pos="0">
                <a:srgbClr val="37003C">
                  <a:alpha val="90000"/>
                </a:srgbClr>
              </a:gs>
              <a:gs pos="50000">
                <a:srgbClr val="37003C">
                  <a:alpha val="90000"/>
                </a:srgbClr>
              </a:gs>
              <a:gs pos="100000">
                <a:srgbClr val="480050">
                  <a:alpha val="8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xmlns="" id="{D4A631D0-C227-412B-B5D3-A38B9196A325}"/>
              </a:ext>
            </a:extLst>
          </p:cNvPr>
          <p:cNvSpPr txBox="1"/>
          <p:nvPr/>
        </p:nvSpPr>
        <p:spPr>
          <a:xfrm>
            <a:off x="1187783" y="362417"/>
            <a:ext cx="6049040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pt-BR" sz="4800" b="1" dirty="0">
                <a:solidFill>
                  <a:prstClr val="white"/>
                </a:solidFill>
                <a:latin typeface="Gill Sans MT" panose="020B0502020104020203" pitchFamily="34" charset="0"/>
              </a:rPr>
              <a:t>Resultado</a:t>
            </a:r>
          </a:p>
          <a:p>
            <a:pPr>
              <a:lnSpc>
                <a:spcPct val="85000"/>
              </a:lnSpc>
            </a:pPr>
            <a:r>
              <a:rPr lang="pt-BR" sz="4800" b="1" dirty="0">
                <a:solidFill>
                  <a:prstClr val="white"/>
                </a:solidFill>
                <a:latin typeface="Gill Sans MT" panose="020B0502020104020203" pitchFamily="34" charset="0"/>
              </a:rPr>
              <a:t>Tableau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0D46BF1-52E7-4E50-9072-91C90FDD8C20}"/>
              </a:ext>
            </a:extLst>
          </p:cNvPr>
          <p:cNvSpPr txBox="1"/>
          <p:nvPr/>
        </p:nvSpPr>
        <p:spPr>
          <a:xfrm>
            <a:off x="13942718" y="7169455"/>
            <a:ext cx="2947149" cy="4431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5000"/>
              </a:lnSpc>
            </a:pPr>
            <a:r>
              <a:rPr lang="pt-BR" sz="2400" b="1" i="1" dirty="0">
                <a:solidFill>
                  <a:prstClr val="white"/>
                </a:solidFill>
                <a:latin typeface="Gill Sans MT" panose="020B0502020104020203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55272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>
            <a:extLst>
              <a:ext uri="{FF2B5EF4-FFF2-40B4-BE49-F238E27FC236}">
                <a16:creationId xmlns:a16="http://schemas.microsoft.com/office/drawing/2014/main" xmlns="" id="{628CE885-4CF8-4AFB-A599-CF5C9A2A8E47}"/>
              </a:ext>
            </a:extLst>
          </p:cNvPr>
          <p:cNvSpPr/>
          <p:nvPr/>
        </p:nvSpPr>
        <p:spPr>
          <a:xfrm>
            <a:off x="8797260" y="6582834"/>
            <a:ext cx="4389437" cy="3291416"/>
          </a:xfrm>
          <a:prstGeom prst="rect">
            <a:avLst/>
          </a:prstGeom>
          <a:solidFill>
            <a:srgbClr val="A40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xmlns="" id="{0C9D854C-914A-4AFE-84D1-291936865256}"/>
              </a:ext>
            </a:extLst>
          </p:cNvPr>
          <p:cNvGrpSpPr/>
          <p:nvPr/>
        </p:nvGrpSpPr>
        <p:grpSpPr>
          <a:xfrm>
            <a:off x="8797260" y="3291416"/>
            <a:ext cx="4389437" cy="3471153"/>
            <a:chOff x="0" y="3291416"/>
            <a:chExt cx="4389437" cy="3471153"/>
          </a:xfrm>
          <a:solidFill>
            <a:srgbClr val="CC0049"/>
          </a:solidFill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xmlns="" id="{F49E9B8F-8F80-4884-A440-66F8469D61AE}"/>
                </a:ext>
              </a:extLst>
            </p:cNvPr>
            <p:cNvSpPr/>
            <p:nvPr/>
          </p:nvSpPr>
          <p:spPr>
            <a:xfrm>
              <a:off x="0" y="3291416"/>
              <a:ext cx="4389437" cy="32914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Triângulo isósceles 48">
              <a:extLst>
                <a:ext uri="{FF2B5EF4-FFF2-40B4-BE49-F238E27FC236}">
                  <a16:creationId xmlns:a16="http://schemas.microsoft.com/office/drawing/2014/main" xmlns="" id="{E227CF52-FBFF-4F19-8105-79C752427A5B}"/>
                </a:ext>
              </a:extLst>
            </p:cNvPr>
            <p:cNvSpPr/>
            <p:nvPr/>
          </p:nvSpPr>
          <p:spPr>
            <a:xfrm flipV="1">
              <a:off x="1964231" y="6501311"/>
              <a:ext cx="460975" cy="2612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A13E94F3-2D56-4AB7-9860-A2ABFE9BABCF}"/>
              </a:ext>
            </a:extLst>
          </p:cNvPr>
          <p:cNvGrpSpPr/>
          <p:nvPr/>
        </p:nvGrpSpPr>
        <p:grpSpPr>
          <a:xfrm>
            <a:off x="8797260" y="1"/>
            <a:ext cx="4389437" cy="3511368"/>
            <a:chOff x="0" y="1"/>
            <a:chExt cx="4389437" cy="3511368"/>
          </a:xfrm>
          <a:solidFill>
            <a:srgbClr val="FF015B"/>
          </a:solidFill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xmlns="" id="{560E8041-5F3C-4CBE-9A99-643645E0812B}"/>
                </a:ext>
              </a:extLst>
            </p:cNvPr>
            <p:cNvSpPr/>
            <p:nvPr/>
          </p:nvSpPr>
          <p:spPr>
            <a:xfrm>
              <a:off x="0" y="1"/>
              <a:ext cx="4389437" cy="32914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Triângulo isósceles 51">
              <a:extLst>
                <a:ext uri="{FF2B5EF4-FFF2-40B4-BE49-F238E27FC236}">
                  <a16:creationId xmlns:a16="http://schemas.microsoft.com/office/drawing/2014/main" xmlns="" id="{5BC09583-D751-4038-B48F-CD282C4F8526}"/>
                </a:ext>
              </a:extLst>
            </p:cNvPr>
            <p:cNvSpPr/>
            <p:nvPr/>
          </p:nvSpPr>
          <p:spPr>
            <a:xfrm flipV="1">
              <a:off x="1964231" y="3250111"/>
              <a:ext cx="460975" cy="2612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Retângulo 33">
            <a:extLst>
              <a:ext uri="{FF2B5EF4-FFF2-40B4-BE49-F238E27FC236}">
                <a16:creationId xmlns:a16="http://schemas.microsoft.com/office/drawing/2014/main" xmlns="" id="{8CACE11B-4E7E-4E41-B9EA-6E4148D24E56}"/>
              </a:ext>
            </a:extLst>
          </p:cNvPr>
          <p:cNvSpPr/>
          <p:nvPr/>
        </p:nvSpPr>
        <p:spPr>
          <a:xfrm>
            <a:off x="13168313" y="6582834"/>
            <a:ext cx="4389437" cy="3291416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xmlns="" id="{F5B870C6-D882-4279-AFAE-D6B69109B0F8}"/>
              </a:ext>
            </a:extLst>
          </p:cNvPr>
          <p:cNvGrpSpPr/>
          <p:nvPr/>
        </p:nvGrpSpPr>
        <p:grpSpPr>
          <a:xfrm>
            <a:off x="13168313" y="3291416"/>
            <a:ext cx="4389437" cy="3471153"/>
            <a:chOff x="0" y="3291416"/>
            <a:chExt cx="4389437" cy="3471153"/>
          </a:xfrm>
          <a:solidFill>
            <a:srgbClr val="CC0000"/>
          </a:solidFill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xmlns="" id="{8E9EE881-2B0F-4832-B22F-C06C95F1F697}"/>
                </a:ext>
              </a:extLst>
            </p:cNvPr>
            <p:cNvSpPr/>
            <p:nvPr/>
          </p:nvSpPr>
          <p:spPr>
            <a:xfrm>
              <a:off x="0" y="3291416"/>
              <a:ext cx="4389437" cy="32914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riângulo isósceles 35">
              <a:extLst>
                <a:ext uri="{FF2B5EF4-FFF2-40B4-BE49-F238E27FC236}">
                  <a16:creationId xmlns:a16="http://schemas.microsoft.com/office/drawing/2014/main" xmlns="" id="{DB44A708-0A01-42C8-9F61-966E37E7DA74}"/>
                </a:ext>
              </a:extLst>
            </p:cNvPr>
            <p:cNvSpPr/>
            <p:nvPr/>
          </p:nvSpPr>
          <p:spPr>
            <a:xfrm flipV="1">
              <a:off x="1964231" y="6501311"/>
              <a:ext cx="460975" cy="2612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xmlns="" id="{9475D25F-A44D-47BB-8BC1-5C51230CCA5D}"/>
              </a:ext>
            </a:extLst>
          </p:cNvPr>
          <p:cNvGrpSpPr/>
          <p:nvPr/>
        </p:nvGrpSpPr>
        <p:grpSpPr>
          <a:xfrm>
            <a:off x="13168313" y="1"/>
            <a:ext cx="4389437" cy="3511368"/>
            <a:chOff x="0" y="1"/>
            <a:chExt cx="4389437" cy="3511368"/>
          </a:xfrm>
          <a:solidFill>
            <a:srgbClr val="FF5050"/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7B88DE16-6995-4282-87EE-A244D4475930}"/>
                </a:ext>
              </a:extLst>
            </p:cNvPr>
            <p:cNvSpPr/>
            <p:nvPr/>
          </p:nvSpPr>
          <p:spPr>
            <a:xfrm>
              <a:off x="0" y="1"/>
              <a:ext cx="4389437" cy="32914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riângulo isósceles 34">
              <a:extLst>
                <a:ext uri="{FF2B5EF4-FFF2-40B4-BE49-F238E27FC236}">
                  <a16:creationId xmlns:a16="http://schemas.microsoft.com/office/drawing/2014/main" xmlns="" id="{72880CCC-3535-4B61-8320-DCBB60B91BA8}"/>
                </a:ext>
              </a:extLst>
            </p:cNvPr>
            <p:cNvSpPr/>
            <p:nvPr/>
          </p:nvSpPr>
          <p:spPr>
            <a:xfrm flipV="1">
              <a:off x="1964231" y="3250111"/>
              <a:ext cx="460975" cy="2612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xmlns="" id="{2E4B90D1-CB08-41C9-8FFB-85C79C303485}"/>
              </a:ext>
            </a:extLst>
          </p:cNvPr>
          <p:cNvSpPr/>
          <p:nvPr/>
        </p:nvSpPr>
        <p:spPr>
          <a:xfrm>
            <a:off x="4407823" y="6582834"/>
            <a:ext cx="4389437" cy="3291416"/>
          </a:xfrm>
          <a:prstGeom prst="rect">
            <a:avLst/>
          </a:prstGeom>
          <a:solidFill>
            <a:srgbClr val="12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xmlns="" id="{737A908B-97B0-4F48-8DF3-5803ED399F9D}"/>
              </a:ext>
            </a:extLst>
          </p:cNvPr>
          <p:cNvGrpSpPr/>
          <p:nvPr/>
        </p:nvGrpSpPr>
        <p:grpSpPr>
          <a:xfrm>
            <a:off x="4407823" y="3291416"/>
            <a:ext cx="4389437" cy="3471153"/>
            <a:chOff x="0" y="3291416"/>
            <a:chExt cx="4389437" cy="3471153"/>
          </a:xfrm>
          <a:solidFill>
            <a:srgbClr val="26002A"/>
          </a:solidFill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xmlns="" id="{9A564D67-58AC-4970-93E0-9F8348C7D118}"/>
                </a:ext>
              </a:extLst>
            </p:cNvPr>
            <p:cNvSpPr/>
            <p:nvPr/>
          </p:nvSpPr>
          <p:spPr>
            <a:xfrm>
              <a:off x="0" y="3291416"/>
              <a:ext cx="4389437" cy="32914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Triângulo isósceles 55">
              <a:extLst>
                <a:ext uri="{FF2B5EF4-FFF2-40B4-BE49-F238E27FC236}">
                  <a16:creationId xmlns:a16="http://schemas.microsoft.com/office/drawing/2014/main" xmlns="" id="{70947676-AEBF-4006-BBE8-EB4DE9EEDD00}"/>
                </a:ext>
              </a:extLst>
            </p:cNvPr>
            <p:cNvSpPr/>
            <p:nvPr/>
          </p:nvSpPr>
          <p:spPr>
            <a:xfrm flipV="1">
              <a:off x="1964231" y="6501311"/>
              <a:ext cx="460975" cy="2612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xmlns="" id="{5FC208E2-1919-40A1-9E68-1C1E38528189}"/>
              </a:ext>
            </a:extLst>
          </p:cNvPr>
          <p:cNvGrpSpPr/>
          <p:nvPr/>
        </p:nvGrpSpPr>
        <p:grpSpPr>
          <a:xfrm>
            <a:off x="4407823" y="1"/>
            <a:ext cx="4389437" cy="3511368"/>
            <a:chOff x="0" y="1"/>
            <a:chExt cx="4389437" cy="3511368"/>
          </a:xfrm>
          <a:solidFill>
            <a:srgbClr val="37003C"/>
          </a:solidFill>
        </p:grpSpPr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xmlns="" id="{C01AB6F7-B180-4F63-A91F-4705BD84C66E}"/>
                </a:ext>
              </a:extLst>
            </p:cNvPr>
            <p:cNvSpPr/>
            <p:nvPr/>
          </p:nvSpPr>
          <p:spPr>
            <a:xfrm>
              <a:off x="0" y="1"/>
              <a:ext cx="4389437" cy="32914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Triângulo isósceles 58">
              <a:extLst>
                <a:ext uri="{FF2B5EF4-FFF2-40B4-BE49-F238E27FC236}">
                  <a16:creationId xmlns:a16="http://schemas.microsoft.com/office/drawing/2014/main" xmlns="" id="{D0C5A3A7-B7D8-4FF5-AB33-23716AD6D709}"/>
                </a:ext>
              </a:extLst>
            </p:cNvPr>
            <p:cNvSpPr/>
            <p:nvPr/>
          </p:nvSpPr>
          <p:spPr>
            <a:xfrm flipV="1">
              <a:off x="1964231" y="3250111"/>
              <a:ext cx="460975" cy="26125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xmlns="" id="{306DC8F4-74B0-4A9D-B77D-BCEC67D005B8}"/>
              </a:ext>
            </a:extLst>
          </p:cNvPr>
          <p:cNvSpPr txBox="1"/>
          <p:nvPr/>
        </p:nvSpPr>
        <p:spPr>
          <a:xfrm>
            <a:off x="261935" y="4429293"/>
            <a:ext cx="36941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6000" b="1" dirty="0">
                <a:solidFill>
                  <a:srgbClr val="404040"/>
                </a:solidFill>
                <a:latin typeface="Gill Sans MT" panose="020B0502020104020203" pitchFamily="34" charset="0"/>
              </a:rPr>
              <a:t>AGENDA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xmlns="" id="{DE61F58F-BAA8-4706-8938-D576D3C1A2E4}"/>
              </a:ext>
            </a:extLst>
          </p:cNvPr>
          <p:cNvCxnSpPr>
            <a:cxnSpLocks/>
          </p:cNvCxnSpPr>
          <p:nvPr/>
        </p:nvCxnSpPr>
        <p:spPr>
          <a:xfrm>
            <a:off x="4169326" y="672129"/>
            <a:ext cx="0" cy="8529992"/>
          </a:xfrm>
          <a:prstGeom prst="line">
            <a:avLst/>
          </a:prstGeom>
          <a:ln>
            <a:solidFill>
              <a:srgbClr val="40404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Agrupar 65">
            <a:extLst>
              <a:ext uri="{FF2B5EF4-FFF2-40B4-BE49-F238E27FC236}">
                <a16:creationId xmlns:a16="http://schemas.microsoft.com/office/drawing/2014/main" xmlns="" id="{911DF5F4-F8AC-4AB3-B9F2-E07742224F75}"/>
              </a:ext>
            </a:extLst>
          </p:cNvPr>
          <p:cNvGrpSpPr/>
          <p:nvPr/>
        </p:nvGrpSpPr>
        <p:grpSpPr>
          <a:xfrm>
            <a:off x="14832433" y="1286678"/>
            <a:ext cx="600222" cy="607679"/>
            <a:chOff x="20230194" y="1870075"/>
            <a:chExt cx="511175" cy="517526"/>
          </a:xfrm>
        </p:grpSpPr>
        <p:sp>
          <p:nvSpPr>
            <p:cNvPr id="67" name="Freeform 415">
              <a:extLst>
                <a:ext uri="{FF2B5EF4-FFF2-40B4-BE49-F238E27FC236}">
                  <a16:creationId xmlns:a16="http://schemas.microsoft.com/office/drawing/2014/main" xmlns="" id="{DD49E254-6BF5-4035-AAAE-2431CFDBC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0194" y="2065338"/>
              <a:ext cx="511175" cy="0"/>
            </a:xfrm>
            <a:custGeom>
              <a:avLst/>
              <a:gdLst>
                <a:gd name="T0" fmla="*/ 322 w 322"/>
                <a:gd name="T1" fmla="*/ 290 w 322"/>
                <a:gd name="T2" fmla="*/ 177 w 322"/>
                <a:gd name="T3" fmla="*/ 0 w 32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22">
                  <a:moveTo>
                    <a:pt x="322" y="0"/>
                  </a:moveTo>
                  <a:lnTo>
                    <a:pt x="290" y="0"/>
                  </a:lnTo>
                  <a:lnTo>
                    <a:pt x="177" y="0"/>
                  </a:ln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8" name="Line 416">
              <a:extLst>
                <a:ext uri="{FF2B5EF4-FFF2-40B4-BE49-F238E27FC236}">
                  <a16:creationId xmlns:a16="http://schemas.microsoft.com/office/drawing/2014/main" xmlns="" id="{E687D015-2BF1-484D-859E-5E06B1AAB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84182" y="1935163"/>
              <a:ext cx="203200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Freeform 417">
              <a:extLst>
                <a:ext uri="{FF2B5EF4-FFF2-40B4-BE49-F238E27FC236}">
                  <a16:creationId xmlns:a16="http://schemas.microsoft.com/office/drawing/2014/main" xmlns="" id="{6A7BD7BD-6BE0-485E-9A19-7357D7022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0194" y="1935163"/>
              <a:ext cx="511175" cy="452438"/>
            </a:xfrm>
            <a:custGeom>
              <a:avLst/>
              <a:gdLst>
                <a:gd name="T0" fmla="*/ 24 w 160"/>
                <a:gd name="T1" fmla="*/ 0 h 140"/>
                <a:gd name="T2" fmla="*/ 8 w 160"/>
                <a:gd name="T3" fmla="*/ 0 h 140"/>
                <a:gd name="T4" fmla="*/ 0 w 160"/>
                <a:gd name="T5" fmla="*/ 8 h 140"/>
                <a:gd name="T6" fmla="*/ 0 w 160"/>
                <a:gd name="T7" fmla="*/ 132 h 140"/>
                <a:gd name="T8" fmla="*/ 8 w 160"/>
                <a:gd name="T9" fmla="*/ 140 h 140"/>
                <a:gd name="T10" fmla="*/ 152 w 160"/>
                <a:gd name="T11" fmla="*/ 140 h 140"/>
                <a:gd name="T12" fmla="*/ 160 w 160"/>
                <a:gd name="T13" fmla="*/ 132 h 140"/>
                <a:gd name="T14" fmla="*/ 160 w 160"/>
                <a:gd name="T15" fmla="*/ 8 h 140"/>
                <a:gd name="T16" fmla="*/ 152 w 160"/>
                <a:gd name="T17" fmla="*/ 0 h 140"/>
                <a:gd name="T18" fmla="*/ 136 w 160"/>
                <a:gd name="T1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40">
                  <a:moveTo>
                    <a:pt x="2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6"/>
                    <a:pt x="4" y="140"/>
                    <a:pt x="8" y="140"/>
                  </a:cubicBezTo>
                  <a:cubicBezTo>
                    <a:pt x="152" y="140"/>
                    <a:pt x="152" y="140"/>
                    <a:pt x="152" y="140"/>
                  </a:cubicBezTo>
                  <a:cubicBezTo>
                    <a:pt x="156" y="140"/>
                    <a:pt x="160" y="136"/>
                    <a:pt x="160" y="132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160" y="4"/>
                    <a:pt x="156" y="0"/>
                    <a:pt x="152" y="0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0" name="Freeform 418">
              <a:extLst>
                <a:ext uri="{FF2B5EF4-FFF2-40B4-BE49-F238E27FC236}">
                  <a16:creationId xmlns:a16="http://schemas.microsoft.com/office/drawing/2014/main" xmlns="" id="{690BD484-1189-43A4-8EEE-E361EEA81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7382" y="1870075"/>
              <a:ext cx="77788" cy="104775"/>
            </a:xfrm>
            <a:custGeom>
              <a:avLst/>
              <a:gdLst>
                <a:gd name="T0" fmla="*/ 20 w 24"/>
                <a:gd name="T1" fmla="*/ 0 h 32"/>
                <a:gd name="T2" fmla="*/ 4 w 24"/>
                <a:gd name="T3" fmla="*/ 0 h 32"/>
                <a:gd name="T4" fmla="*/ 0 w 24"/>
                <a:gd name="T5" fmla="*/ 4 h 32"/>
                <a:gd name="T6" fmla="*/ 0 w 24"/>
                <a:gd name="T7" fmla="*/ 32 h 32"/>
                <a:gd name="T8" fmla="*/ 24 w 24"/>
                <a:gd name="T9" fmla="*/ 32 h 32"/>
                <a:gd name="T10" fmla="*/ 24 w 24"/>
                <a:gd name="T11" fmla="*/ 4 h 32"/>
                <a:gd name="T12" fmla="*/ 20 w 2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2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Freeform 419">
              <a:extLst>
                <a:ext uri="{FF2B5EF4-FFF2-40B4-BE49-F238E27FC236}">
                  <a16:creationId xmlns:a16="http://schemas.microsoft.com/office/drawing/2014/main" xmlns="" id="{D0F71671-5F0C-4481-ADF1-1BDF1529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6394" y="1870075"/>
              <a:ext cx="77788" cy="104775"/>
            </a:xfrm>
            <a:custGeom>
              <a:avLst/>
              <a:gdLst>
                <a:gd name="T0" fmla="*/ 20 w 24"/>
                <a:gd name="T1" fmla="*/ 0 h 32"/>
                <a:gd name="T2" fmla="*/ 4 w 24"/>
                <a:gd name="T3" fmla="*/ 0 h 32"/>
                <a:gd name="T4" fmla="*/ 0 w 24"/>
                <a:gd name="T5" fmla="*/ 4 h 32"/>
                <a:gd name="T6" fmla="*/ 0 w 24"/>
                <a:gd name="T7" fmla="*/ 32 h 32"/>
                <a:gd name="T8" fmla="*/ 24 w 24"/>
                <a:gd name="T9" fmla="*/ 32 h 32"/>
                <a:gd name="T10" fmla="*/ 24 w 24"/>
                <a:gd name="T11" fmla="*/ 4 h 32"/>
                <a:gd name="T12" fmla="*/ 20 w 2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2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2"/>
                    <a:pt x="22" y="0"/>
                    <a:pt x="20" y="0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2" name="Freeform 420">
              <a:extLst>
                <a:ext uri="{FF2B5EF4-FFF2-40B4-BE49-F238E27FC236}">
                  <a16:creationId xmlns:a16="http://schemas.microsoft.com/office/drawing/2014/main" xmlns="" id="{6D16F9D9-C002-4292-9D3A-B7F68256D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4182" y="2116138"/>
              <a:ext cx="238125" cy="215900"/>
            </a:xfrm>
            <a:custGeom>
              <a:avLst/>
              <a:gdLst>
                <a:gd name="T0" fmla="*/ 0 w 150"/>
                <a:gd name="T1" fmla="*/ 88 h 136"/>
                <a:gd name="T2" fmla="*/ 44 w 150"/>
                <a:gd name="T3" fmla="*/ 136 h 136"/>
                <a:gd name="T4" fmla="*/ 150 w 150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136">
                  <a:moveTo>
                    <a:pt x="0" y="88"/>
                  </a:moveTo>
                  <a:lnTo>
                    <a:pt x="44" y="136"/>
                  </a:lnTo>
                  <a:lnTo>
                    <a:pt x="150" y="0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xmlns="" id="{3AC69285-009C-4240-AD9A-34CA279D0322}"/>
              </a:ext>
            </a:extLst>
          </p:cNvPr>
          <p:cNvGrpSpPr/>
          <p:nvPr/>
        </p:nvGrpSpPr>
        <p:grpSpPr>
          <a:xfrm>
            <a:off x="14705023" y="7902335"/>
            <a:ext cx="689697" cy="575990"/>
            <a:chOff x="7104795" y="3893893"/>
            <a:chExt cx="587376" cy="490538"/>
          </a:xfrm>
        </p:grpSpPr>
        <p:sp>
          <p:nvSpPr>
            <p:cNvPr id="74" name="Freeform 593">
              <a:extLst>
                <a:ext uri="{FF2B5EF4-FFF2-40B4-BE49-F238E27FC236}">
                  <a16:creationId xmlns:a16="http://schemas.microsoft.com/office/drawing/2014/main" xmlns="" id="{000A52C4-A317-4772-B3A7-359B93963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1795" y="3946280"/>
              <a:ext cx="320675" cy="387350"/>
            </a:xfrm>
            <a:custGeom>
              <a:avLst/>
              <a:gdLst>
                <a:gd name="T0" fmla="*/ 137 w 202"/>
                <a:gd name="T1" fmla="*/ 114 h 244"/>
                <a:gd name="T2" fmla="*/ 0 w 202"/>
                <a:gd name="T3" fmla="*/ 32 h 244"/>
                <a:gd name="T4" fmla="*/ 65 w 202"/>
                <a:gd name="T5" fmla="*/ 0 h 244"/>
                <a:gd name="T6" fmla="*/ 202 w 202"/>
                <a:gd name="T7" fmla="*/ 81 h 244"/>
                <a:gd name="T8" fmla="*/ 202 w 202"/>
                <a:gd name="T9" fmla="*/ 211 h 244"/>
                <a:gd name="T10" fmla="*/ 137 w 202"/>
                <a:gd name="T11" fmla="*/ 244 h 244"/>
                <a:gd name="T12" fmla="*/ 137 w 202"/>
                <a:gd name="T13" fmla="*/ 11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244">
                  <a:moveTo>
                    <a:pt x="137" y="114"/>
                  </a:moveTo>
                  <a:lnTo>
                    <a:pt x="0" y="32"/>
                  </a:lnTo>
                  <a:lnTo>
                    <a:pt x="65" y="0"/>
                  </a:lnTo>
                  <a:lnTo>
                    <a:pt x="202" y="81"/>
                  </a:lnTo>
                  <a:lnTo>
                    <a:pt x="202" y="211"/>
                  </a:lnTo>
                  <a:lnTo>
                    <a:pt x="137" y="244"/>
                  </a:lnTo>
                  <a:lnTo>
                    <a:pt x="137" y="114"/>
                  </a:lnTo>
                  <a:close/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5" name="Line 594">
              <a:extLst>
                <a:ext uri="{FF2B5EF4-FFF2-40B4-BE49-F238E27FC236}">
                  <a16:creationId xmlns:a16="http://schemas.microsoft.com/office/drawing/2014/main" xmlns="" id="{817D121F-D8E7-4E84-9BE4-154BF5A4D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9583" y="4074868"/>
              <a:ext cx="0" cy="254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6" name="Line 595">
              <a:extLst>
                <a:ext uri="{FF2B5EF4-FFF2-40B4-BE49-F238E27FC236}">
                  <a16:creationId xmlns:a16="http://schemas.microsoft.com/office/drawing/2014/main" xmlns="" id="{6E4E3EFE-1242-49D3-9491-14B331216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7383" y="3971680"/>
              <a:ext cx="0" cy="254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7" name="Freeform 596">
              <a:extLst>
                <a:ext uri="{FF2B5EF4-FFF2-40B4-BE49-F238E27FC236}">
                  <a16:creationId xmlns:a16="http://schemas.microsoft.com/office/drawing/2014/main" xmlns="" id="{8CBB8A8E-C5A2-4769-9A3D-CA620479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7208" y="3893893"/>
              <a:ext cx="334963" cy="177800"/>
            </a:xfrm>
            <a:custGeom>
              <a:avLst/>
              <a:gdLst>
                <a:gd name="T0" fmla="*/ 0 w 211"/>
                <a:gd name="T1" fmla="*/ 41 h 112"/>
                <a:gd name="T2" fmla="*/ 82 w 211"/>
                <a:gd name="T3" fmla="*/ 0 h 112"/>
                <a:gd name="T4" fmla="*/ 211 w 211"/>
                <a:gd name="T5" fmla="*/ 65 h 112"/>
                <a:gd name="T6" fmla="*/ 119 w 211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" h="112">
                  <a:moveTo>
                    <a:pt x="0" y="41"/>
                  </a:moveTo>
                  <a:lnTo>
                    <a:pt x="82" y="0"/>
                  </a:lnTo>
                  <a:lnTo>
                    <a:pt x="211" y="65"/>
                  </a:lnTo>
                  <a:lnTo>
                    <a:pt x="119" y="112"/>
                  </a:ln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Freeform 597">
              <a:extLst>
                <a:ext uri="{FF2B5EF4-FFF2-40B4-BE49-F238E27FC236}">
                  <a16:creationId xmlns:a16="http://schemas.microsoft.com/office/drawing/2014/main" xmlns="" id="{6BB31B4F-D4BC-4015-96BF-DAFBDA776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795" y="4009780"/>
              <a:ext cx="338138" cy="180975"/>
            </a:xfrm>
            <a:custGeom>
              <a:avLst/>
              <a:gdLst>
                <a:gd name="T0" fmla="*/ 213 w 213"/>
                <a:gd name="T1" fmla="*/ 71 h 114"/>
                <a:gd name="T2" fmla="*/ 129 w 213"/>
                <a:gd name="T3" fmla="*/ 114 h 114"/>
                <a:gd name="T4" fmla="*/ 0 w 213"/>
                <a:gd name="T5" fmla="*/ 49 h 114"/>
                <a:gd name="T6" fmla="*/ 95 w 213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" h="114">
                  <a:moveTo>
                    <a:pt x="213" y="71"/>
                  </a:moveTo>
                  <a:lnTo>
                    <a:pt x="129" y="114"/>
                  </a:lnTo>
                  <a:lnTo>
                    <a:pt x="0" y="49"/>
                  </a:lnTo>
                  <a:lnTo>
                    <a:pt x="95" y="0"/>
                  </a:ln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9" name="Freeform 598">
              <a:extLst>
                <a:ext uri="{FF2B5EF4-FFF2-40B4-BE49-F238E27FC236}">
                  <a16:creationId xmlns:a16="http://schemas.microsoft.com/office/drawing/2014/main" xmlns="" id="{9B1D3BAE-5B62-42A9-BFE5-D33811B1F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9095" y="4062168"/>
              <a:ext cx="128588" cy="87313"/>
            </a:xfrm>
            <a:custGeom>
              <a:avLst/>
              <a:gdLst>
                <a:gd name="T0" fmla="*/ 40 w 40"/>
                <a:gd name="T1" fmla="*/ 22 h 27"/>
                <a:gd name="T2" fmla="*/ 31 w 40"/>
                <a:gd name="T3" fmla="*/ 27 h 27"/>
                <a:gd name="T4" fmla="*/ 28 w 40"/>
                <a:gd name="T5" fmla="*/ 27 h 27"/>
                <a:gd name="T6" fmla="*/ 0 w 40"/>
                <a:gd name="T7" fmla="*/ 11 h 27"/>
                <a:gd name="T8" fmla="*/ 0 w 40"/>
                <a:gd name="T9" fmla="*/ 4 h 27"/>
                <a:gd name="T10" fmla="*/ 8 w 40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27">
                  <a:moveTo>
                    <a:pt x="40" y="22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0" y="26"/>
                    <a:pt x="29" y="26"/>
                    <a:pt x="28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0"/>
                    <a:pt x="3" y="6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Freeform 599">
              <a:extLst>
                <a:ext uri="{FF2B5EF4-FFF2-40B4-BE49-F238E27FC236}">
                  <a16:creationId xmlns:a16="http://schemas.microsoft.com/office/drawing/2014/main" xmlns="" id="{38B9AC6D-C94D-48E1-AC26-9DCE7BEBA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283" y="3935168"/>
              <a:ext cx="134938" cy="87313"/>
            </a:xfrm>
            <a:custGeom>
              <a:avLst/>
              <a:gdLst>
                <a:gd name="T0" fmla="*/ 0 w 42"/>
                <a:gd name="T1" fmla="*/ 5 h 27"/>
                <a:gd name="T2" fmla="*/ 10 w 42"/>
                <a:gd name="T3" fmla="*/ 0 h 27"/>
                <a:gd name="T4" fmla="*/ 14 w 42"/>
                <a:gd name="T5" fmla="*/ 0 h 27"/>
                <a:gd name="T6" fmla="*/ 42 w 42"/>
                <a:gd name="T7" fmla="*/ 15 h 27"/>
                <a:gd name="T8" fmla="*/ 41 w 42"/>
                <a:gd name="T9" fmla="*/ 22 h 27"/>
                <a:gd name="T10" fmla="*/ 32 w 42"/>
                <a:gd name="T11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27">
                  <a:moveTo>
                    <a:pt x="0" y="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3" y="1"/>
                    <a:pt x="14" y="0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9" y="17"/>
                    <a:pt x="39" y="21"/>
                    <a:pt x="41" y="22"/>
                  </a:cubicBezTo>
                  <a:cubicBezTo>
                    <a:pt x="32" y="27"/>
                    <a:pt x="32" y="27"/>
                    <a:pt x="32" y="27"/>
                  </a:cubicBez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Freeform 600">
              <a:extLst>
                <a:ext uri="{FF2B5EF4-FFF2-40B4-BE49-F238E27FC236}">
                  <a16:creationId xmlns:a16="http://schemas.microsoft.com/office/drawing/2014/main" xmlns="" id="{46F34304-AB56-47ED-B369-E5C1EA7D7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795" y="4281243"/>
              <a:ext cx="344488" cy="103188"/>
            </a:xfrm>
            <a:custGeom>
              <a:avLst/>
              <a:gdLst>
                <a:gd name="T0" fmla="*/ 217 w 217"/>
                <a:gd name="T1" fmla="*/ 21 h 65"/>
                <a:gd name="T2" fmla="*/ 129 w 217"/>
                <a:gd name="T3" fmla="*/ 65 h 65"/>
                <a:gd name="T4" fmla="*/ 0 w 217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65">
                  <a:moveTo>
                    <a:pt x="217" y="21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" name="Line 601">
              <a:extLst>
                <a:ext uri="{FF2B5EF4-FFF2-40B4-BE49-F238E27FC236}">
                  <a16:creationId xmlns:a16="http://schemas.microsoft.com/office/drawing/2014/main" xmlns="" id="{6E8FE59F-13D1-4ECC-9F4A-8AC643F01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2470" y="4190755"/>
              <a:ext cx="139700" cy="71438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Freeform 602">
              <a:extLst>
                <a:ext uri="{FF2B5EF4-FFF2-40B4-BE49-F238E27FC236}">
                  <a16:creationId xmlns:a16="http://schemas.microsoft.com/office/drawing/2014/main" xmlns="" id="{A5EC5E04-C73F-4304-8A84-EC8D36770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795" y="4152655"/>
              <a:ext cx="344488" cy="103188"/>
            </a:xfrm>
            <a:custGeom>
              <a:avLst/>
              <a:gdLst>
                <a:gd name="T0" fmla="*/ 217 w 217"/>
                <a:gd name="T1" fmla="*/ 20 h 65"/>
                <a:gd name="T2" fmla="*/ 129 w 217"/>
                <a:gd name="T3" fmla="*/ 65 h 65"/>
                <a:gd name="T4" fmla="*/ 0 w 217"/>
                <a:gd name="T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65">
                  <a:moveTo>
                    <a:pt x="217" y="20"/>
                  </a:moveTo>
                  <a:lnTo>
                    <a:pt x="129" y="6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" name="Line 603">
              <a:extLst>
                <a:ext uri="{FF2B5EF4-FFF2-40B4-BE49-F238E27FC236}">
                  <a16:creationId xmlns:a16="http://schemas.microsoft.com/office/drawing/2014/main" xmlns="" id="{35EFDEC9-54D4-42AB-A7E4-FA9C5D088A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2470" y="4062168"/>
              <a:ext cx="139700" cy="71438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" name="Freeform 604">
              <a:extLst>
                <a:ext uri="{FF2B5EF4-FFF2-40B4-BE49-F238E27FC236}">
                  <a16:creationId xmlns:a16="http://schemas.microsoft.com/office/drawing/2014/main" xmlns="" id="{43D6E3A5-F865-45A4-9795-7FBE1269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795" y="4216155"/>
              <a:ext cx="344488" cy="104775"/>
            </a:xfrm>
            <a:custGeom>
              <a:avLst/>
              <a:gdLst>
                <a:gd name="T0" fmla="*/ 217 w 217"/>
                <a:gd name="T1" fmla="*/ 21 h 66"/>
                <a:gd name="T2" fmla="*/ 129 w 217"/>
                <a:gd name="T3" fmla="*/ 66 h 66"/>
                <a:gd name="T4" fmla="*/ 0 w 217"/>
                <a:gd name="T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66">
                  <a:moveTo>
                    <a:pt x="217" y="21"/>
                  </a:moveTo>
                  <a:lnTo>
                    <a:pt x="129" y="66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" name="Line 605">
              <a:extLst>
                <a:ext uri="{FF2B5EF4-FFF2-40B4-BE49-F238E27FC236}">
                  <a16:creationId xmlns:a16="http://schemas.microsoft.com/office/drawing/2014/main" xmlns="" id="{06C93D3E-5A94-472D-A30D-800BA8665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2470" y="4127255"/>
              <a:ext cx="139700" cy="69850"/>
            </a:xfrm>
            <a:prstGeom prst="line">
              <a:avLst/>
            </a:pr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xmlns="" id="{4525CACD-439D-4FA1-A810-7E23EA9BAE5C}"/>
              </a:ext>
            </a:extLst>
          </p:cNvPr>
          <p:cNvGrpSpPr/>
          <p:nvPr/>
        </p:nvGrpSpPr>
        <p:grpSpPr>
          <a:xfrm>
            <a:off x="6404953" y="7902335"/>
            <a:ext cx="395177" cy="652415"/>
            <a:chOff x="24351191" y="3822699"/>
            <a:chExt cx="336550" cy="555625"/>
          </a:xfrm>
        </p:grpSpPr>
        <p:sp>
          <p:nvSpPr>
            <p:cNvPr id="88" name="Freeform 821">
              <a:extLst>
                <a:ext uri="{FF2B5EF4-FFF2-40B4-BE49-F238E27FC236}">
                  <a16:creationId xmlns:a16="http://schemas.microsoft.com/office/drawing/2014/main" xmlns="" id="{1AF2C8F8-7CA8-4F96-BF64-63B8CDFF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1191" y="3822699"/>
              <a:ext cx="336550" cy="555625"/>
            </a:xfrm>
            <a:custGeom>
              <a:avLst/>
              <a:gdLst>
                <a:gd name="T0" fmla="*/ 78 w 105"/>
                <a:gd name="T1" fmla="*/ 79 h 172"/>
                <a:gd name="T2" fmla="*/ 62 w 105"/>
                <a:gd name="T3" fmla="*/ 72 h 172"/>
                <a:gd name="T4" fmla="*/ 42 w 105"/>
                <a:gd name="T5" fmla="*/ 59 h 172"/>
                <a:gd name="T6" fmla="*/ 56 w 105"/>
                <a:gd name="T7" fmla="*/ 49 h 172"/>
                <a:gd name="T8" fmla="*/ 83 w 105"/>
                <a:gd name="T9" fmla="*/ 59 h 172"/>
                <a:gd name="T10" fmla="*/ 101 w 105"/>
                <a:gd name="T11" fmla="*/ 37 h 172"/>
                <a:gd name="T12" fmla="*/ 72 w 105"/>
                <a:gd name="T13" fmla="*/ 20 h 172"/>
                <a:gd name="T14" fmla="*/ 72 w 105"/>
                <a:gd name="T15" fmla="*/ 0 h 172"/>
                <a:gd name="T16" fmla="*/ 40 w 105"/>
                <a:gd name="T17" fmla="*/ 0 h 172"/>
                <a:gd name="T18" fmla="*/ 40 w 105"/>
                <a:gd name="T19" fmla="*/ 20 h 172"/>
                <a:gd name="T20" fmla="*/ 5 w 105"/>
                <a:gd name="T21" fmla="*/ 61 h 172"/>
                <a:gd name="T22" fmla="*/ 33 w 105"/>
                <a:gd name="T23" fmla="*/ 99 h 172"/>
                <a:gd name="T24" fmla="*/ 50 w 105"/>
                <a:gd name="T25" fmla="*/ 106 h 172"/>
                <a:gd name="T26" fmla="*/ 68 w 105"/>
                <a:gd name="T27" fmla="*/ 119 h 172"/>
                <a:gd name="T28" fmla="*/ 53 w 105"/>
                <a:gd name="T29" fmla="*/ 129 h 172"/>
                <a:gd name="T30" fmla="*/ 21 w 105"/>
                <a:gd name="T31" fmla="*/ 116 h 172"/>
                <a:gd name="T32" fmla="*/ 0 w 105"/>
                <a:gd name="T33" fmla="*/ 141 h 172"/>
                <a:gd name="T34" fmla="*/ 40 w 105"/>
                <a:gd name="T35" fmla="*/ 159 h 172"/>
                <a:gd name="T36" fmla="*/ 40 w 105"/>
                <a:gd name="T37" fmla="*/ 172 h 172"/>
                <a:gd name="T38" fmla="*/ 72 w 105"/>
                <a:gd name="T39" fmla="*/ 172 h 172"/>
                <a:gd name="T40" fmla="*/ 72 w 105"/>
                <a:gd name="T41" fmla="*/ 160 h 172"/>
                <a:gd name="T42" fmla="*/ 105 w 105"/>
                <a:gd name="T43" fmla="*/ 116 h 172"/>
                <a:gd name="T44" fmla="*/ 78 w 105"/>
                <a:gd name="T45" fmla="*/ 79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72">
                  <a:moveTo>
                    <a:pt x="78" y="79"/>
                  </a:moveTo>
                  <a:cubicBezTo>
                    <a:pt x="62" y="72"/>
                    <a:pt x="62" y="72"/>
                    <a:pt x="62" y="72"/>
                  </a:cubicBezTo>
                  <a:cubicBezTo>
                    <a:pt x="49" y="68"/>
                    <a:pt x="42" y="65"/>
                    <a:pt x="42" y="59"/>
                  </a:cubicBezTo>
                  <a:cubicBezTo>
                    <a:pt x="42" y="53"/>
                    <a:pt x="47" y="49"/>
                    <a:pt x="56" y="49"/>
                  </a:cubicBezTo>
                  <a:cubicBezTo>
                    <a:pt x="66" y="49"/>
                    <a:pt x="74" y="53"/>
                    <a:pt x="83" y="59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92" y="28"/>
                    <a:pt x="83" y="22"/>
                    <a:pt x="72" y="2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20" y="26"/>
                    <a:pt x="5" y="42"/>
                    <a:pt x="5" y="61"/>
                  </a:cubicBezTo>
                  <a:cubicBezTo>
                    <a:pt x="5" y="81"/>
                    <a:pt x="18" y="93"/>
                    <a:pt x="33" y="99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61" y="111"/>
                    <a:pt x="68" y="113"/>
                    <a:pt x="68" y="119"/>
                  </a:cubicBezTo>
                  <a:cubicBezTo>
                    <a:pt x="68" y="125"/>
                    <a:pt x="64" y="129"/>
                    <a:pt x="53" y="129"/>
                  </a:cubicBezTo>
                  <a:cubicBezTo>
                    <a:pt x="43" y="129"/>
                    <a:pt x="30" y="123"/>
                    <a:pt x="21" y="116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11" y="151"/>
                    <a:pt x="24" y="157"/>
                    <a:pt x="40" y="159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95" y="154"/>
                    <a:pt x="105" y="135"/>
                    <a:pt x="105" y="116"/>
                  </a:cubicBezTo>
                  <a:cubicBezTo>
                    <a:pt x="105" y="97"/>
                    <a:pt x="96" y="86"/>
                    <a:pt x="78" y="79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822">
              <a:extLst>
                <a:ext uri="{FF2B5EF4-FFF2-40B4-BE49-F238E27FC236}">
                  <a16:creationId xmlns:a16="http://schemas.microsoft.com/office/drawing/2014/main" xmlns="" id="{BCF54589-EF5F-4BD5-8344-181CEA876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8979" y="3938587"/>
              <a:ext cx="63500" cy="90487"/>
            </a:xfrm>
            <a:custGeom>
              <a:avLst/>
              <a:gdLst>
                <a:gd name="T0" fmla="*/ 1 w 20"/>
                <a:gd name="T1" fmla="*/ 28 h 28"/>
                <a:gd name="T2" fmla="*/ 0 w 20"/>
                <a:gd name="T3" fmla="*/ 22 h 28"/>
                <a:gd name="T4" fmla="*/ 20 w 20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8">
                  <a:moveTo>
                    <a:pt x="1" y="28"/>
                  </a:moveTo>
                  <a:cubicBezTo>
                    <a:pt x="0" y="26"/>
                    <a:pt x="0" y="24"/>
                    <a:pt x="0" y="22"/>
                  </a:cubicBezTo>
                  <a:cubicBezTo>
                    <a:pt x="0" y="10"/>
                    <a:pt x="9" y="1"/>
                    <a:pt x="20" y="0"/>
                  </a:cubicBez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xmlns="" id="{07C013BE-81C4-4079-91A0-0144B336FDE2}"/>
              </a:ext>
            </a:extLst>
          </p:cNvPr>
          <p:cNvGrpSpPr/>
          <p:nvPr/>
        </p:nvGrpSpPr>
        <p:grpSpPr>
          <a:xfrm>
            <a:off x="10647130" y="1286678"/>
            <a:ext cx="689696" cy="546165"/>
            <a:chOff x="12881358" y="2818864"/>
            <a:chExt cx="587375" cy="465138"/>
          </a:xfrm>
        </p:grpSpPr>
        <p:sp>
          <p:nvSpPr>
            <p:cNvPr id="91" name="Freeform 471">
              <a:extLst>
                <a:ext uri="{FF2B5EF4-FFF2-40B4-BE49-F238E27FC236}">
                  <a16:creationId xmlns:a16="http://schemas.microsoft.com/office/drawing/2014/main" xmlns="" id="{7F2449A3-34F9-4573-B44D-A59B04425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0258" y="2974439"/>
              <a:ext cx="460375" cy="166688"/>
            </a:xfrm>
            <a:custGeom>
              <a:avLst/>
              <a:gdLst>
                <a:gd name="T0" fmla="*/ 250 w 290"/>
                <a:gd name="T1" fmla="*/ 57 h 105"/>
                <a:gd name="T2" fmla="*/ 290 w 290"/>
                <a:gd name="T3" fmla="*/ 0 h 105"/>
                <a:gd name="T4" fmla="*/ 42 w 290"/>
                <a:gd name="T5" fmla="*/ 0 h 105"/>
                <a:gd name="T6" fmla="*/ 0 w 290"/>
                <a:gd name="T7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" h="105">
                  <a:moveTo>
                    <a:pt x="250" y="57"/>
                  </a:moveTo>
                  <a:lnTo>
                    <a:pt x="290" y="0"/>
                  </a:lnTo>
                  <a:lnTo>
                    <a:pt x="42" y="0"/>
                  </a:lnTo>
                  <a:lnTo>
                    <a:pt x="0" y="105"/>
                  </a:ln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472">
              <a:extLst>
                <a:ext uri="{FF2B5EF4-FFF2-40B4-BE49-F238E27FC236}">
                  <a16:creationId xmlns:a16="http://schemas.microsoft.com/office/drawing/2014/main" xmlns="" id="{99A44AEE-B689-4040-918C-2039FECA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358" y="2818864"/>
              <a:ext cx="587375" cy="465138"/>
            </a:xfrm>
            <a:custGeom>
              <a:avLst/>
              <a:gdLst>
                <a:gd name="T0" fmla="*/ 76 w 184"/>
                <a:gd name="T1" fmla="*/ 20 h 144"/>
                <a:gd name="T2" fmla="*/ 76 w 184"/>
                <a:gd name="T3" fmla="*/ 12 h 144"/>
                <a:gd name="T4" fmla="*/ 64 w 184"/>
                <a:gd name="T5" fmla="*/ 0 h 144"/>
                <a:gd name="T6" fmla="*/ 8 w 184"/>
                <a:gd name="T7" fmla="*/ 0 h 144"/>
                <a:gd name="T8" fmla="*/ 0 w 184"/>
                <a:gd name="T9" fmla="*/ 8 h 144"/>
                <a:gd name="T10" fmla="*/ 0 w 184"/>
                <a:gd name="T11" fmla="*/ 136 h 144"/>
                <a:gd name="T12" fmla="*/ 8 w 184"/>
                <a:gd name="T13" fmla="*/ 144 h 144"/>
                <a:gd name="T14" fmla="*/ 119 w 184"/>
                <a:gd name="T15" fmla="*/ 144 h 144"/>
                <a:gd name="T16" fmla="*/ 128 w 184"/>
                <a:gd name="T17" fmla="*/ 139 h 144"/>
                <a:gd name="T18" fmla="*/ 184 w 184"/>
                <a:gd name="T19" fmla="*/ 80 h 144"/>
                <a:gd name="T20" fmla="*/ 184 w 184"/>
                <a:gd name="T21" fmla="*/ 76 h 144"/>
                <a:gd name="T22" fmla="*/ 120 w 184"/>
                <a:gd name="T23" fmla="*/ 76 h 144"/>
                <a:gd name="T24" fmla="*/ 104 w 184"/>
                <a:gd name="T25" fmla="*/ 88 h 144"/>
                <a:gd name="T26" fmla="*/ 53 w 184"/>
                <a:gd name="T27" fmla="*/ 88 h 144"/>
                <a:gd name="T28" fmla="*/ 22 w 184"/>
                <a:gd name="T29" fmla="*/ 128 h 144"/>
                <a:gd name="T30" fmla="*/ 16 w 184"/>
                <a:gd name="T31" fmla="*/ 128 h 144"/>
                <a:gd name="T32" fmla="*/ 16 w 184"/>
                <a:gd name="T33" fmla="*/ 20 h 144"/>
                <a:gd name="T34" fmla="*/ 76 w 184"/>
                <a:gd name="T35" fmla="*/ 2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4" h="144">
                  <a:moveTo>
                    <a:pt x="76" y="20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0"/>
                    <a:pt x="4" y="144"/>
                    <a:pt x="8" y="144"/>
                  </a:cubicBezTo>
                  <a:cubicBezTo>
                    <a:pt x="119" y="144"/>
                    <a:pt x="119" y="144"/>
                    <a:pt x="119" y="144"/>
                  </a:cubicBezTo>
                  <a:cubicBezTo>
                    <a:pt x="122" y="144"/>
                    <a:pt x="126" y="142"/>
                    <a:pt x="128" y="139"/>
                  </a:cubicBezTo>
                  <a:cubicBezTo>
                    <a:pt x="184" y="80"/>
                    <a:pt x="184" y="80"/>
                    <a:pt x="184" y="80"/>
                  </a:cubicBezTo>
                  <a:cubicBezTo>
                    <a:pt x="184" y="76"/>
                    <a:pt x="184" y="76"/>
                    <a:pt x="184" y="76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6" y="20"/>
                    <a:pt x="16" y="20"/>
                    <a:pt x="16" y="20"/>
                  </a:cubicBezTo>
                  <a:lnTo>
                    <a:pt x="76" y="20"/>
                  </a:lnTo>
                  <a:close/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473">
              <a:extLst>
                <a:ext uri="{FF2B5EF4-FFF2-40B4-BE49-F238E27FC236}">
                  <a16:creationId xmlns:a16="http://schemas.microsoft.com/office/drawing/2014/main" xmlns="" id="{4CE3BF25-A97B-4B18-B98F-00059DBC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4246" y="2883952"/>
              <a:ext cx="242888" cy="90488"/>
            </a:xfrm>
            <a:custGeom>
              <a:avLst/>
              <a:gdLst>
                <a:gd name="T0" fmla="*/ 0 w 153"/>
                <a:gd name="T1" fmla="*/ 0 h 57"/>
                <a:gd name="T2" fmla="*/ 153 w 153"/>
                <a:gd name="T3" fmla="*/ 0 h 57"/>
                <a:gd name="T4" fmla="*/ 128 w 153"/>
                <a:gd name="T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" h="57">
                  <a:moveTo>
                    <a:pt x="0" y="0"/>
                  </a:moveTo>
                  <a:lnTo>
                    <a:pt x="153" y="0"/>
                  </a:lnTo>
                  <a:lnTo>
                    <a:pt x="128" y="57"/>
                  </a:lnTo>
                </a:path>
              </a:pathLst>
            </a:custGeom>
            <a:noFill/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xmlns="" id="{E51B14C7-8417-4AA1-B801-3C1DC8769411}"/>
              </a:ext>
            </a:extLst>
          </p:cNvPr>
          <p:cNvGrpSpPr/>
          <p:nvPr/>
        </p:nvGrpSpPr>
        <p:grpSpPr>
          <a:xfrm>
            <a:off x="6266101" y="1286678"/>
            <a:ext cx="691559" cy="656143"/>
            <a:chOff x="8165349" y="3897981"/>
            <a:chExt cx="588962" cy="558800"/>
          </a:xfrm>
        </p:grpSpPr>
        <p:sp>
          <p:nvSpPr>
            <p:cNvPr id="95" name="Freeform 230">
              <a:extLst>
                <a:ext uri="{FF2B5EF4-FFF2-40B4-BE49-F238E27FC236}">
                  <a16:creationId xmlns:a16="http://schemas.microsoft.com/office/drawing/2014/main" xmlns="" id="{ACD0A0F3-B08D-41DB-B558-013B6AFBB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349" y="3986881"/>
              <a:ext cx="333375" cy="373063"/>
            </a:xfrm>
            <a:custGeom>
              <a:avLst/>
              <a:gdLst>
                <a:gd name="T0" fmla="*/ 12 w 104"/>
                <a:gd name="T1" fmla="*/ 0 h 115"/>
                <a:gd name="T2" fmla="*/ 92 w 104"/>
                <a:gd name="T3" fmla="*/ 0 h 115"/>
                <a:gd name="T4" fmla="*/ 104 w 104"/>
                <a:gd name="T5" fmla="*/ 12 h 115"/>
                <a:gd name="T6" fmla="*/ 104 w 104"/>
                <a:gd name="T7" fmla="*/ 80 h 115"/>
                <a:gd name="T8" fmla="*/ 92 w 104"/>
                <a:gd name="T9" fmla="*/ 92 h 115"/>
                <a:gd name="T10" fmla="*/ 43 w 104"/>
                <a:gd name="T11" fmla="*/ 92 h 115"/>
                <a:gd name="T12" fmla="*/ 23 w 104"/>
                <a:gd name="T13" fmla="*/ 113 h 115"/>
                <a:gd name="T14" fmla="*/ 16 w 104"/>
                <a:gd name="T15" fmla="*/ 110 h 115"/>
                <a:gd name="T16" fmla="*/ 16 w 104"/>
                <a:gd name="T17" fmla="*/ 92 h 115"/>
                <a:gd name="T18" fmla="*/ 12 w 104"/>
                <a:gd name="T19" fmla="*/ 92 h 115"/>
                <a:gd name="T20" fmla="*/ 0 w 104"/>
                <a:gd name="T21" fmla="*/ 80 h 115"/>
                <a:gd name="T22" fmla="*/ 0 w 104"/>
                <a:gd name="T23" fmla="*/ 12 h 115"/>
                <a:gd name="T24" fmla="*/ 12 w 104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15">
                  <a:moveTo>
                    <a:pt x="1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4" y="5"/>
                    <a:pt x="104" y="12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04" y="87"/>
                    <a:pt x="99" y="92"/>
                    <a:pt x="92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0" y="115"/>
                    <a:pt x="16" y="114"/>
                    <a:pt x="16" y="110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5" y="92"/>
                    <a:pt x="0" y="87"/>
                    <a:pt x="0" y="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6" name="Freeform 231">
              <a:extLst>
                <a:ext uri="{FF2B5EF4-FFF2-40B4-BE49-F238E27FC236}">
                  <a16:creationId xmlns:a16="http://schemas.microsoft.com/office/drawing/2014/main" xmlns="" id="{8292595C-D90A-4813-84AA-13792409E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936" y="4013868"/>
              <a:ext cx="179388" cy="180975"/>
            </a:xfrm>
            <a:custGeom>
              <a:avLst/>
              <a:gdLst>
                <a:gd name="T0" fmla="*/ 0 w 56"/>
                <a:gd name="T1" fmla="*/ 0 h 56"/>
                <a:gd name="T2" fmla="*/ 0 w 56"/>
                <a:gd name="T3" fmla="*/ 44 h 56"/>
                <a:gd name="T4" fmla="*/ 12 w 56"/>
                <a:gd name="T5" fmla="*/ 56 h 56"/>
                <a:gd name="T6" fmla="*/ 56 w 56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56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51"/>
                    <a:pt x="5" y="56"/>
                    <a:pt x="12" y="56"/>
                  </a:cubicBezTo>
                  <a:cubicBezTo>
                    <a:pt x="56" y="56"/>
                    <a:pt x="56" y="56"/>
                    <a:pt x="56" y="56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Freeform 232">
              <a:extLst>
                <a:ext uri="{FF2B5EF4-FFF2-40B4-BE49-F238E27FC236}">
                  <a16:creationId xmlns:a16="http://schemas.microsoft.com/office/drawing/2014/main" xmlns="" id="{04389234-44C5-47C1-9B75-2404B954C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936" y="3897981"/>
              <a:ext cx="395288" cy="179388"/>
            </a:xfrm>
            <a:custGeom>
              <a:avLst/>
              <a:gdLst>
                <a:gd name="T0" fmla="*/ 124 w 124"/>
                <a:gd name="T1" fmla="*/ 56 h 56"/>
                <a:gd name="T2" fmla="*/ 124 w 124"/>
                <a:gd name="T3" fmla="*/ 12 h 56"/>
                <a:gd name="T4" fmla="*/ 112 w 124"/>
                <a:gd name="T5" fmla="*/ 0 h 56"/>
                <a:gd name="T6" fmla="*/ 12 w 124"/>
                <a:gd name="T7" fmla="*/ 0 h 56"/>
                <a:gd name="T8" fmla="*/ 0 w 124"/>
                <a:gd name="T9" fmla="*/ 12 h 56"/>
                <a:gd name="T10" fmla="*/ 0 w 124"/>
                <a:gd name="T1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56">
                  <a:moveTo>
                    <a:pt x="124" y="56"/>
                  </a:moveTo>
                  <a:cubicBezTo>
                    <a:pt x="124" y="12"/>
                    <a:pt x="124" y="12"/>
                    <a:pt x="124" y="12"/>
                  </a:cubicBezTo>
                  <a:cubicBezTo>
                    <a:pt x="124" y="5"/>
                    <a:pt x="119" y="0"/>
                    <a:pt x="1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Freeform 233">
              <a:extLst>
                <a:ext uri="{FF2B5EF4-FFF2-40B4-BE49-F238E27FC236}">
                  <a16:creationId xmlns:a16="http://schemas.microsoft.com/office/drawing/2014/main" xmlns="" id="{3C95DCB8-CFBC-46D5-955C-C79BA5BE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8724" y="4104356"/>
              <a:ext cx="190500" cy="168275"/>
            </a:xfrm>
            <a:custGeom>
              <a:avLst/>
              <a:gdLst>
                <a:gd name="T0" fmla="*/ 0 w 60"/>
                <a:gd name="T1" fmla="*/ 28 h 52"/>
                <a:gd name="T2" fmla="*/ 12 w 60"/>
                <a:gd name="T3" fmla="*/ 28 h 52"/>
                <a:gd name="T4" fmla="*/ 33 w 60"/>
                <a:gd name="T5" fmla="*/ 49 h 52"/>
                <a:gd name="T6" fmla="*/ 40 w 60"/>
                <a:gd name="T7" fmla="*/ 46 h 52"/>
                <a:gd name="T8" fmla="*/ 40 w 60"/>
                <a:gd name="T9" fmla="*/ 28 h 52"/>
                <a:gd name="T10" fmla="*/ 48 w 60"/>
                <a:gd name="T11" fmla="*/ 28 h 52"/>
                <a:gd name="T12" fmla="*/ 60 w 60"/>
                <a:gd name="T13" fmla="*/ 16 h 52"/>
                <a:gd name="T14" fmla="*/ 60 w 60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52">
                  <a:moveTo>
                    <a:pt x="0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6" y="52"/>
                    <a:pt x="40" y="50"/>
                    <a:pt x="40" y="46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5" y="28"/>
                    <a:pt x="60" y="23"/>
                    <a:pt x="60" y="16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Freeform 234">
              <a:extLst>
                <a:ext uri="{FF2B5EF4-FFF2-40B4-BE49-F238E27FC236}">
                  <a16:creationId xmlns:a16="http://schemas.microsoft.com/office/drawing/2014/main" xmlns="" id="{63E2C1C6-3E13-47C7-9C13-00439F7FE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0136" y="4077368"/>
              <a:ext cx="384175" cy="379413"/>
            </a:xfrm>
            <a:custGeom>
              <a:avLst/>
              <a:gdLst>
                <a:gd name="T0" fmla="*/ 0 w 120"/>
                <a:gd name="T1" fmla="*/ 64 h 117"/>
                <a:gd name="T2" fmla="*/ 0 w 120"/>
                <a:gd name="T3" fmla="*/ 80 h 117"/>
                <a:gd name="T4" fmla="*/ 12 w 120"/>
                <a:gd name="T5" fmla="*/ 92 h 117"/>
                <a:gd name="T6" fmla="*/ 57 w 120"/>
                <a:gd name="T7" fmla="*/ 92 h 117"/>
                <a:gd name="T8" fmla="*/ 85 w 120"/>
                <a:gd name="T9" fmla="*/ 115 h 117"/>
                <a:gd name="T10" fmla="*/ 92 w 120"/>
                <a:gd name="T11" fmla="*/ 112 h 117"/>
                <a:gd name="T12" fmla="*/ 92 w 120"/>
                <a:gd name="T13" fmla="*/ 92 h 117"/>
                <a:gd name="T14" fmla="*/ 108 w 120"/>
                <a:gd name="T15" fmla="*/ 92 h 117"/>
                <a:gd name="T16" fmla="*/ 120 w 120"/>
                <a:gd name="T17" fmla="*/ 80 h 117"/>
                <a:gd name="T18" fmla="*/ 120 w 120"/>
                <a:gd name="T19" fmla="*/ 12 h 117"/>
                <a:gd name="T20" fmla="*/ 108 w 120"/>
                <a:gd name="T21" fmla="*/ 0 h 117"/>
                <a:gd name="T22" fmla="*/ 40 w 120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17">
                  <a:moveTo>
                    <a:pt x="0" y="64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0" y="87"/>
                    <a:pt x="5" y="92"/>
                    <a:pt x="12" y="92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85" y="115"/>
                    <a:pt x="85" y="115"/>
                    <a:pt x="85" y="115"/>
                  </a:cubicBezTo>
                  <a:cubicBezTo>
                    <a:pt x="88" y="117"/>
                    <a:pt x="92" y="115"/>
                    <a:pt x="92" y="11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15" y="92"/>
                    <a:pt x="120" y="87"/>
                    <a:pt x="120" y="80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120" y="5"/>
                    <a:pt x="115" y="0"/>
                    <a:pt x="108" y="0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Line 235">
              <a:extLst>
                <a:ext uri="{FF2B5EF4-FFF2-40B4-BE49-F238E27FC236}">
                  <a16:creationId xmlns:a16="http://schemas.microsoft.com/office/drawing/2014/main" xmlns="" id="{03610498-80D0-4C8C-BB61-50DF8CEB3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0136" y="4194843"/>
              <a:ext cx="0" cy="635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1" name="Freeform 236">
              <a:extLst>
                <a:ext uri="{FF2B5EF4-FFF2-40B4-BE49-F238E27FC236}">
                  <a16:creationId xmlns:a16="http://schemas.microsoft.com/office/drawing/2014/main" xmlns="" id="{A0885AEA-9D6A-44F2-91FD-EFED8ABF0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0136" y="4077368"/>
              <a:ext cx="103188" cy="90488"/>
            </a:xfrm>
            <a:custGeom>
              <a:avLst/>
              <a:gdLst>
                <a:gd name="T0" fmla="*/ 32 w 32"/>
                <a:gd name="T1" fmla="*/ 0 h 28"/>
                <a:gd name="T2" fmla="*/ 12 w 32"/>
                <a:gd name="T3" fmla="*/ 0 h 28"/>
                <a:gd name="T4" fmla="*/ 0 w 32"/>
                <a:gd name="T5" fmla="*/ 12 h 28"/>
                <a:gd name="T6" fmla="*/ 0 w 32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8">
                  <a:moveTo>
                    <a:pt x="3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xmlns="" id="{F2518805-5F1F-4A28-A4C1-F8BF82524ED4}"/>
              </a:ext>
            </a:extLst>
          </p:cNvPr>
          <p:cNvGrpSpPr/>
          <p:nvPr/>
        </p:nvGrpSpPr>
        <p:grpSpPr>
          <a:xfrm>
            <a:off x="10639674" y="7902335"/>
            <a:ext cx="704608" cy="622590"/>
            <a:chOff x="17801239" y="2820659"/>
            <a:chExt cx="600075" cy="530225"/>
          </a:xfrm>
        </p:grpSpPr>
        <p:sp>
          <p:nvSpPr>
            <p:cNvPr id="103" name="Line 853">
              <a:extLst>
                <a:ext uri="{FF2B5EF4-FFF2-40B4-BE49-F238E27FC236}">
                  <a16:creationId xmlns:a16="http://schemas.microsoft.com/office/drawing/2014/main" xmlns="" id="{0F984D61-F081-44E7-BF36-42EC66D0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1239" y="3350884"/>
              <a:ext cx="25400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" name="Line 854">
              <a:extLst>
                <a:ext uri="{FF2B5EF4-FFF2-40B4-BE49-F238E27FC236}">
                  <a16:creationId xmlns:a16="http://schemas.microsoft.com/office/drawing/2014/main" xmlns="" id="{2285AE7B-D4CF-4946-BABD-9BEF911B9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5914" y="3350884"/>
              <a:ext cx="25400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Rectangle 855">
              <a:extLst>
                <a:ext uri="{FF2B5EF4-FFF2-40B4-BE49-F238E27FC236}">
                  <a16:creationId xmlns:a16="http://schemas.microsoft.com/office/drawing/2014/main" xmlns="" id="{1383EBCD-F1A6-4259-9F69-FB403E1D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6527" y="3079421"/>
              <a:ext cx="103188" cy="271462"/>
            </a:xfrm>
            <a:prstGeom prst="rect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Rectangle 856">
              <a:extLst>
                <a:ext uri="{FF2B5EF4-FFF2-40B4-BE49-F238E27FC236}">
                  <a16:creationId xmlns:a16="http://schemas.microsoft.com/office/drawing/2014/main" xmlns="" id="{4751A640-04F0-4B5E-A991-71D52DB27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0139" y="3260396"/>
              <a:ext cx="101600" cy="90487"/>
            </a:xfrm>
            <a:prstGeom prst="rect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7" name="Rectangle 857">
              <a:extLst>
                <a:ext uri="{FF2B5EF4-FFF2-40B4-BE49-F238E27FC236}">
                  <a16:creationId xmlns:a16="http://schemas.microsoft.com/office/drawing/2014/main" xmlns="" id="{55983F37-9087-4A74-94DC-46693A32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4127" y="3195309"/>
              <a:ext cx="101600" cy="155575"/>
            </a:xfrm>
            <a:prstGeom prst="rect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8" name="Line 858">
              <a:extLst>
                <a:ext uri="{FF2B5EF4-FFF2-40B4-BE49-F238E27FC236}">
                  <a16:creationId xmlns:a16="http://schemas.microsoft.com/office/drawing/2014/main" xmlns="" id="{E5BF9342-9608-4925-808F-B09AF7EC2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2039" y="3350884"/>
              <a:ext cx="498475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9" name="Freeform 859">
              <a:extLst>
                <a:ext uri="{FF2B5EF4-FFF2-40B4-BE49-F238E27FC236}">
                  <a16:creationId xmlns:a16="http://schemas.microsoft.com/office/drawing/2014/main" xmlns="" id="{EF70DD1B-9878-47FC-A8AB-2A8C78B77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0764" y="2820659"/>
              <a:ext cx="488950" cy="330200"/>
            </a:xfrm>
            <a:custGeom>
              <a:avLst/>
              <a:gdLst>
                <a:gd name="T0" fmla="*/ 308 w 308"/>
                <a:gd name="T1" fmla="*/ 0 h 208"/>
                <a:gd name="T2" fmla="*/ 231 w 308"/>
                <a:gd name="T3" fmla="*/ 0 h 208"/>
                <a:gd name="T4" fmla="*/ 249 w 308"/>
                <a:gd name="T5" fmla="*/ 18 h 208"/>
                <a:gd name="T6" fmla="*/ 155 w 308"/>
                <a:gd name="T7" fmla="*/ 114 h 208"/>
                <a:gd name="T8" fmla="*/ 104 w 308"/>
                <a:gd name="T9" fmla="*/ 65 h 208"/>
                <a:gd name="T10" fmla="*/ 0 w 308"/>
                <a:gd name="T11" fmla="*/ 171 h 208"/>
                <a:gd name="T12" fmla="*/ 36 w 308"/>
                <a:gd name="T13" fmla="*/ 208 h 208"/>
                <a:gd name="T14" fmla="*/ 100 w 308"/>
                <a:gd name="T15" fmla="*/ 143 h 208"/>
                <a:gd name="T16" fmla="*/ 151 w 308"/>
                <a:gd name="T17" fmla="*/ 193 h 208"/>
                <a:gd name="T18" fmla="*/ 287 w 308"/>
                <a:gd name="T19" fmla="*/ 55 h 208"/>
                <a:gd name="T20" fmla="*/ 308 w 308"/>
                <a:gd name="T21" fmla="*/ 75 h 208"/>
                <a:gd name="T22" fmla="*/ 308 w 308"/>
                <a:gd name="T2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08">
                  <a:moveTo>
                    <a:pt x="308" y="0"/>
                  </a:moveTo>
                  <a:lnTo>
                    <a:pt x="231" y="0"/>
                  </a:lnTo>
                  <a:lnTo>
                    <a:pt x="249" y="18"/>
                  </a:lnTo>
                  <a:lnTo>
                    <a:pt x="155" y="114"/>
                  </a:lnTo>
                  <a:lnTo>
                    <a:pt x="104" y="65"/>
                  </a:lnTo>
                  <a:lnTo>
                    <a:pt x="0" y="171"/>
                  </a:lnTo>
                  <a:lnTo>
                    <a:pt x="36" y="208"/>
                  </a:lnTo>
                  <a:lnTo>
                    <a:pt x="100" y="143"/>
                  </a:lnTo>
                  <a:lnTo>
                    <a:pt x="151" y="193"/>
                  </a:lnTo>
                  <a:lnTo>
                    <a:pt x="287" y="55"/>
                  </a:lnTo>
                  <a:lnTo>
                    <a:pt x="308" y="75"/>
                  </a:lnTo>
                  <a:lnTo>
                    <a:pt x="308" y="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xmlns="" id="{D3F83CCB-2F9F-4BFA-ACE3-5719654A4E8D}"/>
              </a:ext>
            </a:extLst>
          </p:cNvPr>
          <p:cNvGrpSpPr/>
          <p:nvPr/>
        </p:nvGrpSpPr>
        <p:grpSpPr>
          <a:xfrm>
            <a:off x="14859739" y="4393619"/>
            <a:ext cx="644959" cy="699017"/>
            <a:chOff x="7169986" y="3870993"/>
            <a:chExt cx="549275" cy="595313"/>
          </a:xfrm>
        </p:grpSpPr>
        <p:sp>
          <p:nvSpPr>
            <p:cNvPr id="111" name="Freeform 216">
              <a:extLst>
                <a:ext uri="{FF2B5EF4-FFF2-40B4-BE49-F238E27FC236}">
                  <a16:creationId xmlns:a16="http://schemas.microsoft.com/office/drawing/2014/main" xmlns="" id="{A9A641D9-7B48-43EA-8CA6-457EA5770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5599" y="3958306"/>
              <a:ext cx="90488" cy="90488"/>
            </a:xfrm>
            <a:custGeom>
              <a:avLst/>
              <a:gdLst>
                <a:gd name="T0" fmla="*/ 5 w 28"/>
                <a:gd name="T1" fmla="*/ 23 h 28"/>
                <a:gd name="T2" fmla="*/ 4 w 28"/>
                <a:gd name="T3" fmla="*/ 23 h 28"/>
                <a:gd name="T4" fmla="*/ 2 w 28"/>
                <a:gd name="T5" fmla="*/ 12 h 28"/>
                <a:gd name="T6" fmla="*/ 12 w 28"/>
                <a:gd name="T7" fmla="*/ 3 h 28"/>
                <a:gd name="T8" fmla="*/ 24 w 28"/>
                <a:gd name="T9" fmla="*/ 4 h 28"/>
                <a:gd name="T10" fmla="*/ 25 w 28"/>
                <a:gd name="T11" fmla="*/ 5 h 28"/>
                <a:gd name="T12" fmla="*/ 25 w 28"/>
                <a:gd name="T13" fmla="*/ 17 h 28"/>
                <a:gd name="T14" fmla="*/ 15 w 28"/>
                <a:gd name="T15" fmla="*/ 26 h 28"/>
                <a:gd name="T16" fmla="*/ 5 w 28"/>
                <a:gd name="T17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8">
                  <a:moveTo>
                    <a:pt x="5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19"/>
                    <a:pt x="0" y="14"/>
                    <a:pt x="2" y="1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0"/>
                    <a:pt x="21" y="0"/>
                    <a:pt x="24" y="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8"/>
                    <a:pt x="28" y="14"/>
                    <a:pt x="25" y="17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3" y="28"/>
                    <a:pt x="8" y="27"/>
                    <a:pt x="5" y="23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2" name="Freeform 217">
              <a:extLst>
                <a:ext uri="{FF2B5EF4-FFF2-40B4-BE49-F238E27FC236}">
                  <a16:creationId xmlns:a16="http://schemas.microsoft.com/office/drawing/2014/main" xmlns="" id="{97A3D055-DDC2-4954-AFE7-BC9BE4001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474" y="4348831"/>
              <a:ext cx="190500" cy="117475"/>
            </a:xfrm>
            <a:custGeom>
              <a:avLst/>
              <a:gdLst>
                <a:gd name="T0" fmla="*/ 0 w 60"/>
                <a:gd name="T1" fmla="*/ 36 h 36"/>
                <a:gd name="T2" fmla="*/ 12 w 60"/>
                <a:gd name="T3" fmla="*/ 24 h 36"/>
                <a:gd name="T4" fmla="*/ 60 w 60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36">
                  <a:moveTo>
                    <a:pt x="0" y="36"/>
                  </a:moveTo>
                  <a:cubicBezTo>
                    <a:pt x="0" y="36"/>
                    <a:pt x="8" y="28"/>
                    <a:pt x="12" y="24"/>
                  </a:cubicBezTo>
                  <a:cubicBezTo>
                    <a:pt x="45" y="26"/>
                    <a:pt x="57" y="4"/>
                    <a:pt x="60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3" name="Freeform 218">
              <a:extLst>
                <a:ext uri="{FF2B5EF4-FFF2-40B4-BE49-F238E27FC236}">
                  <a16:creationId xmlns:a16="http://schemas.microsoft.com/office/drawing/2014/main" xmlns="" id="{5C544B4B-236B-40CD-BED5-AF0B8CD83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536" y="4201193"/>
              <a:ext cx="82550" cy="87313"/>
            </a:xfrm>
            <a:custGeom>
              <a:avLst/>
              <a:gdLst>
                <a:gd name="T0" fmla="*/ 6 w 26"/>
                <a:gd name="T1" fmla="*/ 23 h 27"/>
                <a:gd name="T2" fmla="*/ 5 w 26"/>
                <a:gd name="T3" fmla="*/ 23 h 27"/>
                <a:gd name="T4" fmla="*/ 2 w 26"/>
                <a:gd name="T5" fmla="*/ 13 h 27"/>
                <a:gd name="T6" fmla="*/ 10 w 26"/>
                <a:gd name="T7" fmla="*/ 4 h 27"/>
                <a:gd name="T8" fmla="*/ 22 w 26"/>
                <a:gd name="T9" fmla="*/ 3 h 27"/>
                <a:gd name="T10" fmla="*/ 22 w 26"/>
                <a:gd name="T11" fmla="*/ 4 h 27"/>
                <a:gd name="T12" fmla="*/ 23 w 26"/>
                <a:gd name="T13" fmla="*/ 16 h 27"/>
                <a:gd name="T14" fmla="*/ 15 w 26"/>
                <a:gd name="T15" fmla="*/ 25 h 27"/>
                <a:gd name="T16" fmla="*/ 6 w 26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7">
                  <a:moveTo>
                    <a:pt x="6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1"/>
                    <a:pt x="18" y="0"/>
                    <a:pt x="22" y="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6" y="7"/>
                    <a:pt x="26" y="12"/>
                    <a:pt x="23" y="1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7"/>
                    <a:pt x="9" y="26"/>
                    <a:pt x="6" y="23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Freeform 219">
              <a:extLst>
                <a:ext uri="{FF2B5EF4-FFF2-40B4-BE49-F238E27FC236}">
                  <a16:creationId xmlns:a16="http://schemas.microsoft.com/office/drawing/2014/main" xmlns="" id="{ADF1125F-6DAA-46A7-81E1-23F7AA5B5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886" y="4032918"/>
              <a:ext cx="169863" cy="342900"/>
            </a:xfrm>
            <a:custGeom>
              <a:avLst/>
              <a:gdLst>
                <a:gd name="T0" fmla="*/ 44 w 53"/>
                <a:gd name="T1" fmla="*/ 106 h 106"/>
                <a:gd name="T2" fmla="*/ 36 w 53"/>
                <a:gd name="T3" fmla="*/ 49 h 106"/>
                <a:gd name="T4" fmla="*/ 42 w 53"/>
                <a:gd name="T5" fmla="*/ 20 h 106"/>
                <a:gd name="T6" fmla="*/ 37 w 53"/>
                <a:gd name="T7" fmla="*/ 4 h 106"/>
                <a:gd name="T8" fmla="*/ 25 w 53"/>
                <a:gd name="T9" fmla="*/ 5 h 106"/>
                <a:gd name="T10" fmla="*/ 13 w 53"/>
                <a:gd name="T11" fmla="*/ 42 h 106"/>
                <a:gd name="T12" fmla="*/ 9 w 53"/>
                <a:gd name="T13" fmla="*/ 75 h 106"/>
                <a:gd name="T14" fmla="*/ 0 w 53"/>
                <a:gd name="T1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106">
                  <a:moveTo>
                    <a:pt x="44" y="106"/>
                  </a:moveTo>
                  <a:cubicBezTo>
                    <a:pt x="53" y="81"/>
                    <a:pt x="44" y="59"/>
                    <a:pt x="36" y="49"/>
                  </a:cubicBezTo>
                  <a:cubicBezTo>
                    <a:pt x="40" y="39"/>
                    <a:pt x="41" y="32"/>
                    <a:pt x="42" y="20"/>
                  </a:cubicBezTo>
                  <a:cubicBezTo>
                    <a:pt x="43" y="14"/>
                    <a:pt x="40" y="8"/>
                    <a:pt x="37" y="4"/>
                  </a:cubicBezTo>
                  <a:cubicBezTo>
                    <a:pt x="34" y="0"/>
                    <a:pt x="26" y="0"/>
                    <a:pt x="25" y="5"/>
                  </a:cubicBezTo>
                  <a:cubicBezTo>
                    <a:pt x="18" y="26"/>
                    <a:pt x="17" y="32"/>
                    <a:pt x="13" y="42"/>
                  </a:cubicBezTo>
                  <a:cubicBezTo>
                    <a:pt x="9" y="54"/>
                    <a:pt x="11" y="71"/>
                    <a:pt x="9" y="75"/>
                  </a:cubicBezTo>
                  <a:cubicBezTo>
                    <a:pt x="9" y="76"/>
                    <a:pt x="0" y="90"/>
                    <a:pt x="0" y="9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5" name="Freeform 220">
              <a:extLst>
                <a:ext uri="{FF2B5EF4-FFF2-40B4-BE49-F238E27FC236}">
                  <a16:creationId xmlns:a16="http://schemas.microsoft.com/office/drawing/2014/main" xmlns="" id="{993A6215-0F28-4337-860E-EE5C6EAB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536" y="4120231"/>
              <a:ext cx="85725" cy="87313"/>
            </a:xfrm>
            <a:custGeom>
              <a:avLst/>
              <a:gdLst>
                <a:gd name="T0" fmla="*/ 6 w 27"/>
                <a:gd name="T1" fmla="*/ 23 h 27"/>
                <a:gd name="T2" fmla="*/ 5 w 27"/>
                <a:gd name="T3" fmla="*/ 23 h 27"/>
                <a:gd name="T4" fmla="*/ 2 w 27"/>
                <a:gd name="T5" fmla="*/ 13 h 27"/>
                <a:gd name="T6" fmla="*/ 10 w 27"/>
                <a:gd name="T7" fmla="*/ 4 h 27"/>
                <a:gd name="T8" fmla="*/ 22 w 27"/>
                <a:gd name="T9" fmla="*/ 3 h 27"/>
                <a:gd name="T10" fmla="*/ 23 w 27"/>
                <a:gd name="T11" fmla="*/ 4 h 27"/>
                <a:gd name="T12" fmla="*/ 24 w 27"/>
                <a:gd name="T13" fmla="*/ 15 h 27"/>
                <a:gd name="T14" fmla="*/ 15 w 27"/>
                <a:gd name="T15" fmla="*/ 25 h 27"/>
                <a:gd name="T16" fmla="*/ 6 w 27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6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1" y="20"/>
                    <a:pt x="0" y="15"/>
                    <a:pt x="2" y="1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0"/>
                    <a:pt x="18" y="0"/>
                    <a:pt x="22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6" y="7"/>
                    <a:pt x="27" y="12"/>
                    <a:pt x="24" y="1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7"/>
                    <a:pt x="9" y="26"/>
                    <a:pt x="6" y="23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6" name="Freeform 221">
              <a:extLst>
                <a:ext uri="{FF2B5EF4-FFF2-40B4-BE49-F238E27FC236}">
                  <a16:creationId xmlns:a16="http://schemas.microsoft.com/office/drawing/2014/main" xmlns="" id="{D22EFC66-66DD-41DF-ABE8-992240859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536" y="4039268"/>
              <a:ext cx="85725" cy="87313"/>
            </a:xfrm>
            <a:custGeom>
              <a:avLst/>
              <a:gdLst>
                <a:gd name="T0" fmla="*/ 6 w 27"/>
                <a:gd name="T1" fmla="*/ 24 h 27"/>
                <a:gd name="T2" fmla="*/ 5 w 27"/>
                <a:gd name="T3" fmla="*/ 23 h 27"/>
                <a:gd name="T4" fmla="*/ 2 w 27"/>
                <a:gd name="T5" fmla="*/ 14 h 27"/>
                <a:gd name="T6" fmla="*/ 10 w 27"/>
                <a:gd name="T7" fmla="*/ 4 h 27"/>
                <a:gd name="T8" fmla="*/ 22 w 27"/>
                <a:gd name="T9" fmla="*/ 3 h 27"/>
                <a:gd name="T10" fmla="*/ 23 w 27"/>
                <a:gd name="T11" fmla="*/ 4 h 27"/>
                <a:gd name="T12" fmla="*/ 24 w 27"/>
                <a:gd name="T13" fmla="*/ 16 h 27"/>
                <a:gd name="T14" fmla="*/ 15 w 27"/>
                <a:gd name="T15" fmla="*/ 25 h 27"/>
                <a:gd name="T16" fmla="*/ 6 w 27"/>
                <a:gd name="T17" fmla="*/ 2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6" y="24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1" y="20"/>
                    <a:pt x="0" y="16"/>
                    <a:pt x="2" y="1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3" y="1"/>
                    <a:pt x="18" y="0"/>
                    <a:pt x="22" y="3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6" y="7"/>
                    <a:pt x="27" y="12"/>
                    <a:pt x="24" y="16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7"/>
                    <a:pt x="9" y="27"/>
                    <a:pt x="6" y="24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" name="Line 222">
              <a:extLst>
                <a:ext uri="{FF2B5EF4-FFF2-40B4-BE49-F238E27FC236}">
                  <a16:creationId xmlns:a16="http://schemas.microsoft.com/office/drawing/2014/main" xmlns="" id="{986DDB8D-761E-4E6A-A9EB-EFC59B747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074" y="4310731"/>
              <a:ext cx="38100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223">
              <a:extLst>
                <a:ext uri="{FF2B5EF4-FFF2-40B4-BE49-F238E27FC236}">
                  <a16:creationId xmlns:a16="http://schemas.microsoft.com/office/drawing/2014/main" xmlns="" id="{B93EB8D1-3534-4C98-8D8D-4B03CB98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2074" y="3870993"/>
              <a:ext cx="293688" cy="168275"/>
            </a:xfrm>
            <a:custGeom>
              <a:avLst/>
              <a:gdLst>
                <a:gd name="T0" fmla="*/ 92 w 92"/>
                <a:gd name="T1" fmla="*/ 32 h 52"/>
                <a:gd name="T2" fmla="*/ 92 w 92"/>
                <a:gd name="T3" fmla="*/ 12 h 52"/>
                <a:gd name="T4" fmla="*/ 80 w 92"/>
                <a:gd name="T5" fmla="*/ 0 h 52"/>
                <a:gd name="T6" fmla="*/ 12 w 92"/>
                <a:gd name="T7" fmla="*/ 0 h 52"/>
                <a:gd name="T8" fmla="*/ 0 w 92"/>
                <a:gd name="T9" fmla="*/ 12 h 52"/>
                <a:gd name="T10" fmla="*/ 0 w 92"/>
                <a:gd name="T11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2">
                  <a:moveTo>
                    <a:pt x="92" y="32"/>
                  </a:moveTo>
                  <a:cubicBezTo>
                    <a:pt x="92" y="12"/>
                    <a:pt x="92" y="12"/>
                    <a:pt x="92" y="12"/>
                  </a:cubicBezTo>
                  <a:cubicBezTo>
                    <a:pt x="92" y="5"/>
                    <a:pt x="87" y="0"/>
                    <a:pt x="8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24"/>
                    <a:pt x="0" y="52"/>
                    <a:pt x="0" y="52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224">
              <a:extLst>
                <a:ext uri="{FF2B5EF4-FFF2-40B4-BE49-F238E27FC236}">
                  <a16:creationId xmlns:a16="http://schemas.microsoft.com/office/drawing/2014/main" xmlns="" id="{335CD61F-865B-4617-A06F-90D484BD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174" y="4285331"/>
              <a:ext cx="255588" cy="63500"/>
            </a:xfrm>
            <a:custGeom>
              <a:avLst/>
              <a:gdLst>
                <a:gd name="T0" fmla="*/ 0 w 80"/>
                <a:gd name="T1" fmla="*/ 20 h 20"/>
                <a:gd name="T2" fmla="*/ 68 w 80"/>
                <a:gd name="T3" fmla="*/ 20 h 20"/>
                <a:gd name="T4" fmla="*/ 80 w 80"/>
                <a:gd name="T5" fmla="*/ 8 h 20"/>
                <a:gd name="T6" fmla="*/ 80 w 80"/>
                <a:gd name="T7" fmla="*/ 8 h 20"/>
                <a:gd name="T8" fmla="*/ 80 w 80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0">
                  <a:moveTo>
                    <a:pt x="0" y="20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75" y="20"/>
                    <a:pt x="80" y="15"/>
                    <a:pt x="80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80" y="0"/>
                    <a:pt x="80" y="0"/>
                    <a:pt x="80" y="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225">
              <a:extLst>
                <a:ext uri="{FF2B5EF4-FFF2-40B4-BE49-F238E27FC236}">
                  <a16:creationId xmlns:a16="http://schemas.microsoft.com/office/drawing/2014/main" xmlns="" id="{AAEAE762-8064-4ECA-A178-E1DE7FEE9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986" y="4298031"/>
              <a:ext cx="230188" cy="168275"/>
            </a:xfrm>
            <a:custGeom>
              <a:avLst/>
              <a:gdLst>
                <a:gd name="T0" fmla="*/ 145 w 145"/>
                <a:gd name="T1" fmla="*/ 106 h 106"/>
                <a:gd name="T2" fmla="*/ 40 w 145"/>
                <a:gd name="T3" fmla="*/ 0 h 106"/>
                <a:gd name="T4" fmla="*/ 0 w 145"/>
                <a:gd name="T5" fmla="*/ 41 h 106"/>
                <a:gd name="T6" fmla="*/ 64 w 145"/>
                <a:gd name="T7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06">
                  <a:moveTo>
                    <a:pt x="145" y="106"/>
                  </a:moveTo>
                  <a:lnTo>
                    <a:pt x="40" y="0"/>
                  </a:lnTo>
                  <a:lnTo>
                    <a:pt x="0" y="41"/>
                  </a:lnTo>
                  <a:lnTo>
                    <a:pt x="64" y="106"/>
                  </a:ln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Line 226">
              <a:extLst>
                <a:ext uri="{FF2B5EF4-FFF2-40B4-BE49-F238E27FC236}">
                  <a16:creationId xmlns:a16="http://schemas.microsoft.com/office/drawing/2014/main" xmlns="" id="{309B60CD-079C-4CF7-BBFD-B7B0EA7BE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3486" y="4363118"/>
              <a:ext cx="12700" cy="1270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Line 227">
              <a:extLst>
                <a:ext uri="{FF2B5EF4-FFF2-40B4-BE49-F238E27FC236}">
                  <a16:creationId xmlns:a16="http://schemas.microsoft.com/office/drawing/2014/main" xmlns="" id="{6CE7EE02-5F31-4D57-BAC1-2C018462D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2874" y="4272631"/>
              <a:ext cx="230188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Line 228">
              <a:extLst>
                <a:ext uri="{FF2B5EF4-FFF2-40B4-BE49-F238E27FC236}">
                  <a16:creationId xmlns:a16="http://schemas.microsoft.com/office/drawing/2014/main" xmlns="" id="{98694732-27D0-41BB-96FC-EAE7C3279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2074" y="3936081"/>
              <a:ext cx="293688" cy="0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4" name="Freeform 229">
              <a:extLst>
                <a:ext uri="{FF2B5EF4-FFF2-40B4-BE49-F238E27FC236}">
                  <a16:creationId xmlns:a16="http://schemas.microsoft.com/office/drawing/2014/main" xmlns="" id="{5EBD9D64-2ABF-4830-919A-89C3A4198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8274" y="4007518"/>
              <a:ext cx="152400" cy="147638"/>
            </a:xfrm>
            <a:custGeom>
              <a:avLst/>
              <a:gdLst>
                <a:gd name="T0" fmla="*/ 48 w 96"/>
                <a:gd name="T1" fmla="*/ 0 h 93"/>
                <a:gd name="T2" fmla="*/ 64 w 96"/>
                <a:gd name="T3" fmla="*/ 30 h 93"/>
                <a:gd name="T4" fmla="*/ 96 w 96"/>
                <a:gd name="T5" fmla="*/ 34 h 93"/>
                <a:gd name="T6" fmla="*/ 74 w 96"/>
                <a:gd name="T7" fmla="*/ 63 h 93"/>
                <a:gd name="T8" fmla="*/ 78 w 96"/>
                <a:gd name="T9" fmla="*/ 93 h 93"/>
                <a:gd name="T10" fmla="*/ 48 w 96"/>
                <a:gd name="T11" fmla="*/ 85 h 93"/>
                <a:gd name="T12" fmla="*/ 18 w 96"/>
                <a:gd name="T13" fmla="*/ 93 h 93"/>
                <a:gd name="T14" fmla="*/ 22 w 96"/>
                <a:gd name="T15" fmla="*/ 63 h 93"/>
                <a:gd name="T16" fmla="*/ 0 w 96"/>
                <a:gd name="T17" fmla="*/ 34 h 93"/>
                <a:gd name="T18" fmla="*/ 32 w 96"/>
                <a:gd name="T19" fmla="*/ 30 h 93"/>
                <a:gd name="T20" fmla="*/ 48 w 96"/>
                <a:gd name="T2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93">
                  <a:moveTo>
                    <a:pt x="48" y="0"/>
                  </a:moveTo>
                  <a:lnTo>
                    <a:pt x="64" y="30"/>
                  </a:lnTo>
                  <a:lnTo>
                    <a:pt x="96" y="34"/>
                  </a:lnTo>
                  <a:lnTo>
                    <a:pt x="74" y="63"/>
                  </a:lnTo>
                  <a:lnTo>
                    <a:pt x="78" y="93"/>
                  </a:lnTo>
                  <a:lnTo>
                    <a:pt x="48" y="85"/>
                  </a:lnTo>
                  <a:lnTo>
                    <a:pt x="18" y="93"/>
                  </a:lnTo>
                  <a:lnTo>
                    <a:pt x="22" y="63"/>
                  </a:lnTo>
                  <a:lnTo>
                    <a:pt x="0" y="34"/>
                  </a:lnTo>
                  <a:lnTo>
                    <a:pt x="32" y="30"/>
                  </a:lnTo>
                  <a:lnTo>
                    <a:pt x="48" y="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xmlns="" id="{CEB1EE4E-9713-4F14-B566-847109D1E2E4}"/>
              </a:ext>
            </a:extLst>
          </p:cNvPr>
          <p:cNvGrpSpPr/>
          <p:nvPr/>
        </p:nvGrpSpPr>
        <p:grpSpPr>
          <a:xfrm>
            <a:off x="6257697" y="4393619"/>
            <a:ext cx="689695" cy="493972"/>
            <a:chOff x="12552801" y="1854255"/>
            <a:chExt cx="587374" cy="420688"/>
          </a:xfrm>
        </p:grpSpPr>
        <p:sp>
          <p:nvSpPr>
            <p:cNvPr id="126" name="Freeform 637">
              <a:extLst>
                <a:ext uri="{FF2B5EF4-FFF2-40B4-BE49-F238E27FC236}">
                  <a16:creationId xmlns:a16="http://schemas.microsoft.com/office/drawing/2014/main" xmlns="" id="{5B0235DC-29CB-4C03-897C-8E11CCC1E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05238" y="2078092"/>
              <a:ext cx="128587" cy="82550"/>
            </a:xfrm>
            <a:custGeom>
              <a:avLst/>
              <a:gdLst>
                <a:gd name="T0" fmla="*/ 24 w 40"/>
                <a:gd name="T1" fmla="*/ 26 h 26"/>
                <a:gd name="T2" fmla="*/ 40 w 40"/>
                <a:gd name="T3" fmla="*/ 8 h 26"/>
                <a:gd name="T4" fmla="*/ 0 w 40"/>
                <a:gd name="T5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24" y="26"/>
                  </a:moveTo>
                  <a:cubicBezTo>
                    <a:pt x="30" y="24"/>
                    <a:pt x="35" y="18"/>
                    <a:pt x="40" y="8"/>
                  </a:cubicBezTo>
                  <a:cubicBezTo>
                    <a:pt x="26" y="0"/>
                    <a:pt x="10" y="5"/>
                    <a:pt x="0" y="23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7" name="Freeform 638">
              <a:extLst>
                <a:ext uri="{FF2B5EF4-FFF2-40B4-BE49-F238E27FC236}">
                  <a16:creationId xmlns:a16="http://schemas.microsoft.com/office/drawing/2014/main" xmlns="" id="{0A3ED360-CDAC-4B9D-957E-DB6BB5C94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8563" y="2171755"/>
              <a:ext cx="141287" cy="103188"/>
            </a:xfrm>
            <a:custGeom>
              <a:avLst/>
              <a:gdLst>
                <a:gd name="T0" fmla="*/ 0 w 44"/>
                <a:gd name="T1" fmla="*/ 16 h 32"/>
                <a:gd name="T2" fmla="*/ 44 w 44"/>
                <a:gd name="T3" fmla="*/ 12 h 32"/>
                <a:gd name="T4" fmla="*/ 0 w 44"/>
                <a:gd name="T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0" y="16"/>
                  </a:moveTo>
                  <a:cubicBezTo>
                    <a:pt x="10" y="25"/>
                    <a:pt x="25" y="32"/>
                    <a:pt x="44" y="12"/>
                  </a:cubicBezTo>
                  <a:cubicBezTo>
                    <a:pt x="32" y="0"/>
                    <a:pt x="15" y="1"/>
                    <a:pt x="0" y="16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8" name="Freeform 639">
              <a:extLst>
                <a:ext uri="{FF2B5EF4-FFF2-40B4-BE49-F238E27FC236}">
                  <a16:creationId xmlns:a16="http://schemas.microsoft.com/office/drawing/2014/main" xmlns="" id="{CAA87492-065B-40BB-8F12-614CA959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6988" y="1966967"/>
              <a:ext cx="103187" cy="106363"/>
            </a:xfrm>
            <a:custGeom>
              <a:avLst/>
              <a:gdLst>
                <a:gd name="T0" fmla="*/ 20 w 32"/>
                <a:gd name="T1" fmla="*/ 28 h 33"/>
                <a:gd name="T2" fmla="*/ 32 w 32"/>
                <a:gd name="T3" fmla="*/ 1 h 33"/>
                <a:gd name="T4" fmla="*/ 0 w 32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3">
                  <a:moveTo>
                    <a:pt x="20" y="28"/>
                  </a:moveTo>
                  <a:cubicBezTo>
                    <a:pt x="26" y="24"/>
                    <a:pt x="31" y="16"/>
                    <a:pt x="32" y="1"/>
                  </a:cubicBezTo>
                  <a:cubicBezTo>
                    <a:pt x="15" y="0"/>
                    <a:pt x="2" y="12"/>
                    <a:pt x="0" y="33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9" name="Freeform 640">
              <a:extLst>
                <a:ext uri="{FF2B5EF4-FFF2-40B4-BE49-F238E27FC236}">
                  <a16:creationId xmlns:a16="http://schemas.microsoft.com/office/drawing/2014/main" xmlns="" id="{C256C0A2-3103-4435-8C88-03CED7BB7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4763" y="1854255"/>
              <a:ext cx="93662" cy="130175"/>
            </a:xfrm>
            <a:custGeom>
              <a:avLst/>
              <a:gdLst>
                <a:gd name="T0" fmla="*/ 23 w 29"/>
                <a:gd name="T1" fmla="*/ 29 h 40"/>
                <a:gd name="T2" fmla="*/ 24 w 29"/>
                <a:gd name="T3" fmla="*/ 0 h 40"/>
                <a:gd name="T4" fmla="*/ 6 w 29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40">
                  <a:moveTo>
                    <a:pt x="23" y="29"/>
                  </a:moveTo>
                  <a:cubicBezTo>
                    <a:pt x="27" y="23"/>
                    <a:pt x="29" y="13"/>
                    <a:pt x="24" y="0"/>
                  </a:cubicBezTo>
                  <a:cubicBezTo>
                    <a:pt x="8" y="5"/>
                    <a:pt x="0" y="21"/>
                    <a:pt x="6" y="4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0" name="Freeform 641">
              <a:extLst>
                <a:ext uri="{FF2B5EF4-FFF2-40B4-BE49-F238E27FC236}">
                  <a16:creationId xmlns:a16="http://schemas.microsoft.com/office/drawing/2014/main" xmlns="" id="{4E9A1978-C167-4054-B595-C8040A185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9151" y="2078092"/>
              <a:ext cx="127000" cy="82550"/>
            </a:xfrm>
            <a:custGeom>
              <a:avLst/>
              <a:gdLst>
                <a:gd name="T0" fmla="*/ 16 w 40"/>
                <a:gd name="T1" fmla="*/ 26 h 26"/>
                <a:gd name="T2" fmla="*/ 0 w 40"/>
                <a:gd name="T3" fmla="*/ 8 h 26"/>
                <a:gd name="T4" fmla="*/ 40 w 40"/>
                <a:gd name="T5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6" y="26"/>
                  </a:moveTo>
                  <a:cubicBezTo>
                    <a:pt x="10" y="24"/>
                    <a:pt x="5" y="18"/>
                    <a:pt x="0" y="8"/>
                  </a:cubicBezTo>
                  <a:cubicBezTo>
                    <a:pt x="14" y="0"/>
                    <a:pt x="30" y="5"/>
                    <a:pt x="40" y="23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1" name="Freeform 642">
              <a:extLst>
                <a:ext uri="{FF2B5EF4-FFF2-40B4-BE49-F238E27FC236}">
                  <a16:creationId xmlns:a16="http://schemas.microsoft.com/office/drawing/2014/main" xmlns="" id="{BDF076E2-223A-43B9-9D84-792692E9C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3126" y="2171755"/>
              <a:ext cx="139700" cy="103188"/>
            </a:xfrm>
            <a:custGeom>
              <a:avLst/>
              <a:gdLst>
                <a:gd name="T0" fmla="*/ 44 w 44"/>
                <a:gd name="T1" fmla="*/ 16 h 32"/>
                <a:gd name="T2" fmla="*/ 0 w 44"/>
                <a:gd name="T3" fmla="*/ 12 h 32"/>
                <a:gd name="T4" fmla="*/ 44 w 44"/>
                <a:gd name="T5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44" y="16"/>
                  </a:moveTo>
                  <a:cubicBezTo>
                    <a:pt x="34" y="25"/>
                    <a:pt x="19" y="32"/>
                    <a:pt x="0" y="12"/>
                  </a:cubicBezTo>
                  <a:cubicBezTo>
                    <a:pt x="12" y="0"/>
                    <a:pt x="29" y="1"/>
                    <a:pt x="44" y="16"/>
                  </a:cubicBez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2" name="Freeform 643">
              <a:extLst>
                <a:ext uri="{FF2B5EF4-FFF2-40B4-BE49-F238E27FC236}">
                  <a16:creationId xmlns:a16="http://schemas.microsoft.com/office/drawing/2014/main" xmlns="" id="{9759D896-5E5F-435D-8955-C6D7E88EA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2801" y="1966967"/>
              <a:ext cx="101600" cy="106363"/>
            </a:xfrm>
            <a:custGeom>
              <a:avLst/>
              <a:gdLst>
                <a:gd name="T0" fmla="*/ 12 w 32"/>
                <a:gd name="T1" fmla="*/ 28 h 33"/>
                <a:gd name="T2" fmla="*/ 0 w 32"/>
                <a:gd name="T3" fmla="*/ 1 h 33"/>
                <a:gd name="T4" fmla="*/ 32 w 32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33">
                  <a:moveTo>
                    <a:pt x="12" y="28"/>
                  </a:moveTo>
                  <a:cubicBezTo>
                    <a:pt x="6" y="24"/>
                    <a:pt x="1" y="16"/>
                    <a:pt x="0" y="1"/>
                  </a:cubicBezTo>
                  <a:cubicBezTo>
                    <a:pt x="17" y="0"/>
                    <a:pt x="30" y="12"/>
                    <a:pt x="32" y="33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3" name="Freeform 644">
              <a:extLst>
                <a:ext uri="{FF2B5EF4-FFF2-40B4-BE49-F238E27FC236}">
                  <a16:creationId xmlns:a16="http://schemas.microsoft.com/office/drawing/2014/main" xmlns="" id="{BB104906-23CA-458B-85E5-1FED859C7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4551" y="1854255"/>
              <a:ext cx="92075" cy="130175"/>
            </a:xfrm>
            <a:custGeom>
              <a:avLst/>
              <a:gdLst>
                <a:gd name="T0" fmla="*/ 6 w 29"/>
                <a:gd name="T1" fmla="*/ 29 h 40"/>
                <a:gd name="T2" fmla="*/ 5 w 29"/>
                <a:gd name="T3" fmla="*/ 0 h 40"/>
                <a:gd name="T4" fmla="*/ 23 w 29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40">
                  <a:moveTo>
                    <a:pt x="6" y="29"/>
                  </a:moveTo>
                  <a:cubicBezTo>
                    <a:pt x="2" y="23"/>
                    <a:pt x="0" y="13"/>
                    <a:pt x="5" y="0"/>
                  </a:cubicBezTo>
                  <a:cubicBezTo>
                    <a:pt x="21" y="5"/>
                    <a:pt x="29" y="21"/>
                    <a:pt x="23" y="40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4" name="Freeform 645">
              <a:extLst>
                <a:ext uri="{FF2B5EF4-FFF2-40B4-BE49-F238E27FC236}">
                  <a16:creationId xmlns:a16="http://schemas.microsoft.com/office/drawing/2014/main" xmlns="" id="{842F4FE6-9BF8-440A-B72A-AC920A029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30601" y="1922517"/>
              <a:ext cx="230187" cy="222250"/>
            </a:xfrm>
            <a:custGeom>
              <a:avLst/>
              <a:gdLst>
                <a:gd name="T0" fmla="*/ 73 w 145"/>
                <a:gd name="T1" fmla="*/ 0 h 140"/>
                <a:gd name="T2" fmla="*/ 95 w 145"/>
                <a:gd name="T3" fmla="*/ 47 h 140"/>
                <a:gd name="T4" fmla="*/ 145 w 145"/>
                <a:gd name="T5" fmla="*/ 53 h 140"/>
                <a:gd name="T6" fmla="*/ 109 w 145"/>
                <a:gd name="T7" fmla="*/ 91 h 140"/>
                <a:gd name="T8" fmla="*/ 117 w 145"/>
                <a:gd name="T9" fmla="*/ 138 h 140"/>
                <a:gd name="T10" fmla="*/ 73 w 145"/>
                <a:gd name="T11" fmla="*/ 118 h 140"/>
                <a:gd name="T12" fmla="*/ 29 w 145"/>
                <a:gd name="T13" fmla="*/ 140 h 140"/>
                <a:gd name="T14" fmla="*/ 37 w 145"/>
                <a:gd name="T15" fmla="*/ 91 h 140"/>
                <a:gd name="T16" fmla="*/ 0 w 145"/>
                <a:gd name="T17" fmla="*/ 53 h 140"/>
                <a:gd name="T18" fmla="*/ 51 w 145"/>
                <a:gd name="T19" fmla="*/ 47 h 140"/>
                <a:gd name="T20" fmla="*/ 73 w 145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5" h="140">
                  <a:moveTo>
                    <a:pt x="73" y="0"/>
                  </a:moveTo>
                  <a:lnTo>
                    <a:pt x="95" y="47"/>
                  </a:lnTo>
                  <a:lnTo>
                    <a:pt x="145" y="53"/>
                  </a:lnTo>
                  <a:lnTo>
                    <a:pt x="109" y="91"/>
                  </a:lnTo>
                  <a:lnTo>
                    <a:pt x="117" y="138"/>
                  </a:lnTo>
                  <a:lnTo>
                    <a:pt x="73" y="118"/>
                  </a:lnTo>
                  <a:lnTo>
                    <a:pt x="29" y="140"/>
                  </a:lnTo>
                  <a:lnTo>
                    <a:pt x="37" y="91"/>
                  </a:lnTo>
                  <a:lnTo>
                    <a:pt x="0" y="53"/>
                  </a:lnTo>
                  <a:lnTo>
                    <a:pt x="51" y="47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xmlns="" id="{73324ACF-E8D2-485E-9C07-13F387592F58}"/>
              </a:ext>
            </a:extLst>
          </p:cNvPr>
          <p:cNvGrpSpPr/>
          <p:nvPr/>
        </p:nvGrpSpPr>
        <p:grpSpPr>
          <a:xfrm>
            <a:off x="10602393" y="4393619"/>
            <a:ext cx="644959" cy="728841"/>
            <a:chOff x="3366316" y="3230048"/>
            <a:chExt cx="549275" cy="620713"/>
          </a:xfrm>
        </p:grpSpPr>
        <p:sp>
          <p:nvSpPr>
            <p:cNvPr id="137" name="Rectangle 106">
              <a:extLst>
                <a:ext uri="{FF2B5EF4-FFF2-40B4-BE49-F238E27FC236}">
                  <a16:creationId xmlns:a16="http://schemas.microsoft.com/office/drawing/2014/main" xmlns="" id="{B3E93FED-1048-4061-B042-EF0222822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591" y="3423723"/>
              <a:ext cx="127000" cy="271463"/>
            </a:xfrm>
            <a:prstGeom prst="rect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Line 107">
              <a:extLst>
                <a:ext uri="{FF2B5EF4-FFF2-40B4-BE49-F238E27FC236}">
                  <a16:creationId xmlns:a16="http://schemas.microsoft.com/office/drawing/2014/main" xmlns="" id="{20FF3329-2FAA-4FC1-BD20-AB3772BD2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091" y="3307836"/>
              <a:ext cx="0" cy="1158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Line 108">
              <a:extLst>
                <a:ext uri="{FF2B5EF4-FFF2-40B4-BE49-F238E27FC236}">
                  <a16:creationId xmlns:a16="http://schemas.microsoft.com/office/drawing/2014/main" xmlns="" id="{02ACC85B-74A7-432D-B717-56C793F81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091" y="3695186"/>
              <a:ext cx="0" cy="117475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Rectangle 109">
              <a:extLst>
                <a:ext uri="{FF2B5EF4-FFF2-40B4-BE49-F238E27FC236}">
                  <a16:creationId xmlns:a16="http://schemas.microsoft.com/office/drawing/2014/main" xmlns="" id="{4740254B-0800-42F2-9B40-DDECD532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04" y="3320536"/>
              <a:ext cx="127000" cy="246063"/>
            </a:xfrm>
            <a:prstGeom prst="rect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Line 110">
              <a:extLst>
                <a:ext uri="{FF2B5EF4-FFF2-40B4-BE49-F238E27FC236}">
                  <a16:creationId xmlns:a16="http://schemas.microsoft.com/office/drawing/2014/main" xmlns="" id="{69A98714-5C78-4AF0-8947-3BB4FD87E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604" y="3230048"/>
              <a:ext cx="0" cy="904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Line 111">
              <a:extLst>
                <a:ext uri="{FF2B5EF4-FFF2-40B4-BE49-F238E27FC236}">
                  <a16:creationId xmlns:a16="http://schemas.microsoft.com/office/drawing/2014/main" xmlns="" id="{16345888-315A-4EA8-AA5F-F72F5480B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4604" y="3566598"/>
              <a:ext cx="0" cy="1031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Rectangle 112">
              <a:extLst>
                <a:ext uri="{FF2B5EF4-FFF2-40B4-BE49-F238E27FC236}">
                  <a16:creationId xmlns:a16="http://schemas.microsoft.com/office/drawing/2014/main" xmlns="" id="{954EE36C-0615-4ED3-9140-960575882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316" y="3476111"/>
              <a:ext cx="127000" cy="271463"/>
            </a:xfrm>
            <a:prstGeom prst="rect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Line 113">
              <a:extLst>
                <a:ext uri="{FF2B5EF4-FFF2-40B4-BE49-F238E27FC236}">
                  <a16:creationId xmlns:a16="http://schemas.microsoft.com/office/drawing/2014/main" xmlns="" id="{E4115C5D-E028-46DE-8C6C-DA51B0157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816" y="3360223"/>
              <a:ext cx="0" cy="1158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Line 114">
              <a:extLst>
                <a:ext uri="{FF2B5EF4-FFF2-40B4-BE49-F238E27FC236}">
                  <a16:creationId xmlns:a16="http://schemas.microsoft.com/office/drawing/2014/main" xmlns="" id="{5159B791-4EAC-4B5C-AE97-B06BCB82A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816" y="3747573"/>
              <a:ext cx="0" cy="103188"/>
            </a:xfrm>
            <a:prstGeom prst="line">
              <a:avLst/>
            </a:prstGeom>
            <a:noFill/>
            <a:ln w="2857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150" name="CaixaDeTexto 149">
            <a:extLst>
              <a:ext uri="{FF2B5EF4-FFF2-40B4-BE49-F238E27FC236}">
                <a16:creationId xmlns:a16="http://schemas.microsoft.com/office/drawing/2014/main" xmlns="" id="{6F3EDB8E-7AE6-45D4-A71A-89D8103D879E}"/>
              </a:ext>
            </a:extLst>
          </p:cNvPr>
          <p:cNvSpPr txBox="1"/>
          <p:nvPr/>
        </p:nvSpPr>
        <p:spPr>
          <a:xfrm>
            <a:off x="5961982" y="8615331"/>
            <a:ext cx="1281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SOLUÇÃO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xmlns="" id="{B274E6EC-8E3D-4350-BD5A-1647728BC9E6}"/>
              </a:ext>
            </a:extLst>
          </p:cNvPr>
          <p:cNvSpPr txBox="1"/>
          <p:nvPr/>
        </p:nvSpPr>
        <p:spPr>
          <a:xfrm>
            <a:off x="10094938" y="1981780"/>
            <a:ext cx="179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ARQUITETURA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xmlns="" id="{A83AE582-3AE8-477B-9519-EC380E6AFCF1}"/>
              </a:ext>
            </a:extLst>
          </p:cNvPr>
          <p:cNvSpPr txBox="1"/>
          <p:nvPr/>
        </p:nvSpPr>
        <p:spPr>
          <a:xfrm>
            <a:off x="5962503" y="1981780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MERCADO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xmlns="" id="{B9B59CA1-0A2B-46E3-8941-FA1708F4379F}"/>
              </a:ext>
            </a:extLst>
          </p:cNvPr>
          <p:cNvSpPr txBox="1"/>
          <p:nvPr/>
        </p:nvSpPr>
        <p:spPr>
          <a:xfrm>
            <a:off x="6034919" y="5290549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DESAFIO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xmlns="" id="{A0DFE2DE-F059-457A-875C-49EB765616B6}"/>
              </a:ext>
            </a:extLst>
          </p:cNvPr>
          <p:cNvSpPr txBox="1"/>
          <p:nvPr/>
        </p:nvSpPr>
        <p:spPr>
          <a:xfrm>
            <a:off x="10351638" y="5290549"/>
            <a:ext cx="1146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MODELO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xmlns="" id="{A0DFE2DE-F059-457A-875C-49EB765616B6}"/>
              </a:ext>
            </a:extLst>
          </p:cNvPr>
          <p:cNvSpPr txBox="1"/>
          <p:nvPr/>
        </p:nvSpPr>
        <p:spPr>
          <a:xfrm>
            <a:off x="10476373" y="8615331"/>
            <a:ext cx="96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DADOS</a:t>
            </a:r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xmlns="" id="{A0DFE2DE-F059-457A-875C-49EB765616B6}"/>
              </a:ext>
            </a:extLst>
          </p:cNvPr>
          <p:cNvSpPr txBox="1"/>
          <p:nvPr/>
        </p:nvSpPr>
        <p:spPr>
          <a:xfrm>
            <a:off x="14581323" y="1981780"/>
            <a:ext cx="112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ANÁLISE</a:t>
            </a:r>
          </a:p>
        </p:txBody>
      </p:sp>
      <p:sp>
        <p:nvSpPr>
          <p:cNvPr id="147" name="CaixaDeTexto 146">
            <a:extLst>
              <a:ext uri="{FF2B5EF4-FFF2-40B4-BE49-F238E27FC236}">
                <a16:creationId xmlns:a16="http://schemas.microsoft.com/office/drawing/2014/main" xmlns="" id="{A0DFE2DE-F059-457A-875C-49EB765616B6}"/>
              </a:ext>
            </a:extLst>
          </p:cNvPr>
          <p:cNvSpPr txBox="1"/>
          <p:nvPr/>
        </p:nvSpPr>
        <p:spPr>
          <a:xfrm>
            <a:off x="14591352" y="5290549"/>
            <a:ext cx="1181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TÉCNICA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xmlns="" id="{A0DFE2DE-F059-457A-875C-49EB765616B6}"/>
              </a:ext>
            </a:extLst>
          </p:cNvPr>
          <p:cNvSpPr txBox="1"/>
          <p:nvPr/>
        </p:nvSpPr>
        <p:spPr>
          <a:xfrm>
            <a:off x="14050193" y="8615331"/>
            <a:ext cx="2088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RECOMENDAÇÃO</a:t>
            </a:r>
          </a:p>
        </p:txBody>
      </p:sp>
    </p:spTree>
    <p:extLst>
      <p:ext uri="{BB962C8B-B14F-4D97-AF65-F5344CB8AC3E}">
        <p14:creationId xmlns:p14="http://schemas.microsoft.com/office/powerpoint/2010/main" val="98535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6F23F64-EF5A-44D6-BB4A-B07F5363AA28}"/>
              </a:ext>
            </a:extLst>
          </p:cNvPr>
          <p:cNvSpPr/>
          <p:nvPr/>
        </p:nvSpPr>
        <p:spPr>
          <a:xfrm>
            <a:off x="0" y="704255"/>
            <a:ext cx="7277100" cy="899886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A1FB3609-6C41-42FD-8474-4C1965D6D8B5}"/>
              </a:ext>
            </a:extLst>
          </p:cNvPr>
          <p:cNvSpPr txBox="1"/>
          <p:nvPr/>
        </p:nvSpPr>
        <p:spPr>
          <a:xfrm>
            <a:off x="228601" y="2178223"/>
            <a:ext cx="5867400" cy="65556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Personalização começa a ir além da habilidade, da agenda e do perfil pessoal do gerente de contas (</a:t>
            </a:r>
            <a:r>
              <a:rPr lang="pt-BR" sz="2800" b="1" dirty="0" err="1">
                <a:solidFill>
                  <a:srgbClr val="404040"/>
                </a:solidFill>
                <a:latin typeface="Gill Sans MT" panose="020B0502020104020203" pitchFamily="34" charset="0"/>
              </a:rPr>
              <a:t>banker</a:t>
            </a:r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) ou do consultor de investimentos (</a:t>
            </a:r>
            <a:r>
              <a:rPr lang="pt-BR" sz="2800" b="1" dirty="0" err="1">
                <a:solidFill>
                  <a:srgbClr val="404040"/>
                </a:solidFill>
                <a:latin typeface="Gill Sans MT" panose="020B0502020104020203" pitchFamily="34" charset="0"/>
              </a:rPr>
              <a:t>advisor</a:t>
            </a:r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), ferramentas tecnológicas, como sistemas de gerenciamento do relacionamento com o cliente (CRM), big data e camadas analíticas (</a:t>
            </a:r>
            <a:r>
              <a:rPr lang="pt-BR" sz="2800" b="1" dirty="0" err="1">
                <a:solidFill>
                  <a:srgbClr val="404040"/>
                </a:solidFill>
                <a:latin typeface="Gill Sans MT" panose="020B0502020104020203" pitchFamily="34" charset="0"/>
              </a:rPr>
              <a:t>analytics</a:t>
            </a:r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),  prometem suprir o profissional com informações detalhadas para definir produtos e serviços, tipo e momento de contatos e ofertas adequados. 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AFB9D366-5CCC-49BE-A9AE-492F530BB231}"/>
              </a:ext>
            </a:extLst>
          </p:cNvPr>
          <p:cNvGrpSpPr/>
          <p:nvPr/>
        </p:nvGrpSpPr>
        <p:grpSpPr>
          <a:xfrm>
            <a:off x="846660" y="425833"/>
            <a:ext cx="10373789" cy="926236"/>
            <a:chOff x="846660" y="4265910"/>
            <a:chExt cx="10373789" cy="92623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xmlns="" id="{A64A1C6B-75B1-4F64-85B8-DD303BF5EE86}"/>
                </a:ext>
              </a:extLst>
            </p:cNvPr>
            <p:cNvSpPr/>
            <p:nvPr/>
          </p:nvSpPr>
          <p:spPr>
            <a:xfrm>
              <a:off x="933450" y="4292260"/>
              <a:ext cx="10286999" cy="899886"/>
            </a:xfrm>
            <a:prstGeom prst="rect">
              <a:avLst/>
            </a:prstGeom>
            <a:gradFill flip="none" rotWithShape="1">
              <a:gsLst>
                <a:gs pos="0">
                  <a:srgbClr val="37003C">
                    <a:alpha val="80000"/>
                  </a:srgbClr>
                </a:gs>
                <a:gs pos="100000">
                  <a:srgbClr val="1F002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DCF46497-A27B-42D2-92E1-2811C5BAA96C}"/>
                </a:ext>
              </a:extLst>
            </p:cNvPr>
            <p:cNvSpPr txBox="1"/>
            <p:nvPr/>
          </p:nvSpPr>
          <p:spPr>
            <a:xfrm>
              <a:off x="846660" y="4265910"/>
              <a:ext cx="1037378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5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O QUE O MERCADO DIZ_</a:t>
              </a:r>
            </a:p>
          </p:txBody>
        </p:sp>
      </p:grpSp>
      <p:grpSp>
        <p:nvGrpSpPr>
          <p:cNvPr id="5" name="Agrupar 4"/>
          <p:cNvGrpSpPr/>
          <p:nvPr/>
        </p:nvGrpSpPr>
        <p:grpSpPr>
          <a:xfrm>
            <a:off x="12109682" y="4322064"/>
            <a:ext cx="5432714" cy="2739320"/>
            <a:chOff x="11852609" y="3173923"/>
            <a:chExt cx="5432714" cy="2739320"/>
          </a:xfrm>
        </p:grpSpPr>
        <p:sp>
          <p:nvSpPr>
            <p:cNvPr id="38" name="Texto Explicativo Retangular com Cantos Arredondados 37"/>
            <p:cNvSpPr/>
            <p:nvPr/>
          </p:nvSpPr>
          <p:spPr>
            <a:xfrm>
              <a:off x="11869111" y="3189422"/>
              <a:ext cx="5361324" cy="2723821"/>
            </a:xfrm>
            <a:prstGeom prst="wedgeRoundRectCallout">
              <a:avLst>
                <a:gd name="adj1" fmla="val -33950"/>
                <a:gd name="adj2" fmla="val 60494"/>
                <a:gd name="adj3" fmla="val 16667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3DA643F6-AF22-4A57-B370-5B09B3E1CA4A}"/>
                </a:ext>
              </a:extLst>
            </p:cNvPr>
            <p:cNvSpPr txBox="1"/>
            <p:nvPr/>
          </p:nvSpPr>
          <p:spPr>
            <a:xfrm>
              <a:off x="11852609" y="3173923"/>
              <a:ext cx="5432714" cy="2723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pt-BR" sz="20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“as tendências que derivam da atual onda de investimento em tecnologias para o setor são o novo executivo, com superpoderes apoiados em dados e plataformas abertas. “Os bancos podem ter de se conectar a terceiros e abdicar de receitas para oferecer produtos mais adequados”</a:t>
              </a:r>
            </a:p>
            <a:p>
              <a:pPr algn="ctr">
                <a:lnSpc>
                  <a:spcPct val="95000"/>
                </a:lnSpc>
              </a:pPr>
              <a:endParaRPr lang="pt-BR" sz="2000" b="1" i="1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  <a:p>
              <a:pPr algn="ctr">
                <a:lnSpc>
                  <a:spcPct val="95000"/>
                </a:lnSpc>
              </a:pPr>
              <a:r>
                <a:rPr lang="pt-BR" sz="2000" b="1" i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Denis </a:t>
              </a:r>
              <a:r>
                <a:rPr lang="pt-BR" sz="2000" b="1" i="1" dirty="0" err="1">
                  <a:solidFill>
                    <a:srgbClr val="404040"/>
                  </a:solidFill>
                  <a:latin typeface="Gill Sans MT" panose="020B0502020104020203" pitchFamily="34" charset="0"/>
                </a:rPr>
                <a:t>Nakazawa</a:t>
              </a:r>
              <a:r>
                <a:rPr lang="pt-BR" sz="2000" b="1" i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, diretor executivo de mercado de capitais da Accenture na América Latina</a:t>
              </a:r>
            </a:p>
          </p:txBody>
        </p:sp>
      </p:grpSp>
      <p:grpSp>
        <p:nvGrpSpPr>
          <p:cNvPr id="6" name="Agrupar 5"/>
          <p:cNvGrpSpPr/>
          <p:nvPr/>
        </p:nvGrpSpPr>
        <p:grpSpPr>
          <a:xfrm>
            <a:off x="6693470" y="2296889"/>
            <a:ext cx="5648046" cy="2737233"/>
            <a:chOff x="8727515" y="339087"/>
            <a:chExt cx="5648046" cy="2737233"/>
          </a:xfrm>
        </p:grpSpPr>
        <p:sp>
          <p:nvSpPr>
            <p:cNvPr id="2" name="Texto Explicativo Retangular com Cantos Arredondados 1"/>
            <p:cNvSpPr/>
            <p:nvPr/>
          </p:nvSpPr>
          <p:spPr>
            <a:xfrm>
              <a:off x="8853404" y="352499"/>
              <a:ext cx="5217382" cy="2723821"/>
            </a:xfrm>
            <a:prstGeom prst="wedgeRoundRectCallout">
              <a:avLst>
                <a:gd name="adj1" fmla="val -33950"/>
                <a:gd name="adj2" fmla="val 60494"/>
                <a:gd name="adj3" fmla="val 16667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xmlns="" id="{3DA643F6-AF22-4A57-B370-5B09B3E1CA4A}"/>
                </a:ext>
              </a:extLst>
            </p:cNvPr>
            <p:cNvSpPr txBox="1"/>
            <p:nvPr/>
          </p:nvSpPr>
          <p:spPr>
            <a:xfrm>
              <a:off x="8727515" y="339087"/>
              <a:ext cx="5648046" cy="27238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pt-BR" sz="20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“As tecnologias na mira dos profissionais de investimento são robôs e plataformas de aconselhamento automatizadas. A mais relevante, porém, talvez sejam as soluções de inteligência artificial para refinar a prestação de serviço do </a:t>
              </a:r>
              <a:r>
                <a:rPr lang="pt-BR" sz="2000" dirty="0" err="1">
                  <a:solidFill>
                    <a:srgbClr val="404040"/>
                  </a:solidFill>
                  <a:latin typeface="Gill Sans MT" panose="020B0502020104020203" pitchFamily="34" charset="0"/>
                </a:rPr>
                <a:t>banker</a:t>
              </a:r>
              <a:r>
                <a:rPr lang="pt-BR" sz="20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 ao cliente.”</a:t>
              </a:r>
            </a:p>
            <a:p>
              <a:pPr algn="ctr">
                <a:lnSpc>
                  <a:spcPct val="95000"/>
                </a:lnSpc>
              </a:pPr>
              <a:endParaRPr lang="pt-BR" sz="2000" b="1" i="1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  <a:p>
              <a:pPr algn="ctr">
                <a:lnSpc>
                  <a:spcPct val="95000"/>
                </a:lnSpc>
              </a:pPr>
              <a:r>
                <a:rPr lang="pt-BR" sz="2000" b="1" i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Ricardo </a:t>
              </a:r>
              <a:r>
                <a:rPr lang="pt-BR" sz="2000" b="1" i="1" dirty="0" err="1">
                  <a:solidFill>
                    <a:srgbClr val="404040"/>
                  </a:solidFill>
                  <a:latin typeface="Gill Sans MT" panose="020B0502020104020203" pitchFamily="34" charset="0"/>
                </a:rPr>
                <a:t>Tiezzi</a:t>
              </a:r>
              <a:r>
                <a:rPr lang="pt-BR" sz="2000" b="1" i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, diretor do Boston Consulting </a:t>
              </a:r>
              <a:r>
                <a:rPr lang="pt-BR" sz="2000" b="1" i="1" dirty="0" err="1">
                  <a:solidFill>
                    <a:srgbClr val="404040"/>
                  </a:solidFill>
                  <a:latin typeface="Gill Sans MT" panose="020B0502020104020203" pitchFamily="34" charset="0"/>
                </a:rPr>
                <a:t>Group</a:t>
              </a:r>
              <a:r>
                <a:rPr lang="pt-BR" sz="2000" b="1" i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 (BCG)</a:t>
              </a:r>
            </a:p>
          </p:txBody>
        </p:sp>
      </p:grpSp>
      <p:grpSp>
        <p:nvGrpSpPr>
          <p:cNvPr id="4" name="Agrupar 3"/>
          <p:cNvGrpSpPr/>
          <p:nvPr/>
        </p:nvGrpSpPr>
        <p:grpSpPr>
          <a:xfrm>
            <a:off x="6478138" y="6035380"/>
            <a:ext cx="5648046" cy="2723821"/>
            <a:chOff x="6440038" y="5521030"/>
            <a:chExt cx="5648046" cy="2723821"/>
          </a:xfrm>
        </p:grpSpPr>
        <p:sp>
          <p:nvSpPr>
            <p:cNvPr id="39" name="Texto Explicativo Retangular com Cantos Arredondados 38"/>
            <p:cNvSpPr/>
            <p:nvPr/>
          </p:nvSpPr>
          <p:spPr>
            <a:xfrm>
              <a:off x="6655370" y="5521030"/>
              <a:ext cx="5217382" cy="2723821"/>
            </a:xfrm>
            <a:prstGeom prst="wedgeRoundRectCallout">
              <a:avLst>
                <a:gd name="adj1" fmla="val -33950"/>
                <a:gd name="adj2" fmla="val 60494"/>
                <a:gd name="adj3" fmla="val 16667"/>
              </a:avLst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3DA643F6-AF22-4A57-B370-5B09B3E1CA4A}"/>
                </a:ext>
              </a:extLst>
            </p:cNvPr>
            <p:cNvSpPr txBox="1"/>
            <p:nvPr/>
          </p:nvSpPr>
          <p:spPr>
            <a:xfrm>
              <a:off x="6440038" y="5667222"/>
              <a:ext cx="5648046" cy="24314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pt-BR" sz="20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“O paradigma de atendimento presencial, apoiado por documentos em papel, começa a ser quebrado por clientes de hábitos digitais. Hoje há tecnologia para levar informações a qualquer instante para o cliente, seja por mobile ou internet”</a:t>
              </a:r>
            </a:p>
            <a:p>
              <a:pPr algn="ctr">
                <a:lnSpc>
                  <a:spcPct val="95000"/>
                </a:lnSpc>
              </a:pPr>
              <a:endParaRPr lang="pt-BR" sz="2000" b="1" i="1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  <a:p>
              <a:pPr algn="ctr">
                <a:lnSpc>
                  <a:spcPct val="95000"/>
                </a:lnSpc>
              </a:pPr>
              <a:r>
                <a:rPr lang="pt-BR" sz="2000" b="1" i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Gabriel Leal, sócio e líder comercial e de relacionamento com o cliente do grupo XP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A1FB3609-6C41-42FD-8474-4C1965D6D8B5}"/>
              </a:ext>
            </a:extLst>
          </p:cNvPr>
          <p:cNvSpPr txBox="1"/>
          <p:nvPr/>
        </p:nvSpPr>
        <p:spPr>
          <a:xfrm>
            <a:off x="11551538" y="9151754"/>
            <a:ext cx="58674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b="1" dirty="0">
                <a:solidFill>
                  <a:srgbClr val="404040"/>
                </a:solidFill>
                <a:latin typeface="Gill Sans MT" panose="020B0502020104020203" pitchFamily="34" charset="0"/>
              </a:rPr>
              <a:t>Matéria publicada no dia 25 de Abril de 2019 – Época, disponível </a:t>
            </a:r>
            <a:r>
              <a:rPr lang="pt-BR" sz="1400" b="1" dirty="0">
                <a:solidFill>
                  <a:srgbClr val="404040"/>
                </a:solidFill>
                <a:latin typeface="Gill Sans MT" panose="020B0502020104020203" pitchFamily="34" charset="0"/>
                <a:hlinkClick r:id="rId2"/>
              </a:rPr>
              <a:t>aqui</a:t>
            </a:r>
            <a:r>
              <a:rPr lang="pt-BR" sz="1400" b="1" dirty="0">
                <a:solidFill>
                  <a:srgbClr val="404040"/>
                </a:solidFill>
                <a:latin typeface="Gill Sans MT" panose="020B05020201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179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6F23F64-EF5A-44D6-BB4A-B07F5363AA28}"/>
              </a:ext>
            </a:extLst>
          </p:cNvPr>
          <p:cNvSpPr/>
          <p:nvPr/>
        </p:nvSpPr>
        <p:spPr>
          <a:xfrm>
            <a:off x="0" y="704255"/>
            <a:ext cx="7277100" cy="899886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AFB9D366-5CCC-49BE-A9AE-492F530BB231}"/>
              </a:ext>
            </a:extLst>
          </p:cNvPr>
          <p:cNvGrpSpPr/>
          <p:nvPr/>
        </p:nvGrpSpPr>
        <p:grpSpPr>
          <a:xfrm>
            <a:off x="846660" y="425833"/>
            <a:ext cx="10373789" cy="926236"/>
            <a:chOff x="846660" y="4265910"/>
            <a:chExt cx="10373789" cy="92623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xmlns="" id="{A64A1C6B-75B1-4F64-85B8-DD303BF5EE86}"/>
                </a:ext>
              </a:extLst>
            </p:cNvPr>
            <p:cNvSpPr/>
            <p:nvPr/>
          </p:nvSpPr>
          <p:spPr>
            <a:xfrm>
              <a:off x="933450" y="4292260"/>
              <a:ext cx="10286999" cy="899886"/>
            </a:xfrm>
            <a:prstGeom prst="rect">
              <a:avLst/>
            </a:prstGeom>
            <a:gradFill flip="none" rotWithShape="1">
              <a:gsLst>
                <a:gs pos="0">
                  <a:srgbClr val="37003C">
                    <a:alpha val="80000"/>
                  </a:srgbClr>
                </a:gs>
                <a:gs pos="100000">
                  <a:srgbClr val="1F002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DCF46497-A27B-42D2-92E1-2811C5BAA96C}"/>
                </a:ext>
              </a:extLst>
            </p:cNvPr>
            <p:cNvSpPr txBox="1"/>
            <p:nvPr/>
          </p:nvSpPr>
          <p:spPr>
            <a:xfrm>
              <a:off x="846660" y="4265910"/>
              <a:ext cx="94022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5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QUAIS OS DESAFIOS_</a:t>
              </a:r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2221880" y="2138362"/>
            <a:ext cx="5573712" cy="3034218"/>
            <a:chOff x="5669930" y="2976562"/>
            <a:chExt cx="5573712" cy="3034218"/>
          </a:xfrm>
        </p:grpSpPr>
        <p:sp>
          <p:nvSpPr>
            <p:cNvPr id="3" name="Retângulo 2"/>
            <p:cNvSpPr/>
            <p:nvPr/>
          </p:nvSpPr>
          <p:spPr>
            <a:xfrm>
              <a:off x="5669930" y="4779674"/>
              <a:ext cx="5573712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Geração de leads e fechar mais negócios rapidamente.</a:t>
              </a:r>
              <a:r>
                <a:rPr lang="pt-BR" dirty="0">
                  <a:solidFill>
                    <a:srgbClr val="032E61"/>
                  </a:solidFill>
                  <a:latin typeface="SalesforceSansRegular"/>
                </a:rPr>
                <a:t/>
              </a:r>
              <a:br>
                <a:rPr lang="pt-BR" dirty="0">
                  <a:solidFill>
                    <a:srgbClr val="032E61"/>
                  </a:solidFill>
                  <a:latin typeface="SalesforceSansRegular"/>
                </a:rPr>
              </a:br>
              <a:endParaRPr lang="pt-BR" dirty="0"/>
            </a:p>
          </p:txBody>
        </p:sp>
        <p:pic>
          <p:nvPicPr>
            <p:cNvPr id="1026" name="Picture 2" descr=" 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875" y="2976562"/>
              <a:ext cx="1785773" cy="180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 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447" y="2138362"/>
            <a:ext cx="1786256" cy="18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9877136" y="3941474"/>
            <a:ext cx="57057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Identificar e atender os desejos de potenciais investidores com base em comportamento anteriores</a:t>
            </a:r>
          </a:p>
        </p:txBody>
      </p:sp>
      <p:pic>
        <p:nvPicPr>
          <p:cNvPr id="1030" name="Picture 6" descr=" 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6278807"/>
            <a:ext cx="1786256" cy="18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221881" y="8099008"/>
            <a:ext cx="55737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Conectar-se individualmente com clientes nas redes sociais, dispositivos móveis e mais.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F2518805-5F1F-4A28-A4C1-F8BF82524ED4}"/>
              </a:ext>
            </a:extLst>
          </p:cNvPr>
          <p:cNvGrpSpPr/>
          <p:nvPr/>
        </p:nvGrpSpPr>
        <p:grpSpPr>
          <a:xfrm>
            <a:off x="11282273" y="6515100"/>
            <a:ext cx="1976603" cy="1463668"/>
            <a:chOff x="17801239" y="2820659"/>
            <a:chExt cx="600075" cy="530225"/>
          </a:xfrm>
        </p:grpSpPr>
        <p:sp>
          <p:nvSpPr>
            <p:cNvPr id="27" name="Line 853">
              <a:extLst>
                <a:ext uri="{FF2B5EF4-FFF2-40B4-BE49-F238E27FC236}">
                  <a16:creationId xmlns:a16="http://schemas.microsoft.com/office/drawing/2014/main" xmlns="" id="{0F984D61-F081-44E7-BF36-42EC66D0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1239" y="3350884"/>
              <a:ext cx="25400" cy="0"/>
            </a:xfrm>
            <a:prstGeom prst="line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Line 854">
              <a:extLst>
                <a:ext uri="{FF2B5EF4-FFF2-40B4-BE49-F238E27FC236}">
                  <a16:creationId xmlns:a16="http://schemas.microsoft.com/office/drawing/2014/main" xmlns="" id="{2285AE7B-D4CF-4946-BABD-9BEF911B9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5914" y="3350884"/>
              <a:ext cx="25400" cy="0"/>
            </a:xfrm>
            <a:prstGeom prst="line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Rectangle 855">
              <a:extLst>
                <a:ext uri="{FF2B5EF4-FFF2-40B4-BE49-F238E27FC236}">
                  <a16:creationId xmlns:a16="http://schemas.microsoft.com/office/drawing/2014/main" xmlns="" id="{1383EBCD-F1A6-4259-9F69-FB403E1D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6527" y="3079421"/>
              <a:ext cx="103188" cy="271462"/>
            </a:xfrm>
            <a:prstGeom prst="rect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Rectangle 856">
              <a:extLst>
                <a:ext uri="{FF2B5EF4-FFF2-40B4-BE49-F238E27FC236}">
                  <a16:creationId xmlns:a16="http://schemas.microsoft.com/office/drawing/2014/main" xmlns="" id="{4751A640-04F0-4B5E-A991-71D52DB27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0139" y="3260396"/>
              <a:ext cx="101600" cy="90487"/>
            </a:xfrm>
            <a:prstGeom prst="rect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Rectangle 857">
              <a:extLst>
                <a:ext uri="{FF2B5EF4-FFF2-40B4-BE49-F238E27FC236}">
                  <a16:creationId xmlns:a16="http://schemas.microsoft.com/office/drawing/2014/main" xmlns="" id="{55983F37-9087-4A74-94DC-46693A32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4127" y="3195309"/>
              <a:ext cx="101600" cy="155575"/>
            </a:xfrm>
            <a:prstGeom prst="rect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Line 858">
              <a:extLst>
                <a:ext uri="{FF2B5EF4-FFF2-40B4-BE49-F238E27FC236}">
                  <a16:creationId xmlns:a16="http://schemas.microsoft.com/office/drawing/2014/main" xmlns="" id="{E5BF9342-9608-4925-808F-B09AF7EC2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2039" y="3350884"/>
              <a:ext cx="498475" cy="0"/>
            </a:xfrm>
            <a:prstGeom prst="line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859">
              <a:extLst>
                <a:ext uri="{FF2B5EF4-FFF2-40B4-BE49-F238E27FC236}">
                  <a16:creationId xmlns:a16="http://schemas.microsoft.com/office/drawing/2014/main" xmlns="" id="{EF70DD1B-9878-47FC-A8AB-2A8C78B77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0764" y="2820659"/>
              <a:ext cx="488950" cy="330200"/>
            </a:xfrm>
            <a:custGeom>
              <a:avLst/>
              <a:gdLst>
                <a:gd name="T0" fmla="*/ 308 w 308"/>
                <a:gd name="T1" fmla="*/ 0 h 208"/>
                <a:gd name="T2" fmla="*/ 231 w 308"/>
                <a:gd name="T3" fmla="*/ 0 h 208"/>
                <a:gd name="T4" fmla="*/ 249 w 308"/>
                <a:gd name="T5" fmla="*/ 18 h 208"/>
                <a:gd name="T6" fmla="*/ 155 w 308"/>
                <a:gd name="T7" fmla="*/ 114 h 208"/>
                <a:gd name="T8" fmla="*/ 104 w 308"/>
                <a:gd name="T9" fmla="*/ 65 h 208"/>
                <a:gd name="T10" fmla="*/ 0 w 308"/>
                <a:gd name="T11" fmla="*/ 171 h 208"/>
                <a:gd name="T12" fmla="*/ 36 w 308"/>
                <a:gd name="T13" fmla="*/ 208 h 208"/>
                <a:gd name="T14" fmla="*/ 100 w 308"/>
                <a:gd name="T15" fmla="*/ 143 h 208"/>
                <a:gd name="T16" fmla="*/ 151 w 308"/>
                <a:gd name="T17" fmla="*/ 193 h 208"/>
                <a:gd name="T18" fmla="*/ 287 w 308"/>
                <a:gd name="T19" fmla="*/ 55 h 208"/>
                <a:gd name="T20" fmla="*/ 308 w 308"/>
                <a:gd name="T21" fmla="*/ 75 h 208"/>
                <a:gd name="T22" fmla="*/ 308 w 308"/>
                <a:gd name="T2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08">
                  <a:moveTo>
                    <a:pt x="308" y="0"/>
                  </a:moveTo>
                  <a:lnTo>
                    <a:pt x="231" y="0"/>
                  </a:lnTo>
                  <a:lnTo>
                    <a:pt x="249" y="18"/>
                  </a:lnTo>
                  <a:lnTo>
                    <a:pt x="155" y="114"/>
                  </a:lnTo>
                  <a:lnTo>
                    <a:pt x="104" y="65"/>
                  </a:lnTo>
                  <a:lnTo>
                    <a:pt x="0" y="171"/>
                  </a:lnTo>
                  <a:lnTo>
                    <a:pt x="36" y="208"/>
                  </a:lnTo>
                  <a:lnTo>
                    <a:pt x="100" y="143"/>
                  </a:lnTo>
                  <a:lnTo>
                    <a:pt x="151" y="193"/>
                  </a:lnTo>
                  <a:lnTo>
                    <a:pt x="287" y="55"/>
                  </a:lnTo>
                  <a:lnTo>
                    <a:pt x="308" y="75"/>
                  </a:lnTo>
                  <a:lnTo>
                    <a:pt x="308" y="0"/>
                  </a:lnTo>
                  <a:close/>
                </a:path>
              </a:pathLst>
            </a:cu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37" name="Retângulo 36"/>
          <p:cNvSpPr/>
          <p:nvPr/>
        </p:nvSpPr>
        <p:spPr>
          <a:xfrm>
            <a:off x="10083635" y="8099008"/>
            <a:ext cx="5573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Acompanhar os dados de investimentos do mercado</a:t>
            </a:r>
          </a:p>
        </p:txBody>
      </p:sp>
    </p:spTree>
    <p:extLst>
      <p:ext uri="{BB962C8B-B14F-4D97-AF65-F5344CB8AC3E}">
        <p14:creationId xmlns:p14="http://schemas.microsoft.com/office/powerpoint/2010/main" val="46529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6F23F64-EF5A-44D6-BB4A-B07F5363AA28}"/>
              </a:ext>
            </a:extLst>
          </p:cNvPr>
          <p:cNvSpPr/>
          <p:nvPr/>
        </p:nvSpPr>
        <p:spPr>
          <a:xfrm>
            <a:off x="0" y="704255"/>
            <a:ext cx="7277100" cy="899886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AFB9D366-5CCC-49BE-A9AE-492F530BB231}"/>
              </a:ext>
            </a:extLst>
          </p:cNvPr>
          <p:cNvGrpSpPr/>
          <p:nvPr/>
        </p:nvGrpSpPr>
        <p:grpSpPr>
          <a:xfrm>
            <a:off x="846660" y="425833"/>
            <a:ext cx="10373789" cy="926236"/>
            <a:chOff x="846660" y="4265910"/>
            <a:chExt cx="10373789" cy="92623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xmlns="" id="{A64A1C6B-75B1-4F64-85B8-DD303BF5EE86}"/>
                </a:ext>
              </a:extLst>
            </p:cNvPr>
            <p:cNvSpPr/>
            <p:nvPr/>
          </p:nvSpPr>
          <p:spPr>
            <a:xfrm>
              <a:off x="933450" y="4292260"/>
              <a:ext cx="10286999" cy="899886"/>
            </a:xfrm>
            <a:prstGeom prst="rect">
              <a:avLst/>
            </a:prstGeom>
            <a:gradFill flip="none" rotWithShape="1">
              <a:gsLst>
                <a:gs pos="0">
                  <a:srgbClr val="37003C">
                    <a:alpha val="80000"/>
                  </a:srgbClr>
                </a:gs>
                <a:gs pos="100000">
                  <a:srgbClr val="1F002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DCF46497-A27B-42D2-92E1-2811C5BAA96C}"/>
                </a:ext>
              </a:extLst>
            </p:cNvPr>
            <p:cNvSpPr txBox="1"/>
            <p:nvPr/>
          </p:nvSpPr>
          <p:spPr>
            <a:xfrm>
              <a:off x="846660" y="4265910"/>
              <a:ext cx="94022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5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A NOSSA SOLUÇÃO_</a:t>
              </a:r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4360828" y="4619551"/>
            <a:ext cx="5573712" cy="3317816"/>
            <a:chOff x="5614905" y="2976562"/>
            <a:chExt cx="5573712" cy="3317816"/>
          </a:xfrm>
        </p:grpSpPr>
        <p:sp>
          <p:nvSpPr>
            <p:cNvPr id="3" name="Retângulo 2"/>
            <p:cNvSpPr/>
            <p:nvPr/>
          </p:nvSpPr>
          <p:spPr>
            <a:xfrm>
              <a:off x="5614905" y="4786273"/>
              <a:ext cx="5573712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MODELO</a:t>
              </a:r>
            </a:p>
            <a:p>
              <a:pPr algn="ctr"/>
              <a:r>
                <a:rPr lang="pt-BR" sz="2800" dirty="0"/>
                <a:t>“O CAÇA-INVESTIDOR”</a:t>
              </a:r>
              <a:endParaRPr lang="pt-BR" sz="2800" b="1" dirty="0">
                <a:solidFill>
                  <a:srgbClr val="404040"/>
                </a:solidFill>
                <a:latin typeface="Gill Sans MT" panose="020B0502020104020203" pitchFamily="34" charset="0"/>
              </a:endParaRPr>
            </a:p>
            <a:p>
              <a:r>
                <a:rPr lang="pt-BR" dirty="0">
                  <a:solidFill>
                    <a:srgbClr val="032E61"/>
                  </a:solidFill>
                  <a:latin typeface="SalesforceSansRegular"/>
                </a:rPr>
                <a:t/>
              </a:r>
              <a:br>
                <a:rPr lang="pt-BR" dirty="0">
                  <a:solidFill>
                    <a:srgbClr val="032E61"/>
                  </a:solidFill>
                  <a:latin typeface="SalesforceSansRegular"/>
                </a:rPr>
              </a:br>
              <a:endParaRPr lang="pt-BR" dirty="0"/>
            </a:p>
          </p:txBody>
        </p:sp>
        <p:pic>
          <p:nvPicPr>
            <p:cNvPr id="1026" name="Picture 2" descr=" 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875" y="2976562"/>
              <a:ext cx="1785773" cy="180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 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7" y="2017232"/>
            <a:ext cx="1786256" cy="18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496306" y="1916585"/>
            <a:ext cx="61333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INVESTIDORES</a:t>
            </a:r>
          </a:p>
          <a:p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Que aceitaram campanha anteriores</a:t>
            </a:r>
          </a:p>
          <a:p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Que pesquisam investimento na internet</a:t>
            </a:r>
          </a:p>
          <a:p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Que tenham perfil de investimento</a:t>
            </a:r>
          </a:p>
          <a:p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Que tem dinheiro mas não investem</a:t>
            </a:r>
          </a:p>
          <a:p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F2518805-5F1F-4A28-A4C1-F8BF82524ED4}"/>
              </a:ext>
            </a:extLst>
          </p:cNvPr>
          <p:cNvGrpSpPr/>
          <p:nvPr/>
        </p:nvGrpSpPr>
        <p:grpSpPr>
          <a:xfrm>
            <a:off x="684413" y="7695690"/>
            <a:ext cx="1976603" cy="1463668"/>
            <a:chOff x="17801239" y="2820659"/>
            <a:chExt cx="600075" cy="530225"/>
          </a:xfrm>
        </p:grpSpPr>
        <p:sp>
          <p:nvSpPr>
            <p:cNvPr id="27" name="Line 853">
              <a:extLst>
                <a:ext uri="{FF2B5EF4-FFF2-40B4-BE49-F238E27FC236}">
                  <a16:creationId xmlns:a16="http://schemas.microsoft.com/office/drawing/2014/main" xmlns="" id="{0F984D61-F081-44E7-BF36-42EC66D0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1239" y="3350884"/>
              <a:ext cx="25400" cy="0"/>
            </a:xfrm>
            <a:prstGeom prst="line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Line 854">
              <a:extLst>
                <a:ext uri="{FF2B5EF4-FFF2-40B4-BE49-F238E27FC236}">
                  <a16:creationId xmlns:a16="http://schemas.microsoft.com/office/drawing/2014/main" xmlns="" id="{2285AE7B-D4CF-4946-BABD-9BEF911B9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5914" y="3350884"/>
              <a:ext cx="25400" cy="0"/>
            </a:xfrm>
            <a:prstGeom prst="line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Rectangle 855">
              <a:extLst>
                <a:ext uri="{FF2B5EF4-FFF2-40B4-BE49-F238E27FC236}">
                  <a16:creationId xmlns:a16="http://schemas.microsoft.com/office/drawing/2014/main" xmlns="" id="{1383EBCD-F1A6-4259-9F69-FB403E1D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6527" y="3079421"/>
              <a:ext cx="103188" cy="271462"/>
            </a:xfrm>
            <a:prstGeom prst="rect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Rectangle 856">
              <a:extLst>
                <a:ext uri="{FF2B5EF4-FFF2-40B4-BE49-F238E27FC236}">
                  <a16:creationId xmlns:a16="http://schemas.microsoft.com/office/drawing/2014/main" xmlns="" id="{4751A640-04F0-4B5E-A991-71D52DB27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0139" y="3260396"/>
              <a:ext cx="101600" cy="90487"/>
            </a:xfrm>
            <a:prstGeom prst="rect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Rectangle 857">
              <a:extLst>
                <a:ext uri="{FF2B5EF4-FFF2-40B4-BE49-F238E27FC236}">
                  <a16:creationId xmlns:a16="http://schemas.microsoft.com/office/drawing/2014/main" xmlns="" id="{55983F37-9087-4A74-94DC-46693A32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4127" y="3195309"/>
              <a:ext cx="101600" cy="155575"/>
            </a:xfrm>
            <a:prstGeom prst="rect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Line 858">
              <a:extLst>
                <a:ext uri="{FF2B5EF4-FFF2-40B4-BE49-F238E27FC236}">
                  <a16:creationId xmlns:a16="http://schemas.microsoft.com/office/drawing/2014/main" xmlns="" id="{E5BF9342-9608-4925-808F-B09AF7EC2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2039" y="3350884"/>
              <a:ext cx="498475" cy="0"/>
            </a:xfrm>
            <a:prstGeom prst="line">
              <a:avLst/>
            </a:pr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859">
              <a:extLst>
                <a:ext uri="{FF2B5EF4-FFF2-40B4-BE49-F238E27FC236}">
                  <a16:creationId xmlns:a16="http://schemas.microsoft.com/office/drawing/2014/main" xmlns="" id="{EF70DD1B-9878-47FC-A8AB-2A8C78B77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0764" y="2820659"/>
              <a:ext cx="488950" cy="330200"/>
            </a:xfrm>
            <a:custGeom>
              <a:avLst/>
              <a:gdLst>
                <a:gd name="T0" fmla="*/ 308 w 308"/>
                <a:gd name="T1" fmla="*/ 0 h 208"/>
                <a:gd name="T2" fmla="*/ 231 w 308"/>
                <a:gd name="T3" fmla="*/ 0 h 208"/>
                <a:gd name="T4" fmla="*/ 249 w 308"/>
                <a:gd name="T5" fmla="*/ 18 h 208"/>
                <a:gd name="T6" fmla="*/ 155 w 308"/>
                <a:gd name="T7" fmla="*/ 114 h 208"/>
                <a:gd name="T8" fmla="*/ 104 w 308"/>
                <a:gd name="T9" fmla="*/ 65 h 208"/>
                <a:gd name="T10" fmla="*/ 0 w 308"/>
                <a:gd name="T11" fmla="*/ 171 h 208"/>
                <a:gd name="T12" fmla="*/ 36 w 308"/>
                <a:gd name="T13" fmla="*/ 208 h 208"/>
                <a:gd name="T14" fmla="*/ 100 w 308"/>
                <a:gd name="T15" fmla="*/ 143 h 208"/>
                <a:gd name="T16" fmla="*/ 151 w 308"/>
                <a:gd name="T17" fmla="*/ 193 h 208"/>
                <a:gd name="T18" fmla="*/ 287 w 308"/>
                <a:gd name="T19" fmla="*/ 55 h 208"/>
                <a:gd name="T20" fmla="*/ 308 w 308"/>
                <a:gd name="T21" fmla="*/ 75 h 208"/>
                <a:gd name="T22" fmla="*/ 308 w 308"/>
                <a:gd name="T2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08">
                  <a:moveTo>
                    <a:pt x="308" y="0"/>
                  </a:moveTo>
                  <a:lnTo>
                    <a:pt x="231" y="0"/>
                  </a:lnTo>
                  <a:lnTo>
                    <a:pt x="249" y="18"/>
                  </a:lnTo>
                  <a:lnTo>
                    <a:pt x="155" y="114"/>
                  </a:lnTo>
                  <a:lnTo>
                    <a:pt x="104" y="65"/>
                  </a:lnTo>
                  <a:lnTo>
                    <a:pt x="0" y="171"/>
                  </a:lnTo>
                  <a:lnTo>
                    <a:pt x="36" y="208"/>
                  </a:lnTo>
                  <a:lnTo>
                    <a:pt x="100" y="143"/>
                  </a:lnTo>
                  <a:lnTo>
                    <a:pt x="151" y="193"/>
                  </a:lnTo>
                  <a:lnTo>
                    <a:pt x="287" y="55"/>
                  </a:lnTo>
                  <a:lnTo>
                    <a:pt x="308" y="75"/>
                  </a:lnTo>
                  <a:lnTo>
                    <a:pt x="308" y="0"/>
                  </a:lnTo>
                  <a:close/>
                </a:path>
              </a:pathLst>
            </a:custGeom>
            <a:noFill/>
            <a:ln w="57150" cap="flat">
              <a:solidFill>
                <a:schemeClr val="tx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37" name="Retângulo 36"/>
          <p:cNvSpPr/>
          <p:nvPr/>
        </p:nvSpPr>
        <p:spPr>
          <a:xfrm>
            <a:off x="2776122" y="7927778"/>
            <a:ext cx="41863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404040"/>
                </a:solidFill>
                <a:latin typeface="Gill Sans MT" panose="020B0502020104020203" pitchFamily="34" charset="0"/>
              </a:rPr>
              <a:t>MERCADO</a:t>
            </a:r>
          </a:p>
          <a:p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Cenário Econômico</a:t>
            </a:r>
          </a:p>
          <a:p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Investimentos Disponíveis</a:t>
            </a:r>
          </a:p>
        </p:txBody>
      </p:sp>
      <p:cxnSp>
        <p:nvCxnSpPr>
          <p:cNvPr id="4" name="Conector reto 3"/>
          <p:cNvCxnSpPr/>
          <p:nvPr/>
        </p:nvCxnSpPr>
        <p:spPr>
          <a:xfrm flipV="1">
            <a:off x="1672715" y="5534942"/>
            <a:ext cx="4582083" cy="18904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028" idx="2"/>
            <a:endCxn id="1026" idx="1"/>
          </p:cNvCxnSpPr>
          <p:nvPr/>
        </p:nvCxnSpPr>
        <p:spPr>
          <a:xfrm>
            <a:off x="1431125" y="3820832"/>
            <a:ext cx="4823673" cy="170027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10814513" y="2385319"/>
            <a:ext cx="8181997" cy="1080005"/>
            <a:chOff x="10814513" y="3185419"/>
            <a:chExt cx="8181997" cy="1080005"/>
          </a:xfrm>
        </p:grpSpPr>
        <p:sp>
          <p:nvSpPr>
            <p:cNvPr id="9" name="Retângulo 8"/>
            <p:cNvSpPr/>
            <p:nvPr/>
          </p:nvSpPr>
          <p:spPr>
            <a:xfrm>
              <a:off x="13422798" y="3463811"/>
              <a:ext cx="5573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Dispositivo móveis.</a:t>
              </a:r>
            </a:p>
          </p:txBody>
        </p:sp>
        <p:pic>
          <p:nvPicPr>
            <p:cNvPr id="2060" name="Picture 12" descr="Imagem relacionada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513" y="3185419"/>
              <a:ext cx="1469098" cy="1080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Agrupar 52"/>
          <p:cNvGrpSpPr/>
          <p:nvPr/>
        </p:nvGrpSpPr>
        <p:grpSpPr>
          <a:xfrm>
            <a:off x="10814513" y="3663025"/>
            <a:ext cx="8181997" cy="1142884"/>
            <a:chOff x="10814513" y="4463125"/>
            <a:chExt cx="8181997" cy="1142884"/>
          </a:xfrm>
        </p:grpSpPr>
        <p:pic>
          <p:nvPicPr>
            <p:cNvPr id="2050" name="Picture 2" descr="Resultado de imagem para rede sociai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513" y="4463125"/>
              <a:ext cx="2022024" cy="1142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tângulo 34"/>
            <p:cNvSpPr/>
            <p:nvPr/>
          </p:nvSpPr>
          <p:spPr>
            <a:xfrm>
              <a:off x="13422798" y="4772957"/>
              <a:ext cx="5573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Rede sociais</a:t>
              </a:r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10814513" y="5203564"/>
            <a:ext cx="8181997" cy="1185977"/>
            <a:chOff x="10814513" y="6003664"/>
            <a:chExt cx="8181997" cy="1185977"/>
          </a:xfrm>
        </p:grpSpPr>
        <p:pic>
          <p:nvPicPr>
            <p:cNvPr id="2062" name="Picture 14" descr="Resultado de imagem para marketing direto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87" t="18708" r="29856" b="22958"/>
            <a:stretch/>
          </p:blipFill>
          <p:spPr bwMode="auto">
            <a:xfrm>
              <a:off x="10814513" y="6003664"/>
              <a:ext cx="1489159" cy="1185977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tângulo 37"/>
            <p:cNvSpPr/>
            <p:nvPr/>
          </p:nvSpPr>
          <p:spPr>
            <a:xfrm>
              <a:off x="13422798" y="6335042"/>
              <a:ext cx="5573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Marketing Direto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10915650" y="6758589"/>
            <a:ext cx="8080860" cy="1350983"/>
            <a:chOff x="10915650" y="7558689"/>
            <a:chExt cx="8080860" cy="1350983"/>
          </a:xfrm>
        </p:grpSpPr>
        <p:pic>
          <p:nvPicPr>
            <p:cNvPr id="2066" name="Picture 18" descr="Resultado de imagem para robo de investiment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/>
            <a:stretch/>
          </p:blipFill>
          <p:spPr bwMode="auto">
            <a:xfrm>
              <a:off x="10915650" y="7558689"/>
              <a:ext cx="1769754" cy="135098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0" name="Retângulo 39"/>
            <p:cNvSpPr/>
            <p:nvPr/>
          </p:nvSpPr>
          <p:spPr>
            <a:xfrm>
              <a:off x="13422798" y="7972570"/>
              <a:ext cx="5573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Robô de Investimento</a:t>
              </a:r>
            </a:p>
          </p:txBody>
        </p:sp>
      </p:grpSp>
      <p:cxnSp>
        <p:nvCxnSpPr>
          <p:cNvPr id="41" name="Conector reto 40"/>
          <p:cNvCxnSpPr>
            <a:stCxn id="1026" idx="3"/>
            <a:endCxn id="2060" idx="1"/>
          </p:cNvCxnSpPr>
          <p:nvPr/>
        </p:nvCxnSpPr>
        <p:spPr>
          <a:xfrm flipV="1">
            <a:off x="8040571" y="2925322"/>
            <a:ext cx="2773942" cy="259578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026" idx="3"/>
            <a:endCxn id="2050" idx="1"/>
          </p:cNvCxnSpPr>
          <p:nvPr/>
        </p:nvCxnSpPr>
        <p:spPr>
          <a:xfrm flipV="1">
            <a:off x="8040571" y="4234467"/>
            <a:ext cx="2773942" cy="128664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026" idx="3"/>
            <a:endCxn id="2062" idx="1"/>
          </p:cNvCxnSpPr>
          <p:nvPr/>
        </p:nvCxnSpPr>
        <p:spPr>
          <a:xfrm>
            <a:off x="8040571" y="5521107"/>
            <a:ext cx="2773942" cy="27544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026" idx="3"/>
            <a:endCxn id="2066" idx="1"/>
          </p:cNvCxnSpPr>
          <p:nvPr/>
        </p:nvCxnSpPr>
        <p:spPr>
          <a:xfrm>
            <a:off x="8040571" y="5521107"/>
            <a:ext cx="2875079" cy="1912974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10814513" y="1691753"/>
            <a:ext cx="6391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INTERAÇÃO COM INVESTIDORES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0167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/>
          <p:cNvSpPr/>
          <p:nvPr/>
        </p:nvSpPr>
        <p:spPr>
          <a:xfrm>
            <a:off x="2776122" y="7927778"/>
            <a:ext cx="41863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MERCADO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Cenário Econômico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Investimentos Disponíveis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6F23F64-EF5A-44D6-BB4A-B07F5363AA28}"/>
              </a:ext>
            </a:extLst>
          </p:cNvPr>
          <p:cNvSpPr/>
          <p:nvPr/>
        </p:nvSpPr>
        <p:spPr>
          <a:xfrm>
            <a:off x="0" y="704255"/>
            <a:ext cx="7277100" cy="899886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AFB9D366-5CCC-49BE-A9AE-492F530BB231}"/>
              </a:ext>
            </a:extLst>
          </p:cNvPr>
          <p:cNvGrpSpPr/>
          <p:nvPr/>
        </p:nvGrpSpPr>
        <p:grpSpPr>
          <a:xfrm>
            <a:off x="846660" y="425833"/>
            <a:ext cx="10373789" cy="926236"/>
            <a:chOff x="846660" y="4265910"/>
            <a:chExt cx="10373789" cy="92623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xmlns="" id="{A64A1C6B-75B1-4F64-85B8-DD303BF5EE86}"/>
                </a:ext>
              </a:extLst>
            </p:cNvPr>
            <p:cNvSpPr/>
            <p:nvPr/>
          </p:nvSpPr>
          <p:spPr>
            <a:xfrm>
              <a:off x="933450" y="4292260"/>
              <a:ext cx="10286999" cy="899886"/>
            </a:xfrm>
            <a:prstGeom prst="rect">
              <a:avLst/>
            </a:prstGeom>
            <a:gradFill flip="none" rotWithShape="1">
              <a:gsLst>
                <a:gs pos="0">
                  <a:srgbClr val="37003C">
                    <a:alpha val="80000"/>
                  </a:srgbClr>
                </a:gs>
                <a:gs pos="100000">
                  <a:srgbClr val="1F002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DCF46497-A27B-42D2-92E1-2811C5BAA96C}"/>
                </a:ext>
              </a:extLst>
            </p:cNvPr>
            <p:cNvSpPr txBox="1"/>
            <p:nvPr/>
          </p:nvSpPr>
          <p:spPr>
            <a:xfrm>
              <a:off x="846660" y="4265910"/>
              <a:ext cx="94022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5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O NOSSO ESCOPO_</a:t>
              </a:r>
            </a:p>
          </p:txBody>
        </p:sp>
      </p:grpSp>
      <p:grpSp>
        <p:nvGrpSpPr>
          <p:cNvPr id="7" name="Agrupar 6"/>
          <p:cNvGrpSpPr/>
          <p:nvPr/>
        </p:nvGrpSpPr>
        <p:grpSpPr>
          <a:xfrm>
            <a:off x="4360828" y="4619551"/>
            <a:ext cx="5573712" cy="4918254"/>
            <a:chOff x="5614905" y="2976562"/>
            <a:chExt cx="5573712" cy="4918254"/>
          </a:xfrm>
        </p:grpSpPr>
        <p:sp>
          <p:nvSpPr>
            <p:cNvPr id="3" name="Retângulo 2"/>
            <p:cNvSpPr/>
            <p:nvPr/>
          </p:nvSpPr>
          <p:spPr>
            <a:xfrm>
              <a:off x="5614905" y="4786273"/>
              <a:ext cx="5573712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MODELO</a:t>
              </a:r>
            </a:p>
            <a:p>
              <a:pPr algn="ctr"/>
              <a:r>
                <a:rPr lang="pt-BR" sz="2800" dirty="0"/>
                <a:t>“O CAÇA-INVESTIDOR”</a:t>
              </a:r>
            </a:p>
            <a:p>
              <a:pPr algn="ctr"/>
              <a:endParaRPr lang="pt-BR" sz="2800" dirty="0"/>
            </a:p>
            <a:p>
              <a:pPr algn="ctr"/>
              <a:r>
                <a:rPr lang="pt-BR" sz="28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Identificar o perfil de cliente que aceitaria fazer um depósito a prazo e fazer recomendação para o Marketing</a:t>
              </a:r>
              <a:endParaRPr lang="pt-BR" dirty="0"/>
            </a:p>
          </p:txBody>
        </p:sp>
        <p:pic>
          <p:nvPicPr>
            <p:cNvPr id="1026" name="Picture 2" descr=" 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875" y="2976562"/>
              <a:ext cx="1785773" cy="1803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 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7" y="2017232"/>
            <a:ext cx="1786256" cy="18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496306" y="1916585"/>
            <a:ext cx="61333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INVESTIDORES</a:t>
            </a:r>
          </a:p>
          <a:p>
            <a:r>
              <a:rPr lang="pt-BR" sz="2800" dirty="0">
                <a:solidFill>
                  <a:srgbClr val="404040"/>
                </a:solidFill>
                <a:latin typeface="Gill Sans MT" panose="020B0502020104020203" pitchFamily="34" charset="0"/>
              </a:rPr>
              <a:t>Que aceitaram campanha anteriores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Que pesquisam investimento na internet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Que tenham perfil de investimento</a:t>
            </a: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Que tem dinheiro mas não investem</a:t>
            </a:r>
          </a:p>
          <a:p>
            <a:endParaRPr lang="pt-BR" sz="2800" dirty="0">
              <a:solidFill>
                <a:srgbClr val="404040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F2518805-5F1F-4A28-A4C1-F8BF82524ED4}"/>
              </a:ext>
            </a:extLst>
          </p:cNvPr>
          <p:cNvGrpSpPr/>
          <p:nvPr/>
        </p:nvGrpSpPr>
        <p:grpSpPr>
          <a:xfrm>
            <a:off x="684413" y="7695690"/>
            <a:ext cx="1976603" cy="1463668"/>
            <a:chOff x="17801239" y="2820659"/>
            <a:chExt cx="600075" cy="530225"/>
          </a:xfrm>
        </p:grpSpPr>
        <p:sp>
          <p:nvSpPr>
            <p:cNvPr id="27" name="Line 853">
              <a:extLst>
                <a:ext uri="{FF2B5EF4-FFF2-40B4-BE49-F238E27FC236}">
                  <a16:creationId xmlns:a16="http://schemas.microsoft.com/office/drawing/2014/main" xmlns="" id="{0F984D61-F081-44E7-BF36-42EC66D04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1239" y="3350884"/>
              <a:ext cx="25400" cy="0"/>
            </a:xfrm>
            <a:prstGeom prst="line">
              <a:avLst/>
            </a:pr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8" name="Line 854">
              <a:extLst>
                <a:ext uri="{FF2B5EF4-FFF2-40B4-BE49-F238E27FC236}">
                  <a16:creationId xmlns:a16="http://schemas.microsoft.com/office/drawing/2014/main" xmlns="" id="{2285AE7B-D4CF-4946-BABD-9BEF911B9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5914" y="3350884"/>
              <a:ext cx="25400" cy="0"/>
            </a:xfrm>
            <a:prstGeom prst="line">
              <a:avLst/>
            </a:pr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Rectangle 855">
              <a:extLst>
                <a:ext uri="{FF2B5EF4-FFF2-40B4-BE49-F238E27FC236}">
                  <a16:creationId xmlns:a16="http://schemas.microsoft.com/office/drawing/2014/main" xmlns="" id="{1383EBCD-F1A6-4259-9F69-FB403E1D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6527" y="3079421"/>
              <a:ext cx="103188" cy="271462"/>
            </a:xfrm>
            <a:prstGeom prst="rect">
              <a:avLst/>
            </a:pr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0" name="Rectangle 856">
              <a:extLst>
                <a:ext uri="{FF2B5EF4-FFF2-40B4-BE49-F238E27FC236}">
                  <a16:creationId xmlns:a16="http://schemas.microsoft.com/office/drawing/2014/main" xmlns="" id="{4751A640-04F0-4B5E-A991-71D52DB27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0139" y="3260396"/>
              <a:ext cx="101600" cy="90487"/>
            </a:xfrm>
            <a:prstGeom prst="rect">
              <a:avLst/>
            </a:pr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Rectangle 857">
              <a:extLst>
                <a:ext uri="{FF2B5EF4-FFF2-40B4-BE49-F238E27FC236}">
                  <a16:creationId xmlns:a16="http://schemas.microsoft.com/office/drawing/2014/main" xmlns="" id="{55983F37-9087-4A74-94DC-46693A321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4127" y="3195309"/>
              <a:ext cx="101600" cy="155575"/>
            </a:xfrm>
            <a:prstGeom prst="rect">
              <a:avLst/>
            </a:pr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Line 858">
              <a:extLst>
                <a:ext uri="{FF2B5EF4-FFF2-40B4-BE49-F238E27FC236}">
                  <a16:creationId xmlns:a16="http://schemas.microsoft.com/office/drawing/2014/main" xmlns="" id="{E5BF9342-9608-4925-808F-B09AF7EC2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52039" y="3350884"/>
              <a:ext cx="498475" cy="0"/>
            </a:xfrm>
            <a:prstGeom prst="line">
              <a:avLst/>
            </a:pr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Freeform 859">
              <a:extLst>
                <a:ext uri="{FF2B5EF4-FFF2-40B4-BE49-F238E27FC236}">
                  <a16:creationId xmlns:a16="http://schemas.microsoft.com/office/drawing/2014/main" xmlns="" id="{EF70DD1B-9878-47FC-A8AB-2A8C78B77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0764" y="2820659"/>
              <a:ext cx="488950" cy="330200"/>
            </a:xfrm>
            <a:custGeom>
              <a:avLst/>
              <a:gdLst>
                <a:gd name="T0" fmla="*/ 308 w 308"/>
                <a:gd name="T1" fmla="*/ 0 h 208"/>
                <a:gd name="T2" fmla="*/ 231 w 308"/>
                <a:gd name="T3" fmla="*/ 0 h 208"/>
                <a:gd name="T4" fmla="*/ 249 w 308"/>
                <a:gd name="T5" fmla="*/ 18 h 208"/>
                <a:gd name="T6" fmla="*/ 155 w 308"/>
                <a:gd name="T7" fmla="*/ 114 h 208"/>
                <a:gd name="T8" fmla="*/ 104 w 308"/>
                <a:gd name="T9" fmla="*/ 65 h 208"/>
                <a:gd name="T10" fmla="*/ 0 w 308"/>
                <a:gd name="T11" fmla="*/ 171 h 208"/>
                <a:gd name="T12" fmla="*/ 36 w 308"/>
                <a:gd name="T13" fmla="*/ 208 h 208"/>
                <a:gd name="T14" fmla="*/ 100 w 308"/>
                <a:gd name="T15" fmla="*/ 143 h 208"/>
                <a:gd name="T16" fmla="*/ 151 w 308"/>
                <a:gd name="T17" fmla="*/ 193 h 208"/>
                <a:gd name="T18" fmla="*/ 287 w 308"/>
                <a:gd name="T19" fmla="*/ 55 h 208"/>
                <a:gd name="T20" fmla="*/ 308 w 308"/>
                <a:gd name="T21" fmla="*/ 75 h 208"/>
                <a:gd name="T22" fmla="*/ 308 w 308"/>
                <a:gd name="T2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8" h="208">
                  <a:moveTo>
                    <a:pt x="308" y="0"/>
                  </a:moveTo>
                  <a:lnTo>
                    <a:pt x="231" y="0"/>
                  </a:lnTo>
                  <a:lnTo>
                    <a:pt x="249" y="18"/>
                  </a:lnTo>
                  <a:lnTo>
                    <a:pt x="155" y="114"/>
                  </a:lnTo>
                  <a:lnTo>
                    <a:pt x="104" y="65"/>
                  </a:lnTo>
                  <a:lnTo>
                    <a:pt x="0" y="171"/>
                  </a:lnTo>
                  <a:lnTo>
                    <a:pt x="36" y="208"/>
                  </a:lnTo>
                  <a:lnTo>
                    <a:pt x="100" y="143"/>
                  </a:lnTo>
                  <a:lnTo>
                    <a:pt x="151" y="193"/>
                  </a:lnTo>
                  <a:lnTo>
                    <a:pt x="287" y="55"/>
                  </a:lnTo>
                  <a:lnTo>
                    <a:pt x="308" y="75"/>
                  </a:lnTo>
                  <a:lnTo>
                    <a:pt x="308" y="0"/>
                  </a:lnTo>
                  <a:close/>
                </a:path>
              </a:pathLst>
            </a:custGeom>
            <a:noFill/>
            <a:ln w="57150" cap="flat">
              <a:solidFill>
                <a:schemeClr val="bg1">
                  <a:lumMod val="9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cxnSp>
        <p:nvCxnSpPr>
          <p:cNvPr id="4" name="Conector reto 3"/>
          <p:cNvCxnSpPr/>
          <p:nvPr/>
        </p:nvCxnSpPr>
        <p:spPr>
          <a:xfrm flipV="1">
            <a:off x="1672715" y="5534942"/>
            <a:ext cx="4582083" cy="189041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1028" idx="2"/>
            <a:endCxn id="1026" idx="1"/>
          </p:cNvCxnSpPr>
          <p:nvPr/>
        </p:nvCxnSpPr>
        <p:spPr>
          <a:xfrm>
            <a:off x="1431125" y="3820832"/>
            <a:ext cx="4823673" cy="1700275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10814513" y="2385319"/>
            <a:ext cx="8181997" cy="1080005"/>
            <a:chOff x="10814513" y="3185419"/>
            <a:chExt cx="8181997" cy="1080005"/>
          </a:xfrm>
        </p:grpSpPr>
        <p:sp>
          <p:nvSpPr>
            <p:cNvPr id="9" name="Retângulo 8"/>
            <p:cNvSpPr/>
            <p:nvPr/>
          </p:nvSpPr>
          <p:spPr>
            <a:xfrm>
              <a:off x="13422798" y="3463811"/>
              <a:ext cx="5573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chemeClr val="bg1">
                      <a:lumMod val="95000"/>
                    </a:schemeClr>
                  </a:solidFill>
                  <a:latin typeface="Gill Sans MT" panose="020B0502020104020203" pitchFamily="34" charset="0"/>
                </a:rPr>
                <a:t>Dispositivo móveis.</a:t>
              </a:r>
            </a:p>
          </p:txBody>
        </p:sp>
        <p:pic>
          <p:nvPicPr>
            <p:cNvPr id="2060" name="Picture 12" descr="Imagem relacionada"/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513" y="3185419"/>
              <a:ext cx="1469098" cy="1080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Agrupar 52"/>
          <p:cNvGrpSpPr/>
          <p:nvPr/>
        </p:nvGrpSpPr>
        <p:grpSpPr>
          <a:xfrm>
            <a:off x="10814513" y="3663025"/>
            <a:ext cx="8181997" cy="1142884"/>
            <a:chOff x="10814513" y="4463125"/>
            <a:chExt cx="8181997" cy="1142884"/>
          </a:xfrm>
        </p:grpSpPr>
        <p:pic>
          <p:nvPicPr>
            <p:cNvPr id="2050" name="Picture 2" descr="Resultado de imagem para rede sociais"/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4513" y="4463125"/>
              <a:ext cx="2022024" cy="1142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tângulo 34"/>
            <p:cNvSpPr/>
            <p:nvPr/>
          </p:nvSpPr>
          <p:spPr>
            <a:xfrm>
              <a:off x="13422798" y="4772957"/>
              <a:ext cx="5573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chemeClr val="bg1">
                      <a:lumMod val="95000"/>
                    </a:schemeClr>
                  </a:solidFill>
                  <a:latin typeface="Gill Sans MT" panose="020B0502020104020203" pitchFamily="34" charset="0"/>
                </a:rPr>
                <a:t>Rede sociais</a:t>
              </a:r>
            </a:p>
          </p:txBody>
        </p:sp>
      </p:grpSp>
      <p:grpSp>
        <p:nvGrpSpPr>
          <p:cNvPr id="49" name="Agrupar 48"/>
          <p:cNvGrpSpPr/>
          <p:nvPr/>
        </p:nvGrpSpPr>
        <p:grpSpPr>
          <a:xfrm>
            <a:off x="10814513" y="5203564"/>
            <a:ext cx="8181997" cy="1185977"/>
            <a:chOff x="10814513" y="6003664"/>
            <a:chExt cx="8181997" cy="1185977"/>
          </a:xfrm>
        </p:grpSpPr>
        <p:pic>
          <p:nvPicPr>
            <p:cNvPr id="2062" name="Picture 14" descr="Resultado de imagem para marketing direto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87" t="18708" r="29856" b="22958"/>
            <a:stretch/>
          </p:blipFill>
          <p:spPr bwMode="auto">
            <a:xfrm>
              <a:off x="10814513" y="6003664"/>
              <a:ext cx="1489159" cy="1185977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Retângulo 37"/>
            <p:cNvSpPr/>
            <p:nvPr/>
          </p:nvSpPr>
          <p:spPr>
            <a:xfrm>
              <a:off x="13422798" y="6335042"/>
              <a:ext cx="5573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Marketing Direto</a:t>
              </a: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10915650" y="6758589"/>
            <a:ext cx="8080860" cy="1350983"/>
            <a:chOff x="10915650" y="7558689"/>
            <a:chExt cx="8080860" cy="1350983"/>
          </a:xfrm>
        </p:grpSpPr>
        <p:pic>
          <p:nvPicPr>
            <p:cNvPr id="2066" name="Picture 18" descr="Resultado de imagem para robo de investiment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92"/>
            <a:stretch/>
          </p:blipFill>
          <p:spPr bwMode="auto">
            <a:xfrm>
              <a:off x="10915650" y="7558689"/>
              <a:ext cx="1769754" cy="135098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0" name="Retângulo 39"/>
            <p:cNvSpPr/>
            <p:nvPr/>
          </p:nvSpPr>
          <p:spPr>
            <a:xfrm>
              <a:off x="13422798" y="7972570"/>
              <a:ext cx="5573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b="1" dirty="0">
                  <a:solidFill>
                    <a:schemeClr val="bg1">
                      <a:lumMod val="95000"/>
                    </a:schemeClr>
                  </a:solidFill>
                  <a:latin typeface="Gill Sans MT" panose="020B0502020104020203" pitchFamily="34" charset="0"/>
                </a:rPr>
                <a:t>Robô de Investimento</a:t>
              </a:r>
            </a:p>
          </p:txBody>
        </p:sp>
      </p:grpSp>
      <p:cxnSp>
        <p:nvCxnSpPr>
          <p:cNvPr id="41" name="Conector reto 40"/>
          <p:cNvCxnSpPr>
            <a:stCxn id="1026" idx="3"/>
            <a:endCxn id="2060" idx="1"/>
          </p:cNvCxnSpPr>
          <p:nvPr/>
        </p:nvCxnSpPr>
        <p:spPr>
          <a:xfrm flipV="1">
            <a:off x="8040571" y="2925322"/>
            <a:ext cx="2773942" cy="259578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026" idx="3"/>
            <a:endCxn id="2050" idx="1"/>
          </p:cNvCxnSpPr>
          <p:nvPr/>
        </p:nvCxnSpPr>
        <p:spPr>
          <a:xfrm flipV="1">
            <a:off x="8040571" y="4234467"/>
            <a:ext cx="2773942" cy="128664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1026" idx="3"/>
            <a:endCxn id="2062" idx="1"/>
          </p:cNvCxnSpPr>
          <p:nvPr/>
        </p:nvCxnSpPr>
        <p:spPr>
          <a:xfrm>
            <a:off x="8040571" y="5521107"/>
            <a:ext cx="2773942" cy="275446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1026" idx="3"/>
            <a:endCxn id="2066" idx="1"/>
          </p:cNvCxnSpPr>
          <p:nvPr/>
        </p:nvCxnSpPr>
        <p:spPr>
          <a:xfrm>
            <a:off x="8040571" y="5521107"/>
            <a:ext cx="2875079" cy="191297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10814513" y="1691753"/>
            <a:ext cx="6391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INTERAÇÃO COM INVESTIDORES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14010259" y="4989148"/>
            <a:ext cx="18870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404040"/>
                </a:solidFill>
                <a:latin typeface="Gill Sans MT" panose="020B0502020104020203" pitchFamily="34" charset="0"/>
              </a:rPr>
              <a:t>Eficiência</a:t>
            </a:r>
          </a:p>
        </p:txBody>
      </p:sp>
    </p:spTree>
    <p:extLst>
      <p:ext uri="{BB962C8B-B14F-4D97-AF65-F5344CB8AC3E}">
        <p14:creationId xmlns:p14="http://schemas.microsoft.com/office/powerpoint/2010/main" val="200569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391" y="1601235"/>
            <a:ext cx="8286750" cy="552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6F23F64-EF5A-44D6-BB4A-B07F5363AA28}"/>
              </a:ext>
            </a:extLst>
          </p:cNvPr>
          <p:cNvSpPr/>
          <p:nvPr/>
        </p:nvSpPr>
        <p:spPr>
          <a:xfrm>
            <a:off x="0" y="704255"/>
            <a:ext cx="7277100" cy="899886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AFB9D366-5CCC-49BE-A9AE-492F530BB231}"/>
              </a:ext>
            </a:extLst>
          </p:cNvPr>
          <p:cNvGrpSpPr/>
          <p:nvPr/>
        </p:nvGrpSpPr>
        <p:grpSpPr>
          <a:xfrm>
            <a:off x="846660" y="425833"/>
            <a:ext cx="10373789" cy="926236"/>
            <a:chOff x="846660" y="4265910"/>
            <a:chExt cx="10373789" cy="92623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xmlns="" id="{A64A1C6B-75B1-4F64-85B8-DD303BF5EE86}"/>
                </a:ext>
              </a:extLst>
            </p:cNvPr>
            <p:cNvSpPr/>
            <p:nvPr/>
          </p:nvSpPr>
          <p:spPr>
            <a:xfrm>
              <a:off x="933450" y="4292260"/>
              <a:ext cx="10286999" cy="899886"/>
            </a:xfrm>
            <a:prstGeom prst="rect">
              <a:avLst/>
            </a:prstGeom>
            <a:gradFill flip="none" rotWithShape="1">
              <a:gsLst>
                <a:gs pos="0">
                  <a:srgbClr val="37003C">
                    <a:alpha val="80000"/>
                  </a:srgbClr>
                </a:gs>
                <a:gs pos="100000">
                  <a:srgbClr val="1F002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DCF46497-A27B-42D2-92E1-2811C5BAA96C}"/>
                </a:ext>
              </a:extLst>
            </p:cNvPr>
            <p:cNvSpPr txBox="1"/>
            <p:nvPr/>
          </p:nvSpPr>
          <p:spPr>
            <a:xfrm>
              <a:off x="846660" y="4265910"/>
              <a:ext cx="940223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5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QUAIS PROFISSIONAIS_</a:t>
              </a:r>
            </a:p>
          </p:txBody>
        </p:sp>
      </p:grpSp>
      <p:sp>
        <p:nvSpPr>
          <p:cNvPr id="3" name="Retângulo 2"/>
          <p:cNvSpPr/>
          <p:nvPr/>
        </p:nvSpPr>
        <p:spPr>
          <a:xfrm>
            <a:off x="7733768" y="2595555"/>
            <a:ext cx="490387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Gill Sans MT" panose="020B0502020104020203" pitchFamily="34" charset="0"/>
              </a:rPr>
              <a:t>Engenheiro de dados</a:t>
            </a:r>
            <a:r>
              <a:rPr lang="pt-BR" sz="2800" dirty="0">
                <a:latin typeface="Gill Sans MT" panose="020B0502020104020203" pitchFamily="34" charset="0"/>
              </a:rPr>
              <a:t> </a:t>
            </a:r>
          </a:p>
          <a:p>
            <a:pPr algn="ctr"/>
            <a:r>
              <a:rPr lang="pt-BR" sz="2400" dirty="0">
                <a:latin typeface="Gill Sans MT" panose="020B0502020104020203" pitchFamily="34" charset="0"/>
              </a:rPr>
              <a:t>Responsável ​​por encontrar tendências nos conjuntos de </a:t>
            </a:r>
            <a:r>
              <a:rPr lang="pt-BR" sz="2400" b="1" dirty="0">
                <a:latin typeface="Gill Sans MT" panose="020B0502020104020203" pitchFamily="34" charset="0"/>
              </a:rPr>
              <a:t>dados</a:t>
            </a:r>
            <a:r>
              <a:rPr lang="pt-BR" sz="2400" dirty="0">
                <a:latin typeface="Gill Sans MT" panose="020B0502020104020203" pitchFamily="34" charset="0"/>
              </a:rPr>
              <a:t> e desenvolver algoritmos para ajudar a tornar os </a:t>
            </a:r>
            <a:r>
              <a:rPr lang="pt-BR" sz="2400" b="1" dirty="0">
                <a:latin typeface="Gill Sans MT" panose="020B0502020104020203" pitchFamily="34" charset="0"/>
              </a:rPr>
              <a:t>dados</a:t>
            </a:r>
            <a:r>
              <a:rPr lang="pt-BR" sz="2400" dirty="0">
                <a:latin typeface="Gill Sans MT" panose="020B0502020104020203" pitchFamily="34" charset="0"/>
              </a:rPr>
              <a:t> brutos em informações úteis para a empresa.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2844645" y="2595555"/>
            <a:ext cx="4713105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latin typeface="Gill Sans MT" panose="020B0502020104020203" pitchFamily="34" charset="0"/>
              </a:rPr>
              <a:t>Arquiteto de solução </a:t>
            </a:r>
          </a:p>
          <a:p>
            <a:r>
              <a:rPr lang="pt-BR" sz="2400" dirty="0">
                <a:latin typeface="Gill Sans MT" panose="020B0502020104020203" pitchFamily="34" charset="0"/>
              </a:rPr>
              <a:t>Responsável pela construção de </a:t>
            </a:r>
            <a:r>
              <a:rPr lang="pt-BR" sz="2400" b="1" dirty="0">
                <a:latin typeface="Gill Sans MT" panose="020B0502020104020203" pitchFamily="34" charset="0"/>
              </a:rPr>
              <a:t>soluções tecnológica</a:t>
            </a:r>
            <a:r>
              <a:rPr lang="pt-BR" sz="2400" dirty="0">
                <a:latin typeface="Gill Sans MT" panose="020B0502020104020203" pitchFamily="34" charset="0"/>
              </a:rPr>
              <a:t> baseadas nas necessidades do negócio, </a:t>
            </a:r>
            <a:r>
              <a:rPr lang="pt-BR" sz="2400" b="1" dirty="0">
                <a:latin typeface="Gill Sans MT" panose="020B0502020104020203" pitchFamily="34" charset="0"/>
              </a:rPr>
              <a:t>fazendo</a:t>
            </a:r>
            <a:r>
              <a:rPr lang="pt-BR" sz="2400" dirty="0">
                <a:latin typeface="Gill Sans MT" panose="020B0502020104020203" pitchFamily="34" charset="0"/>
              </a:rPr>
              <a:t> uso dos serviços e recursos tecnológicos já existentes na empresa. 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7733768" y="5886095"/>
            <a:ext cx="490387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Gill Sans MT" panose="020B0502020104020203" pitchFamily="34" charset="0"/>
              </a:rPr>
              <a:t>Cientista de dados</a:t>
            </a:r>
          </a:p>
          <a:p>
            <a:pPr algn="ctr"/>
            <a:r>
              <a:rPr lang="pt-BR" sz="2400" dirty="0">
                <a:latin typeface="Gill Sans MT" panose="020B0502020104020203" pitchFamily="34" charset="0"/>
              </a:rPr>
              <a:t>Responsável pelo estudo e </a:t>
            </a:r>
            <a:r>
              <a:rPr lang="pt-BR" sz="2400" b="1" dirty="0">
                <a:latin typeface="Gill Sans MT" panose="020B0502020104020203" pitchFamily="34" charset="0"/>
              </a:rPr>
              <a:t>análise de dados</a:t>
            </a:r>
            <a:r>
              <a:rPr lang="pt-BR" sz="2400" dirty="0">
                <a:latin typeface="Gill Sans MT" panose="020B0502020104020203" pitchFamily="34" charset="0"/>
              </a:rPr>
              <a:t>, estruturados ou não, que visa a extração de conhecimento ou </a:t>
            </a:r>
            <a:r>
              <a:rPr lang="pt-BR" sz="2400" b="1" i="1" dirty="0">
                <a:latin typeface="Gill Sans MT" panose="020B0502020104020203" pitchFamily="34" charset="0"/>
              </a:rPr>
              <a:t>insights</a:t>
            </a:r>
            <a:r>
              <a:rPr lang="pt-BR" sz="2400" dirty="0">
                <a:latin typeface="Gill Sans MT" panose="020B0502020104020203" pitchFamily="34" charset="0"/>
              </a:rPr>
              <a:t> para possíveis tomadas de decisão.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12801599" y="5886095"/>
            <a:ext cx="475615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Gill Sans MT" panose="020B0502020104020203" pitchFamily="34" charset="0"/>
              </a:rPr>
              <a:t>Analista de Business </a:t>
            </a:r>
            <a:r>
              <a:rPr lang="pt-BR" sz="2800" b="1" dirty="0" err="1">
                <a:latin typeface="Gill Sans MT" panose="020B0502020104020203" pitchFamily="34" charset="0"/>
              </a:rPr>
              <a:t>Intelligence</a:t>
            </a:r>
            <a:endParaRPr lang="pt-BR" sz="2800" b="1" dirty="0">
              <a:latin typeface="Gill Sans MT" panose="020B0502020104020203" pitchFamily="34" charset="0"/>
            </a:endParaRPr>
          </a:p>
          <a:p>
            <a:pPr algn="ctr"/>
            <a:r>
              <a:rPr lang="pt-BR" sz="2400" dirty="0">
                <a:latin typeface="Gill Sans MT" panose="020B0502020104020203" pitchFamily="34" charset="0"/>
              </a:rPr>
              <a:t>Responsável por melhorar as </a:t>
            </a:r>
            <a:r>
              <a:rPr lang="pt-BR" sz="2400" b="1" dirty="0">
                <a:latin typeface="Gill Sans MT" panose="020B0502020104020203" pitchFamily="34" charset="0"/>
              </a:rPr>
              <a:t>decisões</a:t>
            </a:r>
            <a:r>
              <a:rPr lang="pt-BR" sz="2400" dirty="0">
                <a:latin typeface="Gill Sans MT" panose="020B0502020104020203" pitchFamily="34" charset="0"/>
              </a:rPr>
              <a:t> da empresa, mediante dados e informações que são coletadas por diversas fontes e sistemas de informação</a:t>
            </a:r>
          </a:p>
        </p:txBody>
      </p:sp>
      <p:pic>
        <p:nvPicPr>
          <p:cNvPr id="25" name="Picture 4" descr=" 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498" y="569000"/>
            <a:ext cx="928006" cy="93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 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764" y="569000"/>
            <a:ext cx="928006" cy="93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xmlns="" id="{F388BAC2-9393-4F12-962C-D65EB6EB6239}"/>
              </a:ext>
            </a:extLst>
          </p:cNvPr>
          <p:cNvCxnSpPr>
            <a:cxnSpLocks/>
          </p:cNvCxnSpPr>
          <p:nvPr/>
        </p:nvCxnSpPr>
        <p:spPr>
          <a:xfrm>
            <a:off x="7673975" y="1955614"/>
            <a:ext cx="0" cy="7416000"/>
          </a:xfrm>
          <a:prstGeom prst="line">
            <a:avLst/>
          </a:prstGeom>
          <a:ln>
            <a:solidFill>
              <a:srgbClr val="40404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 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966" y="569000"/>
            <a:ext cx="928006" cy="93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 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232" y="569000"/>
            <a:ext cx="928006" cy="93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7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tângulo 190"/>
          <p:cNvSpPr/>
          <p:nvPr/>
        </p:nvSpPr>
        <p:spPr>
          <a:xfrm>
            <a:off x="6576955" y="8384940"/>
            <a:ext cx="5175579" cy="1307696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9190329" y="2481939"/>
            <a:ext cx="2563553" cy="5903002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14496526" y="2481939"/>
            <a:ext cx="2851250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/>
          <p:cNvSpPr/>
          <p:nvPr/>
        </p:nvSpPr>
        <p:spPr>
          <a:xfrm>
            <a:off x="11849117" y="2481940"/>
            <a:ext cx="2523391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Retângulo 124"/>
          <p:cNvSpPr/>
          <p:nvPr/>
        </p:nvSpPr>
        <p:spPr>
          <a:xfrm>
            <a:off x="6582757" y="2481941"/>
            <a:ext cx="2580837" cy="5902999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>
            <a:off x="3415236" y="2481942"/>
            <a:ext cx="3046352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42" name="Retângulo 4141"/>
          <p:cNvSpPr/>
          <p:nvPr/>
        </p:nvSpPr>
        <p:spPr>
          <a:xfrm>
            <a:off x="187803" y="2481943"/>
            <a:ext cx="3096736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6F23F64-EF5A-44D6-BB4A-B07F5363AA28}"/>
              </a:ext>
            </a:extLst>
          </p:cNvPr>
          <p:cNvSpPr/>
          <p:nvPr/>
        </p:nvSpPr>
        <p:spPr>
          <a:xfrm>
            <a:off x="0" y="704255"/>
            <a:ext cx="7277100" cy="899886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AFB9D366-5CCC-49BE-A9AE-492F530BB231}"/>
              </a:ext>
            </a:extLst>
          </p:cNvPr>
          <p:cNvGrpSpPr/>
          <p:nvPr/>
        </p:nvGrpSpPr>
        <p:grpSpPr>
          <a:xfrm>
            <a:off x="846660" y="452183"/>
            <a:ext cx="10373789" cy="899886"/>
            <a:chOff x="846660" y="4292260"/>
            <a:chExt cx="10373789" cy="89988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xmlns="" id="{A64A1C6B-75B1-4F64-85B8-DD303BF5EE86}"/>
                </a:ext>
              </a:extLst>
            </p:cNvPr>
            <p:cNvSpPr/>
            <p:nvPr/>
          </p:nvSpPr>
          <p:spPr>
            <a:xfrm>
              <a:off x="933450" y="4292260"/>
              <a:ext cx="10286999" cy="899886"/>
            </a:xfrm>
            <a:prstGeom prst="rect">
              <a:avLst/>
            </a:prstGeom>
            <a:gradFill flip="none" rotWithShape="1">
              <a:gsLst>
                <a:gs pos="0">
                  <a:srgbClr val="37003C">
                    <a:alpha val="80000"/>
                  </a:srgbClr>
                </a:gs>
                <a:gs pos="100000">
                  <a:srgbClr val="1F002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DCF46497-A27B-42D2-92E1-2811C5BAA96C}"/>
                </a:ext>
              </a:extLst>
            </p:cNvPr>
            <p:cNvSpPr txBox="1"/>
            <p:nvPr/>
          </p:nvSpPr>
          <p:spPr>
            <a:xfrm>
              <a:off x="846660" y="4342854"/>
              <a:ext cx="10373789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4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ARQUITETURA REFERENCIA_</a:t>
              </a:r>
            </a:p>
          </p:txBody>
        </p:sp>
      </p:grpSp>
      <p:sp>
        <p:nvSpPr>
          <p:cNvPr id="42" name="Retângulo 41"/>
          <p:cNvSpPr/>
          <p:nvPr/>
        </p:nvSpPr>
        <p:spPr>
          <a:xfrm>
            <a:off x="591104" y="1848950"/>
            <a:ext cx="2074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FONTES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6527" y="3191935"/>
            <a:ext cx="3157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404040"/>
                </a:solidFill>
                <a:latin typeface="Gill Sans MT" panose="020B0502020104020203" pitchFamily="34" charset="0"/>
              </a:rPr>
              <a:t>Dados de Campanha</a:t>
            </a:r>
          </a:p>
          <a:p>
            <a:r>
              <a:rPr lang="pt-BR" sz="2400" dirty="0">
                <a:solidFill>
                  <a:srgbClr val="404040"/>
                </a:solidFill>
                <a:latin typeface="Gill Sans MT" panose="020B0502020104020203" pitchFamily="34" charset="0"/>
              </a:rPr>
              <a:t>Dados Clientes</a:t>
            </a:r>
          </a:p>
          <a:p>
            <a:r>
              <a:rPr lang="pt-BR" sz="2400" dirty="0">
                <a:solidFill>
                  <a:srgbClr val="404040"/>
                </a:solidFill>
                <a:latin typeface="Gill Sans MT" panose="020B0502020104020203" pitchFamily="34" charset="0"/>
              </a:rPr>
              <a:t>Dados Perfil Investidor</a:t>
            </a:r>
          </a:p>
        </p:txBody>
      </p:sp>
      <p:grpSp>
        <p:nvGrpSpPr>
          <p:cNvPr id="39" name="Grupo 38"/>
          <p:cNvGrpSpPr/>
          <p:nvPr/>
        </p:nvGrpSpPr>
        <p:grpSpPr>
          <a:xfrm>
            <a:off x="571536" y="7890908"/>
            <a:ext cx="2701975" cy="1578431"/>
            <a:chOff x="94290" y="8196396"/>
            <a:chExt cx="2960688" cy="1578431"/>
          </a:xfrm>
        </p:grpSpPr>
        <p:pic>
          <p:nvPicPr>
            <p:cNvPr id="4104" name="Picture 8" descr="Resultado de imagem para we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90" y="8196396"/>
              <a:ext cx="1592113" cy="988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ângulo 9"/>
            <p:cNvSpPr/>
            <p:nvPr/>
          </p:nvSpPr>
          <p:spPr>
            <a:xfrm>
              <a:off x="94290" y="8943830"/>
              <a:ext cx="29606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Dados navegação Internet</a:t>
              </a:r>
            </a:p>
          </p:txBody>
        </p:sp>
      </p:grpSp>
      <p:pic>
        <p:nvPicPr>
          <p:cNvPr id="4100" name="Picture 4" descr="Resultado de imagem para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05" y="2660871"/>
            <a:ext cx="965580" cy="49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sultado de imagem para sqoo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77" y="4522243"/>
            <a:ext cx="1810991" cy="4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tângulo 59"/>
          <p:cNvSpPr/>
          <p:nvPr/>
        </p:nvSpPr>
        <p:spPr>
          <a:xfrm>
            <a:off x="3434332" y="1579563"/>
            <a:ext cx="28424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CAPTURA/</a:t>
            </a:r>
          </a:p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INGESTÃO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7260673" y="1848950"/>
            <a:ext cx="3831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DATA LAKE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11928325" y="1827099"/>
            <a:ext cx="2131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ENTREGA</a:t>
            </a:r>
          </a:p>
        </p:txBody>
      </p:sp>
      <p:pic>
        <p:nvPicPr>
          <p:cNvPr id="4116" name="Picture 20" descr="Imagem relacionad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1" t="16383" r="24200" b="26358"/>
          <a:stretch/>
        </p:blipFill>
        <p:spPr bwMode="auto">
          <a:xfrm>
            <a:off x="7065027" y="4406616"/>
            <a:ext cx="1767420" cy="7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Resultado de imagem para hiv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78" y="2936579"/>
            <a:ext cx="1107177" cy="9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tângulo 93"/>
          <p:cNvSpPr/>
          <p:nvPr/>
        </p:nvSpPr>
        <p:spPr>
          <a:xfrm>
            <a:off x="14399088" y="1814036"/>
            <a:ext cx="3158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CONSUMO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490205" y="5144847"/>
            <a:ext cx="1737076" cy="862475"/>
            <a:chOff x="161551" y="6978878"/>
            <a:chExt cx="1737076" cy="862475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90" y="6978878"/>
              <a:ext cx="1690037" cy="525509"/>
            </a:xfrm>
            <a:prstGeom prst="rect">
              <a:avLst/>
            </a:prstGeom>
          </p:spPr>
        </p:pic>
        <p:sp>
          <p:nvSpPr>
            <p:cNvPr id="61" name="Retângulo 60"/>
            <p:cNvSpPr/>
            <p:nvPr/>
          </p:nvSpPr>
          <p:spPr>
            <a:xfrm>
              <a:off x="161551" y="7379688"/>
              <a:ext cx="17370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4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API</a:t>
              </a:r>
            </a:p>
          </p:txBody>
        </p:sp>
      </p:grpSp>
      <p:cxnSp>
        <p:nvCxnSpPr>
          <p:cNvPr id="3" name="Conector de seta reta 2"/>
          <p:cNvCxnSpPr>
            <a:stCxn id="4110" idx="1"/>
            <a:endCxn id="4100" idx="3"/>
          </p:cNvCxnSpPr>
          <p:nvPr/>
        </p:nvCxnSpPr>
        <p:spPr>
          <a:xfrm flipH="1" flipV="1">
            <a:off x="2412385" y="2910313"/>
            <a:ext cx="1639992" cy="185174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7" idx="3"/>
            <a:endCxn id="1028" idx="1"/>
          </p:cNvCxnSpPr>
          <p:nvPr/>
        </p:nvCxnSpPr>
        <p:spPr>
          <a:xfrm flipV="1">
            <a:off x="1910110" y="6796078"/>
            <a:ext cx="2166525" cy="134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4104" idx="3"/>
            <a:endCxn id="1028" idx="1"/>
          </p:cNvCxnSpPr>
          <p:nvPr/>
        </p:nvCxnSpPr>
        <p:spPr>
          <a:xfrm flipV="1">
            <a:off x="2128838" y="6796078"/>
            <a:ext cx="1947797" cy="158886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4110" idx="3"/>
            <a:endCxn id="4116" idx="1"/>
          </p:cNvCxnSpPr>
          <p:nvPr/>
        </p:nvCxnSpPr>
        <p:spPr>
          <a:xfrm>
            <a:off x="5863368" y="4762058"/>
            <a:ext cx="1201659" cy="247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1028" idx="3"/>
            <a:endCxn id="4126" idx="1"/>
          </p:cNvCxnSpPr>
          <p:nvPr/>
        </p:nvCxnSpPr>
        <p:spPr>
          <a:xfrm>
            <a:off x="5839109" y="6796078"/>
            <a:ext cx="128306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118" idx="2"/>
          </p:cNvCxnSpPr>
          <p:nvPr/>
        </p:nvCxnSpPr>
        <p:spPr>
          <a:xfrm flipV="1">
            <a:off x="10472105" y="3933038"/>
            <a:ext cx="10162" cy="78361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stCxn id="4118" idx="3"/>
            <a:endCxn id="3076" idx="1"/>
          </p:cNvCxnSpPr>
          <p:nvPr/>
        </p:nvCxnSpPr>
        <p:spPr>
          <a:xfrm flipV="1">
            <a:off x="11035855" y="3419321"/>
            <a:ext cx="1713494" cy="1548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>
            <a:off x="10615201" y="5392494"/>
            <a:ext cx="0" cy="8280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 flipV="1">
            <a:off x="10103871" y="5347272"/>
            <a:ext cx="0" cy="9000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6732991" y="2394373"/>
            <a:ext cx="21245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i="1" dirty="0">
                <a:solidFill>
                  <a:srgbClr val="404040"/>
                </a:solidFill>
                <a:latin typeface="Gill Sans MT" panose="020B0502020104020203" pitchFamily="34" charset="0"/>
              </a:rPr>
              <a:t>RAW DATA</a:t>
            </a:r>
          </a:p>
          <a:p>
            <a:pPr algn="ctr"/>
            <a:r>
              <a:rPr lang="pt-BR" sz="1400" dirty="0">
                <a:solidFill>
                  <a:srgbClr val="404040"/>
                </a:solidFill>
                <a:latin typeface="Gill Sans MT" panose="020B0502020104020203" pitchFamily="34" charset="0"/>
              </a:rPr>
              <a:t>DADOS BRUTOS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9007797" y="2381310"/>
            <a:ext cx="276822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i="1" dirty="0">
                <a:solidFill>
                  <a:srgbClr val="404040"/>
                </a:solidFill>
                <a:latin typeface="Gill Sans MT" panose="020B0502020104020203" pitchFamily="34" charset="0"/>
              </a:rPr>
              <a:t>PROCESSED DATA</a:t>
            </a:r>
          </a:p>
          <a:p>
            <a:pPr algn="ctr"/>
            <a:r>
              <a:rPr lang="pt-BR" sz="1400" dirty="0">
                <a:solidFill>
                  <a:srgbClr val="404040"/>
                </a:solidFill>
                <a:latin typeface="Gill Sans MT" panose="020B0502020104020203" pitchFamily="34" charset="0"/>
              </a:rPr>
              <a:t>DADOS PROCESSADOS</a:t>
            </a:r>
          </a:p>
        </p:txBody>
      </p: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35" y="6196597"/>
            <a:ext cx="1762474" cy="11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park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r="7726"/>
          <a:stretch/>
        </p:blipFill>
        <p:spPr bwMode="auto">
          <a:xfrm>
            <a:off x="9776452" y="4400488"/>
            <a:ext cx="1303482" cy="7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Conector de seta reta 104"/>
          <p:cNvCxnSpPr>
            <a:stCxn id="4116" idx="3"/>
            <a:endCxn id="1030" idx="1"/>
          </p:cNvCxnSpPr>
          <p:nvPr/>
        </p:nvCxnSpPr>
        <p:spPr>
          <a:xfrm>
            <a:off x="8832447" y="4786840"/>
            <a:ext cx="944005" cy="201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esultado de imagem para banco de dado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8" t="7372" r="5013" b="8972"/>
          <a:stretch/>
        </p:blipFill>
        <p:spPr bwMode="auto">
          <a:xfrm>
            <a:off x="883977" y="2632924"/>
            <a:ext cx="467744" cy="54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Agrupar 74"/>
          <p:cNvGrpSpPr/>
          <p:nvPr/>
        </p:nvGrpSpPr>
        <p:grpSpPr>
          <a:xfrm>
            <a:off x="37302" y="6432212"/>
            <a:ext cx="3182540" cy="1561422"/>
            <a:chOff x="213764" y="6576590"/>
            <a:chExt cx="3182540" cy="1561422"/>
          </a:xfrm>
        </p:grpSpPr>
        <p:sp>
          <p:nvSpPr>
            <p:cNvPr id="52" name="Retângulo 51"/>
            <p:cNvSpPr/>
            <p:nvPr/>
          </p:nvSpPr>
          <p:spPr>
            <a:xfrm>
              <a:off x="213764" y="7307015"/>
              <a:ext cx="3182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400" dirty="0">
                  <a:solidFill>
                    <a:srgbClr val="404040"/>
                  </a:solidFill>
                  <a:latin typeface="Gill Sans MT" panose="020B0502020104020203" pitchFamily="34" charset="0"/>
                </a:rPr>
                <a:t>Formulário perfil de investimento</a:t>
              </a:r>
            </a:p>
          </p:txBody>
        </p:sp>
        <p:pic>
          <p:nvPicPr>
            <p:cNvPr id="57" name="Picture 10" descr="Resultado de imagem para formulario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511" b="10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4" r="20055"/>
            <a:stretch/>
          </p:blipFill>
          <p:spPr bwMode="auto">
            <a:xfrm>
              <a:off x="1371594" y="6576590"/>
              <a:ext cx="714978" cy="73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Conector de seta reta 86"/>
          <p:cNvCxnSpPr>
            <a:stCxn id="4126" idx="3"/>
            <a:endCxn id="43" idx="1"/>
          </p:cNvCxnSpPr>
          <p:nvPr/>
        </p:nvCxnSpPr>
        <p:spPr>
          <a:xfrm>
            <a:off x="8891117" y="6796078"/>
            <a:ext cx="856519" cy="247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53"/>
          <p:cNvCxnSpPr>
            <a:stCxn id="27" idx="3"/>
            <a:endCxn id="1028" idx="1"/>
          </p:cNvCxnSpPr>
          <p:nvPr/>
        </p:nvCxnSpPr>
        <p:spPr>
          <a:xfrm>
            <a:off x="2227281" y="5407602"/>
            <a:ext cx="1849354" cy="138847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399" b="84038" l="10922" r="89420">
                        <a14:foregroundMark x1="18942" y1="69718" x2="18942" y2="69718"/>
                        <a14:foregroundMark x1="24744" y1="70188" x2="24744" y2="70188"/>
                        <a14:foregroundMark x1="26792" y1="71127" x2="26792" y2="75352"/>
                        <a14:foregroundMark x1="14846" y1="75822" x2="15188" y2="71127"/>
                        <a14:foregroundMark x1="14846" y1="76761" x2="14846" y2="76761"/>
                        <a14:foregroundMark x1="14846" y1="65962" x2="15188" y2="76761"/>
                        <a14:foregroundMark x1="34642" y1="71596" x2="34642" y2="71596"/>
                        <a14:foregroundMark x1="40444" y1="69249" x2="40444" y2="69249"/>
                        <a14:foregroundMark x1="40444" y1="69249" x2="40444" y2="69249"/>
                        <a14:foregroundMark x1="30887" y1="71596" x2="85836" y2="74883"/>
                        <a14:foregroundMark x1="30887" y1="77230" x2="84812" y2="80516"/>
                        <a14:foregroundMark x1="14505" y1="57981" x2="85836" y2="61268"/>
                        <a14:foregroundMark x1="63311" y1="65023" x2="85836" y2="67840"/>
                        <a14:foregroundMark x1="65358" y1="65962" x2="65358" y2="65962"/>
                        <a14:foregroundMark x1="61263" y1="65493" x2="72184" y2="69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43" t="5321" r="9670" b="12050"/>
          <a:stretch/>
        </p:blipFill>
        <p:spPr>
          <a:xfrm>
            <a:off x="9747636" y="6252312"/>
            <a:ext cx="1531076" cy="1137002"/>
          </a:xfrm>
          <a:prstGeom prst="rect">
            <a:avLst/>
          </a:prstGeom>
        </p:spPr>
      </p:pic>
      <p:cxnSp>
        <p:nvCxnSpPr>
          <p:cNvPr id="106" name="Conector de seta reta 47"/>
          <p:cNvCxnSpPr/>
          <p:nvPr/>
        </p:nvCxnSpPr>
        <p:spPr>
          <a:xfrm flipH="1" flipV="1">
            <a:off x="11391715" y="5260395"/>
            <a:ext cx="925725" cy="41303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47"/>
          <p:cNvCxnSpPr/>
          <p:nvPr/>
        </p:nvCxnSpPr>
        <p:spPr>
          <a:xfrm>
            <a:off x="11496742" y="5075729"/>
            <a:ext cx="987171" cy="40639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69"/>
          <p:cNvCxnSpPr>
            <a:stCxn id="1030" idx="3"/>
            <a:endCxn id="91" idx="1"/>
          </p:cNvCxnSpPr>
          <p:nvPr/>
        </p:nvCxnSpPr>
        <p:spPr>
          <a:xfrm>
            <a:off x="11079934" y="4788857"/>
            <a:ext cx="4400342" cy="428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69"/>
          <p:cNvCxnSpPr>
            <a:stCxn id="91" idx="0"/>
            <a:endCxn id="178" idx="2"/>
          </p:cNvCxnSpPr>
          <p:nvPr/>
        </p:nvCxnSpPr>
        <p:spPr>
          <a:xfrm flipV="1">
            <a:off x="15932355" y="3961041"/>
            <a:ext cx="0" cy="2948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7394882" y="4946937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Staging</a:t>
            </a:r>
            <a:r>
              <a:rPr lang="pt-BR" i="1" dirty="0"/>
              <a:t> </a:t>
            </a:r>
            <a:r>
              <a:rPr lang="pt-BR" i="1" dirty="0" err="1"/>
              <a:t>Layer</a:t>
            </a:r>
            <a:endParaRPr lang="pt-BR" i="1" dirty="0"/>
          </a:p>
        </p:txBody>
      </p:sp>
      <p:sp>
        <p:nvSpPr>
          <p:cNvPr id="161" name="CaixaDeTexto 160"/>
          <p:cNvSpPr txBox="1"/>
          <p:nvPr/>
        </p:nvSpPr>
        <p:spPr>
          <a:xfrm>
            <a:off x="4695701" y="489106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ETL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9498702" y="4995063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Processing</a:t>
            </a:r>
            <a:r>
              <a:rPr lang="pt-BR" i="1" dirty="0"/>
              <a:t> </a:t>
            </a:r>
            <a:r>
              <a:rPr lang="pt-BR" i="1" dirty="0" err="1"/>
              <a:t>Layer</a:t>
            </a:r>
            <a:endParaRPr lang="pt-BR" i="1" dirty="0"/>
          </a:p>
        </p:txBody>
      </p:sp>
      <p:grpSp>
        <p:nvGrpSpPr>
          <p:cNvPr id="4131" name="Agrupar 4130"/>
          <p:cNvGrpSpPr/>
          <p:nvPr/>
        </p:nvGrpSpPr>
        <p:grpSpPr>
          <a:xfrm>
            <a:off x="7122177" y="6535168"/>
            <a:ext cx="1768940" cy="747539"/>
            <a:chOff x="7122177" y="6037866"/>
            <a:chExt cx="1768940" cy="747539"/>
          </a:xfrm>
        </p:grpSpPr>
        <p:pic>
          <p:nvPicPr>
            <p:cNvPr id="4126" name="Picture 30" descr="Imagem relacionada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92" b="23032"/>
            <a:stretch/>
          </p:blipFill>
          <p:spPr bwMode="auto">
            <a:xfrm>
              <a:off x="7122177" y="6037866"/>
              <a:ext cx="1768940" cy="52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CaixaDeTexto 167"/>
            <p:cNvSpPr txBox="1"/>
            <p:nvPr/>
          </p:nvSpPr>
          <p:spPr>
            <a:xfrm>
              <a:off x="7368781" y="641607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/>
                <a:t>Speed</a:t>
              </a:r>
              <a:r>
                <a:rPr lang="pt-BR" i="1" dirty="0"/>
                <a:t> </a:t>
              </a:r>
              <a:r>
                <a:rPr lang="pt-BR" i="1" dirty="0" err="1"/>
                <a:t>Layer</a:t>
              </a:r>
              <a:endParaRPr lang="pt-BR" i="1" dirty="0"/>
            </a:p>
          </p:txBody>
        </p:sp>
      </p:grpSp>
      <p:grpSp>
        <p:nvGrpSpPr>
          <p:cNvPr id="4134" name="Agrupar 4133"/>
          <p:cNvGrpSpPr/>
          <p:nvPr/>
        </p:nvGrpSpPr>
        <p:grpSpPr>
          <a:xfrm>
            <a:off x="15355199" y="4255876"/>
            <a:ext cx="1204432" cy="1429863"/>
            <a:chOff x="15380259" y="4255876"/>
            <a:chExt cx="1204432" cy="1429863"/>
          </a:xfrm>
        </p:grpSpPr>
        <p:pic>
          <p:nvPicPr>
            <p:cNvPr id="91" name="Picture 6" descr="Resultado de imagem para elastic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9" t="19813" r="26401" b="20117"/>
            <a:stretch/>
          </p:blipFill>
          <p:spPr bwMode="auto">
            <a:xfrm>
              <a:off x="15505336" y="4255876"/>
              <a:ext cx="904158" cy="115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" name="CaixaDeTexto 173"/>
            <p:cNvSpPr txBox="1"/>
            <p:nvPr/>
          </p:nvSpPr>
          <p:spPr>
            <a:xfrm>
              <a:off x="15380259" y="5316407"/>
              <a:ext cx="120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/>
                <a:t>View</a:t>
              </a:r>
              <a:r>
                <a:rPr lang="pt-BR" i="1" dirty="0"/>
                <a:t> </a:t>
              </a:r>
              <a:r>
                <a:rPr lang="pt-BR" i="1" dirty="0" err="1"/>
                <a:t>Layer</a:t>
              </a:r>
              <a:endParaRPr lang="pt-BR" i="1" dirty="0"/>
            </a:p>
          </p:txBody>
        </p:sp>
      </p:grpSp>
      <p:grpSp>
        <p:nvGrpSpPr>
          <p:cNvPr id="4137" name="Agrupar 4136"/>
          <p:cNvGrpSpPr/>
          <p:nvPr/>
        </p:nvGrpSpPr>
        <p:grpSpPr>
          <a:xfrm>
            <a:off x="14709912" y="3070981"/>
            <a:ext cx="2495006" cy="890060"/>
            <a:chOff x="14709912" y="3070981"/>
            <a:chExt cx="2495006" cy="890060"/>
          </a:xfrm>
        </p:grpSpPr>
        <p:pic>
          <p:nvPicPr>
            <p:cNvPr id="4120" name="Picture 24" descr="Resultado de imagem para tableau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5" t="27332" r="3717" b="20880"/>
            <a:stretch/>
          </p:blipFill>
          <p:spPr bwMode="auto">
            <a:xfrm>
              <a:off x="14709912" y="3070981"/>
              <a:ext cx="2495006" cy="70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CaixaDeTexto 177"/>
            <p:cNvSpPr txBox="1"/>
            <p:nvPr/>
          </p:nvSpPr>
          <p:spPr>
            <a:xfrm>
              <a:off x="14988439" y="3591709"/>
              <a:ext cx="193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/>
                <a:t>Visualization</a:t>
              </a:r>
              <a:r>
                <a:rPr lang="pt-BR" i="1" dirty="0"/>
                <a:t> </a:t>
              </a:r>
              <a:r>
                <a:rPr lang="pt-BR" i="1" dirty="0" err="1"/>
                <a:t>Layer</a:t>
              </a:r>
              <a:endParaRPr lang="pt-BR" i="1" dirty="0"/>
            </a:p>
          </p:txBody>
        </p:sp>
      </p:grpSp>
      <p:pic>
        <p:nvPicPr>
          <p:cNvPr id="4139" name="Picture 8" descr="Imagem relacionada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8" t="11905" r="13527" b="12627"/>
          <a:stretch/>
        </p:blipFill>
        <p:spPr bwMode="auto">
          <a:xfrm>
            <a:off x="15127886" y="6358082"/>
            <a:ext cx="1659059" cy="9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Conector de seta reta 69"/>
          <p:cNvCxnSpPr>
            <a:stCxn id="4139" idx="1"/>
            <a:endCxn id="43" idx="3"/>
          </p:cNvCxnSpPr>
          <p:nvPr/>
        </p:nvCxnSpPr>
        <p:spPr>
          <a:xfrm flipH="1">
            <a:off x="11278712" y="6820813"/>
            <a:ext cx="3849174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/>
          <p:cNvSpPr txBox="1"/>
          <p:nvPr/>
        </p:nvSpPr>
        <p:spPr>
          <a:xfrm>
            <a:off x="15620123" y="7227725"/>
            <a:ext cx="5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Site</a:t>
            </a:r>
          </a:p>
        </p:txBody>
      </p:sp>
      <p:pic>
        <p:nvPicPr>
          <p:cNvPr id="1034" name="Picture 10" descr="Resultado de imagem para oozi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433" y="8702538"/>
            <a:ext cx="1842991" cy="10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2542027" y="5229098"/>
            <a:ext cx="1698695" cy="1184899"/>
            <a:chOff x="12542027" y="5229098"/>
            <a:chExt cx="1698695" cy="1184899"/>
          </a:xfrm>
        </p:grpSpPr>
        <p:sp>
          <p:nvSpPr>
            <p:cNvPr id="59" name="CaixaDeTexto 58"/>
            <p:cNvSpPr txBox="1"/>
            <p:nvPr/>
          </p:nvSpPr>
          <p:spPr>
            <a:xfrm>
              <a:off x="12830099" y="5767666"/>
              <a:ext cx="1001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/>
                <a:t>MLlib</a:t>
              </a:r>
              <a:endParaRPr lang="pt-BR" b="1" dirty="0"/>
            </a:p>
            <a:p>
              <a:r>
                <a:rPr lang="pt-BR" i="1" dirty="0" err="1"/>
                <a:t>Boosting</a:t>
              </a:r>
              <a:endParaRPr lang="pt-BR" i="1" dirty="0"/>
            </a:p>
          </p:txBody>
        </p:sp>
        <p:pic>
          <p:nvPicPr>
            <p:cNvPr id="3074" name="Picture 2" descr="Resultado de imagem para spark jupyter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2027" y="5229098"/>
              <a:ext cx="1698695" cy="780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Resultado de imagem para impala hadoop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5" r="23302"/>
          <a:stretch/>
        </p:blipFill>
        <p:spPr bwMode="auto">
          <a:xfrm>
            <a:off x="12749349" y="2750982"/>
            <a:ext cx="744582" cy="133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Conector de seta reta 77"/>
          <p:cNvCxnSpPr>
            <a:stCxn id="3076" idx="3"/>
            <a:endCxn id="4120" idx="1"/>
          </p:cNvCxnSpPr>
          <p:nvPr/>
        </p:nvCxnSpPr>
        <p:spPr>
          <a:xfrm>
            <a:off x="13493931" y="3419321"/>
            <a:ext cx="1215981" cy="435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9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/>
          <p:cNvSpPr/>
          <p:nvPr/>
        </p:nvSpPr>
        <p:spPr>
          <a:xfrm>
            <a:off x="9190329" y="2481938"/>
            <a:ext cx="2575185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Retângulo 126"/>
          <p:cNvSpPr/>
          <p:nvPr/>
        </p:nvSpPr>
        <p:spPr>
          <a:xfrm>
            <a:off x="14496526" y="2481939"/>
            <a:ext cx="2851250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Retângulo 125"/>
          <p:cNvSpPr/>
          <p:nvPr/>
        </p:nvSpPr>
        <p:spPr>
          <a:xfrm>
            <a:off x="11849117" y="2481940"/>
            <a:ext cx="2523391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5" name="Retângulo 124"/>
          <p:cNvSpPr/>
          <p:nvPr/>
        </p:nvSpPr>
        <p:spPr>
          <a:xfrm>
            <a:off x="6582757" y="2481941"/>
            <a:ext cx="2580837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/>
          <p:cNvSpPr/>
          <p:nvPr/>
        </p:nvSpPr>
        <p:spPr>
          <a:xfrm>
            <a:off x="3415236" y="2481942"/>
            <a:ext cx="3046352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42" name="Retângulo 4141"/>
          <p:cNvSpPr/>
          <p:nvPr/>
        </p:nvSpPr>
        <p:spPr>
          <a:xfrm>
            <a:off x="187803" y="2481943"/>
            <a:ext cx="3096736" cy="7210697"/>
          </a:xfrm>
          <a:prstGeom prst="rect">
            <a:avLst/>
          </a:prstGeom>
          <a:solidFill>
            <a:schemeClr val="accent6">
              <a:lumMod val="20000"/>
              <a:lumOff val="80000"/>
              <a:alpha val="47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B6F23F64-EF5A-44D6-BB4A-B07F5363AA28}"/>
              </a:ext>
            </a:extLst>
          </p:cNvPr>
          <p:cNvSpPr/>
          <p:nvPr/>
        </p:nvSpPr>
        <p:spPr>
          <a:xfrm>
            <a:off x="0" y="704255"/>
            <a:ext cx="7277100" cy="899886"/>
          </a:xfrm>
          <a:prstGeom prst="rect">
            <a:avLst/>
          </a:prstGeom>
          <a:gradFill flip="none" rotWithShape="1">
            <a:gsLst>
              <a:gs pos="0">
                <a:srgbClr val="00D200">
                  <a:alpha val="90000"/>
                </a:srgbClr>
              </a:gs>
              <a:gs pos="50000">
                <a:srgbClr val="00FF87">
                  <a:shade val="67500"/>
                  <a:satMod val="115000"/>
                  <a:alpha val="90000"/>
                </a:srgbClr>
              </a:gs>
              <a:gs pos="100000">
                <a:srgbClr val="00FF87">
                  <a:shade val="100000"/>
                  <a:satMod val="115000"/>
                  <a:alpha val="9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AFB9D366-5CCC-49BE-A9AE-492F530BB231}"/>
              </a:ext>
            </a:extLst>
          </p:cNvPr>
          <p:cNvGrpSpPr/>
          <p:nvPr/>
        </p:nvGrpSpPr>
        <p:grpSpPr>
          <a:xfrm>
            <a:off x="846660" y="452183"/>
            <a:ext cx="10373789" cy="899886"/>
            <a:chOff x="846660" y="4292260"/>
            <a:chExt cx="10373789" cy="899886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xmlns="" id="{A64A1C6B-75B1-4F64-85B8-DD303BF5EE86}"/>
                </a:ext>
              </a:extLst>
            </p:cNvPr>
            <p:cNvSpPr/>
            <p:nvPr/>
          </p:nvSpPr>
          <p:spPr>
            <a:xfrm>
              <a:off x="933450" y="4292260"/>
              <a:ext cx="10286999" cy="899886"/>
            </a:xfrm>
            <a:prstGeom prst="rect">
              <a:avLst/>
            </a:prstGeom>
            <a:gradFill flip="none" rotWithShape="1">
              <a:gsLst>
                <a:gs pos="0">
                  <a:srgbClr val="37003C">
                    <a:alpha val="80000"/>
                  </a:srgbClr>
                </a:gs>
                <a:gs pos="100000">
                  <a:srgbClr val="1F002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xmlns="" id="{DCF46497-A27B-42D2-92E1-2811C5BAA96C}"/>
                </a:ext>
              </a:extLst>
            </p:cNvPr>
            <p:cNvSpPr txBox="1"/>
            <p:nvPr/>
          </p:nvSpPr>
          <p:spPr>
            <a:xfrm>
              <a:off x="846660" y="4342854"/>
              <a:ext cx="10373789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4400" b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ARQUITETURA IMPLEMENTADA_</a:t>
              </a:r>
            </a:p>
          </p:txBody>
        </p:sp>
      </p:grpSp>
      <p:sp>
        <p:nvSpPr>
          <p:cNvPr id="42" name="Retângulo 41"/>
          <p:cNvSpPr/>
          <p:nvPr/>
        </p:nvSpPr>
        <p:spPr>
          <a:xfrm>
            <a:off x="591104" y="1848950"/>
            <a:ext cx="2074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FONTES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6527" y="3191935"/>
            <a:ext cx="3157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404040"/>
                </a:solidFill>
                <a:latin typeface="Gill Sans MT" panose="020B0502020104020203" pitchFamily="34" charset="0"/>
              </a:rPr>
              <a:t>Dados de Campanha</a:t>
            </a:r>
          </a:p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Dados Clientes</a:t>
            </a:r>
          </a:p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Gill Sans MT" panose="020B0502020104020203" pitchFamily="34" charset="0"/>
              </a:rPr>
              <a:t>Dados Perfil Investidor</a:t>
            </a:r>
          </a:p>
        </p:txBody>
      </p:sp>
      <p:grpSp>
        <p:nvGrpSpPr>
          <p:cNvPr id="39" name="Grupo 38"/>
          <p:cNvGrpSpPr/>
          <p:nvPr/>
        </p:nvGrpSpPr>
        <p:grpSpPr>
          <a:xfrm>
            <a:off x="571536" y="7890908"/>
            <a:ext cx="2701975" cy="1578431"/>
            <a:chOff x="94290" y="8196396"/>
            <a:chExt cx="2960688" cy="1578431"/>
          </a:xfrm>
        </p:grpSpPr>
        <p:pic>
          <p:nvPicPr>
            <p:cNvPr id="4104" name="Picture 8" descr="Resultado de imagem para web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590" y="8196396"/>
              <a:ext cx="1592113" cy="988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tângulo 9"/>
            <p:cNvSpPr/>
            <p:nvPr/>
          </p:nvSpPr>
          <p:spPr>
            <a:xfrm>
              <a:off x="94290" y="8943830"/>
              <a:ext cx="29606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rPr>
                <a:t>Dados navegação Internet</a:t>
              </a:r>
            </a:p>
          </p:txBody>
        </p:sp>
      </p:grpSp>
      <p:pic>
        <p:nvPicPr>
          <p:cNvPr id="4100" name="Picture 4" descr="Resultado de imagem para mysq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05" y="2660871"/>
            <a:ext cx="965580" cy="49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Resultado de imagem para sqo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377" y="4522243"/>
            <a:ext cx="1810991" cy="4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tângulo 68"/>
          <p:cNvSpPr/>
          <p:nvPr/>
        </p:nvSpPr>
        <p:spPr>
          <a:xfrm>
            <a:off x="7260673" y="1848950"/>
            <a:ext cx="3831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DATA LAKE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11928325" y="1827099"/>
            <a:ext cx="2131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ENTREGA</a:t>
            </a:r>
          </a:p>
        </p:txBody>
      </p:sp>
      <p:pic>
        <p:nvPicPr>
          <p:cNvPr id="4116" name="Picture 20" descr="Imagem relacionad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1" t="16383" r="24200" b="26358"/>
          <a:stretch/>
        </p:blipFill>
        <p:spPr bwMode="auto">
          <a:xfrm>
            <a:off x="7065027" y="4406616"/>
            <a:ext cx="1767420" cy="7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tângulo 93"/>
          <p:cNvSpPr/>
          <p:nvPr/>
        </p:nvSpPr>
        <p:spPr>
          <a:xfrm>
            <a:off x="14399088" y="1814036"/>
            <a:ext cx="3158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CONSUMO</a:t>
            </a:r>
          </a:p>
        </p:txBody>
      </p:sp>
      <p:grpSp>
        <p:nvGrpSpPr>
          <p:cNvPr id="38" name="Grupo 37"/>
          <p:cNvGrpSpPr/>
          <p:nvPr/>
        </p:nvGrpSpPr>
        <p:grpSpPr>
          <a:xfrm>
            <a:off x="490205" y="5144847"/>
            <a:ext cx="1737076" cy="862475"/>
            <a:chOff x="161551" y="6978878"/>
            <a:chExt cx="1737076" cy="862475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90" y="6978878"/>
              <a:ext cx="1690037" cy="525509"/>
            </a:xfrm>
            <a:prstGeom prst="rect">
              <a:avLst/>
            </a:prstGeom>
          </p:spPr>
        </p:pic>
        <p:sp>
          <p:nvSpPr>
            <p:cNvPr id="61" name="Retângulo 60"/>
            <p:cNvSpPr/>
            <p:nvPr/>
          </p:nvSpPr>
          <p:spPr>
            <a:xfrm>
              <a:off x="161551" y="7379688"/>
              <a:ext cx="17370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rPr>
                <a:t>API</a:t>
              </a:r>
            </a:p>
          </p:txBody>
        </p:sp>
      </p:grpSp>
      <p:cxnSp>
        <p:nvCxnSpPr>
          <p:cNvPr id="3" name="Conector de seta reta 2"/>
          <p:cNvCxnSpPr>
            <a:stCxn id="4110" idx="1"/>
            <a:endCxn id="4100" idx="3"/>
          </p:cNvCxnSpPr>
          <p:nvPr/>
        </p:nvCxnSpPr>
        <p:spPr>
          <a:xfrm flipH="1" flipV="1">
            <a:off x="2412385" y="2910313"/>
            <a:ext cx="1639992" cy="185174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57" idx="3"/>
            <a:endCxn id="1028" idx="1"/>
          </p:cNvCxnSpPr>
          <p:nvPr/>
        </p:nvCxnSpPr>
        <p:spPr>
          <a:xfrm flipV="1">
            <a:off x="1910110" y="6796078"/>
            <a:ext cx="2166525" cy="13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4104" idx="3"/>
            <a:endCxn id="1028" idx="1"/>
          </p:cNvCxnSpPr>
          <p:nvPr/>
        </p:nvCxnSpPr>
        <p:spPr>
          <a:xfrm flipV="1">
            <a:off x="2128838" y="6796078"/>
            <a:ext cx="1947797" cy="158886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4110" idx="3"/>
            <a:endCxn id="4116" idx="1"/>
          </p:cNvCxnSpPr>
          <p:nvPr/>
        </p:nvCxnSpPr>
        <p:spPr>
          <a:xfrm>
            <a:off x="5863368" y="4762058"/>
            <a:ext cx="1201659" cy="247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1028" idx="3"/>
            <a:endCxn id="4126" idx="1"/>
          </p:cNvCxnSpPr>
          <p:nvPr/>
        </p:nvCxnSpPr>
        <p:spPr>
          <a:xfrm>
            <a:off x="5839109" y="6796078"/>
            <a:ext cx="1283068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 flipV="1">
            <a:off x="10448127" y="3949966"/>
            <a:ext cx="1" cy="70260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endCxn id="4120" idx="1"/>
          </p:cNvCxnSpPr>
          <p:nvPr/>
        </p:nvCxnSpPr>
        <p:spPr>
          <a:xfrm>
            <a:off x="11032892" y="3423678"/>
            <a:ext cx="367702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>
            <a:off x="10615201" y="5392494"/>
            <a:ext cx="0" cy="82800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 flipV="1">
            <a:off x="10103871" y="5347272"/>
            <a:ext cx="0" cy="90000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35" y="6196597"/>
            <a:ext cx="1762474" cy="11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spark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r="7726"/>
          <a:stretch/>
        </p:blipFill>
        <p:spPr bwMode="auto">
          <a:xfrm>
            <a:off x="9776452" y="4400488"/>
            <a:ext cx="1303482" cy="7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Conector de seta reta 104"/>
          <p:cNvCxnSpPr>
            <a:stCxn id="4116" idx="3"/>
            <a:endCxn id="1030" idx="1"/>
          </p:cNvCxnSpPr>
          <p:nvPr/>
        </p:nvCxnSpPr>
        <p:spPr>
          <a:xfrm>
            <a:off x="8832447" y="4786840"/>
            <a:ext cx="944005" cy="201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esultado de imagem para banco de dados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8" t="7372" r="5013" b="8972"/>
          <a:stretch/>
        </p:blipFill>
        <p:spPr bwMode="auto">
          <a:xfrm>
            <a:off x="883977" y="2632924"/>
            <a:ext cx="467744" cy="54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Agrupar 74"/>
          <p:cNvGrpSpPr/>
          <p:nvPr/>
        </p:nvGrpSpPr>
        <p:grpSpPr>
          <a:xfrm>
            <a:off x="37302" y="6432212"/>
            <a:ext cx="3182540" cy="1561422"/>
            <a:chOff x="213764" y="6576590"/>
            <a:chExt cx="3182540" cy="1561422"/>
          </a:xfrm>
        </p:grpSpPr>
        <p:sp>
          <p:nvSpPr>
            <p:cNvPr id="52" name="Retângulo 51"/>
            <p:cNvSpPr/>
            <p:nvPr/>
          </p:nvSpPr>
          <p:spPr>
            <a:xfrm>
              <a:off x="213764" y="7307015"/>
              <a:ext cx="31825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2400" dirty="0">
                  <a:solidFill>
                    <a:schemeClr val="bg1">
                      <a:lumMod val="85000"/>
                    </a:schemeClr>
                  </a:solidFill>
                  <a:latin typeface="Gill Sans MT" panose="020B0502020104020203" pitchFamily="34" charset="0"/>
                </a:rPr>
                <a:t>Formulário perfil de investimento</a:t>
              </a:r>
            </a:p>
          </p:txBody>
        </p:sp>
        <p:pic>
          <p:nvPicPr>
            <p:cNvPr id="57" name="Picture 10" descr="Resultado de imagem para formulario"/>
            <p:cNvPicPr>
              <a:picLocks noChangeAspect="1" noChangeArrowheads="1"/>
            </p:cNvPicPr>
            <p:nvPr/>
          </p:nvPicPr>
          <p:blipFill rotWithShape="1">
            <a:blip r:embed="rId1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511" b="100000" l="10000" r="9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44" r="20055"/>
            <a:stretch/>
          </p:blipFill>
          <p:spPr bwMode="auto">
            <a:xfrm>
              <a:off x="1371594" y="6576590"/>
              <a:ext cx="714978" cy="73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3" name="Conector de seta reta 86"/>
          <p:cNvCxnSpPr>
            <a:stCxn id="4126" idx="3"/>
            <a:endCxn id="43" idx="1"/>
          </p:cNvCxnSpPr>
          <p:nvPr/>
        </p:nvCxnSpPr>
        <p:spPr>
          <a:xfrm>
            <a:off x="8891117" y="6796078"/>
            <a:ext cx="856519" cy="24735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53"/>
          <p:cNvCxnSpPr>
            <a:stCxn id="27" idx="3"/>
            <a:endCxn id="1028" idx="1"/>
          </p:cNvCxnSpPr>
          <p:nvPr/>
        </p:nvCxnSpPr>
        <p:spPr>
          <a:xfrm>
            <a:off x="2227281" y="5407602"/>
            <a:ext cx="1849354" cy="138847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1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399" b="84038" l="10922" r="89420">
                        <a14:foregroundMark x1="18942" y1="69718" x2="18942" y2="69718"/>
                        <a14:foregroundMark x1="24744" y1="70188" x2="24744" y2="70188"/>
                        <a14:foregroundMark x1="26792" y1="71127" x2="26792" y2="75352"/>
                        <a14:foregroundMark x1="14846" y1="75822" x2="15188" y2="71127"/>
                        <a14:foregroundMark x1="14846" y1="76761" x2="14846" y2="76761"/>
                        <a14:foregroundMark x1="14846" y1="65962" x2="15188" y2="76761"/>
                        <a14:foregroundMark x1="34642" y1="71596" x2="34642" y2="71596"/>
                        <a14:foregroundMark x1="40444" y1="69249" x2="40444" y2="69249"/>
                        <a14:foregroundMark x1="40444" y1="69249" x2="40444" y2="69249"/>
                        <a14:foregroundMark x1="30887" y1="71596" x2="85836" y2="74883"/>
                        <a14:foregroundMark x1="30887" y1="77230" x2="84812" y2="80516"/>
                        <a14:foregroundMark x1="14505" y1="57981" x2="85836" y2="61268"/>
                        <a14:foregroundMark x1="63311" y1="65023" x2="85836" y2="67840"/>
                        <a14:foregroundMark x1="65358" y1="65962" x2="65358" y2="65962"/>
                        <a14:foregroundMark x1="61263" y1="65493" x2="72184" y2="6924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443" t="5321" r="9670" b="12050"/>
          <a:stretch/>
        </p:blipFill>
        <p:spPr>
          <a:xfrm>
            <a:off x="9747636" y="6252312"/>
            <a:ext cx="1531076" cy="1137002"/>
          </a:xfrm>
          <a:prstGeom prst="rect">
            <a:avLst/>
          </a:prstGeom>
        </p:spPr>
      </p:pic>
      <p:cxnSp>
        <p:nvCxnSpPr>
          <p:cNvPr id="106" name="Conector de seta reta 47"/>
          <p:cNvCxnSpPr/>
          <p:nvPr/>
        </p:nvCxnSpPr>
        <p:spPr>
          <a:xfrm flipH="1" flipV="1">
            <a:off x="11391715" y="5260395"/>
            <a:ext cx="925725" cy="41303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47"/>
          <p:cNvCxnSpPr/>
          <p:nvPr/>
        </p:nvCxnSpPr>
        <p:spPr>
          <a:xfrm>
            <a:off x="11496742" y="5075729"/>
            <a:ext cx="987171" cy="40639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69"/>
          <p:cNvCxnSpPr>
            <a:stCxn id="1030" idx="3"/>
            <a:endCxn id="91" idx="1"/>
          </p:cNvCxnSpPr>
          <p:nvPr/>
        </p:nvCxnSpPr>
        <p:spPr>
          <a:xfrm>
            <a:off x="11079934" y="4788857"/>
            <a:ext cx="4400342" cy="42882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de seta reta 69"/>
          <p:cNvCxnSpPr>
            <a:stCxn id="91" idx="0"/>
            <a:endCxn id="178" idx="2"/>
          </p:cNvCxnSpPr>
          <p:nvPr/>
        </p:nvCxnSpPr>
        <p:spPr>
          <a:xfrm flipV="1">
            <a:off x="15932355" y="3961041"/>
            <a:ext cx="23977" cy="294835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CaixaDeTexto 159"/>
          <p:cNvSpPr txBox="1"/>
          <p:nvPr/>
        </p:nvSpPr>
        <p:spPr>
          <a:xfrm>
            <a:off x="7394882" y="4946937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Staging</a:t>
            </a:r>
            <a:r>
              <a:rPr lang="pt-BR" i="1" dirty="0"/>
              <a:t> </a:t>
            </a:r>
            <a:r>
              <a:rPr lang="pt-BR" i="1" dirty="0" err="1"/>
              <a:t>Layer</a:t>
            </a:r>
            <a:endParaRPr lang="pt-BR" i="1" dirty="0"/>
          </a:p>
        </p:txBody>
      </p:sp>
      <p:sp>
        <p:nvSpPr>
          <p:cNvPr id="161" name="CaixaDeTexto 160"/>
          <p:cNvSpPr txBox="1"/>
          <p:nvPr/>
        </p:nvSpPr>
        <p:spPr>
          <a:xfrm>
            <a:off x="4695701" y="4891063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ETL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9498702" y="4995063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/>
              <a:t>Processing</a:t>
            </a:r>
            <a:r>
              <a:rPr lang="pt-BR" i="1" dirty="0"/>
              <a:t> </a:t>
            </a:r>
            <a:r>
              <a:rPr lang="pt-BR" i="1" dirty="0" err="1"/>
              <a:t>Layer</a:t>
            </a:r>
            <a:endParaRPr lang="pt-BR" i="1" dirty="0"/>
          </a:p>
        </p:txBody>
      </p:sp>
      <p:grpSp>
        <p:nvGrpSpPr>
          <p:cNvPr id="4131" name="Agrupar 4130"/>
          <p:cNvGrpSpPr/>
          <p:nvPr/>
        </p:nvGrpSpPr>
        <p:grpSpPr>
          <a:xfrm>
            <a:off x="7122177" y="6535168"/>
            <a:ext cx="1768940" cy="747539"/>
            <a:chOff x="7122177" y="6037866"/>
            <a:chExt cx="1768940" cy="747539"/>
          </a:xfrm>
        </p:grpSpPr>
        <p:pic>
          <p:nvPicPr>
            <p:cNvPr id="4126" name="Picture 30" descr="Imagem relacionada"/>
            <p:cNvPicPr>
              <a:picLocks noChangeAspect="1" noChangeArrowheads="1"/>
            </p:cNvPicPr>
            <p:nvPr/>
          </p:nvPicPr>
          <p:blipFill rotWithShape="1">
            <a:blip r:embed="rId1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92" b="23032"/>
            <a:stretch/>
          </p:blipFill>
          <p:spPr bwMode="auto">
            <a:xfrm>
              <a:off x="7122177" y="6037866"/>
              <a:ext cx="1768940" cy="52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CaixaDeTexto 167"/>
            <p:cNvSpPr txBox="1"/>
            <p:nvPr/>
          </p:nvSpPr>
          <p:spPr>
            <a:xfrm>
              <a:off x="7368781" y="641607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85000"/>
                    </a:schemeClr>
                  </a:solidFill>
                </a:rPr>
                <a:t>Speed</a:t>
              </a:r>
              <a:r>
                <a:rPr lang="pt-BR" i="1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t-BR" i="1" dirty="0" err="1">
                  <a:solidFill>
                    <a:schemeClr val="bg1">
                      <a:lumMod val="85000"/>
                    </a:schemeClr>
                  </a:solidFill>
                </a:rPr>
                <a:t>Layer</a:t>
              </a:r>
              <a:endParaRPr lang="pt-BR" i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134" name="Agrupar 4133"/>
          <p:cNvGrpSpPr/>
          <p:nvPr/>
        </p:nvGrpSpPr>
        <p:grpSpPr>
          <a:xfrm>
            <a:off x="15355199" y="4255876"/>
            <a:ext cx="1204432" cy="1429863"/>
            <a:chOff x="15380259" y="4255876"/>
            <a:chExt cx="1204432" cy="1429863"/>
          </a:xfrm>
        </p:grpSpPr>
        <p:pic>
          <p:nvPicPr>
            <p:cNvPr id="91" name="Picture 6" descr="Resultado de imagem para elastic"/>
            <p:cNvPicPr>
              <a:picLocks noChangeAspect="1" noChangeArrowheads="1"/>
            </p:cNvPicPr>
            <p:nvPr/>
          </p:nvPicPr>
          <p:blipFill rotWithShape="1">
            <a:blip r:embed="rId1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25820" b="73876" l="28923" r="68635">
                          <a14:foregroundMark x1="51228" y1="33000" x2="51228" y2="33000"/>
                          <a14:foregroundMark x1="64211" y1="44333" x2="64211" y2="44333"/>
                          <a14:foregroundMark x1="36842" y1="42333" x2="36842" y2="42333"/>
                          <a14:foregroundMark x1="40351" y1="30333" x2="40351" y2="30333"/>
                          <a14:foregroundMark x1="59649" y1="51333" x2="59649" y2="51333"/>
                          <a14:foregroundMark x1="54737" y1="33000" x2="54737" y2="33000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59" t="19813" r="26401" b="20117"/>
            <a:stretch/>
          </p:blipFill>
          <p:spPr bwMode="auto">
            <a:xfrm>
              <a:off x="15505336" y="4255876"/>
              <a:ext cx="904158" cy="115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4" name="CaixaDeTexto 173"/>
            <p:cNvSpPr txBox="1"/>
            <p:nvPr/>
          </p:nvSpPr>
          <p:spPr>
            <a:xfrm>
              <a:off x="15380259" y="5316407"/>
              <a:ext cx="120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solidFill>
                    <a:schemeClr val="bg1">
                      <a:lumMod val="85000"/>
                    </a:schemeClr>
                  </a:solidFill>
                </a:rPr>
                <a:t>View</a:t>
              </a:r>
              <a:r>
                <a:rPr lang="pt-BR" i="1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pt-BR" i="1" dirty="0" err="1">
                  <a:solidFill>
                    <a:schemeClr val="bg1">
                      <a:lumMod val="85000"/>
                    </a:schemeClr>
                  </a:solidFill>
                </a:rPr>
                <a:t>Layer</a:t>
              </a:r>
              <a:endParaRPr lang="pt-BR" i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137" name="Agrupar 4136"/>
          <p:cNvGrpSpPr/>
          <p:nvPr/>
        </p:nvGrpSpPr>
        <p:grpSpPr>
          <a:xfrm>
            <a:off x="14709912" y="3070981"/>
            <a:ext cx="2495006" cy="890060"/>
            <a:chOff x="14709912" y="3070981"/>
            <a:chExt cx="2495006" cy="890060"/>
          </a:xfrm>
        </p:grpSpPr>
        <p:pic>
          <p:nvPicPr>
            <p:cNvPr id="4120" name="Picture 24" descr="Resultado de imagem para tableau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95" t="27332" r="3717" b="20880"/>
            <a:stretch/>
          </p:blipFill>
          <p:spPr bwMode="auto">
            <a:xfrm>
              <a:off x="14709912" y="3070981"/>
              <a:ext cx="2495006" cy="70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CaixaDeTexto 177"/>
            <p:cNvSpPr txBox="1"/>
            <p:nvPr/>
          </p:nvSpPr>
          <p:spPr>
            <a:xfrm>
              <a:off x="14988439" y="3591709"/>
              <a:ext cx="1935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/>
                <a:t>Visualization</a:t>
              </a:r>
              <a:r>
                <a:rPr lang="pt-BR" i="1" dirty="0"/>
                <a:t> </a:t>
              </a:r>
              <a:r>
                <a:rPr lang="pt-BR" i="1" dirty="0" err="1"/>
                <a:t>Layer</a:t>
              </a:r>
              <a:endParaRPr lang="pt-BR" i="1" dirty="0"/>
            </a:p>
          </p:txBody>
        </p:sp>
      </p:grpSp>
      <p:pic>
        <p:nvPicPr>
          <p:cNvPr id="4139" name="Picture 8" descr="Imagem relacionada"/>
          <p:cNvPicPr>
            <a:picLocks noChangeAspect="1" noChangeArrowheads="1"/>
          </p:cNvPicPr>
          <p:nvPr/>
        </p:nvPicPr>
        <p:blipFill rotWithShape="1">
          <a:blip r:embed="rId2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3552" b="79508" l="12230" r="7928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28" t="11905" r="13527" b="12627"/>
          <a:stretch/>
        </p:blipFill>
        <p:spPr bwMode="auto">
          <a:xfrm>
            <a:off x="15127886" y="6358082"/>
            <a:ext cx="1659059" cy="9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5" name="Conector de seta reta 69"/>
          <p:cNvCxnSpPr>
            <a:stCxn id="4139" idx="1"/>
            <a:endCxn id="43" idx="3"/>
          </p:cNvCxnSpPr>
          <p:nvPr/>
        </p:nvCxnSpPr>
        <p:spPr>
          <a:xfrm flipH="1">
            <a:off x="11278712" y="6820813"/>
            <a:ext cx="3849174" cy="0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ixaDeTexto 188"/>
          <p:cNvSpPr txBox="1"/>
          <p:nvPr/>
        </p:nvSpPr>
        <p:spPr>
          <a:xfrm>
            <a:off x="15620123" y="7227725"/>
            <a:ext cx="5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bg1">
                    <a:lumMod val="85000"/>
                  </a:schemeClr>
                </a:solidFill>
              </a:rPr>
              <a:t>Site</a:t>
            </a:r>
          </a:p>
        </p:txBody>
      </p:sp>
      <p:pic>
        <p:nvPicPr>
          <p:cNvPr id="74" name="Picture 10" descr="Resultado de imagem para oozie"/>
          <p:cNvPicPr>
            <a:picLocks noChangeAspect="1" noChangeArrowheads="1"/>
          </p:cNvPicPr>
          <p:nvPr/>
        </p:nvPicPr>
        <p:blipFill>
          <a:blip r:embed="rId2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433" y="8702538"/>
            <a:ext cx="1842991" cy="105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upo 71"/>
          <p:cNvGrpSpPr/>
          <p:nvPr/>
        </p:nvGrpSpPr>
        <p:grpSpPr>
          <a:xfrm>
            <a:off x="12542027" y="5229098"/>
            <a:ext cx="1698695" cy="1184899"/>
            <a:chOff x="12542027" y="5229098"/>
            <a:chExt cx="1698695" cy="1184899"/>
          </a:xfrm>
        </p:grpSpPr>
        <p:sp>
          <p:nvSpPr>
            <p:cNvPr id="76" name="CaixaDeTexto 75"/>
            <p:cNvSpPr txBox="1"/>
            <p:nvPr/>
          </p:nvSpPr>
          <p:spPr>
            <a:xfrm>
              <a:off x="12830099" y="5767666"/>
              <a:ext cx="1001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/>
                <a:t>MLlib</a:t>
              </a:r>
              <a:endParaRPr lang="pt-BR" b="1" dirty="0"/>
            </a:p>
            <a:p>
              <a:r>
                <a:rPr lang="pt-BR" i="1" dirty="0" err="1"/>
                <a:t>Boosting</a:t>
              </a:r>
              <a:endParaRPr lang="pt-BR" i="1" dirty="0"/>
            </a:p>
          </p:txBody>
        </p:sp>
        <p:pic>
          <p:nvPicPr>
            <p:cNvPr id="77" name="Picture 2" descr="Resultado de imagem para spark jupyter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2027" y="5229098"/>
              <a:ext cx="1698695" cy="780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3434332" y="1579563"/>
            <a:ext cx="28424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CAPTURA/</a:t>
            </a:r>
          </a:p>
          <a:p>
            <a:pPr algn="ctr"/>
            <a:r>
              <a:rPr lang="pt-BR" sz="2800" b="1" dirty="0">
                <a:solidFill>
                  <a:srgbClr val="404040"/>
                </a:solidFill>
                <a:latin typeface="Gill Sans MT" panose="020B0502020104020203" pitchFamily="34" charset="0"/>
              </a:rPr>
              <a:t>INGESTÃO</a:t>
            </a:r>
          </a:p>
        </p:txBody>
      </p:sp>
      <p:pic>
        <p:nvPicPr>
          <p:cNvPr id="79" name="Picture 22" descr="Resultado de imagem para hive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678" y="2936579"/>
            <a:ext cx="1107177" cy="99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tângulo 79"/>
          <p:cNvSpPr/>
          <p:nvPr/>
        </p:nvSpPr>
        <p:spPr>
          <a:xfrm>
            <a:off x="6732991" y="2394373"/>
            <a:ext cx="21245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i="1" dirty="0">
                <a:solidFill>
                  <a:srgbClr val="404040"/>
                </a:solidFill>
                <a:latin typeface="Gill Sans MT" panose="020B0502020104020203" pitchFamily="34" charset="0"/>
              </a:rPr>
              <a:t>RAW DATA</a:t>
            </a:r>
          </a:p>
          <a:p>
            <a:pPr algn="ctr"/>
            <a:r>
              <a:rPr lang="pt-BR" sz="1400" dirty="0">
                <a:solidFill>
                  <a:srgbClr val="404040"/>
                </a:solidFill>
                <a:latin typeface="Gill Sans MT" panose="020B0502020104020203" pitchFamily="34" charset="0"/>
              </a:rPr>
              <a:t>DADOS BRUTOS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9007797" y="2381310"/>
            <a:ext cx="276822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i="1" dirty="0">
                <a:solidFill>
                  <a:srgbClr val="404040"/>
                </a:solidFill>
                <a:latin typeface="Gill Sans MT" panose="020B0502020104020203" pitchFamily="34" charset="0"/>
              </a:rPr>
              <a:t>PROCESSED DATA</a:t>
            </a:r>
          </a:p>
          <a:p>
            <a:pPr algn="ctr"/>
            <a:r>
              <a:rPr lang="pt-BR" sz="1400" dirty="0">
                <a:solidFill>
                  <a:srgbClr val="404040"/>
                </a:solidFill>
                <a:latin typeface="Gill Sans MT" panose="020B0502020104020203" pitchFamily="34" charset="0"/>
              </a:rPr>
              <a:t>DADOS PROCESSADOS</a:t>
            </a:r>
          </a:p>
        </p:txBody>
      </p:sp>
    </p:spTree>
    <p:extLst>
      <p:ext uri="{BB962C8B-B14F-4D97-AF65-F5344CB8AC3E}">
        <p14:creationId xmlns:p14="http://schemas.microsoft.com/office/powerpoint/2010/main" val="4016478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3558</TotalTime>
  <Words>977</Words>
  <Application>Microsoft Office PowerPoint</Application>
  <PresentationFormat>Personalizar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Gill Sans MT</vt:lpstr>
      <vt:lpstr>inherit</vt:lpstr>
      <vt:lpstr>SalesforceSansRegular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SOAP para bancos</dc:title>
  <dc:subject>Template SOAP para bancos</dc:subject>
  <dc:creator>SOAP Apresentações no estado da arte</dc:creator>
  <cp:keywords>contato@soap.com.br</cp:keywords>
  <cp:lastModifiedBy>BIG DATA</cp:lastModifiedBy>
  <cp:revision>228</cp:revision>
  <dcterms:created xsi:type="dcterms:W3CDTF">2018-03-05T14:12:30Z</dcterms:created>
  <dcterms:modified xsi:type="dcterms:W3CDTF">2019-06-06T21:37:46Z</dcterms:modified>
</cp:coreProperties>
</file>