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4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6" r:id="rId29"/>
    <p:sldId id="288" r:id="rId30"/>
    <p:sldId id="28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81A9-4278-46D2-A2CF-692E85AD5FF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488-2A6E-43E3-85A6-0B5BA7EA2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09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6B488-2A6E-43E3-85A6-0B5BA7EA2FCE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63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1324C-ABA4-A800-8D32-2F42BAAF3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5F1C3A-3415-8A4C-6672-84EAE0D6C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DCA290-3247-E038-BBDF-382C030F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786CA-517B-6650-4CE4-551E4E96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96B7EA-36D3-4AD1-8010-D1609A6D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0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E314B-D0AC-625E-9423-5120449A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5F0715-6E54-E8C2-407F-E1A022A4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3B8BD4-966B-F35E-87AE-9AFD5B68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B567E9-89F7-C17D-0CCD-F9BE84F4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5F6E8A-D128-64A6-BA7E-F40C9F4F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27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19AD0B-2ED6-36D1-FA6A-A76FCE83A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C5680C-199A-F3AF-0BA3-9CC70CDDE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7CF6A8-433C-93B7-DE89-F3E38189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16AACA-1070-CC7F-4A88-EB71D18E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26E72-01A3-7432-F52B-59A30054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03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3CB39-6520-1D46-DB29-FD45CEE0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2E68D-A0C5-7389-99A3-67F08827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1C75D-7F5C-5DB4-29BA-73FC1654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EB2ED-0938-D1B3-D06B-4E287EF9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8B8CC0-BA36-BCAC-D6A0-E75E00CF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63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29825-646D-9568-DAE5-71BCA1CB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B966E2-4997-6336-CB6D-1187D8FCC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821042-3C4C-F109-CD7B-CC229BE5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FFD80-A92D-672D-226D-6CBFEEBB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5A91D-D1E7-DB96-F375-C6C6C819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55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DF1EA-EE4E-A66A-617B-292D46AC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8BAC3-5FC0-C4CF-C4A1-68DC22BF8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FC1C23-69C5-FE6C-9125-E74759942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AB14D3-51AF-7917-9CAD-7E5903A4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C24141-F769-C064-6FD0-788B81CE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5C2E25-79B0-4255-3BDB-AD805F92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68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3D88E-88DD-88A7-CD07-FB2D7544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B2C58A-6A4A-4069-6CEB-F3AD331A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0F4E68-D946-3A3F-3030-4BD77622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69BCB6-7D7E-4A64-FD1A-9595A7771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34911F-4BA4-BC42-1688-F854BDC08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46E3A4-55CB-FC2D-C1C3-B9139B4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A0EAED-458D-7245-A481-50AD2F27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693775-60D8-20FF-9BB0-394CD045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99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260B4-8DEB-D07E-7BCA-CB58C6B2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D68C5B-1CCF-4721-7FD4-74C8759C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692342-B037-47C9-633A-7835F6FF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AD4FF0-5D39-E043-F262-C2D2A015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40D619-CA07-C3CD-63FB-22728996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0EF26D-C0A8-0F5C-E66E-FBF3B48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05B64D-93BD-395F-B635-7C698A0A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7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C2DE6-FC54-FC1F-1EC9-C632281F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73B40-0346-91A9-2A48-43D00299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C76197-FF28-CB47-66C1-F22F5C935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BBCA7A-3F2C-05B2-4A5B-9C4C25C7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15EBE-D92D-6D27-7DDF-7858CAE4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09FFE-ED90-FA58-12E1-388A7D9F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29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96B86-B578-7476-6715-2F3EDFA2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2A4B93-A8A6-EB5A-23A5-B939D05FC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70D039-ABEA-78DA-859D-550887DE6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F930D3-88BF-D78A-A0CA-C74397C7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7CB43B-58FA-DD90-5D35-C1132137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0D4CBF-8E29-D05B-82C4-AB132995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94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E2248F-5EAF-139D-5483-45FF1254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096FC2-75A5-C3CA-F6A4-EACD807E5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B241A-CCA9-DC0B-2702-D9D61EA3E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FB99F7-3390-4818-B2B2-DDFBF3F362A7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D04C2B-C52E-AE99-0169-61A631209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8FDB7F-C816-051C-C0FD-81C0274BF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28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1C204-A189-7FDB-D134-AE9C408B3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58D5BB-B3CD-DB39-F0AA-B1EF117CF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69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03F13F-FBC7-55C0-73BF-A23CDBFF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4800" dirty="0"/>
              <a:t>Criando DB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DFDBC-1E1C-A952-00F9-4A2B1F52D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200" dirty="0"/>
              <a:t>Vamos criar o banco de dados para a aula e usá-lo. </a:t>
            </a:r>
          </a:p>
          <a:p>
            <a:pPr marL="0" indent="0">
              <a:buNone/>
            </a:pPr>
            <a:r>
              <a:rPr lang="pt-BR" sz="2200" dirty="0"/>
              <a:t>Banco:  </a:t>
            </a:r>
            <a:r>
              <a:rPr lang="pt-BR" sz="2200" b="1" dirty="0" err="1"/>
              <a:t>db_aula_pk_fk</a:t>
            </a:r>
            <a:endParaRPr lang="pt-BR" sz="2200" b="1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AD81DF3-6C16-4AF4-496F-25FDFC7CF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2469153"/>
            <a:ext cx="10917936" cy="360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2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971212-69AD-3434-0C84-6EB68231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Tabela Curso</a:t>
            </a:r>
          </a:p>
        </p:txBody>
      </p:sp>
      <p:pic>
        <p:nvPicPr>
          <p:cNvPr id="5" name="Espaço Reservado para Conteúdo 4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7E19190A-E9CF-9EF5-810C-3D0234661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068458"/>
            <a:ext cx="11327549" cy="424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5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ED861A-4091-93D2-9D0E-5F5F551E7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Tabela Alunos</a:t>
            </a:r>
          </a:p>
        </p:txBody>
      </p:sp>
      <p:pic>
        <p:nvPicPr>
          <p:cNvPr id="5" name="Espaço Reservado para Conteúdo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A6A0B6A7-7447-C2F5-25AF-2932F9CCD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337487"/>
            <a:ext cx="11327549" cy="37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276403-D574-7AC5-F8A1-DF362D8DB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Tabela Materias</a:t>
            </a:r>
          </a:p>
        </p:txBody>
      </p:sp>
      <p:pic>
        <p:nvPicPr>
          <p:cNvPr id="5" name="Espaço Reservado para Conteúdo 4" descr="Interface gráfica do usuário, Texto, Aplicativo, Site&#10;&#10;O conteúdo gerado por IA pode estar incorreto.">
            <a:extLst>
              <a:ext uri="{FF2B5EF4-FFF2-40B4-BE49-F238E27FC236}">
                <a16:creationId xmlns:a16="http://schemas.microsoft.com/office/drawing/2014/main" id="{6A81B445-F717-5FDC-1F7A-9C19A0F5F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564038"/>
            <a:ext cx="11327549" cy="325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8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Flowchart: Document 1025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DE36AA-9ACA-7C58-1AAA-1591BA25D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DML’s</a:t>
            </a:r>
          </a:p>
        </p:txBody>
      </p:sp>
      <p:pic>
        <p:nvPicPr>
          <p:cNvPr id="10244" name="Picture 4" descr="Escritório - Ícones Dispositivos eletrônicos e hardware">
            <a:extLst>
              <a:ext uri="{FF2B5EF4-FFF2-40B4-BE49-F238E27FC236}">
                <a16:creationId xmlns:a16="http://schemas.microsoft.com/office/drawing/2014/main" id="{25AEAA74-5CC4-2012-ABEA-3B28B1BDA5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2293" y="640080"/>
            <a:ext cx="5578816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57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A6DBE6-AA1F-47CA-D6BA-6EFA6C6F2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Inserindo na tabela cursos</a:t>
            </a:r>
          </a:p>
        </p:txBody>
      </p:sp>
      <p:pic>
        <p:nvPicPr>
          <p:cNvPr id="5" name="Espaço Reservado para Conteúdo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91738C3C-0EAF-7FEE-6C6F-198164855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309168"/>
            <a:ext cx="11327549" cy="37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6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EE03C3-F986-A094-4CFD-4F39B278D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Validando registros na tabela cursos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Espaço Reservado para Conteúdo 4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9865AF87-B4E8-D83A-A7F7-A7D89D7F5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688752"/>
            <a:ext cx="11420856" cy="299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8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318119-64FA-CA42-D6EC-39742912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Inserindo Registros na tabela Materias</a:t>
            </a:r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10404CEC-3E93-AA43-B4DE-0FD957338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340378"/>
            <a:ext cx="11327549" cy="37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46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B633DC-DCAD-474F-E1DA-8F89F2035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9BD570-8F01-9749-A355-931DF94B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Validando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registros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tabela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materias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Espaço Reservado para Conteúdo 6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96543C2C-8F83-9D9C-60FD-F44A1E8DC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389428"/>
            <a:ext cx="11420856" cy="359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62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D986D1-E945-6CC6-07CB-BCE87C36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Inserindo registros na tabela alunos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53D7863-E9FE-079A-C2AF-C820AF853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847227"/>
            <a:ext cx="11327549" cy="269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3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C3F917-DB6A-49EF-3B4E-D9E1625D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BR" sz="5400" b="1" dirty="0"/>
              <a:t>Primary Key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8ECF78-5B56-FC24-7D94-A6E63ADD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200"/>
              <a:t>A Primary Key (PK) ou Chave Primária é um campo (ou conjunto de campos) que identifica unicamente cada registro em uma tabela do banco de dados.</a:t>
            </a:r>
          </a:p>
          <a:p>
            <a:pPr marL="0" indent="0">
              <a:buNone/>
            </a:pPr>
            <a:endParaRPr lang="pt-BR" sz="2200"/>
          </a:p>
          <a:p>
            <a:pPr marL="0" indent="0">
              <a:buNone/>
            </a:pPr>
            <a:r>
              <a:rPr lang="pt-BR" sz="2200" b="1"/>
              <a:t> Características da PK:</a:t>
            </a:r>
          </a:p>
          <a:p>
            <a:r>
              <a:rPr lang="pt-BR" sz="2200"/>
              <a:t> Valor único: Não pode haver dois registros com o mesmo valor.</a:t>
            </a:r>
          </a:p>
          <a:p>
            <a:r>
              <a:rPr lang="pt-BR" sz="2200"/>
              <a:t> Não pode ser NULL: Sempre deve ter um valor definido.</a:t>
            </a:r>
          </a:p>
          <a:p>
            <a:r>
              <a:rPr lang="pt-BR" sz="2200"/>
              <a:t> Uma por tabela: Cada tabela pode ter apenas uma Primary Key.</a:t>
            </a:r>
          </a:p>
          <a:p>
            <a:pPr marL="0" indent="0">
              <a:buNone/>
            </a:pPr>
            <a:endParaRPr lang="pt-BR" sz="2200"/>
          </a:p>
          <a:p>
            <a:endParaRPr lang="pt-BR" sz="2200"/>
          </a:p>
        </p:txBody>
      </p:sp>
      <p:pic>
        <p:nvPicPr>
          <p:cNvPr id="4" name="Picture 2" descr="Primary key: Definition, advantages and special features">
            <a:extLst>
              <a:ext uri="{FF2B5EF4-FFF2-40B4-BE49-F238E27FC236}">
                <a16:creationId xmlns:a16="http://schemas.microsoft.com/office/drawing/2014/main" id="{7F0FD601-F593-88AD-AC40-C13D850AE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3" r="26984" b="-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27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AA84C-EF27-5D05-A5B2-4CFA33A42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2D3051-545A-C963-87D6-C78EE397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Validando registros na tabela alunos</a:t>
            </a:r>
          </a:p>
        </p:txBody>
      </p:sp>
      <p:pic>
        <p:nvPicPr>
          <p:cNvPr id="6" name="Espaço Reservado para Conteúdo 5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35E2D9BE-539E-F2DE-353D-1696AE0F2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555791"/>
            <a:ext cx="11327549" cy="327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73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233367-633D-D4C6-FF1A-052ECD19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 b="1"/>
              <a:t>INNER JOIN</a:t>
            </a:r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F24E8-ED96-FC5B-3378-22494858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Combina registros de duas ou mais tabelas </a:t>
            </a:r>
            <a:r>
              <a:rPr lang="pt-BR" sz="2400" b="1" dirty="0"/>
              <a:t>somente quando há correspondência</a:t>
            </a:r>
            <a:r>
              <a:rPr lang="pt-BR" sz="2400" dirty="0"/>
              <a:t> entre elas, com base em uma chave comum (</a:t>
            </a:r>
            <a:r>
              <a:rPr lang="pt-BR" sz="2400" b="1" dirty="0"/>
              <a:t>chave primária e chave estrangeira</a:t>
            </a:r>
            <a:r>
              <a:rPr lang="pt-BR" sz="2400" dirty="0"/>
              <a:t>).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Geralmente utilizamos para exibir </a:t>
            </a:r>
            <a:r>
              <a:rPr lang="pt-BR" sz="2400" b="1" dirty="0"/>
              <a:t>apenas registros que possuem correspondência</a:t>
            </a:r>
            <a:r>
              <a:rPr lang="pt-BR" sz="2400" dirty="0"/>
              <a:t> em ambas as tabelas.</a:t>
            </a:r>
          </a:p>
        </p:txBody>
      </p:sp>
      <p:pic>
        <p:nvPicPr>
          <p:cNvPr id="11266" name="Picture 2" descr="Dúvidas dos Alunos - INNER JOIN, LEFT E RIGHT JOIN">
            <a:extLst>
              <a:ext uri="{FF2B5EF4-FFF2-40B4-BE49-F238E27FC236}">
                <a16:creationId xmlns:a16="http://schemas.microsoft.com/office/drawing/2014/main" id="{CC3BA717-1870-CC20-43EF-1FC6AFE62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5123" y="2484255"/>
            <a:ext cx="5123095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0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27A6C-EA2F-1C5D-6E28-2450C8D2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Sintaxe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2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E2ABE7A9-BE18-9FAE-47B1-EA6DAAB83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5141" y="1142460"/>
            <a:ext cx="10488660" cy="210155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476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576297-765A-F449-EE01-D8C7A68D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Verificando todos alunos matriculados em um curso</a:t>
            </a:r>
          </a:p>
        </p:txBody>
      </p:sp>
      <p:pic>
        <p:nvPicPr>
          <p:cNvPr id="5" name="Espaço Reservado para Conteúdo 4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FC1DC9F-7AFB-62ED-07C1-B4BAB28322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629917"/>
            <a:ext cx="7225748" cy="559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297" name="Rectangle 12296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185B3E-A1CB-3008-5DB3-C540CF12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Desafio 1</a:t>
            </a:r>
          </a:p>
        </p:txBody>
      </p:sp>
      <p:pic>
        <p:nvPicPr>
          <p:cNvPr id="12290" name="Picture 2" descr="Baixe Shrek,will Smith, Meme Faces, Imagens Engraçadas. | Wallpapers.com">
            <a:extLst>
              <a:ext uri="{FF2B5EF4-FFF2-40B4-BE49-F238E27FC236}">
                <a16:creationId xmlns:a16="http://schemas.microsoft.com/office/drawing/2014/main" id="{A08C183A-991D-1761-B6AB-52D9ECA1C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1778"/>
          <a:stretch/>
        </p:blipFill>
        <p:spPr bwMode="auto">
          <a:xfrm>
            <a:off x="-1" y="-2"/>
            <a:ext cx="6096001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9B875-7799-39E4-5E02-4A479BF7A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4000" dirty="0"/>
              <a:t>Exibir nome da matéria, o professor responsável e o curso ao qual pertence.</a:t>
            </a:r>
          </a:p>
        </p:txBody>
      </p:sp>
    </p:spTree>
    <p:extLst>
      <p:ext uri="{BB962C8B-B14F-4D97-AF65-F5344CB8AC3E}">
        <p14:creationId xmlns:p14="http://schemas.microsoft.com/office/powerpoint/2010/main" val="71920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B592B5CE-B3BF-4F44-16B0-C5E4AADED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861" y="457200"/>
            <a:ext cx="810027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6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D2FD23-087B-7B72-4EDB-1E7C1906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9" y="1012536"/>
            <a:ext cx="4613300" cy="3163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/>
              <a:t>Desafio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92963D-9118-7C37-B716-C8B60D8F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38" y="2418712"/>
            <a:ext cx="4408228" cy="3163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4400" dirty="0" err="1"/>
              <a:t>Exibir</a:t>
            </a:r>
            <a:r>
              <a:rPr lang="en-US" sz="4400" dirty="0"/>
              <a:t> o </a:t>
            </a:r>
            <a:r>
              <a:rPr lang="en-US" sz="4400" b="1" dirty="0" err="1"/>
              <a:t>nome</a:t>
            </a:r>
            <a:r>
              <a:rPr lang="en-US" sz="4400" b="1" dirty="0"/>
              <a:t> do </a:t>
            </a:r>
            <a:r>
              <a:rPr lang="en-US" sz="4400" b="1" dirty="0" err="1"/>
              <a:t>curso</a:t>
            </a:r>
            <a:r>
              <a:rPr lang="en-US" sz="4400" dirty="0"/>
              <a:t> e a </a:t>
            </a:r>
            <a:r>
              <a:rPr lang="en-US" sz="4400" b="1" dirty="0" err="1"/>
              <a:t>quantidade</a:t>
            </a:r>
            <a:r>
              <a:rPr lang="en-US" sz="4400" b="1" dirty="0"/>
              <a:t> de </a:t>
            </a:r>
            <a:r>
              <a:rPr lang="en-US" sz="4400" b="1" dirty="0" err="1"/>
              <a:t>matérias</a:t>
            </a:r>
            <a:r>
              <a:rPr lang="en-US" sz="4400" dirty="0"/>
              <a:t> que </a:t>
            </a:r>
            <a:r>
              <a:rPr lang="en-US" sz="4400" dirty="0" err="1"/>
              <a:t>ele</a:t>
            </a:r>
            <a:r>
              <a:rPr lang="en-US" sz="4400" dirty="0"/>
              <a:t> </a:t>
            </a:r>
            <a:r>
              <a:rPr lang="en-US" sz="4400" dirty="0" err="1"/>
              <a:t>possui</a:t>
            </a:r>
            <a:endParaRPr lang="en-US" sz="4400" dirty="0"/>
          </a:p>
        </p:txBody>
      </p:sp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23" name="Rectangle 133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O meme usado para dar os piores conselhos da história | Estilo | EL PAÍS  Brasil">
            <a:extLst>
              <a:ext uri="{FF2B5EF4-FFF2-40B4-BE49-F238E27FC236}">
                <a16:creationId xmlns:a16="http://schemas.microsoft.com/office/drawing/2014/main" id="{C6FB7555-3149-CD9B-5E33-AD0F40D2F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 r="34698" b="-2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D86D4F7-8183-C381-F63B-A54F658B2493}"/>
              </a:ext>
            </a:extLst>
          </p:cNvPr>
          <p:cNvSpPr txBox="1"/>
          <p:nvPr/>
        </p:nvSpPr>
        <p:spPr>
          <a:xfrm>
            <a:off x="1335504" y="5979695"/>
            <a:ext cx="191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Group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342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4C7AD2A3-A45B-976C-C249-6D232C513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133" y="457200"/>
            <a:ext cx="663373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33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39700-FC47-9F36-9B3A-2F0BB574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 muitas coisas que podemos aprender...</a:t>
            </a:r>
          </a:p>
        </p:txBody>
      </p:sp>
      <p:pic>
        <p:nvPicPr>
          <p:cNvPr id="7170" name="Picture 2" descr="Pô- Pô-por hoje é só Pe- pe- pessoal...">
            <a:extLst>
              <a:ext uri="{FF2B5EF4-FFF2-40B4-BE49-F238E27FC236}">
                <a16:creationId xmlns:a16="http://schemas.microsoft.com/office/drawing/2014/main" id="{AA1B54D0-0290-3C29-A61C-C2F2B22B75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9209" y="666728"/>
            <a:ext cx="4782567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57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5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242D98-8D2A-2481-39D7-86439DA4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Professores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A6C47-50EE-DFC2-846D-49150610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648396" cy="3769834"/>
          </a:xfrm>
        </p:spPr>
        <p:txBody>
          <a:bodyPr anchor="ctr">
            <a:normAutofit/>
          </a:bodyPr>
          <a:lstStyle/>
          <a:p>
            <a:r>
              <a:rPr lang="pt-BR" sz="3600" dirty="0"/>
              <a:t>Cleiton S Dias</a:t>
            </a:r>
          </a:p>
          <a:p>
            <a:r>
              <a:rPr lang="pt-BR" sz="3600" dirty="0"/>
              <a:t>Thiago G </a:t>
            </a:r>
            <a:r>
              <a:rPr lang="pt-BR" sz="3600" dirty="0" err="1"/>
              <a:t>Pascotto</a:t>
            </a:r>
            <a:endParaRPr lang="pt-BR" sz="3600" dirty="0"/>
          </a:p>
        </p:txBody>
      </p:sp>
      <p:sp>
        <p:nvSpPr>
          <p:cNvPr id="14355" name="Rectangle 14346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0" name="Picture 4" descr="ETEC UIRAPURU | Tecsesp | 2020">
            <a:extLst>
              <a:ext uri="{FF2B5EF4-FFF2-40B4-BE49-F238E27FC236}">
                <a16:creationId xmlns:a16="http://schemas.microsoft.com/office/drawing/2014/main" id="{304BB7AA-60EC-4F89-A70C-F741BC1A5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9790" y="2178569"/>
            <a:ext cx="2402575" cy="25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077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Thiago Cury">
            <a:extLst>
              <a:ext uri="{FF2B5EF4-FFF2-40B4-BE49-F238E27FC236}">
                <a16:creationId xmlns:a16="http://schemas.microsoft.com/office/drawing/2014/main" id="{7CA088A4-87A7-B41B-7A66-8A5D7700D7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2176" y="1286934"/>
            <a:ext cx="9027649" cy="410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756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C76AA-D189-1069-68FC-17A88C72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745" y="529715"/>
            <a:ext cx="5458838" cy="1325563"/>
          </a:xfrm>
        </p:spPr>
        <p:txBody>
          <a:bodyPr>
            <a:normAutofit/>
          </a:bodyPr>
          <a:lstStyle/>
          <a:p>
            <a:r>
              <a:rPr lang="pt-BR" b="1" dirty="0"/>
              <a:t>Contatos</a:t>
            </a:r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07C81E51-3DA9-3910-B70B-6E4A58D00C88}"/>
              </a:ext>
            </a:extLst>
          </p:cNvPr>
          <p:cNvSpPr txBox="1">
            <a:spLocks/>
          </p:cNvSpPr>
          <p:nvPr/>
        </p:nvSpPr>
        <p:spPr>
          <a:xfrm>
            <a:off x="7601426" y="2591390"/>
            <a:ext cx="3391792" cy="54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/>
              <a:t>cleitondsd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200" b="1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</p:txBody>
      </p:sp>
      <p:pic>
        <p:nvPicPr>
          <p:cNvPr id="25" name="Picture 6" descr="About GitHub · GitHub">
            <a:extLst>
              <a:ext uri="{FF2B5EF4-FFF2-40B4-BE49-F238E27FC236}">
                <a16:creationId xmlns:a16="http://schemas.microsoft.com/office/drawing/2014/main" id="{775E45E6-7A0F-2E6F-A9B9-9A9873E2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41" y="3839734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Espaço Reservado para Conteúdo 3">
            <a:extLst>
              <a:ext uri="{FF2B5EF4-FFF2-40B4-BE49-F238E27FC236}">
                <a16:creationId xmlns:a16="http://schemas.microsoft.com/office/drawing/2014/main" id="{2BA6F702-B229-DB57-E2C6-4ADBF2A1395E}"/>
              </a:ext>
            </a:extLst>
          </p:cNvPr>
          <p:cNvSpPr txBox="1">
            <a:spLocks/>
          </p:cNvSpPr>
          <p:nvPr/>
        </p:nvSpPr>
        <p:spPr>
          <a:xfrm>
            <a:off x="7601426" y="4190220"/>
            <a:ext cx="3391792" cy="54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/>
              <a:t>cleitondsd</a:t>
            </a:r>
            <a:endParaRPr lang="pt-BR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92534AC-576F-45AE-E2BE-C6AB8844000D}"/>
              </a:ext>
            </a:extLst>
          </p:cNvPr>
          <p:cNvSpPr txBox="1">
            <a:spLocks/>
          </p:cNvSpPr>
          <p:nvPr/>
        </p:nvSpPr>
        <p:spPr>
          <a:xfrm>
            <a:off x="7601426" y="5637030"/>
            <a:ext cx="3391792" cy="54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/>
              <a:t>(11) 9 3029-0421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</p:txBody>
      </p:sp>
      <p:pic>
        <p:nvPicPr>
          <p:cNvPr id="28" name="Picture 8" descr="WhatsApp - Download e instalação gratuitos no Windows | Microsoft Store">
            <a:extLst>
              <a:ext uri="{FF2B5EF4-FFF2-40B4-BE49-F238E27FC236}">
                <a16:creationId xmlns:a16="http://schemas.microsoft.com/office/drawing/2014/main" id="{6540A4F3-F678-8E56-102D-3201A2374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42" y="5263537"/>
            <a:ext cx="1071564" cy="10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udo sobre LinkedIn - História e Notícias - Canaltech">
            <a:extLst>
              <a:ext uri="{FF2B5EF4-FFF2-40B4-BE49-F238E27FC236}">
                <a16:creationId xmlns:a16="http://schemas.microsoft.com/office/drawing/2014/main" id="{1E7C3896-3BEB-2576-7F74-2716A0531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41" y="2327955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tec Uirapuru | Curso Técnico Gratuito (@etecuirapuru) • Instagram photos  and videos">
            <a:extLst>
              <a:ext uri="{FF2B5EF4-FFF2-40B4-BE49-F238E27FC236}">
                <a16:creationId xmlns:a16="http://schemas.microsoft.com/office/drawing/2014/main" id="{F6FFB49B-394A-9847-4833-CFE1869D9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0" y="2291864"/>
            <a:ext cx="4167302" cy="41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09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29DA8-BB59-C775-5388-1D723ADC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pt-BR" sz="3200" b="1" dirty="0" err="1"/>
              <a:t>Foreing</a:t>
            </a:r>
            <a:r>
              <a:rPr lang="pt-BR" sz="3200" b="1" dirty="0"/>
              <a:t> Key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0F1052-AA40-80D0-C35E-0AC13A284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78429"/>
            <a:ext cx="4085665" cy="48795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A </a:t>
            </a:r>
            <a:r>
              <a:rPr lang="pt-BR" sz="2400" dirty="0" err="1"/>
              <a:t>Foreign</a:t>
            </a:r>
            <a:r>
              <a:rPr lang="pt-BR" sz="2400" dirty="0"/>
              <a:t> Key (FK) ou Chave Estrangeira é um campo em uma tabela que referencia a Primary Key (PK) de outra tabela. </a:t>
            </a:r>
          </a:p>
          <a:p>
            <a:pPr marL="0" indent="0">
              <a:buNone/>
            </a:pPr>
            <a:r>
              <a:rPr lang="pt-BR" sz="2400" dirty="0"/>
              <a:t>Ela estabelece um relacionamento entre os dados, garantindo a integridade referencial no banco de dados.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/>
              <a:t>Principais Características da </a:t>
            </a:r>
            <a:r>
              <a:rPr lang="pt-BR" sz="2400" b="1" dirty="0" err="1"/>
              <a:t>Foreign</a:t>
            </a:r>
            <a:r>
              <a:rPr lang="pt-BR" sz="2400" b="1" dirty="0"/>
              <a:t> Key:</a:t>
            </a:r>
          </a:p>
          <a:p>
            <a:r>
              <a:rPr lang="pt-BR" sz="2400" dirty="0"/>
              <a:t>Relaciona duas tabelas.</a:t>
            </a:r>
          </a:p>
        </p:txBody>
      </p:sp>
      <p:pic>
        <p:nvPicPr>
          <p:cNvPr id="3076" name="Picture 4" descr="Chave estrangeira - ícones de seo e web grátis">
            <a:extLst>
              <a:ext uri="{FF2B5EF4-FFF2-40B4-BE49-F238E27FC236}">
                <a16:creationId xmlns:a16="http://schemas.microsoft.com/office/drawing/2014/main" id="{0FF8EA96-FE15-BFE5-9807-109B1E7B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" r="3351"/>
          <a:stretch/>
        </p:blipFill>
        <p:spPr bwMode="auto">
          <a:xfrm>
            <a:off x="5650992" y="10"/>
            <a:ext cx="654100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64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Diagrama&#10;&#10;O conteúdo gerado por IA pode estar incorreto.">
            <a:extLst>
              <a:ext uri="{FF2B5EF4-FFF2-40B4-BE49-F238E27FC236}">
                <a16:creationId xmlns:a16="http://schemas.microsoft.com/office/drawing/2014/main" id="{E1ADA9DA-FAC0-4C72-D695-90F91F9AE3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65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4CE58-21F5-4B7B-4327-B57F19E04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200" b="1"/>
              <a:t>PK: Identifica um registro de forma única na tabela.</a:t>
            </a:r>
          </a:p>
          <a:p>
            <a:pPr marL="0" indent="0">
              <a:buNone/>
            </a:pPr>
            <a:endParaRPr lang="pt-BR" sz="2200" b="1"/>
          </a:p>
          <a:p>
            <a:pPr marL="0" indent="0">
              <a:buNone/>
            </a:pPr>
            <a:r>
              <a:rPr lang="pt-BR" sz="2200" b="1"/>
              <a:t>FK: Relaciona duas tabelas, referenciando uma PK.</a:t>
            </a:r>
          </a:p>
        </p:txBody>
      </p:sp>
      <p:pic>
        <p:nvPicPr>
          <p:cNvPr id="4" name="Picture 2" descr="SQL (Chave primária X chave estrangeira) | by Daniel Amorim | Medium">
            <a:extLst>
              <a:ext uri="{FF2B5EF4-FFF2-40B4-BE49-F238E27FC236}">
                <a16:creationId xmlns:a16="http://schemas.microsoft.com/office/drawing/2014/main" id="{3F1063EB-4BE4-8158-2EFC-AD20B90E6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2387614"/>
            <a:ext cx="10917936" cy="376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5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4CE0C-C594-2B81-81AA-C11D5785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Como cria uma FK?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F34CFD-1E2A-756F-1BD2-4E77874AE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comando </a:t>
            </a:r>
            <a:r>
              <a:rPr lang="pt-BR" b="1" dirty="0"/>
              <a:t>CONSTRAINT</a:t>
            </a:r>
            <a:r>
              <a:rPr lang="pt-BR" dirty="0"/>
              <a:t> é usado no MySQL para adicionar restrições (</a:t>
            </a:r>
            <a:r>
              <a:rPr lang="pt-BR" dirty="0" err="1"/>
              <a:t>constraints</a:t>
            </a:r>
            <a:r>
              <a:rPr lang="pt-BR" dirty="0"/>
              <a:t>) em uma tabela. 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b="1" dirty="0"/>
              <a:t>CONSTRAINT</a:t>
            </a:r>
            <a:r>
              <a:rPr lang="pt-BR" dirty="0"/>
              <a:t>: Este comando é usado para definir uma </a:t>
            </a:r>
            <a:r>
              <a:rPr lang="pt-BR" b="1" dirty="0"/>
              <a:t>restrição</a:t>
            </a:r>
            <a:r>
              <a:rPr lang="pt-BR" dirty="0"/>
              <a:t> (ou regra) em uma tabela. No caso de chaves estrangeiras, essa restrição assegura que os dados em uma coluna de uma tabela correspondam aos dados de uma coluna em outra tabela.</a:t>
            </a:r>
          </a:p>
        </p:txBody>
      </p:sp>
    </p:spTree>
    <p:extLst>
      <p:ext uri="{BB962C8B-B14F-4D97-AF65-F5344CB8AC3E}">
        <p14:creationId xmlns:p14="http://schemas.microsoft.com/office/powerpoint/2010/main" val="2479052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C38A6-3FA2-9E09-A87B-448279F32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CONSTRAINT</a:t>
            </a:r>
            <a:r>
              <a:rPr lang="pt-BR" sz="2000" b="1" dirty="0"/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fk_alunos_cursos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FOREIGN KEY </a:t>
            </a:r>
            <a:r>
              <a:rPr lang="pt-B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curso_id</a:t>
            </a:r>
            <a:r>
              <a:rPr lang="pt-BR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 </a:t>
            </a:r>
            <a:r>
              <a:rPr lang="pt-BR" sz="2000" b="1" dirty="0">
                <a:solidFill>
                  <a:schemeClr val="accent2"/>
                </a:solidFill>
              </a:rPr>
              <a:t>REFERENCES</a:t>
            </a:r>
            <a:r>
              <a:rPr lang="pt-BR" sz="2000" b="1" dirty="0"/>
              <a:t> </a:t>
            </a:r>
            <a:r>
              <a:rPr lang="pt-BR" sz="2000" b="1" dirty="0">
                <a:solidFill>
                  <a:srgbClr val="00B0F0"/>
                </a:solidFill>
              </a:rPr>
              <a:t>cursos(</a:t>
            </a:r>
            <a:r>
              <a:rPr lang="pt-BR" sz="2000" b="1" dirty="0" err="1">
                <a:solidFill>
                  <a:srgbClr val="00B0F0"/>
                </a:solidFill>
              </a:rPr>
              <a:t>curso_id</a:t>
            </a:r>
            <a:r>
              <a:rPr lang="pt-BR" sz="2000" b="1" dirty="0">
                <a:solidFill>
                  <a:srgbClr val="00B0F0"/>
                </a:solidFill>
              </a:rPr>
              <a:t>)</a:t>
            </a:r>
            <a:br>
              <a:rPr lang="pt-BR" sz="2000" b="1" dirty="0">
                <a:solidFill>
                  <a:srgbClr val="00B0F0"/>
                </a:solidFill>
              </a:rPr>
            </a:br>
            <a:endParaRPr lang="pt-BR" sz="2000" b="1" dirty="0">
              <a:solidFill>
                <a:srgbClr val="00B0F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B92C9-21BF-34C7-4488-0B34107C0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3" y="1690688"/>
            <a:ext cx="10800347" cy="5010901"/>
          </a:xfrm>
        </p:spPr>
        <p:txBody>
          <a:bodyPr>
            <a:normAutofit fontScale="92500" lnSpcReduction="10000"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CONSTRAINT: </a:t>
            </a:r>
            <a:r>
              <a:rPr lang="pt-BR" dirty="0"/>
              <a:t>usado para definir uma </a:t>
            </a:r>
            <a:r>
              <a:rPr lang="pt-BR" b="1" dirty="0"/>
              <a:t>restrição</a:t>
            </a:r>
            <a:r>
              <a:rPr lang="pt-BR" dirty="0"/>
              <a:t> (ou regra) em uma tabela.</a:t>
            </a:r>
          </a:p>
          <a:p>
            <a:r>
              <a:rPr lang="pt-BR" sz="2800" b="1" dirty="0" err="1">
                <a:solidFill>
                  <a:schemeClr val="accent6">
                    <a:lumMod val="75000"/>
                  </a:schemeClr>
                </a:solidFill>
              </a:rPr>
              <a:t>fk_alunos_cursos</a:t>
            </a: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pt-BR" dirty="0"/>
              <a:t>Este é o </a:t>
            </a:r>
            <a:r>
              <a:rPr lang="pt-BR" b="1" dirty="0"/>
              <a:t>nome da chave estrangeira</a:t>
            </a:r>
            <a:r>
              <a:rPr lang="pt-BR" dirty="0"/>
              <a:t>. </a:t>
            </a:r>
          </a:p>
          <a:p>
            <a:r>
              <a:rPr lang="pt-BR" sz="2800" b="1" dirty="0">
                <a:solidFill>
                  <a:schemeClr val="accent5">
                    <a:lumMod val="75000"/>
                  </a:schemeClr>
                </a:solidFill>
              </a:rPr>
              <a:t>FOREIGN KEY: </a:t>
            </a:r>
            <a:r>
              <a:rPr lang="pt-BR" dirty="0"/>
              <a:t>Isso indica que estamos criando uma chave estrangeira.</a:t>
            </a:r>
          </a:p>
          <a:p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pt-BR" sz="28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curso_id</a:t>
            </a:r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): </a:t>
            </a:r>
            <a:r>
              <a:rPr lang="pt-BR" dirty="0"/>
              <a:t>Dentro dos parênteses, especificamos qual coluna da tabela atual será a </a:t>
            </a:r>
            <a:r>
              <a:rPr lang="pt-BR" b="1" dirty="0"/>
              <a:t>chave estrangeira.</a:t>
            </a:r>
          </a:p>
          <a:p>
            <a:r>
              <a:rPr lang="pt-BR" sz="2800" b="1" dirty="0">
                <a:solidFill>
                  <a:schemeClr val="accent2"/>
                </a:solidFill>
              </a:rPr>
              <a:t>REFERENCES: </a:t>
            </a:r>
            <a:r>
              <a:rPr lang="pt-BR" sz="2800" dirty="0"/>
              <a:t>Essa palavra-chave indica que estamos especificando a tabela e a coluna que a chave estrangeira (</a:t>
            </a:r>
            <a:r>
              <a:rPr lang="pt-BR" sz="2800" b="1" u="sng" dirty="0" err="1"/>
              <a:t>curso_id</a:t>
            </a:r>
            <a:r>
              <a:rPr lang="pt-BR" sz="2800" b="1" u="sng" dirty="0"/>
              <a:t> </a:t>
            </a:r>
            <a:r>
              <a:rPr lang="pt-BR" sz="2800" dirty="0"/>
              <a:t>da tabela </a:t>
            </a:r>
            <a:r>
              <a:rPr lang="pt-BR" sz="2800" b="1" u="sng" dirty="0"/>
              <a:t>alunos</a:t>
            </a:r>
            <a:r>
              <a:rPr lang="pt-BR" sz="2800" dirty="0"/>
              <a:t>) irá referenciar.</a:t>
            </a:r>
          </a:p>
          <a:p>
            <a:r>
              <a:rPr lang="pt-BR" sz="2800" b="1" dirty="0">
                <a:solidFill>
                  <a:srgbClr val="00B0F0"/>
                </a:solidFill>
              </a:rPr>
              <a:t>cursos: </a:t>
            </a:r>
            <a:r>
              <a:rPr lang="pt-BR" dirty="0"/>
              <a:t>Este é o nome da tabela referenciada </a:t>
            </a:r>
          </a:p>
          <a:p>
            <a:r>
              <a:rPr lang="pt-BR" sz="2800" b="1" dirty="0">
                <a:solidFill>
                  <a:srgbClr val="00B0F0"/>
                </a:solidFill>
              </a:rPr>
              <a:t>(</a:t>
            </a:r>
            <a:r>
              <a:rPr lang="pt-BR" sz="2800" b="1" dirty="0" err="1">
                <a:solidFill>
                  <a:srgbClr val="00B0F0"/>
                </a:solidFill>
              </a:rPr>
              <a:t>curso_id</a:t>
            </a:r>
            <a:r>
              <a:rPr lang="pt-BR" sz="2800" b="1" dirty="0">
                <a:solidFill>
                  <a:srgbClr val="00B0F0"/>
                </a:solidFill>
              </a:rPr>
              <a:t>): </a:t>
            </a:r>
            <a:r>
              <a:rPr lang="pt-BR" sz="2800" dirty="0"/>
              <a:t>Esse é o nome da coluna na tabela cursos que contém os valores que serão referenciados pela chave estrangeira na tabela alunos</a:t>
            </a:r>
            <a:br>
              <a:rPr lang="pt-BR" sz="28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6920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7194" name="Rectangle 719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909DEB-4C5B-3248-331F-CE986F53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pt-BR" sz="4000"/>
              <a:t>Hands 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2B802B-3F19-4090-A73B-441B372D2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11430196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200" b="1" dirty="0"/>
              <a:t>Regra de Negócio</a:t>
            </a:r>
          </a:p>
          <a:p>
            <a:pPr marL="0" indent="0">
              <a:buNone/>
            </a:pPr>
            <a:endParaRPr lang="pt-BR" sz="3200" dirty="0"/>
          </a:p>
          <a:p>
            <a:r>
              <a:rPr lang="pt-BR" sz="3200" dirty="0"/>
              <a:t>Um aluno pertence a um curso (1 curso → vários alunos).</a:t>
            </a:r>
          </a:p>
          <a:p>
            <a:r>
              <a:rPr lang="pt-BR" sz="3200" dirty="0"/>
              <a:t>Um curso tem várias matérias (1 curso → várias matérias).</a:t>
            </a:r>
          </a:p>
          <a:p>
            <a:r>
              <a:rPr lang="pt-BR" sz="3200" dirty="0"/>
              <a:t>Uma matéria pertence a um único curso (1 matéria → 1 curso).</a:t>
            </a:r>
          </a:p>
        </p:txBody>
      </p:sp>
      <p:pic>
        <p:nvPicPr>
          <p:cNvPr id="7173" name="Picture 5" descr="Entrevista com o cliente | Vetor Premium">
            <a:extLst>
              <a:ext uri="{FF2B5EF4-FFF2-40B4-BE49-F238E27FC236}">
                <a16:creationId xmlns:a16="http://schemas.microsoft.com/office/drawing/2014/main" id="{731E25AF-8261-DF5D-A455-F77875DED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5" t="2738" r="11877" b="23340"/>
          <a:stretch/>
        </p:blipFill>
        <p:spPr bwMode="auto">
          <a:xfrm>
            <a:off x="7515983" y="208717"/>
            <a:ext cx="4251858" cy="353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797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583</Words>
  <Application>Microsoft Office PowerPoint</Application>
  <PresentationFormat>Widescreen</PresentationFormat>
  <Paragraphs>68</Paragraphs>
  <Slides>30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Calibri</vt:lpstr>
      <vt:lpstr>Tema do Office</vt:lpstr>
      <vt:lpstr>Apresentação do PowerPoint</vt:lpstr>
      <vt:lpstr>Primary Key</vt:lpstr>
      <vt:lpstr>Apresentação do PowerPoint</vt:lpstr>
      <vt:lpstr>Foreing Key</vt:lpstr>
      <vt:lpstr>Apresentação do PowerPoint</vt:lpstr>
      <vt:lpstr>Apresentação do PowerPoint</vt:lpstr>
      <vt:lpstr>Como cria uma FK?</vt:lpstr>
      <vt:lpstr>CONSTRAINT fk_alunos_cursos FOREIGN KEY (curso_id) REFERENCES cursos(curso_id) </vt:lpstr>
      <vt:lpstr>Hands ON</vt:lpstr>
      <vt:lpstr>Criando DB</vt:lpstr>
      <vt:lpstr>Tabela Curso</vt:lpstr>
      <vt:lpstr>Tabela Alunos</vt:lpstr>
      <vt:lpstr>Tabela Materias</vt:lpstr>
      <vt:lpstr>DML’s</vt:lpstr>
      <vt:lpstr>Inserindo na tabela cursos</vt:lpstr>
      <vt:lpstr>Validando registros na tabela cursos</vt:lpstr>
      <vt:lpstr>Inserindo Registros na tabela Materias</vt:lpstr>
      <vt:lpstr>Validando registros na tabela materias</vt:lpstr>
      <vt:lpstr>Inserindo registros na tabela alunos</vt:lpstr>
      <vt:lpstr>Validando registros na tabela alunos</vt:lpstr>
      <vt:lpstr>INNER JOIN</vt:lpstr>
      <vt:lpstr>Sintaxe</vt:lpstr>
      <vt:lpstr>Verificando todos alunos matriculados em um curso</vt:lpstr>
      <vt:lpstr>Desafio 1</vt:lpstr>
      <vt:lpstr>Apresentação do PowerPoint</vt:lpstr>
      <vt:lpstr>Desafio 2</vt:lpstr>
      <vt:lpstr>Apresentação do PowerPoint</vt:lpstr>
      <vt:lpstr>Tem muitas coisas que podemos aprender...</vt:lpstr>
      <vt:lpstr>Professores</vt:lpstr>
      <vt:lpstr>Contatos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Cleiton Dias</dc:creator>
  <cp:lastModifiedBy>Cleiton Dias</cp:lastModifiedBy>
  <cp:revision>2</cp:revision>
  <dcterms:created xsi:type="dcterms:W3CDTF">2025-04-03T17:31:58Z</dcterms:created>
  <dcterms:modified xsi:type="dcterms:W3CDTF">2025-04-03T19:57:27Z</dcterms:modified>
</cp:coreProperties>
</file>