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09" r:id="rId16"/>
    <p:sldId id="310" r:id="rId17"/>
    <p:sldId id="311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339" r:id="rId27"/>
    <p:sldId id="342" r:id="rId28"/>
    <p:sldId id="343" r:id="rId29"/>
    <p:sldId id="288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81A9-4278-46D2-A2CF-692E85AD5FF6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488-2A6E-43E3-85A6-0B5BA7EA2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324C-ABA4-A800-8D32-2F42BAAF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F1C3A-3415-8A4C-6672-84EAE0D6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A290-3247-E038-BBDF-382C030F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786CA-517B-6650-4CE4-551E4E9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6B7EA-36D3-4AD1-8010-D1609A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314B-D0AC-625E-9423-512044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F0715-6E54-E8C2-407F-E1A022A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B8BD4-966B-F35E-87AE-9AFD5B6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567E9-89F7-C17D-0CCD-F9BE84F4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F6E8A-D128-64A6-BA7E-F40C9F4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9AD0B-2ED6-36D1-FA6A-A76FCE83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680C-199A-F3AF-0BA3-9CC70CDD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CF6A8-433C-93B7-DE89-F3E3818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6AACA-1070-CC7F-4A88-EB71D18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6E72-01A3-7432-F52B-59A3005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CB39-6520-1D46-DB29-FD45CEE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E68D-A0C5-7389-99A3-67F0882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C75D-7F5C-5DB4-29BA-73FC1654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EB2ED-0938-D1B3-D06B-4E287EF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B8CC0-BA36-BCAC-D6A0-E75E00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9825-646D-9568-DAE5-71BCA1C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66E2-4997-6336-CB6D-1187D8FC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21042-3C4C-F109-CD7B-CC229BE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FD80-A92D-672D-226D-6CBFEE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5A91D-D1E7-DB96-F375-C6C6C81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F1EA-EE4E-A66A-617B-292D46A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8BAC3-5FC0-C4CF-C4A1-68DC22BF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1C23-69C5-FE6C-9125-E7475994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B14D3-51AF-7917-9CAD-7E5903A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24141-F769-C064-6FD0-788B81CE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C2E25-79B0-4255-3BDB-AD805F9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D88E-88DD-88A7-CD07-FB2D754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2C58A-6A4A-4069-6CEB-F3AD331A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F4E68-D946-3A3F-3030-4BD776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9BCB6-7D7E-4A64-FD1A-9595A777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4911F-4BA4-BC42-1688-F854BDC0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6E3A4-55CB-FC2D-C1C3-B9139B4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0EAED-458D-7245-A481-50AD2F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93775-60D8-20FF-9BB0-394CD04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60B4-8DEB-D07E-7BCA-CB58C6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68C5B-1CCF-4721-7FD4-74C8759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92342-B037-47C9-633A-7835F6F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D4FF0-5D39-E043-F262-C2D2A01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40D619-CA07-C3CD-63FB-2272899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0EF26D-C0A8-0F5C-E66E-FBF3B4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5B64D-93BD-395F-B635-7C698A0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DE6-FC54-FC1F-1EC9-C632281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3B40-0346-91A9-2A48-43D00299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76197-FF28-CB47-66C1-F22F5C9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BCA7A-3F2C-05B2-4A5B-9C4C25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15EBE-D92D-6D27-7DDF-7858CAE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09FFE-ED90-FA58-12E1-388A7D9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B86-B578-7476-6715-2F3EDFA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2A4B93-A8A6-EB5A-23A5-B939D05F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0D039-ABEA-78DA-859D-550887DE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930D3-88BF-D78A-A0CA-C74397C7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CB43B-58FA-DD90-5D35-C1132137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4CBF-8E29-D05B-82C4-AB132995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2248F-5EAF-139D-5483-45FF125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96FC2-75A5-C3CA-F6A4-EACD807E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241A-CCA9-DC0B-2702-D9D61EA3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B99F7-3390-4818-B2B2-DDFBF3F362A7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4C2B-C52E-AE99-0169-61A63120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DB7F-C816-051C-C0FD-81C0274B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1C204-A189-7FDB-D134-AE9C408B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453" y="739978"/>
            <a:ext cx="5443193" cy="3004145"/>
          </a:xfrm>
        </p:spPr>
        <p:txBody>
          <a:bodyPr>
            <a:normAutofit/>
          </a:bodyPr>
          <a:lstStyle/>
          <a:p>
            <a:r>
              <a:rPr lang="pt-BR" b="1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8D5BB-B3CD-DB39-F0AA-B1EF117C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 b="1" dirty="0"/>
              <a:t>Data </a:t>
            </a:r>
            <a:r>
              <a:rPr lang="pt-BR" b="1" dirty="0" err="1"/>
              <a:t>Definiton</a:t>
            </a:r>
            <a:r>
              <a:rPr lang="pt-BR" b="1" dirty="0"/>
              <a:t> </a:t>
            </a:r>
            <a:r>
              <a:rPr lang="pt-BR" b="1" dirty="0" err="1"/>
              <a:t>Language</a:t>
            </a:r>
            <a:endParaRPr lang="pt-BR" b="1" dirty="0"/>
          </a:p>
          <a:p>
            <a:r>
              <a:rPr lang="pt-BR" dirty="0"/>
              <a:t>Cleiton Dias e Tiago </a:t>
            </a:r>
            <a:r>
              <a:rPr lang="pt-BR" dirty="0" err="1"/>
              <a:t>Pascotto</a:t>
            </a:r>
            <a:endParaRPr lang="pt-BR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Arquivo de banco de dados - ícones de networking grátis">
            <a:extLst>
              <a:ext uri="{FF2B5EF4-FFF2-40B4-BE49-F238E27FC236}">
                <a16:creationId xmlns:a16="http://schemas.microsoft.com/office/drawing/2014/main" id="{149F5851-5380-3220-7CEB-44AE80DF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0B2E3-7969-5F59-1E36-636D6B8D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686" y="1361246"/>
            <a:ext cx="4818290" cy="26719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 b="1">
                <a:solidFill>
                  <a:schemeClr val="bg1"/>
                </a:solidFill>
              </a:rPr>
              <a:t>Agora, pense em um engenheiro....</a:t>
            </a:r>
          </a:p>
        </p:txBody>
      </p:sp>
      <p:pic>
        <p:nvPicPr>
          <p:cNvPr id="8194" name="Picture 2" descr="Engenheiro ou arquiteto, qual devo contratar para o projeto de casa?">
            <a:extLst>
              <a:ext uri="{FF2B5EF4-FFF2-40B4-BE49-F238E27FC236}">
                <a16:creationId xmlns:a16="http://schemas.microsoft.com/office/drawing/2014/main" id="{68F8B7E8-CE69-263F-1DDB-AE0A1A67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r="20351" b="-2"/>
          <a:stretch>
            <a:fillRect/>
          </a:stretch>
        </p:blipFill>
        <p:spPr bwMode="auto">
          <a:xfrm>
            <a:off x="827088" y="1498600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Engenharia Civil: sete áreas no mercado de trabalho - Blog da Ulbra %">
            <a:extLst>
              <a:ext uri="{FF2B5EF4-FFF2-40B4-BE49-F238E27FC236}">
                <a16:creationId xmlns:a16="http://schemas.microsoft.com/office/drawing/2014/main" id="{D05B7F47-418A-41F7-9C2F-D4192D99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2A8DE0-290F-B132-86E7-3A045266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4"/>
            <a:ext cx="3217752" cy="3410171"/>
          </a:xfrm>
        </p:spPr>
        <p:txBody>
          <a:bodyPr>
            <a:normAutofit/>
          </a:bodyPr>
          <a:lstStyle/>
          <a:p>
            <a:r>
              <a:rPr lang="pt-BR" sz="2800" b="1" dirty="0"/>
              <a:t>Engenheiro calcula e define a estrutura real, ou seja, ele define como deve ser construído.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786B4-DA76-8F9B-FF65-EDA839AE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03691"/>
            <a:ext cx="3217752" cy="267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Realiza cálculos pra garantir que determinada estrutura aguenta certo peso e etc. </a:t>
            </a:r>
          </a:p>
        </p:txBody>
      </p:sp>
    </p:spTree>
    <p:extLst>
      <p:ext uri="{BB962C8B-B14F-4D97-AF65-F5344CB8AC3E}">
        <p14:creationId xmlns:p14="http://schemas.microsoft.com/office/powerpoint/2010/main" val="148346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06641C-FC78-20D4-CF09-E02E17E7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686" y="1361245"/>
            <a:ext cx="4818290" cy="39802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 dirty="0" err="1">
                <a:solidFill>
                  <a:schemeClr val="bg1"/>
                </a:solidFill>
              </a:rPr>
              <a:t>Pedreiro</a:t>
            </a:r>
            <a:r>
              <a:rPr lang="en-US" sz="3400" b="1" dirty="0">
                <a:solidFill>
                  <a:schemeClr val="bg1"/>
                </a:solidFill>
              </a:rPr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ele</a:t>
            </a:r>
            <a:r>
              <a:rPr lang="en-US" sz="3400" b="1" dirty="0">
                <a:solidFill>
                  <a:schemeClr val="bg1"/>
                </a:solidFill>
              </a:rPr>
              <a:t> é o </a:t>
            </a:r>
            <a:r>
              <a:rPr lang="en-US" sz="3400" b="1" dirty="0" err="1">
                <a:solidFill>
                  <a:schemeClr val="bg1"/>
                </a:solidFill>
              </a:rPr>
              <a:t>responsável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por</a:t>
            </a:r>
            <a:r>
              <a:rPr lang="en-US" sz="3400" b="1" dirty="0">
                <a:solidFill>
                  <a:schemeClr val="bg1"/>
                </a:solidFill>
              </a:rPr>
              <a:t> manipular </a:t>
            </a:r>
            <a:r>
              <a:rPr lang="en-US" sz="3400" b="1" dirty="0" err="1">
                <a:solidFill>
                  <a:schemeClr val="bg1"/>
                </a:solidFill>
              </a:rPr>
              <a:t>os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objetos</a:t>
            </a:r>
            <a:r>
              <a:rPr lang="en-US" sz="3400" b="1" dirty="0">
                <a:solidFill>
                  <a:schemeClr val="bg1"/>
                </a:solidFill>
              </a:rPr>
              <a:t> que </a:t>
            </a:r>
            <a:r>
              <a:rPr lang="en-US" sz="3400" b="1" dirty="0" err="1">
                <a:solidFill>
                  <a:schemeClr val="bg1"/>
                </a:solidFill>
              </a:rPr>
              <a:t>preenchem</a:t>
            </a:r>
            <a:r>
              <a:rPr lang="en-US" sz="3400" b="1" dirty="0">
                <a:solidFill>
                  <a:schemeClr val="bg1"/>
                </a:solidFill>
              </a:rPr>
              <a:t> a </a:t>
            </a:r>
            <a:r>
              <a:rPr lang="en-US" sz="3400" b="1" dirty="0" err="1">
                <a:solidFill>
                  <a:schemeClr val="bg1"/>
                </a:solidFill>
              </a:rPr>
              <a:t>estrutura</a:t>
            </a:r>
            <a:r>
              <a:rPr lang="en-US" sz="3400" b="1" dirty="0">
                <a:solidFill>
                  <a:schemeClr val="bg1"/>
                </a:solidFill>
              </a:rPr>
              <a:t> que o </a:t>
            </a:r>
            <a:r>
              <a:rPr lang="en-US" sz="3400" b="1" dirty="0" err="1">
                <a:solidFill>
                  <a:schemeClr val="bg1"/>
                </a:solidFill>
              </a:rPr>
              <a:t>engenheiro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definiu</a:t>
            </a:r>
            <a:r>
              <a:rPr lang="en-US" sz="3400" b="1" dirty="0">
                <a:solidFill>
                  <a:schemeClr val="bg1"/>
                </a:solidFill>
              </a:rPr>
              <a:t>/</a:t>
            </a:r>
            <a:r>
              <a:rPr lang="en-US" sz="3400" b="1" dirty="0" err="1">
                <a:solidFill>
                  <a:schemeClr val="bg1"/>
                </a:solidFill>
              </a:rPr>
              <a:t>calculou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br>
              <a:rPr lang="en-US" sz="3400" b="1" dirty="0">
                <a:solidFill>
                  <a:schemeClr val="bg1"/>
                </a:solidFill>
              </a:rPr>
            </a:b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Isso</a:t>
            </a:r>
            <a:r>
              <a:rPr lang="en-US" sz="3400" b="1" dirty="0">
                <a:solidFill>
                  <a:schemeClr val="bg1"/>
                </a:solidFill>
              </a:rPr>
              <a:t> é um spoiler </a:t>
            </a:r>
            <a:r>
              <a:rPr lang="en-US" sz="3400" b="1" dirty="0" err="1">
                <a:solidFill>
                  <a:schemeClr val="bg1"/>
                </a:solidFill>
              </a:rPr>
              <a:t>sobre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os</a:t>
            </a:r>
            <a:r>
              <a:rPr lang="en-US" sz="3400" b="1" dirty="0">
                <a:solidFill>
                  <a:schemeClr val="bg1"/>
                </a:solidFill>
              </a:rPr>
              <a:t> commandos DML….</a:t>
            </a:r>
          </a:p>
        </p:txBody>
      </p:sp>
      <p:pic>
        <p:nvPicPr>
          <p:cNvPr id="10242" name="Picture 2" descr="Especialização de mão de obra: conheça 6 cursos para pedreiros -  Capacitação - Mapa da Obra">
            <a:extLst>
              <a:ext uri="{FF2B5EF4-FFF2-40B4-BE49-F238E27FC236}">
                <a16:creationId xmlns:a16="http://schemas.microsoft.com/office/drawing/2014/main" id="{BF99EE8B-E44D-D98C-1609-33B30FCA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r="15396" b="-2"/>
          <a:stretch>
            <a:fillRect/>
          </a:stretch>
        </p:blipFill>
        <p:spPr bwMode="auto">
          <a:xfrm>
            <a:off x="827088" y="1498600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51" name="Freeform: Shape 10250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9E362-AD2B-1241-93C0-251217CB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Agora... Olhando essas profissões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638B0-032C-8DA6-0F5E-60C8365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Qual delas no exemplo anterior representaria o DDL?</a:t>
            </a:r>
          </a:p>
        </p:txBody>
      </p: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274" name="Rectangle 112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5" name="Rectangle 112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77" name="Freeform: Shape 112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281" name="Rectangle 112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5" name="Oval 112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87" name="Oval 112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266" name="Picture 2" descr="Meme - Dúvida - e-Hacks">
            <a:extLst>
              <a:ext uri="{FF2B5EF4-FFF2-40B4-BE49-F238E27FC236}">
                <a16:creationId xmlns:a16="http://schemas.microsoft.com/office/drawing/2014/main" id="{85CAC85B-D179-4E79-9CBD-9B2C1A855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336" y="1509721"/>
            <a:ext cx="3680216" cy="3680216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9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291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12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294" name="Freeform: Shape 112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5" name="Freeform: Shape 112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6" name="Freeform: Shape 112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7" name="Freeform: Shape 112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8" name="Freeform: Shape 112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45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297" name="Group 12296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2298" name="Oval 12297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9" name="Oval 12298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01" name="Oval 1230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F24322-339D-AEE4-178A-5F005DD4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DDL</a:t>
            </a:r>
          </a:p>
        </p:txBody>
      </p:sp>
      <p:grpSp>
        <p:nvGrpSpPr>
          <p:cNvPr id="12303" name="Group 12302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2304" name="Freeform: Shape 1230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305" name="Freeform: Shape 1230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2290" name="Picture 2" descr="AlgoDaily - What Is DDL? Data Definition Language Explained">
            <a:extLst>
              <a:ext uri="{FF2B5EF4-FFF2-40B4-BE49-F238E27FC236}">
                <a16:creationId xmlns:a16="http://schemas.microsoft.com/office/drawing/2014/main" id="{4BFACCEC-33E0-395B-BFBF-98700125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077" y="2495392"/>
            <a:ext cx="3217333" cy="195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7DEA0-73AE-94E8-957F-B269B122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chemeClr val="bg1"/>
                </a:solidFill>
              </a:rPr>
              <a:t>Vamos definir:</a:t>
            </a: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</a:endParaRPr>
          </a:p>
          <a:p>
            <a:r>
              <a:rPr lang="pt-BR" sz="2400">
                <a:solidFill>
                  <a:schemeClr val="bg1"/>
                </a:solidFill>
              </a:rPr>
              <a:t>Tipo de dados (número, texto, data)</a:t>
            </a:r>
          </a:p>
          <a:p>
            <a:r>
              <a:rPr lang="pt-BR" sz="2400">
                <a:solidFill>
                  <a:schemeClr val="bg1"/>
                </a:solidFill>
              </a:rPr>
              <a:t>Chaves primárias</a:t>
            </a:r>
          </a:p>
          <a:p>
            <a:r>
              <a:rPr lang="pt-BR" sz="2400">
                <a:solidFill>
                  <a:schemeClr val="bg1"/>
                </a:solidFill>
              </a:rPr>
              <a:t>Vamos Criar/Alterar Tabelas</a:t>
            </a:r>
          </a:p>
          <a:p>
            <a:pPr marL="0" indent="0">
              <a:buNone/>
            </a:pPr>
            <a:endParaRPr lang="pt-BR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400">
                <a:solidFill>
                  <a:schemeClr val="bg1"/>
                </a:solidFill>
              </a:rPr>
              <a:t>Usada para </a:t>
            </a:r>
            <a:r>
              <a:rPr lang="pt-BR" sz="2400" b="1">
                <a:solidFill>
                  <a:schemeClr val="bg1"/>
                </a:solidFill>
              </a:rPr>
              <a:t>criar e organizar</a:t>
            </a:r>
            <a:r>
              <a:rPr lang="pt-BR" sz="2400">
                <a:solidFill>
                  <a:schemeClr val="bg1"/>
                </a:solidFill>
              </a:rPr>
              <a:t> a estrutura do banco de dados (tabelas, colunas, índices, relacionamentos).</a:t>
            </a:r>
          </a:p>
        </p:txBody>
      </p:sp>
      <p:grpSp>
        <p:nvGrpSpPr>
          <p:cNvPr id="1230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308" name="Freeform: Shape 1230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9" name="Freeform: Shape 1230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0" name="Freeform: Shape 1230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1" name="Freeform: Shape 1231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2" name="Freeform: Shape 1231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55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xto&#10;&#10;O conteúdo gerado por IA pode estar incorreto.">
            <a:extLst>
              <a:ext uri="{FF2B5EF4-FFF2-40B4-BE49-F238E27FC236}">
                <a16:creationId xmlns:a16="http://schemas.microsoft.com/office/drawing/2014/main" id="{F8B26844-E2B6-9F5A-438A-859B52AC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20" y="10"/>
            <a:ext cx="12191979" cy="685798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ampp: Onde colocar os arquivos do seu projeto? - Falando Tech">
            <a:extLst>
              <a:ext uri="{FF2B5EF4-FFF2-40B4-BE49-F238E27FC236}">
                <a16:creationId xmlns:a16="http://schemas.microsoft.com/office/drawing/2014/main" id="{CC319DF1-67A1-3EB1-4BDE-D2BDD353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22" y="2403282"/>
            <a:ext cx="5804955" cy="36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0A59-CE7B-6A95-D3D5-914FFF5F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/>
              <a:t>O banco de dados está “servindo dados”, por isso vamos precisar de um servidor para coloca-lo. 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Durante as aulas vamos utilizar o XAMPP para simular um servidor.</a:t>
            </a:r>
          </a:p>
        </p:txBody>
      </p:sp>
    </p:spTree>
    <p:extLst>
      <p:ext uri="{BB962C8B-B14F-4D97-AF65-F5344CB8AC3E}">
        <p14:creationId xmlns:p14="http://schemas.microsoft.com/office/powerpoint/2010/main" val="5101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E04E-9709-A9C2-344C-63F83C03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Ligando o servidor....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4704B-6670-BC1B-C3C5-DB0C1B17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Apache será o nosso Servidor, vamos ligar a opção dele e também a opção do MySQL. </a:t>
            </a: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2DF4118-237D-43BB-6152-6CD95D70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7" y="2290936"/>
            <a:ext cx="10629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1EF24-CA16-33FB-C2DE-CBDF3245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CREATE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6F92-5CF3-5715-AFCB-B121F924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/>
              <a:t>cria objetos no banco, como: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3600" dirty="0"/>
              <a:t>	o próprio banco de dados</a:t>
            </a:r>
          </a:p>
          <a:p>
            <a:pPr lvl="1"/>
            <a:r>
              <a:rPr lang="pt-BR" sz="3600" dirty="0"/>
              <a:t>	tabelas</a:t>
            </a:r>
          </a:p>
          <a:p>
            <a:pPr lvl="1"/>
            <a:r>
              <a:rPr lang="pt-BR" sz="3600" dirty="0"/>
              <a:t>	</a:t>
            </a:r>
            <a:r>
              <a:rPr lang="pt-BR" sz="3600" dirty="0" err="1"/>
              <a:t>views</a:t>
            </a:r>
            <a:endParaRPr lang="pt-BR" sz="3600" dirty="0"/>
          </a:p>
          <a:p>
            <a:pPr lvl="1"/>
            <a:r>
              <a:rPr lang="pt-BR" sz="3600" dirty="0"/>
              <a:t>	índices</a:t>
            </a:r>
          </a:p>
          <a:p>
            <a:pPr lvl="1"/>
            <a:r>
              <a:rPr lang="pt-BR" sz="3600" dirty="0"/>
              <a:t>	e etc.</a:t>
            </a:r>
          </a:p>
        </p:txBody>
      </p:sp>
    </p:spTree>
    <p:extLst>
      <p:ext uri="{BB962C8B-B14F-4D97-AF65-F5344CB8AC3E}">
        <p14:creationId xmlns:p14="http://schemas.microsoft.com/office/powerpoint/2010/main" val="1445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B692-745A-CDD8-2BD4-DA12DD0D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Criando um banco de dados</a:t>
            </a: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7FFE5DAC-589A-15AA-BBE7-A0742974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91"/>
          <a:stretch>
            <a:fillRect/>
          </a:stretch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F50-569C-2AD9-EF9F-49A1057B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SQL – Structured Query Language</a:t>
            </a:r>
          </a:p>
        </p:txBody>
      </p:sp>
      <p:pic>
        <p:nvPicPr>
          <p:cNvPr id="1028" name="Picture 4" descr="Microsoft SQL | Nexus Tech">
            <a:extLst>
              <a:ext uri="{FF2B5EF4-FFF2-40B4-BE49-F238E27FC236}">
                <a16:creationId xmlns:a16="http://schemas.microsoft.com/office/drawing/2014/main" id="{80E507F7-540B-5449-BED0-B9CBB277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 r="1" b="3152"/>
          <a:stretch>
            <a:fillRect/>
          </a:stretch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6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640EA-C24D-E8E7-65E8-FC45A7A5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Criando uma tabela</a:t>
            </a: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9575DDE-8EE5-D994-59DB-603C6FF0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3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78DD9A-7FF6-BBBC-74BB-017A4E31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Deu erro?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7B8E00-66B2-0789-BA2A-53DCEE9A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1" r="25316" b="-2"/>
          <a:stretch>
            <a:fillRect/>
          </a:stretch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846DD-F52A-B039-AF9A-1BFE039CD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bg1">
                    <a:alpha val="80000"/>
                  </a:schemeClr>
                </a:solidFill>
              </a:rPr>
              <a:t>Sempre que criar um banco ou abrir o SGBDR, você precisa dizer qual banco vai usar antes de criar ou selecionar algum objeto.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3460141-3C5B-5215-C7DF-9761E3685658}"/>
              </a:ext>
            </a:extLst>
          </p:cNvPr>
          <p:cNvSpPr/>
          <p:nvPr/>
        </p:nvSpPr>
        <p:spPr>
          <a:xfrm>
            <a:off x="372978" y="1881893"/>
            <a:ext cx="1147813" cy="8431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4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AAA4C4-58D9-8509-50B5-84B2F962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Alterando uma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EB49E-E148-2913-FD25-01AA944B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Adicionando uma coluna nova...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Aplicativo, Word&#10;&#10;O conteúdo gerado por IA pode estar incorreto.">
            <a:extLst>
              <a:ext uri="{FF2B5EF4-FFF2-40B4-BE49-F238E27FC236}">
                <a16:creationId xmlns:a16="http://schemas.microsoft.com/office/drawing/2014/main" id="{77AA38CC-876E-411E-3942-8635775E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52062"/>
            <a:ext cx="11548872" cy="33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1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54247-B004-0274-ED12-D0184905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Agora crie uma tabela...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3A9F3-19E0-F666-85F2-BA20ED6E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180"/>
            <a:ext cx="4377793" cy="15945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Vocês tem 5 minutos...</a:t>
            </a:r>
          </a:p>
        </p:txBody>
      </p:sp>
      <p:pic>
        <p:nvPicPr>
          <p:cNvPr id="13314" name="Picture 2" descr="O tempo voa..... | South America Memes™ Amino Amino">
            <a:extLst>
              <a:ext uri="{FF2B5EF4-FFF2-40B4-BE49-F238E27FC236}">
                <a16:creationId xmlns:a16="http://schemas.microsoft.com/office/drawing/2014/main" id="{C44EE618-81C0-0E46-5BF5-7744F097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" r="-1" b="-1"/>
          <a:stretch>
            <a:fillRect/>
          </a:stretch>
        </p:blipFill>
        <p:spPr bwMode="auto"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noFill/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Freeform: Shape 13320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23" name="Freeform: Shape 13322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8543A5-53F0-029B-49AA-7167DAFB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Não lembra? Use esse 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5DF3D2-1C24-119C-617D-AD015DD9C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04" y="1675227"/>
            <a:ext cx="66831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9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80A56-A633-BA27-DBAB-08E8D08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FDF19-F961-5F6E-15E8-E4DBE60F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Apaga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totalmente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volta,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apaga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E8751F-7E18-01FC-3495-A82BBA91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04" y="2354239"/>
            <a:ext cx="918159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DC79E9-0161-3BC1-8749-B84F653E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Inserindo registros... </a:t>
            </a:r>
          </a:p>
        </p:txBody>
      </p:sp>
      <p:pic>
        <p:nvPicPr>
          <p:cNvPr id="5" name="Espaço Reservado para Conteúdo 4" descr="Calendário&#10;&#10;O conteúdo gerado por IA pode estar incorreto.">
            <a:extLst>
              <a:ext uri="{FF2B5EF4-FFF2-40B4-BE49-F238E27FC236}">
                <a16:creationId xmlns:a16="http://schemas.microsoft.com/office/drawing/2014/main" id="{BBFB2F31-4B61-B3BB-C185-E0398EACD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Pausa Feedback - Meme - Criarmeme.com.br">
            <a:extLst>
              <a:ext uri="{FF2B5EF4-FFF2-40B4-BE49-F238E27FC236}">
                <a16:creationId xmlns:a16="http://schemas.microsoft.com/office/drawing/2014/main" id="{C22B402F-3896-B957-F988-D35A6953E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7953" y="643468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Freeform: Shape 1434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1536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029C94-C0BD-9193-25B9-100FF154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CHAVE PRIMARIA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AA0FE-AB7A-E8DE-7AFC-7F17D9C6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Continua a próxima aula...</a:t>
            </a:r>
          </a:p>
        </p:txBody>
      </p:sp>
      <p:grpSp>
        <p:nvGrpSpPr>
          <p:cNvPr id="15371" name="Group 1537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5372" name="Rectangle 1537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3" name="Rectangle 1537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7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378" name="Freeform: Shape 1537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9" name="Freeform: Shape 1537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0" name="Freeform: Shape 1537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1" name="Freeform: Shape 1538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2" name="Freeform: Shape 1538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364" name="Picture 4" descr="Entenda a diferença de chave primária e chave estrangeira. Me sigam pa... |  TikTok">
            <a:extLst>
              <a:ext uri="{FF2B5EF4-FFF2-40B4-BE49-F238E27FC236}">
                <a16:creationId xmlns:a16="http://schemas.microsoft.com/office/drawing/2014/main" id="{C56D9EE5-A3B7-B8EE-08B4-832A876F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695" y="1126418"/>
            <a:ext cx="2573023" cy="4594684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8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88" name="Oval 1538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90" name="Oval 1538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9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42D98-8D2A-2481-39D7-86439DA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Professores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A6C47-50EE-DFC2-846D-49150610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648396" cy="3769834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Cleiton S Dias</a:t>
            </a:r>
          </a:p>
          <a:p>
            <a:r>
              <a:rPr lang="pt-BR" sz="3600" dirty="0"/>
              <a:t>Thiago G </a:t>
            </a:r>
            <a:r>
              <a:rPr lang="pt-BR" sz="3600" dirty="0" err="1"/>
              <a:t>Pascotto</a:t>
            </a:r>
            <a:endParaRPr lang="pt-BR" sz="3600" dirty="0"/>
          </a:p>
        </p:txBody>
      </p:sp>
      <p:sp>
        <p:nvSpPr>
          <p:cNvPr id="14355" name="Rectangle 1434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ETEC UIRAPURU | Tecsesp | 2020">
            <a:extLst>
              <a:ext uri="{FF2B5EF4-FFF2-40B4-BE49-F238E27FC236}">
                <a16:creationId xmlns:a16="http://schemas.microsoft.com/office/drawing/2014/main" id="{304BB7AA-60EC-4F89-A70C-F741BC1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790" y="2178569"/>
            <a:ext cx="2402575" cy="25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8B9FF-9FC7-DFFE-8173-6FF7E015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SQL</a:t>
            </a:r>
          </a:p>
        </p:txBody>
      </p:sp>
      <p:pic>
        <p:nvPicPr>
          <p:cNvPr id="2052" name="Picture 4" descr="Sql Images – Browse 19,864 Stock Photos, Vectors, and Video | Adobe Stock">
            <a:extLst>
              <a:ext uri="{FF2B5EF4-FFF2-40B4-BE49-F238E27FC236}">
                <a16:creationId xmlns:a16="http://schemas.microsoft.com/office/drawing/2014/main" id="{4924E4A1-72F3-A5B4-A151-B48395A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r="22717"/>
          <a:stretch>
            <a:fillRect/>
          </a:stretch>
        </p:blipFill>
        <p:spPr bwMode="auto"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7755C-85BF-D677-01C9-7A246777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2534970"/>
            <a:ext cx="4391024" cy="3293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>
                    <a:alpha val="80000"/>
                  </a:srgbClr>
                </a:solidFill>
              </a:rPr>
              <a:t>Linguagem utilizada para interagir com bancos de dados relacionais.</a:t>
            </a:r>
          </a:p>
          <a:p>
            <a:pPr marL="0" indent="0">
              <a:buNone/>
            </a:pPr>
            <a:endParaRPr lang="pt-BR" sz="18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>
                    <a:alpha val="80000"/>
                  </a:schemeClr>
                </a:solidFill>
              </a:rPr>
              <a:t>É uma linguagem padrão, ou seja, não é considerada uma linguagem de programação tradicional, como Java, C e etc. </a:t>
            </a:r>
          </a:p>
          <a:p>
            <a:pPr marL="0" indent="0">
              <a:buNone/>
            </a:pPr>
            <a:endParaRPr lang="pt-BR" sz="18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>
                    <a:alpha val="80000"/>
                  </a:schemeClr>
                </a:solidFill>
              </a:rPr>
              <a:t>É uma linguagem declarativa, ou seja declaramos o que queremos o que queremos e o banco de dados se encarrega de decidir como executar isso</a:t>
            </a:r>
            <a:r>
              <a:rPr lang="pt-BR" sz="1700" dirty="0">
                <a:solidFill>
                  <a:schemeClr val="bg1">
                    <a:alpha val="8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5723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6AA-D189-1069-68FC-17A88C72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2971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Contatos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7C81E51-3DA9-3910-B70B-6E4A58D00C88}"/>
              </a:ext>
            </a:extLst>
          </p:cNvPr>
          <p:cNvSpPr txBox="1">
            <a:spLocks/>
          </p:cNvSpPr>
          <p:nvPr/>
        </p:nvSpPr>
        <p:spPr>
          <a:xfrm>
            <a:off x="7601426" y="259139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/>
              <a:t>cleitondsd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5" name="Picture 6" descr="About GitHub · GitHub">
            <a:extLst>
              <a:ext uri="{FF2B5EF4-FFF2-40B4-BE49-F238E27FC236}">
                <a16:creationId xmlns:a16="http://schemas.microsoft.com/office/drawing/2014/main" id="{775E45E6-7A0F-2E6F-A9B9-9A9873E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38397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2BA6F702-B229-DB57-E2C6-4ADBF2A1395E}"/>
              </a:ext>
            </a:extLst>
          </p:cNvPr>
          <p:cNvSpPr txBox="1">
            <a:spLocks/>
          </p:cNvSpPr>
          <p:nvPr/>
        </p:nvSpPr>
        <p:spPr>
          <a:xfrm>
            <a:off x="7601426" y="419022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cleitondsd</a:t>
            </a: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92534AC-576F-45AE-E2BE-C6AB8844000D}"/>
              </a:ext>
            </a:extLst>
          </p:cNvPr>
          <p:cNvSpPr txBox="1">
            <a:spLocks/>
          </p:cNvSpPr>
          <p:nvPr/>
        </p:nvSpPr>
        <p:spPr>
          <a:xfrm>
            <a:off x="7601426" y="563703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(11) 9 3029-0421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8" name="Picture 8" descr="WhatsApp - Download e instalação gratuitos no Windows | Microsoft Store">
            <a:extLst>
              <a:ext uri="{FF2B5EF4-FFF2-40B4-BE49-F238E27FC236}">
                <a16:creationId xmlns:a16="http://schemas.microsoft.com/office/drawing/2014/main" id="{6540A4F3-F678-8E56-102D-3201A23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2" y="5263537"/>
            <a:ext cx="1071564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udo sobre LinkedIn - História e Notícias - Canaltech">
            <a:extLst>
              <a:ext uri="{FF2B5EF4-FFF2-40B4-BE49-F238E27FC236}">
                <a16:creationId xmlns:a16="http://schemas.microsoft.com/office/drawing/2014/main" id="{1E7C3896-3BEB-2576-7F74-2716A053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23279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F6FFB49B-394A-9847-4833-CFE1869D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" y="2291864"/>
            <a:ext cx="4167302" cy="4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63FBB3-2627-9761-58AD-AE5CF22D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SQL – Estrutura </a:t>
            </a:r>
          </a:p>
        </p:txBody>
      </p:sp>
      <p:pic>
        <p:nvPicPr>
          <p:cNvPr id="3074" name="Picture 2" descr="Índices SQL aceleram consultas">
            <a:extLst>
              <a:ext uri="{FF2B5EF4-FFF2-40B4-BE49-F238E27FC236}">
                <a16:creationId xmlns:a16="http://schemas.microsoft.com/office/drawing/2014/main" id="{C8F20280-B7D0-A75B-8BEA-3AD92074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6" r="483"/>
          <a:stretch>
            <a:fillRect/>
          </a:stretch>
        </p:blipFill>
        <p:spPr bwMode="auto">
          <a:xfrm>
            <a:off x="473874" y="1057275"/>
            <a:ext cx="5917401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A73E5-F494-0B24-B82F-54458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Subconjunto Comandos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C4EE4-31C1-1198-665B-C664C7BF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SQL tem </a:t>
            </a:r>
            <a:r>
              <a:rPr lang="pt-BR" b="1" dirty="0"/>
              <a:t>uma estrutura organizada em subconjunto de comandos</a:t>
            </a:r>
            <a:r>
              <a:rPr lang="pt-BR" dirty="0"/>
              <a:t>, cada um com um proposito especifico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29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4C0D1E-CCB1-2D50-D4D4-DCE0A30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65753"/>
            <a:ext cx="5334930" cy="9103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DFF69-5C4E-5898-7867-E7E935C0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453" y="2744344"/>
            <a:ext cx="5334931" cy="64790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Nesse </a:t>
            </a:r>
            <a:r>
              <a:rPr lang="en-US" sz="2400" dirty="0" err="1"/>
              <a:t>módulo</a:t>
            </a:r>
            <a:r>
              <a:rPr lang="en-US" sz="2400" dirty="0"/>
              <a:t> de aulas, </a:t>
            </a:r>
            <a:r>
              <a:rPr lang="en-US" sz="2400" dirty="0" err="1"/>
              <a:t>daremos</a:t>
            </a:r>
            <a:r>
              <a:rPr lang="en-US" sz="2400" dirty="0"/>
              <a:t> </a:t>
            </a:r>
            <a:r>
              <a:rPr lang="en-US" sz="2400" dirty="0" err="1"/>
              <a:t>inicio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subconjunto</a:t>
            </a:r>
            <a:endParaRPr lang="en-US" sz="2400" dirty="0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02" name="Picture 6" descr="DDL mean (Data Definition Language) Computer and Internet acronyms ,letters and icons ,Vector illustration.&#10;">
            <a:extLst>
              <a:ext uri="{FF2B5EF4-FFF2-40B4-BE49-F238E27FC236}">
                <a16:creationId xmlns:a16="http://schemas.microsoft.com/office/drawing/2014/main" id="{F3A943DD-29B8-0647-7F1A-76D87CAB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Freeform: Shape 411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38A05-23AC-FE5F-42EF-91969C69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BR" sz="3100" b="1">
                <a:solidFill>
                  <a:schemeClr val="bg1"/>
                </a:solidFill>
              </a:rPr>
              <a:t>Linguagem de Definição de Dados (DDL)</a:t>
            </a:r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132" name="Group 5131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136" name="Freeform: Shape 5135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7" name="Freeform: Shape 5136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33" name="Group 5132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5134" name="Freeform: Shape 5133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35" name="Freeform: Shape 5134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24" name="Picture 4" descr="DDL Data Definition Language. An Acronym Abbreviation of a term from the software industry. Illustration isolated on blue background">
            <a:extLst>
              <a:ext uri="{FF2B5EF4-FFF2-40B4-BE49-F238E27FC236}">
                <a16:creationId xmlns:a16="http://schemas.microsoft.com/office/drawing/2014/main" id="{035B3032-F5F4-0EC9-84A1-7A682D7A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091" y="2447452"/>
            <a:ext cx="4369112" cy="218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8A770-6F4F-33B8-544C-1BF36403D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>
                    <a:alpha val="80000"/>
                  </a:schemeClr>
                </a:solidFill>
              </a:rPr>
              <a:t>É o conjunto de comandos do SQL usados para </a:t>
            </a:r>
            <a:r>
              <a:rPr lang="pt-BR" sz="2000" b="1">
                <a:solidFill>
                  <a:schemeClr val="bg1">
                    <a:alpha val="80000"/>
                  </a:schemeClr>
                </a:solidFill>
              </a:rPr>
              <a:t>criar ou alterar a estrutura do banco de dados</a:t>
            </a:r>
            <a:r>
              <a:rPr lang="pt-BR" sz="2000">
                <a:solidFill>
                  <a:schemeClr val="bg1">
                    <a:alpha val="8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pt-BR" sz="200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>
                    <a:alpha val="80000"/>
                  </a:schemeClr>
                </a:solidFill>
              </a:rPr>
              <a:t>DDL </a:t>
            </a:r>
            <a:r>
              <a:rPr lang="pt-BR" sz="2000" b="1">
                <a:solidFill>
                  <a:schemeClr val="bg1">
                    <a:alpha val="80000"/>
                  </a:schemeClr>
                </a:solidFill>
              </a:rPr>
              <a:t>não mexe nos dados em</a:t>
            </a:r>
            <a:r>
              <a:rPr lang="pt-BR" sz="2000">
                <a:solidFill>
                  <a:schemeClr val="bg1">
                    <a:alpha val="80000"/>
                  </a:schemeClr>
                </a:solidFill>
              </a:rPr>
              <a:t>, ele define </a:t>
            </a:r>
            <a:r>
              <a:rPr lang="pt-BR" sz="2000" b="1">
                <a:solidFill>
                  <a:schemeClr val="bg1">
                    <a:alpha val="80000"/>
                  </a:schemeClr>
                </a:solidFill>
              </a:rPr>
              <a:t>onde e como os dados vão ficar guardados</a:t>
            </a:r>
            <a:r>
              <a:rPr lang="pt-BR" sz="20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t-BR" sz="20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F93CA-EB17-8310-190E-A0A63B8C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Pense em um arquiteto....</a:t>
            </a:r>
          </a:p>
        </p:txBody>
      </p:sp>
      <p:pic>
        <p:nvPicPr>
          <p:cNvPr id="6146" name="Picture 2" descr="Arquiteto ou engenheiro civil: qual deles contratar para a sua obra?WEG Home">
            <a:extLst>
              <a:ext uri="{FF2B5EF4-FFF2-40B4-BE49-F238E27FC236}">
                <a16:creationId xmlns:a16="http://schemas.microsoft.com/office/drawing/2014/main" id="{2344ED77-7D29-69D0-5E41-8CF72293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64"/>
          <a:stretch>
            <a:fillRect/>
          </a:stretch>
        </p:blipFill>
        <p:spPr bwMode="auto">
          <a:xfrm>
            <a:off x="20" y="-39"/>
            <a:ext cx="12191980" cy="417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1" name="Straight Connector 615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B4056F06-1067-40CC-8153-8A04EA0A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80" name="Oval 7179">
              <a:extLst>
                <a:ext uri="{FF2B5EF4-FFF2-40B4-BE49-F238E27FC236}">
                  <a16:creationId xmlns:a16="http://schemas.microsoft.com/office/drawing/2014/main" id="{86015350-BCF9-4ACA-99D9-2A98FB05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Oval 7180">
              <a:extLst>
                <a:ext uri="{FF2B5EF4-FFF2-40B4-BE49-F238E27FC236}">
                  <a16:creationId xmlns:a16="http://schemas.microsoft.com/office/drawing/2014/main" id="{5C57B1E4-5A42-473F-837E-3C5946D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Oval 7181">
              <a:extLst>
                <a:ext uri="{FF2B5EF4-FFF2-40B4-BE49-F238E27FC236}">
                  <a16:creationId xmlns:a16="http://schemas.microsoft.com/office/drawing/2014/main" id="{FBD49C7C-52B4-4D8F-B956-ECCA10BD7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Oval 7182">
              <a:extLst>
                <a:ext uri="{FF2B5EF4-FFF2-40B4-BE49-F238E27FC236}">
                  <a16:creationId xmlns:a16="http://schemas.microsoft.com/office/drawing/2014/main" id="{BAF0C458-F592-426F-B531-304500025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4" name="Oval 7183">
              <a:extLst>
                <a:ext uri="{FF2B5EF4-FFF2-40B4-BE49-F238E27FC236}">
                  <a16:creationId xmlns:a16="http://schemas.microsoft.com/office/drawing/2014/main" id="{7A4B5212-F988-4671-B9F2-02B065E40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B6C93D35-1EA4-427C-832E-C077C1603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0" name="Straight Connector 7189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1" name="Straight Connector 7190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2" name="Straight Connector 7191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6844341-921C-BAAF-8A30-045F5F23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750" y="609600"/>
            <a:ext cx="6095998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Arquiteto planeja os projetos, faz a planta mas ele não realiza a criação de fato.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F9170-B224-B600-8E6E-C0BBC25E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750" y="3522428"/>
            <a:ext cx="6095998" cy="26070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Isso é equivalente a modelagem conceitual e lógica, que vocês aprenderam no primeiro módulo.</a:t>
            </a:r>
          </a:p>
        </p:txBody>
      </p:sp>
      <p:sp>
        <p:nvSpPr>
          <p:cNvPr id="7195" name="Rectangle 7194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97" name="Group 7196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Modelagem de dados: modelo conceitual, modelo lógico e físico">
            <a:extLst>
              <a:ext uri="{FF2B5EF4-FFF2-40B4-BE49-F238E27FC236}">
                <a16:creationId xmlns:a16="http://schemas.microsoft.com/office/drawing/2014/main" id="{81B95861-D4A0-18E5-9FC0-36E1A71F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668"/>
          <a:stretch>
            <a:fillRect/>
          </a:stretch>
        </p:blipFill>
        <p:spPr bwMode="auto">
          <a:xfrm>
            <a:off x="535164" y="706170"/>
            <a:ext cx="4492357" cy="54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0" y="850149"/>
            <a:ext cx="304800" cy="429768"/>
            <a:chOff x="215328" y="-46937"/>
            <a:chExt cx="304800" cy="2773841"/>
          </a:xfrm>
        </p:grpSpPr>
        <p:cxnSp>
          <p:nvCxnSpPr>
            <p:cNvPr id="7204" name="Straight Connector 7203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5" name="Straight Connector 7204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1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502</Words>
  <Application>Microsoft Office PowerPoint</Application>
  <PresentationFormat>Widescreen</PresentationFormat>
  <Paragraphs>70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Tema do Office</vt:lpstr>
      <vt:lpstr>Banco de Dados</vt:lpstr>
      <vt:lpstr>SQL – Structured Query Language</vt:lpstr>
      <vt:lpstr>SQL</vt:lpstr>
      <vt:lpstr>SQL – Estrutura </vt:lpstr>
      <vt:lpstr>Subconjunto Comandos</vt:lpstr>
      <vt:lpstr>DDL</vt:lpstr>
      <vt:lpstr>Linguagem de Definição de Dados (DDL)</vt:lpstr>
      <vt:lpstr>Pense em um arquiteto....</vt:lpstr>
      <vt:lpstr>Arquiteto planeja os projetos, faz a planta mas ele não realiza a criação de fato.</vt:lpstr>
      <vt:lpstr>Agora, pense em um engenheiro....</vt:lpstr>
      <vt:lpstr>Engenheiro calcula e define a estrutura real, ou seja, ele define como deve ser construído.</vt:lpstr>
      <vt:lpstr>Pedreiro, ele é o responsável por manipular os objetos que preenchem a estrutura que o engenheiro definiu/calculou.  Isso é um spoiler sobre os commandos DML….</vt:lpstr>
      <vt:lpstr>Agora... Olhando essas profissões</vt:lpstr>
      <vt:lpstr>DDL</vt:lpstr>
      <vt:lpstr>Apresentação do PowerPoint</vt:lpstr>
      <vt:lpstr>Apresentação do PowerPoint</vt:lpstr>
      <vt:lpstr>Ligando o servidor....</vt:lpstr>
      <vt:lpstr>CREATE</vt:lpstr>
      <vt:lpstr>Criando um banco de dados</vt:lpstr>
      <vt:lpstr>Criando uma tabela</vt:lpstr>
      <vt:lpstr>Deu erro?</vt:lpstr>
      <vt:lpstr>Alterando uma tabela</vt:lpstr>
      <vt:lpstr>Agora crie uma tabela...</vt:lpstr>
      <vt:lpstr>Não lembra? Use esse exemplo</vt:lpstr>
      <vt:lpstr>DROP</vt:lpstr>
      <vt:lpstr>Inserindo registros... </vt:lpstr>
      <vt:lpstr>Apresentação do PowerPoint</vt:lpstr>
      <vt:lpstr>CHAVE PRIMARIA</vt:lpstr>
      <vt:lpstr>Professores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da Silva Dias</cp:lastModifiedBy>
  <cp:revision>16</cp:revision>
  <dcterms:created xsi:type="dcterms:W3CDTF">2025-04-03T17:31:58Z</dcterms:created>
  <dcterms:modified xsi:type="dcterms:W3CDTF">2025-08-28T22:16:52Z</dcterms:modified>
</cp:coreProperties>
</file>