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90" r:id="rId4"/>
    <p:sldId id="292" r:id="rId5"/>
    <p:sldId id="293" r:id="rId6"/>
    <p:sldId id="294" r:id="rId7"/>
    <p:sldId id="295" r:id="rId8"/>
    <p:sldId id="289" r:id="rId9"/>
    <p:sldId id="296" r:id="rId10"/>
    <p:sldId id="297" r:id="rId11"/>
    <p:sldId id="298" r:id="rId12"/>
    <p:sldId id="299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1" r:id="rId24"/>
    <p:sldId id="312" r:id="rId25"/>
    <p:sldId id="288" r:id="rId26"/>
    <p:sldId id="28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81A9-4278-46D2-A2CF-692E85AD5FF6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488-2A6E-43E3-85A6-0B5BA7EA2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324C-ABA4-A800-8D32-2F42BAAF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F1C3A-3415-8A4C-6672-84EAE0D6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A290-3247-E038-BBDF-382C030F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786CA-517B-6650-4CE4-551E4E9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6B7EA-36D3-4AD1-8010-D1609A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314B-D0AC-625E-9423-512044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F0715-6E54-E8C2-407F-E1A022A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B8BD4-966B-F35E-87AE-9AFD5B6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567E9-89F7-C17D-0CCD-F9BE84F4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F6E8A-D128-64A6-BA7E-F40C9F4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9AD0B-2ED6-36D1-FA6A-A76FCE83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680C-199A-F3AF-0BA3-9CC70CDD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CF6A8-433C-93B7-DE89-F3E3818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6AACA-1070-CC7F-4A88-EB71D18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6E72-01A3-7432-F52B-59A3005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CB39-6520-1D46-DB29-FD45CEE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E68D-A0C5-7389-99A3-67F0882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C75D-7F5C-5DB4-29BA-73FC1654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EB2ED-0938-D1B3-D06B-4E287EF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B8CC0-BA36-BCAC-D6A0-E75E00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9825-646D-9568-DAE5-71BCA1C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66E2-4997-6336-CB6D-1187D8FC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21042-3C4C-F109-CD7B-CC229BE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FD80-A92D-672D-226D-6CBFEE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5A91D-D1E7-DB96-F375-C6C6C81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F1EA-EE4E-A66A-617B-292D46A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8BAC3-5FC0-C4CF-C4A1-68DC22BF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1C23-69C5-FE6C-9125-E7475994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B14D3-51AF-7917-9CAD-7E5903A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24141-F769-C064-6FD0-788B81CE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C2E25-79B0-4255-3BDB-AD805F9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D88E-88DD-88A7-CD07-FB2D754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2C58A-6A4A-4069-6CEB-F3AD331A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F4E68-D946-3A3F-3030-4BD776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9BCB6-7D7E-4A64-FD1A-9595A777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4911F-4BA4-BC42-1688-F854BDC0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6E3A4-55CB-FC2D-C1C3-B9139B4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0EAED-458D-7245-A481-50AD2F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93775-60D8-20FF-9BB0-394CD04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60B4-8DEB-D07E-7BCA-CB58C6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68C5B-1CCF-4721-7FD4-74C8759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92342-B037-47C9-633A-7835F6F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D4FF0-5D39-E043-F262-C2D2A01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40D619-CA07-C3CD-63FB-2272899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0EF26D-C0A8-0F5C-E66E-FBF3B4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5B64D-93BD-395F-B635-7C698A0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DE6-FC54-FC1F-1EC9-C632281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3B40-0346-91A9-2A48-43D00299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76197-FF28-CB47-66C1-F22F5C9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BCA7A-3F2C-05B2-4A5B-9C4C25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15EBE-D92D-6D27-7DDF-7858CAE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09FFE-ED90-FA58-12E1-388A7D9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B86-B578-7476-6715-2F3EDFA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2A4B93-A8A6-EB5A-23A5-B939D05F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0D039-ABEA-78DA-859D-550887DE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930D3-88BF-D78A-A0CA-C74397C7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CB43B-58FA-DD90-5D35-C1132137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4CBF-8E29-D05B-82C4-AB132995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2248F-5EAF-139D-5483-45FF125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96FC2-75A5-C3CA-F6A4-EACD807E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241A-CCA9-DC0B-2702-D9D61EA3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B99F7-3390-4818-B2B2-DDFBF3F362A7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4C2B-C52E-AE99-0169-61A63120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DB7F-C816-051C-C0FD-81C0274B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1C204-A189-7FDB-D134-AE9C408B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453" y="739978"/>
            <a:ext cx="5443193" cy="3004145"/>
          </a:xfrm>
        </p:spPr>
        <p:txBody>
          <a:bodyPr>
            <a:normAutofit/>
          </a:bodyPr>
          <a:lstStyle/>
          <a:p>
            <a:r>
              <a:rPr lang="pt-BR" b="1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8D5BB-B3CD-DB39-F0AA-B1EF117C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 dirty="0"/>
              <a:t>Módulo de Introdução</a:t>
            </a:r>
          </a:p>
          <a:p>
            <a:r>
              <a:rPr lang="pt-BR" dirty="0"/>
              <a:t>Cleiton Dias e Tiago </a:t>
            </a:r>
            <a:r>
              <a:rPr lang="pt-BR" dirty="0" err="1"/>
              <a:t>Pascotto</a:t>
            </a:r>
            <a:endParaRPr lang="pt-BR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Arquivo de banco de dados - ícones de networking grátis">
            <a:extLst>
              <a:ext uri="{FF2B5EF4-FFF2-40B4-BE49-F238E27FC236}">
                <a16:creationId xmlns:a16="http://schemas.microsoft.com/office/drawing/2014/main" id="{149F5851-5380-3220-7CEB-44AE80DF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9FC562-D955-DEA7-9715-F87413E6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pt-BR" b="1" dirty="0"/>
              <a:t>SGBD - Conceito</a:t>
            </a:r>
          </a:p>
        </p:txBody>
      </p:sp>
      <p:pic>
        <p:nvPicPr>
          <p:cNvPr id="10242" name="Picture 2" descr="SGBD: o que é, como funciona a arquitetura e 5 exemplos ...">
            <a:extLst>
              <a:ext uri="{FF2B5EF4-FFF2-40B4-BE49-F238E27FC236}">
                <a16:creationId xmlns:a16="http://schemas.microsoft.com/office/drawing/2014/main" id="{283E4429-615E-E520-2579-9A941C63D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959566"/>
            <a:ext cx="5440195" cy="482597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Arc 10248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732CD3-B51D-6563-6AD9-06F9B2C9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Sistema Gerenciador de Banco de 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Software que tem a responsabilidade de criar, manter e administrar o banco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/>
              <a:t>Ex.: MySQL, </a:t>
            </a:r>
            <a:r>
              <a:rPr lang="pt-BR" i="1" dirty="0" err="1"/>
              <a:t>SQLServer</a:t>
            </a:r>
            <a:r>
              <a:rPr lang="pt-BR" i="1" dirty="0"/>
              <a:t> e </a:t>
            </a:r>
            <a:r>
              <a:rPr lang="pt-BR" i="1" dirty="0" err="1"/>
              <a:t>etc</a:t>
            </a:r>
            <a:endParaRPr lang="pt-BR" i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1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3DE5A-3C6F-8A9C-4167-A313D85A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pt-BR" sz="4800" b="1"/>
              <a:t>SGBD – O que faz?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SGBD – O que é e o que você precisa saber?">
            <a:extLst>
              <a:ext uri="{FF2B5EF4-FFF2-40B4-BE49-F238E27FC236}">
                <a16:creationId xmlns:a16="http://schemas.microsoft.com/office/drawing/2014/main" id="{498BDC80-E523-9C58-E45B-A6E56F50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95" y="3094268"/>
            <a:ext cx="5150277" cy="25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FED4D-BA95-9242-E4B9-22E77978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879192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 dirty="0"/>
              <a:t>Responsabilidades:</a:t>
            </a:r>
          </a:p>
          <a:p>
            <a:pPr marL="0" indent="0">
              <a:buNone/>
            </a:pPr>
            <a:endParaRPr lang="pt-BR" sz="2400" dirty="0"/>
          </a:p>
          <a:p>
            <a:pPr lvl="1"/>
            <a:r>
              <a:rPr lang="pt-BR" dirty="0"/>
              <a:t>Armazenamento e recuperação dos dados</a:t>
            </a:r>
          </a:p>
          <a:p>
            <a:pPr lvl="1"/>
            <a:r>
              <a:rPr lang="pt-BR" dirty="0"/>
              <a:t>Por realizar o controle de acesso aos dados </a:t>
            </a:r>
          </a:p>
          <a:p>
            <a:pPr lvl="1"/>
            <a:r>
              <a:rPr lang="pt-BR" dirty="0"/>
              <a:t>Integridade e segurança dos dados</a:t>
            </a:r>
          </a:p>
          <a:p>
            <a:pPr marL="457200" lvl="1" indent="0">
              <a:buNone/>
            </a:pPr>
            <a:r>
              <a:rPr lang="pt-BR" dirty="0"/>
              <a:t>e etc.</a:t>
            </a:r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1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D4653-45B0-FBC3-2E22-8003DE12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SGBDR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B88B2-3741-17DA-76CF-68720FC1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Sistema Gerenciador de Banco de Dados Relacional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É similar ao SGBD porém, </a:t>
            </a:r>
            <a:r>
              <a:rPr lang="pt-BR" b="1" dirty="0"/>
              <a:t>ORGANIZA OS DADOS EM TABELAS </a:t>
            </a:r>
            <a:r>
              <a:rPr lang="pt-BR" dirty="0"/>
              <a:t>(linhas e colunas) e </a:t>
            </a:r>
            <a:r>
              <a:rPr lang="pt-BR" b="1" dirty="0"/>
              <a:t>realiza o relacionamento </a:t>
            </a:r>
            <a:r>
              <a:rPr lang="pt-BR" dirty="0"/>
              <a:t>das tabelas entre si.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2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B3DB53-A4D5-850F-6C8A-D6181961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000" b="1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35EC5-5CF7-4226-AF35-989DDADB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 fontScale="92500" lnSpcReduction="20000"/>
          </a:bodyPr>
          <a:lstStyle/>
          <a:p>
            <a:r>
              <a:rPr lang="pt-BR" b="1" dirty="0"/>
              <a:t>Banco de dados: </a:t>
            </a:r>
            <a:r>
              <a:rPr lang="pt-BR" dirty="0"/>
              <a:t>Onde os dados ficam.</a:t>
            </a:r>
          </a:p>
          <a:p>
            <a:endParaRPr lang="pt-BR" dirty="0"/>
          </a:p>
          <a:p>
            <a:r>
              <a:rPr lang="pt-BR" b="1" dirty="0"/>
              <a:t>SGBB: </a:t>
            </a:r>
            <a:r>
              <a:rPr lang="pt-BR" dirty="0"/>
              <a:t>Software que gerencia esse banco. </a:t>
            </a:r>
          </a:p>
          <a:p>
            <a:endParaRPr lang="pt-BR" dirty="0"/>
          </a:p>
          <a:p>
            <a:r>
              <a:rPr lang="pt-BR" b="1" dirty="0"/>
              <a:t>SGBDR:  </a:t>
            </a:r>
            <a:r>
              <a:rPr lang="pt-BR" dirty="0"/>
              <a:t>SGBD que usa o modelo relaciona (tabelas relacionadas entre si)</a:t>
            </a:r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Diferença entre Banco de Dados Relacional e Não-Relacional (NoSQL) | Luiz  Santos | DIO">
            <a:extLst>
              <a:ext uri="{FF2B5EF4-FFF2-40B4-BE49-F238E27FC236}">
                <a16:creationId xmlns:a16="http://schemas.microsoft.com/office/drawing/2014/main" id="{3C198970-7D8E-8945-05C6-34976044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93428"/>
            <a:ext cx="5334197" cy="327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A19B25F6-D845-46F3-BA69-3D48CEF7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5FAC0226-4651-4BF7-AA72-6DB611F80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1" name="Freeform: Shape 12300">
            <a:extLst>
              <a:ext uri="{FF2B5EF4-FFF2-40B4-BE49-F238E27FC236}">
                <a16:creationId xmlns:a16="http://schemas.microsoft.com/office/drawing/2014/main" id="{B8CCAA36-1E98-45B0-AAF9-D8807BA8E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03" name="Freeform: Shape 12302">
            <a:extLst>
              <a:ext uri="{FF2B5EF4-FFF2-40B4-BE49-F238E27FC236}">
                <a16:creationId xmlns:a16="http://schemas.microsoft.com/office/drawing/2014/main" id="{783F456C-8972-439A-90A4-D7C52FA3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305" name="Freeform: Shape 12304">
            <a:extLst>
              <a:ext uri="{FF2B5EF4-FFF2-40B4-BE49-F238E27FC236}">
                <a16:creationId xmlns:a16="http://schemas.microsoft.com/office/drawing/2014/main" id="{0390AF2C-728C-4687-B7A2-3F9C788EC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307" name="Freeform: Shape 12306">
            <a:extLst>
              <a:ext uri="{FF2B5EF4-FFF2-40B4-BE49-F238E27FC236}">
                <a16:creationId xmlns:a16="http://schemas.microsoft.com/office/drawing/2014/main" id="{D1C510C0-DED1-4708-AA14-355E5AFF1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309" name="Rectangle 12308">
            <a:extLst>
              <a:ext uri="{FF2B5EF4-FFF2-40B4-BE49-F238E27FC236}">
                <a16:creationId xmlns:a16="http://schemas.microsoft.com/office/drawing/2014/main" id="{558C4F41-C97D-4755-8F7C-8C0A8E182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6C0A9-6A48-CB94-E936-BF1B38FB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003" y="1018596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Todo SGBDR é um SGBD, mas </a:t>
            </a:r>
            <a:r>
              <a:rPr lang="en-US" sz="3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nem</a:t>
            </a:r>
            <a: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SGBD é </a:t>
            </a:r>
            <a:r>
              <a:rPr lang="en-US" sz="34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relacional</a:t>
            </a:r>
            <a:br>
              <a:rPr lang="en-US" sz="3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311" name="Oval 12310">
            <a:extLst>
              <a:ext uri="{FF2B5EF4-FFF2-40B4-BE49-F238E27FC236}">
                <a16:creationId xmlns:a16="http://schemas.microsoft.com/office/drawing/2014/main" id="{A232F408-BBCD-48EE-ABF6-95201EF7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13" name="Oval 12312">
            <a:extLst>
              <a:ext uri="{FF2B5EF4-FFF2-40B4-BE49-F238E27FC236}">
                <a16:creationId xmlns:a16="http://schemas.microsoft.com/office/drawing/2014/main" id="{302D5D2F-11CF-47F1-B542-8ED3199DC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15" name="Freeform: Shape 12314">
            <a:extLst>
              <a:ext uri="{FF2B5EF4-FFF2-40B4-BE49-F238E27FC236}">
                <a16:creationId xmlns:a16="http://schemas.microsoft.com/office/drawing/2014/main" id="{79109165-7872-4D8A-A545-F48B3AF1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317" name="Freeform: Shape 12316">
            <a:extLst>
              <a:ext uri="{FF2B5EF4-FFF2-40B4-BE49-F238E27FC236}">
                <a16:creationId xmlns:a16="http://schemas.microsoft.com/office/drawing/2014/main" id="{5438E66D-E34C-48D4-9F9D-021EBD568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319" name="Graphic 185">
            <a:extLst>
              <a:ext uri="{FF2B5EF4-FFF2-40B4-BE49-F238E27FC236}">
                <a16:creationId xmlns:a16="http://schemas.microsoft.com/office/drawing/2014/main" id="{1BC9510C-172B-4086-A60F-7AF0FBF22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320" name="Freeform: Shape 12319">
              <a:extLst>
                <a:ext uri="{FF2B5EF4-FFF2-40B4-BE49-F238E27FC236}">
                  <a16:creationId xmlns:a16="http://schemas.microsoft.com/office/drawing/2014/main" id="{C688A7FC-74D4-4003-9F5C-8C0A3F66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1" name="Freeform: Shape 12320">
              <a:extLst>
                <a:ext uri="{FF2B5EF4-FFF2-40B4-BE49-F238E27FC236}">
                  <a16:creationId xmlns:a16="http://schemas.microsoft.com/office/drawing/2014/main" id="{9443884A-0473-4494-95AC-A74292738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2" name="Freeform: Shape 12321">
              <a:extLst>
                <a:ext uri="{FF2B5EF4-FFF2-40B4-BE49-F238E27FC236}">
                  <a16:creationId xmlns:a16="http://schemas.microsoft.com/office/drawing/2014/main" id="{EA5C72FE-7FB1-4DA7-8CF8-45CA6AFB5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3" name="Freeform: Shape 12322">
              <a:extLst>
                <a:ext uri="{FF2B5EF4-FFF2-40B4-BE49-F238E27FC236}">
                  <a16:creationId xmlns:a16="http://schemas.microsoft.com/office/drawing/2014/main" id="{48A05A27-4E41-41AB-BB9E-977863EF7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4" name="Freeform: Shape 12323">
              <a:extLst>
                <a:ext uri="{FF2B5EF4-FFF2-40B4-BE49-F238E27FC236}">
                  <a16:creationId xmlns:a16="http://schemas.microsoft.com/office/drawing/2014/main" id="{E412BF9D-EAB2-42D7-B657-42D5D101B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CA641A6-2895-DFD9-8691-803563ABE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471" y="2580962"/>
            <a:ext cx="3743478" cy="20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26" name="Graphic 212">
            <a:extLst>
              <a:ext uri="{FF2B5EF4-FFF2-40B4-BE49-F238E27FC236}">
                <a16:creationId xmlns:a16="http://schemas.microsoft.com/office/drawing/2014/main" id="{FEFCF180-A212-449F-8D07-5EC94B281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328" name="Graphic 212">
            <a:extLst>
              <a:ext uri="{FF2B5EF4-FFF2-40B4-BE49-F238E27FC236}">
                <a16:creationId xmlns:a16="http://schemas.microsoft.com/office/drawing/2014/main" id="{1400E1BC-11DC-49A0-856F-992F20EB4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2063" y="2262962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7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7" name="Rectangle 143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25683-032F-A4C3-BF99-56221DCA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sz="3700" b="1" dirty="0">
                <a:solidFill>
                  <a:schemeClr val="bg1"/>
                </a:solidFill>
              </a:rPr>
              <a:t>SQL e Suas Categorias	</a:t>
            </a:r>
          </a:p>
        </p:txBody>
      </p:sp>
      <p:grpSp>
        <p:nvGrpSpPr>
          <p:cNvPr id="14368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346" name="Freeform: Shape 14345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69" name="Freeform: Shape 14346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370" name="Oval 14348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71" name="Oval 14350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338" name="Picture 2" descr="DATA DEFINITION LANGUAGE (DDL) | William Lima | SQL | DIO">
            <a:extLst>
              <a:ext uri="{FF2B5EF4-FFF2-40B4-BE49-F238E27FC236}">
                <a16:creationId xmlns:a16="http://schemas.microsoft.com/office/drawing/2014/main" id="{F370333B-9AC1-9FD3-3700-036D084F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455177"/>
            <a:ext cx="3555043" cy="194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53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4354" name="Freeform: Shape 14353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5" name="Freeform: Shape 14354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6" name="Freeform: Shape 14355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7" name="Freeform: Shape 14356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8" name="Freeform: Shape 14357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9" name="Freeform: Shape 14358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0" name="Freeform: Shape 14359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1" name="Freeform: Shape 14360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2" name="Freeform: Shape 14361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3" name="Freeform: Shape 14362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4" name="Freeform: Shape 14363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5" name="Freeform: Shape 14364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6" name="Freeform: Shape 14365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D8C43E-28E7-A064-6E8E-1159113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DDL (Data </a:t>
            </a:r>
            <a:r>
              <a:rPr lang="pt-BR" b="1" dirty="0" err="1">
                <a:solidFill>
                  <a:schemeClr val="bg1"/>
                </a:solidFill>
              </a:rPr>
              <a:t>Definiton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Language</a:t>
            </a:r>
            <a:r>
              <a:rPr lang="pt-BR" b="1" dirty="0">
                <a:solidFill>
                  <a:schemeClr val="bg1"/>
                </a:solidFill>
              </a:rPr>
              <a:t>):</a:t>
            </a:r>
          </a:p>
          <a:p>
            <a:pPr marL="0" indent="0">
              <a:buNone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Define a estrutura do banco, comandos que mexem na estrutura do banco e de tabelas (Cria tabelas, bancos e </a:t>
            </a:r>
            <a:r>
              <a:rPr lang="pt-BR" dirty="0" err="1">
                <a:solidFill>
                  <a:schemeClr val="bg1"/>
                </a:solidFill>
              </a:rPr>
              <a:t>etc</a:t>
            </a:r>
            <a:r>
              <a:rPr lang="pt-BR" dirty="0">
                <a:solidFill>
                  <a:schemeClr val="bg1"/>
                </a:solidFill>
              </a:rPr>
              <a:t>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Ex.: CREATE, ALTER, DROP, TRUNCATE</a:t>
            </a:r>
          </a:p>
        </p:txBody>
      </p:sp>
    </p:spTree>
    <p:extLst>
      <p:ext uri="{BB962C8B-B14F-4D97-AF65-F5344CB8AC3E}">
        <p14:creationId xmlns:p14="http://schemas.microsoft.com/office/powerpoint/2010/main" val="311468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CB747-2884-254E-61E7-BFCB7BEF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pt-BR" sz="3700" b="1">
                <a:solidFill>
                  <a:schemeClr val="bg1"/>
                </a:solidFill>
              </a:rPr>
              <a:t>SQL e Suas Categorias	</a:t>
            </a:r>
          </a:p>
        </p:txBody>
      </p:sp>
      <p:grpSp>
        <p:nvGrpSpPr>
          <p:cNvPr id="12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Desenho de personagem&#10;&#10;O conteúdo gerado por IA pode estar incorreto.">
            <a:extLst>
              <a:ext uri="{FF2B5EF4-FFF2-40B4-BE49-F238E27FC236}">
                <a16:creationId xmlns:a16="http://schemas.microsoft.com/office/drawing/2014/main" id="{91D1026D-F0E2-14BA-6445-C9C2EC63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29" r="18510" b="-3"/>
          <a:stretch>
            <a:fillRect/>
          </a:stretch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20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3117B6-052F-1DA0-40DA-681DD503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>
                <a:solidFill>
                  <a:schemeClr val="bg1"/>
                </a:solidFill>
              </a:rPr>
              <a:t>DML (Data Manipulation Language)</a:t>
            </a:r>
          </a:p>
          <a:p>
            <a:pPr marL="0" indent="0">
              <a:buNone/>
            </a:pPr>
            <a:endParaRPr lang="pt-BR" sz="2400" b="1">
              <a:solidFill>
                <a:schemeClr val="bg1"/>
              </a:solidFill>
            </a:endParaRPr>
          </a:p>
          <a:p>
            <a:r>
              <a:rPr lang="pt-BR" sz="2400">
                <a:solidFill>
                  <a:schemeClr val="bg1"/>
                </a:solidFill>
              </a:rPr>
              <a:t>Realiza a manipulação dos dados, apenas dos dados e não envolve estrutura de tabela ou banco, apenas manipula os dados, realiza inserções, alterações e exclusões.</a:t>
            </a:r>
          </a:p>
          <a:p>
            <a:endParaRPr lang="pt-BR" sz="2400">
              <a:solidFill>
                <a:schemeClr val="bg1"/>
              </a:solidFill>
            </a:endParaRPr>
          </a:p>
          <a:p>
            <a:r>
              <a:rPr lang="pt-BR" sz="2400">
                <a:solidFill>
                  <a:schemeClr val="bg1"/>
                </a:solidFill>
              </a:rPr>
              <a:t>Ex.: INSERT, UPDATE e DELETE.</a:t>
            </a:r>
          </a:p>
        </p:txBody>
      </p:sp>
    </p:spTree>
    <p:extLst>
      <p:ext uri="{BB962C8B-B14F-4D97-AF65-F5344CB8AC3E}">
        <p14:creationId xmlns:p14="http://schemas.microsoft.com/office/powerpoint/2010/main" val="128925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1639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393" name="Group 16392">
            <a:extLst>
              <a:ext uri="{FF2B5EF4-FFF2-40B4-BE49-F238E27FC236}">
                <a16:creationId xmlns:a16="http://schemas.microsoft.com/office/drawing/2014/main" id="{2A638C7D-9088-41A9-88A0-7357157B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6394" name="Oval 16393">
              <a:extLst>
                <a:ext uri="{FF2B5EF4-FFF2-40B4-BE49-F238E27FC236}">
                  <a16:creationId xmlns:a16="http://schemas.microsoft.com/office/drawing/2014/main" id="{9714B173-1D32-4BBC-A685-1F5D257AB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5" name="Oval 16394">
              <a:extLst>
                <a:ext uri="{FF2B5EF4-FFF2-40B4-BE49-F238E27FC236}">
                  <a16:creationId xmlns:a16="http://schemas.microsoft.com/office/drawing/2014/main" id="{BEF82DD1-2343-4F41-B6A7-A6489A713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397" name="Oval 1639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45BD8-605D-B591-0848-97E9294D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pt-BR" b="1">
                <a:solidFill>
                  <a:schemeClr val="bg1"/>
                </a:solidFill>
              </a:rPr>
              <a:t>SQL e Suas Categorias	</a:t>
            </a:r>
          </a:p>
        </p:txBody>
      </p:sp>
      <p:grpSp>
        <p:nvGrpSpPr>
          <p:cNvPr id="16399" name="Group 16398">
            <a:extLst>
              <a:ext uri="{FF2B5EF4-FFF2-40B4-BE49-F238E27FC236}">
                <a16:creationId xmlns:a16="http://schemas.microsoft.com/office/drawing/2014/main" id="{3F219210-B16A-47B6-9AA8-207DAFF37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6400" name="Freeform: Shape 1639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401" name="Freeform: Shape 1640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6386" name="Picture 2" descr="Data query - Free business and finance icons">
            <a:extLst>
              <a:ext uri="{FF2B5EF4-FFF2-40B4-BE49-F238E27FC236}">
                <a16:creationId xmlns:a16="http://schemas.microsoft.com/office/drawing/2014/main" id="{ACE3354A-5606-40FA-2594-0F7BC0D7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077" y="1864214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A66E8-E8F3-ECCB-AB15-DC3FC05B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>
                <a:solidFill>
                  <a:schemeClr val="bg1"/>
                </a:solidFill>
              </a:rPr>
              <a:t>DQL (Data Query Language)</a:t>
            </a:r>
          </a:p>
          <a:p>
            <a:pPr marL="0" indent="0">
              <a:buNone/>
            </a:pPr>
            <a:endParaRPr lang="pt-BR" b="1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Realize apenas a consulta dos dados, como por exemplo pesquisar registros em uma tabela e etc. 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Ex.: </a:t>
            </a:r>
            <a:r>
              <a:rPr lang="pt-BR" b="1">
                <a:solidFill>
                  <a:schemeClr val="bg1"/>
                </a:solidFill>
              </a:rPr>
              <a:t>SELECT</a:t>
            </a:r>
            <a:r>
              <a:rPr lang="pt-BR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640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6404" name="Freeform: Shape 1640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5" name="Freeform: Shape 1640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6" name="Freeform: Shape 1640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7" name="Freeform: Shape 1640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8" name="Freeform: Shape 1640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268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E87F6C97-D6CE-253A-7C0D-3F0752C8D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6E167-1F04-9B58-E53B-92CE52EE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03" y="247649"/>
            <a:ext cx="10565046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Dúvidas?</a:t>
            </a:r>
          </a:p>
        </p:txBody>
      </p:sp>
      <p:pic>
        <p:nvPicPr>
          <p:cNvPr id="17410" name="Picture 2" descr="Meme - Dúvida - e-Hacks">
            <a:extLst>
              <a:ext uri="{FF2B5EF4-FFF2-40B4-BE49-F238E27FC236}">
                <a16:creationId xmlns:a16="http://schemas.microsoft.com/office/drawing/2014/main" id="{F4FA822F-35BB-6D72-E321-46BAC4329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86" y="2384714"/>
            <a:ext cx="6189866" cy="37239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7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9" name="Rectangle 184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0" name="Rectangle 1844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1" name="Rectangle 1844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2" name="Rectangle 184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 descr="Pin de 𝒢𝒶𝒷. em funny | Piadas, Frases engraçadas para rir, Memes  engraçados">
            <a:extLst>
              <a:ext uri="{FF2B5EF4-FFF2-40B4-BE49-F238E27FC236}">
                <a16:creationId xmlns:a16="http://schemas.microsoft.com/office/drawing/2014/main" id="{A8A90413-7A3D-7D2B-E443-3E4E2D0B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2897" y="457200"/>
            <a:ext cx="6306206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ECE6D-6E8B-1F3F-2B3B-09AE1630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422400"/>
            <a:ext cx="450555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>
                <a:solidFill>
                  <a:schemeClr val="bg1"/>
                </a:solidFill>
              </a:rPr>
              <a:t>Qual a Diferença entre Dado e Informação?</a:t>
            </a:r>
          </a:p>
        </p:txBody>
      </p:sp>
      <p:sp>
        <p:nvSpPr>
          <p:cNvPr id="3095" name="Freeform: Shape 3094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Ion Know GIFs | Tenor">
            <a:extLst>
              <a:ext uri="{FF2B5EF4-FFF2-40B4-BE49-F238E27FC236}">
                <a16:creationId xmlns:a16="http://schemas.microsoft.com/office/drawing/2014/main" id="{2A82D862-5B7F-B589-EC65-EDAE8CDE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9805" y="3065989"/>
            <a:ext cx="3408121" cy="26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dos vs Informações digitais • Universidade da Tecnologia">
            <a:extLst>
              <a:ext uri="{FF2B5EF4-FFF2-40B4-BE49-F238E27FC236}">
                <a16:creationId xmlns:a16="http://schemas.microsoft.com/office/drawing/2014/main" id="{B021C498-F6CC-A962-3303-BBDEF72AF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6043" y="737655"/>
            <a:ext cx="3384768" cy="187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55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2" name="Rectangle 1946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93" name="Group 19464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9494" name="Group 19465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9470" name="Freeform: Shape 19469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95" name="Freeform: Shape 19470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96" name="Group 19466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9468" name="Freeform: Shape 19467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97" name="Freeform: Shape 19468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7711DA2-FF8C-3FD9-D509-ED54B48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75" y="1354819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MySQL, SGBDR que vamos utilizar em aula.</a:t>
            </a:r>
          </a:p>
        </p:txBody>
      </p:sp>
      <p:pic>
        <p:nvPicPr>
          <p:cNvPr id="19458" name="Picture 2" descr="MySQL">
            <a:extLst>
              <a:ext uri="{FF2B5EF4-FFF2-40B4-BE49-F238E27FC236}">
                <a16:creationId xmlns:a16="http://schemas.microsoft.com/office/drawing/2014/main" id="{F4E84C4E-AB91-4ACD-66C2-8EFEC9697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1429488"/>
            <a:ext cx="3287655" cy="32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7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xto&#10;&#10;O conteúdo gerado por IA pode estar incorreto.">
            <a:extLst>
              <a:ext uri="{FF2B5EF4-FFF2-40B4-BE49-F238E27FC236}">
                <a16:creationId xmlns:a16="http://schemas.microsoft.com/office/drawing/2014/main" id="{F8B26844-E2B6-9F5A-438A-859B52AC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20" y="10"/>
            <a:ext cx="12191979" cy="685798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5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ampp: Onde colocar os arquivos do seu projeto? - Falando Tech">
            <a:extLst>
              <a:ext uri="{FF2B5EF4-FFF2-40B4-BE49-F238E27FC236}">
                <a16:creationId xmlns:a16="http://schemas.microsoft.com/office/drawing/2014/main" id="{CC319DF1-67A1-3EB1-4BDE-D2BDD353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22" y="2403282"/>
            <a:ext cx="5804955" cy="36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0A59-CE7B-6A95-D3D5-914FFF5F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/>
              <a:t>O banco de dados está “servindo dados”, por isso vamos precisar de um servidor para coloca-lo. 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Durante as aulas vamos utilizar o XAMPP para simular um servidor.</a:t>
            </a:r>
          </a:p>
        </p:txBody>
      </p:sp>
    </p:spTree>
    <p:extLst>
      <p:ext uri="{BB962C8B-B14F-4D97-AF65-F5344CB8AC3E}">
        <p14:creationId xmlns:p14="http://schemas.microsoft.com/office/powerpoint/2010/main" val="5101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E04E-9709-A9C2-344C-63F83C03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Ligando o servidor....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4704B-6670-BC1B-C3C5-DB0C1B17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Apache será o nosso Servidor, vamos ligar a opção dele e também a opção do MySQL. </a:t>
            </a: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2DF4118-237D-43BB-6152-6CD95D70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7" y="2290936"/>
            <a:ext cx="10629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9" name="Rectangle 2048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Product Design, UX e UI – Hands On {trust_ful} &gt;&gt;&gt;">
            <a:extLst>
              <a:ext uri="{FF2B5EF4-FFF2-40B4-BE49-F238E27FC236}">
                <a16:creationId xmlns:a16="http://schemas.microsoft.com/office/drawing/2014/main" id="{A794CEC5-B6EE-5DBB-6605-A65401A45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1439"/>
            <a:ext cx="10905066" cy="46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1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42D98-8D2A-2481-39D7-86439DA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Professores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A6C47-50EE-DFC2-846D-49150610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648396" cy="3769834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Cleiton S Dias</a:t>
            </a:r>
          </a:p>
          <a:p>
            <a:r>
              <a:rPr lang="pt-BR" sz="3600" dirty="0"/>
              <a:t>Thiago G </a:t>
            </a:r>
            <a:r>
              <a:rPr lang="pt-BR" sz="3600" dirty="0" err="1"/>
              <a:t>Pascotto</a:t>
            </a:r>
            <a:endParaRPr lang="pt-BR" sz="3600" dirty="0"/>
          </a:p>
        </p:txBody>
      </p:sp>
      <p:sp>
        <p:nvSpPr>
          <p:cNvPr id="14355" name="Rectangle 1434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ETEC UIRAPURU | Tecsesp | 2020">
            <a:extLst>
              <a:ext uri="{FF2B5EF4-FFF2-40B4-BE49-F238E27FC236}">
                <a16:creationId xmlns:a16="http://schemas.microsoft.com/office/drawing/2014/main" id="{304BB7AA-60EC-4F89-A70C-F741BC1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790" y="2178569"/>
            <a:ext cx="2402575" cy="25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7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6AA-D189-1069-68FC-17A88C72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2971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Contatos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7C81E51-3DA9-3910-B70B-6E4A58D00C88}"/>
              </a:ext>
            </a:extLst>
          </p:cNvPr>
          <p:cNvSpPr txBox="1">
            <a:spLocks/>
          </p:cNvSpPr>
          <p:nvPr/>
        </p:nvSpPr>
        <p:spPr>
          <a:xfrm>
            <a:off x="7601426" y="259139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/>
              <a:t>cleitondsd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5" name="Picture 6" descr="About GitHub · GitHub">
            <a:extLst>
              <a:ext uri="{FF2B5EF4-FFF2-40B4-BE49-F238E27FC236}">
                <a16:creationId xmlns:a16="http://schemas.microsoft.com/office/drawing/2014/main" id="{775E45E6-7A0F-2E6F-A9B9-9A9873E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38397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2BA6F702-B229-DB57-E2C6-4ADBF2A1395E}"/>
              </a:ext>
            </a:extLst>
          </p:cNvPr>
          <p:cNvSpPr txBox="1">
            <a:spLocks/>
          </p:cNvSpPr>
          <p:nvPr/>
        </p:nvSpPr>
        <p:spPr>
          <a:xfrm>
            <a:off x="7601426" y="419022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cleitondsd</a:t>
            </a: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92534AC-576F-45AE-E2BE-C6AB8844000D}"/>
              </a:ext>
            </a:extLst>
          </p:cNvPr>
          <p:cNvSpPr txBox="1">
            <a:spLocks/>
          </p:cNvSpPr>
          <p:nvPr/>
        </p:nvSpPr>
        <p:spPr>
          <a:xfrm>
            <a:off x="7601426" y="563703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(11) 9 3029-0421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8" name="Picture 8" descr="WhatsApp - Download e instalação gratuitos no Windows | Microsoft Store">
            <a:extLst>
              <a:ext uri="{FF2B5EF4-FFF2-40B4-BE49-F238E27FC236}">
                <a16:creationId xmlns:a16="http://schemas.microsoft.com/office/drawing/2014/main" id="{6540A4F3-F678-8E56-102D-3201A23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2" y="5263537"/>
            <a:ext cx="1071564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udo sobre LinkedIn - História e Notícias - Canaltech">
            <a:extLst>
              <a:ext uri="{FF2B5EF4-FFF2-40B4-BE49-F238E27FC236}">
                <a16:creationId xmlns:a16="http://schemas.microsoft.com/office/drawing/2014/main" id="{1E7C3896-3BEB-2576-7F74-2716A053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23279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F6FFB49B-394A-9847-4833-CFE1869D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" y="2291864"/>
            <a:ext cx="4167302" cy="4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166FF-E8AE-2F9B-692C-410719D5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025" y="29265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O que é um dado?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Dado Icon Imagens – Download Grátis no Freepik">
            <a:extLst>
              <a:ext uri="{FF2B5EF4-FFF2-40B4-BE49-F238E27FC236}">
                <a16:creationId xmlns:a16="http://schemas.microsoft.com/office/drawing/2014/main" id="{E681AD24-33B9-6D97-9768-3407C67D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087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08ECF8-C5DD-7D8F-34B0-256EB2E0D52C}"/>
              </a:ext>
            </a:extLst>
          </p:cNvPr>
          <p:cNvSpPr txBox="1"/>
          <p:nvPr/>
        </p:nvSpPr>
        <p:spPr>
          <a:xfrm>
            <a:off x="6115855" y="1105287"/>
            <a:ext cx="408271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Valor bruto</a:t>
            </a:r>
            <a:r>
              <a:rPr lang="pt-BR" sz="2400" dirty="0"/>
              <a:t>, ou seja </a:t>
            </a:r>
            <a:r>
              <a:rPr lang="pt-BR" sz="2400" b="1" dirty="0"/>
              <a:t>não conseguimos realizar uma interpretação de algo</a:t>
            </a:r>
            <a:r>
              <a:rPr lang="pt-BR" sz="2400" dirty="0"/>
              <a:t>, pois fica sem contexto.</a:t>
            </a:r>
          </a:p>
          <a:p>
            <a:endParaRPr lang="pt-BR" sz="2400" dirty="0"/>
          </a:p>
          <a:p>
            <a:r>
              <a:rPr lang="pt-BR" sz="2800" dirty="0"/>
              <a:t>Ex.: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“Dias”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“</a:t>
            </a:r>
            <a:r>
              <a:rPr lang="pt-BR" sz="2800" dirty="0" err="1"/>
              <a:t>Josefino</a:t>
            </a:r>
            <a:r>
              <a:rPr lang="pt-BR" sz="2800" dirty="0"/>
              <a:t>”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188A34-4AAB-6473-B0F2-200CF5D6AD0B}"/>
              </a:ext>
            </a:extLst>
          </p:cNvPr>
          <p:cNvSpPr txBox="1"/>
          <p:nvPr/>
        </p:nvSpPr>
        <p:spPr>
          <a:xfrm>
            <a:off x="6111555" y="5486400"/>
            <a:ext cx="470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Por exemplo o número 17 pode ser dia da semana, a idade, temperatura e etc.</a:t>
            </a:r>
          </a:p>
        </p:txBody>
      </p:sp>
    </p:spTree>
    <p:extLst>
      <p:ext uri="{BB962C8B-B14F-4D97-AF65-F5344CB8AC3E}">
        <p14:creationId xmlns:p14="http://schemas.microsoft.com/office/powerpoint/2010/main" val="24806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29" name="Arc 51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B4D60-6AB4-EB69-2ED6-60C2D99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Informação</a:t>
            </a:r>
            <a:r>
              <a:rPr lang="pt-BR" dirty="0"/>
              <a:t> 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Vetores de Ilustração Lisa Do Vetor Do Símbolo Da Informação Ícone Liso Do  Vetor Do Sinal Da Informação e mais imagens de Ícone de Computador - iStock">
            <a:extLst>
              <a:ext uri="{FF2B5EF4-FFF2-40B4-BE49-F238E27FC236}">
                <a16:creationId xmlns:a16="http://schemas.microsoft.com/office/drawing/2014/main" id="{5C11C174-EF9F-8CD2-3B2E-0B96D2D4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D1648-1306-27A9-FCBD-709D9E6FA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Informação é o dado com um contexto, quando conseguimos dar um significado para quem lê.</a:t>
            </a:r>
          </a:p>
          <a:p>
            <a:endParaRPr lang="pt-BR" dirty="0"/>
          </a:p>
          <a:p>
            <a:r>
              <a:rPr lang="pt-BR" dirty="0"/>
              <a:t>Ou seja, é o dado processado e contextualizado. </a:t>
            </a:r>
          </a:p>
          <a:p>
            <a:endParaRPr lang="pt-BR" dirty="0"/>
          </a:p>
          <a:p>
            <a:r>
              <a:rPr lang="pt-BR" dirty="0"/>
              <a:t>Quando organizamos e relacionamos dados, geramos informação.</a:t>
            </a:r>
          </a:p>
        </p:txBody>
      </p:sp>
    </p:spTree>
    <p:extLst>
      <p:ext uri="{BB962C8B-B14F-4D97-AF65-F5344CB8AC3E}">
        <p14:creationId xmlns:p14="http://schemas.microsoft.com/office/powerpoint/2010/main" val="407717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DBBE1-4E68-039A-6361-7949B15B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12C27-99D6-B60B-1D32-BA742FC0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Informação</a:t>
            </a: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146" name="Picture 2" descr="Aprenda sobre Dado, Informação, Conhecimento e Inteligência em TI">
            <a:extLst>
              <a:ext uri="{FF2B5EF4-FFF2-40B4-BE49-F238E27FC236}">
                <a16:creationId xmlns:a16="http://schemas.microsoft.com/office/drawing/2014/main" id="{3443F518-3073-D1D8-377A-3DAFB5F07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734" y="1995592"/>
            <a:ext cx="5917401" cy="28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DB60271-CC36-038E-7174-CCC14F9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6B7FD-CF83-0B23-22ED-481E698F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33497"/>
            <a:ext cx="10593993" cy="10294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Informação</a:t>
            </a:r>
          </a:p>
        </p:txBody>
      </p:sp>
      <p:pic>
        <p:nvPicPr>
          <p:cNvPr id="7170" name="Picture 2" descr="Explorando o CEP dos Correios: Uma Análise Detalhada do Código Postal">
            <a:extLst>
              <a:ext uri="{FF2B5EF4-FFF2-40B4-BE49-F238E27FC236}">
                <a16:creationId xmlns:a16="http://schemas.microsoft.com/office/drawing/2014/main" id="{30EA5F72-6601-7DBF-F414-E262A3C574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5901" y="1965995"/>
            <a:ext cx="8140193" cy="455850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94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719D51-9DAD-9FE5-6215-21117379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Informação</a:t>
            </a:r>
          </a:p>
        </p:txBody>
      </p:sp>
      <p:pic>
        <p:nvPicPr>
          <p:cNvPr id="8194" name="Picture 2" descr="O que é DDD?">
            <a:extLst>
              <a:ext uri="{FF2B5EF4-FFF2-40B4-BE49-F238E27FC236}">
                <a16:creationId xmlns:a16="http://schemas.microsoft.com/office/drawing/2014/main" id="{FAEDF1B1-46BA-FA24-9E58-8E8FE8B419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782570"/>
            <a:ext cx="7225748" cy="52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7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BANCOS DE DADOS | Danilo Pinheiro | SQL | Oracle DB | MySQL | DIO">
            <a:extLst>
              <a:ext uri="{FF2B5EF4-FFF2-40B4-BE49-F238E27FC236}">
                <a16:creationId xmlns:a16="http://schemas.microsoft.com/office/drawing/2014/main" id="{6390C8F0-2969-5AEC-23C3-88446110D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" r="2" b="7970"/>
          <a:stretch>
            <a:fillRect/>
          </a:stretch>
        </p:blipFill>
        <p:spPr bwMode="auto"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217C49-2629-EC58-BD0A-4E0B2195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50" y="3962400"/>
            <a:ext cx="5505814" cy="169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um banco de dados?</a:t>
            </a:r>
          </a:p>
        </p:txBody>
      </p:sp>
      <p:pic>
        <p:nvPicPr>
          <p:cNvPr id="4098" name="Picture 2" descr="Banco de dados — Capítulo 1 — O início… | by Andressa Siqueira | THT Brasil  | Medium">
            <a:extLst>
              <a:ext uri="{FF2B5EF4-FFF2-40B4-BE49-F238E27FC236}">
                <a16:creationId xmlns:a16="http://schemas.microsoft.com/office/drawing/2014/main" id="{74CFB895-59DD-9402-8A9D-47036DB1B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943"/>
          <a:stretch>
            <a:fillRect/>
          </a:stretch>
        </p:blipFill>
        <p:spPr bwMode="auto"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1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225" name="Arc 92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002038-4FB1-8FA7-2B1D-4E39F370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Banco de Dados</a:t>
            </a:r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Arquivo de banco de dados - ícones de networking grátis">
            <a:extLst>
              <a:ext uri="{FF2B5EF4-FFF2-40B4-BE49-F238E27FC236}">
                <a16:creationId xmlns:a16="http://schemas.microsoft.com/office/drawing/2014/main" id="{B9374F80-05DD-8188-1D88-3B518197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41E58-A871-B3E2-13A4-0C7F5472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dirty="0"/>
              <a:t>Onde armazenamos um conjunto de dados que podem ser acessados,.</a:t>
            </a:r>
          </a:p>
          <a:p>
            <a:endParaRPr lang="pt-BR" dirty="0"/>
          </a:p>
          <a:p>
            <a:r>
              <a:rPr lang="pt-BR" dirty="0"/>
              <a:t>Serve para </a:t>
            </a:r>
            <a:r>
              <a:rPr lang="pt-BR" b="1" dirty="0"/>
              <a:t>guardar</a:t>
            </a:r>
            <a:r>
              <a:rPr lang="pt-BR" dirty="0"/>
              <a:t>, </a:t>
            </a:r>
            <a:r>
              <a:rPr lang="pt-BR" b="1" dirty="0"/>
              <a:t>organizar</a:t>
            </a:r>
            <a:r>
              <a:rPr lang="pt-BR" dirty="0"/>
              <a:t> e </a:t>
            </a:r>
            <a:r>
              <a:rPr lang="pt-BR" b="1" dirty="0"/>
              <a:t>facilitar a busca dos dados</a:t>
            </a:r>
          </a:p>
          <a:p>
            <a:endParaRPr lang="pt-BR" b="1" dirty="0"/>
          </a:p>
          <a:p>
            <a:r>
              <a:rPr lang="pt-BR" dirty="0"/>
              <a:t>Ex</a:t>
            </a:r>
            <a:r>
              <a:rPr lang="pt-BR" b="1" dirty="0"/>
              <a:t>.:</a:t>
            </a:r>
            <a:r>
              <a:rPr lang="pt-BR" dirty="0"/>
              <a:t> Agenda de contatos no celular, Sistema de notas e etc.</a:t>
            </a:r>
          </a:p>
        </p:txBody>
      </p:sp>
    </p:spTree>
    <p:extLst>
      <p:ext uri="{BB962C8B-B14F-4D97-AF65-F5344CB8AC3E}">
        <p14:creationId xmlns:p14="http://schemas.microsoft.com/office/powerpoint/2010/main" val="3288854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501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Tema do Office</vt:lpstr>
      <vt:lpstr>Banco de Dados</vt:lpstr>
      <vt:lpstr>Qual a Diferença entre Dado e Informação?</vt:lpstr>
      <vt:lpstr>O que é um dado?</vt:lpstr>
      <vt:lpstr>Informação </vt:lpstr>
      <vt:lpstr>Informação </vt:lpstr>
      <vt:lpstr>Informação</vt:lpstr>
      <vt:lpstr>Informação</vt:lpstr>
      <vt:lpstr>O que é um banco de dados?</vt:lpstr>
      <vt:lpstr>Banco de Dados</vt:lpstr>
      <vt:lpstr>SGBD - Conceito</vt:lpstr>
      <vt:lpstr>SGBD – O que faz?</vt:lpstr>
      <vt:lpstr>SGBDR</vt:lpstr>
      <vt:lpstr>Diferenças</vt:lpstr>
      <vt:lpstr>Todo SGBDR é um SGBD, mas nem todo SGBD é relacional </vt:lpstr>
      <vt:lpstr>SQL e Suas Categorias </vt:lpstr>
      <vt:lpstr>SQL e Suas Categorias </vt:lpstr>
      <vt:lpstr>SQL e Suas Categorias </vt:lpstr>
      <vt:lpstr>Dúvidas?</vt:lpstr>
      <vt:lpstr>Apresentação do PowerPoint</vt:lpstr>
      <vt:lpstr>MySQL, SGBDR que vamos utilizar em aula.</vt:lpstr>
      <vt:lpstr>Apresentação do PowerPoint</vt:lpstr>
      <vt:lpstr>Apresentação do PowerPoint</vt:lpstr>
      <vt:lpstr>Ligando o servidor....</vt:lpstr>
      <vt:lpstr>Apresentação do PowerPoint</vt:lpstr>
      <vt:lpstr>Professores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9</cp:revision>
  <dcterms:created xsi:type="dcterms:W3CDTF">2025-04-03T17:31:58Z</dcterms:created>
  <dcterms:modified xsi:type="dcterms:W3CDTF">2025-08-14T22:26:59Z</dcterms:modified>
</cp:coreProperties>
</file>