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769" autoAdjust="0"/>
  </p:normalViewPr>
  <p:slideViewPr>
    <p:cSldViewPr snapToGrid="0">
      <p:cViewPr varScale="1">
        <p:scale>
          <a:sx n="81" d="100"/>
          <a:sy n="81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3356-E4B9-4F55-97DE-AD9935BDB4CA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4496-4624-49BA-BC6B-4D56A0687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Inicialmente usada em cerâmica, depois foi aplicada em transportes e máquinas, revolucionando a locomoção e o trabalho humano. Esse é um exemplo de como a tecnologia sempre esteve presente, evoluindo para facilitar a vida.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69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35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1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4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0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19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7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30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8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50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Primeiros S.OS: </a:t>
            </a:r>
          </a:p>
          <a:p>
            <a:endParaRPr lang="pt-BR" dirty="0"/>
          </a:p>
          <a:p>
            <a:r>
              <a:rPr lang="pt-BR" dirty="0"/>
              <a:t>🔹 </a:t>
            </a:r>
            <a:r>
              <a:rPr lang="pt-BR" b="1" dirty="0"/>
              <a:t>GM-NAA I/O (1956)</a:t>
            </a:r>
            <a:r>
              <a:rPr lang="pt-BR" dirty="0"/>
              <a:t> – Criado pela General Motors, foi um dos primeiros sistemas operacionais usados em mainframes IBM.</a:t>
            </a:r>
            <a:br>
              <a:rPr lang="pt-BR" dirty="0"/>
            </a:br>
            <a:r>
              <a:rPr lang="pt-BR" dirty="0"/>
              <a:t>🔹 </a:t>
            </a:r>
            <a:r>
              <a:rPr lang="pt-BR" b="1" dirty="0"/>
              <a:t>OS/360 (1964)</a:t>
            </a:r>
            <a:r>
              <a:rPr lang="pt-BR" dirty="0"/>
              <a:t> – Desenvolvido pela IBM, tornou-se um dos mais influentes para mainframes.</a:t>
            </a:r>
            <a:br>
              <a:rPr lang="pt-BR" dirty="0"/>
            </a:br>
            <a:r>
              <a:rPr lang="pt-BR" dirty="0"/>
              <a:t>🔹 </a:t>
            </a:r>
            <a:r>
              <a:rPr lang="pt-BR" b="1" dirty="0"/>
              <a:t>Unix (1969)</a:t>
            </a:r>
            <a:r>
              <a:rPr lang="pt-BR" dirty="0"/>
              <a:t> – Criado por pesquisadores da AT&amp;T Bell </a:t>
            </a:r>
            <a:r>
              <a:rPr lang="pt-BR" dirty="0" err="1"/>
              <a:t>Labs</a:t>
            </a:r>
            <a:r>
              <a:rPr lang="pt-BR" dirty="0"/>
              <a:t>, influenciou diversos sistemas modernos, como Linux e </a:t>
            </a:r>
            <a:r>
              <a:rPr lang="pt-BR" dirty="0" err="1"/>
              <a:t>macOS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57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8C28-032D-7C71-072C-1A3E8BFD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CCFA4-96AC-8C8A-5A8B-43205FA9B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9377A-44AE-6923-9FB2-8BF3F30C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CDE08-A6CA-0577-2F00-800C152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C94B6-3674-A1CF-8134-7CA5335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653E-BB65-9AAA-B398-2DAF85A5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0F07-21F8-3CEB-8E7F-6707FE983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1ACBE-B3DB-307B-8993-16FB9F30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7E6C7-3682-6EBB-F334-F2A1EB94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E3334-3268-E16D-9620-470E13F7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B235AB-7623-918F-D083-B7EAD511E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E646D8-9FF6-EFF8-6B50-A7215986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60556-DE8D-EA6E-AFE7-598BFE2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6F902-E3EA-A580-204A-EC2D1AE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64C6B-B627-502A-40B8-CBA3A801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FBA3-2ACA-FD58-FAD9-DCAFAECC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873F6-725C-A87B-0B2D-788E287A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D2D48-7B4C-B52A-7D90-E48C8580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20052-E15B-3E52-78F4-C51A0CFD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31E09-3A8E-2350-46E9-8405AF85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1F3C-3345-E10D-9697-A21965A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49FA2-B6F1-3455-4AF8-7D116C1B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18682-6FF9-27B2-3CAB-68990180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E2F75-3356-8ED6-9160-A77E150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A42A6-029B-F702-FC5F-421AE5A0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C59C-35FA-5DFE-A6D0-F3C5FFD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151DE-A478-C273-46CE-F3ABC172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213E30-9B22-EE96-2A58-1FEC60D0F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846E1-A9B4-B8B1-9E8F-D0BEF1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2D18-E8BE-9F3F-5214-1EB0FD6C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9C4C9-12A2-037E-0047-4A9AE429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522A-DA22-7681-E6E5-3B3ACAC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282CD-CA98-75F5-1BF9-97BE9A4A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66BD4-E8B2-6EBB-D70F-F885CBC1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AB1F7E-3872-7768-DCC3-B9BAE655E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C25D51-A9EA-4CF3-BD0B-EEFB3F67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8C4EA5-2A34-67A0-1AB8-5FBA8875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F76D15-E247-3ECA-E23D-36686F66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71E82-8BDB-DD05-A964-E11B3CD9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74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5EC4D-8B7C-5D5A-D666-2B822E6D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FB1548-5490-6493-9B52-2B52473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AF999A-FCCA-AF76-52AF-F2D9BAE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9ABB9C-4A25-10B8-FCB7-29DAD89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BEA404-660E-8AEF-D601-BB2CFF0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3448C9-CB96-2B34-BFA1-4F60026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50A4E4-2447-D051-A887-C3087B9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C0F8-C8E2-A209-4694-A896C8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2A0D-7A0D-E4E1-C633-827CA9EC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2A59D-6414-22D6-F615-DD995C16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AE74BF-FBA8-ECDB-01AF-73279932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374C2-48DD-E47D-2AD5-EF02975C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43718-EDC0-FE21-CAA8-FC57064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4AAD-B922-A095-EDF3-5BCA730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26265-B5F5-F9E6-894A-041B3401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A9385-8812-3A5C-5F91-152690DC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F87EB-DAB0-A4FF-54C4-ECADF6A0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86B320-2078-797A-D105-E4B098AA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D2F6D-5951-8BDD-4A5A-D15175A4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5614BF-9EDC-C77F-E8D2-3355E55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94014-775D-F8F5-061F-F52E6347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C70DE-0D39-2AC6-AFDF-476B6E073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25792-1D6D-478A-9814-31B09A88321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79A94-0F54-A95F-09DA-F26F841E5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742B1-7E69-2A71-CEEC-B4B0D2A6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96E0F-8FFC-34E2-2CE7-BCA254A7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pt-BR" sz="6600"/>
              <a:t> Evolução da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00C08-8646-7172-C26B-5D508D5A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pt-BR" dirty="0"/>
              <a:t>Conceitos básicos de tecnologia da informação</a:t>
            </a:r>
          </a:p>
        </p:txBody>
      </p:sp>
      <p:pic>
        <p:nvPicPr>
          <p:cNvPr id="1026" name="Picture 2" descr="Dia da Informática: Importância, Evolução e muito mais sobre a Data">
            <a:extLst>
              <a:ext uri="{FF2B5EF4-FFF2-40B4-BE49-F238E27FC236}">
                <a16:creationId xmlns:a16="http://schemas.microsoft.com/office/drawing/2014/main" id="{8EB807A7-6FBE-85F1-9562-C3F1C0B3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3428" y="591670"/>
            <a:ext cx="4940548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5501E-007C-0D53-9CCC-494AADC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ENIAC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B1597-E59F-3FA1-0608-E6A6C0AB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fevereiro de 1946, o primeiro computador eletrônico da história era apresentado. O ENIAC (Eletronic </a:t>
            </a:r>
            <a:r>
              <a:rPr lang="pt-BR" dirty="0" err="1"/>
              <a:t>Numerical</a:t>
            </a:r>
            <a:r>
              <a:rPr lang="pt-BR" dirty="0"/>
              <a:t> </a:t>
            </a:r>
            <a:r>
              <a:rPr lang="pt-BR" dirty="0" err="1"/>
              <a:t>Integrator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Computer) tinha cerca de dois metros de altura, pesava 30 toneladas e ocupava 180 metros quadrados.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282828"/>
                </a:solidFill>
                <a:effectLst/>
                <a:latin typeface="CNN Sans Display"/>
              </a:rPr>
              <a:t>Encomendado pelo exército dos Estados Unidos, a máquina servia para fazer cálculos – a palavra “computador” vem de computar, sinônimo de calcular. Apesar de ser um gigante, o ENIAC tinha uma capacidade operacional menor do que qualquer calculadora de mão vendida atualmente.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02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196" name="Picture 4" descr="ENIAC computer | Science News">
            <a:extLst>
              <a:ext uri="{FF2B5EF4-FFF2-40B4-BE49-F238E27FC236}">
                <a16:creationId xmlns:a16="http://schemas.microsoft.com/office/drawing/2014/main" id="{60162841-6A81-4B19-3977-67AB4E288C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3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7" name="Rectangle 10266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A7011-49FD-B1C7-3153-AF8CC4F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pt-BR" sz="4000"/>
              <a:t>Segunda Geração (1956–1964)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ADF9A-9F30-EAB9-B1C8-5583A4CE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076" cy="4303464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Substituição das válvulas por </a:t>
            </a:r>
            <a:r>
              <a:rPr lang="pt-BR" sz="3200" b="1" dirty="0"/>
              <a:t>transistores</a:t>
            </a:r>
            <a:r>
              <a:rPr lang="pt-BR" sz="3200" dirty="0"/>
              <a:t>, reduzindo tamanho e consumo de energia.</a:t>
            </a:r>
          </a:p>
          <a:p>
            <a:r>
              <a:rPr lang="pt-BR" sz="3200" dirty="0"/>
              <a:t>Inicio das linguagens de programação de alto nível com Fortran e COBOL</a:t>
            </a:r>
          </a:p>
          <a:p>
            <a:r>
              <a:rPr lang="pt-BR" sz="3200" dirty="0"/>
              <a:t>Computadores mais rápidos e confiáveis.</a:t>
            </a:r>
          </a:p>
        </p:txBody>
      </p:sp>
      <p:pic>
        <p:nvPicPr>
          <p:cNvPr id="10243" name="Picture 3" descr="IBM PC – Wikipédia, a enciclopédia livre">
            <a:extLst>
              <a:ext uri="{FF2B5EF4-FFF2-40B4-BE49-F238E27FC236}">
                <a16:creationId xmlns:a16="http://schemas.microsoft.com/office/drawing/2014/main" id="{390952E1-2814-2CAB-8073-4F6E6FD7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" r="1" b="7007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2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16BB-3712-930C-D476-504B5308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Valvula x Transistor</a:t>
            </a:r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Evolução da Informática: 2ª Geração">
            <a:extLst>
              <a:ext uri="{FF2B5EF4-FFF2-40B4-BE49-F238E27FC236}">
                <a16:creationId xmlns:a16="http://schemas.microsoft.com/office/drawing/2014/main" id="{93338563-964D-75A4-C481-470567686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5606" y="496960"/>
            <a:ext cx="7387730" cy="339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0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Freeform: Shape 12298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C6D95-11D0-C4CB-029E-0D925412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 de COBOL</a:t>
            </a:r>
          </a:p>
        </p:txBody>
      </p:sp>
      <p:sp>
        <p:nvSpPr>
          <p:cNvPr id="12301" name="Freeform: Shape 1230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292" name="Picture 4" descr="Tecnologia COBOL: mais viva do que nunca - Portal Information Management">
            <a:extLst>
              <a:ext uri="{FF2B5EF4-FFF2-40B4-BE49-F238E27FC236}">
                <a16:creationId xmlns:a16="http://schemas.microsoft.com/office/drawing/2014/main" id="{2A1BEA8C-5735-AAD0-6680-51B6E6C4E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812" y="834435"/>
            <a:ext cx="8032376" cy="40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00D28-B818-44D9-B399-426DBC0A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5400" b="1"/>
              <a:t>Mainframe</a:t>
            </a:r>
            <a:endParaRPr lang="pt-BR" sz="5400"/>
          </a:p>
        </p:txBody>
      </p:sp>
      <p:sp>
        <p:nvSpPr>
          <p:cNvPr id="133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00A3E-6131-D68C-9DFD-D9F67F60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/>
              <a:t>é um tipo de computador de grande porte, usado por empresas e governos para processar grandes volumes de dados com alta velocidade e segurança.</a:t>
            </a:r>
          </a:p>
        </p:txBody>
      </p:sp>
      <p:pic>
        <p:nvPicPr>
          <p:cNvPr id="13316" name="Picture 4" descr="Mainframe Computer – CSC 134 – COMPUTER AND INFORMATION PROCESSING">
            <a:extLst>
              <a:ext uri="{FF2B5EF4-FFF2-40B4-BE49-F238E27FC236}">
                <a16:creationId xmlns:a16="http://schemas.microsoft.com/office/drawing/2014/main" id="{31EB0000-65E1-1FCE-4E3D-6DC62F2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89429"/>
            <a:ext cx="6903720" cy="54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96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EC7507-DA33-3BA4-2B50-30061189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600"/>
              <a:t>Terceira Geração (1964–1971)</a:t>
            </a:r>
          </a:p>
        </p:txBody>
      </p:sp>
      <p:sp>
        <p:nvSpPr>
          <p:cNvPr id="1434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86CAF-696C-FCDF-11B1-B1C4AAD8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 dirty="0"/>
              <a:t>Uso de circuito integrados (chips), aumentando o poder de processamento</a:t>
            </a:r>
          </a:p>
          <a:p>
            <a:endParaRPr lang="pt-BR" sz="2200" dirty="0"/>
          </a:p>
          <a:p>
            <a:r>
              <a:rPr lang="pt-BR" sz="2200" dirty="0"/>
              <a:t>Primeiros Sistemas Operacionais</a:t>
            </a:r>
          </a:p>
          <a:p>
            <a:endParaRPr lang="pt-BR" sz="2200" dirty="0"/>
          </a:p>
          <a:p>
            <a:r>
              <a:rPr lang="pt-BR" sz="2200" dirty="0"/>
              <a:t>Computadores menores e mais </a:t>
            </a:r>
            <a:r>
              <a:rPr lang="pt-BR" sz="2200" dirty="0" err="1"/>
              <a:t>acessiveis</a:t>
            </a:r>
            <a:endParaRPr lang="pt-BR" sz="2200" dirty="0"/>
          </a:p>
        </p:txBody>
      </p:sp>
      <p:pic>
        <p:nvPicPr>
          <p:cNvPr id="14339" name="Picture 3" descr="71 Pc 1970 Stock Photos, High-Res Pictures, and Images - Getty Images">
            <a:extLst>
              <a:ext uri="{FF2B5EF4-FFF2-40B4-BE49-F238E27FC236}">
                <a16:creationId xmlns:a16="http://schemas.microsoft.com/office/drawing/2014/main" id="{64F6879F-96AC-2341-8312-E0A2A7DC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2" r="826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5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9" name="Rectangle 1536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F0DCC3-C8DE-1744-FBF5-FC46518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Circuito Integrado</a:t>
            </a:r>
          </a:p>
        </p:txBody>
      </p:sp>
      <p:sp>
        <p:nvSpPr>
          <p:cNvPr id="1537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Chip De Circuito Integrado Em Fundo De Ardósia Em Preto. Fotografia  Editorial - Imagem de fundo, tecnologia: 202535677">
            <a:extLst>
              <a:ext uri="{FF2B5EF4-FFF2-40B4-BE49-F238E27FC236}">
                <a16:creationId xmlns:a16="http://schemas.microsoft.com/office/drawing/2014/main" id="{F957BF15-A0B4-B8B8-2092-BE08FEB3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132" y="2642616"/>
            <a:ext cx="5422231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ircuitos integrados – Claudia vazquez">
            <a:extLst>
              <a:ext uri="{FF2B5EF4-FFF2-40B4-BE49-F238E27FC236}">
                <a16:creationId xmlns:a16="http://schemas.microsoft.com/office/drawing/2014/main" id="{C12DA302-B8A7-5F70-ABCB-AA544B72E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983232"/>
            <a:ext cx="5614416" cy="29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0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1" name="Rectangle 17420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CFF4A8-98B7-DC0C-62E2-4850A3B9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pt-BR" sz="5400"/>
              <a:t>Quarta Geração (1971–Presente)</a:t>
            </a:r>
          </a:p>
        </p:txBody>
      </p:sp>
      <p:pic>
        <p:nvPicPr>
          <p:cNvPr id="17412" name="Picture 4" descr="Ícone&#10;&#10;O conteúdo gerado por IA pode estar incorreto.">
            <a:extLst>
              <a:ext uri="{FF2B5EF4-FFF2-40B4-BE49-F238E27FC236}">
                <a16:creationId xmlns:a16="http://schemas.microsoft.com/office/drawing/2014/main" id="{5E8A4EED-216D-5382-E3A3-4AA2B072F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294" y="365125"/>
            <a:ext cx="2485781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Mac Os | Operating System Beta, etc. Wiki | Fandom">
            <a:extLst>
              <a:ext uri="{FF2B5EF4-FFF2-40B4-BE49-F238E27FC236}">
                <a16:creationId xmlns:a16="http://schemas.microsoft.com/office/drawing/2014/main" id="{14412A9F-4B6D-7DFE-3F81-A8F78D985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2378" y="365125"/>
            <a:ext cx="253056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3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396F6-9C4D-ED54-5ED3-C893C4F6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pt-BR" sz="2000"/>
              <a:t>Invenção do </a:t>
            </a:r>
            <a:r>
              <a:rPr lang="pt-BR" sz="2000" b="1"/>
              <a:t>microprocessador</a:t>
            </a:r>
            <a:r>
              <a:rPr lang="pt-BR" sz="2000"/>
              <a:t> (Intel 4004, 1971).</a:t>
            </a:r>
          </a:p>
          <a:p>
            <a:endParaRPr lang="pt-BR" sz="2000"/>
          </a:p>
          <a:p>
            <a:r>
              <a:rPr lang="pt-BR" sz="2000"/>
              <a:t>Surgimento dos </a:t>
            </a:r>
            <a:r>
              <a:rPr lang="pt-BR" sz="2000" b="1"/>
              <a:t>PCs (Personal Computers)</a:t>
            </a:r>
            <a:r>
              <a:rPr lang="pt-BR" sz="2000"/>
              <a:t>, como o IBM PC e o Apple II.</a:t>
            </a:r>
          </a:p>
          <a:p>
            <a:endParaRPr lang="pt-BR" sz="2000"/>
          </a:p>
          <a:p>
            <a:r>
              <a:rPr lang="pt-BR" sz="2000"/>
              <a:t>Popularização da computação com sistemas como Windows, Linux e Mac OS.</a:t>
            </a:r>
          </a:p>
          <a:p>
            <a:endParaRPr lang="pt-BR" sz="2000"/>
          </a:p>
        </p:txBody>
      </p:sp>
      <p:pic>
        <p:nvPicPr>
          <p:cNvPr id="17414" name="Picture 6" descr="GitHub - GabrielTonhatti/Linux">
            <a:extLst>
              <a:ext uri="{FF2B5EF4-FFF2-40B4-BE49-F238E27FC236}">
                <a16:creationId xmlns:a16="http://schemas.microsoft.com/office/drawing/2014/main" id="{3BE2CF99-1904-F3F4-9035-215BD17E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2916" y="2989002"/>
            <a:ext cx="5295016" cy="296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86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1639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D0DC07-7E1F-D81F-09A9-A13128C0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Microprocessador</a:t>
            </a:r>
          </a:p>
        </p:txBody>
      </p:sp>
      <p:sp>
        <p:nvSpPr>
          <p:cNvPr id="1639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Como o Microprocessador Controla Computadores?">
            <a:extLst>
              <a:ext uri="{FF2B5EF4-FFF2-40B4-BE49-F238E27FC236}">
                <a16:creationId xmlns:a16="http://schemas.microsoft.com/office/drawing/2014/main" id="{9904744F-2CEE-7567-DB3B-F25BCCB1AC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4" r="-1" b="-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8E560-88A5-6AA2-51D3-F3E8CA64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62430" cy="1325563"/>
          </a:xfrm>
        </p:spPr>
        <p:txBody>
          <a:bodyPr>
            <a:normAutofit/>
          </a:bodyPr>
          <a:lstStyle/>
          <a:p>
            <a:r>
              <a:rPr lang="pt-BR" dirty="0"/>
              <a:t>Fundamentos Informática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9D313-3F23-2928-B6FB-69942EF1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3002"/>
            <a:ext cx="5393361" cy="2591996"/>
          </a:xfrm>
        </p:spPr>
        <p:txBody>
          <a:bodyPr>
            <a:normAutofit/>
          </a:bodyPr>
          <a:lstStyle/>
          <a:p>
            <a:r>
              <a:rPr lang="pt-BR" b="1" dirty="0"/>
              <a:t>ETEC Uirapuru</a:t>
            </a:r>
          </a:p>
          <a:p>
            <a:r>
              <a:rPr lang="pt-BR" dirty="0"/>
              <a:t>Docentes: Cleiton Dias e Thiago </a:t>
            </a:r>
            <a:r>
              <a:rPr lang="pt-BR" dirty="0" err="1"/>
              <a:t>Pascotto</a:t>
            </a:r>
            <a:r>
              <a:rPr lang="pt-BR" dirty="0"/>
              <a:t> </a:t>
            </a: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E05DB2DD-2A2B-0B16-0DA3-ABA1CB46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ecnología y participación política: Algunas reflexiones críticas – TEDIC">
            <a:extLst>
              <a:ext uri="{FF2B5EF4-FFF2-40B4-BE49-F238E27FC236}">
                <a16:creationId xmlns:a16="http://schemas.microsoft.com/office/drawing/2014/main" id="{61DF70D0-A6E2-243F-110A-56EFEF2C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r="16935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Arc 2073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74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4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7" name="Rectangle 174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Configurações ideais para 2010 - TecMundo">
            <a:extLst>
              <a:ext uri="{FF2B5EF4-FFF2-40B4-BE49-F238E27FC236}">
                <a16:creationId xmlns:a16="http://schemas.microsoft.com/office/drawing/2014/main" id="{1DDC5A6B-3E94-962B-C174-170B4DCDE4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25083"/>
            <a:ext cx="10905066" cy="340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6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6" name="Rectangle 1946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40536E-7528-89E9-9C48-5FFA4BA6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Quinta Geração (Presente e Futuro)</a:t>
            </a:r>
          </a:p>
        </p:txBody>
      </p:sp>
      <p:sp>
        <p:nvSpPr>
          <p:cNvPr id="19468" name="Rectangle 1946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0" name="Rectangle 1946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54B47-37A4-B217-00BB-C3BF827D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/>
              <a:t>Avanços em Inteligência Artificial (IA), Machine Learning e Big Data.</a:t>
            </a:r>
          </a:p>
          <a:p>
            <a:endParaRPr lang="pt-BR" sz="2000"/>
          </a:p>
          <a:p>
            <a:r>
              <a:rPr lang="pt-BR" sz="2000"/>
              <a:t>Expansão da </a:t>
            </a:r>
            <a:r>
              <a:rPr lang="pt-BR" sz="2000" b="1"/>
              <a:t>computação em nuvem</a:t>
            </a:r>
            <a:r>
              <a:rPr lang="pt-BR" sz="2000"/>
              <a:t> e Internet das Coisas (</a:t>
            </a:r>
            <a:r>
              <a:rPr lang="pt-BR" sz="2000" b="1"/>
              <a:t>IoT</a:t>
            </a:r>
            <a:r>
              <a:rPr lang="pt-BR" sz="2000"/>
              <a:t>).</a:t>
            </a:r>
          </a:p>
          <a:p>
            <a:endParaRPr lang="pt-BR" sz="2000"/>
          </a:p>
          <a:p>
            <a:r>
              <a:rPr lang="pt-BR" sz="2000"/>
              <a:t>Desenvolvimento de </a:t>
            </a:r>
            <a:r>
              <a:rPr lang="pt-BR" sz="2000" b="1"/>
              <a:t>computação quântica</a:t>
            </a:r>
            <a:r>
              <a:rPr lang="pt-BR" sz="2000"/>
              <a:t> e maior automação.</a:t>
            </a:r>
          </a:p>
          <a:p>
            <a:endParaRPr lang="pt-BR" sz="2000"/>
          </a:p>
        </p:txBody>
      </p:sp>
      <p:pic>
        <p:nvPicPr>
          <p:cNvPr id="19461" name="Picture 5" descr="Como funciona a Inteligência Artificial: conheça seu presente, passado e  futuro - Mídia Market">
            <a:extLst>
              <a:ext uri="{FF2B5EF4-FFF2-40B4-BE49-F238E27FC236}">
                <a16:creationId xmlns:a16="http://schemas.microsoft.com/office/drawing/2014/main" id="{6ADE1F24-3E2E-2690-B654-0612928A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27739"/>
            <a:ext cx="5150277" cy="34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2" name="Rectangle 1947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6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B1945-492F-F005-B2CE-5C159E08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IOT</a:t>
            </a:r>
          </a:p>
        </p:txBody>
      </p:sp>
      <p:sp>
        <p:nvSpPr>
          <p:cNvPr id="2049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 descr="Amazon Echo Dot 4ª Geração Alexa Caixa De Som Inteligente Anúncio com  variação - Loja Casa Print - Toners, Cartuchos, Impressoras e Muito Mais!">
            <a:extLst>
              <a:ext uri="{FF2B5EF4-FFF2-40B4-BE49-F238E27FC236}">
                <a16:creationId xmlns:a16="http://schemas.microsoft.com/office/drawing/2014/main" id="{06543295-24C7-D831-561D-3F759CB3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679" y="2619784"/>
            <a:ext cx="3600041" cy="36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Geladeira/Refrigerador Smart Samsung Frost Free - French Door 614L Soundbar  Family Hub RF27T5501SG - Geladeira / Refrigerador French Door - Magazine  Luiza">
            <a:extLst>
              <a:ext uri="{FF2B5EF4-FFF2-40B4-BE49-F238E27FC236}">
                <a16:creationId xmlns:a16="http://schemas.microsoft.com/office/drawing/2014/main" id="{F04BEF00-84E8-DF0C-2FBF-8086DFDC9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6908" y="3200752"/>
            <a:ext cx="3758184" cy="243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Quais as vantagens do computador de bordo de um carro? - Toyota Sulpar">
            <a:extLst>
              <a:ext uri="{FF2B5EF4-FFF2-40B4-BE49-F238E27FC236}">
                <a16:creationId xmlns:a16="http://schemas.microsoft.com/office/drawing/2014/main" id="{A23A9C7C-2758-B4BA-B9C1-518546F2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248680"/>
            <a:ext cx="3758184" cy="23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8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5A0F5-DF63-B3A2-FF48-31375B70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Qual a percepção de vocês?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essoa com a mão no queixo&#10;&#10;O conteúdo gerado por IA pode estar incorreto.">
            <a:extLst>
              <a:ext uri="{FF2B5EF4-FFF2-40B4-BE49-F238E27FC236}">
                <a16:creationId xmlns:a16="http://schemas.microsoft.com/office/drawing/2014/main" id="{4477EED8-76CF-89A7-7FAF-6093F27C7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545" r="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408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EFB8-D5ED-34EB-0245-3C0D9388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KAÍZEN</a:t>
            </a:r>
          </a:p>
        </p:txBody>
      </p:sp>
      <p:pic>
        <p:nvPicPr>
          <p:cNvPr id="21506" name="Picture 2" descr="Kaizen – Wikipédia, a enciclopédia livre">
            <a:extLst>
              <a:ext uri="{FF2B5EF4-FFF2-40B4-BE49-F238E27FC236}">
                <a16:creationId xmlns:a16="http://schemas.microsoft.com/office/drawing/2014/main" id="{9BB08FB7-5D8A-0713-E674-11AD6B75B4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24405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00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A8597-4BB3-4B0A-709E-8678CB6E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643341"/>
            <a:ext cx="10515600" cy="12168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Essa evolução mostra como a informática passou de máquinas gigantescas e restritas para sistemas portáteis, interconectados e inteligentes que moldam nosso cotidiano.</a:t>
            </a:r>
          </a:p>
        </p:txBody>
      </p:sp>
      <p:pic>
        <p:nvPicPr>
          <p:cNvPr id="24578" name="Picture 2" descr="Dia da Informática: veja história do computador, desde a primeira geração">
            <a:extLst>
              <a:ext uri="{FF2B5EF4-FFF2-40B4-BE49-F238E27FC236}">
                <a16:creationId xmlns:a16="http://schemas.microsoft.com/office/drawing/2014/main" id="{C9EC105E-07DB-1205-B6FD-C8DEF6E8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6" y="2633754"/>
            <a:ext cx="4932367" cy="34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Smartphone Xiaomi Redmi Note 13 6GB+128GB Powerful Snapdragon® performance  120Hz FHD+ AMOLED display 33W fast charging with 5000mAh battery (Blue) |  Amazon.com.br">
            <a:extLst>
              <a:ext uri="{FF2B5EF4-FFF2-40B4-BE49-F238E27FC236}">
                <a16:creationId xmlns:a16="http://schemas.microsoft.com/office/drawing/2014/main" id="{7B129B3A-3284-1D87-857A-3AF79884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49" y="2478324"/>
            <a:ext cx="3736335" cy="37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46" name="Rectangle 2254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8" name="Freeform: Shape 2254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50" name="Right Triangle 2254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532" name="Picture 4" descr="Kaizen: o que é, objetivo e como aplicar - Consultoria de Inteligência de  Mercado">
            <a:extLst>
              <a:ext uri="{FF2B5EF4-FFF2-40B4-BE49-F238E27FC236}">
                <a16:creationId xmlns:a16="http://schemas.microsoft.com/office/drawing/2014/main" id="{85C9048A-50D0-0AA0-B593-F6B9A4136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39134"/>
            <a:ext cx="7746709" cy="43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8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64" name="Rectangle 2355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5" name="Freeform: Shape 2356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563" name="Right Triangle 2356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554" name="Picture 2" descr="Kaizen: o que é e como aplicar na prática | Blog Industrial Nomus">
            <a:extLst>
              <a:ext uri="{FF2B5EF4-FFF2-40B4-BE49-F238E27FC236}">
                <a16:creationId xmlns:a16="http://schemas.microsoft.com/office/drawing/2014/main" id="{EE744B3F-8305-3251-4EA2-6200F47B4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4013" y="94734"/>
            <a:ext cx="6482266" cy="6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5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172DC-5724-67EF-48F3-866C0E0B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  <p:pic>
        <p:nvPicPr>
          <p:cNvPr id="25602" name="Picture 2" descr="Meme - Dúvida - e-Hacks">
            <a:extLst>
              <a:ext uri="{FF2B5EF4-FFF2-40B4-BE49-F238E27FC236}">
                <a16:creationId xmlns:a16="http://schemas.microsoft.com/office/drawing/2014/main" id="{D7A2D49F-DBC3-AA3D-3244-A23F21291E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00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to do Slide 😅 - Pedagogia DOS MEMES | Facebook">
            <a:extLst>
              <a:ext uri="{FF2B5EF4-FFF2-40B4-BE49-F238E27FC236}">
                <a16:creationId xmlns:a16="http://schemas.microsoft.com/office/drawing/2014/main" id="{20ED57FC-A949-8467-AD04-FD38EE9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50" y="356950"/>
            <a:ext cx="6144100" cy="61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1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35021-00E4-0A39-1A5F-C3963A03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81" y="771398"/>
            <a:ext cx="6007836" cy="37582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</a:t>
            </a:r>
            <a:r>
              <a:rPr lang="en-US" sz="8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</a:t>
            </a:r>
            <a:r>
              <a:rPr lang="en-US" sz="8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5BC0E3-6FE4-4491-BA19-C0126066A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9082" y="939707"/>
            <a:ext cx="603494" cy="60349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11BD18-218F-49C7-BE16-82AEA08B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453" y="-4098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F4B156-1E99-1C39-05D7-54A1FFAA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2" r="-2" b="-2"/>
          <a:stretch/>
        </p:blipFill>
        <p:spPr>
          <a:xfrm>
            <a:off x="9547017" y="4405333"/>
            <a:ext cx="2644983" cy="2452667"/>
          </a:xfrm>
          <a:custGeom>
            <a:avLst/>
            <a:gdLst/>
            <a:ahLst/>
            <a:cxnLst/>
            <a:rect l="l" t="t" r="r" b="b"/>
            <a:pathLst>
              <a:path w="2644983" h="2452667">
                <a:moveTo>
                  <a:pt x="1542711" y="0"/>
                </a:moveTo>
                <a:cubicBezTo>
                  <a:pt x="1942094" y="0"/>
                  <a:pt x="2306029" y="151765"/>
                  <a:pt x="2579995" y="400769"/>
                </a:cubicBezTo>
                <a:lnTo>
                  <a:pt x="2644983" y="468935"/>
                </a:lnTo>
                <a:lnTo>
                  <a:pt x="2644983" y="2452667"/>
                </a:lnTo>
                <a:lnTo>
                  <a:pt x="299206" y="2452667"/>
                </a:lnTo>
                <a:lnTo>
                  <a:pt x="233100" y="2358504"/>
                </a:lnTo>
                <a:cubicBezTo>
                  <a:pt x="85367" y="2121846"/>
                  <a:pt x="0" y="1842248"/>
                  <a:pt x="0" y="1542711"/>
                </a:cubicBezTo>
                <a:cubicBezTo>
                  <a:pt x="0" y="690695"/>
                  <a:pt x="690695" y="0"/>
                  <a:pt x="1542711" y="0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203C12-4CEC-592C-C5D9-B4AADB9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02" r="-2" b="-2"/>
          <a:stretch/>
        </p:blipFill>
        <p:spPr>
          <a:xfrm>
            <a:off x="6401202" y="1790202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2F792A-8257-4759-D24F-DBA684AD07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02" r="1" b="1"/>
          <a:stretch/>
        </p:blipFill>
        <p:spPr>
          <a:xfrm>
            <a:off x="9490668" y="10"/>
            <a:ext cx="2701332" cy="2553877"/>
          </a:xfrm>
          <a:custGeom>
            <a:avLst/>
            <a:gdLst/>
            <a:ahLst/>
            <a:cxnLst/>
            <a:rect l="l" t="t" r="r" b="b"/>
            <a:pathLst>
              <a:path w="2701332" h="2553887">
                <a:moveTo>
                  <a:pt x="348631" y="0"/>
                </a:moveTo>
                <a:lnTo>
                  <a:pt x="2701332" y="0"/>
                </a:lnTo>
                <a:lnTo>
                  <a:pt x="2701332" y="2072295"/>
                </a:lnTo>
                <a:lnTo>
                  <a:pt x="2554656" y="2207207"/>
                </a:lnTo>
                <a:cubicBezTo>
                  <a:pt x="2285380" y="2424077"/>
                  <a:pt x="1943034" y="2553887"/>
                  <a:pt x="1570370" y="2553887"/>
                </a:cubicBezTo>
                <a:cubicBezTo>
                  <a:pt x="703078" y="2553887"/>
                  <a:pt x="0" y="1850809"/>
                  <a:pt x="0" y="983517"/>
                </a:cubicBezTo>
                <a:cubicBezTo>
                  <a:pt x="0" y="640496"/>
                  <a:pt x="109980" y="323163"/>
                  <a:pt x="296602" y="64855"/>
                </a:cubicBez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98158" y="2804429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996627-3E00-4A50-8640-F4F7D38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85468" y="3311355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619555D-3337-4F1A-9AFF-1DA3B921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67622" y="5349205"/>
            <a:ext cx="1835725" cy="1850365"/>
          </a:xfrm>
          <a:custGeom>
            <a:avLst/>
            <a:gdLst>
              <a:gd name="connsiteX0" fmla="*/ 1801138 w 1835725"/>
              <a:gd name="connsiteY0" fmla="*/ 1622662 h 1850365"/>
              <a:gd name="connsiteX1" fmla="*/ 1835717 w 1835725"/>
              <a:gd name="connsiteY1" fmla="*/ 1680254 h 1850365"/>
              <a:gd name="connsiteX2" fmla="*/ 1815722 w 1835725"/>
              <a:gd name="connsiteY2" fmla="*/ 1850365 h 1850365"/>
              <a:gd name="connsiteX3" fmla="*/ 1693039 w 1835725"/>
              <a:gd name="connsiteY3" fmla="*/ 1808259 h 1850365"/>
              <a:gd name="connsiteX4" fmla="*/ 1708939 w 1835725"/>
              <a:gd name="connsiteY4" fmla="*/ 1673301 h 1850365"/>
              <a:gd name="connsiteX5" fmla="*/ 1778129 w 1835725"/>
              <a:gd name="connsiteY5" fmla="*/ 1615979 h 1850365"/>
              <a:gd name="connsiteX6" fmla="*/ 1801138 w 1835725"/>
              <a:gd name="connsiteY6" fmla="*/ 1622662 h 1850365"/>
              <a:gd name="connsiteX7" fmla="*/ 1585229 w 1835725"/>
              <a:gd name="connsiteY7" fmla="*/ 764759 h 1850365"/>
              <a:gd name="connsiteX8" fmla="*/ 1623024 w 1835725"/>
              <a:gd name="connsiteY8" fmla="*/ 792810 h 1850365"/>
              <a:gd name="connsiteX9" fmla="*/ 1777614 w 1835725"/>
              <a:gd name="connsiteY9" fmla="*/ 1157141 h 1850365"/>
              <a:gd name="connsiteX10" fmla="*/ 1733799 w 1835725"/>
              <a:gd name="connsiteY10" fmla="*/ 1235532 h 1850365"/>
              <a:gd name="connsiteX11" fmla="*/ 1716464 w 1835725"/>
              <a:gd name="connsiteY11" fmla="*/ 1237722 h 1850365"/>
              <a:gd name="connsiteX12" fmla="*/ 1716464 w 1835725"/>
              <a:gd name="connsiteY12" fmla="*/ 1237913 h 1850365"/>
              <a:gd name="connsiteX13" fmla="*/ 1655409 w 1835725"/>
              <a:gd name="connsiteY13" fmla="*/ 1191717 h 1850365"/>
              <a:gd name="connsiteX14" fmla="*/ 1513200 w 1835725"/>
              <a:gd name="connsiteY14" fmla="*/ 856627 h 1850365"/>
              <a:gd name="connsiteX15" fmla="*/ 1538499 w 1835725"/>
              <a:gd name="connsiteY15" fmla="*/ 770415 h 1850365"/>
              <a:gd name="connsiteX16" fmla="*/ 1585229 w 1835725"/>
              <a:gd name="connsiteY16" fmla="*/ 764759 h 1850365"/>
              <a:gd name="connsiteX17" fmla="*/ 477919 w 1835725"/>
              <a:gd name="connsiteY17" fmla="*/ 21437 h 1850365"/>
              <a:gd name="connsiteX18" fmla="*/ 509236 w 1835725"/>
              <a:gd name="connsiteY18" fmla="*/ 84182 h 1850365"/>
              <a:gd name="connsiteX19" fmla="*/ 445829 w 1835725"/>
              <a:gd name="connsiteY19" fmla="*/ 139871 h 1850365"/>
              <a:gd name="connsiteX20" fmla="*/ 437447 w 1835725"/>
              <a:gd name="connsiteY20" fmla="*/ 139395 h 1850365"/>
              <a:gd name="connsiteX21" fmla="*/ 73211 w 1835725"/>
              <a:gd name="connsiteY21" fmla="*/ 137204 h 1850365"/>
              <a:gd name="connsiteX22" fmla="*/ 749 w 1835725"/>
              <a:gd name="connsiteY22" fmla="*/ 84082 h 1850365"/>
              <a:gd name="connsiteX23" fmla="*/ 53871 w 1835725"/>
              <a:gd name="connsiteY23" fmla="*/ 11621 h 1850365"/>
              <a:gd name="connsiteX24" fmla="*/ 58352 w 1835725"/>
              <a:gd name="connsiteY24" fmla="*/ 11093 h 1850365"/>
              <a:gd name="connsiteX25" fmla="*/ 454020 w 1835725"/>
              <a:gd name="connsiteY25" fmla="*/ 13474 h 1850365"/>
              <a:gd name="connsiteX26" fmla="*/ 477919 w 1835725"/>
              <a:gd name="connsiteY26" fmla="*/ 21437 h 1850365"/>
              <a:gd name="connsiteX27" fmla="*/ 957797 w 1835725"/>
              <a:gd name="connsiteY27" fmla="*/ 167970 h 1850365"/>
              <a:gd name="connsiteX28" fmla="*/ 1286982 w 1835725"/>
              <a:gd name="connsiteY28" fmla="*/ 387616 h 1850365"/>
              <a:gd name="connsiteX29" fmla="*/ 1293725 w 1835725"/>
              <a:gd name="connsiteY29" fmla="*/ 477075 h 1850365"/>
              <a:gd name="connsiteX30" fmla="*/ 1245453 w 1835725"/>
              <a:gd name="connsiteY30" fmla="*/ 499154 h 1850365"/>
              <a:gd name="connsiteX31" fmla="*/ 1245167 w 1835725"/>
              <a:gd name="connsiteY31" fmla="*/ 499154 h 1850365"/>
              <a:gd name="connsiteX32" fmla="*/ 1203638 w 1835725"/>
              <a:gd name="connsiteY32" fmla="*/ 484104 h 1850365"/>
              <a:gd name="connsiteX33" fmla="*/ 900647 w 1835725"/>
              <a:gd name="connsiteY33" fmla="*/ 281508 h 1850365"/>
              <a:gd name="connsiteX34" fmla="*/ 872454 w 1835725"/>
              <a:gd name="connsiteY34" fmla="*/ 196164 h 1850365"/>
              <a:gd name="connsiteX35" fmla="*/ 957797 w 1835725"/>
              <a:gd name="connsiteY35" fmla="*/ 167970 h 185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35725" h="1850365">
                <a:moveTo>
                  <a:pt x="1801138" y="1622662"/>
                </a:moveTo>
                <a:cubicBezTo>
                  <a:pt x="1822106" y="1633400"/>
                  <a:pt x="1836117" y="1655372"/>
                  <a:pt x="1835717" y="1680254"/>
                </a:cubicBezTo>
                <a:lnTo>
                  <a:pt x="1815722" y="1850365"/>
                </a:lnTo>
                <a:lnTo>
                  <a:pt x="1693039" y="1808259"/>
                </a:lnTo>
                <a:lnTo>
                  <a:pt x="1708939" y="1673301"/>
                </a:ln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5E7AE0-415D-4236-B5E6-F2FC68DB9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1302" y="6106160"/>
            <a:ext cx="1804272" cy="746882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AC326B-095F-18CE-9615-1AD1709F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b="1" dirty="0"/>
              <a:t>Tecnologia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000FE-6D1A-FA3E-EAD3-E65884E9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BR" b="1" dirty="0"/>
              <a:t>o uso do conhecimento para criar ferramentas, métodos e soluções que facilitam a vida das pessoas</a:t>
            </a:r>
          </a:p>
          <a:p>
            <a:endParaRPr lang="pt-BR" dirty="0"/>
          </a:p>
          <a:p>
            <a:r>
              <a:rPr lang="pt-BR" b="1" dirty="0"/>
              <a:t>qualquer ferramenta/inovação que ajuda a resolver problemas ou melhorar tarefas do dia a dia.</a:t>
            </a:r>
          </a:p>
        </p:txBody>
      </p:sp>
      <p:pic>
        <p:nvPicPr>
          <p:cNvPr id="3076" name="Picture 4" descr="Como desenvolver a soft skill &quot;resolução de problemas complexos&quot;?">
            <a:extLst>
              <a:ext uri="{FF2B5EF4-FFF2-40B4-BE49-F238E27FC236}">
                <a16:creationId xmlns:a16="http://schemas.microsoft.com/office/drawing/2014/main" id="{1491F37A-0DC0-C0BB-08F2-FC733CC1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14009" b="-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3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3CFA0B-07F3-0512-C5DB-902DF2E0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Isso é uma tecnologia? 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r que demoraram tanto para inventar a roda?">
            <a:extLst>
              <a:ext uri="{FF2B5EF4-FFF2-40B4-BE49-F238E27FC236}">
                <a16:creationId xmlns:a16="http://schemas.microsoft.com/office/drawing/2014/main" id="{44CB1542-060F-1A34-4E94-69E2665778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49"/>
          <a:stretch/>
        </p:blipFill>
        <p:spPr bwMode="auto">
          <a:xfrm>
            <a:off x="1155556" y="637762"/>
            <a:ext cx="9889765" cy="35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324BE-EFE0-1E3E-6367-7BE5B315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Talvez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atuais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64A24-9B1E-D5AB-BC08-B67A4ADE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48" y="3962792"/>
            <a:ext cx="5221185" cy="2102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4000 A.C.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super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que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AF4B9D77-7AF9-08E3-97F8-4FACEB4A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43" y="1261725"/>
            <a:ext cx="4939504" cy="395160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0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82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55B49-F8E4-1233-FC5D-2E68F556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Outras tecnologias...</a:t>
            </a:r>
          </a:p>
        </p:txBody>
      </p:sp>
      <p:pic>
        <p:nvPicPr>
          <p:cNvPr id="7172" name="Picture 4" descr="Apple iPhone 16 Pro (128 GB) – Titânio preto | Amazon.com.br">
            <a:extLst>
              <a:ext uri="{FF2B5EF4-FFF2-40B4-BE49-F238E27FC236}">
                <a16:creationId xmlns:a16="http://schemas.microsoft.com/office/drawing/2014/main" id="{D5AB01B7-21F1-C8F6-6A08-0FD35B84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47" y="164592"/>
            <a:ext cx="3302593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EVOLUÇÃO DA ESCRITA - Acrilex Tintas Artísticas">
            <a:extLst>
              <a:ext uri="{FF2B5EF4-FFF2-40B4-BE49-F238E27FC236}">
                <a16:creationId xmlns:a16="http://schemas.microsoft.com/office/drawing/2014/main" id="{23A6454E-85CF-6032-B695-BE59F9990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528" y="749216"/>
            <a:ext cx="3758184" cy="291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Beatriz Teixeira">
            <a:extLst>
              <a:ext uri="{FF2B5EF4-FFF2-40B4-BE49-F238E27FC236}">
                <a16:creationId xmlns:a16="http://schemas.microsoft.com/office/drawing/2014/main" id="{6B4EC0A1-BAE6-94BB-3DD3-C5AF191D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304" y="1151287"/>
            <a:ext cx="3758184" cy="21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mes da Galeria - Gerar Memes - Gerador de Memes Online">
            <a:extLst>
              <a:ext uri="{FF2B5EF4-FFF2-40B4-BE49-F238E27FC236}">
                <a16:creationId xmlns:a16="http://schemas.microsoft.com/office/drawing/2014/main" id="{E095D8D1-89A2-19E6-95AB-392FC84E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21" y="953295"/>
            <a:ext cx="4382885" cy="43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563B9-2477-09E5-067D-F197BED0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pt-BR" dirty="0"/>
              <a:t>Primeira Geração (1940–1956)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D2BD2-1589-5E0A-56BF-5FBBEE0D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BR" dirty="0"/>
              <a:t>Computadores Eletromecânicos e a Válvula</a:t>
            </a:r>
          </a:p>
          <a:p>
            <a:endParaRPr lang="pt-BR" dirty="0"/>
          </a:p>
          <a:p>
            <a:r>
              <a:rPr lang="pt-BR" dirty="0"/>
              <a:t>Uso de válvulas eletrônicas para processar dados</a:t>
            </a:r>
          </a:p>
          <a:p>
            <a:endParaRPr lang="pt-BR" dirty="0"/>
          </a:p>
          <a:p>
            <a:r>
              <a:rPr lang="pt-BR" dirty="0"/>
              <a:t>Computadores enormes, caros e consumiam muita energia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9222" name="Picture 6" descr="Computador – Wikipédia, a enciclopédia livre">
            <a:extLst>
              <a:ext uri="{FF2B5EF4-FFF2-40B4-BE49-F238E27FC236}">
                <a16:creationId xmlns:a16="http://schemas.microsoft.com/office/drawing/2014/main" id="{2FAE7CBA-CEBB-8E0D-19F4-64B68EAD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9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3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44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560</Words>
  <Application>Microsoft Office PowerPoint</Application>
  <PresentationFormat>Widescreen</PresentationFormat>
  <Paragraphs>74</Paragraphs>
  <Slides>29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CNN Sans Display</vt:lpstr>
      <vt:lpstr>Tema do Office</vt:lpstr>
      <vt:lpstr> Evolução da informática</vt:lpstr>
      <vt:lpstr>Fundamentos Informática</vt:lpstr>
      <vt:lpstr>O que é tecnologia?</vt:lpstr>
      <vt:lpstr>Tecnologia </vt:lpstr>
      <vt:lpstr>Isso é uma tecnologia? </vt:lpstr>
      <vt:lpstr>Talvez para os dias atuais, não...</vt:lpstr>
      <vt:lpstr>Outras tecnologias...</vt:lpstr>
      <vt:lpstr>Apresentação do PowerPoint</vt:lpstr>
      <vt:lpstr>Primeira Geração (1940–1956) </vt:lpstr>
      <vt:lpstr>ENIAC</vt:lpstr>
      <vt:lpstr>Apresentação do PowerPoint</vt:lpstr>
      <vt:lpstr>Segunda Geração (1956–1964)</vt:lpstr>
      <vt:lpstr>Valvula x Transistor</vt:lpstr>
      <vt:lpstr>Exemplo de COBOL</vt:lpstr>
      <vt:lpstr>Mainframe</vt:lpstr>
      <vt:lpstr>Terceira Geração (1964–1971)</vt:lpstr>
      <vt:lpstr>Circuito Integrado</vt:lpstr>
      <vt:lpstr>Quarta Geração (1971–Presente)</vt:lpstr>
      <vt:lpstr>Microprocessador</vt:lpstr>
      <vt:lpstr>Apresentação do PowerPoint</vt:lpstr>
      <vt:lpstr>Quinta Geração (Presente e Futuro)</vt:lpstr>
      <vt:lpstr>IOT</vt:lpstr>
      <vt:lpstr>Qual a percepção de vocês?</vt:lpstr>
      <vt:lpstr>KAÍZEN</vt:lpstr>
      <vt:lpstr>Apresentação do PowerPoint</vt:lpstr>
      <vt:lpstr>Apresentação do PowerPoint</vt:lpstr>
      <vt:lpstr>Apresentação do PowerPoint</vt:lpstr>
      <vt:lpstr>Dúvidas?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3</cp:revision>
  <dcterms:created xsi:type="dcterms:W3CDTF">2025-02-23T02:03:47Z</dcterms:created>
  <dcterms:modified xsi:type="dcterms:W3CDTF">2025-02-23T03:35:43Z</dcterms:modified>
</cp:coreProperties>
</file>