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3" r:id="rId10"/>
    <p:sldId id="291" r:id="rId11"/>
    <p:sldId id="292" r:id="rId12"/>
    <p:sldId id="294" r:id="rId13"/>
    <p:sldId id="295" r:id="rId14"/>
    <p:sldId id="296" r:id="rId15"/>
    <p:sldId id="262" r:id="rId16"/>
    <p:sldId id="28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769" autoAdjust="0"/>
  </p:normalViewPr>
  <p:slideViewPr>
    <p:cSldViewPr snapToGrid="0">
      <p:cViewPr varScale="1">
        <p:scale>
          <a:sx n="81" d="100"/>
          <a:sy n="81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3356-E4B9-4F55-97DE-AD9935BDB4CA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94496-4624-49BA-BC6B-4D56A0687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2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258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38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8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6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40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08C28-032D-7C71-072C-1A3E8BFD1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BCCFA4-96AC-8C8A-5A8B-43205FA9B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9377A-44AE-6923-9FB2-8BF3F30C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CDE08-A6CA-0577-2F00-800C152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C94B6-3674-A1CF-8134-7CA5335A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D653E-BB65-9AAA-B398-2DAF85A5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1E0F07-21F8-3CEB-8E7F-6707FE983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1ACBE-B3DB-307B-8993-16FB9F30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7E6C7-3682-6EBB-F334-F2A1EB94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E3334-3268-E16D-9620-470E13F7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5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B235AB-7623-918F-D083-B7EAD511E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E646D8-9FF6-EFF8-6B50-A7215986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60556-DE8D-EA6E-AFE7-598BFE22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6F902-E3EA-A580-204A-EC2D1AE6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64C6B-B627-502A-40B8-CBA3A801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44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4FBA3-2ACA-FD58-FAD9-DCAFAECC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873F6-725C-A87B-0B2D-788E287A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D2D48-7B4C-B52A-7D90-E48C8580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B20052-E15B-3E52-78F4-C51A0CFD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31E09-3A8E-2350-46E9-8405AF85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4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D1F3C-3345-E10D-9697-A21965A9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D49FA2-B6F1-3455-4AF8-7D116C1B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18682-6FF9-27B2-3CAB-68990180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E2F75-3356-8ED6-9160-A77E1504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A42A6-029B-F702-FC5F-421AE5A0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24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C59C-35FA-5DFE-A6D0-F3C5FFD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151DE-A478-C273-46CE-F3ABC1723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213E30-9B22-EE96-2A58-1FEC60D0F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846E1-A9B4-B8B1-9E8F-D0BEF15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2D18-E8BE-9F3F-5214-1EB0FD6C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49C4C9-12A2-037E-0047-4A9AE429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5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1522A-DA22-7681-E6E5-3B3ACAC9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282CD-CA98-75F5-1BF9-97BE9A4A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A66BD4-E8B2-6EBB-D70F-F885CBC1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AB1F7E-3872-7768-DCC3-B9BAE655E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C25D51-A9EA-4CF3-BD0B-EEFB3F67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8C4EA5-2A34-67A0-1AB8-5FBA8875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F76D15-E247-3ECA-E23D-36686F66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471E82-8BDB-DD05-A964-E11B3CD9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74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5EC4D-8B7C-5D5A-D666-2B822E6D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FB1548-5490-6493-9B52-2B524731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AF999A-FCCA-AF76-52AF-F2D9BAEF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9ABB9C-4A25-10B8-FCB7-29DAD890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2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BEA404-660E-8AEF-D601-BB2CFF0A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3448C9-CB96-2B34-BFA1-4F60026E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50A4E4-2447-D051-A887-C3087B9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3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1C0F8-C8E2-A209-4694-A896C8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62A0D-7A0D-E4E1-C633-827CA9EC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2A59D-6414-22D6-F615-DD995C16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AE74BF-FBA8-ECDB-01AF-73279932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374C2-48DD-E47D-2AD5-EF02975C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043718-EDC0-FE21-CAA8-FC57064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0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C4AAD-B922-A095-EDF3-5BCA7308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326265-B5F5-F9E6-894A-041B34012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A9385-8812-3A5C-5F91-152690DC1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BF87EB-DAB0-A4FF-54C4-ECADF6A0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86B320-2078-797A-D105-E4B098AA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0D2F6D-5951-8BDD-4A5A-D15175A4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0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5614BF-9EDC-C77F-E8D2-3355E55E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94014-775D-F8F5-061F-F52E6347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C70DE-0D39-2AC6-AFDF-476B6E073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25792-1D6D-478A-9814-31B09A883214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79A94-0F54-A95F-09DA-F26F841E5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742B1-7E69-2A71-CEEC-B4B0D2A68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5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96E0F-8FFC-34E2-2CE7-BCA254A73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pt-BR" sz="4400"/>
              <a:t>Representação Binária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00C08-8646-7172-C26B-5D508D5A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pt-BR"/>
              <a:t>Conceitos básicos de tecnologia da informação</a:t>
            </a:r>
            <a:endParaRPr lang="pt-BR" dirty="0"/>
          </a:p>
        </p:txBody>
      </p:sp>
      <p:pic>
        <p:nvPicPr>
          <p:cNvPr id="1028" name="Picture 4" descr="Operações com sistemas binários">
            <a:extLst>
              <a:ext uri="{FF2B5EF4-FFF2-40B4-BE49-F238E27FC236}">
                <a16:creationId xmlns:a16="http://schemas.microsoft.com/office/drawing/2014/main" id="{2C6FC5E4-5FD7-0A26-5F7D-83A82A36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3" r="2" b="20574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6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1F6C66-7813-5F54-4A4A-38EA79FB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/>
              <a:t>Kernel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77DAE-B5AB-2E53-9A20-E534289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O kernel é a parte central do sistema operacional. </a:t>
            </a:r>
          </a:p>
          <a:p>
            <a:pPr marL="0" indent="0">
              <a:buNone/>
            </a:pPr>
            <a:r>
              <a:rPr lang="pt-BR" sz="2400" dirty="0"/>
              <a:t>Ele é responsável por gerenciar o hardware do computador (como o processador, memória e dispositivos de entrada/saída) e garantir que os programas rodem de forma eficiente e segura.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Núcleo (sistema operacional) – Wikipédia, a enciclopédia livre">
            <a:extLst>
              <a:ext uri="{FF2B5EF4-FFF2-40B4-BE49-F238E27FC236}">
                <a16:creationId xmlns:a16="http://schemas.microsoft.com/office/drawing/2014/main" id="{4F0BA618-E90A-C547-B573-F4CC7F6C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089498"/>
            <a:ext cx="5628018" cy="444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8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3BD3B-E251-21CF-65BA-78740582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883"/>
            <a:ext cx="10526486" cy="62939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Além do kernel, um sistema operacional inclui:</a:t>
            </a:r>
          </a:p>
          <a:p>
            <a:endParaRPr lang="pt-BR" dirty="0"/>
          </a:p>
          <a:p>
            <a:pPr lvl="1"/>
            <a:r>
              <a:rPr lang="pt-BR" b="1" dirty="0"/>
              <a:t>Shell</a:t>
            </a:r>
            <a:r>
              <a:rPr lang="pt-BR" dirty="0"/>
              <a:t>: A interface entre o usuário e o sistema, que pode ser gráfica (GUI) ou de linha de comando (CLI).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Gerenciador de Arquivos: </a:t>
            </a:r>
            <a:r>
              <a:rPr lang="pt-BR" dirty="0"/>
              <a:t>Organiza e acessa arquivos e pastas no dispositivo.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Bibliotecas e APIs: </a:t>
            </a:r>
            <a:r>
              <a:rPr lang="pt-BR" dirty="0"/>
              <a:t>Conjunto de funções e regras para facilitar o desenvolvimento de aplicativos.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Drivers de Dispositivos: </a:t>
            </a:r>
            <a:r>
              <a:rPr lang="pt-BR" dirty="0"/>
              <a:t>Permitem que o sistema se comunique com o hardware.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Gerenciadores de Processos</a:t>
            </a:r>
            <a:r>
              <a:rPr lang="pt-BR" dirty="0"/>
              <a:t>: Controlam os programas em execução e distribuem o uso da CPU.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Gerenciamento de Memória: </a:t>
            </a:r>
            <a:r>
              <a:rPr lang="pt-BR" dirty="0"/>
              <a:t>Aloca e libera memória para os processos.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Gerenciamento de Rede: </a:t>
            </a:r>
            <a:r>
              <a:rPr lang="pt-BR" dirty="0"/>
              <a:t>Controla as conexões de rede e comunicação entre dispositivos.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Segurança e Controle de Acesso: </a:t>
            </a:r>
            <a:r>
              <a:rPr lang="pt-BR" dirty="0"/>
              <a:t>Protege o sistema e os dados contra acessos não autorizados e malware.</a:t>
            </a:r>
          </a:p>
        </p:txBody>
      </p:sp>
    </p:spTree>
    <p:extLst>
      <p:ext uri="{BB962C8B-B14F-4D97-AF65-F5344CB8AC3E}">
        <p14:creationId xmlns:p14="http://schemas.microsoft.com/office/powerpoint/2010/main" val="45945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CB1B-D597-12EC-D8C9-BF4B1925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Windows Para Praticar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6A4CA-5D79-A722-184C-D1EB2550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b="1" i="1" dirty="0" err="1"/>
              <a:t>systeminfo</a:t>
            </a:r>
            <a:r>
              <a:rPr lang="pt-BR" dirty="0"/>
              <a:t> – Exibe informações detalhadas sobre o sistema operacional, incluindo a versão, o tempo de atividade e a memória.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r>
              <a:rPr lang="pt-BR" b="1" i="1" dirty="0" err="1"/>
              <a:t>winver</a:t>
            </a:r>
            <a:r>
              <a:rPr lang="pt-BR" dirty="0"/>
              <a:t> – Exibe uma janela com a versão e a compilação do Windows.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b="1" i="1" dirty="0" err="1"/>
              <a:t>tasklist</a:t>
            </a:r>
            <a:r>
              <a:rPr lang="pt-BR" dirty="0"/>
              <a:t> – Exibe uma lista dos processos em execução.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b="1" i="1" dirty="0" err="1"/>
              <a:t>wmic</a:t>
            </a:r>
            <a:r>
              <a:rPr lang="pt-BR" b="1" i="1" dirty="0"/>
              <a:t> </a:t>
            </a:r>
            <a:r>
              <a:rPr lang="pt-BR" b="1" i="1" dirty="0" err="1"/>
              <a:t>logicaldisk</a:t>
            </a:r>
            <a:r>
              <a:rPr lang="pt-BR" b="1" i="1" dirty="0"/>
              <a:t> </a:t>
            </a:r>
            <a:r>
              <a:rPr lang="pt-BR" b="1" i="1" dirty="0" err="1"/>
              <a:t>get</a:t>
            </a:r>
            <a:r>
              <a:rPr lang="pt-BR" b="1" i="1" dirty="0"/>
              <a:t> </a:t>
            </a:r>
            <a:r>
              <a:rPr lang="pt-BR" b="1" i="1" dirty="0" err="1"/>
              <a:t>size,freespace,caption</a:t>
            </a:r>
            <a:r>
              <a:rPr lang="pt-BR" b="1" i="1" dirty="0"/>
              <a:t> </a:t>
            </a:r>
            <a:r>
              <a:rPr lang="pt-BR" dirty="0"/>
              <a:t>– Mostra o espaço total e disponível dos discos.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b="1" i="1" dirty="0" err="1"/>
              <a:t>ipconfig</a:t>
            </a:r>
            <a:r>
              <a:rPr lang="pt-BR" dirty="0"/>
              <a:t> – Exibe detalhes da configuração de rede, como IP e gateways.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8B8930-8C07-7D45-E288-C287DB06F433}"/>
              </a:ext>
            </a:extLst>
          </p:cNvPr>
          <p:cNvSpPr txBox="1"/>
          <p:nvPr/>
        </p:nvSpPr>
        <p:spPr>
          <a:xfrm>
            <a:off x="1696192" y="6488668"/>
            <a:ext cx="87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Os comandos que você deve executar no CMD do computador estão em negrito.</a:t>
            </a:r>
          </a:p>
        </p:txBody>
      </p:sp>
    </p:spTree>
    <p:extLst>
      <p:ext uri="{BB962C8B-B14F-4D97-AF65-F5344CB8AC3E}">
        <p14:creationId xmlns:p14="http://schemas.microsoft.com/office/powerpoint/2010/main" val="9027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0E6B7-A872-F305-0D6E-62BA58AD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Exemplo:</a:t>
            </a:r>
          </a:p>
        </p:txBody>
      </p:sp>
      <p:pic>
        <p:nvPicPr>
          <p:cNvPr id="5" name="Espaço Reservado para Conteúdo 4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C396C08-A435-F1F6-02B2-922381E3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43" y="643466"/>
            <a:ext cx="58928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8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83EC9FA3-EE4A-6B69-8B97-C65FED6E8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237" y="1767678"/>
            <a:ext cx="10337975" cy="3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mes da Galeria - Gerar Memes - Gerador de Memes Online">
            <a:extLst>
              <a:ext uri="{FF2B5EF4-FFF2-40B4-BE49-F238E27FC236}">
                <a16:creationId xmlns:a16="http://schemas.microsoft.com/office/drawing/2014/main" id="{E095D8D1-89A2-19E6-95AB-392FC84E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21" y="953295"/>
            <a:ext cx="4382885" cy="43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8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sto do Slide 😅 - Pedagogia DOS MEMES | Facebook">
            <a:extLst>
              <a:ext uri="{FF2B5EF4-FFF2-40B4-BE49-F238E27FC236}">
                <a16:creationId xmlns:a16="http://schemas.microsoft.com/office/drawing/2014/main" id="{20ED57FC-A949-8467-AD04-FD38EE97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50" y="356950"/>
            <a:ext cx="6144100" cy="614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1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58E560-88A5-6AA2-51D3-F3E8CA64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62430" cy="1325563"/>
          </a:xfrm>
        </p:spPr>
        <p:txBody>
          <a:bodyPr>
            <a:normAutofit/>
          </a:bodyPr>
          <a:lstStyle/>
          <a:p>
            <a:r>
              <a:rPr lang="pt-BR" dirty="0"/>
              <a:t>Fundamentos Informática</a:t>
            </a:r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9D313-3F23-2928-B6FB-69942EF1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33002"/>
            <a:ext cx="5393361" cy="2591996"/>
          </a:xfrm>
        </p:spPr>
        <p:txBody>
          <a:bodyPr>
            <a:normAutofit/>
          </a:bodyPr>
          <a:lstStyle/>
          <a:p>
            <a:r>
              <a:rPr lang="pt-BR" b="1" dirty="0"/>
              <a:t>ETEC Uirapuru</a:t>
            </a:r>
          </a:p>
          <a:p>
            <a:r>
              <a:rPr lang="pt-BR" dirty="0"/>
              <a:t>Docentes: Cleiton Dias e Thiago </a:t>
            </a:r>
            <a:r>
              <a:rPr lang="pt-BR" dirty="0" err="1"/>
              <a:t>Pascotto</a:t>
            </a:r>
            <a:r>
              <a:rPr lang="pt-BR" dirty="0"/>
              <a:t> </a:t>
            </a:r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E05DB2DD-2A2B-0B16-0DA3-ABA1CB462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Tecnología y participación política: Algunas reflexiones críticas – TEDIC">
            <a:extLst>
              <a:ext uri="{FF2B5EF4-FFF2-40B4-BE49-F238E27FC236}">
                <a16:creationId xmlns:a16="http://schemas.microsoft.com/office/drawing/2014/main" id="{61DF70D0-A6E2-243F-110A-56EFEF2C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r="16935"/>
          <a:stretch/>
        </p:blipFill>
        <p:spPr bwMode="auto"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Arc 2073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1B6E3-EE0C-6409-6A24-127011C7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O que é?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0,1 digits vector wallpaper. Green Binary code on black background. Digital  matrix abstract technology illustration Stock Vector Image &amp; Art - Alamy">
            <a:extLst>
              <a:ext uri="{FF2B5EF4-FFF2-40B4-BE49-F238E27FC236}">
                <a16:creationId xmlns:a16="http://schemas.microsoft.com/office/drawing/2014/main" id="{162AB636-EC99-7E0C-8527-897AE4A0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440789"/>
            <a:ext cx="4777381" cy="380667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ACFD2-A0B8-CCB1-E669-49169174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 dirty="0"/>
              <a:t>É um sistema numérico que utiliza </a:t>
            </a:r>
            <a:r>
              <a:rPr lang="pt-BR" b="1" dirty="0"/>
              <a:t>0</a:t>
            </a:r>
            <a:r>
              <a:rPr lang="pt-BR" dirty="0"/>
              <a:t> e </a:t>
            </a:r>
            <a:r>
              <a:rPr lang="pt-BR" b="1" dirty="0"/>
              <a:t>1</a:t>
            </a:r>
            <a:r>
              <a:rPr lang="pt-BR" dirty="0"/>
              <a:t> para representar informações. </a:t>
            </a:r>
          </a:p>
          <a:p>
            <a:endParaRPr lang="pt-BR" dirty="0"/>
          </a:p>
          <a:p>
            <a:r>
              <a:rPr lang="pt-BR" dirty="0"/>
              <a:t>Esses números são chamados de </a:t>
            </a:r>
            <a:r>
              <a:rPr lang="pt-BR" b="1" dirty="0"/>
              <a:t>bits</a:t>
            </a:r>
            <a:r>
              <a:rPr lang="pt-BR" dirty="0"/>
              <a:t> (abreviação de "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digits</a:t>
            </a:r>
            <a:r>
              <a:rPr lang="pt-BR" dirty="0"/>
              <a:t>", ou dígitos binários)</a:t>
            </a:r>
          </a:p>
        </p:txBody>
      </p:sp>
    </p:spTree>
    <p:extLst>
      <p:ext uri="{BB962C8B-B14F-4D97-AF65-F5344CB8AC3E}">
        <p14:creationId xmlns:p14="http://schemas.microsoft.com/office/powerpoint/2010/main" val="413744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8FBCE0-5A87-0782-886A-B491D92A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Open </a:t>
            </a:r>
            <a:r>
              <a:rPr lang="pt-BR" dirty="0" err="1"/>
              <a:t>Source</a:t>
            </a:r>
            <a:endParaRPr lang="pt-BR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Open Source Initiative – Wikipédia, a enciclopédia livre">
            <a:extLst>
              <a:ext uri="{FF2B5EF4-FFF2-40B4-BE49-F238E27FC236}">
                <a16:creationId xmlns:a16="http://schemas.microsoft.com/office/drawing/2014/main" id="{CDB75A34-23A8-B5E9-CF96-B0B7D4A6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422" y="511293"/>
            <a:ext cx="432090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04A1-4080-650B-D526-40085898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 sz="2400" dirty="0"/>
              <a:t>Significa código aberto, é um movimento tecnológico e também uma forma de trabalho. </a:t>
            </a:r>
          </a:p>
          <a:p>
            <a:r>
              <a:rPr lang="pt-BR" sz="2400" dirty="0"/>
              <a:t>Utiliza um modelo descentralizado para construir softwares, onde todo o código-fonte é projetado para ser acessado abertamente pelo público.</a:t>
            </a:r>
          </a:p>
          <a:p>
            <a:endParaRPr lang="pt-BR" sz="2400" dirty="0"/>
          </a:p>
          <a:p>
            <a:pPr lvl="1"/>
            <a:r>
              <a:rPr lang="pt-BR" dirty="0"/>
              <a:t>As pessoas podem incluir melhorias, novas funcionalidades e etc. </a:t>
            </a:r>
          </a:p>
        </p:txBody>
      </p:sp>
    </p:spTree>
    <p:extLst>
      <p:ext uri="{BB962C8B-B14F-4D97-AF65-F5344CB8AC3E}">
        <p14:creationId xmlns:p14="http://schemas.microsoft.com/office/powerpoint/2010/main" val="11336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639C3025-4784-4B16-914D-CCFC3E833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AD20437-C88A-4F45-9C6D-DA32B29A4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610598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BBFCF5-7745-B2B7-6F32-ECA1CDC4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58" y="0"/>
            <a:ext cx="6989816" cy="130630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Pensa no Open </a:t>
            </a:r>
            <a:r>
              <a:rPr lang="pt-BR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como uma receita de bolo...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11247-8557-93E4-034F-37B39816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8" y="1712422"/>
            <a:ext cx="7481457" cy="500426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você compra um bolo pronto (software fechado), você só pode comer do jeito que ele veio e não sabe exatamente como foi feito.</a:t>
            </a:r>
          </a:p>
          <a:p>
            <a:pPr>
              <a:buNone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Agora, imagine que alguém te dá a </a:t>
            </a:r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receita completa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desse bolo (código aberto). Com essa receita, você pode:</a:t>
            </a:r>
          </a:p>
          <a:p>
            <a:pPr>
              <a:buNone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Fazer o bolo do jeito original.</a:t>
            </a:r>
          </a:p>
          <a:p>
            <a:pPr lvl="1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Mudar ingredientes para deixá-lo do seu gosto.</a:t>
            </a:r>
          </a:p>
          <a:p>
            <a:pPr lvl="1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Compartilhar sua versão melhorada com outras pessoas.</a:t>
            </a:r>
          </a:p>
          <a:p>
            <a:pPr>
              <a:buNone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mundo da tecnologia, Open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funciona assim: o código-fonte do software é como essa receita aberta, permitindo que qualquer um veja, modifique e melhore.</a:t>
            </a:r>
          </a:p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2" descr="Bolo de Aniversário de Chocolate">
            <a:extLst>
              <a:ext uri="{FF2B5EF4-FFF2-40B4-BE49-F238E27FC236}">
                <a16:creationId xmlns:a16="http://schemas.microsoft.com/office/drawing/2014/main" id="{71857893-061C-6A12-0921-FA9E829E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0" r="-1" b="7900"/>
          <a:stretch/>
        </p:blipFill>
        <p:spPr bwMode="auto">
          <a:xfrm>
            <a:off x="7801965" y="3429000"/>
            <a:ext cx="4390035" cy="3429000"/>
          </a:xfrm>
          <a:custGeom>
            <a:avLst/>
            <a:gdLst/>
            <a:ahLst/>
            <a:cxnLst/>
            <a:rect l="l" t="t" r="r" b="b"/>
            <a:pathLst>
              <a:path w="4390035" h="3429000">
                <a:moveTo>
                  <a:pt x="73290" y="0"/>
                </a:moveTo>
                <a:lnTo>
                  <a:pt x="4390035" y="0"/>
                </a:lnTo>
                <a:lnTo>
                  <a:pt x="4390035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que é o código-fonte de um jogo? | Voxel">
            <a:extLst>
              <a:ext uri="{FF2B5EF4-FFF2-40B4-BE49-F238E27FC236}">
                <a16:creationId xmlns:a16="http://schemas.microsoft.com/office/drawing/2014/main" id="{7C8F0123-7BFB-CE46-E845-DED464AE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45" b="2"/>
          <a:stretch/>
        </p:blipFill>
        <p:spPr bwMode="auto">
          <a:xfrm>
            <a:off x="7842932" y="-17"/>
            <a:ext cx="4349068" cy="3432349"/>
          </a:xfrm>
          <a:custGeom>
            <a:avLst/>
            <a:gdLst/>
            <a:ahLst/>
            <a:cxnLst/>
            <a:rect l="l" t="t" r="r" b="b"/>
            <a:pathLst>
              <a:path w="4349068" h="3428999">
                <a:moveTo>
                  <a:pt x="711944" y="0"/>
                </a:moveTo>
                <a:lnTo>
                  <a:pt x="4349068" y="0"/>
                </a:lnTo>
                <a:lnTo>
                  <a:pt x="4349068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3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AF1EE-C605-6B89-46AE-04D23B22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20"/>
            <a:ext cx="6125964" cy="1330244"/>
          </a:xfrm>
        </p:spPr>
        <p:txBody>
          <a:bodyPr anchor="b">
            <a:normAutofit/>
          </a:bodyPr>
          <a:lstStyle/>
          <a:p>
            <a:r>
              <a:rPr lang="pt-BR" sz="3200" dirty="0"/>
              <a:t>Exemplos de Software Open </a:t>
            </a:r>
            <a:r>
              <a:rPr lang="pt-BR" sz="3200" dirty="0" err="1"/>
              <a:t>Source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B1AE7-26BF-66CD-1EC3-0465EF1D4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5124632" cy="350843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Linux – Sistema operacional amplamente utilizado.</a:t>
            </a:r>
          </a:p>
          <a:p>
            <a:r>
              <a:rPr lang="pt-BR" sz="2400" dirty="0"/>
              <a:t>Android – Baseado no kernel Linux e mantido pelo Google.</a:t>
            </a:r>
          </a:p>
          <a:p>
            <a:r>
              <a:rPr lang="pt-BR" sz="2400" dirty="0"/>
              <a:t>Firefox – Navegador da Mozilla.</a:t>
            </a:r>
          </a:p>
          <a:p>
            <a:r>
              <a:rPr lang="pt-BR" sz="2400" dirty="0"/>
              <a:t>LibreOffice – Alternativa ao Microsoft Office.</a:t>
            </a:r>
          </a:p>
          <a:p>
            <a:r>
              <a:rPr lang="pt-BR" sz="2400" dirty="0"/>
              <a:t>MySQL e PostgreSQL – Bancos de dados populares.</a:t>
            </a:r>
          </a:p>
        </p:txBody>
      </p:sp>
      <p:pic>
        <p:nvPicPr>
          <p:cNvPr id="3078" name="Picture 6" descr="Mozilla Firefox – Wikipédia, a enciclopédia livre">
            <a:extLst>
              <a:ext uri="{FF2B5EF4-FFF2-40B4-BE49-F238E27FC236}">
                <a16:creationId xmlns:a16="http://schemas.microsoft.com/office/drawing/2014/main" id="{2E7875B2-5F99-A1A4-75E6-767BEB5F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9995" y="371719"/>
            <a:ext cx="2324167" cy="24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inux – Wikipédia, a enciclopédia livre">
            <a:extLst>
              <a:ext uri="{FF2B5EF4-FFF2-40B4-BE49-F238E27FC236}">
                <a16:creationId xmlns:a16="http://schemas.microsoft.com/office/drawing/2014/main" id="{CD5527D6-8565-357F-89BF-C6268E02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002" y="3247484"/>
            <a:ext cx="1743398" cy="206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ySQL Sticker - Stickers Devs">
            <a:extLst>
              <a:ext uri="{FF2B5EF4-FFF2-40B4-BE49-F238E27FC236}">
                <a16:creationId xmlns:a16="http://schemas.microsoft.com/office/drawing/2014/main" id="{FA2AE830-A46F-93EF-B6B5-D83E9B54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7199" y="4585648"/>
            <a:ext cx="1770701" cy="17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0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76DA4E-437A-BFE5-903D-51D21E1C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pt-BR" dirty="0"/>
              <a:t>Python		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98198-EE81-D1D1-85BB-DCD07DFB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pt-BR" dirty="0"/>
              <a:t>Repositório da linguagem, onde você pode contribuir com melhorias  e novas funcionalidades</a:t>
            </a:r>
          </a:p>
          <a:p>
            <a:endParaRPr lang="pt-BR" dirty="0"/>
          </a:p>
          <a:p>
            <a:pPr lvl="1"/>
            <a:r>
              <a:rPr lang="pt-BR" dirty="0">
                <a:hlinkClick r:id="rId2"/>
              </a:rPr>
              <a:t>https://github.com/python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16" name="Arc 4115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7AB14-0928-1B00-1F1C-1935897D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pt-BR"/>
              <a:t>Sistemas Operacionais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3D177-2C42-894B-5061-59B4450D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44" y="1776717"/>
            <a:ext cx="63065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Um sistema operacional é o programa principal do computador ou celular. Ele faz o aparelho funcionar, gerenciando tudo o que acontece, como abrir programas, salvar arquivos e conectar dispositivos (como teclado e internet).</a:t>
            </a:r>
          </a:p>
          <a:p>
            <a:endParaRPr lang="pt-BR" sz="2400" dirty="0"/>
          </a:p>
          <a:p>
            <a:pPr lvl="1"/>
            <a:r>
              <a:rPr lang="pt-BR" dirty="0"/>
              <a:t>Em resumo, gerencia os recursos de um dispositivo. 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</p:txBody>
      </p:sp>
      <p:sp>
        <p:nvSpPr>
          <p:cNvPr id="4118" name="Oval 4117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Sistemas operacionais - Conheça os melhores do mercado e tenha outras opções">
            <a:extLst>
              <a:ext uri="{FF2B5EF4-FFF2-40B4-BE49-F238E27FC236}">
                <a16:creationId xmlns:a16="http://schemas.microsoft.com/office/drawing/2014/main" id="{E9F61F82-BC34-BDFE-3820-14EB78AA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9785" y="2075312"/>
            <a:ext cx="4221597" cy="2199031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33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616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8" name="Freeform: Shape 616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4" name="Freeform: Shape 617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76" name="Isosceles Triangle 617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697ADB-639F-E5D3-9287-CAF1B52F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74" y="61888"/>
            <a:ext cx="8262851" cy="6734223"/>
          </a:xfrm>
          <a:prstGeom prst="rect">
            <a:avLst/>
          </a:prstGeom>
          <a:ln>
            <a:noFill/>
          </a:ln>
        </p:spPr>
      </p:pic>
      <p:sp>
        <p:nvSpPr>
          <p:cNvPr id="6178" name="Isosceles Triangle 617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47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621</Words>
  <Application>Microsoft Office PowerPoint</Application>
  <PresentationFormat>Widescreen</PresentationFormat>
  <Paragraphs>77</Paragraphs>
  <Slides>16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Tema do Office</vt:lpstr>
      <vt:lpstr>Representação Binária</vt:lpstr>
      <vt:lpstr>Fundamentos Informática</vt:lpstr>
      <vt:lpstr>O que é?</vt:lpstr>
      <vt:lpstr>Open Source</vt:lpstr>
      <vt:lpstr>Pensa no Open Source como uma receita de bolo...</vt:lpstr>
      <vt:lpstr>Exemplos de Software Open Source</vt:lpstr>
      <vt:lpstr>Python  </vt:lpstr>
      <vt:lpstr>Sistemas Operacionais</vt:lpstr>
      <vt:lpstr>Apresentação do PowerPoint</vt:lpstr>
      <vt:lpstr>Kernel</vt:lpstr>
      <vt:lpstr>Apresentação do PowerPoint</vt:lpstr>
      <vt:lpstr>Comandos Windows Para Praticar </vt:lpstr>
      <vt:lpstr>Exemplo: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6</cp:revision>
  <dcterms:created xsi:type="dcterms:W3CDTF">2025-02-23T02:03:47Z</dcterms:created>
  <dcterms:modified xsi:type="dcterms:W3CDTF">2025-03-09T19:00:11Z</dcterms:modified>
</cp:coreProperties>
</file>