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1" r:id="rId4"/>
    <p:sldId id="258" r:id="rId5"/>
    <p:sldId id="265" r:id="rId6"/>
    <p:sldId id="266" r:id="rId7"/>
    <p:sldId id="259" r:id="rId8"/>
    <p:sldId id="267" r:id="rId9"/>
    <p:sldId id="260" r:id="rId10"/>
    <p:sldId id="262" r:id="rId11"/>
    <p:sldId id="268" r:id="rId12"/>
    <p:sldId id="269" r:id="rId13"/>
    <p:sldId id="26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9" r:id="rId24"/>
    <p:sldId id="278" r:id="rId25"/>
    <p:sldId id="281" r:id="rId26"/>
    <p:sldId id="27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9" r:id="rId39"/>
    <p:sldId id="300" r:id="rId40"/>
    <p:sldId id="298" r:id="rId41"/>
    <p:sldId id="354" r:id="rId42"/>
    <p:sldId id="351" r:id="rId43"/>
    <p:sldId id="352" r:id="rId44"/>
    <p:sldId id="353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 autoAdjust="0"/>
    <p:restoredTop sz="77764" autoAdjust="0"/>
  </p:normalViewPr>
  <p:slideViewPr>
    <p:cSldViewPr snapToGrid="0">
      <p:cViewPr varScale="1">
        <p:scale>
          <a:sx n="83" d="100"/>
          <a:sy n="83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2CF73-7471-41BF-8A0F-A13A28F7D6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A7D2917-40B7-4471-B601-908748B24C3E}">
      <dgm:prSet/>
      <dgm:spPr/>
      <dgm:t>
        <a:bodyPr/>
        <a:lstStyle/>
        <a:p>
          <a:r>
            <a:rPr lang="pt-BR"/>
            <a:t>São ferramentas que funcionam como “Controladores de Mudanças”.</a:t>
          </a:r>
          <a:endParaRPr lang="en-US"/>
        </a:p>
      </dgm:t>
    </dgm:pt>
    <dgm:pt modelId="{7E6349EE-AF30-4524-8881-F35CA0BED72C}" type="parTrans" cxnId="{8D275C86-8783-4CDC-935E-2B85E61B820C}">
      <dgm:prSet/>
      <dgm:spPr/>
      <dgm:t>
        <a:bodyPr/>
        <a:lstStyle/>
        <a:p>
          <a:endParaRPr lang="en-US"/>
        </a:p>
      </dgm:t>
    </dgm:pt>
    <dgm:pt modelId="{3ADD884C-22B5-4544-8297-A1F50A1E3DB3}" type="sibTrans" cxnId="{8D275C86-8783-4CDC-935E-2B85E61B820C}">
      <dgm:prSet/>
      <dgm:spPr/>
      <dgm:t>
        <a:bodyPr/>
        <a:lstStyle/>
        <a:p>
          <a:endParaRPr lang="en-US"/>
        </a:p>
      </dgm:t>
    </dgm:pt>
    <dgm:pt modelId="{C0676695-9916-4417-A2C8-494E4165E624}">
      <dgm:prSet/>
      <dgm:spPr/>
      <dgm:t>
        <a:bodyPr/>
        <a:lstStyle/>
        <a:p>
          <a:r>
            <a:rPr lang="pt-BR"/>
            <a:t>Ajudam a guardar diferentes versões de arquivos mantendo um histórico organizado.</a:t>
          </a:r>
          <a:endParaRPr lang="en-US"/>
        </a:p>
      </dgm:t>
    </dgm:pt>
    <dgm:pt modelId="{CE3EA898-3840-40A3-8BF9-AC1E153C7CFF}" type="parTrans" cxnId="{96EE176F-AC5D-4C0F-A93C-D4BF9C013FA6}">
      <dgm:prSet/>
      <dgm:spPr/>
      <dgm:t>
        <a:bodyPr/>
        <a:lstStyle/>
        <a:p>
          <a:endParaRPr lang="en-US"/>
        </a:p>
      </dgm:t>
    </dgm:pt>
    <dgm:pt modelId="{F9526F59-AEBF-4976-A721-382805FE7078}" type="sibTrans" cxnId="{96EE176F-AC5D-4C0F-A93C-D4BF9C013FA6}">
      <dgm:prSet/>
      <dgm:spPr/>
      <dgm:t>
        <a:bodyPr/>
        <a:lstStyle/>
        <a:p>
          <a:endParaRPr lang="en-US"/>
        </a:p>
      </dgm:t>
    </dgm:pt>
    <dgm:pt modelId="{D9508283-655B-40C2-AADA-D1607F3564D0}" type="pres">
      <dgm:prSet presAssocID="{04C2CF73-7471-41BF-8A0F-A13A28F7D617}" presName="root" presStyleCnt="0">
        <dgm:presLayoutVars>
          <dgm:dir/>
          <dgm:resizeHandles val="exact"/>
        </dgm:presLayoutVars>
      </dgm:prSet>
      <dgm:spPr/>
    </dgm:pt>
    <dgm:pt modelId="{5D3F0A63-89BA-46F7-A2B4-72D5BBDD0A07}" type="pres">
      <dgm:prSet presAssocID="{04C2CF73-7471-41BF-8A0F-A13A28F7D617}" presName="container" presStyleCnt="0">
        <dgm:presLayoutVars>
          <dgm:dir/>
          <dgm:resizeHandles val="exact"/>
        </dgm:presLayoutVars>
      </dgm:prSet>
      <dgm:spPr/>
    </dgm:pt>
    <dgm:pt modelId="{FABBB049-E5BC-47DF-BB36-95F4B1D0E4D3}" type="pres">
      <dgm:prSet presAssocID="{FA7D2917-40B7-4471-B601-908748B24C3E}" presName="compNode" presStyleCnt="0"/>
      <dgm:spPr/>
    </dgm:pt>
    <dgm:pt modelId="{689483A3-A71D-456D-A1CE-0D47BCEBB804}" type="pres">
      <dgm:prSet presAssocID="{FA7D2917-40B7-4471-B601-908748B24C3E}" presName="iconBgRect" presStyleLbl="bgShp" presStyleIdx="0" presStyleCnt="2"/>
      <dgm:spPr/>
    </dgm:pt>
    <dgm:pt modelId="{191B134B-78C6-4DE9-BCDB-B9343995E7C3}" type="pres">
      <dgm:prSet presAssocID="{FA7D2917-40B7-4471-B601-908748B24C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2D7F1A1B-57DD-4DD1-A3A9-A100C78A3F8B}" type="pres">
      <dgm:prSet presAssocID="{FA7D2917-40B7-4471-B601-908748B24C3E}" presName="spaceRect" presStyleCnt="0"/>
      <dgm:spPr/>
    </dgm:pt>
    <dgm:pt modelId="{51292D0C-13B9-427D-970D-9F4B8C07C21D}" type="pres">
      <dgm:prSet presAssocID="{FA7D2917-40B7-4471-B601-908748B24C3E}" presName="textRect" presStyleLbl="revTx" presStyleIdx="0" presStyleCnt="2">
        <dgm:presLayoutVars>
          <dgm:chMax val="1"/>
          <dgm:chPref val="1"/>
        </dgm:presLayoutVars>
      </dgm:prSet>
      <dgm:spPr/>
    </dgm:pt>
    <dgm:pt modelId="{240EB000-0DE1-490B-989E-B571919EB190}" type="pres">
      <dgm:prSet presAssocID="{3ADD884C-22B5-4544-8297-A1F50A1E3DB3}" presName="sibTrans" presStyleLbl="sibTrans2D1" presStyleIdx="0" presStyleCnt="0"/>
      <dgm:spPr/>
    </dgm:pt>
    <dgm:pt modelId="{A8AE2A49-0463-47EA-84A5-6442ACE46A98}" type="pres">
      <dgm:prSet presAssocID="{C0676695-9916-4417-A2C8-494E4165E624}" presName="compNode" presStyleCnt="0"/>
      <dgm:spPr/>
    </dgm:pt>
    <dgm:pt modelId="{6C7775CF-B9B7-430E-9CD6-2DBBB3AB6136}" type="pres">
      <dgm:prSet presAssocID="{C0676695-9916-4417-A2C8-494E4165E624}" presName="iconBgRect" presStyleLbl="bgShp" presStyleIdx="1" presStyleCnt="2"/>
      <dgm:spPr/>
    </dgm:pt>
    <dgm:pt modelId="{E11B1AFF-0C49-4D1E-8F63-DDB2EEE8E080}" type="pres">
      <dgm:prSet presAssocID="{C0676695-9916-4417-A2C8-494E4165E6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4CC513B-0A0C-44FD-B50B-39657E0CE761}" type="pres">
      <dgm:prSet presAssocID="{C0676695-9916-4417-A2C8-494E4165E624}" presName="spaceRect" presStyleCnt="0"/>
      <dgm:spPr/>
    </dgm:pt>
    <dgm:pt modelId="{1D5F99E8-94C8-4D53-8EC3-E2B881074303}" type="pres">
      <dgm:prSet presAssocID="{C0676695-9916-4417-A2C8-494E4165E62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B198946-9052-48DD-A636-A7A685AFA7BD}" type="presOf" srcId="{04C2CF73-7471-41BF-8A0F-A13A28F7D617}" destId="{D9508283-655B-40C2-AADA-D1607F3564D0}" srcOrd="0" destOrd="0" presId="urn:microsoft.com/office/officeart/2018/2/layout/IconCircleList"/>
    <dgm:cxn modelId="{0B9DF46A-7778-4101-AD33-FF3F3A8F8C63}" type="presOf" srcId="{C0676695-9916-4417-A2C8-494E4165E624}" destId="{1D5F99E8-94C8-4D53-8EC3-E2B881074303}" srcOrd="0" destOrd="0" presId="urn:microsoft.com/office/officeart/2018/2/layout/IconCircleList"/>
    <dgm:cxn modelId="{96EE176F-AC5D-4C0F-A93C-D4BF9C013FA6}" srcId="{04C2CF73-7471-41BF-8A0F-A13A28F7D617}" destId="{C0676695-9916-4417-A2C8-494E4165E624}" srcOrd="1" destOrd="0" parTransId="{CE3EA898-3840-40A3-8BF9-AC1E153C7CFF}" sibTransId="{F9526F59-AEBF-4976-A721-382805FE7078}"/>
    <dgm:cxn modelId="{7E250082-BE34-47EF-AEB3-EFBD788CD7D3}" type="presOf" srcId="{FA7D2917-40B7-4471-B601-908748B24C3E}" destId="{51292D0C-13B9-427D-970D-9F4B8C07C21D}" srcOrd="0" destOrd="0" presId="urn:microsoft.com/office/officeart/2018/2/layout/IconCircleList"/>
    <dgm:cxn modelId="{8D275C86-8783-4CDC-935E-2B85E61B820C}" srcId="{04C2CF73-7471-41BF-8A0F-A13A28F7D617}" destId="{FA7D2917-40B7-4471-B601-908748B24C3E}" srcOrd="0" destOrd="0" parTransId="{7E6349EE-AF30-4524-8881-F35CA0BED72C}" sibTransId="{3ADD884C-22B5-4544-8297-A1F50A1E3DB3}"/>
    <dgm:cxn modelId="{2C2361CD-C8CE-4AD3-8430-EFDA6E53E9B4}" type="presOf" srcId="{3ADD884C-22B5-4544-8297-A1F50A1E3DB3}" destId="{240EB000-0DE1-490B-989E-B571919EB190}" srcOrd="0" destOrd="0" presId="urn:microsoft.com/office/officeart/2018/2/layout/IconCircleList"/>
    <dgm:cxn modelId="{983FB0A7-7C0D-45B9-BE04-2A95FAB2F781}" type="presParOf" srcId="{D9508283-655B-40C2-AADA-D1607F3564D0}" destId="{5D3F0A63-89BA-46F7-A2B4-72D5BBDD0A07}" srcOrd="0" destOrd="0" presId="urn:microsoft.com/office/officeart/2018/2/layout/IconCircleList"/>
    <dgm:cxn modelId="{B7CB8375-F3E1-4BB5-B8F9-31DD37464821}" type="presParOf" srcId="{5D3F0A63-89BA-46F7-A2B4-72D5BBDD0A07}" destId="{FABBB049-E5BC-47DF-BB36-95F4B1D0E4D3}" srcOrd="0" destOrd="0" presId="urn:microsoft.com/office/officeart/2018/2/layout/IconCircleList"/>
    <dgm:cxn modelId="{2CD7A615-E390-4787-A2C1-540F82DB3510}" type="presParOf" srcId="{FABBB049-E5BC-47DF-BB36-95F4B1D0E4D3}" destId="{689483A3-A71D-456D-A1CE-0D47BCEBB804}" srcOrd="0" destOrd="0" presId="urn:microsoft.com/office/officeart/2018/2/layout/IconCircleList"/>
    <dgm:cxn modelId="{1D4C1352-6786-4DC3-A8CA-33CC69542D80}" type="presParOf" srcId="{FABBB049-E5BC-47DF-BB36-95F4B1D0E4D3}" destId="{191B134B-78C6-4DE9-BCDB-B9343995E7C3}" srcOrd="1" destOrd="0" presId="urn:microsoft.com/office/officeart/2018/2/layout/IconCircleList"/>
    <dgm:cxn modelId="{3BCEAD66-077C-4E6C-BE34-E4D869A78B13}" type="presParOf" srcId="{FABBB049-E5BC-47DF-BB36-95F4B1D0E4D3}" destId="{2D7F1A1B-57DD-4DD1-A3A9-A100C78A3F8B}" srcOrd="2" destOrd="0" presId="urn:microsoft.com/office/officeart/2018/2/layout/IconCircleList"/>
    <dgm:cxn modelId="{76AD7877-EBDD-4774-BB42-4BB54C4868C6}" type="presParOf" srcId="{FABBB049-E5BC-47DF-BB36-95F4B1D0E4D3}" destId="{51292D0C-13B9-427D-970D-9F4B8C07C21D}" srcOrd="3" destOrd="0" presId="urn:microsoft.com/office/officeart/2018/2/layout/IconCircleList"/>
    <dgm:cxn modelId="{568FBA6C-BCA9-464F-9153-F1DEE8C8B8C7}" type="presParOf" srcId="{5D3F0A63-89BA-46F7-A2B4-72D5BBDD0A07}" destId="{240EB000-0DE1-490B-989E-B571919EB190}" srcOrd="1" destOrd="0" presId="urn:microsoft.com/office/officeart/2018/2/layout/IconCircleList"/>
    <dgm:cxn modelId="{4E586B5B-3A1C-4496-A93F-2268026D55A5}" type="presParOf" srcId="{5D3F0A63-89BA-46F7-A2B4-72D5BBDD0A07}" destId="{A8AE2A49-0463-47EA-84A5-6442ACE46A98}" srcOrd="2" destOrd="0" presId="urn:microsoft.com/office/officeart/2018/2/layout/IconCircleList"/>
    <dgm:cxn modelId="{F030AB39-3FE9-409B-A61E-999F9B8584BB}" type="presParOf" srcId="{A8AE2A49-0463-47EA-84A5-6442ACE46A98}" destId="{6C7775CF-B9B7-430E-9CD6-2DBBB3AB6136}" srcOrd="0" destOrd="0" presId="urn:microsoft.com/office/officeart/2018/2/layout/IconCircleList"/>
    <dgm:cxn modelId="{1B56D167-8784-4AFB-9A50-FB6C5488E900}" type="presParOf" srcId="{A8AE2A49-0463-47EA-84A5-6442ACE46A98}" destId="{E11B1AFF-0C49-4D1E-8F63-DDB2EEE8E080}" srcOrd="1" destOrd="0" presId="urn:microsoft.com/office/officeart/2018/2/layout/IconCircleList"/>
    <dgm:cxn modelId="{0CE1FA00-A11C-4889-9D48-2AC80C20EBA8}" type="presParOf" srcId="{A8AE2A49-0463-47EA-84A5-6442ACE46A98}" destId="{14CC513B-0A0C-44FD-B50B-39657E0CE761}" srcOrd="2" destOrd="0" presId="urn:microsoft.com/office/officeart/2018/2/layout/IconCircleList"/>
    <dgm:cxn modelId="{ACB2E48C-00ED-4301-B715-8746430A4712}" type="presParOf" srcId="{A8AE2A49-0463-47EA-84A5-6442ACE46A98}" destId="{1D5F99E8-94C8-4D53-8EC3-E2B8810743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F9EB5-25E5-4933-A34B-A943AC3F31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1A67632E-C7DD-4B16-850E-884104B1909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Para isso utilizaremos o github, funciona como um “Google Drive” de desenvolvedores</a:t>
          </a:r>
          <a:endParaRPr lang="en-US"/>
        </a:p>
      </dgm:t>
    </dgm:pt>
    <dgm:pt modelId="{C8EAF2F4-366A-4AE0-B9BF-2A622F36D8E1}" type="parTrans" cxnId="{98849B0C-2E90-4A11-92EC-3813C30E8781}">
      <dgm:prSet/>
      <dgm:spPr/>
      <dgm:t>
        <a:bodyPr/>
        <a:lstStyle/>
        <a:p>
          <a:endParaRPr lang="en-US"/>
        </a:p>
      </dgm:t>
    </dgm:pt>
    <dgm:pt modelId="{C98FDE7E-C6D0-4F25-BEF7-0F3CBFDDCCAE}" type="sibTrans" cxnId="{98849B0C-2E90-4A11-92EC-3813C30E8781}">
      <dgm:prSet/>
      <dgm:spPr/>
      <dgm:t>
        <a:bodyPr/>
        <a:lstStyle/>
        <a:p>
          <a:endParaRPr lang="en-US"/>
        </a:p>
      </dgm:t>
    </dgm:pt>
    <dgm:pt modelId="{52AE029B-9FA1-4ADD-BD9E-C23D7E124D1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Utilizado para Armazenar e Hospedar os códigos e projetos</a:t>
          </a:r>
          <a:endParaRPr lang="en-US"/>
        </a:p>
      </dgm:t>
    </dgm:pt>
    <dgm:pt modelId="{248672E5-1EAF-4A32-9435-2226B03487BE}" type="parTrans" cxnId="{5F22881B-852B-4B7F-8462-FEA3956CA822}">
      <dgm:prSet/>
      <dgm:spPr/>
      <dgm:t>
        <a:bodyPr/>
        <a:lstStyle/>
        <a:p>
          <a:endParaRPr lang="en-US"/>
        </a:p>
      </dgm:t>
    </dgm:pt>
    <dgm:pt modelId="{E622BF38-8C10-4E23-B7AC-2078948A8A72}" type="sibTrans" cxnId="{5F22881B-852B-4B7F-8462-FEA3956CA822}">
      <dgm:prSet/>
      <dgm:spPr/>
      <dgm:t>
        <a:bodyPr/>
        <a:lstStyle/>
        <a:p>
          <a:endParaRPr lang="en-US"/>
        </a:p>
      </dgm:t>
    </dgm:pt>
    <dgm:pt modelId="{69AD4990-8E9B-476C-A03B-8AA682A3869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Permite revisão de códigos, controle de versões e contribuições em outros projetos abertos.</a:t>
          </a:r>
          <a:endParaRPr lang="en-US"/>
        </a:p>
      </dgm:t>
    </dgm:pt>
    <dgm:pt modelId="{3DCCD202-4785-4486-96BA-A398B6ACB98A}" type="parTrans" cxnId="{383D7DB0-9AB5-40F3-95DE-D56F0E0C0A9A}">
      <dgm:prSet/>
      <dgm:spPr/>
      <dgm:t>
        <a:bodyPr/>
        <a:lstStyle/>
        <a:p>
          <a:endParaRPr lang="en-US"/>
        </a:p>
      </dgm:t>
    </dgm:pt>
    <dgm:pt modelId="{A6B07E76-B004-479A-A994-48B87CAE4D72}" type="sibTrans" cxnId="{383D7DB0-9AB5-40F3-95DE-D56F0E0C0A9A}">
      <dgm:prSet/>
      <dgm:spPr/>
      <dgm:t>
        <a:bodyPr/>
        <a:lstStyle/>
        <a:p>
          <a:endParaRPr lang="en-US"/>
        </a:p>
      </dgm:t>
    </dgm:pt>
    <dgm:pt modelId="{CC28B846-0ADE-49F2-B548-B57869C69D7E}" type="pres">
      <dgm:prSet presAssocID="{E63F9EB5-25E5-4933-A34B-A943AC3F3196}" presName="root" presStyleCnt="0">
        <dgm:presLayoutVars>
          <dgm:dir/>
          <dgm:resizeHandles val="exact"/>
        </dgm:presLayoutVars>
      </dgm:prSet>
      <dgm:spPr/>
    </dgm:pt>
    <dgm:pt modelId="{BB831057-1A9E-4D38-B1B2-A98ED20CE514}" type="pres">
      <dgm:prSet presAssocID="{1A67632E-C7DD-4B16-850E-884104B19098}" presName="compNode" presStyleCnt="0"/>
      <dgm:spPr/>
    </dgm:pt>
    <dgm:pt modelId="{D818C18E-AEE9-44E4-A247-271FD463E0B1}" type="pres">
      <dgm:prSet presAssocID="{1A67632E-C7DD-4B16-850E-884104B19098}" presName="bgRect" presStyleLbl="bgShp" presStyleIdx="0" presStyleCnt="3"/>
      <dgm:spPr/>
    </dgm:pt>
    <dgm:pt modelId="{8D40365A-5F4F-4F99-8960-62FB50977F8E}" type="pres">
      <dgm:prSet presAssocID="{1A67632E-C7DD-4B16-850E-884104B190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CC98E8A-7669-4BBD-99A5-B3C9A35D8D08}" type="pres">
      <dgm:prSet presAssocID="{1A67632E-C7DD-4B16-850E-884104B19098}" presName="spaceRect" presStyleCnt="0"/>
      <dgm:spPr/>
    </dgm:pt>
    <dgm:pt modelId="{68CD650B-6B34-4473-AD27-5353466DFE01}" type="pres">
      <dgm:prSet presAssocID="{1A67632E-C7DD-4B16-850E-884104B19098}" presName="parTx" presStyleLbl="revTx" presStyleIdx="0" presStyleCnt="3">
        <dgm:presLayoutVars>
          <dgm:chMax val="0"/>
          <dgm:chPref val="0"/>
        </dgm:presLayoutVars>
      </dgm:prSet>
      <dgm:spPr/>
    </dgm:pt>
    <dgm:pt modelId="{AFB75908-8F26-4393-A510-08DF85A7B8F9}" type="pres">
      <dgm:prSet presAssocID="{C98FDE7E-C6D0-4F25-BEF7-0F3CBFDDCCAE}" presName="sibTrans" presStyleCnt="0"/>
      <dgm:spPr/>
    </dgm:pt>
    <dgm:pt modelId="{3BCEC3E1-2386-4E58-8DA5-2D25F3FB9578}" type="pres">
      <dgm:prSet presAssocID="{52AE029B-9FA1-4ADD-BD9E-C23D7E124D1A}" presName="compNode" presStyleCnt="0"/>
      <dgm:spPr/>
    </dgm:pt>
    <dgm:pt modelId="{A6797F69-D8F7-4DFD-9DAB-D704F2D32E87}" type="pres">
      <dgm:prSet presAssocID="{52AE029B-9FA1-4ADD-BD9E-C23D7E124D1A}" presName="bgRect" presStyleLbl="bgShp" presStyleIdx="1" presStyleCnt="3"/>
      <dgm:spPr/>
    </dgm:pt>
    <dgm:pt modelId="{A9361666-16CC-494B-A818-A5B6801C345B}" type="pres">
      <dgm:prSet presAssocID="{52AE029B-9FA1-4ADD-BD9E-C23D7E124D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55C244D-06F8-43B8-B245-69ED8197ADB8}" type="pres">
      <dgm:prSet presAssocID="{52AE029B-9FA1-4ADD-BD9E-C23D7E124D1A}" presName="spaceRect" presStyleCnt="0"/>
      <dgm:spPr/>
    </dgm:pt>
    <dgm:pt modelId="{FC4F0B06-F6F0-4780-97FE-37F1E50975EC}" type="pres">
      <dgm:prSet presAssocID="{52AE029B-9FA1-4ADD-BD9E-C23D7E124D1A}" presName="parTx" presStyleLbl="revTx" presStyleIdx="1" presStyleCnt="3">
        <dgm:presLayoutVars>
          <dgm:chMax val="0"/>
          <dgm:chPref val="0"/>
        </dgm:presLayoutVars>
      </dgm:prSet>
      <dgm:spPr/>
    </dgm:pt>
    <dgm:pt modelId="{7DEF2B9A-2D24-4026-A6D6-CE1E4E954EC9}" type="pres">
      <dgm:prSet presAssocID="{E622BF38-8C10-4E23-B7AC-2078948A8A72}" presName="sibTrans" presStyleCnt="0"/>
      <dgm:spPr/>
    </dgm:pt>
    <dgm:pt modelId="{5894054A-8B76-44ED-8160-55E7886D7F59}" type="pres">
      <dgm:prSet presAssocID="{69AD4990-8E9B-476C-A03B-8AA682A3869C}" presName="compNode" presStyleCnt="0"/>
      <dgm:spPr/>
    </dgm:pt>
    <dgm:pt modelId="{C27EE7D5-8F90-4140-A70C-CFE559D5D4AC}" type="pres">
      <dgm:prSet presAssocID="{69AD4990-8E9B-476C-A03B-8AA682A3869C}" presName="bgRect" presStyleLbl="bgShp" presStyleIdx="2" presStyleCnt="3"/>
      <dgm:spPr/>
    </dgm:pt>
    <dgm:pt modelId="{86E8FC0A-F892-4189-B286-164820565890}" type="pres">
      <dgm:prSet presAssocID="{69AD4990-8E9B-476C-A03B-8AA682A386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1C1D0242-22D7-4A85-9110-D72D980549A8}" type="pres">
      <dgm:prSet presAssocID="{69AD4990-8E9B-476C-A03B-8AA682A3869C}" presName="spaceRect" presStyleCnt="0"/>
      <dgm:spPr/>
    </dgm:pt>
    <dgm:pt modelId="{DC43D617-36B8-4E86-8A0E-9C6E3A6A0B93}" type="pres">
      <dgm:prSet presAssocID="{69AD4990-8E9B-476C-A03B-8AA682A386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849B0C-2E90-4A11-92EC-3813C30E8781}" srcId="{E63F9EB5-25E5-4933-A34B-A943AC3F3196}" destId="{1A67632E-C7DD-4B16-850E-884104B19098}" srcOrd="0" destOrd="0" parTransId="{C8EAF2F4-366A-4AE0-B9BF-2A622F36D8E1}" sibTransId="{C98FDE7E-C6D0-4F25-BEF7-0F3CBFDDCCAE}"/>
    <dgm:cxn modelId="{FABAF41A-25C8-4632-80C1-BA86C6523469}" type="presOf" srcId="{1A67632E-C7DD-4B16-850E-884104B19098}" destId="{68CD650B-6B34-4473-AD27-5353466DFE01}" srcOrd="0" destOrd="0" presId="urn:microsoft.com/office/officeart/2018/2/layout/IconVerticalSolidList"/>
    <dgm:cxn modelId="{5F22881B-852B-4B7F-8462-FEA3956CA822}" srcId="{E63F9EB5-25E5-4933-A34B-A943AC3F3196}" destId="{52AE029B-9FA1-4ADD-BD9E-C23D7E124D1A}" srcOrd="1" destOrd="0" parTransId="{248672E5-1EAF-4A32-9435-2226B03487BE}" sibTransId="{E622BF38-8C10-4E23-B7AC-2078948A8A72}"/>
    <dgm:cxn modelId="{383D7DB0-9AB5-40F3-95DE-D56F0E0C0A9A}" srcId="{E63F9EB5-25E5-4933-A34B-A943AC3F3196}" destId="{69AD4990-8E9B-476C-A03B-8AA682A3869C}" srcOrd="2" destOrd="0" parTransId="{3DCCD202-4785-4486-96BA-A398B6ACB98A}" sibTransId="{A6B07E76-B004-479A-A994-48B87CAE4D72}"/>
    <dgm:cxn modelId="{0D1430B4-4C6A-4262-9D7D-FAD563436787}" type="presOf" srcId="{E63F9EB5-25E5-4933-A34B-A943AC3F3196}" destId="{CC28B846-0ADE-49F2-B548-B57869C69D7E}" srcOrd="0" destOrd="0" presId="urn:microsoft.com/office/officeart/2018/2/layout/IconVerticalSolidList"/>
    <dgm:cxn modelId="{E17812D3-40B3-4B66-B71B-41ED8B238C64}" type="presOf" srcId="{52AE029B-9FA1-4ADD-BD9E-C23D7E124D1A}" destId="{FC4F0B06-F6F0-4780-97FE-37F1E50975EC}" srcOrd="0" destOrd="0" presId="urn:microsoft.com/office/officeart/2018/2/layout/IconVerticalSolidList"/>
    <dgm:cxn modelId="{81C3F4E1-AA13-4D93-89CA-B1E27B6F607D}" type="presOf" srcId="{69AD4990-8E9B-476C-A03B-8AA682A3869C}" destId="{DC43D617-36B8-4E86-8A0E-9C6E3A6A0B93}" srcOrd="0" destOrd="0" presId="urn:microsoft.com/office/officeart/2018/2/layout/IconVerticalSolidList"/>
    <dgm:cxn modelId="{58E34449-F564-433E-A1FB-2213AEC3F311}" type="presParOf" srcId="{CC28B846-0ADE-49F2-B548-B57869C69D7E}" destId="{BB831057-1A9E-4D38-B1B2-A98ED20CE514}" srcOrd="0" destOrd="0" presId="urn:microsoft.com/office/officeart/2018/2/layout/IconVerticalSolidList"/>
    <dgm:cxn modelId="{A4A6AC48-A187-41E2-A0E0-00F69FD46F0D}" type="presParOf" srcId="{BB831057-1A9E-4D38-B1B2-A98ED20CE514}" destId="{D818C18E-AEE9-44E4-A247-271FD463E0B1}" srcOrd="0" destOrd="0" presId="urn:microsoft.com/office/officeart/2018/2/layout/IconVerticalSolidList"/>
    <dgm:cxn modelId="{1F05810A-93DC-4771-834A-BF3F85931598}" type="presParOf" srcId="{BB831057-1A9E-4D38-B1B2-A98ED20CE514}" destId="{8D40365A-5F4F-4F99-8960-62FB50977F8E}" srcOrd="1" destOrd="0" presId="urn:microsoft.com/office/officeart/2018/2/layout/IconVerticalSolidList"/>
    <dgm:cxn modelId="{89BF5F4D-5DC8-4392-BF94-7B57E8C6C860}" type="presParOf" srcId="{BB831057-1A9E-4D38-B1B2-A98ED20CE514}" destId="{FCC98E8A-7669-4BBD-99A5-B3C9A35D8D08}" srcOrd="2" destOrd="0" presId="urn:microsoft.com/office/officeart/2018/2/layout/IconVerticalSolidList"/>
    <dgm:cxn modelId="{EE905852-A464-47CE-8E3A-6F95C46F1450}" type="presParOf" srcId="{BB831057-1A9E-4D38-B1B2-A98ED20CE514}" destId="{68CD650B-6B34-4473-AD27-5353466DFE01}" srcOrd="3" destOrd="0" presId="urn:microsoft.com/office/officeart/2018/2/layout/IconVerticalSolidList"/>
    <dgm:cxn modelId="{0443EE74-BEE3-4851-867F-3F5A4F6910C3}" type="presParOf" srcId="{CC28B846-0ADE-49F2-B548-B57869C69D7E}" destId="{AFB75908-8F26-4393-A510-08DF85A7B8F9}" srcOrd="1" destOrd="0" presId="urn:microsoft.com/office/officeart/2018/2/layout/IconVerticalSolidList"/>
    <dgm:cxn modelId="{42C291CE-68E4-44E3-A434-3482D5EA267A}" type="presParOf" srcId="{CC28B846-0ADE-49F2-B548-B57869C69D7E}" destId="{3BCEC3E1-2386-4E58-8DA5-2D25F3FB9578}" srcOrd="2" destOrd="0" presId="urn:microsoft.com/office/officeart/2018/2/layout/IconVerticalSolidList"/>
    <dgm:cxn modelId="{E0FE1513-FFEE-47F3-9579-113DA004C0E2}" type="presParOf" srcId="{3BCEC3E1-2386-4E58-8DA5-2D25F3FB9578}" destId="{A6797F69-D8F7-4DFD-9DAB-D704F2D32E87}" srcOrd="0" destOrd="0" presId="urn:microsoft.com/office/officeart/2018/2/layout/IconVerticalSolidList"/>
    <dgm:cxn modelId="{23E5DEC6-08A0-42A4-B4C7-D2900EC9197F}" type="presParOf" srcId="{3BCEC3E1-2386-4E58-8DA5-2D25F3FB9578}" destId="{A9361666-16CC-494B-A818-A5B6801C345B}" srcOrd="1" destOrd="0" presId="urn:microsoft.com/office/officeart/2018/2/layout/IconVerticalSolidList"/>
    <dgm:cxn modelId="{206FE4E0-C20C-42BE-AFC3-0ED97AE87D0E}" type="presParOf" srcId="{3BCEC3E1-2386-4E58-8DA5-2D25F3FB9578}" destId="{255C244D-06F8-43B8-B245-69ED8197ADB8}" srcOrd="2" destOrd="0" presId="urn:microsoft.com/office/officeart/2018/2/layout/IconVerticalSolidList"/>
    <dgm:cxn modelId="{1EBDCD49-1C51-4188-8C8F-397ECBAD92B5}" type="presParOf" srcId="{3BCEC3E1-2386-4E58-8DA5-2D25F3FB9578}" destId="{FC4F0B06-F6F0-4780-97FE-37F1E50975EC}" srcOrd="3" destOrd="0" presId="urn:microsoft.com/office/officeart/2018/2/layout/IconVerticalSolidList"/>
    <dgm:cxn modelId="{134DB607-283E-49D3-92E8-67912AC97EA4}" type="presParOf" srcId="{CC28B846-0ADE-49F2-B548-B57869C69D7E}" destId="{7DEF2B9A-2D24-4026-A6D6-CE1E4E954EC9}" srcOrd="3" destOrd="0" presId="urn:microsoft.com/office/officeart/2018/2/layout/IconVerticalSolidList"/>
    <dgm:cxn modelId="{772FFD8A-A559-4E74-9FDB-21A52152FDF2}" type="presParOf" srcId="{CC28B846-0ADE-49F2-B548-B57869C69D7E}" destId="{5894054A-8B76-44ED-8160-55E7886D7F59}" srcOrd="4" destOrd="0" presId="urn:microsoft.com/office/officeart/2018/2/layout/IconVerticalSolidList"/>
    <dgm:cxn modelId="{B8712C0B-92A5-4080-8C52-73ADB2F15823}" type="presParOf" srcId="{5894054A-8B76-44ED-8160-55E7886D7F59}" destId="{C27EE7D5-8F90-4140-A70C-CFE559D5D4AC}" srcOrd="0" destOrd="0" presId="urn:microsoft.com/office/officeart/2018/2/layout/IconVerticalSolidList"/>
    <dgm:cxn modelId="{E048D1A1-BAC8-4777-B51A-BEB845F95DA7}" type="presParOf" srcId="{5894054A-8B76-44ED-8160-55E7886D7F59}" destId="{86E8FC0A-F892-4189-B286-164820565890}" srcOrd="1" destOrd="0" presId="urn:microsoft.com/office/officeart/2018/2/layout/IconVerticalSolidList"/>
    <dgm:cxn modelId="{0BBDE137-9E7F-427A-A739-4FBC652AFF5B}" type="presParOf" srcId="{5894054A-8B76-44ED-8160-55E7886D7F59}" destId="{1C1D0242-22D7-4A85-9110-D72D980549A8}" srcOrd="2" destOrd="0" presId="urn:microsoft.com/office/officeart/2018/2/layout/IconVerticalSolidList"/>
    <dgm:cxn modelId="{B43EDD6C-3517-40E4-93C3-5E4005DE1EDA}" type="presParOf" srcId="{5894054A-8B76-44ED-8160-55E7886D7F59}" destId="{DC43D617-36B8-4E86-8A0E-9C6E3A6A0B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83A3-A71D-456D-A1CE-0D47BCEBB804}">
      <dsp:nvSpPr>
        <dsp:cNvPr id="0" name=""/>
        <dsp:cNvSpPr/>
      </dsp:nvSpPr>
      <dsp:spPr>
        <a:xfrm>
          <a:off x="212335" y="130648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B134B-78C6-4DE9-BCDB-B9343995E7C3}">
      <dsp:nvSpPr>
        <dsp:cNvPr id="0" name=""/>
        <dsp:cNvSpPr/>
      </dsp:nvSpPr>
      <dsp:spPr>
        <a:xfrm>
          <a:off x="492877" y="158702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92D0C-13B9-427D-970D-9F4B8C07C21D}">
      <dsp:nvSpPr>
        <dsp:cNvPr id="0" name=""/>
        <dsp:cNvSpPr/>
      </dsp:nvSpPr>
      <dsp:spPr>
        <a:xfrm>
          <a:off x="1834517" y="130648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São ferramentas que funcionam como “Controladores de Mudanças”.</a:t>
          </a:r>
          <a:endParaRPr lang="en-US" sz="2300" kern="1200"/>
        </a:p>
      </dsp:txBody>
      <dsp:txXfrm>
        <a:off x="1834517" y="1306480"/>
        <a:ext cx="3148942" cy="1335915"/>
      </dsp:txXfrm>
    </dsp:sp>
    <dsp:sp modelId="{6C7775CF-B9B7-430E-9CD6-2DBBB3AB6136}">
      <dsp:nvSpPr>
        <dsp:cNvPr id="0" name=""/>
        <dsp:cNvSpPr/>
      </dsp:nvSpPr>
      <dsp:spPr>
        <a:xfrm>
          <a:off x="5532139" y="130648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B1AFF-0C49-4D1E-8F63-DDB2EEE8E080}">
      <dsp:nvSpPr>
        <dsp:cNvPr id="0" name=""/>
        <dsp:cNvSpPr/>
      </dsp:nvSpPr>
      <dsp:spPr>
        <a:xfrm>
          <a:off x="5812681" y="158702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F99E8-94C8-4D53-8EC3-E2B881074303}">
      <dsp:nvSpPr>
        <dsp:cNvPr id="0" name=""/>
        <dsp:cNvSpPr/>
      </dsp:nvSpPr>
      <dsp:spPr>
        <a:xfrm>
          <a:off x="7154322" y="130648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Ajudam a guardar diferentes versões de arquivos mantendo um histórico organizado.</a:t>
          </a:r>
          <a:endParaRPr lang="en-US" sz="2300" kern="1200"/>
        </a:p>
      </dsp:txBody>
      <dsp:txXfrm>
        <a:off x="7154322" y="1306480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8C18E-AEE9-44E4-A247-271FD463E0B1}">
      <dsp:nvSpPr>
        <dsp:cNvPr id="0" name=""/>
        <dsp:cNvSpPr/>
      </dsp:nvSpPr>
      <dsp:spPr>
        <a:xfrm>
          <a:off x="0" y="477"/>
          <a:ext cx="5950969" cy="11164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0365A-5F4F-4F99-8960-62FB50977F8E}">
      <dsp:nvSpPr>
        <dsp:cNvPr id="0" name=""/>
        <dsp:cNvSpPr/>
      </dsp:nvSpPr>
      <dsp:spPr>
        <a:xfrm>
          <a:off x="337731" y="251682"/>
          <a:ext cx="614056" cy="614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D650B-6B34-4473-AD27-5353466DFE01}">
      <dsp:nvSpPr>
        <dsp:cNvPr id="0" name=""/>
        <dsp:cNvSpPr/>
      </dsp:nvSpPr>
      <dsp:spPr>
        <a:xfrm>
          <a:off x="1289519" y="477"/>
          <a:ext cx="4661450" cy="11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Para isso utilizaremos o github, funciona como um “Google Drive” de desenvolvedores</a:t>
          </a:r>
          <a:endParaRPr lang="en-US" sz="1800" kern="1200"/>
        </a:p>
      </dsp:txBody>
      <dsp:txXfrm>
        <a:off x="1289519" y="477"/>
        <a:ext cx="4661450" cy="1116466"/>
      </dsp:txXfrm>
    </dsp:sp>
    <dsp:sp modelId="{A6797F69-D8F7-4DFD-9DAB-D704F2D32E87}">
      <dsp:nvSpPr>
        <dsp:cNvPr id="0" name=""/>
        <dsp:cNvSpPr/>
      </dsp:nvSpPr>
      <dsp:spPr>
        <a:xfrm>
          <a:off x="0" y="1396060"/>
          <a:ext cx="5950969" cy="1116466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61666-16CC-494B-A818-A5B6801C345B}">
      <dsp:nvSpPr>
        <dsp:cNvPr id="0" name=""/>
        <dsp:cNvSpPr/>
      </dsp:nvSpPr>
      <dsp:spPr>
        <a:xfrm>
          <a:off x="337731" y="1647265"/>
          <a:ext cx="614056" cy="614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F0B06-F6F0-4780-97FE-37F1E50975EC}">
      <dsp:nvSpPr>
        <dsp:cNvPr id="0" name=""/>
        <dsp:cNvSpPr/>
      </dsp:nvSpPr>
      <dsp:spPr>
        <a:xfrm>
          <a:off x="1289519" y="1396060"/>
          <a:ext cx="4661450" cy="11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Utilizado para Armazenar e Hospedar os códigos e projetos</a:t>
          </a:r>
          <a:endParaRPr lang="en-US" sz="1800" kern="1200"/>
        </a:p>
      </dsp:txBody>
      <dsp:txXfrm>
        <a:off x="1289519" y="1396060"/>
        <a:ext cx="4661450" cy="1116466"/>
      </dsp:txXfrm>
    </dsp:sp>
    <dsp:sp modelId="{C27EE7D5-8F90-4140-A70C-CFE559D5D4AC}">
      <dsp:nvSpPr>
        <dsp:cNvPr id="0" name=""/>
        <dsp:cNvSpPr/>
      </dsp:nvSpPr>
      <dsp:spPr>
        <a:xfrm>
          <a:off x="0" y="2791644"/>
          <a:ext cx="5950969" cy="1116466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8FC0A-F892-4189-B286-164820565890}">
      <dsp:nvSpPr>
        <dsp:cNvPr id="0" name=""/>
        <dsp:cNvSpPr/>
      </dsp:nvSpPr>
      <dsp:spPr>
        <a:xfrm>
          <a:off x="337731" y="3042849"/>
          <a:ext cx="614056" cy="614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D617-36B8-4E86-8A0E-9C6E3A6A0B93}">
      <dsp:nvSpPr>
        <dsp:cNvPr id="0" name=""/>
        <dsp:cNvSpPr/>
      </dsp:nvSpPr>
      <dsp:spPr>
        <a:xfrm>
          <a:off x="1289519" y="2791644"/>
          <a:ext cx="4661450" cy="1116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Permite revisão de códigos, controle de versões e contribuições em outros projetos abertos.</a:t>
          </a:r>
          <a:endParaRPr lang="en-US" sz="1800" kern="1200"/>
        </a:p>
      </dsp:txBody>
      <dsp:txXfrm>
        <a:off x="1289519" y="2791644"/>
        <a:ext cx="4661450" cy="111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23DF-8715-477C-97AF-417F33BF00DB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FB460-6B7C-49A3-9BC7-DCE179564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7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12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9° Vamos clicar no botão “Verificar</a:t>
            </a:r>
          </a:p>
          <a:p>
            <a:r>
              <a:rPr lang="pt-BR" dirty="0"/>
              <a:t>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343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Temos que posicionar o objeto, na mesma direção e ângulo da imagem da esquerda.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486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acessar o e-mail que cadastramos e inserir o código que recebemos, com isso vamos ativar nossa conta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561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Inserir e-mail ou usuário e a senha criada anteriormente.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112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Rolar a tela para baixo e clicar em “</a:t>
            </a:r>
            <a:r>
              <a:rPr lang="pt-BR" dirty="0" err="1"/>
              <a:t>Skip</a:t>
            </a:r>
            <a:r>
              <a:rPr lang="pt-BR" dirty="0"/>
              <a:t>... “ (Pular personalização)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696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“criar repositório”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136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46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068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503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53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Nessa imagem, no canto inferior estão os computadores com o </a:t>
            </a:r>
            <a:r>
              <a:rPr lang="pt-BR" dirty="0" err="1"/>
              <a:t>git</a:t>
            </a:r>
            <a:r>
              <a:rPr lang="pt-BR" dirty="0"/>
              <a:t> localmente, nele estão os arquivos e projetos </a:t>
            </a:r>
            <a:r>
              <a:rPr lang="pt-BR" dirty="0" err="1"/>
              <a:t>versionados</a:t>
            </a:r>
            <a:r>
              <a:rPr lang="pt-BR" dirty="0"/>
              <a:t>. </a:t>
            </a:r>
          </a:p>
          <a:p>
            <a:r>
              <a:rPr lang="pt-BR" dirty="0"/>
              <a:t>No topo, está o </a:t>
            </a:r>
            <a:r>
              <a:rPr lang="pt-BR" dirty="0" err="1"/>
              <a:t>Github</a:t>
            </a:r>
            <a:r>
              <a:rPr lang="pt-BR" dirty="0"/>
              <a:t>, na nuvem... É pra lá que enviamos os nossos arquivos locais.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35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686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1° Acesse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https://git-scm.com/downloads/win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2°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Clique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versão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64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Winfows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Portable (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Máquinas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ETEC)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21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806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6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46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1. Acessar a URL: </a:t>
            </a:r>
            <a:r>
              <a:rPr lang="pt-BR" sz="1400" b="1" dirty="0">
                <a:hlinkClick r:id="rId3"/>
              </a:rPr>
              <a:t>https://github.com/</a:t>
            </a:r>
            <a:endParaRPr lang="pt-BR" sz="1400" b="1" dirty="0"/>
          </a:p>
          <a:p>
            <a:r>
              <a:rPr lang="pt-BR" dirty="0"/>
              <a:t>2. Do lado direito clicar em </a:t>
            </a:r>
            <a:r>
              <a:rPr lang="pt-BR" sz="1400" b="1" dirty="0"/>
              <a:t>“</a:t>
            </a:r>
            <a:r>
              <a:rPr lang="pt-BR" sz="1400" b="1" dirty="0" err="1"/>
              <a:t>Sign</a:t>
            </a:r>
            <a:r>
              <a:rPr lang="pt-BR" sz="1400" b="1" dirty="0"/>
              <a:t> </a:t>
            </a:r>
            <a:r>
              <a:rPr lang="pt-BR" sz="1400" b="1" dirty="0" err="1"/>
              <a:t>Up</a:t>
            </a:r>
            <a:r>
              <a:rPr lang="pt-BR" sz="1400" b="1" dirty="0"/>
              <a:t>” (Registre-se)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97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Obs.: Recomende que os alunos utilizem o e-mail da ETEC.</a:t>
            </a:r>
          </a:p>
          <a:p>
            <a:endParaRPr lang="pt-BR" dirty="0"/>
          </a:p>
          <a:p>
            <a:r>
              <a:rPr lang="pt-BR" dirty="0"/>
              <a:t>3° Inserir o e-mail que será utilizado</a:t>
            </a:r>
          </a:p>
          <a:p>
            <a:r>
              <a:rPr lang="pt-BR" dirty="0"/>
              <a:t>4° Apertar em “continue” (Continuar)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47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5° Criar uma senha forte, preferência com letras maiúsculas, minúsculas e caracteres especiais.</a:t>
            </a:r>
          </a:p>
          <a:p>
            <a:r>
              <a:rPr lang="pt-BR" dirty="0"/>
              <a:t>6° Clicar em “continue”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50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7° Criar um nome de usuário válido.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8° Clicar em “continue”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2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é necessário marcar a opção de e-mail, só clicar em “continue”....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586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validar a conta, prestem atenção nas etapas....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7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E1BF2-FC63-9E60-82A4-C790C19B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7B8F2D-6488-03C2-0677-BFD08B833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01EC7E-B40C-C773-3A00-492280FA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683DB-04CD-552D-F4CE-76952780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1198E-C49A-C58A-224A-2B5DF4E2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0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C977B-A004-6225-5946-2D6AB4AC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2E5863-93D4-0AE9-3419-89DFDDD8B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68423B-3DB6-C1C3-DC57-626AFE0F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32F9A6-4BB2-B7AD-F538-AA315973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B520E-4816-7428-7D79-0A7222A6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72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87D2D4-F97F-8CDE-15EF-59B554E14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BFC452-F324-27C1-A1B4-1E6099246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E1DEE-9FED-F625-6F20-A8ED12FC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3EC37-739D-8E00-2F4D-5F7723A6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591A4-18FD-3021-0DD8-DE754E76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2B0C8-B3EF-C8A0-634B-877AEF81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E037B-C410-9CA2-93B3-FD514804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2473D7-913B-AEF4-3C64-91EFA22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DFF62-811E-8DC5-8937-66D2C865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8FEB3-11C4-9FB9-2FD1-A783119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58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96816-5AC4-E146-DA58-565DB8CD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310644-6C2D-861D-72D8-5ECC1330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E8782-031D-7327-41ED-51DDF1A9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1F79A3-9DD2-0D4E-4B5B-96AA6269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5C7C28-5BD0-B715-8205-FBD308A2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2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904FF-9756-21A3-A4FE-9160F489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9F3C3-034F-6361-23F0-6E55BDE87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16AAAB-5765-0F49-1E97-E763F240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7C62DF-FB91-E3BA-EC82-1099A4CA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E09378-8D2C-EEF8-7AF1-09784BEE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01DF06-A70B-8D3B-1490-6747AA57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73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08DE2-2749-9FD6-7F20-F8D703D7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24D3B3-023F-8461-6F0B-0CE321C6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7D36C6-1D7C-60D0-EB20-DEDE28D16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2E6410-0A4D-C041-CB99-D37E06A1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E9CCAF-7760-C571-B03A-7CF5E7C27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7B70B0-3EC5-53AA-0484-22F2FC8A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B7A6B2-766A-B3E8-EA44-B2784A8E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CCBF77-CBF0-453A-A7BB-6604F4AD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9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1DF20-D554-3B44-C635-802947AA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819F49-594C-444C-B328-8FD3956A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2810A0-C7AC-6D94-A420-E49CA3A6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E2A467-5E86-986F-7104-02D8CDDD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4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B2C0FC-43D2-1A2D-1CA6-7367672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B38A43-60DA-C60E-5A12-E7D9E2B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2944BF-9F78-611A-CF59-A497E2F8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1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27DF5-72AF-12D5-391E-A8A67F9A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39E88-7C50-D0CF-6AC8-0CFA031A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78A79D-CF6D-66ED-9C05-F2E75CEA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969D76-A110-C237-11B4-25B587DB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5CCAB7-B8BD-A962-22E9-E9F5D970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154F1-B375-69A1-897F-BDD6CC6A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AAD04-ECDA-1A31-23DF-DADE4147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9A6565-A196-448A-4104-D3CAF522A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7E2808-CBF1-97D5-2300-75D6CC5A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59DEF4-33C1-FBD0-1D6D-FA06274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8FCFB2-D8AD-119F-5FF8-56955E78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0F936-0874-9FC1-8DF0-FC7716C7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07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215E13-B00B-F9F3-1714-A518DD79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00BC7-52F4-F99F-1703-7BE13CA2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63804-274F-4659-4C1A-2D8787A5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10A5C-2B30-51F5-9AB3-891098DCD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BA85EB-D7FA-8C0E-19F6-C163217D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55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pt/blog/all-about-git" TargetMode="External"/><Relationship Id="rId2" Type="http://schemas.openxmlformats.org/officeDocument/2006/relationships/hyperlink" Target="https://git-scm.com/book/pt-br/v2/Come%C3%A7ando-O-B%C3%A1sico-do-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www.alura.com.br/artigos/o-que-e-git-github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698FAB-DDC2-43C4-C7A7-4D73CCC1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pt-BR" sz="5400"/>
              <a:t>Git e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19E8B1-0899-D24B-58CC-39CB65DF9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016076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Versionamento e Armazento de projetos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GitHub Foundations Certification. O Git é um Controle de versão… | by Thaís  França | Medium">
            <a:extLst>
              <a:ext uri="{FF2B5EF4-FFF2-40B4-BE49-F238E27FC236}">
                <a16:creationId xmlns:a16="http://schemas.microsoft.com/office/drawing/2014/main" id="{F0C16BDE-FF83-B2F8-F895-060D15B7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4162" y="947655"/>
            <a:ext cx="4324849" cy="16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it Introduction - Git - dyclassroom | Have fun learning :-)">
            <a:extLst>
              <a:ext uri="{FF2B5EF4-FFF2-40B4-BE49-F238E27FC236}">
                <a16:creationId xmlns:a16="http://schemas.microsoft.com/office/drawing/2014/main" id="{7B799D4E-65FD-7305-614E-E293123E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4162" y="4233227"/>
            <a:ext cx="4324849" cy="143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4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295617-69A6-FE24-12E1-65386F8B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Versionadores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81A520CD-D5BA-76B2-CF80-BDEE73BE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4DDFF7F1-73D5-C09C-752C-907359B64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12614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168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D618A9-A5D6-52C6-803F-897CE6EA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2E86E431-E3DD-039F-6D3B-898B00E01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664701"/>
            <a:ext cx="6780700" cy="5526269"/>
          </a:xfrm>
          <a:prstGeom prst="rect">
            <a:avLst/>
          </a:prstGeom>
        </p:spPr>
      </p:pic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5F114690-B064-68A3-8B04-82ADF982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00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8" name="Rectangle 10257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3812620-3BB1-48A6-3283-4073715A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09" y="3130041"/>
            <a:ext cx="530352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Vamos usar o GIT</a:t>
            </a:r>
            <a:br>
              <a:rPr lang="en-US" sz="4800" dirty="0"/>
            </a:br>
            <a:endParaRPr lang="en-US" sz="4800" dirty="0"/>
          </a:p>
        </p:txBody>
      </p:sp>
      <p:grpSp>
        <p:nvGrpSpPr>
          <p:cNvPr id="10260" name="Group 102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261" name="Rectangle 102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2" name="Rectangle 102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3" name="Rectangle 102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65" name="Rectangle 102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7" name="Rectangle 102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Git Sticker – Stickers Devs">
            <a:extLst>
              <a:ext uri="{FF2B5EF4-FFF2-40B4-BE49-F238E27FC236}">
                <a16:creationId xmlns:a16="http://schemas.microsoft.com/office/drawing/2014/main" id="{1F6EFAD4-1760-B101-A884-C7F713A4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" b="769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1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7" name="Rectangle 1025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AA79B-32E0-25F5-3A4E-938D808D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Vantagens</a:t>
            </a:r>
            <a:endParaRPr lang="en-US" sz="5400" dirty="0"/>
          </a:p>
        </p:txBody>
      </p:sp>
      <p:sp>
        <p:nvSpPr>
          <p:cNvPr id="1025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96B3588-F19C-F3B0-C61F-467D17BA6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93" y="1708422"/>
            <a:ext cx="6713552" cy="44820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pt-BR" sz="2200" dirty="0"/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pt-BR" sz="2200" dirty="0"/>
              <a:t>Guarda o </a:t>
            </a:r>
            <a:r>
              <a:rPr lang="en-US" altLang="pt-BR" sz="2200" dirty="0" err="1"/>
              <a:t>histórico</a:t>
            </a:r>
            <a:r>
              <a:rPr lang="en-US" altLang="pt-BR" sz="2200" dirty="0"/>
              <a:t> de </a:t>
            </a:r>
            <a:r>
              <a:rPr lang="en-US" altLang="pt-BR" sz="2200" dirty="0" err="1"/>
              <a:t>mudanças</a:t>
            </a:r>
            <a:r>
              <a:rPr lang="en-US" altLang="pt-BR" sz="2200" dirty="0"/>
              <a:t> dos </a:t>
            </a:r>
            <a:r>
              <a:rPr lang="en-US" altLang="pt-BR" sz="2200" dirty="0" err="1"/>
              <a:t>arquivos</a:t>
            </a:r>
            <a:r>
              <a:rPr lang="en-US" altLang="pt-BR" sz="2200" dirty="0"/>
              <a:t>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pt-BR" sz="2200" dirty="0"/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pt-BR" sz="2200" dirty="0"/>
              <a:t>Ajuda a </a:t>
            </a:r>
            <a:r>
              <a:rPr lang="en-US" altLang="pt-BR" sz="2200" dirty="0" err="1"/>
              <a:t>organizar</a:t>
            </a:r>
            <a:r>
              <a:rPr lang="en-US" altLang="pt-BR" sz="2200" dirty="0"/>
              <a:t> o </a:t>
            </a:r>
            <a:r>
              <a:rPr lang="en-US" altLang="pt-BR" sz="2200" dirty="0" err="1"/>
              <a:t>trabalho</a:t>
            </a:r>
            <a:r>
              <a:rPr lang="en-US" altLang="pt-BR" sz="2200" dirty="0"/>
              <a:t> de </a:t>
            </a:r>
            <a:r>
              <a:rPr lang="en-US" altLang="pt-BR" sz="2200" dirty="0" err="1"/>
              <a:t>várias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pessoas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em</a:t>
            </a:r>
            <a:r>
              <a:rPr lang="en-US" altLang="pt-BR" sz="2200" dirty="0"/>
              <a:t> um </a:t>
            </a:r>
            <a:r>
              <a:rPr lang="en-US" altLang="pt-BR" sz="2200" dirty="0" err="1"/>
              <a:t>projeto</a:t>
            </a:r>
            <a:r>
              <a:rPr lang="en-US" altLang="pt-BR" sz="2200" dirty="0"/>
              <a:t>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pt-BR" sz="2200" dirty="0"/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pt-BR" sz="2200" dirty="0" err="1"/>
              <a:t>Permite</a:t>
            </a:r>
            <a:r>
              <a:rPr lang="en-US" altLang="pt-BR" sz="2200" dirty="0"/>
              <a:t> que </a:t>
            </a:r>
            <a:r>
              <a:rPr lang="en-US" altLang="pt-BR" sz="2200" dirty="0" err="1"/>
              <a:t>você</a:t>
            </a:r>
            <a:r>
              <a:rPr lang="en-US" altLang="pt-BR" sz="2200" dirty="0"/>
              <a:t> </a:t>
            </a:r>
            <a:r>
              <a:rPr lang="en-US" altLang="pt-BR" sz="2200" dirty="0" err="1"/>
              <a:t>trabalhe</a:t>
            </a:r>
            <a:r>
              <a:rPr lang="en-US" altLang="pt-BR" sz="2200" dirty="0"/>
              <a:t> </a:t>
            </a:r>
            <a:r>
              <a:rPr lang="en-US" altLang="pt-BR" sz="2200" dirty="0" err="1"/>
              <a:t>diferentes</a:t>
            </a:r>
            <a:r>
              <a:rPr lang="en-US" altLang="pt-BR" sz="2200" dirty="0"/>
              <a:t> partes do </a:t>
            </a:r>
            <a:r>
              <a:rPr lang="en-US" altLang="pt-BR" sz="2200" dirty="0" err="1"/>
              <a:t>projeto</a:t>
            </a:r>
            <a:r>
              <a:rPr lang="en-US" altLang="pt-BR" sz="2200" dirty="0"/>
              <a:t> com </a:t>
            </a:r>
            <a:r>
              <a:rPr lang="en-US" altLang="pt-BR" sz="2200" dirty="0" err="1"/>
              <a:t>seus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colegas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simultaneamente</a:t>
            </a:r>
            <a:r>
              <a:rPr lang="en-US" altLang="pt-BR" sz="2200" dirty="0"/>
              <a:t>.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pt-BR" sz="2200" dirty="0"/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en-US" altLang="pt-BR" sz="2200" dirty="0" err="1"/>
              <a:t>Facilita</a:t>
            </a:r>
            <a:r>
              <a:rPr lang="en-US" altLang="pt-BR" sz="2200" dirty="0"/>
              <a:t> a </a:t>
            </a:r>
            <a:r>
              <a:rPr lang="en-US" altLang="pt-BR" sz="2200" dirty="0" err="1"/>
              <a:t>correção</a:t>
            </a:r>
            <a:r>
              <a:rPr lang="en-US" altLang="pt-BR" sz="2200" dirty="0"/>
              <a:t> de </a:t>
            </a:r>
            <a:r>
              <a:rPr lang="en-US" altLang="pt-BR" sz="2200" dirty="0" err="1"/>
              <a:t>erros</a:t>
            </a:r>
            <a:r>
              <a:rPr lang="en-US" altLang="pt-BR" sz="2200" dirty="0"/>
              <a:t>, </a:t>
            </a:r>
            <a:r>
              <a:rPr lang="en-US" altLang="pt-BR" sz="2200" dirty="0" err="1"/>
              <a:t>voltando</a:t>
            </a:r>
            <a:r>
              <a:rPr lang="en-US" altLang="pt-BR" sz="2200" dirty="0"/>
              <a:t> para </a:t>
            </a:r>
            <a:r>
              <a:rPr lang="en-US" altLang="pt-BR" sz="2200" dirty="0" err="1"/>
              <a:t>versões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anteriores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quando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necessário</a:t>
            </a:r>
            <a:r>
              <a:rPr lang="en-US" altLang="pt-BR" sz="2200" dirty="0"/>
              <a:t>. 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pt-BR" sz="2200" dirty="0"/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r>
              <a:rPr lang="pt-BR" altLang="pt-BR" sz="2200" dirty="0"/>
              <a:t> você pode trabalhar offline e ainda ter acesso a todo o histórico do projeto</a:t>
            </a:r>
            <a:endParaRPr lang="en-US" altLang="pt-BR" sz="2200" dirty="0"/>
          </a:p>
        </p:txBody>
      </p:sp>
      <p:pic>
        <p:nvPicPr>
          <p:cNvPr id="10242" name="Picture 2" descr="Git Sticker – Stickers Devs">
            <a:extLst>
              <a:ext uri="{FF2B5EF4-FFF2-40B4-BE49-F238E27FC236}">
                <a16:creationId xmlns:a16="http://schemas.microsoft.com/office/drawing/2014/main" id="{E667D0EA-3631-BE5A-E8E7-097D85BAA0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95D15E96-37DB-4DEF-2877-2CAD583C5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39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97ECC24-3EAF-12BD-EE54-EB5392290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0578" y="119524"/>
            <a:ext cx="5030078" cy="6618524"/>
          </a:xfrm>
          <a:prstGeom prst="rect">
            <a:avLst/>
          </a:prstGeo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E14E75FE-A385-ECE2-1164-2AC9B17A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1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Freeform: Shape 11274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77BA1-EF4E-D6A1-766D-D73E5900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>
            <a:normAutofit/>
          </a:bodyPr>
          <a:lstStyle/>
          <a:p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11277" name="Freeform: Shape 11276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266" name="Picture 2" descr="Home - The GitHub Blog">
            <a:extLst>
              <a:ext uri="{FF2B5EF4-FFF2-40B4-BE49-F238E27FC236}">
                <a16:creationId xmlns:a16="http://schemas.microsoft.com/office/drawing/2014/main" id="{40AA4980-7941-8203-F5F6-31A56A10E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1362" y="2954500"/>
            <a:ext cx="3482910" cy="219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9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268" name="Espaço Reservado para Conteúdo 2">
            <a:extLst>
              <a:ext uri="{FF2B5EF4-FFF2-40B4-BE49-F238E27FC236}">
                <a16:creationId xmlns:a16="http://schemas.microsoft.com/office/drawing/2014/main" id="{C25D0536-C0A5-6B81-5779-B82D3A346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044685"/>
              </p:ext>
            </p:extLst>
          </p:nvPr>
        </p:nvGraphicFramePr>
        <p:xfrm>
          <a:off x="1137038" y="2194100"/>
          <a:ext cx="5950970" cy="3908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541F3A80-A7A7-2788-BBB6-9BD066FE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028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it vs GitHub: Git vs GitHub: Difference Between Git and GitHub [Updated]">
            <a:extLst>
              <a:ext uri="{FF2B5EF4-FFF2-40B4-BE49-F238E27FC236}">
                <a16:creationId xmlns:a16="http://schemas.microsoft.com/office/drawing/2014/main" id="{E431A85E-44F8-3F22-0CDB-969A08F121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3"/>
          <a:stretch/>
        </p:blipFill>
        <p:spPr bwMode="auto">
          <a:xfrm>
            <a:off x="-6588" y="10"/>
            <a:ext cx="121985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99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09C27-E8CE-0E63-19A1-BF06B8FC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t-BR" sz="2000"/>
              <a:t>GIT = Versiona os arquivos e códigos-fontes dos projetos.</a:t>
            </a:r>
          </a:p>
          <a:p>
            <a:r>
              <a:rPr lang="pt-BR" sz="2000"/>
              <a:t>Github = repositório onde armazenamos os projetos que possuem os códigos fontes.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5F00DD-1CD9-F596-1554-26C36359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141" y="2599509"/>
            <a:ext cx="5713639" cy="317106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BA2A6A5A-443F-4C43-B6FB-F10634A8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42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DA8979-B15C-FB1F-3AEE-BE6E9E26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Dúvidas?</a:t>
            </a:r>
          </a:p>
        </p:txBody>
      </p:sp>
      <p:pic>
        <p:nvPicPr>
          <p:cNvPr id="14338" name="Picture 2" descr="189.400+ Ponto De Interrogação fotos de stock, imagens e fotos royalty-free  - iStock">
            <a:extLst>
              <a:ext uri="{FF2B5EF4-FFF2-40B4-BE49-F238E27FC236}">
                <a16:creationId xmlns:a16="http://schemas.microsoft.com/office/drawing/2014/main" id="{42725EE6-D49C-7FB9-B055-2BAE29DBB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296" y="643466"/>
            <a:ext cx="5568739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7" name="Rectangle 15366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E4185C-1276-70BC-8EFC-8DBDD2FECD6E}"/>
              </a:ext>
            </a:extLst>
          </p:cNvPr>
          <p:cNvSpPr txBox="1">
            <a:spLocks/>
          </p:cNvSpPr>
          <p:nvPr/>
        </p:nvSpPr>
        <p:spPr>
          <a:xfrm>
            <a:off x="1113810" y="3130041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/>
              <a:t>Hands ON</a:t>
            </a:r>
          </a:p>
        </p:txBody>
      </p:sp>
      <p:grpSp>
        <p:nvGrpSpPr>
          <p:cNvPr id="15369" name="Group 1536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370" name="Rectangle 1536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1" name="Rectangle 1537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2" name="Rectangle 1537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74" name="Rectangle 1537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6" name="Rectangle 1537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Git Stash and Rebase in GitHub Desktop 2.0 - Laravel News">
            <a:extLst>
              <a:ext uri="{FF2B5EF4-FFF2-40B4-BE49-F238E27FC236}">
                <a16:creationId xmlns:a16="http://schemas.microsoft.com/office/drawing/2014/main" id="{B39D04EB-23EF-D9F5-CAB9-8EDD4C48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r="24313" b="-1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30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8F510D-D70D-FFCD-E9AB-CCC297BC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4000"/>
              <a:t>Versionamento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4F808-D9BF-1CD1-3608-3D3656D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Imagine que você está desenvolvendo o arquivo do seu TCC.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Na 1° versão você criou um conteúdo, mas após as orientações do professor você decidiu que precisa adicionar mais itens ao material.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0A139B62-A57A-7397-9F98-30B55974A8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99"/>
          <a:stretch/>
        </p:blipFill>
        <p:spPr>
          <a:xfrm>
            <a:off x="6346408" y="1235033"/>
            <a:ext cx="4706458" cy="4562357"/>
          </a:xfrm>
          <a:prstGeom prst="rect">
            <a:avLst/>
          </a:prstGeo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17B71E6A-F369-A948-1942-6EA51AFA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7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9BC0-207F-567F-6D3F-FF0B4D95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77" y="-252644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Criando conta no </a:t>
            </a:r>
            <a:r>
              <a:rPr lang="pt-BR" sz="3600" dirty="0" err="1"/>
              <a:t>Github</a:t>
            </a:r>
            <a:endParaRPr lang="pt-BR" sz="36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B089A7D-F184-6C24-C2C7-41CC52DC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648" y="749300"/>
            <a:ext cx="9629775" cy="574357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8598740-7B5F-D972-42F1-731150AF6BF2}"/>
              </a:ext>
            </a:extLst>
          </p:cNvPr>
          <p:cNvSpPr/>
          <p:nvPr/>
        </p:nvSpPr>
        <p:spPr>
          <a:xfrm>
            <a:off x="3266116" y="1027906"/>
            <a:ext cx="1725478" cy="5219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9C6E1C2-374F-E1E9-2E35-C882EE510198}"/>
              </a:ext>
            </a:extLst>
          </p:cNvPr>
          <p:cNvSpPr/>
          <p:nvPr/>
        </p:nvSpPr>
        <p:spPr>
          <a:xfrm>
            <a:off x="10569039" y="2339439"/>
            <a:ext cx="1001737" cy="5700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E55016-6DE4-5063-6FAB-F48E2195CF2B}"/>
              </a:ext>
            </a:extLst>
          </p:cNvPr>
          <p:cNvSpPr txBox="1"/>
          <p:nvPr/>
        </p:nvSpPr>
        <p:spPr>
          <a:xfrm>
            <a:off x="2813244" y="887049"/>
            <a:ext cx="59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1°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B0F593-F39C-22B0-7A37-63AAF41D98A9}"/>
              </a:ext>
            </a:extLst>
          </p:cNvPr>
          <p:cNvSpPr txBox="1"/>
          <p:nvPr/>
        </p:nvSpPr>
        <p:spPr>
          <a:xfrm>
            <a:off x="10688380" y="1858982"/>
            <a:ext cx="59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2°</a:t>
            </a:r>
          </a:p>
        </p:txBody>
      </p:sp>
      <p:pic>
        <p:nvPicPr>
          <p:cNvPr id="20" name="Picture 2" descr="Etec Uirapuru on X: &quot;Obrigada!&quot; / X">
            <a:extLst>
              <a:ext uri="{FF2B5EF4-FFF2-40B4-BE49-F238E27FC236}">
                <a16:creationId xmlns:a16="http://schemas.microsoft.com/office/drawing/2014/main" id="{175A4652-C4F8-0141-B4E3-A0EFE06B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971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D2112-65BC-EF52-E557-F922D586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 tela a seguir vamos inserir o e-mail</a:t>
            </a:r>
          </a:p>
        </p:txBody>
      </p:sp>
      <p:pic>
        <p:nvPicPr>
          <p:cNvPr id="11" name="Espaço Reservado para Conteúdo 10" descr="Texto, Aplicativo&#10;&#10;Descrição gerada automaticamente">
            <a:extLst>
              <a:ext uri="{FF2B5EF4-FFF2-40B4-BE49-F238E27FC236}">
                <a16:creationId xmlns:a16="http://schemas.microsoft.com/office/drawing/2014/main" id="{E12EC4F5-779C-F37F-E500-370E2BE2F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054" y="1675227"/>
            <a:ext cx="9449892" cy="4394199"/>
          </a:xfrm>
          <a:prstGeom prst="rect">
            <a:avLst/>
          </a:prstGeo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2F5C3F60-3495-AF29-8270-3553D6CA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4D9247-D1A3-20CC-0925-9338CFD05B2D}"/>
              </a:ext>
            </a:extLst>
          </p:cNvPr>
          <p:cNvSpPr txBox="1"/>
          <p:nvPr/>
        </p:nvSpPr>
        <p:spPr>
          <a:xfrm>
            <a:off x="2409482" y="4203547"/>
            <a:ext cx="59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3°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E22F498-C2FA-2E12-6D4E-7A24CE0ED334}"/>
              </a:ext>
            </a:extLst>
          </p:cNvPr>
          <p:cNvSpPr/>
          <p:nvPr/>
        </p:nvSpPr>
        <p:spPr>
          <a:xfrm>
            <a:off x="2850078" y="4249260"/>
            <a:ext cx="700644" cy="37024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AECEF6-B70A-A04B-F157-F15048136E53}"/>
              </a:ext>
            </a:extLst>
          </p:cNvPr>
          <p:cNvSpPr txBox="1"/>
          <p:nvPr/>
        </p:nvSpPr>
        <p:spPr>
          <a:xfrm>
            <a:off x="9561783" y="4203547"/>
            <a:ext cx="59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4°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96821FBF-4374-63CD-277C-FEB3C4CF5017}"/>
              </a:ext>
            </a:extLst>
          </p:cNvPr>
          <p:cNvSpPr/>
          <p:nvPr/>
        </p:nvSpPr>
        <p:spPr>
          <a:xfrm flipH="1">
            <a:off x="8835029" y="4249260"/>
            <a:ext cx="655123" cy="37024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13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D2112-65BC-EF52-E557-F922D586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Ao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clicar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“OK”,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vamos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criar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senha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E5806031-BB8A-C5A4-1648-FF7FA0A92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7721" y="498460"/>
            <a:ext cx="7977989" cy="5484867"/>
          </a:xfrm>
          <a:prstGeom prst="rect">
            <a:avLst/>
          </a:prstGeo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2F5C3F60-3495-AF29-8270-3553D6CA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5F34160-3F95-5760-054D-B91F3DDEFB8D}"/>
              </a:ext>
            </a:extLst>
          </p:cNvPr>
          <p:cNvSpPr/>
          <p:nvPr/>
        </p:nvSpPr>
        <p:spPr>
          <a:xfrm>
            <a:off x="4527803" y="2979930"/>
            <a:ext cx="2610095" cy="9101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7621A3-AADA-B354-058C-49696F26DC58}"/>
              </a:ext>
            </a:extLst>
          </p:cNvPr>
          <p:cNvSpPr txBox="1"/>
          <p:nvPr/>
        </p:nvSpPr>
        <p:spPr>
          <a:xfrm>
            <a:off x="4230920" y="2518265"/>
            <a:ext cx="59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5°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89C4AF-5DEE-7AE8-4C5C-419B138D4268}"/>
              </a:ext>
            </a:extLst>
          </p:cNvPr>
          <p:cNvSpPr txBox="1"/>
          <p:nvPr/>
        </p:nvSpPr>
        <p:spPr>
          <a:xfrm>
            <a:off x="11673601" y="3396052"/>
            <a:ext cx="59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6°</a:t>
            </a:r>
          </a:p>
        </p:txBody>
      </p:sp>
    </p:spTree>
    <p:extLst>
      <p:ext uri="{BB962C8B-B14F-4D97-AF65-F5344CB8AC3E}">
        <p14:creationId xmlns:p14="http://schemas.microsoft.com/office/powerpoint/2010/main" val="3508308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D2112-65BC-EF52-E557-F922D586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Vamos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criar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nome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usuário</a:t>
            </a:r>
            <a:endParaRPr lang="en-US" sz="6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2F230BBF-84DD-2998-5ADC-44229F33F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944278"/>
            <a:ext cx="7214616" cy="4942011"/>
          </a:xfrm>
          <a:prstGeom prst="rect">
            <a:avLst/>
          </a:prstGeo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2F5C3F60-3495-AF29-8270-3553D6CA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79C128B-4471-B2CB-4EF6-D29917AA8402}"/>
              </a:ext>
            </a:extLst>
          </p:cNvPr>
          <p:cNvSpPr/>
          <p:nvPr/>
        </p:nvSpPr>
        <p:spPr>
          <a:xfrm>
            <a:off x="4824686" y="4108862"/>
            <a:ext cx="2610095" cy="7965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B1A5D4-E677-74B3-4172-2ADBA43770C5}"/>
              </a:ext>
            </a:extLst>
          </p:cNvPr>
          <p:cNvSpPr txBox="1"/>
          <p:nvPr/>
        </p:nvSpPr>
        <p:spPr>
          <a:xfrm>
            <a:off x="4210692" y="4212709"/>
            <a:ext cx="59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7°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5C2E71-61C9-379C-59CD-7D5F7643504F}"/>
              </a:ext>
            </a:extLst>
          </p:cNvPr>
          <p:cNvSpPr txBox="1"/>
          <p:nvPr/>
        </p:nvSpPr>
        <p:spPr>
          <a:xfrm>
            <a:off x="11376561" y="4443743"/>
            <a:ext cx="53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8°</a:t>
            </a:r>
          </a:p>
        </p:txBody>
      </p:sp>
    </p:spTree>
    <p:extLst>
      <p:ext uri="{BB962C8B-B14F-4D97-AF65-F5344CB8AC3E}">
        <p14:creationId xmlns:p14="http://schemas.microsoft.com/office/powerpoint/2010/main" val="253224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D2112-65BC-EF52-E557-F922D586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Todos aqui?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19872C05-6490-3CDA-5409-56D26278E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2259" y="577714"/>
            <a:ext cx="7865855" cy="5938718"/>
          </a:xfrm>
          <a:prstGeom prst="rect">
            <a:avLst/>
          </a:prstGeo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2F5C3F60-3495-AF29-8270-3553D6CA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93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6F1FE-212F-D94C-8A77-9D4EFC1B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585D6-8CCC-418C-D037-F41C2F64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6386" name="Picture 2" descr="PRESTE MUITA ATENÇÃO - YouTube">
            <a:extLst>
              <a:ext uri="{FF2B5EF4-FFF2-40B4-BE49-F238E27FC236}">
                <a16:creationId xmlns:a16="http://schemas.microsoft.com/office/drawing/2014/main" id="{E3E5D8B5-1DFD-155E-795A-BF68BE38D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806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D2112-65BC-EF52-E557-F922D586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da conta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1782D95-60D4-B95A-26B0-9C4F7EBF4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5130" y="1825625"/>
            <a:ext cx="4841739" cy="4351338"/>
          </a:xfr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2F5C3F60-3495-AF29-8270-3553D6CA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F249BB0-52F3-040E-1ACD-E541764F9212}"/>
              </a:ext>
            </a:extLst>
          </p:cNvPr>
          <p:cNvSpPr/>
          <p:nvPr/>
        </p:nvSpPr>
        <p:spPr>
          <a:xfrm>
            <a:off x="4088416" y="4507134"/>
            <a:ext cx="2610095" cy="492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01FABB-A5EC-81BC-762D-F69787EB6FCC}"/>
              </a:ext>
            </a:extLst>
          </p:cNvPr>
          <p:cNvSpPr txBox="1"/>
          <p:nvPr/>
        </p:nvSpPr>
        <p:spPr>
          <a:xfrm>
            <a:off x="3081364" y="4537847"/>
            <a:ext cx="59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9°</a:t>
            </a:r>
          </a:p>
        </p:txBody>
      </p:sp>
    </p:spTree>
    <p:extLst>
      <p:ext uri="{BB962C8B-B14F-4D97-AF65-F5344CB8AC3E}">
        <p14:creationId xmlns:p14="http://schemas.microsoft.com/office/powerpoint/2010/main" val="2561671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04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266269-D898-3EB3-4DEE-182F1D6D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 de Verificação:</a:t>
            </a:r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6F640A9-87C6-9A02-C2B0-6E43AB144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7933" y="986432"/>
            <a:ext cx="7347537" cy="4886112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63560D21-D6E3-B89E-9538-B53A35088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53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A9A9F-2996-46B2-5105-BE026435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Validar envio do e-mail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4A6AF2-D0CF-B5B9-19B8-424CAE580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1225" y="2391569"/>
            <a:ext cx="7829550" cy="3219450"/>
          </a:xfr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A6DDEC3B-D68E-1DA8-AB65-689BB8C07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98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568010-B3DA-1A42-DFBE-1B60A0C4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Conta criada, agora vamos acessar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elular&#10;&#10;Descrição gerada automaticamente">
            <a:extLst>
              <a:ext uri="{FF2B5EF4-FFF2-40B4-BE49-F238E27FC236}">
                <a16:creationId xmlns:a16="http://schemas.microsoft.com/office/drawing/2014/main" id="{048ECA2D-4FD4-6818-DD6D-CE009AD2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0943" y="666728"/>
            <a:ext cx="3539098" cy="5465791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26DDBC7D-2D2C-DCB1-8D54-3789DC8E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12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220880-B4DB-9D4B-02BF-45C56A46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100"/>
              <a:t>Você não quer perder o histórico de alterações...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ADEAE-ACF3-CA29-C27E-BEDC3C39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t-BR" dirty="0"/>
              <a:t>Com isso, você cria outra versão do arquivo: 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0568A3-73BA-25F4-B4A9-E76E0775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70797"/>
            <a:ext cx="5150277" cy="33411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6727A-EB29-C12A-79CC-9D428325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Após </a:t>
            </a:r>
            <a:r>
              <a:rPr lang="pt-BR" dirty="0" err="1"/>
              <a:t>logar</a:t>
            </a:r>
            <a:r>
              <a:rPr lang="pt-BR" dirty="0"/>
              <a:t>, vamos pular a personalização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6ABF9C2-85E3-B754-E646-960120A42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3651" y="1825625"/>
            <a:ext cx="8064697" cy="4351338"/>
          </a:xfr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E3AF7588-7431-ED01-0488-6299F14CD16C}"/>
              </a:ext>
            </a:extLst>
          </p:cNvPr>
          <p:cNvSpPr/>
          <p:nvPr/>
        </p:nvSpPr>
        <p:spPr>
          <a:xfrm>
            <a:off x="4583876" y="5294289"/>
            <a:ext cx="700644" cy="37024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7BCF456E-00ED-0E73-BC83-6544F4A2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40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BED5F4-B6F8-8CE5-D048-FCFB720E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Finalmente teremos nossa conta ativa!’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EC094D2-F035-D015-7823-5A7D2B4CB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0532" y="1675227"/>
            <a:ext cx="9710935" cy="4394199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CEA1C35B-ADF3-DC12-D1F2-BF8760C80FCF}"/>
              </a:ext>
            </a:extLst>
          </p:cNvPr>
          <p:cNvSpPr/>
          <p:nvPr/>
        </p:nvSpPr>
        <p:spPr>
          <a:xfrm>
            <a:off x="307879" y="2963756"/>
            <a:ext cx="985653" cy="736551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25198EBA-4E46-9B68-0243-8F5F88E6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181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5178-8182-A923-9F5C-F7F41EB1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repositório....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B5CD6-BBB6-6304-FAA0-AD742B8B5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Repositório no </a:t>
            </a:r>
            <a:r>
              <a:rPr lang="pt-BR" dirty="0" err="1"/>
              <a:t>Github</a:t>
            </a:r>
            <a:r>
              <a:rPr lang="pt-BR" dirty="0"/>
              <a:t> é uma “pasta online”, nessa pasta vamos guardar um projeto e/ou arquivos.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posso ter um repositório da aula de Programação Mobile para guardar os projetos Android.</a:t>
            </a:r>
          </a:p>
          <a:p>
            <a:pPr lvl="1"/>
            <a:r>
              <a:rPr lang="pt-BR" dirty="0"/>
              <a:t>Posso ter um repositório para guardar os meus exercícios de lógica da aula de Programação de Algoritmos.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7AB8969D-1291-CEAA-4AEC-E42EADCF0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1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AE698-6409-8DCF-D232-DC1BCAC9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Clique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“Create Repository”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0C596D-DD92-8EB1-5EFD-5E44012F9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054" y="1675227"/>
            <a:ext cx="9449892" cy="4394199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A188A1F1-0F10-77BC-0866-27C55DBBA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92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CCA60D-197B-1AE6-1F95-A6E4B977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Vamos preencher o nome e descrição</a:t>
            </a:r>
          </a:p>
        </p:txBody>
      </p:sp>
      <p:pic>
        <p:nvPicPr>
          <p:cNvPr id="5" name="Espaço Reservado para Conteúdo 4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8A880C5A-DCFB-B047-5474-5ECE72CC0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4732" y="2354239"/>
            <a:ext cx="8822536" cy="394808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0051433-AE48-4C27-0DAD-C6D6905FF2C7}"/>
              </a:ext>
            </a:extLst>
          </p:cNvPr>
          <p:cNvSpPr/>
          <p:nvPr/>
        </p:nvSpPr>
        <p:spPr>
          <a:xfrm>
            <a:off x="3797085" y="3766089"/>
            <a:ext cx="3130657" cy="84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C0BA4-DC35-3A39-3C78-7EC894E54497}"/>
              </a:ext>
            </a:extLst>
          </p:cNvPr>
          <p:cNvSpPr txBox="1"/>
          <p:nvPr/>
        </p:nvSpPr>
        <p:spPr>
          <a:xfrm>
            <a:off x="7208322" y="3954483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1° Nome do repositório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35A7AF-C4A8-2840-97BF-419EF7894623}"/>
              </a:ext>
            </a:extLst>
          </p:cNvPr>
          <p:cNvSpPr txBox="1"/>
          <p:nvPr/>
        </p:nvSpPr>
        <p:spPr>
          <a:xfrm>
            <a:off x="7466649" y="5554727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2° Descrição do repositório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6A4A96-2E36-7237-146D-7BD389EDE9C6}"/>
              </a:ext>
            </a:extLst>
          </p:cNvPr>
          <p:cNvSpPr/>
          <p:nvPr/>
        </p:nvSpPr>
        <p:spPr>
          <a:xfrm>
            <a:off x="1811926" y="5177939"/>
            <a:ext cx="3710100" cy="841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Etec Uirapuru on X: &quot;Obrigada!&quot; / X">
            <a:extLst>
              <a:ext uri="{FF2B5EF4-FFF2-40B4-BE49-F238E27FC236}">
                <a16:creationId xmlns:a16="http://schemas.microsoft.com/office/drawing/2014/main" id="{5F4DA9F4-8DDE-EC0A-C794-873D0DDF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605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1173B2D-53CD-F435-5116-89439CB88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1646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351D99A-6823-15E5-C4A8-D3070B9BB5A0}"/>
              </a:ext>
            </a:extLst>
          </p:cNvPr>
          <p:cNvSpPr/>
          <p:nvPr/>
        </p:nvSpPr>
        <p:spPr>
          <a:xfrm>
            <a:off x="139485" y="120364"/>
            <a:ext cx="3363736" cy="1221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FBEA7-B416-240D-D511-E99AB5A32BBC}"/>
              </a:ext>
            </a:extLst>
          </p:cNvPr>
          <p:cNvSpPr txBox="1"/>
          <p:nvPr/>
        </p:nvSpPr>
        <p:spPr>
          <a:xfrm>
            <a:off x="3504049" y="361806"/>
            <a:ext cx="807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3° Marque essa opção, ela cria um arquivo onde podemos inserir instruções</a:t>
            </a:r>
          </a:p>
          <a:p>
            <a:r>
              <a:rPr lang="pt-BR" b="1" dirty="0">
                <a:solidFill>
                  <a:srgbClr val="FF0000"/>
                </a:solidFill>
              </a:rPr>
              <a:t>para executar o projeto.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DA79F2-00F4-17C2-D534-8CF4A7B4FF21}"/>
              </a:ext>
            </a:extLst>
          </p:cNvPr>
          <p:cNvSpPr/>
          <p:nvPr/>
        </p:nvSpPr>
        <p:spPr>
          <a:xfrm>
            <a:off x="8211818" y="5474156"/>
            <a:ext cx="3363736" cy="1221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40BD1B-C7BA-F706-E787-2EECE9D1FAC4}"/>
              </a:ext>
            </a:extLst>
          </p:cNvPr>
          <p:cNvSpPr txBox="1"/>
          <p:nvPr/>
        </p:nvSpPr>
        <p:spPr>
          <a:xfrm>
            <a:off x="9696356" y="51048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4°</a:t>
            </a:r>
          </a:p>
        </p:txBody>
      </p:sp>
      <p:pic>
        <p:nvPicPr>
          <p:cNvPr id="10" name="Picture 2" descr="Etec Uirapuru on X: &quot;Obrigada!&quot; / X">
            <a:extLst>
              <a:ext uri="{FF2B5EF4-FFF2-40B4-BE49-F238E27FC236}">
                <a16:creationId xmlns:a16="http://schemas.microsoft.com/office/drawing/2014/main" id="{85A8A1D2-2724-95A5-2BFA-7DFDB751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55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230F7E-E2E3-CC81-A915-6D35AF76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Repositório criado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CBBB05A6-BD8A-AD90-3316-C0183C8EB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413228"/>
            <a:ext cx="7214616" cy="4004111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DB4B1A31-12D6-D413-56F0-C423A321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87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D3B61C-1E11-6CFF-B1B6-59B9B7B7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Agora vamos mexer no git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3AE6B6A2-CCED-6FA9-AE0B-1A24546EF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0428" y="2633472"/>
            <a:ext cx="10548096" cy="3586353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42A470C3-DF6B-89EC-A9C6-2CECC670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47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A9A91F-5FA4-1ADE-B3E6-71D3FCCE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Instalando o GIT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BF36725-B13C-A08C-8B49-F6BF1127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https://git-scm.com/downloads/win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C15C71A-92A5-CB4A-4861-29D6CF7E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1115415"/>
            <a:ext cx="7608304" cy="469812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81D2FB38-1C41-3615-6490-92299DDDF6D7}"/>
              </a:ext>
            </a:extLst>
          </p:cNvPr>
          <p:cNvSpPr/>
          <p:nvPr/>
        </p:nvSpPr>
        <p:spPr>
          <a:xfrm>
            <a:off x="4634550" y="4120258"/>
            <a:ext cx="1056904" cy="52299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Etec Uirapuru on X: &quot;Obrigada!&quot; / X">
            <a:extLst>
              <a:ext uri="{FF2B5EF4-FFF2-40B4-BE49-F238E27FC236}">
                <a16:creationId xmlns:a16="http://schemas.microsoft.com/office/drawing/2014/main" id="{BD75B217-E287-553E-C47F-081A26FB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05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3B5067-85F5-07B8-0084-F5FA13BC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baixar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executar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programa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Avance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todas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as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telas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CF7173B-F217-8198-22AB-6BD5CA49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Next -&gt; Next -&gt; </a:t>
            </a:r>
            <a:r>
              <a:rPr lang="pt-BR" dirty="0" err="1"/>
              <a:t>Install</a:t>
            </a:r>
            <a:r>
              <a:rPr lang="pt-BR" dirty="0"/>
              <a:t>............</a:t>
            </a:r>
          </a:p>
          <a:p>
            <a:endParaRPr lang="pt-BR" dirty="0"/>
          </a:p>
          <a:p>
            <a:r>
              <a:rPr lang="pt-BR" dirty="0"/>
              <a:t>Após Instalar, </a:t>
            </a:r>
          </a:p>
        </p:txBody>
      </p:sp>
      <p:pic>
        <p:nvPicPr>
          <p:cNvPr id="8" name="Picture 2" descr="Etec Uirapuru on X: &quot;Obrigada!&quot; / X">
            <a:extLst>
              <a:ext uri="{FF2B5EF4-FFF2-40B4-BE49-F238E27FC236}">
                <a16:creationId xmlns:a16="http://schemas.microsoft.com/office/drawing/2014/main" id="{26A1D06A-9D25-A829-224D-5803C7E2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3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8F510D-D70D-FFCD-E9AB-CCC297BC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/>
              <a:t>Mas o TCC é em grupo...</a:t>
            </a:r>
          </a:p>
        </p:txBody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4F808-D9BF-1CD1-3608-3D3656D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Marivaldo faz parte do seu grupo de TCC.</a:t>
            </a:r>
          </a:p>
          <a:p>
            <a:r>
              <a:rPr lang="pt-BR" sz="2400" dirty="0"/>
              <a:t>Ele também precisa adicionar conteúdo ao trabalho, você precisa enviar os arquivos para ele.</a:t>
            </a:r>
          </a:p>
          <a:p>
            <a:endParaRPr lang="pt-BR" sz="2400" dirty="0"/>
          </a:p>
        </p:txBody>
      </p:sp>
      <p:sp>
        <p:nvSpPr>
          <p:cNvPr id="65" name="Rectangle 5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17B71E6A-F369-A948-1942-6EA51AFA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BC5883-F4A4-637B-1CFA-15C8B4EE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259" y="1538094"/>
            <a:ext cx="2356633" cy="295256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90121D-3881-9213-0FA1-77D77F462EEE}"/>
              </a:ext>
            </a:extLst>
          </p:cNvPr>
          <p:cNvSpPr txBox="1"/>
          <p:nvPr/>
        </p:nvSpPr>
        <p:spPr>
          <a:xfrm>
            <a:off x="7831657" y="4547541"/>
            <a:ext cx="1621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Marivaldo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97318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72704-AAB5-5115-6DBC-FF87CC43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dirty="0"/>
              <a:t>Configurando </a:t>
            </a:r>
            <a:r>
              <a:rPr lang="pt-BR" sz="4800" dirty="0" err="1"/>
              <a:t>git</a:t>
            </a:r>
            <a:endParaRPr lang="pt-BR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B4FB4-E21F-7E2D-85B8-58EAA621E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Na área de trabalho do seu computador, crie uma pasta chamada “</a:t>
            </a:r>
            <a:r>
              <a:rPr lang="pt-BR" sz="2000" b="1" dirty="0"/>
              <a:t>projetos</a:t>
            </a:r>
            <a:r>
              <a:rPr lang="pt-BR" sz="2000" dirty="0"/>
              <a:t>” em seguida, botão direito do mouse e clique em “</a:t>
            </a:r>
            <a:r>
              <a:rPr lang="pt-BR" sz="2000" b="1" dirty="0" err="1"/>
              <a:t>Git</a:t>
            </a:r>
            <a:r>
              <a:rPr lang="pt-BR" sz="2000" b="1" dirty="0"/>
              <a:t> </a:t>
            </a:r>
            <a:r>
              <a:rPr lang="pt-BR" sz="2000" b="1" dirty="0" err="1"/>
              <a:t>Bash</a:t>
            </a:r>
            <a:r>
              <a:rPr lang="pt-BR" sz="2000" b="1" dirty="0"/>
              <a:t> </a:t>
            </a:r>
            <a:r>
              <a:rPr lang="pt-BR" sz="2000" b="1" dirty="0" err="1"/>
              <a:t>Here</a:t>
            </a:r>
            <a:r>
              <a:rPr lang="pt-BR" sz="2000" dirty="0"/>
              <a:t>”.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18DFC1-CFDE-64F2-B06C-69229E3C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65" y="2203079"/>
            <a:ext cx="5874227" cy="38073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C57397F3-B9C8-F909-5091-C3E56DD6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44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C97F3-DE49-8EB8-36BC-2C729D33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 na 2° aula...</a:t>
            </a:r>
          </a:p>
        </p:txBody>
      </p:sp>
    </p:spTree>
    <p:extLst>
      <p:ext uri="{BB962C8B-B14F-4D97-AF65-F5344CB8AC3E}">
        <p14:creationId xmlns:p14="http://schemas.microsoft.com/office/powerpoint/2010/main" val="1956473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07C98-D152-C93C-A7FD-E8EDC2B7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EF488-D602-EFAE-9428-8A93FC93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https://docs.github.com/pt</a:t>
            </a:r>
          </a:p>
          <a:p>
            <a:r>
              <a:rPr lang="pt-BR" dirty="0">
                <a:hlinkClick r:id="rId2"/>
              </a:rPr>
              <a:t>https://git-scm.com/book/pt-br/v2/Come%C3%A7ando-O-B%C3%A1sico-do-Git</a:t>
            </a:r>
            <a:endParaRPr lang="pt-BR" dirty="0"/>
          </a:p>
          <a:p>
            <a:r>
              <a:rPr lang="pt-BR" dirty="0">
                <a:hlinkClick r:id="rId3"/>
              </a:rPr>
              <a:t>https://www.datacamp.com/pt/blog/all-about-git</a:t>
            </a:r>
            <a:endParaRPr lang="pt-BR" dirty="0"/>
          </a:p>
          <a:p>
            <a:r>
              <a:rPr lang="pt-BR" dirty="0">
                <a:hlinkClick r:id="rId4"/>
              </a:rPr>
              <a:t>https://www.alura.com.br/artigos/o-que-e-git-github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180D93E1-F519-6F2A-D13B-424C49671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32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F646A-238F-9BD8-E082-486E09DA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Docentes Responsáveis: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E8A79-9819-68A4-DA1F-3E9C5467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Cleiton Dias </a:t>
            </a:r>
          </a:p>
          <a:p>
            <a:r>
              <a:rPr lang="pt-BR" dirty="0"/>
              <a:t>Thiago Gervásio</a:t>
            </a:r>
          </a:p>
          <a:p>
            <a:r>
              <a:rPr lang="pt-BR" dirty="0"/>
              <a:t>Fábio Claret </a:t>
            </a:r>
          </a:p>
          <a:p>
            <a:r>
              <a:rPr lang="pt-BR" dirty="0"/>
              <a:t>Jonas Cavalaro</a:t>
            </a:r>
          </a:p>
          <a:p>
            <a:r>
              <a:rPr lang="pt-BR" dirty="0"/>
              <a:t>Suely </a:t>
            </a:r>
            <a:r>
              <a:rPr lang="pt-BR" dirty="0" err="1"/>
              <a:t>Piaui</a:t>
            </a:r>
            <a:endParaRPr lang="pt-BR" dirty="0"/>
          </a:p>
          <a:p>
            <a:r>
              <a:rPr lang="pt-BR" dirty="0"/>
              <a:t>Paulo Rogério</a:t>
            </a:r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0CDEB5D9-4ABE-B066-FB95-6CD20601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64" y="1690688"/>
            <a:ext cx="3921072" cy="392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81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999" name="Rectangle 8499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01" name="Freeform: Shape 8500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003" name="Right Triangle 8500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4994" name="Picture 2" descr="meme meme-63753-acabou-os-slides-pbrigado-pela-atencao-Familia - Informática">
            <a:extLst>
              <a:ext uri="{FF2B5EF4-FFF2-40B4-BE49-F238E27FC236}">
                <a16:creationId xmlns:a16="http://schemas.microsoft.com/office/drawing/2014/main" id="{0193F308-E901-6597-AA77-5826BB3C01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5850" y="918546"/>
            <a:ext cx="4979334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05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D4F808-D9BF-1CD1-3608-3D3656DCB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pt-BR" dirty="0"/>
              <a:t>Para manter o histórico,  Marivaldo terá que criar mais uma nova versão de alteração na máquina dele...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27A277-3F4A-8A59-1D81-D3C788BB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27841"/>
            <a:ext cx="5150277" cy="322707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17B71E6A-F369-A948-1942-6EA51AFA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3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8CF18-D6D9-DEF5-FA30-3169AFC3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seu grupo tem mais pessoas...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47D6B7-3B8D-18E7-8026-2F868BB9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a </a:t>
            </a:r>
            <a:r>
              <a:rPr lang="pt-BR" dirty="0" err="1"/>
              <a:t>Juscivânia</a:t>
            </a:r>
            <a:r>
              <a:rPr lang="pt-BR" dirty="0"/>
              <a:t>.... </a:t>
            </a:r>
          </a:p>
        </p:txBody>
      </p:sp>
      <p:pic>
        <p:nvPicPr>
          <p:cNvPr id="4098" name="Picture 2" descr="As Branquelas faz 20 anos: veja como está o elenco hoje">
            <a:extLst>
              <a:ext uri="{FF2B5EF4-FFF2-40B4-BE49-F238E27FC236}">
                <a16:creationId xmlns:a16="http://schemas.microsoft.com/office/drawing/2014/main" id="{219E2092-E200-EE4F-BF70-8B099C557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979" y="2499102"/>
            <a:ext cx="1928812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92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8F510D-D70D-FFCD-E9AB-CCC297BC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Juscivânia também precisa mexer no trabalho...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B5007EA-620B-0FDB-4BFC-96C62B5DC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377944"/>
            <a:ext cx="5536001" cy="4043359"/>
          </a:xfrm>
          <a:prstGeom prst="rect">
            <a:avLst/>
          </a:prstGeo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17B71E6A-F369-A948-1942-6EA51AFA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62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0F259BA-93E0-8313-C1F0-0A1F548564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690583" y="0"/>
            <a:ext cx="6810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Espaço Reservado para Conteúdo 6" descr="Texto&#10;&#10;Descrição gerada automaticamente">
            <a:extLst>
              <a:ext uri="{FF2B5EF4-FFF2-40B4-BE49-F238E27FC236}">
                <a16:creationId xmlns:a16="http://schemas.microsoft.com/office/drawing/2014/main" id="{83AE56CE-F25F-F15C-40A8-4BF46BB61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012" y="643466"/>
            <a:ext cx="5566833" cy="556683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17B71E6A-F369-A948-1942-6EA51AFA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307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912</Words>
  <Application>Microsoft Office PowerPoint</Application>
  <PresentationFormat>Widescreen</PresentationFormat>
  <Paragraphs>143</Paragraphs>
  <Slides>44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8" baseType="lpstr">
      <vt:lpstr>Aptos</vt:lpstr>
      <vt:lpstr>Aptos Display</vt:lpstr>
      <vt:lpstr>Arial</vt:lpstr>
      <vt:lpstr>Tema do Office</vt:lpstr>
      <vt:lpstr>Git e Github</vt:lpstr>
      <vt:lpstr>Versionamento</vt:lpstr>
      <vt:lpstr>Você não quer perder o histórico de alterações...</vt:lpstr>
      <vt:lpstr>Mas o TCC é em grupo...</vt:lpstr>
      <vt:lpstr>Apresentação do PowerPoint</vt:lpstr>
      <vt:lpstr>No seu grupo tem mais pessoas...</vt:lpstr>
      <vt:lpstr>Juscivânia também precisa mexer no trabalho...</vt:lpstr>
      <vt:lpstr>Apresentação do PowerPoint</vt:lpstr>
      <vt:lpstr>Apresentação do PowerPoint</vt:lpstr>
      <vt:lpstr>Versionadores</vt:lpstr>
      <vt:lpstr>Exemplo</vt:lpstr>
      <vt:lpstr>Vamos usar o GIT </vt:lpstr>
      <vt:lpstr>Vantagens</vt:lpstr>
      <vt:lpstr>Apresentação do PowerPoint</vt:lpstr>
      <vt:lpstr>Github</vt:lpstr>
      <vt:lpstr>Apresentação do PowerPoint</vt:lpstr>
      <vt:lpstr>Apresentação do PowerPoint</vt:lpstr>
      <vt:lpstr>Dúvidas?</vt:lpstr>
      <vt:lpstr>Apresentação do PowerPoint</vt:lpstr>
      <vt:lpstr>Criando conta no Github</vt:lpstr>
      <vt:lpstr>Na tela a seguir vamos inserir o e-mail</vt:lpstr>
      <vt:lpstr>Ao clicar em “OK”, vamos criar uma senha</vt:lpstr>
      <vt:lpstr>Vamos criar um nome de usuário</vt:lpstr>
      <vt:lpstr>Todos aqui?</vt:lpstr>
      <vt:lpstr>Apresentação do PowerPoint</vt:lpstr>
      <vt:lpstr>Verificação da conta</vt:lpstr>
      <vt:lpstr>Exemplo de Verificação:</vt:lpstr>
      <vt:lpstr>Validar envio do e-mail</vt:lpstr>
      <vt:lpstr>Conta criada, agora vamos acessar</vt:lpstr>
      <vt:lpstr>Após logar, vamos pular a personalização</vt:lpstr>
      <vt:lpstr>Finalmente teremos nossa conta ativa!’</vt:lpstr>
      <vt:lpstr>Criando um repositório....</vt:lpstr>
      <vt:lpstr>Clique em “Create Repository”</vt:lpstr>
      <vt:lpstr>Vamos preencher o nome e descrição</vt:lpstr>
      <vt:lpstr>Apresentação do PowerPoint</vt:lpstr>
      <vt:lpstr>Repositório criado</vt:lpstr>
      <vt:lpstr>Agora vamos mexer no git</vt:lpstr>
      <vt:lpstr>Instalando o GIT</vt:lpstr>
      <vt:lpstr>Após baixar, executar o programa. Avance todas as telas….</vt:lpstr>
      <vt:lpstr>Configurando git</vt:lpstr>
      <vt:lpstr>Continua na 2° aula...</vt:lpstr>
      <vt:lpstr>Referências: </vt:lpstr>
      <vt:lpstr>Docentes Responsáveis: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Dias</cp:lastModifiedBy>
  <cp:revision>21</cp:revision>
  <dcterms:created xsi:type="dcterms:W3CDTF">2024-10-12T01:46:15Z</dcterms:created>
  <dcterms:modified xsi:type="dcterms:W3CDTF">2024-10-27T21:29:38Z</dcterms:modified>
</cp:coreProperties>
</file>